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00" autoAdjust="0"/>
    <p:restoredTop sz="94660"/>
  </p:normalViewPr>
  <p:slideViewPr>
    <p:cSldViewPr>
      <p:cViewPr>
        <p:scale>
          <a:sx n="125" d="100"/>
          <a:sy n="125" d="100"/>
        </p:scale>
        <p:origin x="1458" y="-19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F0C754-93BA-4FF7-9951-B658AEEC24C0}" type="datetimeFigureOut">
              <a:rPr lang="en-US" smtClean="0"/>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8D231-DFE5-46AF-A50A-B820185A09F6}" type="slidenum">
              <a:rPr lang="en-US" smtClean="0"/>
              <a:t>‹#›</a:t>
            </a:fld>
            <a:endParaRPr lang="en-US"/>
          </a:p>
        </p:txBody>
      </p:sp>
    </p:spTree>
    <p:extLst>
      <p:ext uri="{BB962C8B-B14F-4D97-AF65-F5344CB8AC3E}">
        <p14:creationId xmlns:p14="http://schemas.microsoft.com/office/powerpoint/2010/main" val="54789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F0C754-93BA-4FF7-9951-B658AEEC24C0}" type="datetimeFigureOut">
              <a:rPr lang="en-US" smtClean="0"/>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8D231-DFE5-46AF-A50A-B820185A09F6}" type="slidenum">
              <a:rPr lang="en-US" smtClean="0"/>
              <a:t>‹#›</a:t>
            </a:fld>
            <a:endParaRPr lang="en-US"/>
          </a:p>
        </p:txBody>
      </p:sp>
    </p:spTree>
    <p:extLst>
      <p:ext uri="{BB962C8B-B14F-4D97-AF65-F5344CB8AC3E}">
        <p14:creationId xmlns:p14="http://schemas.microsoft.com/office/powerpoint/2010/main" val="2382709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F0C754-93BA-4FF7-9951-B658AEEC24C0}" type="datetimeFigureOut">
              <a:rPr lang="en-US" smtClean="0"/>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8D231-DFE5-46AF-A50A-B820185A09F6}" type="slidenum">
              <a:rPr lang="en-US" smtClean="0"/>
              <a:t>‹#›</a:t>
            </a:fld>
            <a:endParaRPr lang="en-US"/>
          </a:p>
        </p:txBody>
      </p:sp>
    </p:spTree>
    <p:extLst>
      <p:ext uri="{BB962C8B-B14F-4D97-AF65-F5344CB8AC3E}">
        <p14:creationId xmlns:p14="http://schemas.microsoft.com/office/powerpoint/2010/main" val="3821542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F0C754-93BA-4FF7-9951-B658AEEC24C0}" type="datetimeFigureOut">
              <a:rPr lang="en-US" smtClean="0"/>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8D231-DFE5-46AF-A50A-B820185A09F6}" type="slidenum">
              <a:rPr lang="en-US" smtClean="0"/>
              <a:t>‹#›</a:t>
            </a:fld>
            <a:endParaRPr lang="en-US"/>
          </a:p>
        </p:txBody>
      </p:sp>
    </p:spTree>
    <p:extLst>
      <p:ext uri="{BB962C8B-B14F-4D97-AF65-F5344CB8AC3E}">
        <p14:creationId xmlns:p14="http://schemas.microsoft.com/office/powerpoint/2010/main" val="1303898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F0C754-93BA-4FF7-9951-B658AEEC24C0}" type="datetimeFigureOut">
              <a:rPr lang="en-US" smtClean="0"/>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8D231-DFE5-46AF-A50A-B820185A09F6}" type="slidenum">
              <a:rPr lang="en-US" smtClean="0"/>
              <a:t>‹#›</a:t>
            </a:fld>
            <a:endParaRPr lang="en-US"/>
          </a:p>
        </p:txBody>
      </p:sp>
    </p:spTree>
    <p:extLst>
      <p:ext uri="{BB962C8B-B14F-4D97-AF65-F5344CB8AC3E}">
        <p14:creationId xmlns:p14="http://schemas.microsoft.com/office/powerpoint/2010/main" val="3254409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F0C754-93BA-4FF7-9951-B658AEEC24C0}" type="datetimeFigureOut">
              <a:rPr lang="en-US" smtClean="0"/>
              <a:t>11/20/2017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68D231-DFE5-46AF-A50A-B820185A09F6}" type="slidenum">
              <a:rPr lang="en-US" smtClean="0"/>
              <a:t>‹#›</a:t>
            </a:fld>
            <a:endParaRPr lang="en-US"/>
          </a:p>
        </p:txBody>
      </p:sp>
    </p:spTree>
    <p:extLst>
      <p:ext uri="{BB962C8B-B14F-4D97-AF65-F5344CB8AC3E}">
        <p14:creationId xmlns:p14="http://schemas.microsoft.com/office/powerpoint/2010/main" val="1786661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F0C754-93BA-4FF7-9951-B658AEEC24C0}" type="datetimeFigureOut">
              <a:rPr lang="en-US" smtClean="0"/>
              <a:t>11/20/2017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68D231-DFE5-46AF-A50A-B820185A09F6}" type="slidenum">
              <a:rPr lang="en-US" smtClean="0"/>
              <a:t>‹#›</a:t>
            </a:fld>
            <a:endParaRPr lang="en-US"/>
          </a:p>
        </p:txBody>
      </p:sp>
    </p:spTree>
    <p:extLst>
      <p:ext uri="{BB962C8B-B14F-4D97-AF65-F5344CB8AC3E}">
        <p14:creationId xmlns:p14="http://schemas.microsoft.com/office/powerpoint/2010/main" val="1827017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F0C754-93BA-4FF7-9951-B658AEEC24C0}" type="datetimeFigureOut">
              <a:rPr lang="en-US" smtClean="0"/>
              <a:t>11/20/2017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68D231-DFE5-46AF-A50A-B820185A09F6}" type="slidenum">
              <a:rPr lang="en-US" smtClean="0"/>
              <a:t>‹#›</a:t>
            </a:fld>
            <a:endParaRPr lang="en-US"/>
          </a:p>
        </p:txBody>
      </p:sp>
    </p:spTree>
    <p:extLst>
      <p:ext uri="{BB962C8B-B14F-4D97-AF65-F5344CB8AC3E}">
        <p14:creationId xmlns:p14="http://schemas.microsoft.com/office/powerpoint/2010/main" val="3663656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F0C754-93BA-4FF7-9951-B658AEEC24C0}" type="datetimeFigureOut">
              <a:rPr lang="en-US" smtClean="0"/>
              <a:t>11/20/2017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68D231-DFE5-46AF-A50A-B820185A09F6}" type="slidenum">
              <a:rPr lang="en-US" smtClean="0"/>
              <a:t>‹#›</a:t>
            </a:fld>
            <a:endParaRPr lang="en-US"/>
          </a:p>
        </p:txBody>
      </p:sp>
    </p:spTree>
    <p:extLst>
      <p:ext uri="{BB962C8B-B14F-4D97-AF65-F5344CB8AC3E}">
        <p14:creationId xmlns:p14="http://schemas.microsoft.com/office/powerpoint/2010/main" val="3561407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F0C754-93BA-4FF7-9951-B658AEEC24C0}" type="datetimeFigureOut">
              <a:rPr lang="en-US" smtClean="0"/>
              <a:t>11/20/2017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68D231-DFE5-46AF-A50A-B820185A09F6}" type="slidenum">
              <a:rPr lang="en-US" smtClean="0"/>
              <a:t>‹#›</a:t>
            </a:fld>
            <a:endParaRPr lang="en-US"/>
          </a:p>
        </p:txBody>
      </p:sp>
    </p:spTree>
    <p:extLst>
      <p:ext uri="{BB962C8B-B14F-4D97-AF65-F5344CB8AC3E}">
        <p14:creationId xmlns:p14="http://schemas.microsoft.com/office/powerpoint/2010/main" val="1149717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F0C754-93BA-4FF7-9951-B658AEEC24C0}" type="datetimeFigureOut">
              <a:rPr lang="en-US" smtClean="0"/>
              <a:t>11/20/2017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68D231-DFE5-46AF-A50A-B820185A09F6}" type="slidenum">
              <a:rPr lang="en-US" smtClean="0"/>
              <a:t>‹#›</a:t>
            </a:fld>
            <a:endParaRPr lang="en-US"/>
          </a:p>
        </p:txBody>
      </p:sp>
    </p:spTree>
    <p:extLst>
      <p:ext uri="{BB962C8B-B14F-4D97-AF65-F5344CB8AC3E}">
        <p14:creationId xmlns:p14="http://schemas.microsoft.com/office/powerpoint/2010/main" val="3213885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F0C754-93BA-4FF7-9951-B658AEEC24C0}" type="datetimeFigureOut">
              <a:rPr lang="en-US" smtClean="0"/>
              <a:t>11/20/2017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68D231-DFE5-46AF-A50A-B820185A09F6}" type="slidenum">
              <a:rPr lang="en-US" smtClean="0"/>
              <a:t>‹#›</a:t>
            </a:fld>
            <a:endParaRPr lang="en-US"/>
          </a:p>
        </p:txBody>
      </p:sp>
    </p:spTree>
    <p:extLst>
      <p:ext uri="{BB962C8B-B14F-4D97-AF65-F5344CB8AC3E}">
        <p14:creationId xmlns:p14="http://schemas.microsoft.com/office/powerpoint/2010/main" val="475848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Configure Network Access</a:t>
            </a:r>
            <a:endParaRPr lang="en-US" dirty="0"/>
          </a:p>
        </p:txBody>
      </p:sp>
      <p:sp>
        <p:nvSpPr>
          <p:cNvPr id="3" name="Subtitle 2"/>
          <p:cNvSpPr>
            <a:spLocks noGrp="1"/>
          </p:cNvSpPr>
          <p:nvPr>
            <p:ph type="subTitle" idx="1"/>
          </p:nvPr>
        </p:nvSpPr>
        <p:spPr/>
        <p:txBody>
          <a:bodyPr/>
          <a:lstStyle/>
          <a:p>
            <a:r>
              <a:rPr lang="en-US" dirty="0" smtClean="0"/>
              <a:t>Topic B: Install and Configure a SOHO Router</a:t>
            </a:r>
            <a:endParaRPr lang="en-US" dirty="0"/>
          </a:p>
        </p:txBody>
      </p:sp>
    </p:spTree>
    <p:extLst>
      <p:ext uri="{BB962C8B-B14F-4D97-AF65-F5344CB8AC3E}">
        <p14:creationId xmlns:p14="http://schemas.microsoft.com/office/powerpoint/2010/main" val="2460651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Wireless Encryption Standards</a:t>
            </a:r>
            <a:endParaRPr lang="en-US" dirty="0"/>
          </a:p>
        </p:txBody>
      </p:sp>
      <p:sp>
        <p:nvSpPr>
          <p:cNvPr id="3" name="Content Placeholder 2"/>
          <p:cNvSpPr>
            <a:spLocks noGrp="1"/>
          </p:cNvSpPr>
          <p:nvPr>
            <p:ph idx="1"/>
          </p:nvPr>
        </p:nvSpPr>
        <p:spPr>
          <a:xfrm>
            <a:off x="457200" y="1600200"/>
            <a:ext cx="8229600" cy="4648199"/>
          </a:xfrm>
        </p:spPr>
        <p:txBody>
          <a:bodyPr>
            <a:normAutofit/>
          </a:bodyPr>
          <a:lstStyle/>
          <a:p>
            <a:r>
              <a:rPr lang="en-US" dirty="0"/>
              <a:t>Wireless networks are not as secure as wired networks, as they operate over radio waves instead </a:t>
            </a:r>
            <a:r>
              <a:rPr lang="en-US" dirty="0" smtClean="0"/>
              <a:t>of physical </a:t>
            </a:r>
            <a:r>
              <a:rPr lang="en-US" dirty="0"/>
              <a:t>cables. In an effort to strengthen the security of wireless networks, a number of </a:t>
            </a:r>
            <a:r>
              <a:rPr lang="en-US" i="1" dirty="0" smtClean="0"/>
              <a:t>wireless encryption </a:t>
            </a:r>
            <a:r>
              <a:rPr lang="en-US" dirty="0"/>
              <a:t>protocols have been developed</a:t>
            </a:r>
          </a:p>
        </p:txBody>
      </p:sp>
    </p:spTree>
    <p:extLst>
      <p:ext uri="{BB962C8B-B14F-4D97-AF65-F5344CB8AC3E}">
        <p14:creationId xmlns:p14="http://schemas.microsoft.com/office/powerpoint/2010/main" val="3672579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38387931"/>
              </p:ext>
            </p:extLst>
          </p:nvPr>
        </p:nvGraphicFramePr>
        <p:xfrm>
          <a:off x="457200" y="304799"/>
          <a:ext cx="8229600" cy="6370321"/>
        </p:xfrm>
        <a:graphic>
          <a:graphicData uri="http://schemas.openxmlformats.org/drawingml/2006/table">
            <a:tbl>
              <a:tblPr firstRow="1" bandRow="1">
                <a:tableStyleId>{5C22544A-7EE6-4342-B048-85BDC9FD1C3A}</a:tableStyleId>
              </a:tblPr>
              <a:tblGrid>
                <a:gridCol w="1219200"/>
                <a:gridCol w="7010400"/>
              </a:tblGrid>
              <a:tr h="1127890">
                <a:tc>
                  <a:txBody>
                    <a:bodyPr/>
                    <a:lstStyle/>
                    <a:p>
                      <a:r>
                        <a:rPr lang="en-US" dirty="0" smtClean="0"/>
                        <a:t>Wireless Encryption</a:t>
                      </a:r>
                      <a:r>
                        <a:rPr lang="en-US" baseline="0" dirty="0" smtClean="0"/>
                        <a:t> Method</a:t>
                      </a:r>
                      <a:endParaRPr lang="en-US" dirty="0"/>
                    </a:p>
                  </a:txBody>
                  <a:tcPr/>
                </a:tc>
                <a:tc>
                  <a:txBody>
                    <a:bodyPr/>
                    <a:lstStyle/>
                    <a:p>
                      <a:r>
                        <a:rPr lang="en-US" dirty="0" smtClean="0"/>
                        <a:t>Description</a:t>
                      </a:r>
                      <a:endParaRPr lang="en-US" dirty="0"/>
                    </a:p>
                  </a:txBody>
                  <a:tcPr/>
                </a:tc>
              </a:tr>
              <a:tr h="1407606">
                <a:tc>
                  <a:txBody>
                    <a:bodyPr/>
                    <a:lstStyle/>
                    <a:p>
                      <a:r>
                        <a:rPr lang="en-US" dirty="0" smtClean="0"/>
                        <a:t>WEP</a:t>
                      </a:r>
                      <a:endParaRPr lang="en-US" dirty="0"/>
                    </a:p>
                  </a:txBody>
                  <a:tcPr/>
                </a:tc>
                <a:tc>
                  <a:txBody>
                    <a:bodyPr/>
                    <a:lstStyle/>
                    <a:p>
                      <a:r>
                        <a:rPr lang="en-US" sz="1800" b="0" i="1" u="none" strike="noStrike" kern="1200" baseline="0" dirty="0" smtClean="0">
                          <a:solidFill>
                            <a:schemeClr val="dk1"/>
                          </a:solidFill>
                          <a:latin typeface="+mn-lt"/>
                          <a:ea typeface="+mn-ea"/>
                          <a:cs typeface="+mn-cs"/>
                        </a:rPr>
                        <a:t>Wired Equivalent Privacy (WEP) </a:t>
                      </a:r>
                      <a:r>
                        <a:rPr lang="en-US" sz="1800" b="0" i="0" u="none" strike="noStrike" kern="1200" baseline="0" dirty="0" smtClean="0">
                          <a:solidFill>
                            <a:schemeClr val="dk1"/>
                          </a:solidFill>
                          <a:latin typeface="+mn-lt"/>
                          <a:ea typeface="+mn-ea"/>
                          <a:cs typeface="+mn-cs"/>
                        </a:rPr>
                        <a:t>is a security protocol for wireless local area networks (WLANs). WEP does not use strong encryption and is therefore considered obsolete. However, some legacy devices may only support WEP.</a:t>
                      </a:r>
                      <a:endParaRPr lang="en-US" dirty="0"/>
                    </a:p>
                  </a:txBody>
                  <a:tcPr/>
                </a:tc>
              </a:tr>
              <a:tr h="1127890">
                <a:tc>
                  <a:txBody>
                    <a:bodyPr/>
                    <a:lstStyle/>
                    <a:p>
                      <a:r>
                        <a:rPr lang="en-US" dirty="0" smtClean="0"/>
                        <a:t>WPA</a:t>
                      </a:r>
                      <a:endParaRPr lang="en-US" dirty="0"/>
                    </a:p>
                  </a:txBody>
                  <a:tcPr/>
                </a:tc>
                <a:tc>
                  <a:txBody>
                    <a:bodyPr/>
                    <a:lstStyle/>
                    <a:p>
                      <a:r>
                        <a:rPr lang="en-US" sz="1800" b="0" i="1" u="none" strike="noStrike" kern="1200" baseline="0" dirty="0" smtClean="0">
                          <a:solidFill>
                            <a:schemeClr val="dk1"/>
                          </a:solidFill>
                          <a:latin typeface="+mn-lt"/>
                          <a:ea typeface="+mn-ea"/>
                          <a:cs typeface="+mn-cs"/>
                        </a:rPr>
                        <a:t>Wi-Fi Protected Access (WPA) </a:t>
                      </a:r>
                      <a:r>
                        <a:rPr lang="en-US" sz="1800" b="0" i="0" u="none" strike="noStrike" kern="1200" baseline="0" dirty="0" smtClean="0">
                          <a:solidFill>
                            <a:schemeClr val="dk1"/>
                          </a:solidFill>
                          <a:latin typeface="+mn-lt"/>
                          <a:ea typeface="+mn-ea"/>
                          <a:cs typeface="+mn-cs"/>
                        </a:rPr>
                        <a:t>provides a significantly stronger encryption scheme than WEP, and can use a shared private key, which are unique keys assigned to each user.</a:t>
                      </a:r>
                      <a:endParaRPr lang="en-US" dirty="0"/>
                    </a:p>
                  </a:txBody>
                  <a:tcPr/>
                </a:tc>
              </a:tr>
              <a:tr h="2706935">
                <a:tc>
                  <a:txBody>
                    <a:bodyPr/>
                    <a:lstStyle/>
                    <a:p>
                      <a:r>
                        <a:rPr lang="en-US" dirty="0" smtClean="0"/>
                        <a:t>WPA2</a:t>
                      </a:r>
                      <a:endParaRPr lang="en-US" dirty="0"/>
                    </a:p>
                  </a:txBody>
                  <a:tcPr/>
                </a:tc>
                <a:tc>
                  <a:txBody>
                    <a:bodyPr/>
                    <a:lstStyle/>
                    <a:p>
                      <a:r>
                        <a:rPr lang="en-US" sz="1800" b="0" i="1" u="none" strike="noStrike" kern="1200" baseline="0" dirty="0" smtClean="0">
                          <a:solidFill>
                            <a:schemeClr val="dk1"/>
                          </a:solidFill>
                          <a:latin typeface="+mn-lt"/>
                          <a:ea typeface="+mn-ea"/>
                          <a:cs typeface="+mn-cs"/>
                        </a:rPr>
                        <a:t>Wireless Protected Access 2 (WPA2) </a:t>
                      </a:r>
                      <a:r>
                        <a:rPr lang="en-US" sz="1800" b="0" i="0" u="none" strike="noStrike" kern="1200" baseline="0" dirty="0" smtClean="0">
                          <a:solidFill>
                            <a:schemeClr val="dk1"/>
                          </a:solidFill>
                          <a:latin typeface="+mn-lt"/>
                          <a:ea typeface="+mn-ea"/>
                          <a:cs typeface="+mn-cs"/>
                        </a:rPr>
                        <a:t>replaced WPA encryption in 2006 and is based on the IEEE 802.11i standards. The Institute of Electrical and Electronics Engineers (IEEE) </a:t>
                      </a:r>
                      <a:r>
                        <a:rPr lang="en-US" sz="1800" b="0" i="1" u="none" strike="noStrike" kern="1200" baseline="0" dirty="0" smtClean="0">
                          <a:solidFill>
                            <a:schemeClr val="dk1"/>
                          </a:solidFill>
                          <a:latin typeface="+mn-lt"/>
                          <a:ea typeface="+mn-ea"/>
                          <a:cs typeface="+mn-cs"/>
                        </a:rPr>
                        <a:t>802.11i </a:t>
                      </a:r>
                      <a:r>
                        <a:rPr lang="en-US" sz="1800" b="0" i="0" u="none" strike="noStrike" kern="1200" baseline="0" dirty="0" smtClean="0">
                          <a:solidFill>
                            <a:schemeClr val="dk1"/>
                          </a:solidFill>
                          <a:latin typeface="+mn-lt"/>
                          <a:ea typeface="+mn-ea"/>
                          <a:cs typeface="+mn-cs"/>
                        </a:rPr>
                        <a:t>standard is the most recent encryption standard that provides improved encryption for wireless networking. The 802.11i standard requires strong encryption key protocols, known as </a:t>
                      </a:r>
                      <a:r>
                        <a:rPr lang="en-US" sz="1800" b="0" i="1" u="none" strike="noStrike" kern="1200" baseline="0" dirty="0" smtClean="0">
                          <a:solidFill>
                            <a:schemeClr val="dk1"/>
                          </a:solidFill>
                          <a:latin typeface="+mn-lt"/>
                          <a:ea typeface="+mn-ea"/>
                          <a:cs typeface="+mn-cs"/>
                        </a:rPr>
                        <a:t>Temporal Key Integrity Protocol (TKIP) </a:t>
                      </a:r>
                      <a:r>
                        <a:rPr lang="en-US" sz="1800" b="0" i="0" u="none" strike="noStrike" kern="1200" baseline="0" dirty="0" smtClean="0">
                          <a:solidFill>
                            <a:schemeClr val="dk1"/>
                          </a:solidFill>
                          <a:latin typeface="+mn-lt"/>
                          <a:ea typeface="+mn-ea"/>
                          <a:cs typeface="+mn-cs"/>
                        </a:rPr>
                        <a:t>and </a:t>
                      </a:r>
                      <a:r>
                        <a:rPr lang="en-US" sz="1800" b="0" i="1" u="none" strike="noStrike" kern="1200" baseline="0" dirty="0" smtClean="0">
                          <a:solidFill>
                            <a:schemeClr val="dk1"/>
                          </a:solidFill>
                          <a:latin typeface="+mn-lt"/>
                          <a:ea typeface="+mn-ea"/>
                          <a:cs typeface="+mn-cs"/>
                        </a:rPr>
                        <a:t>Advanced</a:t>
                      </a:r>
                    </a:p>
                    <a:p>
                      <a:r>
                        <a:rPr lang="en-US" sz="1800" b="0" i="1" u="none" strike="noStrike" kern="1200" baseline="0" dirty="0" smtClean="0">
                          <a:solidFill>
                            <a:schemeClr val="dk1"/>
                          </a:solidFill>
                          <a:latin typeface="+mn-lt"/>
                          <a:ea typeface="+mn-ea"/>
                          <a:cs typeface="+mn-cs"/>
                        </a:rPr>
                        <a:t>Encryption Standard (AES)</a:t>
                      </a:r>
                      <a:r>
                        <a:rPr lang="en-US" sz="1800" b="0" i="0" u="none" strike="noStrike" kern="1200" baseline="0" dirty="0" smtClean="0">
                          <a:solidFill>
                            <a:schemeClr val="dk1"/>
                          </a:solidFill>
                          <a:latin typeface="+mn-lt"/>
                          <a:ea typeface="+mn-ea"/>
                          <a:cs typeface="+mn-cs"/>
                        </a:rPr>
                        <a:t>. WPA2/802.11i encryption is considered to be the strongest available method of wireless security.</a:t>
                      </a:r>
                      <a:endParaRPr lang="en-US" dirty="0"/>
                    </a:p>
                  </a:txBody>
                  <a:tcPr/>
                </a:tc>
              </a:tr>
            </a:tbl>
          </a:graphicData>
        </a:graphic>
      </p:graphicFrame>
    </p:spTree>
    <p:extLst>
      <p:ext uri="{BB962C8B-B14F-4D97-AF65-F5344CB8AC3E}">
        <p14:creationId xmlns:p14="http://schemas.microsoft.com/office/powerpoint/2010/main" val="3411275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Set Identifiers</a:t>
            </a:r>
            <a:endParaRPr lang="en-US" dirty="0"/>
          </a:p>
        </p:txBody>
      </p:sp>
      <p:sp>
        <p:nvSpPr>
          <p:cNvPr id="3" name="Content Placeholder 2"/>
          <p:cNvSpPr>
            <a:spLocks noGrp="1"/>
          </p:cNvSpPr>
          <p:nvPr>
            <p:ph idx="1"/>
          </p:nvPr>
        </p:nvSpPr>
        <p:spPr/>
        <p:txBody>
          <a:bodyPr>
            <a:normAutofit fontScale="85000" lnSpcReduction="20000"/>
          </a:bodyPr>
          <a:lstStyle/>
          <a:p>
            <a:r>
              <a:rPr lang="en-US" dirty="0"/>
              <a:t>A </a:t>
            </a:r>
            <a:r>
              <a:rPr lang="en-US" i="1" dirty="0"/>
              <a:t>Service Set Identifier (SSID) </a:t>
            </a:r>
            <a:r>
              <a:rPr lang="en-US" dirty="0"/>
              <a:t>is a 32-bit alphanumeric string that identifies a WAP and all the </a:t>
            </a:r>
            <a:r>
              <a:rPr lang="en-US" dirty="0" smtClean="0"/>
              <a:t>devices attached </a:t>
            </a:r>
            <a:r>
              <a:rPr lang="en-US" dirty="0"/>
              <a:t>to it. </a:t>
            </a:r>
            <a:endParaRPr lang="en-US" dirty="0" smtClean="0"/>
          </a:p>
          <a:p>
            <a:r>
              <a:rPr lang="en-US" dirty="0" smtClean="0"/>
              <a:t>A </a:t>
            </a:r>
            <a:r>
              <a:rPr lang="en-US" dirty="0"/>
              <a:t>WAP typically broadcasts an SSID in plaintext. </a:t>
            </a:r>
            <a:endParaRPr lang="en-US" dirty="0" smtClean="0"/>
          </a:p>
          <a:p>
            <a:r>
              <a:rPr lang="en-US" dirty="0" smtClean="0"/>
              <a:t>It </a:t>
            </a:r>
            <a:r>
              <a:rPr lang="en-US" dirty="0"/>
              <a:t>is more appropriate to think of </a:t>
            </a:r>
            <a:r>
              <a:rPr lang="en-US" dirty="0" smtClean="0"/>
              <a:t>an SSID </a:t>
            </a:r>
            <a:r>
              <a:rPr lang="en-US" dirty="0"/>
              <a:t>as a network name that is applied to the grouping of the WAP and the devices </a:t>
            </a:r>
            <a:r>
              <a:rPr lang="en-US" dirty="0" smtClean="0"/>
              <a:t>currently connected </a:t>
            </a:r>
            <a:r>
              <a:rPr lang="en-US" dirty="0"/>
              <a:t>to it. </a:t>
            </a:r>
            <a:endParaRPr lang="en-US" dirty="0" smtClean="0"/>
          </a:p>
          <a:p>
            <a:r>
              <a:rPr lang="en-US" dirty="0" smtClean="0"/>
              <a:t>Wireless </a:t>
            </a:r>
            <a:r>
              <a:rPr lang="en-US" dirty="0"/>
              <a:t>connectivity devices such as a WAP or other wireless routers come with </a:t>
            </a:r>
            <a:r>
              <a:rPr lang="en-US" dirty="0" smtClean="0"/>
              <a:t>a default </a:t>
            </a:r>
            <a:r>
              <a:rPr lang="en-US" dirty="0"/>
              <a:t>SSID. </a:t>
            </a:r>
            <a:endParaRPr lang="en-US" dirty="0" smtClean="0"/>
          </a:p>
          <a:p>
            <a:r>
              <a:rPr lang="en-US" dirty="0" smtClean="0"/>
              <a:t>Instead </a:t>
            </a:r>
            <a:r>
              <a:rPr lang="en-US" dirty="0"/>
              <a:t>of accepting the device's default SSID, you should manually specify an </a:t>
            </a:r>
            <a:r>
              <a:rPr lang="en-US" dirty="0" smtClean="0"/>
              <a:t>SSID to </a:t>
            </a:r>
            <a:r>
              <a:rPr lang="en-US" dirty="0"/>
              <a:t>more clearly identify the device.</a:t>
            </a:r>
          </a:p>
        </p:txBody>
      </p:sp>
    </p:spTree>
    <p:extLst>
      <p:ext uri="{BB962C8B-B14F-4D97-AF65-F5344CB8AC3E}">
        <p14:creationId xmlns:p14="http://schemas.microsoft.com/office/powerpoint/2010/main" val="2169646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457200"/>
            <a:ext cx="8973207" cy="60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102998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SOHO Router Configuration Options</a:t>
            </a:r>
            <a:endParaRPr lang="en-US" dirty="0"/>
          </a:p>
        </p:txBody>
      </p:sp>
      <p:sp>
        <p:nvSpPr>
          <p:cNvPr id="3" name="Content Placeholder 2"/>
          <p:cNvSpPr>
            <a:spLocks noGrp="1"/>
          </p:cNvSpPr>
          <p:nvPr>
            <p:ph idx="1"/>
          </p:nvPr>
        </p:nvSpPr>
        <p:spPr/>
        <p:txBody>
          <a:bodyPr/>
          <a:lstStyle/>
          <a:p>
            <a:r>
              <a:rPr lang="en-US" dirty="0"/>
              <a:t>Most routers available today can be configured for wired and wireless networks. </a:t>
            </a:r>
            <a:endParaRPr lang="en-US" dirty="0" smtClean="0"/>
          </a:p>
          <a:p>
            <a:r>
              <a:rPr lang="en-US" dirty="0" smtClean="0"/>
              <a:t>Depending </a:t>
            </a:r>
            <a:r>
              <a:rPr lang="en-US" dirty="0"/>
              <a:t>on </a:t>
            </a:r>
            <a:r>
              <a:rPr lang="en-US" dirty="0" smtClean="0"/>
              <a:t>the router </a:t>
            </a:r>
            <a:r>
              <a:rPr lang="en-US" dirty="0"/>
              <a:t>installation, there are several settings that you can configure to ensure connectivity, </a:t>
            </a:r>
            <a:r>
              <a:rPr lang="en-US" dirty="0" smtClean="0"/>
              <a:t>security, and </a:t>
            </a:r>
            <a:r>
              <a:rPr lang="en-US" dirty="0"/>
              <a:t>access.</a:t>
            </a:r>
          </a:p>
        </p:txBody>
      </p:sp>
    </p:spTree>
    <p:extLst>
      <p:ext uri="{BB962C8B-B14F-4D97-AF65-F5344CB8AC3E}">
        <p14:creationId xmlns:p14="http://schemas.microsoft.com/office/powerpoint/2010/main" val="2909656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5118045"/>
              </p:ext>
            </p:extLst>
          </p:nvPr>
        </p:nvGraphicFramePr>
        <p:xfrm>
          <a:off x="381000" y="304800"/>
          <a:ext cx="8229600" cy="6019800"/>
        </p:xfrm>
        <a:graphic>
          <a:graphicData uri="http://schemas.openxmlformats.org/drawingml/2006/table">
            <a:tbl>
              <a:tblPr firstRow="1" bandRow="1">
                <a:tableStyleId>{5C22544A-7EE6-4342-B048-85BDC9FD1C3A}</a:tableStyleId>
              </a:tblPr>
              <a:tblGrid>
                <a:gridCol w="1066800"/>
                <a:gridCol w="7162800"/>
              </a:tblGrid>
              <a:tr h="457200">
                <a:tc>
                  <a:txBody>
                    <a:bodyPr/>
                    <a:lstStyle/>
                    <a:p>
                      <a:r>
                        <a:rPr lang="en-US" dirty="0" smtClean="0"/>
                        <a:t>Setting</a:t>
                      </a:r>
                      <a:endParaRPr lang="en-US" dirty="0"/>
                    </a:p>
                  </a:txBody>
                  <a:tcPr/>
                </a:tc>
                <a:tc>
                  <a:txBody>
                    <a:bodyPr/>
                    <a:lstStyle/>
                    <a:p>
                      <a:r>
                        <a:rPr lang="en-US" dirty="0" smtClean="0"/>
                        <a:t>Description</a:t>
                      </a:r>
                      <a:endParaRPr lang="en-US" dirty="0"/>
                    </a:p>
                  </a:txBody>
                  <a:tcPr/>
                </a:tc>
              </a:tr>
              <a:tr h="1524000">
                <a:tc>
                  <a:txBody>
                    <a:bodyPr/>
                    <a:lstStyle/>
                    <a:p>
                      <a:r>
                        <a:rPr lang="en-US" dirty="0" smtClean="0"/>
                        <a:t>Basics</a:t>
                      </a:r>
                      <a:endParaRPr lang="en-US" dirty="0"/>
                    </a:p>
                  </a:txBody>
                  <a:tcPr/>
                </a:tc>
                <a:tc>
                  <a:txBody>
                    <a:bodyPr/>
                    <a:lstStyle/>
                    <a:p>
                      <a:r>
                        <a:rPr lang="en-US" sz="1800" b="0" i="0" u="none" strike="noStrike" kern="1200" baseline="0" dirty="0" smtClean="0">
                          <a:solidFill>
                            <a:schemeClr val="dk1"/>
                          </a:solidFill>
                          <a:latin typeface="+mn-lt"/>
                          <a:ea typeface="+mn-ea"/>
                          <a:cs typeface="+mn-cs"/>
                        </a:rPr>
                        <a:t>Basic settings apply to both wired and wireless routers and can include the ability to:</a:t>
                      </a:r>
                    </a:p>
                    <a:p>
                      <a:r>
                        <a:rPr lang="en-US" sz="1800" b="0" i="0" u="none" strike="noStrike" kern="1200" baseline="0" dirty="0" smtClean="0">
                          <a:solidFill>
                            <a:schemeClr val="dk1"/>
                          </a:solidFill>
                          <a:latin typeface="+mn-lt"/>
                          <a:ea typeface="+mn-ea"/>
                          <a:cs typeface="+mn-cs"/>
                        </a:rPr>
                        <a:t>• Secure your router or access point administration interface.</a:t>
                      </a:r>
                    </a:p>
                    <a:p>
                      <a:r>
                        <a:rPr lang="en-US" sz="1800" b="0" i="0" u="none" strike="noStrike" kern="1200" baseline="0" dirty="0" smtClean="0">
                          <a:solidFill>
                            <a:schemeClr val="dk1"/>
                          </a:solidFill>
                          <a:latin typeface="+mn-lt"/>
                          <a:ea typeface="+mn-ea"/>
                          <a:cs typeface="+mn-cs"/>
                        </a:rPr>
                        <a:t>• Change default administrator passwords (and user names).</a:t>
                      </a:r>
                    </a:p>
                    <a:p>
                      <a:r>
                        <a:rPr lang="en-US" sz="1800" b="0" i="0" u="none" strike="noStrike" kern="1200" baseline="0" dirty="0" smtClean="0">
                          <a:solidFill>
                            <a:schemeClr val="dk1"/>
                          </a:solidFill>
                          <a:latin typeface="+mn-lt"/>
                          <a:ea typeface="+mn-ea"/>
                          <a:cs typeface="+mn-cs"/>
                        </a:rPr>
                        <a:t>• Disable remote administration.</a:t>
                      </a:r>
                    </a:p>
                    <a:p>
                      <a:r>
                        <a:rPr lang="en-US" sz="1800" b="0" i="0" u="none" strike="noStrike" kern="1200" baseline="0" dirty="0" smtClean="0">
                          <a:solidFill>
                            <a:schemeClr val="dk1"/>
                          </a:solidFill>
                          <a:latin typeface="+mn-lt"/>
                          <a:ea typeface="+mn-ea"/>
                          <a:cs typeface="+mn-cs"/>
                        </a:rPr>
                        <a:t>• Secure/disable the reset switch/function.</a:t>
                      </a:r>
                    </a:p>
                    <a:p>
                      <a:r>
                        <a:rPr lang="en-US" sz="1800" b="0" i="0" u="none" strike="noStrike" kern="1200" baseline="0" dirty="0" smtClean="0">
                          <a:solidFill>
                            <a:schemeClr val="dk1"/>
                          </a:solidFill>
                          <a:latin typeface="+mn-lt"/>
                          <a:ea typeface="+mn-ea"/>
                          <a:cs typeface="+mn-cs"/>
                        </a:rPr>
                        <a:t>• Change the default SNMP parameter.</a:t>
                      </a:r>
                    </a:p>
                    <a:p>
                      <a:r>
                        <a:rPr lang="en-US" sz="1800" b="0" i="0" u="none" strike="noStrike" kern="1200" baseline="0" dirty="0" smtClean="0">
                          <a:solidFill>
                            <a:schemeClr val="dk1"/>
                          </a:solidFill>
                          <a:latin typeface="+mn-lt"/>
                          <a:ea typeface="+mn-ea"/>
                          <a:cs typeface="+mn-cs"/>
                        </a:rPr>
                        <a:t>• Regularly upgrade the Wi-Fi router firmware to ensure you have the latest security patches and critical fixes.</a:t>
                      </a:r>
                      <a:endParaRPr lang="en-US" dirty="0"/>
                    </a:p>
                  </a:txBody>
                  <a:tcPr/>
                </a:tc>
              </a:tr>
              <a:tr h="716280">
                <a:tc>
                  <a:txBody>
                    <a:bodyPr/>
                    <a:lstStyle/>
                    <a:p>
                      <a:r>
                        <a:rPr lang="en-US" dirty="0" smtClean="0"/>
                        <a:t>SSID</a:t>
                      </a:r>
                      <a:endParaRPr lang="en-US" dirty="0"/>
                    </a:p>
                  </a:txBody>
                  <a:tcPr/>
                </a:tc>
                <a:tc>
                  <a:txBody>
                    <a:bodyPr/>
                    <a:lstStyle/>
                    <a:p>
                      <a:r>
                        <a:rPr lang="en-US" sz="1800" b="0" i="0" u="none" strike="noStrike" kern="1200" baseline="0" dirty="0" smtClean="0">
                          <a:solidFill>
                            <a:schemeClr val="dk1"/>
                          </a:solidFill>
                          <a:latin typeface="+mn-lt"/>
                          <a:ea typeface="+mn-ea"/>
                          <a:cs typeface="+mn-cs"/>
                        </a:rPr>
                        <a:t>When installing a wireless router, change the default Service Set Identifier (SSID) and verify that you are not broadcasting out to the network.</a:t>
                      </a:r>
                      <a:endParaRPr lang="en-US" dirty="0"/>
                    </a:p>
                  </a:txBody>
                  <a:tcPr/>
                </a:tc>
              </a:tr>
              <a:tr h="1524000">
                <a:tc>
                  <a:txBody>
                    <a:bodyPr/>
                    <a:lstStyle/>
                    <a:p>
                      <a:r>
                        <a:rPr lang="en-US" dirty="0" smtClean="0"/>
                        <a:t>Channels</a:t>
                      </a:r>
                      <a:endParaRPr lang="en-US" dirty="0"/>
                    </a:p>
                  </a:txBody>
                  <a:tcPr/>
                </a:tc>
                <a:tc>
                  <a:txBody>
                    <a:bodyPr/>
                    <a:lstStyle/>
                    <a:p>
                      <a:r>
                        <a:rPr lang="en-US" sz="1800" b="0" i="0" u="none" strike="noStrike" kern="1200" baseline="0" dirty="0" smtClean="0">
                          <a:solidFill>
                            <a:schemeClr val="dk1"/>
                          </a:solidFill>
                          <a:latin typeface="+mn-lt"/>
                          <a:ea typeface="+mn-ea"/>
                          <a:cs typeface="+mn-cs"/>
                        </a:rPr>
                        <a:t>Change the default channel on wireless routers. By changing the router channel, you can optimize data transmission and reduce interference with other routers in close proximity. If your router is dual channel, then you can easily change from the default channel to the other channel available. To help determine what channel is not being used, you can use one of the utilities available that can scan the local area and display used channels. This can be very helpful in choosing a different less-used channel for your router.</a:t>
                      </a:r>
                      <a:endParaRPr lang="en-US" dirty="0"/>
                    </a:p>
                  </a:txBody>
                  <a:tcPr/>
                </a:tc>
              </a:tr>
            </a:tbl>
          </a:graphicData>
        </a:graphic>
      </p:graphicFrame>
    </p:spTree>
    <p:extLst>
      <p:ext uri="{BB962C8B-B14F-4D97-AF65-F5344CB8AC3E}">
        <p14:creationId xmlns:p14="http://schemas.microsoft.com/office/powerpoint/2010/main" val="1156177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Firmware</a:t>
            </a:r>
          </a:p>
        </p:txBody>
      </p:sp>
      <p:sp>
        <p:nvSpPr>
          <p:cNvPr id="3" name="Content Placeholder 2"/>
          <p:cNvSpPr>
            <a:spLocks noGrp="1"/>
          </p:cNvSpPr>
          <p:nvPr>
            <p:ph idx="1"/>
          </p:nvPr>
        </p:nvSpPr>
        <p:spPr/>
        <p:txBody>
          <a:bodyPr>
            <a:normAutofit fontScale="70000" lnSpcReduction="20000"/>
          </a:bodyPr>
          <a:lstStyle/>
          <a:p>
            <a:r>
              <a:rPr lang="en-US" i="1" dirty="0"/>
              <a:t>Firmware </a:t>
            </a:r>
            <a:r>
              <a:rPr lang="en-US" dirty="0"/>
              <a:t>is specialized software that is stored on a hardware device's read-only memory (</a:t>
            </a:r>
            <a:r>
              <a:rPr lang="en-US" dirty="0" smtClean="0"/>
              <a:t>ROM) whether </a:t>
            </a:r>
            <a:r>
              <a:rPr lang="en-US" dirty="0"/>
              <a:t>or not the device is powered. </a:t>
            </a:r>
            <a:endParaRPr lang="en-US" dirty="0" smtClean="0"/>
          </a:p>
          <a:p>
            <a:r>
              <a:rPr lang="en-US" dirty="0" smtClean="0"/>
              <a:t>It </a:t>
            </a:r>
            <a:r>
              <a:rPr lang="en-US" dirty="0"/>
              <a:t>is most often written on an electronically </a:t>
            </a:r>
            <a:r>
              <a:rPr lang="en-US" dirty="0" smtClean="0"/>
              <a:t>reprogrammable chip </a:t>
            </a:r>
            <a:r>
              <a:rPr lang="en-US" dirty="0"/>
              <a:t>so that it can be updated with a special program to fix any errors that might be discovered </a:t>
            </a:r>
            <a:r>
              <a:rPr lang="en-US" dirty="0" smtClean="0"/>
              <a:t>after a </a:t>
            </a:r>
            <a:r>
              <a:rPr lang="en-US" dirty="0"/>
              <a:t>computer is purchased, or to support updated hardware components.</a:t>
            </a:r>
          </a:p>
          <a:p>
            <a:r>
              <a:rPr lang="en-US" dirty="0"/>
              <a:t>Router firmware may need an upgrade from time to time depending on manufacturer updates.</a:t>
            </a:r>
          </a:p>
          <a:p>
            <a:r>
              <a:rPr lang="en-US" dirty="0"/>
              <a:t>These updates contain security patches, updates to performance, and updates to address any </a:t>
            </a:r>
            <a:r>
              <a:rPr lang="en-US" dirty="0" smtClean="0"/>
              <a:t>known issues</a:t>
            </a:r>
            <a:r>
              <a:rPr lang="en-US" dirty="0"/>
              <a:t>. </a:t>
            </a:r>
            <a:endParaRPr lang="en-US" dirty="0" smtClean="0"/>
          </a:p>
          <a:p>
            <a:r>
              <a:rPr lang="en-US" dirty="0" smtClean="0"/>
              <a:t>The </a:t>
            </a:r>
            <a:r>
              <a:rPr lang="en-US" dirty="0"/>
              <a:t>updates can be installed in a number of ways, but most commonly can be </a:t>
            </a:r>
            <a:r>
              <a:rPr lang="en-US" dirty="0" smtClean="0"/>
              <a:t>downloaded from </a:t>
            </a:r>
            <a:r>
              <a:rPr lang="en-US" dirty="0"/>
              <a:t>the manufacturer's website</a:t>
            </a:r>
            <a:r>
              <a:rPr lang="en-US" dirty="0" smtClean="0"/>
              <a:t>.</a:t>
            </a:r>
          </a:p>
          <a:p>
            <a:r>
              <a:rPr lang="en-US" b="1" dirty="0"/>
              <a:t>Note: </a:t>
            </a:r>
            <a:r>
              <a:rPr lang="en-US" dirty="0"/>
              <a:t>Overwriting existing firmware, often through updating, is called </a:t>
            </a:r>
            <a:r>
              <a:rPr lang="en-US" i="1" dirty="0"/>
              <a:t>flashing</a:t>
            </a:r>
            <a:r>
              <a:rPr lang="en-US" dirty="0"/>
              <a:t>.</a:t>
            </a:r>
            <a:endParaRPr lang="en-US" b="1" dirty="0"/>
          </a:p>
        </p:txBody>
      </p:sp>
    </p:spTree>
    <p:extLst>
      <p:ext uri="{BB962C8B-B14F-4D97-AF65-F5344CB8AC3E}">
        <p14:creationId xmlns:p14="http://schemas.microsoft.com/office/powerpoint/2010/main" val="34758265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Router Setup Process</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dirty="0" smtClean="0"/>
              <a:t>Verify </a:t>
            </a:r>
            <a:r>
              <a:rPr lang="en-US" dirty="0"/>
              <a:t>the wired connection, if applicable.</a:t>
            </a:r>
          </a:p>
          <a:p>
            <a:pPr marL="514350" indent="-514350">
              <a:buFont typeface="+mj-lt"/>
              <a:buAutoNum type="arabicPeriod"/>
            </a:pPr>
            <a:r>
              <a:rPr lang="en-US" dirty="0" smtClean="0"/>
              <a:t>Configure </a:t>
            </a:r>
            <a:r>
              <a:rPr lang="en-US" dirty="0"/>
              <a:t>encryption standard (WEP, WPA, or </a:t>
            </a:r>
            <a:r>
              <a:rPr lang="en-US" b="1" dirty="0"/>
              <a:t>WPA2</a:t>
            </a:r>
            <a:r>
              <a:rPr lang="en-US" dirty="0"/>
              <a:t>).</a:t>
            </a:r>
          </a:p>
          <a:p>
            <a:pPr marL="514350" indent="-514350">
              <a:buFont typeface="+mj-lt"/>
              <a:buAutoNum type="arabicPeriod"/>
            </a:pPr>
            <a:r>
              <a:rPr lang="en-US" dirty="0" smtClean="0"/>
              <a:t>Change </a:t>
            </a:r>
            <a:r>
              <a:rPr lang="en-US" dirty="0"/>
              <a:t>SSID from default.</a:t>
            </a:r>
          </a:p>
          <a:p>
            <a:pPr marL="514350" indent="-514350">
              <a:buFont typeface="+mj-lt"/>
              <a:buAutoNum type="arabicPeriod"/>
            </a:pPr>
            <a:r>
              <a:rPr lang="en-US" dirty="0" smtClean="0"/>
              <a:t>Apply </a:t>
            </a:r>
            <a:r>
              <a:rPr lang="en-US" dirty="0"/>
              <a:t>a new wireless password.</a:t>
            </a:r>
          </a:p>
          <a:p>
            <a:pPr marL="514350" indent="-514350">
              <a:buFont typeface="+mj-lt"/>
              <a:buAutoNum type="arabicPeriod"/>
            </a:pPr>
            <a:r>
              <a:rPr lang="en-US" dirty="0" smtClean="0"/>
              <a:t>Change </a:t>
            </a:r>
            <a:r>
              <a:rPr lang="en-US" dirty="0"/>
              <a:t>the admin password for the router.</a:t>
            </a:r>
          </a:p>
          <a:p>
            <a:pPr marL="514350" indent="-514350">
              <a:buFont typeface="+mj-lt"/>
              <a:buAutoNum type="arabicPeriod"/>
            </a:pPr>
            <a:r>
              <a:rPr lang="en-US" dirty="0" smtClean="0"/>
              <a:t>Connect </a:t>
            </a:r>
            <a:r>
              <a:rPr lang="en-US" dirty="0"/>
              <a:t>to the new network.</a:t>
            </a:r>
          </a:p>
          <a:p>
            <a:pPr marL="514350" indent="-514350">
              <a:buFont typeface="+mj-lt"/>
              <a:buAutoNum type="arabicPeriod"/>
            </a:pPr>
            <a:r>
              <a:rPr lang="en-US" dirty="0" smtClean="0"/>
              <a:t>Verify </a:t>
            </a:r>
            <a:r>
              <a:rPr lang="en-US" dirty="0"/>
              <a:t>the Internet connectivity.</a:t>
            </a:r>
          </a:p>
          <a:p>
            <a:pPr marL="514350" indent="-514350">
              <a:buFont typeface="+mj-lt"/>
              <a:buAutoNum type="arabicPeriod"/>
            </a:pPr>
            <a:r>
              <a:rPr lang="en-US" dirty="0" smtClean="0"/>
              <a:t>Update </a:t>
            </a:r>
            <a:r>
              <a:rPr lang="en-US" dirty="0"/>
              <a:t>firmware, if necessary.</a:t>
            </a:r>
          </a:p>
        </p:txBody>
      </p:sp>
    </p:spTree>
    <p:extLst>
      <p:ext uri="{BB962C8B-B14F-4D97-AF65-F5344CB8AC3E}">
        <p14:creationId xmlns:p14="http://schemas.microsoft.com/office/powerpoint/2010/main" val="2820472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Install and Configure a </a:t>
            </a:r>
            <a:r>
              <a:rPr lang="en-US" dirty="0" smtClean="0"/>
              <a:t/>
            </a:r>
            <a:br>
              <a:rPr lang="en-US" dirty="0" smtClean="0"/>
            </a:br>
            <a:r>
              <a:rPr lang="en-US" dirty="0" smtClean="0"/>
              <a:t>SOHO </a:t>
            </a:r>
            <a:r>
              <a:rPr lang="en-US" dirty="0"/>
              <a:t>Router</a:t>
            </a:r>
          </a:p>
        </p:txBody>
      </p:sp>
      <p:sp>
        <p:nvSpPr>
          <p:cNvPr id="3" name="Content Placeholder 2"/>
          <p:cNvSpPr>
            <a:spLocks noGrp="1"/>
          </p:cNvSpPr>
          <p:nvPr>
            <p:ph idx="1"/>
          </p:nvPr>
        </p:nvSpPr>
        <p:spPr/>
        <p:txBody>
          <a:bodyPr>
            <a:normAutofit fontScale="55000" lnSpcReduction="20000"/>
          </a:bodyPr>
          <a:lstStyle/>
          <a:p>
            <a:pPr marL="514350" indent="-514350">
              <a:buFont typeface="+mj-lt"/>
              <a:buAutoNum type="arabicPeriod"/>
            </a:pPr>
            <a:r>
              <a:rPr lang="en-US" dirty="0" smtClean="0"/>
              <a:t>If </a:t>
            </a:r>
            <a:r>
              <a:rPr lang="en-US" dirty="0"/>
              <a:t>you are deploying a wireless router, choose the appropriate 802.11 router for your </a:t>
            </a:r>
            <a:r>
              <a:rPr lang="en-US" dirty="0" smtClean="0"/>
              <a:t>needs, whether </a:t>
            </a:r>
            <a:r>
              <a:rPr lang="en-US" dirty="0"/>
              <a:t>it be 802.11a, b, g, or n.</a:t>
            </a:r>
          </a:p>
          <a:p>
            <a:pPr marL="514350" indent="-514350">
              <a:buFont typeface="+mj-lt"/>
              <a:buAutoNum type="arabicPeriod"/>
            </a:pPr>
            <a:r>
              <a:rPr lang="en-US" dirty="0" smtClean="0"/>
              <a:t>Choose </a:t>
            </a:r>
            <a:r>
              <a:rPr lang="en-US" dirty="0"/>
              <a:t>a location for the </a:t>
            </a:r>
            <a:r>
              <a:rPr lang="en-US" dirty="0" smtClean="0"/>
              <a:t>router.</a:t>
            </a:r>
          </a:p>
          <a:p>
            <a:pPr marL="914400" lvl="1" indent="-514350"/>
            <a:r>
              <a:rPr lang="en-US" dirty="0" smtClean="0"/>
              <a:t>In </a:t>
            </a:r>
            <a:r>
              <a:rPr lang="en-US" dirty="0"/>
              <a:t>a wired SOHO network, you must verify that the cables are long enough so that </a:t>
            </a:r>
            <a:r>
              <a:rPr lang="en-US" dirty="0" smtClean="0"/>
              <a:t>devices can </a:t>
            </a:r>
            <a:r>
              <a:rPr lang="en-US" dirty="0"/>
              <a:t>reach the </a:t>
            </a:r>
            <a:r>
              <a:rPr lang="en-US" dirty="0" smtClean="0"/>
              <a:t>router.</a:t>
            </a:r>
          </a:p>
          <a:p>
            <a:pPr marL="914400" lvl="1" indent="-514350"/>
            <a:r>
              <a:rPr lang="en-US" dirty="0" smtClean="0"/>
              <a:t>Wireless </a:t>
            </a:r>
            <a:r>
              <a:rPr lang="en-US" dirty="0"/>
              <a:t>routers need to be placed strategically so that all computing devices have an </a:t>
            </a:r>
            <a:r>
              <a:rPr lang="en-US" dirty="0" smtClean="0"/>
              <a:t>equally strong </a:t>
            </a:r>
            <a:r>
              <a:rPr lang="en-US" dirty="0"/>
              <a:t>wireless signal. In some SOHO networks, you may need more than one </a:t>
            </a:r>
            <a:r>
              <a:rPr lang="en-US" dirty="0" smtClean="0"/>
              <a:t>wireless router</a:t>
            </a:r>
            <a:r>
              <a:rPr lang="en-US" dirty="0"/>
              <a:t>.</a:t>
            </a:r>
          </a:p>
          <a:p>
            <a:pPr marL="514350" indent="-514350">
              <a:buFont typeface="+mj-lt"/>
              <a:buAutoNum type="arabicPeriod"/>
            </a:pPr>
            <a:r>
              <a:rPr lang="en-US" dirty="0" smtClean="0"/>
              <a:t>Connect </a:t>
            </a:r>
            <a:r>
              <a:rPr lang="en-US" dirty="0"/>
              <a:t>the router to a power source and turn it on</a:t>
            </a:r>
            <a:r>
              <a:rPr lang="en-US" dirty="0" smtClean="0"/>
              <a:t>.</a:t>
            </a:r>
          </a:p>
          <a:p>
            <a:pPr marL="514350" indent="-514350">
              <a:buFont typeface="+mj-lt"/>
              <a:buAutoNum type="arabicPeriod"/>
            </a:pPr>
            <a:r>
              <a:rPr lang="en-US" dirty="0"/>
              <a:t>Connect the router to a cable or DSL modem via Ethernet or USB cable. After plugging in </a:t>
            </a:r>
            <a:r>
              <a:rPr lang="en-US" dirty="0" smtClean="0"/>
              <a:t>the cables</a:t>
            </a:r>
            <a:r>
              <a:rPr lang="en-US" dirty="0"/>
              <a:t>, you may need to turn the router off and on to verify that the router has recognized </a:t>
            </a:r>
            <a:r>
              <a:rPr lang="en-US" dirty="0" smtClean="0"/>
              <a:t>the modem</a:t>
            </a:r>
            <a:r>
              <a:rPr lang="en-US" dirty="0"/>
              <a:t>.</a:t>
            </a:r>
          </a:p>
          <a:p>
            <a:pPr marL="514350" indent="-514350">
              <a:buFont typeface="+mj-lt"/>
              <a:buAutoNum type="arabicPeriod"/>
            </a:pPr>
            <a:r>
              <a:rPr lang="en-US" dirty="0" smtClean="0"/>
              <a:t>Connect </a:t>
            </a:r>
            <a:r>
              <a:rPr lang="en-US" dirty="0"/>
              <a:t>a computing device to the router. If you are deploying a wireless router, use a cable </a:t>
            </a:r>
            <a:r>
              <a:rPr lang="en-US" dirty="0" smtClean="0"/>
              <a:t>for the </a:t>
            </a:r>
            <a:r>
              <a:rPr lang="en-US" dirty="0"/>
              <a:t>initial router configuration. Once the router configuration is completed, you can remove </a:t>
            </a:r>
            <a:r>
              <a:rPr lang="en-US" dirty="0" smtClean="0"/>
              <a:t>the cable </a:t>
            </a:r>
            <a:r>
              <a:rPr lang="en-US" dirty="0"/>
              <a:t>and connect wirelessly.</a:t>
            </a:r>
          </a:p>
          <a:p>
            <a:pPr marL="514350" indent="-514350">
              <a:buFont typeface="+mj-lt"/>
              <a:buAutoNum type="arabicPeriod"/>
            </a:pPr>
            <a:r>
              <a:rPr lang="en-US" dirty="0" smtClean="0"/>
              <a:t>Navigate </a:t>
            </a:r>
            <a:r>
              <a:rPr lang="en-US" dirty="0"/>
              <a:t>to the router's administrative utility. You may need to refer to the router's user </a:t>
            </a:r>
            <a:r>
              <a:rPr lang="en-US" dirty="0" smtClean="0"/>
              <a:t>manual, but </a:t>
            </a:r>
            <a:r>
              <a:rPr lang="en-US" dirty="0"/>
              <a:t>in most cases you can open an Internet browser and enter http://192.168.1.1.</a:t>
            </a:r>
          </a:p>
        </p:txBody>
      </p:sp>
    </p:spTree>
    <p:extLst>
      <p:ext uri="{BB962C8B-B14F-4D97-AF65-F5344CB8AC3E}">
        <p14:creationId xmlns:p14="http://schemas.microsoft.com/office/powerpoint/2010/main" val="1278395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SOHO Router (cont.)</a:t>
            </a:r>
            <a:endParaRPr lang="en-US" dirty="0"/>
          </a:p>
        </p:txBody>
      </p:sp>
      <p:sp>
        <p:nvSpPr>
          <p:cNvPr id="3" name="Content Placeholder 2"/>
          <p:cNvSpPr>
            <a:spLocks noGrp="1"/>
          </p:cNvSpPr>
          <p:nvPr>
            <p:ph idx="1"/>
          </p:nvPr>
        </p:nvSpPr>
        <p:spPr/>
        <p:txBody>
          <a:bodyPr>
            <a:normAutofit fontScale="62500" lnSpcReduction="20000"/>
          </a:bodyPr>
          <a:lstStyle/>
          <a:p>
            <a:pPr marL="514350" indent="-514350">
              <a:buFont typeface="+mj-lt"/>
              <a:buAutoNum type="arabicPeriod" startAt="7"/>
            </a:pPr>
            <a:r>
              <a:rPr lang="en-US" dirty="0"/>
              <a:t>Enter the information needed to connect the router to the Internet. The exact information </a:t>
            </a:r>
            <a:r>
              <a:rPr lang="en-US" dirty="0" smtClean="0"/>
              <a:t>will depend </a:t>
            </a:r>
            <a:r>
              <a:rPr lang="en-US" dirty="0"/>
              <a:t>on how you are subscribing to an </a:t>
            </a:r>
            <a:r>
              <a:rPr lang="en-US" dirty="0" smtClean="0"/>
              <a:t>ISP.</a:t>
            </a:r>
          </a:p>
          <a:p>
            <a:pPr marL="914400" lvl="1" indent="-514350"/>
            <a:r>
              <a:rPr lang="en-US" dirty="0" smtClean="0"/>
              <a:t>If </a:t>
            </a:r>
            <a:r>
              <a:rPr lang="en-US" dirty="0"/>
              <a:t>you are using DSL, then you may need to enter a specific user name and password </a:t>
            </a:r>
            <a:r>
              <a:rPr lang="en-US" dirty="0" smtClean="0"/>
              <a:t>issued to </a:t>
            </a:r>
            <a:r>
              <a:rPr lang="en-US" dirty="0"/>
              <a:t>you by the </a:t>
            </a:r>
            <a:r>
              <a:rPr lang="en-US" dirty="0" smtClean="0"/>
              <a:t>ISP.</a:t>
            </a:r>
          </a:p>
          <a:p>
            <a:pPr marL="914400" lvl="1" indent="-514350"/>
            <a:r>
              <a:rPr lang="en-US" dirty="0" smtClean="0"/>
              <a:t>If </a:t>
            </a:r>
            <a:r>
              <a:rPr lang="en-US" dirty="0"/>
              <a:t>you have been asked to use a static IP address, then you may need to enter the </a:t>
            </a:r>
            <a:r>
              <a:rPr lang="en-US" dirty="0" smtClean="0"/>
              <a:t>address issued </a:t>
            </a:r>
            <a:r>
              <a:rPr lang="en-US" dirty="0"/>
              <a:t>to you by the ISP.</a:t>
            </a:r>
          </a:p>
          <a:p>
            <a:pPr marL="514350" indent="-514350">
              <a:buFont typeface="+mj-lt"/>
              <a:buAutoNum type="arabicPeriod" startAt="7"/>
            </a:pPr>
            <a:r>
              <a:rPr lang="en-US" dirty="0" smtClean="0"/>
              <a:t>Configure </a:t>
            </a:r>
            <a:r>
              <a:rPr lang="en-US" dirty="0"/>
              <a:t>the router settings according to your </a:t>
            </a:r>
            <a:r>
              <a:rPr lang="en-US" dirty="0" smtClean="0"/>
              <a:t>needs.</a:t>
            </a:r>
          </a:p>
          <a:p>
            <a:pPr marL="914400" lvl="1" indent="-514350"/>
            <a:r>
              <a:rPr lang="en-US" dirty="0" smtClean="0"/>
              <a:t>For </a:t>
            </a:r>
            <a:r>
              <a:rPr lang="en-US" dirty="0"/>
              <a:t>a wired router, change the default user name and </a:t>
            </a:r>
            <a:r>
              <a:rPr lang="en-US" dirty="0" smtClean="0"/>
              <a:t>password.</a:t>
            </a:r>
          </a:p>
          <a:p>
            <a:pPr marL="914400" lvl="1" indent="-514350"/>
            <a:r>
              <a:rPr lang="en-US" dirty="0" smtClean="0"/>
              <a:t>For </a:t>
            </a:r>
            <a:r>
              <a:rPr lang="en-US" dirty="0"/>
              <a:t>a wireless router, make sure that you update the SSID and change the default user </a:t>
            </a:r>
            <a:r>
              <a:rPr lang="en-US" dirty="0" smtClean="0"/>
              <a:t>name and </a:t>
            </a:r>
            <a:r>
              <a:rPr lang="en-US" dirty="0"/>
              <a:t>password.</a:t>
            </a:r>
          </a:p>
          <a:p>
            <a:pPr marL="514350" indent="-514350">
              <a:buFont typeface="+mj-lt"/>
              <a:buAutoNum type="arabicPeriod" startAt="7"/>
            </a:pPr>
            <a:r>
              <a:rPr lang="en-US" dirty="0" smtClean="0"/>
              <a:t>If </a:t>
            </a:r>
            <a:r>
              <a:rPr lang="en-US" dirty="0"/>
              <a:t>necessary, create an access control list for the router to control which users or computers </a:t>
            </a:r>
            <a:r>
              <a:rPr lang="en-US" dirty="0" smtClean="0"/>
              <a:t>can access </a:t>
            </a:r>
            <a:r>
              <a:rPr lang="en-US" dirty="0"/>
              <a:t>it.</a:t>
            </a:r>
          </a:p>
          <a:p>
            <a:pPr marL="514350" indent="-514350">
              <a:buFont typeface="+mj-lt"/>
              <a:buAutoNum type="arabicPeriod" startAt="7"/>
            </a:pPr>
            <a:r>
              <a:rPr lang="en-US" dirty="0" smtClean="0"/>
              <a:t>Verify </a:t>
            </a:r>
            <a:r>
              <a:rPr lang="en-US" dirty="0"/>
              <a:t>that you can connect to the Internet by opening a browser and performing a search.</a:t>
            </a:r>
          </a:p>
          <a:p>
            <a:pPr marL="514350" indent="-514350">
              <a:buFont typeface="+mj-lt"/>
              <a:buAutoNum type="arabicPeriod" startAt="7"/>
            </a:pPr>
            <a:r>
              <a:rPr lang="en-US" dirty="0" smtClean="0"/>
              <a:t>Configure </a:t>
            </a:r>
            <a:r>
              <a:rPr lang="en-US" dirty="0"/>
              <a:t>the security settings in the administrative utility.</a:t>
            </a:r>
          </a:p>
          <a:p>
            <a:pPr marL="514350" indent="-514350">
              <a:buFont typeface="+mj-lt"/>
              <a:buAutoNum type="arabicPeriod" startAt="7"/>
            </a:pPr>
            <a:r>
              <a:rPr lang="en-US" dirty="0" smtClean="0"/>
              <a:t>Connect </a:t>
            </a:r>
            <a:r>
              <a:rPr lang="en-US" dirty="0"/>
              <a:t>additional computing devices to the router.</a:t>
            </a:r>
          </a:p>
        </p:txBody>
      </p:sp>
    </p:spTree>
    <p:extLst>
      <p:ext uri="{BB962C8B-B14F-4D97-AF65-F5344CB8AC3E}">
        <p14:creationId xmlns:p14="http://schemas.microsoft.com/office/powerpoint/2010/main" val="1876304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SOHO Networks</a:t>
            </a:r>
            <a:endParaRPr lang="en-US" dirty="0"/>
          </a:p>
        </p:txBody>
      </p:sp>
      <p:sp>
        <p:nvSpPr>
          <p:cNvPr id="3" name="Content Placeholder 2"/>
          <p:cNvSpPr>
            <a:spLocks noGrp="1"/>
          </p:cNvSpPr>
          <p:nvPr>
            <p:ph idx="1"/>
          </p:nvPr>
        </p:nvSpPr>
        <p:spPr/>
        <p:txBody>
          <a:bodyPr>
            <a:normAutofit fontScale="70000" lnSpcReduction="20000"/>
          </a:bodyPr>
          <a:lstStyle/>
          <a:p>
            <a:r>
              <a:rPr lang="en-US" dirty="0"/>
              <a:t>A </a:t>
            </a:r>
            <a:r>
              <a:rPr lang="en-US" i="1" dirty="0"/>
              <a:t>SOHO network </a:t>
            </a:r>
            <a:r>
              <a:rPr lang="en-US" dirty="0"/>
              <a:t>is a network that provides connectivity and resource sharing for a </a:t>
            </a:r>
            <a:r>
              <a:rPr lang="en-US" b="1" dirty="0"/>
              <a:t>small office </a:t>
            </a:r>
            <a:r>
              <a:rPr lang="en-US" b="1" dirty="0" smtClean="0"/>
              <a:t>or home </a:t>
            </a:r>
            <a:r>
              <a:rPr lang="en-US" b="1" dirty="0"/>
              <a:t>office</a:t>
            </a:r>
            <a:r>
              <a:rPr lang="en-US" dirty="0"/>
              <a:t>. </a:t>
            </a:r>
            <a:endParaRPr lang="en-US" dirty="0" smtClean="0"/>
          </a:p>
          <a:p>
            <a:r>
              <a:rPr lang="en-US" dirty="0" smtClean="0"/>
              <a:t>Generally </a:t>
            </a:r>
            <a:r>
              <a:rPr lang="en-US" dirty="0"/>
              <a:t>limited to fewer than 20 computers or nodes, a SOHO network </a:t>
            </a:r>
            <a:r>
              <a:rPr lang="en-US" dirty="0" smtClean="0"/>
              <a:t>often facilitates </a:t>
            </a:r>
            <a:r>
              <a:rPr lang="en-US" dirty="0"/>
              <a:t>sharing of files and printers, as well as services such as email, faxing, and so forth. </a:t>
            </a:r>
            <a:endParaRPr lang="en-US" dirty="0" smtClean="0"/>
          </a:p>
          <a:p>
            <a:r>
              <a:rPr lang="en-US" dirty="0" smtClean="0"/>
              <a:t>A SOHO </a:t>
            </a:r>
            <a:r>
              <a:rPr lang="en-US" dirty="0"/>
              <a:t>network can contain a combination of wired and wireless computer connections, and all </a:t>
            </a:r>
            <a:r>
              <a:rPr lang="en-US" dirty="0" smtClean="0"/>
              <a:t>of the </a:t>
            </a:r>
            <a:r>
              <a:rPr lang="en-US" dirty="0"/>
              <a:t>computing devices in a SOHO network usually share the same physical location</a:t>
            </a:r>
            <a:r>
              <a:rPr lang="en-US" dirty="0" smtClean="0"/>
              <a:t>.</a:t>
            </a:r>
          </a:p>
          <a:p>
            <a:r>
              <a:rPr lang="en-US" dirty="0"/>
              <a:t>SOHO networks can range in size, and there is no real consensus as to the maximum number </a:t>
            </a:r>
            <a:r>
              <a:rPr lang="en-US" dirty="0" smtClean="0"/>
              <a:t>of nodes </a:t>
            </a:r>
            <a:r>
              <a:rPr lang="en-US" dirty="0"/>
              <a:t>that can be in a SOHO network. </a:t>
            </a:r>
            <a:endParaRPr lang="en-US" dirty="0" smtClean="0"/>
          </a:p>
          <a:p>
            <a:r>
              <a:rPr lang="en-US" dirty="0" smtClean="0"/>
              <a:t>Some </a:t>
            </a:r>
            <a:r>
              <a:rPr lang="en-US" dirty="0"/>
              <a:t>sources cite the maximum as 10 nodes, </a:t>
            </a:r>
            <a:r>
              <a:rPr lang="en-US" dirty="0" smtClean="0"/>
              <a:t>whereas others </a:t>
            </a:r>
            <a:r>
              <a:rPr lang="en-US" dirty="0"/>
              <a:t>say that four or five nodes is the maximum.</a:t>
            </a:r>
          </a:p>
        </p:txBody>
      </p:sp>
    </p:spTree>
    <p:extLst>
      <p:ext uri="{BB962C8B-B14F-4D97-AF65-F5344CB8AC3E}">
        <p14:creationId xmlns:p14="http://schemas.microsoft.com/office/powerpoint/2010/main" val="2602434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6743" y="76200"/>
            <a:ext cx="8897257" cy="64428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42938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SOHO Routers</a:t>
            </a:r>
            <a:endParaRPr lang="en-US" dirty="0"/>
          </a:p>
        </p:txBody>
      </p:sp>
      <p:sp>
        <p:nvSpPr>
          <p:cNvPr id="3" name="Content Placeholder 2"/>
          <p:cNvSpPr>
            <a:spLocks noGrp="1"/>
          </p:cNvSpPr>
          <p:nvPr>
            <p:ph idx="1"/>
          </p:nvPr>
        </p:nvSpPr>
        <p:spPr/>
        <p:txBody>
          <a:bodyPr>
            <a:normAutofit lnSpcReduction="10000"/>
          </a:bodyPr>
          <a:lstStyle/>
          <a:p>
            <a:r>
              <a:rPr lang="en-US" dirty="0"/>
              <a:t>A </a:t>
            </a:r>
            <a:r>
              <a:rPr lang="en-US" i="1" dirty="0"/>
              <a:t>wireless router </a:t>
            </a:r>
            <a:r>
              <a:rPr lang="en-US" dirty="0"/>
              <a:t>connects a computer to multiple networks through a wireless connection. </a:t>
            </a:r>
            <a:endParaRPr lang="en-US" dirty="0" smtClean="0"/>
          </a:p>
          <a:p>
            <a:r>
              <a:rPr lang="en-US" dirty="0" smtClean="0"/>
              <a:t>It performs the </a:t>
            </a:r>
            <a:r>
              <a:rPr lang="en-US" dirty="0"/>
              <a:t>functions of a wireless </a:t>
            </a:r>
            <a:r>
              <a:rPr lang="en-US" dirty="0" smtClean="0"/>
              <a:t>access </a:t>
            </a:r>
            <a:r>
              <a:rPr lang="en-US" dirty="0"/>
              <a:t>point (WAP) and a router. It enables wired and wireless </a:t>
            </a:r>
            <a:r>
              <a:rPr lang="en-US" dirty="0" smtClean="0"/>
              <a:t>computers </a:t>
            </a:r>
            <a:r>
              <a:rPr lang="en-US" dirty="0"/>
              <a:t>to connect to the Internet. </a:t>
            </a:r>
            <a:endParaRPr lang="en-US" dirty="0" smtClean="0"/>
          </a:p>
          <a:p>
            <a:r>
              <a:rPr lang="en-US" dirty="0" smtClean="0"/>
              <a:t>It </a:t>
            </a:r>
            <a:r>
              <a:rPr lang="en-US" dirty="0"/>
              <a:t>can allow multiple users to be connected to a network at the </a:t>
            </a:r>
            <a:r>
              <a:rPr lang="en-US" dirty="0" smtClean="0"/>
              <a:t>same time</a:t>
            </a:r>
            <a:r>
              <a:rPr lang="en-US" dirty="0"/>
              <a:t>. Some wireless routers have a firewall built into them.</a:t>
            </a:r>
          </a:p>
        </p:txBody>
      </p:sp>
    </p:spTree>
    <p:extLst>
      <p:ext uri="{BB962C8B-B14F-4D97-AF65-F5344CB8AC3E}">
        <p14:creationId xmlns:p14="http://schemas.microsoft.com/office/powerpoint/2010/main" val="3391366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 y="685800"/>
            <a:ext cx="9015109" cy="502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98212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359875896"/>
              </p:ext>
            </p:extLst>
          </p:nvPr>
        </p:nvGraphicFramePr>
        <p:xfrm>
          <a:off x="457200" y="304800"/>
          <a:ext cx="8229600" cy="6148208"/>
        </p:xfrm>
        <a:graphic>
          <a:graphicData uri="http://schemas.openxmlformats.org/drawingml/2006/table">
            <a:tbl>
              <a:tblPr firstRow="1" bandRow="1">
                <a:tableStyleId>{5C22544A-7EE6-4342-B048-85BDC9FD1C3A}</a:tableStyleId>
              </a:tblPr>
              <a:tblGrid>
                <a:gridCol w="1752600"/>
                <a:gridCol w="6477000"/>
              </a:tblGrid>
              <a:tr h="381000">
                <a:tc>
                  <a:txBody>
                    <a:bodyPr/>
                    <a:lstStyle/>
                    <a:p>
                      <a:r>
                        <a:rPr lang="en-US" dirty="0" smtClean="0"/>
                        <a:t>Network Device</a:t>
                      </a:r>
                      <a:endParaRPr lang="en-US" dirty="0"/>
                    </a:p>
                  </a:txBody>
                  <a:tcPr/>
                </a:tc>
                <a:tc>
                  <a:txBody>
                    <a:bodyPr/>
                    <a:lstStyle/>
                    <a:p>
                      <a:r>
                        <a:rPr lang="en-US" dirty="0" smtClean="0"/>
                        <a:t>Description</a:t>
                      </a:r>
                      <a:endParaRPr lang="en-US" dirty="0"/>
                    </a:p>
                  </a:txBody>
                  <a:tcPr/>
                </a:tc>
              </a:tr>
              <a:tr h="1274671">
                <a:tc>
                  <a:txBody>
                    <a:bodyPr/>
                    <a:lstStyle/>
                    <a:p>
                      <a:r>
                        <a:rPr lang="en-US" sz="1800" dirty="0" smtClean="0"/>
                        <a:t>Hub</a:t>
                      </a:r>
                      <a:endParaRPr lang="en-US" sz="1800" dirty="0"/>
                    </a:p>
                  </a:txBody>
                  <a:tcPr/>
                </a:tc>
                <a:tc>
                  <a:txBody>
                    <a:bodyPr/>
                    <a:lstStyle/>
                    <a:p>
                      <a:r>
                        <a:rPr lang="en-US" sz="1800" b="0" i="0" u="none" strike="noStrike" kern="1200" baseline="0" dirty="0" smtClean="0">
                          <a:solidFill>
                            <a:schemeClr val="dk1"/>
                          </a:solidFill>
                          <a:latin typeface="+mn-lt"/>
                          <a:ea typeface="+mn-ea"/>
                          <a:cs typeface="+mn-cs"/>
                        </a:rPr>
                        <a:t>A </a:t>
                      </a:r>
                      <a:r>
                        <a:rPr lang="en-US" sz="1800" b="0" i="1" u="none" strike="noStrike" kern="1200" baseline="0" dirty="0" smtClean="0">
                          <a:solidFill>
                            <a:schemeClr val="dk1"/>
                          </a:solidFill>
                          <a:latin typeface="+mn-lt"/>
                          <a:ea typeface="+mn-ea"/>
                          <a:cs typeface="+mn-cs"/>
                        </a:rPr>
                        <a:t>hub </a:t>
                      </a:r>
                      <a:r>
                        <a:rPr lang="en-US" sz="1800" b="0" i="0" u="none" strike="noStrike" kern="1200" baseline="0" dirty="0" smtClean="0">
                          <a:solidFill>
                            <a:schemeClr val="dk1"/>
                          </a:solidFill>
                          <a:latin typeface="+mn-lt"/>
                          <a:ea typeface="+mn-ea"/>
                          <a:cs typeface="+mn-cs"/>
                        </a:rPr>
                        <a:t>is a networking device that connects multiple computers to form a LAN. The hub broadcasts data in the form of signals to all connected computers. Hubs support transmission speeds of 10 Mbps, 100 Mbps, or both.</a:t>
                      </a:r>
                      <a:endParaRPr lang="en-US" sz="1800" dirty="0"/>
                    </a:p>
                  </a:txBody>
                  <a:tcPr/>
                </a:tc>
              </a:tr>
              <a:tr h="1816132">
                <a:tc>
                  <a:txBody>
                    <a:bodyPr/>
                    <a:lstStyle/>
                    <a:p>
                      <a:r>
                        <a:rPr lang="en-US" sz="1800" dirty="0" smtClean="0"/>
                        <a:t>Switch</a:t>
                      </a:r>
                      <a:endParaRPr lang="en-US" sz="1800" dirty="0"/>
                    </a:p>
                  </a:txBody>
                  <a:tcPr/>
                </a:tc>
                <a:tc>
                  <a:txBody>
                    <a:bodyPr/>
                    <a:lstStyle/>
                    <a:p>
                      <a:r>
                        <a:rPr lang="en-US" sz="1800" b="0" i="0" u="none" strike="noStrike" kern="1200" baseline="0" dirty="0" smtClean="0">
                          <a:solidFill>
                            <a:schemeClr val="dk1"/>
                          </a:solidFill>
                          <a:latin typeface="+mn-lt"/>
                          <a:ea typeface="+mn-ea"/>
                          <a:cs typeface="+mn-cs"/>
                        </a:rPr>
                        <a:t>A </a:t>
                      </a:r>
                      <a:r>
                        <a:rPr lang="en-US" sz="1800" b="0" i="1" u="none" strike="noStrike" kern="1200" baseline="0" dirty="0" smtClean="0">
                          <a:solidFill>
                            <a:schemeClr val="dk1"/>
                          </a:solidFill>
                          <a:latin typeface="+mn-lt"/>
                          <a:ea typeface="+mn-ea"/>
                          <a:cs typeface="+mn-cs"/>
                        </a:rPr>
                        <a:t>switch </a:t>
                      </a:r>
                      <a:r>
                        <a:rPr lang="en-US" sz="1800" b="0" i="0" u="none" strike="noStrike" kern="1200" baseline="0" dirty="0" smtClean="0">
                          <a:solidFill>
                            <a:schemeClr val="dk1"/>
                          </a:solidFill>
                          <a:latin typeface="+mn-lt"/>
                          <a:ea typeface="+mn-ea"/>
                          <a:cs typeface="+mn-cs"/>
                        </a:rPr>
                        <a:t>is a small network hardware device that joins multiple computers together within the same LAN. Like hubs, switches also have multiple ports and are responsible for forwarding data from a source to a destination. However, </a:t>
                      </a:r>
                      <a:r>
                        <a:rPr lang="en-US" sz="1800" b="1" i="0" u="none" strike="noStrike" kern="1200" baseline="0" dirty="0" smtClean="0">
                          <a:solidFill>
                            <a:schemeClr val="dk1"/>
                          </a:solidFill>
                          <a:latin typeface="+mn-lt"/>
                          <a:ea typeface="+mn-ea"/>
                          <a:cs typeface="+mn-cs"/>
                        </a:rPr>
                        <a:t>switches forward data packets to only the nodes or segments they are addressed to </a:t>
                      </a:r>
                      <a:r>
                        <a:rPr lang="en-US" sz="1800" b="0" i="0" u="none" strike="noStrike" kern="1200" baseline="0" dirty="0" smtClean="0">
                          <a:solidFill>
                            <a:schemeClr val="dk1"/>
                          </a:solidFill>
                          <a:latin typeface="+mn-lt"/>
                          <a:ea typeface="+mn-ea"/>
                          <a:cs typeface="+mn-cs"/>
                        </a:rPr>
                        <a:t>and reduce the chances of collisions among data packets.</a:t>
                      </a:r>
                      <a:endParaRPr lang="en-US" sz="1800" dirty="0"/>
                    </a:p>
                  </a:txBody>
                  <a:tcPr/>
                </a:tc>
              </a:tr>
              <a:tr h="2676405">
                <a:tc>
                  <a:txBody>
                    <a:bodyPr/>
                    <a:lstStyle/>
                    <a:p>
                      <a:r>
                        <a:rPr lang="en-US" sz="1800" dirty="0" smtClean="0"/>
                        <a:t>Router</a:t>
                      </a:r>
                      <a:endParaRPr lang="en-US" sz="1800" dirty="0"/>
                    </a:p>
                  </a:txBody>
                  <a:tcPr/>
                </a:tc>
                <a:tc>
                  <a:txBody>
                    <a:bodyPr/>
                    <a:lstStyle/>
                    <a:p>
                      <a:r>
                        <a:rPr lang="en-US" sz="1800" b="0" i="0" u="none" strike="noStrike" kern="1200" baseline="0" dirty="0" smtClean="0">
                          <a:solidFill>
                            <a:schemeClr val="dk1"/>
                          </a:solidFill>
                          <a:latin typeface="+mn-lt"/>
                          <a:ea typeface="+mn-ea"/>
                          <a:cs typeface="+mn-cs"/>
                        </a:rPr>
                        <a:t>A </a:t>
                      </a:r>
                      <a:r>
                        <a:rPr lang="en-US" sz="1800" b="0" i="1" u="none" strike="noStrike" kern="1200" baseline="0" dirty="0" smtClean="0">
                          <a:solidFill>
                            <a:schemeClr val="dk1"/>
                          </a:solidFill>
                          <a:latin typeface="+mn-lt"/>
                          <a:ea typeface="+mn-ea"/>
                          <a:cs typeface="+mn-cs"/>
                        </a:rPr>
                        <a:t>router </a:t>
                      </a:r>
                      <a:r>
                        <a:rPr lang="en-US" sz="1800" b="0" i="0" u="none" strike="noStrike" kern="1200" baseline="0" dirty="0" smtClean="0">
                          <a:solidFill>
                            <a:schemeClr val="dk1"/>
                          </a:solidFill>
                          <a:latin typeface="+mn-lt"/>
                          <a:ea typeface="+mn-ea"/>
                          <a:cs typeface="+mn-cs"/>
                        </a:rPr>
                        <a:t>is a networking device used to send data among multiple networks that use the same protocol. </a:t>
                      </a:r>
                      <a:r>
                        <a:rPr lang="en-US" sz="1800" b="1" i="0" u="none" strike="noStrike" kern="1200" baseline="0" dirty="0" smtClean="0">
                          <a:solidFill>
                            <a:schemeClr val="dk1"/>
                          </a:solidFill>
                          <a:latin typeface="+mn-lt"/>
                          <a:ea typeface="+mn-ea"/>
                          <a:cs typeface="+mn-cs"/>
                        </a:rPr>
                        <a:t>A protocol is a set of rules used to establish communication between two computers on a network.</a:t>
                      </a:r>
                      <a:r>
                        <a:rPr lang="en-US" sz="1800" b="0" i="0" u="none" strike="noStrike" kern="1200" baseline="0" dirty="0" smtClean="0">
                          <a:solidFill>
                            <a:schemeClr val="dk1"/>
                          </a:solidFill>
                          <a:latin typeface="+mn-lt"/>
                          <a:ea typeface="+mn-ea"/>
                          <a:cs typeface="+mn-cs"/>
                        </a:rPr>
                        <a:t> Routers send data among networks by examining the network addresses contained in the packets they process. A router can be a dedicated device or can be implemented as software running on a node. Although the functions of a router are similar to that of a switch, a router has a comparatively higher data handling capacity and is mainly used in WANs.</a:t>
                      </a:r>
                      <a:endParaRPr lang="en-US" sz="1800" dirty="0"/>
                    </a:p>
                  </a:txBody>
                  <a:tcPr/>
                </a:tc>
              </a:tr>
            </a:tbl>
          </a:graphicData>
        </a:graphic>
      </p:graphicFrame>
    </p:spTree>
    <p:extLst>
      <p:ext uri="{BB962C8B-B14F-4D97-AF65-F5344CB8AC3E}">
        <p14:creationId xmlns:p14="http://schemas.microsoft.com/office/powerpoint/2010/main" val="2243778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Encryption</a:t>
            </a:r>
            <a:endParaRPr lang="en-US" dirty="0"/>
          </a:p>
        </p:txBody>
      </p:sp>
      <p:sp>
        <p:nvSpPr>
          <p:cNvPr id="3" name="Content Placeholder 2"/>
          <p:cNvSpPr>
            <a:spLocks noGrp="1"/>
          </p:cNvSpPr>
          <p:nvPr>
            <p:ph idx="1"/>
          </p:nvPr>
        </p:nvSpPr>
        <p:spPr/>
        <p:txBody>
          <a:bodyPr>
            <a:normAutofit fontScale="85000" lnSpcReduction="10000"/>
          </a:bodyPr>
          <a:lstStyle/>
          <a:p>
            <a:r>
              <a:rPr lang="en-US" i="1" dirty="0"/>
              <a:t>File encryption </a:t>
            </a:r>
            <a:r>
              <a:rPr lang="en-US" dirty="0"/>
              <a:t>is a type of file protection that disguises the data within a file or message so that </a:t>
            </a:r>
            <a:r>
              <a:rPr lang="en-US" dirty="0" smtClean="0"/>
              <a:t>the specific </a:t>
            </a:r>
            <a:r>
              <a:rPr lang="en-US" dirty="0"/>
              <a:t>information included within the file or message cannot be read or understood </a:t>
            </a:r>
            <a:r>
              <a:rPr lang="en-US" dirty="0" smtClean="0"/>
              <a:t>by unauthorized </a:t>
            </a:r>
            <a:r>
              <a:rPr lang="en-US" dirty="0"/>
              <a:t>users. </a:t>
            </a:r>
            <a:endParaRPr lang="en-US" dirty="0" smtClean="0"/>
          </a:p>
          <a:p>
            <a:r>
              <a:rPr lang="en-US" dirty="0" smtClean="0"/>
              <a:t>A </a:t>
            </a:r>
            <a:r>
              <a:rPr lang="en-US" dirty="0"/>
              <a:t>key is used to encode the data, and neither the file nor the key contents </a:t>
            </a:r>
            <a:r>
              <a:rPr lang="en-US" dirty="0" smtClean="0"/>
              <a:t>can be </a:t>
            </a:r>
            <a:r>
              <a:rPr lang="en-US" dirty="0"/>
              <a:t>read by anyone who does not have the key. </a:t>
            </a:r>
            <a:endParaRPr lang="en-US" dirty="0" smtClean="0"/>
          </a:p>
          <a:p>
            <a:r>
              <a:rPr lang="en-US" dirty="0" smtClean="0"/>
              <a:t>File </a:t>
            </a:r>
            <a:r>
              <a:rPr lang="en-US" dirty="0"/>
              <a:t>encryption can be local, where a file that is on </a:t>
            </a:r>
            <a:r>
              <a:rPr lang="en-US" dirty="0" smtClean="0"/>
              <a:t>a disk </a:t>
            </a:r>
            <a:r>
              <a:rPr lang="en-US" dirty="0"/>
              <a:t>is protected, or it can be used when a file is being transmitted over a network connection.</a:t>
            </a:r>
          </a:p>
        </p:txBody>
      </p:sp>
    </p:spTree>
    <p:extLst>
      <p:ext uri="{BB962C8B-B14F-4D97-AF65-F5344CB8AC3E}">
        <p14:creationId xmlns:p14="http://schemas.microsoft.com/office/powerpoint/2010/main" val="190776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Encryption (cont.)</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Note: </a:t>
            </a:r>
            <a:r>
              <a:rPr lang="en-US" dirty="0"/>
              <a:t>In some instances, organizational policies can restrict or require the use of file encryption.</a:t>
            </a:r>
          </a:p>
          <a:p>
            <a:r>
              <a:rPr lang="en-US" dirty="0"/>
              <a:t>An example of file encryption would be code that substitutes each letter of the alphabet for </a:t>
            </a:r>
            <a:r>
              <a:rPr lang="en-US" dirty="0" smtClean="0"/>
              <a:t>another letter </a:t>
            </a:r>
            <a:r>
              <a:rPr lang="en-US" dirty="0"/>
              <a:t>at a specific distance in the alphabet. </a:t>
            </a:r>
            <a:endParaRPr lang="en-US" dirty="0" smtClean="0"/>
          </a:p>
          <a:p>
            <a:r>
              <a:rPr lang="en-US" dirty="0" smtClean="0"/>
              <a:t>A </a:t>
            </a:r>
            <a:r>
              <a:rPr lang="en-US" dirty="0"/>
              <a:t>rule like that was used to encode the </a:t>
            </a:r>
            <a:r>
              <a:rPr lang="en-US" dirty="0" smtClean="0"/>
              <a:t>following message</a:t>
            </a:r>
            <a:r>
              <a:rPr lang="en-US" dirty="0"/>
              <a:t>: </a:t>
            </a:r>
          </a:p>
          <a:p>
            <a:r>
              <a:rPr lang="en-US" b="1" dirty="0" err="1" smtClean="0"/>
              <a:t>Iloh</a:t>
            </a:r>
            <a:r>
              <a:rPr lang="en-US" b="1" dirty="0" smtClean="0"/>
              <a:t> </a:t>
            </a:r>
            <a:r>
              <a:rPr lang="en-US" b="1" dirty="0" err="1"/>
              <a:t>Hqfubswlrq</a:t>
            </a:r>
            <a:r>
              <a:rPr lang="en-US" b="1" dirty="0"/>
              <a:t>.</a:t>
            </a:r>
          </a:p>
          <a:p>
            <a:r>
              <a:rPr lang="en-US" dirty="0"/>
              <a:t>The key to decoding this encrypted message would be a number that shows the distance </a:t>
            </a:r>
            <a:r>
              <a:rPr lang="en-US" dirty="0" smtClean="0"/>
              <a:t>between the </a:t>
            </a:r>
            <a:r>
              <a:rPr lang="en-US" dirty="0"/>
              <a:t>original character and the encoded character. The decryption key, -3, tells you to take each </a:t>
            </a:r>
            <a:r>
              <a:rPr lang="en-US" dirty="0" smtClean="0"/>
              <a:t>letter in </a:t>
            </a:r>
            <a:r>
              <a:rPr lang="en-US" dirty="0"/>
              <a:t>the encrypted message and count back three letters in the alphabet to read the message: </a:t>
            </a:r>
            <a:endParaRPr lang="en-US" dirty="0" smtClean="0"/>
          </a:p>
          <a:p>
            <a:r>
              <a:rPr lang="en-US" b="1" dirty="0" smtClean="0"/>
              <a:t>File Encryption</a:t>
            </a:r>
            <a:r>
              <a:rPr lang="en-US" b="1" dirty="0"/>
              <a:t>.</a:t>
            </a:r>
          </a:p>
        </p:txBody>
      </p:sp>
    </p:spTree>
    <p:extLst>
      <p:ext uri="{BB962C8B-B14F-4D97-AF65-F5344CB8AC3E}">
        <p14:creationId xmlns:p14="http://schemas.microsoft.com/office/powerpoint/2010/main" val="3716817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066800"/>
            <a:ext cx="9144000"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466018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TotalTime>
  <Words>1808</Words>
  <Application>Microsoft Office PowerPoint</Application>
  <PresentationFormat>On-screen Show (4:3)</PresentationFormat>
  <Paragraphs>101</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Configure Network Access</vt:lpstr>
      <vt:lpstr>SOHO Networks</vt:lpstr>
      <vt:lpstr>PowerPoint Presentation</vt:lpstr>
      <vt:lpstr>SOHO Routers</vt:lpstr>
      <vt:lpstr>PowerPoint Presentation</vt:lpstr>
      <vt:lpstr>PowerPoint Presentation</vt:lpstr>
      <vt:lpstr>Encryption</vt:lpstr>
      <vt:lpstr>Encryption (cont.)</vt:lpstr>
      <vt:lpstr>PowerPoint Presentation</vt:lpstr>
      <vt:lpstr>Wireless Encryption Standards</vt:lpstr>
      <vt:lpstr>PowerPoint Presentation</vt:lpstr>
      <vt:lpstr>Service Set Identifiers</vt:lpstr>
      <vt:lpstr>PowerPoint Presentation</vt:lpstr>
      <vt:lpstr>SOHO Router Configuration Options</vt:lpstr>
      <vt:lpstr>PowerPoint Presentation</vt:lpstr>
      <vt:lpstr>Firmware</vt:lpstr>
      <vt:lpstr>Router Setup Process</vt:lpstr>
      <vt:lpstr>How to Install and Configure a  SOHO Router</vt:lpstr>
      <vt:lpstr>SOHO Router (cont.)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Configure Network Access</dc:title>
  <dc:creator>Willy Shakespeare</dc:creator>
  <cp:lastModifiedBy>andrew quilpa</cp:lastModifiedBy>
  <cp:revision>14</cp:revision>
  <dcterms:created xsi:type="dcterms:W3CDTF">2017-01-31T22:07:45Z</dcterms:created>
  <dcterms:modified xsi:type="dcterms:W3CDTF">2017-11-20T16:59:34Z</dcterms:modified>
</cp:coreProperties>
</file>