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58"/>
  </p:notesMasterIdLst>
  <p:sldIdLst>
    <p:sldId id="256" r:id="rId2"/>
    <p:sldId id="257" r:id="rId3"/>
    <p:sldId id="259" r:id="rId4"/>
    <p:sldId id="544" r:id="rId5"/>
    <p:sldId id="458" r:id="rId6"/>
    <p:sldId id="545" r:id="rId7"/>
    <p:sldId id="549" r:id="rId8"/>
    <p:sldId id="413" r:id="rId9"/>
    <p:sldId id="546" r:id="rId10"/>
    <p:sldId id="547" r:id="rId11"/>
    <p:sldId id="548" r:id="rId12"/>
    <p:sldId id="550" r:id="rId13"/>
    <p:sldId id="551" r:id="rId14"/>
    <p:sldId id="552" r:id="rId15"/>
    <p:sldId id="553" r:id="rId16"/>
    <p:sldId id="554" r:id="rId17"/>
    <p:sldId id="555" r:id="rId18"/>
    <p:sldId id="556" r:id="rId19"/>
    <p:sldId id="557" r:id="rId20"/>
    <p:sldId id="558" r:id="rId21"/>
    <p:sldId id="559" r:id="rId22"/>
    <p:sldId id="560" r:id="rId23"/>
    <p:sldId id="561" r:id="rId24"/>
    <p:sldId id="562" r:id="rId25"/>
    <p:sldId id="563" r:id="rId26"/>
    <p:sldId id="564" r:id="rId27"/>
    <p:sldId id="565" r:id="rId28"/>
    <p:sldId id="566" r:id="rId29"/>
    <p:sldId id="567" r:id="rId30"/>
    <p:sldId id="568" r:id="rId31"/>
    <p:sldId id="569" r:id="rId32"/>
    <p:sldId id="570" r:id="rId33"/>
    <p:sldId id="571" r:id="rId34"/>
    <p:sldId id="572" r:id="rId35"/>
    <p:sldId id="573" r:id="rId36"/>
    <p:sldId id="574" r:id="rId37"/>
    <p:sldId id="575" r:id="rId38"/>
    <p:sldId id="576" r:id="rId39"/>
    <p:sldId id="577" r:id="rId40"/>
    <p:sldId id="578" r:id="rId41"/>
    <p:sldId id="579" r:id="rId42"/>
    <p:sldId id="580" r:id="rId43"/>
    <p:sldId id="581" r:id="rId44"/>
    <p:sldId id="582" r:id="rId45"/>
    <p:sldId id="586" r:id="rId46"/>
    <p:sldId id="583" r:id="rId47"/>
    <p:sldId id="584" r:id="rId48"/>
    <p:sldId id="585" r:id="rId49"/>
    <p:sldId id="587" r:id="rId50"/>
    <p:sldId id="588" r:id="rId51"/>
    <p:sldId id="589" r:id="rId52"/>
    <p:sldId id="590" r:id="rId53"/>
    <p:sldId id="591" r:id="rId54"/>
    <p:sldId id="592" r:id="rId55"/>
    <p:sldId id="593" r:id="rId56"/>
    <p:sldId id="457" r:id="rId57"/>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08" autoAdjust="0"/>
    <p:restoredTop sz="90603" autoAdjust="0"/>
  </p:normalViewPr>
  <p:slideViewPr>
    <p:cSldViewPr>
      <p:cViewPr>
        <p:scale>
          <a:sx n="60" d="100"/>
          <a:sy n="60" d="100"/>
        </p:scale>
        <p:origin x="-2178" y="-162"/>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Another Way: </a:t>
            </a:r>
            <a:r>
              <a:rPr lang="en-US" sz="1200" kern="1200" dirty="0" smtClean="0">
                <a:solidFill>
                  <a:schemeClr val="tx1"/>
                </a:solidFill>
                <a:latin typeface="+mn-lt"/>
                <a:ea typeface="+mn-ea"/>
                <a:cs typeface="+mn-cs"/>
              </a:rPr>
              <a:t>Rather than delete the existing data, you can overwrite it. Select A6 and begin keying new data. Press Tab and key the data for B6. Press Tab and key the data for C6 and press Enter, etc. As you move to the next cell, the existing text is selected and it will be deleted when you enter new text.</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Take Note:</a:t>
            </a:r>
            <a:r>
              <a:rPr lang="en-US" sz="1200" kern="1200" dirty="0" smtClean="0">
                <a:solidFill>
                  <a:schemeClr val="tx1"/>
                </a:solidFill>
                <a:latin typeface="+mn-lt"/>
                <a:ea typeface="+mn-ea"/>
                <a:cs typeface="+mn-cs"/>
              </a:rPr>
              <a:t> Notice that when a worksheet is copied, the tab color is copied as well as the worksheet, contents, and formatting.</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Another Way: </a:t>
            </a:r>
            <a:r>
              <a:rPr lang="en-US" sz="1200" kern="1200" dirty="0" smtClean="0">
                <a:solidFill>
                  <a:schemeClr val="tx1"/>
                </a:solidFill>
                <a:latin typeface="+mn-lt"/>
                <a:ea typeface="+mn-ea"/>
                <a:cs typeface="+mn-cs"/>
              </a:rPr>
              <a:t>You can also right-click the sheet tab to activate the sheet tab drop-down menu.</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Right-click any worksheet tab. If worksheets are hidden, the Unhide option will be active on the shortcut menu.</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When you open the Insert dialog box, multiple Excel files may be shown on the General tab. The listed files represent templates that have been downloaded, created by you, or created by another user.</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If the Biomedical Arts tab is not visible, use the scroll arrow to move to the first worksheet.</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Another Way: </a:t>
            </a:r>
            <a:r>
              <a:rPr lang="en-US" sz="1200" kern="1200" dirty="0" smtClean="0">
                <a:solidFill>
                  <a:schemeClr val="tx1"/>
                </a:solidFill>
                <a:latin typeface="+mn-lt"/>
                <a:ea typeface="+mn-ea"/>
                <a:cs typeface="+mn-cs"/>
              </a:rPr>
              <a:t>You can right-click a worksheet tab and click Insert on the shortcut menu to insert a worksheet. The Insert dialog box shown in the figure above will open, and you can insert a blank worksheet from the General tab, insert a worksheet based on a template from the Spreadsheet Solutions tab, or insert an online template if you are connected to the Internet.</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Another Way:</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You can also right-click the tab of a worksheet you do not need and click Delete. The worksheet will be deleted.</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Another Way:</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If you want to group some but not all worksheets within a workbook, press Ctrl and click the tab of each worksheet you want to include in the group.</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If you copy a data range from a worksheet to grouped worksheets, the Paste Options button does not appear. Some formatting, such as column width, is not copied.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Data that you copy or cut in grouped sheets cannot be pasted on another sheet because the size of the copy area includes all layers of the selected sheets and is therefore different from the paste area in a single sheet. Therefore, make sure that only one sheet is selected before you attempt to copy or move data from a grouped sheet to another worksheet.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The New Window and Arrange All options enable you to display worksheets side by side for a quick visual comparison. You can enter and edit data, scroll, and move around in the individual windows just as you would in a “normal” view window. You can also click a cell in any of the displayed worksheets to make changes or to select cells or ranges.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Another Way: </a:t>
            </a:r>
            <a:r>
              <a:rPr lang="en-US" sz="1200" dirty="0" smtClean="0"/>
              <a:t>Some mouse devices have built-in zooming capabilities. If your mouse has a wheel, hold down Ctrl while you rotate the wheel forward or backward to increase and decrease zoom.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Another Way: </a:t>
            </a:r>
            <a:r>
              <a:rPr lang="en-US" sz="1200" kern="1200" dirty="0" smtClean="0">
                <a:solidFill>
                  <a:schemeClr val="tx1"/>
                </a:solidFill>
                <a:latin typeface="+mn-lt"/>
                <a:ea typeface="+mn-ea"/>
                <a:cs typeface="+mn-cs"/>
              </a:rPr>
              <a:t>The Freeze First Column and Freeze Top Row commands shown in Figure 6-11 are quick and easy to use if your worksheet begins with column and row headings, but when the data is preceded by a title and subtitle, you must tell Excel where you want the “freeze” to be located. That is why you need to select the cell below the line that you want to be visible as you move through the worksheet.</a:t>
            </a:r>
            <a:r>
              <a:rPr lang="en-US" dirty="0" smtClean="0"/>
              <a:t>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If you had selected the Match case check box when you searched for </a:t>
            </a:r>
            <a:r>
              <a:rPr lang="en-US" sz="1200" i="1" kern="1200" dirty="0" smtClean="0">
                <a:solidFill>
                  <a:schemeClr val="tx1"/>
                </a:solidFill>
                <a:latin typeface="+mn-lt"/>
                <a:ea typeface="+mn-ea"/>
                <a:cs typeface="+mn-cs"/>
              </a:rPr>
              <a:t>tutor, </a:t>
            </a:r>
            <a:r>
              <a:rPr lang="en-US" sz="1200" kern="1200" dirty="0" smtClean="0">
                <a:solidFill>
                  <a:schemeClr val="tx1"/>
                </a:solidFill>
                <a:latin typeface="+mn-lt"/>
                <a:ea typeface="+mn-ea"/>
                <a:cs typeface="+mn-cs"/>
              </a:rPr>
              <a:t>the search would not have found any data because the word </a:t>
            </a:r>
            <a:r>
              <a:rPr lang="en-US" sz="1200" i="1" kern="1200" dirty="0" smtClean="0">
                <a:solidFill>
                  <a:schemeClr val="tx1"/>
                </a:solidFill>
                <a:latin typeface="+mn-lt"/>
                <a:ea typeface="+mn-ea"/>
                <a:cs typeface="+mn-cs"/>
              </a:rPr>
              <a:t>tutor </a:t>
            </a:r>
            <a:r>
              <a:rPr lang="en-US" sz="1200" kern="1200" dirty="0" smtClean="0">
                <a:solidFill>
                  <a:schemeClr val="tx1"/>
                </a:solidFill>
                <a:latin typeface="+mn-lt"/>
                <a:ea typeface="+mn-ea"/>
                <a:cs typeface="+mn-cs"/>
              </a:rPr>
              <a:t>is capitalized each time it occurs in the worksheet. Therefore, a data match would not be found if you searched for a lowercase word. When the search was completed, a dialog box would have informed you that Excel could not find the data you requested.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Another Way: </a:t>
            </a:r>
            <a:r>
              <a:rPr lang="en-US" sz="1200" kern="1200" dirty="0" smtClean="0">
                <a:solidFill>
                  <a:schemeClr val="tx1"/>
                </a:solidFill>
                <a:latin typeface="+mn-lt"/>
                <a:ea typeface="+mn-ea"/>
                <a:cs typeface="+mn-cs"/>
              </a:rPr>
              <a:t>You can also open the Find and Replace dialog box with the keyboard shortcut </a:t>
            </a:r>
            <a:r>
              <a:rPr lang="en-US" sz="1200" b="1" kern="1200" dirty="0" err="1" smtClean="0">
                <a:solidFill>
                  <a:schemeClr val="tx1"/>
                </a:solidFill>
                <a:latin typeface="+mn-lt"/>
                <a:ea typeface="+mn-ea"/>
                <a:cs typeface="+mn-cs"/>
              </a:rPr>
              <a:t>Ctrl+F</a:t>
            </a:r>
            <a:r>
              <a:rPr lang="en-US" sz="1200" kern="1200" dirty="0" smtClean="0">
                <a:solidFill>
                  <a:schemeClr val="tx1"/>
                </a:solidFill>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It does not matter which cell is currently the active cell when you enter a search string. If you do not select a range of cells, Excel will search the entire worksheet.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Another</a:t>
            </a:r>
            <a:r>
              <a:rPr lang="en-US" sz="1200" b="1" kern="1200" baseline="0" dirty="0" smtClean="0">
                <a:solidFill>
                  <a:schemeClr val="tx1"/>
                </a:solidFill>
                <a:latin typeface="+mn-lt"/>
                <a:ea typeface="+mn-ea"/>
                <a:cs typeface="+mn-cs"/>
              </a:rPr>
              <a:t> Way: </a:t>
            </a:r>
            <a:r>
              <a:rPr lang="en-US" sz="1200" kern="1200" dirty="0" smtClean="0">
                <a:solidFill>
                  <a:schemeClr val="tx1"/>
                </a:solidFill>
                <a:latin typeface="+mn-lt"/>
                <a:ea typeface="+mn-ea"/>
                <a:cs typeface="+mn-cs"/>
              </a:rPr>
              <a:t>To display the Replace dialog box without using the Find &amp; Replace feature, press </a:t>
            </a:r>
            <a:r>
              <a:rPr lang="en-US" sz="1200" b="1" kern="1200" dirty="0" err="1" smtClean="0">
                <a:solidFill>
                  <a:schemeClr val="tx1"/>
                </a:solidFill>
                <a:latin typeface="+mn-lt"/>
                <a:ea typeface="+mn-ea"/>
                <a:cs typeface="+mn-cs"/>
              </a:rPr>
              <a:t>Ctrl+H</a:t>
            </a:r>
            <a:r>
              <a:rPr lang="en-US" sz="120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Troubleshooting:</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If the Find and Replace dialog box obstructs your view of column A where the search data will be located, click the dialog box title bar and drag the box to the right so that you have a clear view of columns A and B.</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Use discretion when deciding whether to use Replace All or Find Next when looking for specific data. For instance, when you needed to correct the spelling of the last name of a specific individual, you did not know whether there were other entries with the last name Johnson. Therefore, as a precaution, you needed to find each entry and decide whether to replace it with the corrected spelling. If you had chosen Replace All, you would have incorrectly changed two other last names in the directory.</a:t>
            </a:r>
            <a:r>
              <a:rPr lang="en-US" dirty="0" smtClean="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As you experienced in the preceding exercises, the Find &amp; Select features allow you to find and, if necessary, quickly replace existing data. The Go To feature is a fast way to move to specific cell references, especially in a large worksheet.</a:t>
            </a:r>
            <a:r>
              <a:rPr lang="en-US" dirty="0" smtClean="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The Reference box is not case sensitive. Entering A1 or a1 will have the same effect.</a:t>
            </a:r>
            <a:r>
              <a:rPr lang="en-US" dirty="0" smtClean="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Another Way: </a:t>
            </a:r>
            <a:r>
              <a:rPr lang="en-US" sz="1200" b="1" kern="1200" dirty="0" err="1" smtClean="0">
                <a:solidFill>
                  <a:schemeClr val="tx1"/>
                </a:solidFill>
                <a:latin typeface="+mn-lt"/>
                <a:ea typeface="+mn-ea"/>
                <a:cs typeface="+mn-cs"/>
              </a:rPr>
              <a:t>Ctrl+G</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the keyboard command to display the Go To dialog box.</a:t>
            </a:r>
            <a:r>
              <a:rPr lang="en-US" dirty="0" smtClean="0"/>
              <a:t> </a:t>
            </a:r>
          </a:p>
          <a:p>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The reason you needed to tab three times to reach E13 is the blank cells in the heading rows. Remember that when cells are merged, entries in the merged cells are considered to be in the upper-left cell. Therefore, Excel considers the remaining cells in the merge to be blank.</a:t>
            </a:r>
            <a:r>
              <a:rPr lang="en-US" dirty="0" smtClean="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a:t>
            </a:r>
            <a:r>
              <a:rPr lang="en-US" b="1" baseline="0" dirty="0" smtClean="0"/>
              <a:t> Way</a:t>
            </a:r>
            <a:r>
              <a:rPr lang="en-US" b="0" baseline="0" dirty="0" smtClean="0"/>
              <a:t>: </a:t>
            </a:r>
            <a:r>
              <a:rPr lang="en-US" sz="1200" kern="1200" dirty="0" smtClean="0">
                <a:solidFill>
                  <a:schemeClr val="tx1"/>
                </a:solidFill>
                <a:latin typeface="+mn-lt"/>
                <a:ea typeface="+mn-ea"/>
                <a:cs typeface="+mn-cs"/>
              </a:rPr>
              <a:t>You can also right-click a sheet tab to display the shortcut menu, then click Move or Copy to display the corresponding dialog box.</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a:t>
            </a:fld>
            <a:endParaRPr lang="en-US"/>
          </a:p>
        </p:txBody>
      </p:sp>
    </p:spTree>
    <p:extLst>
      <p:ext uri="{BB962C8B-B14F-4D97-AF65-F5344CB8AC3E}">
        <p14:creationId xmlns:p14="http://schemas.microsoft.com/office/powerpoint/2010/main" val="162601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FA799A-B725-4221-990B-632516315D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459FF-3F71-4B7E-B046-907AA8018BDF}" type="slidenum">
              <a:rPr lang="en-US"/>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AF6941-1278-41CB-B8AB-CCC0291E64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52AE2A-2E00-452E-A053-BE63EB5B4F82}"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0B0896BD-CA6D-43F9-BBB8-44A21E934B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6255F0-6A78-4CE6-888D-9FE612BDB0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3F413-A379-4AA4-A6AE-7C7FDF82C384}" type="slidenum">
              <a:rPr lang="en-US"/>
              <a:pPr>
                <a:defRPr/>
              </a:pPr>
              <a:t>‹#›</a:t>
            </a:fld>
            <a:endParaRPr lang="en-US"/>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672B51-62A1-47F2-8BD3-985B99507B1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4801C1-4E54-4EB1-8F45-4FC1EA4D7B4C}"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65F256C-26DB-4B6E-8CA1-A57C4ADF0290}"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3944CF1-4598-46E3-8AE2-C378EF9DCB3D}"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2DACD84-BDB5-4545-B156-EED29850E27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8E9268-9AD8-4F20-9585-F5A8CF41DF3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8D9F0A-E7C0-4A59-889B-272E4DCC162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EFD6DACF-D783-44D8-A281-0E5E547D7289}"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8D557D5-F51C-4717-8E58-4F54461436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Managing Worksheets</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Copy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smtClean="0"/>
              <a:t>With Sheet3 (2) active, select cell </a:t>
            </a:r>
            <a:r>
              <a:rPr lang="en-US" sz="2400" b="1" dirty="0" smtClean="0"/>
              <a:t>A2 </a:t>
            </a:r>
            <a:r>
              <a:rPr lang="en-US" sz="2400" dirty="0" smtClean="0"/>
              <a:t>and key </a:t>
            </a:r>
            <a:r>
              <a:rPr lang="en-US" sz="2400" b="1" dirty="0" smtClean="0"/>
              <a:t>Dramatic Arts Department</a:t>
            </a:r>
            <a:r>
              <a:rPr lang="en-US" sz="2400" dirty="0" smtClean="0"/>
              <a:t>.</a:t>
            </a:r>
          </a:p>
          <a:p>
            <a:pPr marL="457200" indent="-457200"/>
            <a:r>
              <a:rPr lang="en-US" sz="2400" dirty="0" smtClean="0"/>
              <a:t>When you use the Format command or the shortcut menu to copy a worksheet, the Move or Copy dialog box (refer to the figure on slide 7) lets you identify the worksheet you want to copy. By default, the copied worksheet is inserted before the sheet you select in the dialog box. You can, however, place the worksheet in other locations by choosing the destination in the Move or Copy dialog box.</a:t>
            </a:r>
          </a:p>
          <a:p>
            <a:pPr marL="457200" indent="-457200">
              <a:buFont typeface="+mj-lt"/>
              <a:buAutoNum type="arabicPeriod" startAt="8"/>
            </a:pPr>
            <a:r>
              <a:rPr lang="en-US" sz="2400" dirty="0" smtClean="0"/>
              <a:t>Select </a:t>
            </a:r>
            <a:r>
              <a:rPr lang="en-US" sz="2400" b="1" dirty="0" smtClean="0"/>
              <a:t>A6:C18</a:t>
            </a:r>
            <a:r>
              <a:rPr lang="en-US" sz="2400" dirty="0" smtClean="0"/>
              <a:t> and press </a:t>
            </a:r>
            <a:r>
              <a:rPr lang="en-US" sz="2400" b="1" dirty="0" smtClean="0"/>
              <a:t>Delete</a:t>
            </a:r>
            <a:r>
              <a:rPr lang="en-US" sz="2400"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Copy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9"/>
            </a:pPr>
            <a:r>
              <a:rPr lang="en-US" sz="2400" dirty="0" smtClean="0"/>
              <a:t>Enter the following data for the </a:t>
            </a:r>
            <a:r>
              <a:rPr lang="en-US" sz="2400" b="1" dirty="0" smtClean="0"/>
              <a:t>Dramatic Arts Department</a:t>
            </a:r>
            <a:r>
              <a:rPr lang="en-US" sz="2400" dirty="0" smtClean="0"/>
              <a:t>, beginning in cell </a:t>
            </a:r>
            <a:r>
              <a:rPr lang="en-US" sz="2400" b="1" dirty="0" smtClean="0"/>
              <a:t>A6</a:t>
            </a:r>
            <a:r>
              <a:rPr lang="en-US" sz="2400" dirty="0" smtClean="0"/>
              <a:t>:</a:t>
            </a:r>
          </a:p>
          <a:p>
            <a:pPr>
              <a:buNone/>
            </a:pPr>
            <a:r>
              <a:rPr lang="en-US" sz="1800" dirty="0" smtClean="0"/>
              <a:t>	  DRAM321		Acting Studio I: Discover the Actor		106</a:t>
            </a:r>
          </a:p>
          <a:p>
            <a:pPr>
              <a:buNone/>
            </a:pPr>
            <a:r>
              <a:rPr lang="en-US" sz="1800" dirty="0" smtClean="0"/>
              <a:t>	  DRAM322		Naturalism and Realism Techniques	  	95</a:t>
            </a:r>
          </a:p>
          <a:p>
            <a:pPr>
              <a:buNone/>
            </a:pPr>
            <a:r>
              <a:rPr lang="en-US" sz="1800" dirty="0" smtClean="0"/>
              <a:t>	  DRAM326		Acting Studio: Improvisation		  	87</a:t>
            </a:r>
          </a:p>
          <a:p>
            <a:pPr>
              <a:buNone/>
            </a:pPr>
            <a:r>
              <a:rPr lang="en-US" sz="1800" dirty="0" smtClean="0"/>
              <a:t>	  DRAM302		Acting Studio: Comedy			69</a:t>
            </a:r>
          </a:p>
          <a:p>
            <a:pPr>
              <a:buNone/>
            </a:pPr>
            <a:r>
              <a:rPr lang="en-US" sz="1800" dirty="0" smtClean="0"/>
              <a:t>	  DRAM301		Fundamentals of Dance			110</a:t>
            </a:r>
          </a:p>
          <a:p>
            <a:pPr>
              <a:buNone/>
            </a:pPr>
            <a:r>
              <a:rPr lang="en-US" sz="1800" dirty="0" smtClean="0"/>
              <a:t>	  DRAM312		Acting Studio: Shakespeare		  	95</a:t>
            </a:r>
          </a:p>
          <a:p>
            <a:pPr>
              <a:buNone/>
            </a:pPr>
            <a:r>
              <a:rPr lang="en-US" sz="1800" dirty="0" smtClean="0"/>
              <a:t>	  DRAM315		Acting Studio: Iconoclastic Voices	  	95</a:t>
            </a:r>
          </a:p>
          <a:p>
            <a:pPr>
              <a:buNone/>
            </a:pPr>
            <a:r>
              <a:rPr lang="en-US" sz="1800" dirty="0" smtClean="0"/>
              <a:t>	  DRAM400		Dialects and Accents			95</a:t>
            </a:r>
          </a:p>
          <a:p>
            <a:pPr>
              <a:buNone/>
            </a:pPr>
            <a:r>
              <a:rPr lang="en-US" sz="1800" dirty="0" smtClean="0"/>
              <a:t>	  DRAM401		Advanced Voice and Diction		  	75</a:t>
            </a:r>
          </a:p>
          <a:p>
            <a:pPr>
              <a:buNone/>
            </a:pPr>
            <a:r>
              <a:rPr lang="en-US" sz="1800" dirty="0" smtClean="0"/>
              <a:t>	  DRAM420		Theatre History				125</a:t>
            </a:r>
          </a:p>
          <a:p>
            <a:pPr>
              <a:buNone/>
            </a:pPr>
            <a:r>
              <a:rPr lang="en-US" sz="1800" dirty="0" smtClean="0"/>
              <a:t>	  DRAM435		Acting for Film and TV			76</a:t>
            </a:r>
          </a:p>
          <a:p>
            <a:pPr>
              <a:buNone/>
            </a:pPr>
            <a:r>
              <a:rPr lang="en-US" sz="1800" dirty="0" smtClean="0"/>
              <a:t>	  DRAM460		Auditioning Techniques			95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Copy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smtClean="0"/>
              <a:t>Adjust all column widths </a:t>
            </a:r>
            <a:br>
              <a:rPr lang="en-US" sz="2400" dirty="0" smtClean="0"/>
            </a:br>
            <a:r>
              <a:rPr lang="en-US" sz="2400" dirty="0" smtClean="0"/>
              <a:t>to display all data. (See </a:t>
            </a:r>
            <a:br>
              <a:rPr lang="en-US" sz="2400" dirty="0" smtClean="0"/>
            </a:br>
            <a:r>
              <a:rPr lang="en-US" sz="2400" dirty="0" smtClean="0"/>
              <a:t>the figure.) </a:t>
            </a:r>
          </a:p>
          <a:p>
            <a:pPr marL="457200" indent="-457200">
              <a:buFont typeface="+mj-lt"/>
              <a:buAutoNum type="arabicPeriod" startAt="10"/>
            </a:pPr>
            <a:r>
              <a:rPr lang="en-US" sz="2400" dirty="0" smtClean="0"/>
              <a:t>Click the File tab and </a:t>
            </a:r>
            <a:br>
              <a:rPr lang="en-US" sz="2400" dirty="0" smtClean="0"/>
            </a:br>
            <a:r>
              <a:rPr lang="en-US" sz="2400" dirty="0" smtClean="0"/>
              <a:t>select Save As. Create a Lesson 6 folder. </a:t>
            </a:r>
            <a:r>
              <a:rPr lang="en-US" sz="2400" b="1" dirty="0" smtClean="0"/>
              <a:t>SAVE </a:t>
            </a:r>
            <a:r>
              <a:rPr lang="en-US" sz="2400" dirty="0" smtClean="0"/>
              <a:t>the workbook in the folder </a:t>
            </a:r>
            <a:br>
              <a:rPr lang="en-US" sz="2400" dirty="0" smtClean="0"/>
            </a:br>
            <a:r>
              <a:rPr lang="en-US" sz="2400" dirty="0" smtClean="0"/>
              <a:t>as </a:t>
            </a:r>
            <a:r>
              <a:rPr lang="en-US" sz="2400" b="1" i="1" dirty="0" smtClean="0"/>
              <a:t>Department </a:t>
            </a:r>
            <a:br>
              <a:rPr lang="en-US" sz="2400" b="1" i="1" dirty="0" smtClean="0"/>
            </a:br>
            <a:r>
              <a:rPr lang="en-US" sz="2400" b="1" i="1" dirty="0" smtClean="0"/>
              <a:t>Enrollments</a:t>
            </a:r>
            <a:r>
              <a:rPr lang="en-US" sz="2400" dirty="0" smtClean="0"/>
              <a:t>. </a:t>
            </a:r>
            <a:r>
              <a:rPr lang="en-US" sz="1800" dirty="0" smtClean="0"/>
              <a:t>	</a:t>
            </a:r>
          </a:p>
        </p:txBody>
      </p:sp>
      <p:pic>
        <p:nvPicPr>
          <p:cNvPr id="4" name="Picture 3" descr="f0603.JPG"/>
          <p:cNvPicPr>
            <a:picLocks noChangeAspect="1"/>
          </p:cNvPicPr>
          <p:nvPr/>
        </p:nvPicPr>
        <p:blipFill>
          <a:blip r:embed="rId3"/>
          <a:stretch>
            <a:fillRect/>
          </a:stretch>
        </p:blipFill>
        <p:spPr>
          <a:xfrm>
            <a:off x="4191000" y="1676400"/>
            <a:ext cx="4470881" cy="4572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Renaming a Worksheet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When a workbook contains multiple worksheets with data, it is helpful to replace the generic names Sheet1, Sheet2, and so on with names that identify the data contained in each sheet. </a:t>
            </a:r>
          </a:p>
          <a:p>
            <a:r>
              <a:rPr lang="en-US" sz="2400" dirty="0" smtClean="0"/>
              <a:t>In the example, each of the worksheets contains information about one department in the School of Fine Arts. Renaming the tabs with department names will allow you to quickly locate enrollment data.</a:t>
            </a:r>
          </a:p>
          <a:p>
            <a:r>
              <a:rPr lang="en-US" sz="2400" dirty="0" smtClean="0"/>
              <a:t>By naming the worksheets, you make it much easier to locate enrollment data for any course in a department. Each worksheet name indicates the type of data contained in the sheet.</a:t>
            </a:r>
          </a:p>
          <a:p>
            <a:pPr marL="457200" indent="-457200">
              <a:buNone/>
            </a:pPr>
            <a:r>
              <a:rPr lang="en-US" sz="1800" dirty="0"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Rename a Worksheet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you saved in the previous exercise to carry out these steps:</a:t>
            </a:r>
          </a:p>
          <a:p>
            <a:pPr marL="457200" indent="-457200">
              <a:buFont typeface="+mj-lt"/>
              <a:buAutoNum type="arabicPeriod"/>
            </a:pPr>
            <a:r>
              <a:rPr lang="en-US" sz="2400" dirty="0" smtClean="0"/>
              <a:t>Double-click the Sheet1 (2) tab to select the tab name.</a:t>
            </a:r>
          </a:p>
          <a:p>
            <a:pPr marL="457200" indent="-457200">
              <a:buFont typeface="+mj-lt"/>
              <a:buAutoNum type="arabicPeriod"/>
            </a:pPr>
            <a:r>
              <a:rPr lang="en-US" sz="2400" dirty="0" smtClean="0"/>
              <a:t>Key </a:t>
            </a:r>
            <a:r>
              <a:rPr lang="en-US" sz="2400" b="1" dirty="0" smtClean="0"/>
              <a:t>Interior Design </a:t>
            </a:r>
            <a:r>
              <a:rPr lang="en-US" sz="2400" dirty="0" smtClean="0"/>
              <a:t>and press </a:t>
            </a:r>
            <a:r>
              <a:rPr lang="en-US" sz="2400" b="1" dirty="0" smtClean="0"/>
              <a:t>Enter</a:t>
            </a:r>
            <a:r>
              <a:rPr lang="en-US" sz="2400" dirty="0" smtClean="0"/>
              <a:t>. The new name appears on the worksheet tab.</a:t>
            </a:r>
          </a:p>
          <a:p>
            <a:pPr marL="457200" indent="-457200">
              <a:buFont typeface="+mj-lt"/>
              <a:buAutoNum type="arabicPeriod"/>
            </a:pPr>
            <a:r>
              <a:rPr lang="en-US" sz="2400" dirty="0" smtClean="0"/>
              <a:t>Key </a:t>
            </a:r>
            <a:r>
              <a:rPr lang="en-US" sz="2400" b="1" dirty="0" smtClean="0"/>
              <a:t>Interior Design Department </a:t>
            </a:r>
            <a:r>
              <a:rPr lang="en-US" sz="2400" dirty="0" smtClean="0"/>
              <a:t>in </a:t>
            </a:r>
            <a:r>
              <a:rPr lang="en-US" sz="2400" b="1" dirty="0" smtClean="0"/>
              <a:t>A2 </a:t>
            </a:r>
            <a:r>
              <a:rPr lang="en-US" sz="2400" dirty="0" smtClean="0"/>
              <a:t>of the sheet. Select </a:t>
            </a:r>
            <a:r>
              <a:rPr lang="en-US" sz="2400" b="1" dirty="0" smtClean="0"/>
              <a:t>A6:C19 </a:t>
            </a:r>
            <a:r>
              <a:rPr lang="en-US" sz="2400" dirty="0" smtClean="0"/>
              <a:t>and press </a:t>
            </a:r>
            <a:r>
              <a:rPr lang="en-US" sz="2400" b="1" dirty="0" smtClean="0"/>
              <a:t>Delete</a:t>
            </a:r>
            <a:r>
              <a:rPr lang="en-US" sz="2400" dirty="0" smtClean="0"/>
              <a:t>. You will enter data for this department in a later exercise.</a:t>
            </a:r>
          </a:p>
          <a:p>
            <a:pPr marL="457200" indent="-457200">
              <a:buFont typeface="+mj-lt"/>
              <a:buAutoNum type="arabicPeriod"/>
            </a:pPr>
            <a:r>
              <a:rPr lang="en-US" sz="2400" dirty="0" smtClean="0"/>
              <a:t>Click the Sheet1 tab. Click </a:t>
            </a:r>
            <a:r>
              <a:rPr lang="en-US" sz="2400" b="1" dirty="0" smtClean="0"/>
              <a:t>Format </a:t>
            </a:r>
            <a:r>
              <a:rPr lang="en-US" sz="2400" dirty="0" smtClean="0"/>
              <a:t>and click </a:t>
            </a:r>
            <a:r>
              <a:rPr lang="en-US" sz="2400" b="1" dirty="0" smtClean="0"/>
              <a:t>Rename Sheet</a:t>
            </a:r>
            <a:r>
              <a:rPr lang="en-US" sz="2400" dirty="0" smtClean="0"/>
              <a:t>. Key </a:t>
            </a:r>
            <a:r>
              <a:rPr lang="en-US" sz="2400" b="1" dirty="0" smtClean="0"/>
              <a:t>Fine Arts </a:t>
            </a:r>
            <a:r>
              <a:rPr lang="en-US" sz="2400" dirty="0" smtClean="0"/>
              <a:t>and press </a:t>
            </a:r>
            <a:r>
              <a:rPr lang="en-US" sz="2400" b="1" dirty="0" smtClean="0"/>
              <a:t>Enter</a:t>
            </a:r>
            <a:r>
              <a:rPr lang="en-US" sz="2400" dirty="0" smtClean="0"/>
              <a:t>. </a:t>
            </a:r>
          </a:p>
          <a:p>
            <a:pPr marL="457200" indent="-457200">
              <a:buNone/>
            </a:pPr>
            <a:r>
              <a:rPr lang="en-US" sz="1800" dirty="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Rename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Click the Sheet2 tab. Rename the sheet </a:t>
            </a:r>
            <a:r>
              <a:rPr lang="en-US" sz="2400" b="1" dirty="0" smtClean="0"/>
              <a:t>Media Studies </a:t>
            </a:r>
            <a:r>
              <a:rPr lang="en-US" sz="2400" dirty="0" smtClean="0"/>
              <a:t>and press </a:t>
            </a:r>
            <a:r>
              <a:rPr lang="en-US" sz="2400" b="1" dirty="0" smtClean="0"/>
              <a:t>Enter</a:t>
            </a:r>
            <a:r>
              <a:rPr lang="en-US" sz="2400" dirty="0" smtClean="0"/>
              <a:t>. </a:t>
            </a:r>
          </a:p>
          <a:p>
            <a:pPr marL="457200" indent="-457200">
              <a:buFont typeface="+mj-lt"/>
              <a:buAutoNum type="arabicPeriod" startAt="5"/>
            </a:pPr>
            <a:r>
              <a:rPr lang="en-US" sz="2400" dirty="0" smtClean="0"/>
              <a:t>Click the Sheet3 tab. Rename the sheet </a:t>
            </a:r>
            <a:r>
              <a:rPr lang="en-US" sz="2400" b="1" dirty="0" smtClean="0"/>
              <a:t>Biomedical Arts </a:t>
            </a:r>
            <a:r>
              <a:rPr lang="en-US" sz="2400" dirty="0" smtClean="0"/>
              <a:t>and press </a:t>
            </a:r>
            <a:r>
              <a:rPr lang="en-US" sz="2400" b="1" dirty="0" smtClean="0"/>
              <a:t>Enter</a:t>
            </a:r>
            <a:r>
              <a:rPr lang="en-US" sz="2400" dirty="0" smtClean="0"/>
              <a:t>.</a:t>
            </a:r>
          </a:p>
          <a:p>
            <a:pPr marL="457200" indent="-457200">
              <a:buFont typeface="+mj-lt"/>
              <a:buAutoNum type="arabicPeriod" startAt="5"/>
            </a:pPr>
            <a:r>
              <a:rPr lang="en-US" sz="2400" dirty="0" smtClean="0"/>
              <a:t>Click Sheet3 (2). Rename the sheet </a:t>
            </a:r>
            <a:r>
              <a:rPr lang="en-US" sz="2400" b="1" dirty="0" smtClean="0"/>
              <a:t>Dramatic Arts </a:t>
            </a:r>
            <a:r>
              <a:rPr lang="en-US" sz="2400" dirty="0" smtClean="0"/>
              <a:t>and press </a:t>
            </a:r>
            <a:r>
              <a:rPr lang="en-US" sz="2400" b="1" dirty="0" smtClean="0"/>
              <a:t>Enter</a:t>
            </a:r>
            <a:r>
              <a:rPr lang="en-US" sz="2400" dirty="0" smtClean="0"/>
              <a:t>.</a:t>
            </a:r>
          </a:p>
          <a:p>
            <a:pPr marL="457200" indent="-457200">
              <a:buFont typeface="+mj-lt"/>
              <a:buAutoNum type="arabicPeriod" startAt="5"/>
            </a:pPr>
            <a:r>
              <a:rPr lang="en-US" sz="2400" dirty="0" smtClean="0"/>
              <a:t>Check each worksheet to ensure that the shortened name on the sheet tab matches the department name in </a:t>
            </a:r>
            <a:r>
              <a:rPr lang="en-US" sz="2400" b="1" dirty="0" smtClean="0"/>
              <a:t>A2</a:t>
            </a:r>
            <a:r>
              <a:rPr lang="en-US" sz="2400" dirty="0" smtClean="0"/>
              <a:t>. </a:t>
            </a:r>
          </a:p>
          <a:p>
            <a:pPr marL="457200" indent="-457200">
              <a:buNone/>
            </a:pPr>
            <a:r>
              <a:rPr lang="en-US" sz="1800"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Repositioning the Worksheets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Now that the worksheets in the Department Enrollments workbook are appropriately named, you can rearrange them in any way you wish. </a:t>
            </a:r>
          </a:p>
          <a:p>
            <a:r>
              <a:rPr lang="en-US" sz="2400" dirty="0" smtClean="0"/>
              <a:t>An alphabetical arrangement is a logical way to organize the worksheets in this workbook. </a:t>
            </a:r>
          </a:p>
          <a:p>
            <a:pPr marL="457200" indent="-457200">
              <a:buNone/>
            </a:pPr>
            <a:r>
              <a:rPr lang="en-US" sz="1800" dirty="0" smtClean="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Reposition the Worksheets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300" dirty="0" smtClean="0"/>
              <a:t>Click the Biomedical Arts tab. Click </a:t>
            </a:r>
            <a:r>
              <a:rPr lang="en-US" sz="2300" b="1" dirty="0" smtClean="0"/>
              <a:t>Format </a:t>
            </a:r>
            <a:r>
              <a:rPr lang="en-US" sz="2300" dirty="0" smtClean="0"/>
              <a:t>in the Cells group.</a:t>
            </a:r>
          </a:p>
          <a:p>
            <a:pPr marL="457200" indent="-457200">
              <a:buFont typeface="+mj-lt"/>
              <a:buAutoNum type="arabicPeriod"/>
            </a:pPr>
            <a:r>
              <a:rPr lang="en-US" sz="2300" dirty="0" smtClean="0"/>
              <a:t>Click </a:t>
            </a:r>
            <a:r>
              <a:rPr lang="en-US" sz="2300" b="1" dirty="0" smtClean="0"/>
              <a:t>Move or Copy Sheet</a:t>
            </a:r>
            <a:r>
              <a:rPr lang="en-US" sz="2300" dirty="0" smtClean="0"/>
              <a:t>. The </a:t>
            </a:r>
            <a:r>
              <a:rPr lang="en-US" sz="2300" i="1" dirty="0" smtClean="0"/>
              <a:t>Move or Copy</a:t>
            </a:r>
            <a:r>
              <a:rPr lang="en-US" sz="2300" dirty="0" smtClean="0"/>
              <a:t> dialog box opens. This sheet should be the first sheet listed in the </a:t>
            </a:r>
            <a:r>
              <a:rPr lang="en-US" sz="2300" i="1" dirty="0" smtClean="0"/>
              <a:t>Before sheet</a:t>
            </a:r>
            <a:r>
              <a:rPr lang="en-US" sz="2300" dirty="0" smtClean="0"/>
              <a:t> box, so click </a:t>
            </a:r>
            <a:r>
              <a:rPr lang="en-US" sz="2300" b="1" dirty="0" smtClean="0"/>
              <a:t>OK </a:t>
            </a:r>
            <a:r>
              <a:rPr lang="en-US" sz="2300" dirty="0" smtClean="0"/>
              <a:t>to move Biomedical Arts before Interior Design.</a:t>
            </a:r>
          </a:p>
          <a:p>
            <a:pPr marL="457200" indent="-457200">
              <a:buFont typeface="+mj-lt"/>
              <a:buAutoNum type="arabicPeriod"/>
            </a:pPr>
            <a:r>
              <a:rPr lang="en-US" sz="2300" dirty="0" smtClean="0"/>
              <a:t>Click the Dramatic Arts tab. Hold down the mouse button and move the worksheet to the left. Release the mouse when the down arrow is on the right side of the Biomedical Arts tab.</a:t>
            </a:r>
          </a:p>
          <a:p>
            <a:pPr marL="457200" indent="-457200">
              <a:buFont typeface="+mj-lt"/>
              <a:buAutoNum type="arabicPeriod"/>
            </a:pPr>
            <a:r>
              <a:rPr lang="en-US" sz="2300" dirty="0" smtClean="0"/>
              <a:t>Click the Fine Arts tab. Click </a:t>
            </a:r>
            <a:r>
              <a:rPr lang="en-US" sz="2300" b="1" dirty="0" smtClean="0"/>
              <a:t>Format</a:t>
            </a:r>
            <a:r>
              <a:rPr lang="en-US" sz="2300" dirty="0" smtClean="0"/>
              <a:t>, then click </a:t>
            </a:r>
            <a:r>
              <a:rPr lang="en-US" sz="2300" b="1" dirty="0" smtClean="0"/>
              <a:t>Move or Copy Sheet</a:t>
            </a:r>
            <a:r>
              <a:rPr lang="en-US" sz="2300" dirty="0" smtClean="0"/>
              <a:t>.</a:t>
            </a:r>
          </a:p>
          <a:p>
            <a:pPr marL="457200" indent="-457200">
              <a:buNone/>
            </a:pPr>
            <a:r>
              <a:rPr lang="en-US" sz="2400" dirty="0" smtClean="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Reposition the Worksheets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300" dirty="0" smtClean="0"/>
              <a:t>Click </a:t>
            </a:r>
            <a:r>
              <a:rPr lang="en-US" sz="2300" b="1" dirty="0" smtClean="0"/>
              <a:t>Interior Design </a:t>
            </a:r>
            <a:r>
              <a:rPr lang="en-US" sz="2300" dirty="0" smtClean="0"/>
              <a:t>in the dialog box. Click </a:t>
            </a:r>
            <a:r>
              <a:rPr lang="en-US" sz="2300" b="1" dirty="0" smtClean="0"/>
              <a:t>OK </a:t>
            </a:r>
            <a:r>
              <a:rPr lang="en-US" sz="2300" dirty="0" smtClean="0"/>
              <a:t>to move Fine Arts before Interior Design. The Fine Arts sheet is moved to the third position and the sheets are now in alphabetic order.</a:t>
            </a:r>
          </a:p>
          <a:p>
            <a:pPr marL="457200" indent="-457200">
              <a:buFont typeface="+mj-lt"/>
              <a:buAutoNum type="arabicPeriod" startAt="5"/>
            </a:pPr>
            <a:r>
              <a:rPr lang="en-US" sz="2300" dirty="0" smtClean="0"/>
              <a:t>Click the Dramatic Arts tab. Click </a:t>
            </a:r>
            <a:r>
              <a:rPr lang="en-US" sz="2300" b="1" dirty="0" smtClean="0"/>
              <a:t>Format </a:t>
            </a:r>
            <a:r>
              <a:rPr lang="en-US" sz="2300" dirty="0" smtClean="0"/>
              <a:t>and then </a:t>
            </a:r>
            <a:r>
              <a:rPr lang="en-US" sz="2300" b="1" dirty="0" smtClean="0"/>
              <a:t>Tab Color</a:t>
            </a:r>
            <a:r>
              <a:rPr lang="en-US" sz="2300" dirty="0" smtClean="0"/>
              <a:t>. Click </a:t>
            </a:r>
            <a:r>
              <a:rPr lang="en-US" sz="2300" b="1" dirty="0" smtClean="0"/>
              <a:t>Red </a:t>
            </a:r>
            <a:r>
              <a:rPr lang="en-US" sz="2300" dirty="0" smtClean="0"/>
              <a:t>under </a:t>
            </a:r>
            <a:r>
              <a:rPr lang="en-US" sz="2300" i="1" dirty="0" smtClean="0"/>
              <a:t>Standard Colors</a:t>
            </a:r>
            <a:r>
              <a:rPr lang="en-US" sz="2300" dirty="0" smtClean="0"/>
              <a:t>. As noted previously, when you copied worksheets, the tab color was copied as well as the contents and formatting. Changing the tab color for the copied worksheets ensures that each tab has a different color.</a:t>
            </a:r>
          </a:p>
          <a:p>
            <a:pPr marL="457200" indent="-457200">
              <a:buFont typeface="+mj-lt"/>
              <a:buAutoNum type="arabicPeriod" startAt="5"/>
            </a:pPr>
            <a:r>
              <a:rPr lang="en-US" sz="2300" dirty="0" smtClean="0"/>
              <a:t>Right-click the Interior Design tab, click </a:t>
            </a:r>
            <a:r>
              <a:rPr lang="en-US" sz="2300" b="1" dirty="0" smtClean="0"/>
              <a:t>Tab Color</a:t>
            </a:r>
            <a:r>
              <a:rPr lang="en-US" sz="2300" dirty="0" smtClean="0"/>
              <a:t>, and click </a:t>
            </a:r>
            <a:r>
              <a:rPr lang="en-US" sz="2300" b="1" dirty="0" smtClean="0"/>
              <a:t>Purple </a:t>
            </a:r>
            <a:r>
              <a:rPr lang="en-US" sz="2300" dirty="0" smtClean="0"/>
              <a:t>under </a:t>
            </a:r>
            <a:r>
              <a:rPr lang="en-US" sz="2300" i="1" dirty="0" smtClean="0"/>
              <a:t>Standard Colors</a:t>
            </a:r>
            <a:r>
              <a:rPr lang="en-US" sz="2300" dirty="0" smtClean="0"/>
              <a:t>.</a:t>
            </a:r>
          </a:p>
          <a:p>
            <a:pPr marL="457200" indent="-457200">
              <a:buFont typeface="+mj-lt"/>
              <a:buAutoNum type="arabicPeriod" startAt="5"/>
            </a:pPr>
            <a:r>
              <a:rPr lang="en-US" sz="2300" b="1" dirty="0" smtClean="0"/>
              <a:t>SAVE</a:t>
            </a:r>
            <a:r>
              <a:rPr lang="en-US" sz="2300" dirty="0" smtClean="0"/>
              <a:t> the workbook with the same name. </a:t>
            </a:r>
            <a:r>
              <a:rPr lang="en-US" sz="2400" dirty="0" smtClean="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Hiding and </a:t>
            </a:r>
            <a:r>
              <a:rPr lang="en-US" dirty="0" err="1" smtClean="0"/>
              <a:t>Unhiding</a:t>
            </a:r>
            <a:r>
              <a:rPr lang="en-US" dirty="0" smtClean="0"/>
              <a:t> a Worksheet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You may hide columns and rows when you want to exclude particular columns or rows from a printout or when you want to hide sensitive or confidential information while you are working with other data in a worksheet. </a:t>
            </a:r>
          </a:p>
          <a:p>
            <a:r>
              <a:rPr lang="en-US" sz="2400" dirty="0" smtClean="0"/>
              <a:t>You can apply the same procedure to </a:t>
            </a:r>
            <a:r>
              <a:rPr lang="en-US" sz="2400" b="1" i="1" dirty="0" smtClean="0"/>
              <a:t>hide </a:t>
            </a:r>
            <a:r>
              <a:rPr lang="en-US" sz="2400" dirty="0" smtClean="0"/>
              <a:t>(make a worksheet invisible) and </a:t>
            </a:r>
            <a:r>
              <a:rPr lang="en-US" sz="2400" b="1" i="1" dirty="0" smtClean="0"/>
              <a:t>unhide </a:t>
            </a:r>
            <a:r>
              <a:rPr lang="en-US" sz="2400" dirty="0" smtClean="0"/>
              <a:t>(make visible again) worksheets. For example, because the Interior Design worksheet does not contain data at this time, you would hide that sheet if you wanted to print the entire workbook.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307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5" name="Picture 4" descr="matrix.JPG"/>
          <p:cNvPicPr>
            <a:picLocks noChangeAspect="1"/>
          </p:cNvPicPr>
          <p:nvPr/>
        </p:nvPicPr>
        <p:blipFill>
          <a:blip r:embed="rId3"/>
          <a:stretch>
            <a:fillRect/>
          </a:stretch>
        </p:blipFill>
        <p:spPr>
          <a:xfrm>
            <a:off x="533400" y="1828799"/>
            <a:ext cx="8077200" cy="35920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Hiding and </a:t>
            </a:r>
            <a:r>
              <a:rPr lang="en-US" dirty="0" err="1" smtClean="0"/>
              <a:t>Unhiding</a:t>
            </a:r>
            <a:r>
              <a:rPr lang="en-US" dirty="0" smtClean="0"/>
              <a:t> a Worksheet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You can hide several worksheets at the same time. To do so, hold down Ctrl and click the tab(s) of the sheet(s) you want to hide. </a:t>
            </a:r>
          </a:p>
          <a:p>
            <a:r>
              <a:rPr lang="en-US" sz="2400" dirty="0" smtClean="0"/>
              <a:t>You cannot, however, select multiple worksheets in the Unhide dialog box; you must unhide worksheets individually. </a:t>
            </a:r>
          </a:p>
          <a:p>
            <a:r>
              <a:rPr lang="en-US" sz="2400" dirty="0" smtClean="0"/>
              <a:t>In the next exercise, you will learn how to hide and unhide worksheets.</a:t>
            </a:r>
            <a:r>
              <a:rPr lang="en-US" sz="2300" dirty="0" smtClean="0"/>
              <a:t> </a:t>
            </a:r>
            <a:endParaRPr lang="en-US"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Hide and Unhide a Worksheet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300" dirty="0" smtClean="0"/>
              <a:t>Select the Interior Design worksheet. Click </a:t>
            </a:r>
            <a:r>
              <a:rPr lang="en-US" sz="2300" b="1" dirty="0" smtClean="0"/>
              <a:t>Format </a:t>
            </a:r>
            <a:r>
              <a:rPr lang="en-US" sz="2300" dirty="0" smtClean="0"/>
              <a:t>in the Cells group.</a:t>
            </a:r>
          </a:p>
          <a:p>
            <a:pPr marL="457200" indent="-457200">
              <a:buFont typeface="+mj-lt"/>
              <a:buAutoNum type="arabicPeriod"/>
            </a:pPr>
            <a:r>
              <a:rPr lang="en-US" sz="2300" dirty="0" smtClean="0"/>
              <a:t>Click </a:t>
            </a:r>
            <a:r>
              <a:rPr lang="en-US" sz="2300" b="1" dirty="0" smtClean="0"/>
              <a:t>Hide &amp; Unhide </a:t>
            </a:r>
            <a:r>
              <a:rPr lang="en-US" sz="2300" dirty="0" smtClean="0"/>
              <a:t>and </a:t>
            </a:r>
            <a:br>
              <a:rPr lang="en-US" sz="2300" dirty="0" smtClean="0"/>
            </a:br>
            <a:r>
              <a:rPr lang="en-US" sz="2300" dirty="0" smtClean="0"/>
              <a:t>click </a:t>
            </a:r>
            <a:r>
              <a:rPr lang="en-US" sz="2300" b="1" dirty="0" smtClean="0"/>
              <a:t>Hide Sheet</a:t>
            </a:r>
            <a:r>
              <a:rPr lang="en-US" sz="2300" dirty="0" smtClean="0"/>
              <a:t>. The Interior </a:t>
            </a:r>
            <a:br>
              <a:rPr lang="en-US" sz="2300" dirty="0" smtClean="0"/>
            </a:br>
            <a:r>
              <a:rPr lang="en-US" sz="2300" dirty="0" smtClean="0"/>
              <a:t>Design worksheet is no </a:t>
            </a:r>
            <a:br>
              <a:rPr lang="en-US" sz="2300" dirty="0" smtClean="0"/>
            </a:br>
            <a:r>
              <a:rPr lang="en-US" sz="2300" dirty="0" smtClean="0"/>
              <a:t>longer visible. Click the Fine </a:t>
            </a:r>
            <a:br>
              <a:rPr lang="en-US" sz="2300" dirty="0" smtClean="0"/>
            </a:br>
            <a:r>
              <a:rPr lang="en-US" sz="2300" dirty="0" smtClean="0"/>
              <a:t>Arts tab.</a:t>
            </a:r>
          </a:p>
          <a:p>
            <a:pPr marL="457200" indent="-457200">
              <a:buFont typeface="+mj-lt"/>
              <a:buAutoNum type="arabicPeriod"/>
            </a:pPr>
            <a:r>
              <a:rPr lang="en-US" sz="2300" dirty="0" smtClean="0"/>
              <a:t>Click </a:t>
            </a:r>
            <a:r>
              <a:rPr lang="en-US" sz="2300" b="1" dirty="0" smtClean="0"/>
              <a:t>Format</a:t>
            </a:r>
            <a:r>
              <a:rPr lang="en-US" sz="2300" dirty="0" smtClean="0"/>
              <a:t>, click </a:t>
            </a:r>
            <a:r>
              <a:rPr lang="en-US" sz="2300" b="1" dirty="0" smtClean="0"/>
              <a:t>Hide &amp; </a:t>
            </a:r>
            <a:br>
              <a:rPr lang="en-US" sz="2300" b="1" dirty="0" smtClean="0"/>
            </a:br>
            <a:r>
              <a:rPr lang="en-US" sz="2300" b="1" dirty="0" smtClean="0"/>
              <a:t>Unhide</a:t>
            </a:r>
            <a:r>
              <a:rPr lang="en-US" sz="2300" dirty="0" smtClean="0"/>
              <a:t>, and then click </a:t>
            </a:r>
            <a:br>
              <a:rPr lang="en-US" sz="2300" dirty="0" smtClean="0"/>
            </a:br>
            <a:r>
              <a:rPr lang="en-US" sz="2300" b="1" dirty="0" smtClean="0"/>
              <a:t>Unhide Sheet</a:t>
            </a:r>
            <a:r>
              <a:rPr lang="en-US" sz="2300" dirty="0" smtClean="0"/>
              <a:t>. The Unhide </a:t>
            </a:r>
            <a:br>
              <a:rPr lang="en-US" sz="2300" dirty="0" smtClean="0"/>
            </a:br>
            <a:r>
              <a:rPr lang="en-US" sz="2300" dirty="0" smtClean="0"/>
              <a:t>dialog box shown in the figure</a:t>
            </a:r>
            <a:br>
              <a:rPr lang="en-US" sz="2300" dirty="0" smtClean="0"/>
            </a:br>
            <a:r>
              <a:rPr lang="en-US" sz="2300" dirty="0" smtClean="0"/>
              <a:t>opens</a:t>
            </a:r>
            <a:r>
              <a:rPr lang="en-US" sz="2400" dirty="0" smtClean="0"/>
              <a:t>.  </a:t>
            </a:r>
          </a:p>
        </p:txBody>
      </p:sp>
      <p:pic>
        <p:nvPicPr>
          <p:cNvPr id="4" name="Picture 3" descr="f0605.JPG"/>
          <p:cNvPicPr>
            <a:picLocks noChangeAspect="1"/>
          </p:cNvPicPr>
          <p:nvPr/>
        </p:nvPicPr>
        <p:blipFill>
          <a:blip r:embed="rId3"/>
          <a:stretch>
            <a:fillRect/>
          </a:stretch>
        </p:blipFill>
        <p:spPr>
          <a:xfrm>
            <a:off x="4800600" y="2565819"/>
            <a:ext cx="3886200" cy="383498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Hide and Unhide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300" dirty="0" smtClean="0"/>
              <a:t>Click </a:t>
            </a:r>
            <a:r>
              <a:rPr lang="en-US" sz="2300" b="1" dirty="0" smtClean="0"/>
              <a:t>OK </a:t>
            </a:r>
            <a:r>
              <a:rPr lang="en-US" sz="2300" dirty="0" smtClean="0"/>
              <a:t>to unhide the Interior Design worksheet. Enter the following enrollment information and </a:t>
            </a:r>
            <a:r>
              <a:rPr lang="en-US" sz="2300" b="1" dirty="0" smtClean="0"/>
              <a:t>SAVE </a:t>
            </a:r>
            <a:r>
              <a:rPr lang="en-US" sz="2300" dirty="0" smtClean="0"/>
              <a:t>your work:</a:t>
            </a:r>
          </a:p>
          <a:p>
            <a:pPr>
              <a:buNone/>
            </a:pPr>
            <a:r>
              <a:rPr lang="en-US" sz="1600" dirty="0" smtClean="0"/>
              <a:t>	 	 	ID201	  Elements of Design I	103</a:t>
            </a:r>
          </a:p>
          <a:p>
            <a:pPr>
              <a:buNone/>
            </a:pPr>
            <a:r>
              <a:rPr lang="en-US" sz="1600" dirty="0" smtClean="0"/>
              <a:t>	  		ID205	  Interior Design I		106</a:t>
            </a:r>
          </a:p>
          <a:p>
            <a:pPr>
              <a:buNone/>
            </a:pPr>
            <a:r>
              <a:rPr lang="en-US" sz="1600" dirty="0" smtClean="0"/>
              <a:t>	 		ID207	  History of Interiors		110</a:t>
            </a:r>
          </a:p>
          <a:p>
            <a:pPr>
              <a:buNone/>
            </a:pPr>
            <a:r>
              <a:rPr lang="en-US" sz="1600" dirty="0" smtClean="0"/>
              <a:t>	 	 	ID232	  Drawing and Composition	121</a:t>
            </a:r>
          </a:p>
          <a:p>
            <a:pPr>
              <a:buNone/>
            </a:pPr>
            <a:r>
              <a:rPr lang="en-US" sz="1600" dirty="0" smtClean="0"/>
              <a:t>	  		ID320	  Interior Design II		86</a:t>
            </a:r>
          </a:p>
          <a:p>
            <a:pPr>
              <a:buNone/>
            </a:pPr>
            <a:r>
              <a:rPr lang="en-US" sz="1600" dirty="0" smtClean="0"/>
              <a:t>	  		ID322	  Architectural Drafting	98</a:t>
            </a:r>
          </a:p>
          <a:p>
            <a:pPr>
              <a:buNone/>
            </a:pPr>
            <a:r>
              <a:rPr lang="en-US" sz="1600" dirty="0" smtClean="0"/>
              <a:t>	 		ID325	  Elements of Design II	95</a:t>
            </a:r>
          </a:p>
          <a:p>
            <a:pPr>
              <a:buNone/>
            </a:pPr>
            <a:r>
              <a:rPr lang="en-US" sz="1600" dirty="0" smtClean="0"/>
              <a:t>	  		ID330	  Color Theory		89</a:t>
            </a:r>
          </a:p>
          <a:p>
            <a:pPr>
              <a:buNone/>
            </a:pPr>
            <a:r>
              <a:rPr lang="en-US" sz="1600" dirty="0" smtClean="0"/>
              <a:t>	  		ID335	  Textiles			121</a:t>
            </a:r>
          </a:p>
          <a:p>
            <a:pPr>
              <a:buNone/>
            </a:pPr>
            <a:r>
              <a:rPr lang="en-US" sz="1600" dirty="0" smtClean="0"/>
              <a:t>	  		ID405	  CAD I			82</a:t>
            </a:r>
          </a:p>
          <a:p>
            <a:pPr>
              <a:buNone/>
            </a:pPr>
            <a:r>
              <a:rPr lang="en-US" sz="1600" dirty="0" smtClean="0"/>
              <a:t>	  		ID432	  CAD II			75</a:t>
            </a:r>
          </a:p>
          <a:p>
            <a:pPr>
              <a:buNone/>
            </a:pPr>
            <a:r>
              <a:rPr lang="en-US" sz="1600" dirty="0" smtClean="0"/>
              <a:t>	 		ID430	  Perspectives in Design	63</a:t>
            </a:r>
          </a:p>
          <a:p>
            <a:pPr>
              <a:buNone/>
            </a:pPr>
            <a:r>
              <a:rPr lang="en-US" sz="1600" dirty="0" smtClean="0"/>
              <a:t>	  		ID461	  Furniture Design		59</a:t>
            </a:r>
          </a:p>
          <a:p>
            <a:pPr>
              <a:buNone/>
            </a:pPr>
            <a:r>
              <a:rPr lang="en-US" sz="1600" dirty="0" smtClean="0"/>
              <a:t>	  		ID465	  Lighting Design		49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Inserting a New Worksheet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You can insert one or </a:t>
            </a:r>
            <a:br>
              <a:rPr lang="en-US" sz="2400" dirty="0" smtClean="0"/>
            </a:br>
            <a:r>
              <a:rPr lang="en-US" sz="2400" dirty="0" smtClean="0"/>
              <a:t>multiple worksheets into an </a:t>
            </a:r>
            <a:br>
              <a:rPr lang="en-US" sz="2400" dirty="0" smtClean="0"/>
            </a:br>
            <a:r>
              <a:rPr lang="en-US" sz="2400" dirty="0" smtClean="0"/>
              <a:t>existing workbook. The </a:t>
            </a:r>
            <a:br>
              <a:rPr lang="en-US" sz="2400" dirty="0" smtClean="0"/>
            </a:br>
            <a:r>
              <a:rPr lang="en-US" sz="2400" dirty="0" smtClean="0"/>
              <a:t>Insert Worksheet tab (as </a:t>
            </a:r>
            <a:br>
              <a:rPr lang="en-US" sz="2400" dirty="0" smtClean="0"/>
            </a:br>
            <a:r>
              <a:rPr lang="en-US" sz="2400" dirty="0" smtClean="0"/>
              <a:t>shown in the figure) at the </a:t>
            </a:r>
            <a:br>
              <a:rPr lang="en-US" sz="2400" dirty="0" smtClean="0"/>
            </a:br>
            <a:r>
              <a:rPr lang="en-US" sz="2400" dirty="0" smtClean="0"/>
              <a:t>bottom of a worksheet was </a:t>
            </a:r>
            <a:br>
              <a:rPr lang="en-US" sz="2400" dirty="0" smtClean="0"/>
            </a:br>
            <a:r>
              <a:rPr lang="en-US" sz="2400" dirty="0" smtClean="0"/>
              <a:t>introduced in Excel 2007 as </a:t>
            </a:r>
            <a:br>
              <a:rPr lang="en-US" sz="2400" dirty="0" smtClean="0"/>
            </a:br>
            <a:r>
              <a:rPr lang="en-US" sz="2400" dirty="0" smtClean="0"/>
              <a:t>a new feature that allows </a:t>
            </a:r>
            <a:br>
              <a:rPr lang="en-US" sz="2400" dirty="0" smtClean="0"/>
            </a:br>
            <a:r>
              <a:rPr lang="en-US" sz="2400" dirty="0" smtClean="0"/>
              <a:t>you to quickly insert a new </a:t>
            </a:r>
            <a:br>
              <a:rPr lang="en-US" sz="2400" dirty="0" smtClean="0"/>
            </a:br>
            <a:r>
              <a:rPr lang="en-US" sz="2400" dirty="0" smtClean="0"/>
              <a:t>worksheet at the end of the </a:t>
            </a:r>
            <a:br>
              <a:rPr lang="en-US" sz="2400" dirty="0" smtClean="0"/>
            </a:br>
            <a:r>
              <a:rPr lang="en-US" sz="2400" dirty="0" smtClean="0"/>
              <a:t>existing worksheets. </a:t>
            </a:r>
            <a:endParaRPr lang="en-US" sz="2400" dirty="0"/>
          </a:p>
        </p:txBody>
      </p:sp>
      <p:pic>
        <p:nvPicPr>
          <p:cNvPr id="4" name="Picture 3" descr="f0606.JPG"/>
          <p:cNvPicPr>
            <a:picLocks noChangeAspect="1"/>
          </p:cNvPicPr>
          <p:nvPr/>
        </p:nvPicPr>
        <p:blipFill>
          <a:blip r:embed="rId3"/>
          <a:stretch>
            <a:fillRect/>
          </a:stretch>
        </p:blipFill>
        <p:spPr>
          <a:xfrm>
            <a:off x="4648200" y="1600200"/>
            <a:ext cx="3962400" cy="47784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Inserting a New Worksheet</a:t>
            </a:r>
            <a:endParaRPr lang="en-US" dirty="0"/>
          </a:p>
        </p:txBody>
      </p:sp>
      <p:sp>
        <p:nvSpPr>
          <p:cNvPr id="6147" name="Content Placeholder 2"/>
          <p:cNvSpPr>
            <a:spLocks noGrp="1"/>
          </p:cNvSpPr>
          <p:nvPr>
            <p:ph idx="1"/>
          </p:nvPr>
        </p:nvSpPr>
        <p:spPr>
          <a:xfrm>
            <a:off x="457200" y="1600200"/>
            <a:ext cx="8229600" cy="1981200"/>
          </a:xfrm>
        </p:spPr>
        <p:txBody>
          <a:bodyPr/>
          <a:lstStyle/>
          <a:p>
            <a:r>
              <a:rPr lang="en-US" sz="2400" dirty="0" smtClean="0"/>
              <a:t>To insert a new worksheet before an existing worksheet, select the worksheet tab before the place where you want to insert the new sheet and use the Insert command in the Cells group.  </a:t>
            </a:r>
          </a:p>
          <a:p>
            <a:endParaRPr lang="en-US" sz="2400" dirty="0"/>
          </a:p>
        </p:txBody>
      </p:sp>
      <p:sp>
        <p:nvSpPr>
          <p:cNvPr id="5" name="TextBox 4"/>
          <p:cNvSpPr txBox="1"/>
          <p:nvPr/>
        </p:nvSpPr>
        <p:spPr>
          <a:xfrm>
            <a:off x="2438400" y="3657600"/>
            <a:ext cx="6172200" cy="2246769"/>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000" b="1" dirty="0"/>
              <a:t>NOTE</a:t>
            </a:r>
            <a:r>
              <a:rPr lang="en-US" sz="2000" dirty="0"/>
              <a:t>:</a:t>
            </a:r>
            <a:r>
              <a:rPr lang="en-US" sz="2000" dirty="0" smtClean="0"/>
              <a:t> When inserting multiple worksheets at the same time, press and hold Shift, then select the same number of worksheet tabs that you want to insert in </a:t>
            </a:r>
            <a:br>
              <a:rPr lang="en-US" sz="2000" dirty="0" smtClean="0"/>
            </a:br>
            <a:r>
              <a:rPr lang="en-US" sz="2000" dirty="0" smtClean="0"/>
              <a:t>the open workbook. Recall that in the exercise, </a:t>
            </a:r>
            <a:br>
              <a:rPr lang="en-US" sz="2000" dirty="0" smtClean="0"/>
            </a:br>
            <a:r>
              <a:rPr lang="en-US" sz="2000" dirty="0" smtClean="0"/>
              <a:t>when you selected the tabs of two existing </a:t>
            </a:r>
            <a:br>
              <a:rPr lang="en-US" sz="2000" dirty="0" smtClean="0"/>
            </a:br>
            <a:r>
              <a:rPr lang="en-US" sz="2000" dirty="0" smtClean="0"/>
              <a:t>worksheets, clicked Insert, and clicked Insert </a:t>
            </a:r>
            <a:br>
              <a:rPr lang="en-US" sz="2000" dirty="0" smtClean="0"/>
            </a:br>
            <a:r>
              <a:rPr lang="en-US" sz="2000" dirty="0" smtClean="0"/>
              <a:t>Sheet, two new worksheets were inserted. </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a New Worksheet</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Click the </a:t>
            </a:r>
            <a:r>
              <a:rPr lang="en-US" sz="2400" b="1" dirty="0" smtClean="0"/>
              <a:t>Insert Worksheet</a:t>
            </a:r>
            <a:r>
              <a:rPr lang="en-US" sz="2400" dirty="0" smtClean="0"/>
              <a:t> tab next to the Media Studies tab. A new worksheet (Sheet6) is inserted. </a:t>
            </a:r>
          </a:p>
          <a:p>
            <a:r>
              <a:rPr lang="en-US" sz="2400" dirty="0" smtClean="0"/>
              <a:t>When you insert a new worksheet, it is blank and has the generic Sheet1 title. When you inserted a worksheet before the existing sheets were named, the new sheet was given the next consecutive number, such as Sheet6.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a New Worksheet</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2"/>
            </a:pPr>
            <a:r>
              <a:rPr lang="en-US" sz="2300" dirty="0" smtClean="0"/>
              <a:t>Click the Biomedical Arts tab and click the </a:t>
            </a:r>
            <a:r>
              <a:rPr lang="en-US" sz="2300" b="1" dirty="0" smtClean="0"/>
              <a:t>Insert </a:t>
            </a:r>
            <a:r>
              <a:rPr lang="en-US" sz="2300" dirty="0" smtClean="0"/>
              <a:t>arrow in the Cells group to display the options shown in the figure. Click </a:t>
            </a:r>
            <a:r>
              <a:rPr lang="en-US" sz="2300" b="1" dirty="0" smtClean="0"/>
              <a:t>Insert Sheet</a:t>
            </a:r>
            <a:r>
              <a:rPr lang="en-US" sz="2300" dirty="0" smtClean="0"/>
              <a:t>. A blank sheet (Sheet7) is inserted before the Biomedical Arts worksheet. As more worksheets are added to a workbook, you </a:t>
            </a:r>
            <a:br>
              <a:rPr lang="en-US" sz="2300" dirty="0" smtClean="0"/>
            </a:br>
            <a:r>
              <a:rPr lang="en-US" sz="2300" dirty="0" smtClean="0"/>
              <a:t>may not be able </a:t>
            </a:r>
            <a:br>
              <a:rPr lang="en-US" sz="2300" dirty="0" smtClean="0"/>
            </a:br>
            <a:r>
              <a:rPr lang="en-US" sz="2300" dirty="0" smtClean="0"/>
              <a:t>to see all </a:t>
            </a:r>
            <a:br>
              <a:rPr lang="en-US" sz="2300" dirty="0" smtClean="0"/>
            </a:br>
            <a:r>
              <a:rPr lang="en-US" sz="2300" dirty="0" smtClean="0"/>
              <a:t>worksheet tabs. </a:t>
            </a:r>
            <a:br>
              <a:rPr lang="en-US" sz="2300" dirty="0" smtClean="0"/>
            </a:br>
            <a:r>
              <a:rPr lang="en-US" sz="2300" dirty="0" smtClean="0"/>
              <a:t>When this </a:t>
            </a:r>
            <a:br>
              <a:rPr lang="en-US" sz="2300" dirty="0" smtClean="0"/>
            </a:br>
            <a:r>
              <a:rPr lang="en-US" sz="2300" dirty="0" smtClean="0"/>
              <a:t>happens, use the </a:t>
            </a:r>
            <a:br>
              <a:rPr lang="en-US" sz="2300" dirty="0" smtClean="0"/>
            </a:br>
            <a:r>
              <a:rPr lang="en-US" sz="2300" dirty="0" smtClean="0"/>
              <a:t>scroll arrows to </a:t>
            </a:r>
            <a:br>
              <a:rPr lang="en-US" sz="2300" dirty="0" smtClean="0"/>
            </a:br>
            <a:r>
              <a:rPr lang="en-US" sz="2300" dirty="0" smtClean="0"/>
              <a:t>move through </a:t>
            </a:r>
            <a:br>
              <a:rPr lang="en-US" sz="2300" dirty="0" smtClean="0"/>
            </a:br>
            <a:r>
              <a:rPr lang="en-US" sz="2300" dirty="0" smtClean="0"/>
              <a:t>all worksheets.  </a:t>
            </a:r>
            <a:endParaRPr lang="en-US" sz="2300" dirty="0"/>
          </a:p>
        </p:txBody>
      </p:sp>
      <p:pic>
        <p:nvPicPr>
          <p:cNvPr id="4" name="Picture 3" descr="f0607.JPG"/>
          <p:cNvPicPr>
            <a:picLocks noChangeAspect="1"/>
          </p:cNvPicPr>
          <p:nvPr/>
        </p:nvPicPr>
        <p:blipFill>
          <a:blip r:embed="rId3"/>
          <a:stretch>
            <a:fillRect/>
          </a:stretch>
        </p:blipFill>
        <p:spPr>
          <a:xfrm>
            <a:off x="3352800" y="3124200"/>
            <a:ext cx="5319043" cy="3276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a New Worksheet</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3"/>
            </a:pPr>
            <a:r>
              <a:rPr lang="en-US" sz="2400" dirty="0" smtClean="0"/>
              <a:t>Double-click the </a:t>
            </a:r>
            <a:r>
              <a:rPr lang="en-US" sz="2400" b="1" dirty="0" smtClean="0"/>
              <a:t>Sheet7</a:t>
            </a:r>
            <a:r>
              <a:rPr lang="en-US" sz="2400" dirty="0" smtClean="0"/>
              <a:t> tab, key </a:t>
            </a:r>
            <a:r>
              <a:rPr lang="en-US" sz="2400" b="1" dirty="0" smtClean="0"/>
              <a:t>Advertising</a:t>
            </a:r>
            <a:r>
              <a:rPr lang="en-US" sz="2400" dirty="0" smtClean="0"/>
              <a:t>, and press </a:t>
            </a:r>
            <a:r>
              <a:rPr lang="en-US" sz="2400" b="1" dirty="0" smtClean="0"/>
              <a:t>Enter</a:t>
            </a:r>
            <a:r>
              <a:rPr lang="en-US" sz="2400" dirty="0" smtClean="0"/>
              <a:t>.</a:t>
            </a:r>
          </a:p>
          <a:p>
            <a:pPr marL="457200" indent="-457200">
              <a:buFont typeface="+mj-lt"/>
              <a:buAutoNum type="arabicPeriod" startAt="3"/>
            </a:pPr>
            <a:r>
              <a:rPr lang="en-US" sz="2400" dirty="0" smtClean="0"/>
              <a:t>Click the </a:t>
            </a:r>
            <a:r>
              <a:rPr lang="en-US" sz="2400" b="1" dirty="0" smtClean="0"/>
              <a:t>Dramatic</a:t>
            </a:r>
            <a:r>
              <a:rPr lang="en-US" sz="2400" dirty="0" smtClean="0"/>
              <a:t> </a:t>
            </a:r>
            <a:r>
              <a:rPr lang="en-US" sz="2400" b="1" dirty="0" smtClean="0"/>
              <a:t>Arts</a:t>
            </a:r>
            <a:r>
              <a:rPr lang="en-US" sz="2400" dirty="0" smtClean="0"/>
              <a:t> tab and click the </a:t>
            </a:r>
            <a:r>
              <a:rPr lang="en-US" sz="2400" b="1" dirty="0" smtClean="0"/>
              <a:t>Insert </a:t>
            </a:r>
            <a:r>
              <a:rPr lang="en-US" sz="2400" dirty="0" smtClean="0"/>
              <a:t>arrow in the Cells group. Click </a:t>
            </a:r>
            <a:r>
              <a:rPr lang="en-US" sz="2400" b="1" dirty="0" smtClean="0"/>
              <a:t>Insert Sheet</a:t>
            </a:r>
            <a:r>
              <a:rPr lang="en-US" sz="2400" dirty="0" smtClean="0"/>
              <a:t>. A new Sheet8 is inserted.</a:t>
            </a:r>
          </a:p>
          <a:p>
            <a:pPr marL="457200" indent="-457200">
              <a:buFont typeface="+mj-lt"/>
              <a:buAutoNum type="arabicPeriod" startAt="3"/>
            </a:pPr>
            <a:r>
              <a:rPr lang="en-US" sz="2400" dirty="0" smtClean="0"/>
              <a:t>Click </a:t>
            </a:r>
            <a:r>
              <a:rPr lang="en-US" sz="2400" b="1" dirty="0" smtClean="0"/>
              <a:t>Advertising</a:t>
            </a:r>
            <a:r>
              <a:rPr lang="en-US" sz="2400" dirty="0" smtClean="0"/>
              <a:t>, press and hold </a:t>
            </a:r>
            <a:r>
              <a:rPr lang="en-US" sz="2400" b="1" dirty="0" smtClean="0"/>
              <a:t>Shift</a:t>
            </a:r>
            <a:r>
              <a:rPr lang="en-US" sz="2400" dirty="0" smtClean="0"/>
              <a:t>, and click Biomedical Arts. You have now selected two sheets. </a:t>
            </a:r>
          </a:p>
          <a:p>
            <a:pPr marL="457200" indent="-457200">
              <a:buFont typeface="+mj-lt"/>
              <a:buAutoNum type="arabicPeriod" startAt="3"/>
            </a:pPr>
            <a:r>
              <a:rPr lang="en-US" sz="2400" dirty="0" smtClean="0"/>
              <a:t>Click </a:t>
            </a:r>
            <a:r>
              <a:rPr lang="en-US" sz="2400" b="1" dirty="0" smtClean="0"/>
              <a:t>Insert </a:t>
            </a:r>
            <a:r>
              <a:rPr lang="en-US" sz="2400" dirty="0" smtClean="0"/>
              <a:t>and </a:t>
            </a:r>
            <a:r>
              <a:rPr lang="en-US" sz="2400" b="1" dirty="0" smtClean="0"/>
              <a:t>Insert Sheet</a:t>
            </a:r>
            <a:r>
              <a:rPr lang="en-US" sz="2400" dirty="0" smtClean="0"/>
              <a:t>. </a:t>
            </a:r>
            <a:br>
              <a:rPr lang="en-US" sz="2400" dirty="0" smtClean="0"/>
            </a:br>
            <a:r>
              <a:rPr lang="en-US" sz="2400" dirty="0" smtClean="0"/>
              <a:t>Based on the previous step’s </a:t>
            </a:r>
            <a:br>
              <a:rPr lang="en-US" sz="2400" dirty="0" smtClean="0"/>
            </a:br>
            <a:r>
              <a:rPr lang="en-US" sz="2400" dirty="0" smtClean="0"/>
              <a:t>selection, two worksheets, </a:t>
            </a:r>
            <a:br>
              <a:rPr lang="en-US" sz="2400" dirty="0" smtClean="0"/>
            </a:br>
            <a:r>
              <a:rPr lang="en-US" sz="2400" dirty="0" smtClean="0"/>
              <a:t>Sheet9 and Sheet10, are </a:t>
            </a:r>
            <a:br>
              <a:rPr lang="en-US" sz="2400" dirty="0" smtClean="0"/>
            </a:br>
            <a:r>
              <a:rPr lang="en-US" sz="2400" dirty="0" smtClean="0"/>
              <a:t>inserted before the Biomedical </a:t>
            </a:r>
            <a:br>
              <a:rPr lang="en-US" sz="2400" dirty="0" smtClean="0"/>
            </a:br>
            <a:r>
              <a:rPr lang="en-US" sz="2400" dirty="0" smtClean="0"/>
              <a:t>Arts worksheet. </a:t>
            </a:r>
            <a:endParaRPr lang="en-US" sz="2400" dirty="0"/>
          </a:p>
        </p:txBody>
      </p:sp>
      <p:pic>
        <p:nvPicPr>
          <p:cNvPr id="5" name="Picture 4" descr="f0608.JPG"/>
          <p:cNvPicPr>
            <a:picLocks noChangeAspect="1"/>
          </p:cNvPicPr>
          <p:nvPr/>
        </p:nvPicPr>
        <p:blipFill>
          <a:blip r:embed="rId3"/>
          <a:stretch>
            <a:fillRect/>
          </a:stretch>
        </p:blipFill>
        <p:spPr>
          <a:xfrm>
            <a:off x="5105400" y="4114800"/>
            <a:ext cx="3505200" cy="229911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Deleting a Worksheet</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If a workbook contains blank worksheets or worksheets that hold data that is no longer needed, you can delete the unnecessary sheets. </a:t>
            </a:r>
          </a:p>
          <a:p>
            <a:r>
              <a:rPr lang="en-US" sz="2400" dirty="0" smtClean="0"/>
              <a:t>In the next exercise, you will learn how to delete worksheets.</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Delete a Worksheet</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Use the scroll sheets arrow to locate and click Sheet6, then click the </a:t>
            </a:r>
            <a:r>
              <a:rPr lang="en-US" sz="2400" b="1" dirty="0" smtClean="0"/>
              <a:t>Delete </a:t>
            </a:r>
            <a:r>
              <a:rPr lang="en-US" sz="2400" dirty="0" smtClean="0"/>
              <a:t>arrow in the Cells group.</a:t>
            </a:r>
          </a:p>
          <a:p>
            <a:pPr marL="457200" indent="-457200">
              <a:buFont typeface="+mj-lt"/>
              <a:buAutoNum type="arabicPeriod"/>
            </a:pPr>
            <a:r>
              <a:rPr lang="en-US" sz="2400" dirty="0" smtClean="0"/>
              <a:t>Click </a:t>
            </a:r>
            <a:r>
              <a:rPr lang="en-US" sz="2400" b="1" dirty="0" smtClean="0"/>
              <a:t>Delete Sheet</a:t>
            </a:r>
            <a:r>
              <a:rPr lang="en-US" sz="2400" dirty="0" smtClean="0"/>
              <a:t>.</a:t>
            </a:r>
          </a:p>
          <a:p>
            <a:pPr marL="457200" indent="-457200">
              <a:buFont typeface="+mj-lt"/>
              <a:buAutoNum type="arabicPeriod"/>
            </a:pPr>
            <a:r>
              <a:rPr lang="en-US" sz="2400" dirty="0" smtClean="0"/>
              <a:t>Use the scroll sheets arrow to go back to the beginning of the worksheets. Click the </a:t>
            </a:r>
            <a:r>
              <a:rPr lang="en-US" sz="2400" b="1" dirty="0" smtClean="0"/>
              <a:t>Sheet8</a:t>
            </a:r>
            <a:r>
              <a:rPr lang="en-US" sz="2400" dirty="0" smtClean="0"/>
              <a:t> tab, press and hold </a:t>
            </a:r>
            <a:r>
              <a:rPr lang="en-US" sz="2400" b="1" dirty="0" smtClean="0"/>
              <a:t>Ctrl</a:t>
            </a:r>
            <a:r>
              <a:rPr lang="en-US" sz="2400" dirty="0" smtClean="0"/>
              <a:t>, and click the </a:t>
            </a:r>
            <a:r>
              <a:rPr lang="en-US" sz="2400" b="1" dirty="0" smtClean="0"/>
              <a:t>Sheet9</a:t>
            </a:r>
            <a:r>
              <a:rPr lang="en-US" sz="2400" dirty="0" smtClean="0"/>
              <a:t> tab. The selection should include Sheet10 as well as Sheet8 and Sheet9.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100" dirty="0" smtClean="0"/>
              <a:t>Software Orientation: Worksheet Management</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An Excel workbook should contain information about a unique subject. </a:t>
            </a:r>
          </a:p>
          <a:p>
            <a:r>
              <a:rPr lang="en-US" sz="2400" dirty="0" smtClean="0"/>
              <a:t>Each worksheet within a workbook should contain a subset of information about that workbook. The number of worksheets that a workbook can contain is limited only by the available memory of your computer. </a:t>
            </a:r>
          </a:p>
          <a:p>
            <a:r>
              <a:rPr lang="en-US" sz="2400" dirty="0" smtClean="0"/>
              <a:t>You can copy worksheets between workbooks, manage and reorganize sheets by hiding and </a:t>
            </a:r>
            <a:r>
              <a:rPr lang="en-US" sz="2400" dirty="0" err="1" smtClean="0"/>
              <a:t>unhiding</a:t>
            </a:r>
            <a:r>
              <a:rPr lang="en-US" sz="2400" dirty="0" smtClean="0"/>
              <a:t> worksheets, and use Excel’s search tools to find and replace information in a worksheet or workbook. To accomplish these tasks, use commands in the Home tab’s Cells and Editing groups. (See the figure on the next slide.)</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Delete a Worksheet</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dirty="0" smtClean="0"/>
              <a:t>Click the </a:t>
            </a:r>
            <a:r>
              <a:rPr lang="en-US" sz="2400" b="1" dirty="0" smtClean="0"/>
              <a:t>Delete </a:t>
            </a:r>
            <a:r>
              <a:rPr lang="en-US" sz="2400" dirty="0" smtClean="0"/>
              <a:t>arrow, then select </a:t>
            </a:r>
            <a:r>
              <a:rPr lang="en-US" sz="2400" b="1" dirty="0" smtClean="0"/>
              <a:t>Delete Sheet</a:t>
            </a:r>
            <a:r>
              <a:rPr lang="en-US" sz="2400" dirty="0" smtClean="0"/>
              <a:t>.</a:t>
            </a:r>
          </a:p>
          <a:p>
            <a:pPr marL="457200" indent="-457200">
              <a:buFont typeface="+mj-lt"/>
              <a:buAutoNum type="arabicPeriod" startAt="4"/>
            </a:pPr>
            <a:r>
              <a:rPr lang="en-US" sz="2400" b="1" dirty="0" smtClean="0"/>
              <a:t>SAVE</a:t>
            </a:r>
            <a:r>
              <a:rPr lang="en-US" sz="2400" dirty="0" smtClean="0"/>
              <a:t> the workbook.</a:t>
            </a:r>
            <a:endParaRPr lang="en-US" sz="2400" dirty="0"/>
          </a:p>
        </p:txBody>
      </p:sp>
      <p:sp>
        <p:nvSpPr>
          <p:cNvPr id="4" name="TextBox 3"/>
          <p:cNvSpPr txBox="1"/>
          <p:nvPr/>
        </p:nvSpPr>
        <p:spPr>
          <a:xfrm>
            <a:off x="2438400" y="3505200"/>
            <a:ext cx="6172200" cy="1938992"/>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000" b="1" dirty="0"/>
              <a:t>NOTE</a:t>
            </a:r>
            <a:r>
              <a:rPr lang="en-US" sz="2000" dirty="0"/>
              <a:t>:</a:t>
            </a:r>
            <a:r>
              <a:rPr lang="en-US" sz="2000" dirty="0" smtClean="0"/>
              <a:t> You can delete more than one worksheet at a time. To select adjacent sheets, click the first sheet </a:t>
            </a:r>
            <a:br>
              <a:rPr lang="en-US" sz="2000" dirty="0" smtClean="0"/>
            </a:br>
            <a:r>
              <a:rPr lang="en-US" sz="2000" dirty="0" smtClean="0"/>
              <a:t>tab, press and hold the Shift key, and then click the second sheet tab. To select non-adjacent sheets, click the first sheet tab, click and hold the Ctrl key, and </a:t>
            </a:r>
            <a:br>
              <a:rPr lang="en-US" sz="2000" dirty="0" smtClean="0"/>
            </a:br>
            <a:r>
              <a:rPr lang="en-US" sz="2000" dirty="0" smtClean="0"/>
              <a:t>then click all the sheet tabs you want to include. </a:t>
            </a: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Working with Multiple Worksheets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In Excel, you can </a:t>
            </a:r>
            <a:r>
              <a:rPr lang="en-US" sz="2400" b="1" i="1" dirty="0" smtClean="0"/>
              <a:t>group worksheets</a:t>
            </a:r>
            <a:r>
              <a:rPr lang="en-US" sz="2400" dirty="0" smtClean="0"/>
              <a:t>, a feature that allows you to enter and edit data on several worksheets at the same time or apply formatting to multiple worksheets.</a:t>
            </a:r>
          </a:p>
          <a:p>
            <a:r>
              <a:rPr lang="en-US" sz="2400" dirty="0" smtClean="0"/>
              <a:t>When sheets are grouped, you can enter data in one worksheet and have it appear in multiple worksheets in a workbook. </a:t>
            </a:r>
          </a:p>
          <a:p>
            <a:r>
              <a:rPr lang="en-US" sz="2400" dirty="0" smtClean="0"/>
              <a:t>When multiple worksheets are selected, [</a:t>
            </a:r>
            <a:r>
              <a:rPr lang="en-US" sz="2400" i="1" dirty="0" smtClean="0"/>
              <a:t>Group</a:t>
            </a:r>
            <a:r>
              <a:rPr lang="en-US" sz="2400" dirty="0" smtClean="0"/>
              <a:t>] appears in the title bar at the top of the worksheet. Be cautious. When you change data in grouped sheets, you may accidentally replace data on other sheets.</a:t>
            </a:r>
          </a:p>
          <a:p>
            <a:r>
              <a:rPr lang="en-US" sz="2400" dirty="0" smtClean="0"/>
              <a:t>In the next exercise, you will learn to work with multiple worksheets by grouping/ungrouping and arranging them.</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Work with Multiple Worksheets</a:t>
            </a:r>
            <a:endParaRPr lang="en-US" sz="3000"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Right-click any worksheet tab and click </a:t>
            </a:r>
            <a:r>
              <a:rPr lang="en-US" sz="2400" b="1" dirty="0" smtClean="0"/>
              <a:t>Select All Sheets</a:t>
            </a:r>
            <a:r>
              <a:rPr lang="en-US" sz="2400" dirty="0" smtClean="0"/>
              <a:t>. The title bar now reads Department </a:t>
            </a:r>
            <a:r>
              <a:rPr lang="en-US" sz="2400" dirty="0" err="1" smtClean="0"/>
              <a:t>Enrollments.xlsx</a:t>
            </a:r>
            <a:r>
              <a:rPr lang="en-US" sz="2400" dirty="0" smtClean="0"/>
              <a:t> [Group].</a:t>
            </a:r>
          </a:p>
          <a:p>
            <a:pPr marL="457200" indent="-457200">
              <a:buFont typeface="+mj-lt"/>
              <a:buAutoNum type="arabicPeriod"/>
            </a:pPr>
            <a:r>
              <a:rPr lang="en-US" sz="2400" dirty="0" smtClean="0"/>
              <a:t>In cell </a:t>
            </a:r>
            <a:r>
              <a:rPr lang="en-US" sz="2400" b="1" dirty="0" smtClean="0"/>
              <a:t>B20</a:t>
            </a:r>
            <a:r>
              <a:rPr lang="en-US" sz="2400" dirty="0" smtClean="0"/>
              <a:t>, key </a:t>
            </a:r>
            <a:r>
              <a:rPr lang="en-US" sz="2400" b="1" dirty="0" smtClean="0"/>
              <a:t>Total Enrollment </a:t>
            </a:r>
            <a:r>
              <a:rPr lang="en-US" sz="2400" dirty="0" smtClean="0"/>
              <a:t>and press </a:t>
            </a:r>
            <a:r>
              <a:rPr lang="en-US" sz="2400" b="1" dirty="0" smtClean="0"/>
              <a:t>Enter</a:t>
            </a:r>
            <a:r>
              <a:rPr lang="en-US" sz="2400" dirty="0" smtClean="0"/>
              <a:t>. You have just added the contents of cell B20 in all the selected sheets.</a:t>
            </a:r>
          </a:p>
          <a:p>
            <a:pPr marL="457200" indent="-457200">
              <a:buFont typeface="+mj-lt"/>
              <a:buAutoNum type="arabicPeriod"/>
            </a:pPr>
            <a:r>
              <a:rPr lang="en-US" sz="2400" dirty="0" smtClean="0"/>
              <a:t>Right-click any worksheet tab and click </a:t>
            </a:r>
            <a:r>
              <a:rPr lang="en-US" sz="2400" b="1" dirty="0" smtClean="0"/>
              <a:t>Ungroup Sheets</a:t>
            </a:r>
            <a:r>
              <a:rPr lang="en-US" sz="2400" dirty="0" smtClean="0"/>
              <a:t>. </a:t>
            </a:r>
          </a:p>
          <a:p>
            <a:pPr marL="457200" indent="-457200">
              <a:buFont typeface="+mj-lt"/>
              <a:buAutoNum type="arabicPeriod"/>
            </a:pPr>
            <a:r>
              <a:rPr lang="en-US" sz="2400" dirty="0" smtClean="0"/>
              <a:t>Click the View tab and then the Biomedical Arts tab. Next, click </a:t>
            </a:r>
            <a:r>
              <a:rPr lang="en-US" sz="2400" b="1" dirty="0" smtClean="0"/>
              <a:t>New Window </a:t>
            </a:r>
            <a:r>
              <a:rPr lang="en-US" sz="2400" dirty="0" smtClean="0"/>
              <a:t>in the Windows group.</a:t>
            </a:r>
          </a:p>
          <a:p>
            <a:pPr marL="457200" indent="-457200">
              <a:buFont typeface="+mj-lt"/>
              <a:buAutoNum type="arabicPeriod"/>
            </a:pPr>
            <a:r>
              <a:rPr lang="en-US" sz="2400" dirty="0" smtClean="0"/>
              <a:t>Click the </a:t>
            </a:r>
            <a:r>
              <a:rPr lang="en-US" sz="2400" b="1" dirty="0" smtClean="0"/>
              <a:t>Dramatic Arts </a:t>
            </a:r>
            <a:r>
              <a:rPr lang="en-US" sz="2400" dirty="0" smtClean="0"/>
              <a:t>tab and click </a:t>
            </a:r>
            <a:r>
              <a:rPr lang="en-US" sz="2400" b="1" dirty="0" smtClean="0"/>
              <a:t>New Window</a:t>
            </a:r>
            <a:r>
              <a:rPr lang="en-US" sz="2400" dirty="0" smtClean="0"/>
              <a:t>.  </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Work with Multiple Worksheets</a:t>
            </a:r>
            <a:endParaRPr lang="en-US" sz="30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6"/>
            </a:pPr>
            <a:r>
              <a:rPr lang="en-US" sz="2400" dirty="0" smtClean="0"/>
              <a:t>Click the </a:t>
            </a:r>
            <a:r>
              <a:rPr lang="en-US" sz="2400" b="1" dirty="0" smtClean="0"/>
              <a:t>Fine Arts </a:t>
            </a:r>
            <a:r>
              <a:rPr lang="en-US" sz="2400" dirty="0" smtClean="0"/>
              <a:t>tab </a:t>
            </a:r>
            <a:br>
              <a:rPr lang="en-US" sz="2400" dirty="0" smtClean="0"/>
            </a:br>
            <a:r>
              <a:rPr lang="en-US" sz="2400" dirty="0" smtClean="0"/>
              <a:t>to make the sheet </a:t>
            </a:r>
            <a:br>
              <a:rPr lang="en-US" sz="2400" dirty="0" smtClean="0"/>
            </a:br>
            <a:r>
              <a:rPr lang="en-US" sz="2400" dirty="0" smtClean="0"/>
              <a:t>active and click </a:t>
            </a:r>
            <a:br>
              <a:rPr lang="en-US" sz="2400" dirty="0" smtClean="0"/>
            </a:br>
            <a:r>
              <a:rPr lang="en-US" sz="2400" b="1" dirty="0" smtClean="0"/>
              <a:t>Arrange All </a:t>
            </a:r>
            <a:r>
              <a:rPr lang="en-US" sz="2400" dirty="0" smtClean="0"/>
              <a:t>in the </a:t>
            </a:r>
            <a:br>
              <a:rPr lang="en-US" sz="2400" dirty="0" smtClean="0"/>
            </a:br>
            <a:r>
              <a:rPr lang="en-US" sz="2400" dirty="0" smtClean="0"/>
              <a:t>Windows</a:t>
            </a:r>
            <a:r>
              <a:rPr lang="en-US" sz="2400" i="1" dirty="0" smtClean="0"/>
              <a:t> </a:t>
            </a:r>
            <a:r>
              <a:rPr lang="en-US" sz="2400" dirty="0" smtClean="0"/>
              <a:t>group. The </a:t>
            </a:r>
            <a:br>
              <a:rPr lang="en-US" sz="2400" dirty="0" smtClean="0"/>
            </a:br>
            <a:r>
              <a:rPr lang="en-US" sz="2400" i="1" dirty="0" smtClean="0"/>
              <a:t>Arrange Windows</a:t>
            </a:r>
            <a:r>
              <a:rPr lang="en-US" sz="2400" dirty="0" smtClean="0"/>
              <a:t> </a:t>
            </a:r>
            <a:br>
              <a:rPr lang="en-US" sz="2400" dirty="0" smtClean="0"/>
            </a:br>
            <a:r>
              <a:rPr lang="en-US" sz="2400" dirty="0" smtClean="0"/>
              <a:t>dialog box opens. </a:t>
            </a:r>
            <a:br>
              <a:rPr lang="en-US" sz="2400" dirty="0" smtClean="0"/>
            </a:br>
            <a:r>
              <a:rPr lang="en-US" sz="2400" dirty="0" smtClean="0"/>
              <a:t>Click </a:t>
            </a:r>
            <a:r>
              <a:rPr lang="en-US" sz="2400" b="1" dirty="0" smtClean="0"/>
              <a:t>Vertical</a:t>
            </a:r>
            <a:r>
              <a:rPr lang="en-US" sz="2400" dirty="0" smtClean="0"/>
              <a:t>, as </a:t>
            </a:r>
            <a:br>
              <a:rPr lang="en-US" sz="2400" dirty="0" smtClean="0"/>
            </a:br>
            <a:r>
              <a:rPr lang="en-US" sz="2400" dirty="0" smtClean="0"/>
              <a:t>shown in the figure. </a:t>
            </a:r>
            <a:br>
              <a:rPr lang="en-US" sz="2400" dirty="0" smtClean="0"/>
            </a:br>
            <a:r>
              <a:rPr lang="en-US" sz="2400" dirty="0" smtClean="0"/>
              <a:t>Click on </a:t>
            </a:r>
            <a:r>
              <a:rPr lang="en-US" sz="2400" b="1" dirty="0" smtClean="0"/>
              <a:t>Windows of </a:t>
            </a:r>
            <a:br>
              <a:rPr lang="en-US" sz="2400" b="1" dirty="0" smtClean="0"/>
            </a:br>
            <a:r>
              <a:rPr lang="en-US" sz="2400" b="1" dirty="0" smtClean="0"/>
              <a:t>active workbook</a:t>
            </a:r>
            <a:r>
              <a:rPr lang="en-US" sz="2400" dirty="0" smtClean="0"/>
              <a:t>.   </a:t>
            </a:r>
            <a:endParaRPr lang="en-US" sz="2400" dirty="0"/>
          </a:p>
        </p:txBody>
      </p:sp>
      <p:pic>
        <p:nvPicPr>
          <p:cNvPr id="4" name="Picture 3" descr="f0609.JPG"/>
          <p:cNvPicPr>
            <a:picLocks noChangeAspect="1"/>
          </p:cNvPicPr>
          <p:nvPr/>
        </p:nvPicPr>
        <p:blipFill>
          <a:blip r:embed="rId3"/>
          <a:stretch>
            <a:fillRect/>
          </a:stretch>
        </p:blipFill>
        <p:spPr>
          <a:xfrm>
            <a:off x="3921769" y="1752600"/>
            <a:ext cx="4688831" cy="4572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Work with Multiple Worksheets</a:t>
            </a:r>
            <a:endParaRPr lang="en-US" sz="30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7"/>
            </a:pPr>
            <a:r>
              <a:rPr lang="en-US" sz="2400" dirty="0" smtClean="0"/>
              <a:t>Click </a:t>
            </a:r>
            <a:r>
              <a:rPr lang="en-US" sz="2400" b="1" dirty="0" smtClean="0"/>
              <a:t>OK</a:t>
            </a:r>
            <a:r>
              <a:rPr lang="en-US" sz="2400" dirty="0" smtClean="0"/>
              <a:t>. Your screen should look like the figure below, with the three worksheets displayed side by side. </a:t>
            </a:r>
            <a:endParaRPr lang="en-US" sz="2400" dirty="0"/>
          </a:p>
        </p:txBody>
      </p:sp>
      <p:pic>
        <p:nvPicPr>
          <p:cNvPr id="5" name="Picture 4" descr="f0610.JPG"/>
          <p:cNvPicPr>
            <a:picLocks noChangeAspect="1"/>
          </p:cNvPicPr>
          <p:nvPr/>
        </p:nvPicPr>
        <p:blipFill>
          <a:blip r:embed="rId3"/>
          <a:stretch>
            <a:fillRect/>
          </a:stretch>
        </p:blipFill>
        <p:spPr>
          <a:xfrm>
            <a:off x="1981200" y="2453173"/>
            <a:ext cx="5181600" cy="396551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Hiding and </a:t>
            </a:r>
            <a:r>
              <a:rPr lang="en-US" dirty="0" err="1" smtClean="0"/>
              <a:t>Unhiding</a:t>
            </a:r>
            <a:r>
              <a:rPr lang="en-US" dirty="0" smtClean="0"/>
              <a:t> Worksheet Windows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Any worksheet can be used and viewed in a separate window in the workbook view by applying it to a new window. </a:t>
            </a:r>
          </a:p>
          <a:p>
            <a:r>
              <a:rPr lang="en-US" sz="2400" dirty="0" smtClean="0"/>
              <a:t>These new windows can be arranged so that you can work in them without having to click back and forth on the worksheet tabs. This is an important feature to use when comparing like sheets and data.</a:t>
            </a:r>
          </a:p>
          <a:p>
            <a:r>
              <a:rPr lang="en-US" sz="2400" dirty="0" smtClean="0"/>
              <a:t>If you click Hide in the Window group with one worksheet window open, the entire workbook is hidden. Excel remains open, but the taskbar no long displays the worksheet name. This feature allows you to quickly mask confidential data from view.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Hide and Unhide Windows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Click any cell in the Fine Arts window.</a:t>
            </a:r>
          </a:p>
          <a:p>
            <a:pPr marL="457200" indent="-457200">
              <a:buFont typeface="+mj-lt"/>
              <a:buAutoNum type="arabicPeriod"/>
            </a:pPr>
            <a:r>
              <a:rPr lang="en-US" sz="2400" dirty="0" smtClean="0"/>
              <a:t>Click </a:t>
            </a:r>
            <a:r>
              <a:rPr lang="en-US" sz="2400" b="1" dirty="0" smtClean="0"/>
              <a:t>Hide </a:t>
            </a:r>
            <a:r>
              <a:rPr lang="en-US" sz="2400" dirty="0" smtClean="0"/>
              <a:t>in the Window group of the View tab. The Fine Arts window is closed; the Dramatic Arts and Biomedical Arts windows remain visible.</a:t>
            </a:r>
          </a:p>
          <a:p>
            <a:pPr marL="457200" indent="-457200">
              <a:buFont typeface="+mj-lt"/>
              <a:buAutoNum type="arabicPeriod"/>
            </a:pPr>
            <a:r>
              <a:rPr lang="en-US" sz="2400" dirty="0" smtClean="0"/>
              <a:t>Click </a:t>
            </a:r>
            <a:r>
              <a:rPr lang="en-US" sz="2400" b="1" dirty="0" smtClean="0"/>
              <a:t>Unhide</a:t>
            </a:r>
            <a:r>
              <a:rPr lang="en-US" sz="2400" dirty="0" smtClean="0"/>
              <a:t>. Select the worksheet you want to unhide from the dialog box and click </a:t>
            </a:r>
            <a:r>
              <a:rPr lang="en-US" sz="2400" b="1" dirty="0" smtClean="0"/>
              <a:t>OK</a:t>
            </a:r>
            <a:r>
              <a:rPr lang="en-US" sz="2400" dirty="0" smtClean="0"/>
              <a:t>. </a:t>
            </a:r>
          </a:p>
          <a:p>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Hide and Unhide Windows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dirty="0" smtClean="0"/>
              <a:t>Click the </a:t>
            </a:r>
            <a:r>
              <a:rPr lang="en-US" sz="2400" b="1" dirty="0" smtClean="0"/>
              <a:t>Close </a:t>
            </a:r>
            <a:r>
              <a:rPr lang="en-US" sz="2400" dirty="0" smtClean="0"/>
              <a:t>button in the upper-right corner of the Fine Arts and Dramatic Arts windows. Restore the Biomedical Arts window to full-screen view.</a:t>
            </a:r>
          </a:p>
          <a:p>
            <a:pPr marL="457200" indent="-457200">
              <a:buFont typeface="+mj-lt"/>
              <a:buAutoNum type="arabicPeriod" startAt="4"/>
            </a:pPr>
            <a:r>
              <a:rPr lang="en-US" sz="2400" b="1" dirty="0" smtClean="0"/>
              <a:t>SAVE</a:t>
            </a:r>
            <a:r>
              <a:rPr lang="en-US" sz="2400" dirty="0" smtClean="0"/>
              <a:t> and </a:t>
            </a:r>
            <a:r>
              <a:rPr lang="en-US" sz="2400" b="1" dirty="0" smtClean="0"/>
              <a:t>CLOSE</a:t>
            </a:r>
            <a:r>
              <a:rPr lang="en-US" sz="2400" dirty="0" smtClean="0"/>
              <a:t> the workbook.</a:t>
            </a:r>
          </a:p>
        </p:txBody>
      </p:sp>
      <p:sp>
        <p:nvSpPr>
          <p:cNvPr id="4" name="TextBox 3"/>
          <p:cNvSpPr txBox="1"/>
          <p:nvPr/>
        </p:nvSpPr>
        <p:spPr>
          <a:xfrm>
            <a:off x="533400" y="3386078"/>
            <a:ext cx="8077200" cy="2862322"/>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b="1" dirty="0"/>
              <a:t>NOTE</a:t>
            </a:r>
            <a:r>
              <a:rPr lang="en-US" sz="2000" dirty="0"/>
              <a:t>:</a:t>
            </a:r>
            <a:r>
              <a:rPr lang="en-US" sz="2000" dirty="0" smtClean="0"/>
              <a:t> Do not confuse the Hide and Unhide commands you used in this lesson with those you may have learned in an earlier lesson. The View tab commands in this exercise are used to hide and unhide active windows and window views in a workbook. The Hide and Unhide commands in the Format options, as described in previous exercises, are used to hide and unhide rows, columns, and worksheets. When you hide a sheet with the Format command, other worksheets in the workbook remain visible and accessible. When you use the Hide Window command, you must use the Unhide command to access any worksheet hidden in the workbook.</a:t>
            </a: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Zoom and Freeze to Change the View</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Excel’s </a:t>
            </a:r>
            <a:r>
              <a:rPr lang="en-US" sz="2400" b="1" i="1" dirty="0" smtClean="0"/>
              <a:t>Zoom </a:t>
            </a:r>
            <a:r>
              <a:rPr lang="en-US" sz="2400" dirty="0" smtClean="0"/>
              <a:t>feature allows you to make a worksheet appear bigger or smaller on your screen. </a:t>
            </a:r>
          </a:p>
          <a:p>
            <a:r>
              <a:rPr lang="en-US" sz="2400" dirty="0" smtClean="0"/>
              <a:t>You can use this feature to zoom in on a portion of a worksheet so that it appears larger and the data is easier to read. You can zoom out to get a better perspective of the entire worksheet, making it easier to identify formatting inconsistencies or problematic spacing or alignment.</a:t>
            </a:r>
          </a:p>
          <a:p>
            <a:r>
              <a:rPr lang="en-US" sz="2400" dirty="0" smtClean="0"/>
              <a:t>You can use the Zoom scale on the Status bar to customize magnification. To zoom in (magnify), select a size greater than 100%; to zoom out (shrink), select a size less than 100%.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Zoom and Freeze to Change the View</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The Freeze Panes feature lets you </a:t>
            </a:r>
            <a:r>
              <a:rPr lang="en-US" sz="2400" b="1" i="1" dirty="0" smtClean="0"/>
              <a:t>freeze </a:t>
            </a:r>
            <a:r>
              <a:rPr lang="en-US" sz="2400" dirty="0" smtClean="0"/>
              <a:t>a pane, which means that you keep certain rows or columns visible while the rest of the worksheet scrolls. </a:t>
            </a:r>
          </a:p>
          <a:p>
            <a:r>
              <a:rPr lang="en-US" sz="2400" dirty="0" smtClean="0"/>
              <a:t>You often want to freeze the row that contains column labels and the column that contains row headings so that it is always clear what the data you see represents. </a:t>
            </a:r>
          </a:p>
          <a:p>
            <a:r>
              <a:rPr lang="en-US" sz="2400" dirty="0" smtClean="0"/>
              <a:t>In the next exercise, you will learn to zoom in and out of a worksheet and also freeze and unfreeze panes.</a:t>
            </a:r>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z="3100" dirty="0" smtClean="0"/>
              <a:t>Software Orientation: Worksheet Management</a:t>
            </a:r>
          </a:p>
        </p:txBody>
      </p:sp>
      <p:pic>
        <p:nvPicPr>
          <p:cNvPr id="4" name="Picture 3" descr="f0601.JPG"/>
          <p:cNvPicPr>
            <a:picLocks noChangeAspect="1"/>
          </p:cNvPicPr>
          <p:nvPr/>
        </p:nvPicPr>
        <p:blipFill>
          <a:blip r:embed="rId3"/>
          <a:stretch>
            <a:fillRect/>
          </a:stretch>
        </p:blipFill>
        <p:spPr>
          <a:xfrm>
            <a:off x="1447800" y="1600202"/>
            <a:ext cx="6248400" cy="4820420"/>
          </a:xfrm>
          <a:prstGeom prst="rect">
            <a:avLst/>
          </a:prstGeom>
        </p:spPr>
      </p:pic>
    </p:spTree>
    <p:extLst>
      <p:ext uri="{BB962C8B-B14F-4D97-AF65-F5344CB8AC3E}">
        <p14:creationId xmlns:p14="http://schemas.microsoft.com/office/powerpoint/2010/main" val="985929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Zoom and Freeze</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OPEN</a:t>
            </a:r>
            <a:r>
              <a:rPr lang="en-US" sz="2400" dirty="0" smtClean="0"/>
              <a:t> </a:t>
            </a:r>
            <a:r>
              <a:rPr lang="en-US" sz="2400" b="1" i="1" dirty="0" smtClean="0"/>
              <a:t>SFA Staff Directory</a:t>
            </a:r>
            <a:r>
              <a:rPr lang="en-US" sz="2400" dirty="0" smtClean="0"/>
              <a:t> from the data files for this lesson.</a:t>
            </a:r>
          </a:p>
          <a:p>
            <a:pPr marL="457200" indent="-457200">
              <a:buFont typeface="+mj-lt"/>
              <a:buAutoNum type="arabicPeriod"/>
            </a:pPr>
            <a:r>
              <a:rPr lang="en-US" sz="2400" dirty="0" smtClean="0"/>
              <a:t>Select any cell in the </a:t>
            </a:r>
            <a:r>
              <a:rPr lang="en-US" sz="2400" b="1" i="1" dirty="0" smtClean="0"/>
              <a:t>SFA Staff Directory</a:t>
            </a:r>
            <a:r>
              <a:rPr lang="en-US" sz="2400" dirty="0" smtClean="0"/>
              <a:t> worksheet. Click </a:t>
            </a:r>
            <a:r>
              <a:rPr lang="en-US" sz="2400" b="1" dirty="0" smtClean="0"/>
              <a:t>Zoom to Selection </a:t>
            </a:r>
            <a:r>
              <a:rPr lang="en-US" sz="2400" dirty="0" smtClean="0"/>
              <a:t>on the View tab. Zoom is increased to </a:t>
            </a:r>
            <a:r>
              <a:rPr lang="en-US" sz="2400" b="1" dirty="0" smtClean="0"/>
              <a:t>400%</a:t>
            </a:r>
            <a:r>
              <a:rPr lang="en-US" sz="2400" dirty="0" smtClean="0"/>
              <a:t>.</a:t>
            </a:r>
          </a:p>
          <a:p>
            <a:pPr marL="457200" indent="-457200">
              <a:buFont typeface="+mj-lt"/>
              <a:buAutoNum type="arabicPeriod"/>
            </a:pPr>
            <a:r>
              <a:rPr lang="en-US" sz="2400" dirty="0" smtClean="0"/>
              <a:t>Click </a:t>
            </a:r>
            <a:r>
              <a:rPr lang="en-US" sz="2400" b="1" dirty="0" smtClean="0"/>
              <a:t>Undo </a:t>
            </a:r>
            <a:r>
              <a:rPr lang="en-US" sz="2400" dirty="0" smtClean="0"/>
              <a:t>on the Quick Access Toolbar to return to </a:t>
            </a:r>
            <a:r>
              <a:rPr lang="en-US" sz="2400" b="1" dirty="0" smtClean="0"/>
              <a:t>100%</a:t>
            </a:r>
            <a:r>
              <a:rPr lang="en-US" sz="2400" dirty="0" smtClean="0"/>
              <a:t> zoom.</a:t>
            </a:r>
          </a:p>
          <a:p>
            <a:pPr marL="457200" indent="-457200">
              <a:buFont typeface="+mj-lt"/>
              <a:buAutoNum type="arabicPeriod"/>
            </a:pPr>
            <a:r>
              <a:rPr lang="en-US" sz="2400" dirty="0" smtClean="0"/>
              <a:t>Click </a:t>
            </a:r>
            <a:r>
              <a:rPr lang="en-US" sz="2400" b="1" dirty="0" smtClean="0"/>
              <a:t>Zoom </a:t>
            </a:r>
            <a:r>
              <a:rPr lang="en-US" sz="2400" dirty="0" smtClean="0"/>
              <a:t>on the View tab. In the </a:t>
            </a:r>
            <a:r>
              <a:rPr lang="en-US" sz="2400" i="1" dirty="0" smtClean="0"/>
              <a:t>Zoom </a:t>
            </a:r>
            <a:r>
              <a:rPr lang="en-US" sz="2400" dirty="0" smtClean="0"/>
              <a:t>dialog box, under </a:t>
            </a:r>
            <a:r>
              <a:rPr lang="en-US" sz="2400" i="1" dirty="0" smtClean="0"/>
              <a:t>Magnification</a:t>
            </a:r>
            <a:r>
              <a:rPr lang="en-US" sz="2400" dirty="0" smtClean="0"/>
              <a:t>, click </a:t>
            </a:r>
            <a:r>
              <a:rPr lang="en-US" sz="2400" b="1" dirty="0" smtClean="0"/>
              <a:t>200%</a:t>
            </a:r>
            <a:r>
              <a:rPr lang="en-US" sz="2400" dirty="0" smtClean="0"/>
              <a:t>. Click </a:t>
            </a:r>
            <a:r>
              <a:rPr lang="en-US" sz="2400" b="1" dirty="0" smtClean="0"/>
              <a:t>OK</a:t>
            </a:r>
            <a:r>
              <a:rPr lang="en-US" sz="2400" dirty="0" smtClean="0"/>
              <a:t>.</a:t>
            </a:r>
          </a:p>
          <a:p>
            <a:pPr marL="457200" indent="-457200">
              <a:buFont typeface="+mj-lt"/>
              <a:buAutoNum type="arabicPeriod"/>
            </a:pPr>
            <a:r>
              <a:rPr lang="en-US" sz="2400" dirty="0" smtClean="0"/>
              <a:t>Click </a:t>
            </a:r>
            <a:r>
              <a:rPr lang="en-US" sz="2400" b="1" dirty="0" smtClean="0"/>
              <a:t>Zoom </a:t>
            </a:r>
            <a:r>
              <a:rPr lang="en-US" sz="2400" dirty="0" smtClean="0"/>
              <a:t>and under </a:t>
            </a:r>
            <a:r>
              <a:rPr lang="en-US" sz="2400" i="1" dirty="0" smtClean="0"/>
              <a:t>Magnification</a:t>
            </a:r>
            <a:r>
              <a:rPr lang="en-US" sz="2400" dirty="0" smtClean="0"/>
              <a:t>, click </a:t>
            </a:r>
            <a:r>
              <a:rPr lang="en-US" sz="2400" b="1" dirty="0" smtClean="0"/>
              <a:t>Custom</a:t>
            </a:r>
            <a:r>
              <a:rPr lang="en-US" sz="2400" dirty="0" smtClean="0"/>
              <a:t>. Key </a:t>
            </a:r>
            <a:r>
              <a:rPr lang="en-US" sz="2400" b="1" dirty="0" smtClean="0"/>
              <a:t>150 </a:t>
            </a:r>
            <a:r>
              <a:rPr lang="en-US" sz="2400" dirty="0" smtClean="0"/>
              <a:t>in the percentage box and click </a:t>
            </a:r>
            <a:r>
              <a:rPr lang="en-US" sz="2400" b="1" dirty="0" smtClean="0"/>
              <a:t>OK</a:t>
            </a:r>
            <a:r>
              <a:rPr lang="en-US" sz="2400" dirty="0" smtClean="0"/>
              <a:t>.</a:t>
            </a:r>
          </a:p>
          <a:p>
            <a:pPr marL="457200" indent="-457200">
              <a:buFont typeface="+mj-lt"/>
              <a:buAutoNum type="arabicPeriod"/>
            </a:pPr>
            <a:r>
              <a:rPr lang="en-US" sz="2400" dirty="0" smtClean="0"/>
              <a:t>Click </a:t>
            </a:r>
            <a:r>
              <a:rPr lang="en-US" sz="2400" b="1" dirty="0" smtClean="0"/>
              <a:t>100%</a:t>
            </a:r>
            <a:r>
              <a:rPr lang="en-US" sz="2400" dirty="0" smtClean="0"/>
              <a:t> in the Zoom group. </a:t>
            </a:r>
          </a:p>
          <a:p>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Zoom and Freeze</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6"/>
            </a:pPr>
            <a:r>
              <a:rPr lang="en-US" sz="2400" dirty="0" smtClean="0"/>
              <a:t>Select </a:t>
            </a:r>
            <a:r>
              <a:rPr lang="en-US" sz="2400" b="1" dirty="0" smtClean="0"/>
              <a:t>A5</a:t>
            </a:r>
            <a:r>
              <a:rPr lang="en-US" sz="2400" dirty="0" smtClean="0"/>
              <a:t>. Click </a:t>
            </a:r>
            <a:br>
              <a:rPr lang="en-US" sz="2400" dirty="0" smtClean="0"/>
            </a:br>
            <a:r>
              <a:rPr lang="en-US" sz="2400" b="1" dirty="0" smtClean="0"/>
              <a:t>Freeze Panes </a:t>
            </a:r>
            <a:r>
              <a:rPr lang="en-US" sz="2400" dirty="0" smtClean="0"/>
              <a:t>in </a:t>
            </a:r>
            <a:br>
              <a:rPr lang="en-US" sz="2400" dirty="0" smtClean="0"/>
            </a:br>
            <a:r>
              <a:rPr lang="en-US" sz="2400" dirty="0" smtClean="0"/>
              <a:t>the Window group </a:t>
            </a:r>
            <a:br>
              <a:rPr lang="en-US" sz="2400" dirty="0" smtClean="0"/>
            </a:br>
            <a:r>
              <a:rPr lang="en-US" sz="2400" dirty="0" smtClean="0"/>
              <a:t>on the View tab. </a:t>
            </a:r>
            <a:br>
              <a:rPr lang="en-US" sz="2400" dirty="0" smtClean="0"/>
            </a:br>
            <a:r>
              <a:rPr lang="en-US" sz="2400" dirty="0" smtClean="0"/>
              <a:t>Click </a:t>
            </a:r>
            <a:r>
              <a:rPr lang="en-US" sz="2400" b="1" dirty="0" smtClean="0"/>
              <a:t>Freeze </a:t>
            </a:r>
            <a:br>
              <a:rPr lang="en-US" sz="2400" b="1" dirty="0" smtClean="0"/>
            </a:br>
            <a:r>
              <a:rPr lang="en-US" sz="2400" b="1" dirty="0" smtClean="0"/>
              <a:t>Panes </a:t>
            </a:r>
            <a:r>
              <a:rPr lang="en-US" sz="2400" dirty="0" smtClean="0"/>
              <a:t>in the </a:t>
            </a:r>
            <a:br>
              <a:rPr lang="en-US" sz="2400" dirty="0" smtClean="0"/>
            </a:br>
            <a:r>
              <a:rPr lang="en-US" sz="2400" dirty="0" smtClean="0"/>
              <a:t>drop-down list.  </a:t>
            </a:r>
          </a:p>
          <a:p>
            <a:pPr>
              <a:buNone/>
            </a:pPr>
            <a:endParaRPr lang="en-US" sz="2400" dirty="0"/>
          </a:p>
        </p:txBody>
      </p:sp>
      <p:pic>
        <p:nvPicPr>
          <p:cNvPr id="4" name="Picture 3" descr="f0611.JPG"/>
          <p:cNvPicPr>
            <a:picLocks noChangeAspect="1"/>
          </p:cNvPicPr>
          <p:nvPr/>
        </p:nvPicPr>
        <p:blipFill>
          <a:blip r:embed="rId3"/>
          <a:stretch>
            <a:fillRect/>
          </a:stretch>
        </p:blipFill>
        <p:spPr>
          <a:xfrm>
            <a:off x="3505200" y="1676400"/>
            <a:ext cx="5105400" cy="467492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Zoom and Freeze</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7"/>
            </a:pPr>
            <a:r>
              <a:rPr lang="en-US" sz="2400" dirty="0" smtClean="0"/>
              <a:t>Press </a:t>
            </a:r>
            <a:r>
              <a:rPr lang="en-US" sz="2400" b="1" dirty="0" err="1" smtClean="0"/>
              <a:t>Ctrl+End</a:t>
            </a:r>
            <a:r>
              <a:rPr lang="en-US" sz="2400" dirty="0" smtClean="0"/>
              <a:t>. Row 4 with the column labels appears at the top of the screen to let you know what each column represents, even when the active cell is the last cell in the data range.</a:t>
            </a:r>
          </a:p>
          <a:p>
            <a:pPr marL="457200" indent="-457200">
              <a:buFont typeface="+mj-lt"/>
              <a:buAutoNum type="arabicPeriod" startAt="7"/>
            </a:pPr>
            <a:r>
              <a:rPr lang="en-US" sz="2400" dirty="0" smtClean="0"/>
              <a:t>Press </a:t>
            </a:r>
            <a:r>
              <a:rPr lang="en-US" sz="2400" b="1" dirty="0" err="1" smtClean="0"/>
              <a:t>Ctrl+Home</a:t>
            </a:r>
            <a:r>
              <a:rPr lang="en-US" sz="2400" dirty="0" smtClean="0"/>
              <a:t> to return to the top of the data. Click </a:t>
            </a:r>
            <a:r>
              <a:rPr lang="en-US" sz="2400" b="1" dirty="0" smtClean="0"/>
              <a:t>Freeze Panes </a:t>
            </a:r>
            <a:r>
              <a:rPr lang="en-US" sz="2400" dirty="0" smtClean="0"/>
              <a:t>and select </a:t>
            </a:r>
            <a:r>
              <a:rPr lang="en-US" sz="2400" b="1" dirty="0" smtClean="0"/>
              <a:t>Unfreeze panes</a:t>
            </a:r>
            <a:r>
              <a:rPr lang="en-US" sz="2400" dirty="0" smtClean="0"/>
              <a:t>. </a:t>
            </a:r>
            <a:endParaRPr lang="en-US" sz="2400" dirty="0"/>
          </a:p>
        </p:txBody>
      </p:sp>
      <p:sp>
        <p:nvSpPr>
          <p:cNvPr id="5" name="TextBox 4"/>
          <p:cNvSpPr txBox="1"/>
          <p:nvPr/>
        </p:nvSpPr>
        <p:spPr>
          <a:xfrm>
            <a:off x="2133600" y="4267200"/>
            <a:ext cx="6477000" cy="1938992"/>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000" b="1" dirty="0"/>
              <a:t>NOTE</a:t>
            </a:r>
            <a:r>
              <a:rPr lang="en-US" sz="2000" dirty="0"/>
              <a:t>:</a:t>
            </a:r>
            <a:r>
              <a:rPr lang="en-US" sz="2000" dirty="0" smtClean="0"/>
              <a:t> The Freeze Top Row and Freeze First Column commands do not work together. When you want to </a:t>
            </a:r>
            <a:br>
              <a:rPr lang="en-US" sz="2000" dirty="0" smtClean="0"/>
            </a:br>
            <a:r>
              <a:rPr lang="en-US" sz="2000" dirty="0" smtClean="0"/>
              <a:t>freeze the first row and first column at the same </a:t>
            </a:r>
            <a:br>
              <a:rPr lang="en-US" sz="2000" dirty="0" smtClean="0"/>
            </a:br>
            <a:r>
              <a:rPr lang="en-US" sz="2000" dirty="0" smtClean="0"/>
              <a:t>time, locate the “freeze point” and use the </a:t>
            </a:r>
            <a:br>
              <a:rPr lang="en-US" sz="2000" dirty="0" smtClean="0"/>
            </a:br>
            <a:r>
              <a:rPr lang="en-US" sz="2000" dirty="0" smtClean="0"/>
              <a:t>Freeze Panes command.</a:t>
            </a:r>
          </a:p>
          <a:p>
            <a:pPr algn="l"/>
            <a:endParaRPr lang="en-US"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Finding and Replacing Data</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r>
              <a:rPr lang="en-US" sz="2400" dirty="0" smtClean="0"/>
              <a:t>The Find and Replace options let you locate specific data quickly and, if necessary, replace it with new data. </a:t>
            </a:r>
          </a:p>
          <a:p>
            <a:pPr marL="457200" indent="-457200"/>
            <a:r>
              <a:rPr lang="en-US" sz="2400" dirty="0" smtClean="0"/>
              <a:t>These features are most effective in large worksheets in which all of the data is not visible on the screen, thus saving you the time of scanning through vast amounts of data to find the information you need. </a:t>
            </a: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Locating Data with the Find Command</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If you want to locate a particular item of data that isn’t immediately visible, you can scan the worksheet visually to look for the needed data. A much easier and quicker way is to use the Find &amp; Select commands.</a:t>
            </a:r>
          </a:p>
          <a:p>
            <a:r>
              <a:rPr lang="en-US" sz="2400" dirty="0" smtClean="0"/>
              <a:t>When you enter the text or number that you want to find and click Find All, Excel locates all occurrences of the search string and lists them at the </a:t>
            </a:r>
            <a:br>
              <a:rPr lang="en-US" sz="2400" dirty="0" smtClean="0"/>
            </a:br>
            <a:r>
              <a:rPr lang="en-US" sz="2400" dirty="0" smtClean="0"/>
              <a:t>bottom of the dialog box, as shown </a:t>
            </a:r>
            <a:br>
              <a:rPr lang="en-US" sz="2400" dirty="0" smtClean="0"/>
            </a:br>
            <a:r>
              <a:rPr lang="en-US" sz="2400" dirty="0" smtClean="0"/>
              <a:t>in in the figure. A </a:t>
            </a:r>
            <a:r>
              <a:rPr lang="en-US" sz="2400" b="1" i="1" dirty="0" smtClean="0"/>
              <a:t>string </a:t>
            </a:r>
            <a:r>
              <a:rPr lang="en-US" sz="2400" dirty="0" smtClean="0"/>
              <a:t>is any </a:t>
            </a:r>
            <a:br>
              <a:rPr lang="en-US" sz="2400" dirty="0" smtClean="0"/>
            </a:br>
            <a:r>
              <a:rPr lang="en-US" sz="2400" dirty="0" smtClean="0"/>
              <a:t>sequence of letters or numbers in </a:t>
            </a:r>
            <a:br>
              <a:rPr lang="en-US" sz="2400" dirty="0" smtClean="0"/>
            </a:br>
            <a:r>
              <a:rPr lang="en-US" sz="2400" dirty="0" smtClean="0"/>
              <a:t>a field.</a:t>
            </a:r>
          </a:p>
        </p:txBody>
      </p:sp>
      <p:pic>
        <p:nvPicPr>
          <p:cNvPr id="4" name="Picture 3" descr="f0613.JPG"/>
          <p:cNvPicPr>
            <a:picLocks noChangeAspect="1"/>
          </p:cNvPicPr>
          <p:nvPr/>
        </p:nvPicPr>
        <p:blipFill>
          <a:blip r:embed="rId3"/>
          <a:stretch>
            <a:fillRect/>
          </a:stretch>
        </p:blipFill>
        <p:spPr>
          <a:xfrm>
            <a:off x="5562600" y="3962400"/>
            <a:ext cx="3105150" cy="244792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Locating Data with the Find Command</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The Options button on the Find tab allows you to set additional parameters for the search. </a:t>
            </a:r>
          </a:p>
          <a:p>
            <a:r>
              <a:rPr lang="en-US" sz="2400" dirty="0" smtClean="0"/>
              <a:t>As shown in the figure, the default </a:t>
            </a:r>
            <a:br>
              <a:rPr lang="en-US" sz="2400" dirty="0" smtClean="0"/>
            </a:br>
            <a:r>
              <a:rPr lang="en-US" sz="2400" dirty="0" smtClean="0"/>
              <a:t>is to search the active worksheet, </a:t>
            </a:r>
            <a:br>
              <a:rPr lang="en-US" sz="2400" dirty="0" smtClean="0"/>
            </a:br>
            <a:r>
              <a:rPr lang="en-US" sz="2400" dirty="0" smtClean="0"/>
              <a:t>but you can also search an entire </a:t>
            </a:r>
            <a:br>
              <a:rPr lang="en-US" sz="2400" dirty="0" smtClean="0"/>
            </a:br>
            <a:r>
              <a:rPr lang="en-US" sz="2400" dirty="0" smtClean="0"/>
              <a:t>workbook. You can locate </a:t>
            </a:r>
            <a:br>
              <a:rPr lang="en-US" sz="2400" dirty="0" smtClean="0"/>
            </a:br>
            <a:r>
              <a:rPr lang="en-US" sz="2400" dirty="0" smtClean="0"/>
              <a:t>instances in which only the case </a:t>
            </a:r>
            <a:br>
              <a:rPr lang="en-US" sz="2400" dirty="0" smtClean="0"/>
            </a:br>
            <a:r>
              <a:rPr lang="en-US" sz="2400" dirty="0" smtClean="0"/>
              <a:t>(capitals or lowercase) matches </a:t>
            </a:r>
            <a:br>
              <a:rPr lang="en-US" sz="2400" dirty="0" smtClean="0"/>
            </a:br>
            <a:r>
              <a:rPr lang="en-US" sz="2400" dirty="0" smtClean="0"/>
              <a:t>the search string you key or the entire cell contents match the search string—more precise search strings create more concise search results. </a:t>
            </a:r>
          </a:p>
        </p:txBody>
      </p:sp>
      <p:pic>
        <p:nvPicPr>
          <p:cNvPr id="5" name="Picture 4" descr="f0614.JPG"/>
          <p:cNvPicPr>
            <a:picLocks noChangeAspect="1"/>
          </p:cNvPicPr>
          <p:nvPr/>
        </p:nvPicPr>
        <p:blipFill>
          <a:blip r:embed="rId3"/>
          <a:stretch>
            <a:fillRect/>
          </a:stretch>
        </p:blipFill>
        <p:spPr>
          <a:xfrm>
            <a:off x="5486400" y="2571750"/>
            <a:ext cx="3124200" cy="184785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Find Command</a:t>
            </a:r>
            <a:endParaRPr lang="en-US" dirty="0"/>
          </a:p>
        </p:txBody>
      </p:sp>
      <p:sp>
        <p:nvSpPr>
          <p:cNvPr id="6147" name="Content Placeholder 2"/>
          <p:cNvSpPr>
            <a:spLocks noGrp="1"/>
          </p:cNvSpPr>
          <p:nvPr>
            <p:ph idx="1"/>
          </p:nvPr>
        </p:nvSpPr>
        <p:spPr>
          <a:xfrm>
            <a:off x="457200" y="1600200"/>
            <a:ext cx="8229600" cy="15240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Click </a:t>
            </a:r>
            <a:r>
              <a:rPr lang="en-US" sz="2400" b="1" dirty="0" smtClean="0"/>
              <a:t>Find &amp; Select </a:t>
            </a:r>
            <a:r>
              <a:rPr lang="en-US" sz="2400" dirty="0" smtClean="0"/>
              <a:t>in the Editing group on the Home tab. (See the figure below.) </a:t>
            </a:r>
            <a:endParaRPr lang="en-US" sz="2400" dirty="0"/>
          </a:p>
        </p:txBody>
      </p:sp>
      <p:pic>
        <p:nvPicPr>
          <p:cNvPr id="4" name="Picture 3" descr="f0612.JPG"/>
          <p:cNvPicPr>
            <a:picLocks noChangeAspect="1"/>
          </p:cNvPicPr>
          <p:nvPr/>
        </p:nvPicPr>
        <p:blipFill>
          <a:blip r:embed="rId3"/>
          <a:stretch>
            <a:fillRect/>
          </a:stretch>
        </p:blipFill>
        <p:spPr>
          <a:xfrm>
            <a:off x="1828800" y="2978830"/>
            <a:ext cx="5486400" cy="2431370"/>
          </a:xfrm>
          <a:prstGeom prst="rect">
            <a:avLst/>
          </a:prstGeom>
        </p:spPr>
      </p:pic>
      <p:sp>
        <p:nvSpPr>
          <p:cNvPr id="6" name="Content Placeholder 2"/>
          <p:cNvSpPr txBox="1">
            <a:spLocks/>
          </p:cNvSpPr>
          <p:nvPr/>
        </p:nvSpPr>
        <p:spPr bwMode="auto">
          <a:xfrm>
            <a:off x="457200" y="5486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0" indent="-457200" algn="l">
              <a:spcBef>
                <a:spcPct val="20000"/>
              </a:spcBef>
              <a:buClr>
                <a:srgbClr val="0000CC"/>
              </a:buClr>
              <a:buFont typeface="+mj-lt"/>
              <a:buAutoNum type="arabicPeriod" startAt="2"/>
            </a:pPr>
            <a:r>
              <a:rPr lang="en-US" sz="2400" dirty="0" smtClean="0">
                <a:latin typeface="+mn-lt"/>
              </a:rPr>
              <a:t>Click </a:t>
            </a:r>
            <a:r>
              <a:rPr lang="en-US" sz="2400" b="1" dirty="0" smtClean="0">
                <a:latin typeface="+mn-lt"/>
              </a:rPr>
              <a:t>Find</a:t>
            </a:r>
            <a:r>
              <a:rPr lang="en-US" sz="2400" dirty="0" smtClean="0">
                <a:latin typeface="+mn-lt"/>
              </a:rPr>
              <a:t>. The </a:t>
            </a:r>
            <a:r>
              <a:rPr lang="en-US" sz="2400" i="1" dirty="0" smtClean="0">
                <a:latin typeface="+mn-lt"/>
              </a:rPr>
              <a:t>Find and Replace</a:t>
            </a:r>
            <a:r>
              <a:rPr lang="en-US" sz="2400" dirty="0" smtClean="0">
                <a:latin typeface="+mn-lt"/>
              </a:rPr>
              <a:t> dialog box opens with the Find tab displayed. </a:t>
            </a:r>
            <a:endParaRPr kumimoji="0" lang="en-US" sz="2400" b="0" i="0" u="none" strike="noStrike" kern="0" cap="none" spc="0" normalizeH="0" baseline="0" noProof="0" dirty="0">
              <a:ln>
                <a:noFill/>
              </a:ln>
              <a:solidFill>
                <a:schemeClr val="tx1"/>
              </a:solidFill>
              <a:effectLst/>
              <a:uLnTx/>
              <a:uFillTx/>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Find Command</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3"/>
            </a:pPr>
            <a:r>
              <a:rPr lang="en-US" sz="2400" dirty="0" smtClean="0"/>
              <a:t>Key </a:t>
            </a:r>
            <a:r>
              <a:rPr lang="en-US" sz="2400" b="1" dirty="0" smtClean="0"/>
              <a:t>tutor </a:t>
            </a:r>
            <a:r>
              <a:rPr lang="en-US" sz="2400" dirty="0" smtClean="0"/>
              <a:t>in the </a:t>
            </a:r>
            <a:r>
              <a:rPr lang="en-US" sz="2400" i="1" dirty="0" smtClean="0"/>
              <a:t>Find what</a:t>
            </a:r>
            <a:r>
              <a:rPr lang="en-US" sz="2400" dirty="0" smtClean="0"/>
              <a:t> box. It does not matter whether you key the text in uppercase or lowercase; Excel will find each instance of the word.</a:t>
            </a:r>
          </a:p>
          <a:p>
            <a:pPr marL="457200" indent="-457200">
              <a:buFont typeface="+mj-lt"/>
              <a:buAutoNum type="arabicPeriod" startAt="3"/>
            </a:pPr>
            <a:r>
              <a:rPr lang="en-US" sz="2400" dirty="0" smtClean="0"/>
              <a:t>Click </a:t>
            </a:r>
            <a:r>
              <a:rPr lang="en-US" sz="2400" b="1" dirty="0" smtClean="0"/>
              <a:t>Find All</a:t>
            </a:r>
            <a:r>
              <a:rPr lang="en-US" sz="2400" dirty="0" smtClean="0"/>
              <a:t>. The box is expanded to list all occurrences of “tutor” in the worksheet. You see that the search results lists both academic and writing tutors, so you need to refine the search criteria. If you click Find Next after you key the search string, Excel selects the cell in which the first occurrence of the string is found. You can edit the cell or click </a:t>
            </a:r>
            <a:r>
              <a:rPr lang="en-US" sz="2400" b="1" dirty="0" smtClean="0"/>
              <a:t>Find Next </a:t>
            </a:r>
            <a:r>
              <a:rPr lang="en-US" sz="2400" dirty="0" smtClean="0"/>
              <a:t>and continue to browse through the worksheet. The cursor will stop at each cell where the search string is located.  </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Find Command</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smtClean="0"/>
              <a:t>Key writing tutor in the </a:t>
            </a:r>
            <a:r>
              <a:rPr lang="en-US" sz="2400" i="1" dirty="0" smtClean="0"/>
              <a:t>Find what</a:t>
            </a:r>
            <a:r>
              <a:rPr lang="en-US" sz="2400" dirty="0" smtClean="0"/>
              <a:t> box and click Find All. The worksheet contains data for two individuals whose title is Writing Tutor.</a:t>
            </a:r>
          </a:p>
          <a:p>
            <a:pPr marL="457200" indent="-457200">
              <a:buFont typeface="+mj-lt"/>
              <a:buAutoNum type="arabicPeriod" startAt="5"/>
            </a:pPr>
            <a:r>
              <a:rPr lang="en-US" sz="2400" dirty="0" smtClean="0"/>
              <a:t>Click Options on the dialog box to view the default settings for the Find feature.</a:t>
            </a:r>
          </a:p>
          <a:p>
            <a:pPr marL="457200" indent="-457200">
              <a:buFont typeface="+mj-lt"/>
              <a:buAutoNum type="arabicPeriod" startAt="5"/>
            </a:pPr>
            <a:r>
              <a:rPr lang="en-US" sz="2400" b="1" dirty="0" smtClean="0"/>
              <a:t>CLOSE</a:t>
            </a:r>
            <a:r>
              <a:rPr lang="en-US" sz="2400" dirty="0" smtClean="0"/>
              <a:t> the dialog box.   </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Replacing Data with the Replace Command</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To look for specific data and replace it with other data, you can use the Replace tab on the Find and Replace dialog box. </a:t>
            </a:r>
          </a:p>
          <a:p>
            <a:r>
              <a:rPr lang="en-US" sz="2400" dirty="0" smtClean="0"/>
              <a:t>You can quickly find and replace all or some occurrences of a character string in a worksheet. </a:t>
            </a:r>
          </a:p>
          <a:p>
            <a:r>
              <a:rPr lang="en-US" sz="2400" dirty="0" smtClean="0"/>
              <a:t>Replacing data with the click of a button can save you the time of finding occurrences of the data and repeatedly keying replacement data.</a:t>
            </a:r>
          </a:p>
          <a:p>
            <a:r>
              <a:rPr lang="en-US" sz="2400" dirty="0" smtClean="0"/>
              <a:t>The Replace All command allows you to quickly change the contents of multiple cells.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Organizing Worksheets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A new, blank Excel workbook has three worksheets. </a:t>
            </a:r>
          </a:p>
          <a:p>
            <a:r>
              <a:rPr lang="en-US" sz="2400" dirty="0" smtClean="0"/>
              <a:t>You can add to, delete from, and move and copy these worksheets as desired. </a:t>
            </a:r>
          </a:p>
          <a:p>
            <a:r>
              <a:rPr lang="en-US" sz="2400" dirty="0" smtClean="0"/>
              <a:t>You can also rename worksheets and hide and unhide worksheets when you need to do so. </a:t>
            </a:r>
          </a:p>
          <a:p>
            <a:r>
              <a:rPr lang="en-US" sz="2400" dirty="0" smtClean="0"/>
              <a:t>The flexibility to organize worksheets with similar subject matter together in one file enables you to effectively and efficiently manage related data. </a:t>
            </a:r>
            <a:endParaRPr lang="en-US" sz="2000" dirty="0" smtClean="0"/>
          </a:p>
        </p:txBody>
      </p:sp>
    </p:spTree>
    <p:extLst>
      <p:ext uri="{BB962C8B-B14F-4D97-AF65-F5344CB8AC3E}">
        <p14:creationId xmlns:p14="http://schemas.microsoft.com/office/powerpoint/2010/main" val="199709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Replace Command</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Click </a:t>
            </a:r>
            <a:r>
              <a:rPr lang="en-US" sz="2400" b="1" dirty="0" smtClean="0"/>
              <a:t>Find &amp; Select </a:t>
            </a:r>
            <a:r>
              <a:rPr lang="en-US" sz="2400" dirty="0" smtClean="0"/>
              <a:t>in the Editing group.</a:t>
            </a:r>
          </a:p>
          <a:p>
            <a:pPr marL="457200" indent="-457200">
              <a:buFont typeface="+mj-lt"/>
              <a:buAutoNum type="arabicPeriod"/>
            </a:pPr>
            <a:r>
              <a:rPr lang="en-US" sz="2400" dirty="0" smtClean="0"/>
              <a:t>Click </a:t>
            </a:r>
            <a:r>
              <a:rPr lang="en-US" sz="2400" b="1" dirty="0" smtClean="0"/>
              <a:t>Replace</a:t>
            </a:r>
            <a:r>
              <a:rPr lang="en-US" sz="2400" dirty="0" smtClean="0"/>
              <a:t>. The </a:t>
            </a:r>
            <a:r>
              <a:rPr lang="en-US" sz="2400" i="1" dirty="0" smtClean="0"/>
              <a:t>Find and Replace</a:t>
            </a:r>
            <a:r>
              <a:rPr lang="en-US" sz="2400" dirty="0" smtClean="0"/>
              <a:t> dialog box opens with the Replace tab displayed.</a:t>
            </a:r>
          </a:p>
          <a:p>
            <a:pPr marL="457200" indent="-457200">
              <a:buFont typeface="+mj-lt"/>
              <a:buAutoNum type="arabicPeriod"/>
            </a:pPr>
            <a:r>
              <a:rPr lang="en-US" sz="2400" dirty="0" smtClean="0"/>
              <a:t>In the </a:t>
            </a:r>
            <a:r>
              <a:rPr lang="en-US" sz="2400" i="1" dirty="0" smtClean="0"/>
              <a:t>Find what</a:t>
            </a:r>
            <a:r>
              <a:rPr lang="en-US" sz="2400" dirty="0" smtClean="0"/>
              <a:t> box, key </a:t>
            </a:r>
            <a:r>
              <a:rPr lang="en-US" sz="2400" b="1" dirty="0" smtClean="0"/>
              <a:t>Johnson</a:t>
            </a:r>
            <a:r>
              <a:rPr lang="en-US" sz="2400" dirty="0" smtClean="0"/>
              <a:t>. </a:t>
            </a:r>
          </a:p>
          <a:p>
            <a:pPr marL="457200" indent="-457200">
              <a:buFont typeface="+mj-lt"/>
              <a:buAutoNum type="arabicPeriod"/>
            </a:pPr>
            <a:r>
              <a:rPr lang="en-US" sz="2400" dirty="0" smtClean="0"/>
              <a:t>In the </a:t>
            </a:r>
            <a:r>
              <a:rPr lang="en-US" sz="2400" i="1" dirty="0" smtClean="0"/>
              <a:t>Replace with</a:t>
            </a:r>
            <a:r>
              <a:rPr lang="en-US" sz="2400" dirty="0" smtClean="0"/>
              <a:t> box, key </a:t>
            </a:r>
            <a:br>
              <a:rPr lang="en-US" sz="2400" dirty="0" smtClean="0"/>
            </a:br>
            <a:r>
              <a:rPr lang="en-US" sz="2400" b="1" dirty="0" smtClean="0"/>
              <a:t>Johnston</a:t>
            </a:r>
            <a:r>
              <a:rPr lang="en-US" sz="2400" dirty="0" smtClean="0"/>
              <a:t>, as shown in the figure.</a:t>
            </a:r>
          </a:p>
          <a:p>
            <a:pPr marL="457200" indent="-457200">
              <a:buFont typeface="+mj-lt"/>
              <a:buAutoNum type="arabicPeriod"/>
            </a:pPr>
            <a:r>
              <a:rPr lang="en-US" sz="2400" dirty="0" smtClean="0"/>
              <a:t>In the </a:t>
            </a:r>
            <a:r>
              <a:rPr lang="en-US" sz="2400" i="1" dirty="0" smtClean="0"/>
              <a:t>Search </a:t>
            </a:r>
            <a:r>
              <a:rPr lang="en-US" sz="2400" dirty="0" smtClean="0"/>
              <a:t>box, click </a:t>
            </a:r>
            <a:r>
              <a:rPr lang="en-US" sz="2400" b="1" dirty="0" smtClean="0"/>
              <a:t>By Columns</a:t>
            </a:r>
            <a:r>
              <a:rPr lang="en-US" sz="2400" dirty="0" smtClean="0"/>
              <a:t>, then click </a:t>
            </a:r>
            <a:r>
              <a:rPr lang="en-US" sz="2400" b="1" dirty="0" smtClean="0"/>
              <a:t>Find Next</a:t>
            </a:r>
            <a:r>
              <a:rPr lang="en-US" sz="2400" dirty="0" smtClean="0"/>
              <a:t>. The first occurrence of Johnson is not the one you are looking for, so click </a:t>
            </a:r>
            <a:r>
              <a:rPr lang="en-US" sz="2400" b="1" dirty="0" smtClean="0"/>
              <a:t>Find Next </a:t>
            </a:r>
            <a:r>
              <a:rPr lang="en-US" sz="2400" dirty="0" smtClean="0"/>
              <a:t>until you locate the entry for Tamara Johnson.  </a:t>
            </a:r>
          </a:p>
          <a:p>
            <a:pPr marL="457200" indent="-457200">
              <a:buNone/>
            </a:pPr>
            <a:endParaRPr lang="en-US" sz="2400" dirty="0" smtClean="0"/>
          </a:p>
          <a:p>
            <a:endParaRPr lang="en-US" sz="2400" dirty="0"/>
          </a:p>
        </p:txBody>
      </p:sp>
      <p:pic>
        <p:nvPicPr>
          <p:cNvPr id="4" name="Picture 3" descr="f0615.JPG"/>
          <p:cNvPicPr>
            <a:picLocks noChangeAspect="1"/>
          </p:cNvPicPr>
          <p:nvPr/>
        </p:nvPicPr>
        <p:blipFill>
          <a:blip r:embed="rId3"/>
          <a:stretch>
            <a:fillRect/>
          </a:stretch>
        </p:blipFill>
        <p:spPr>
          <a:xfrm>
            <a:off x="5638800" y="3067050"/>
            <a:ext cx="2971800" cy="135255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Replace Command</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6"/>
            </a:pPr>
            <a:r>
              <a:rPr lang="en-US" sz="2400" dirty="0" smtClean="0"/>
              <a:t>Click </a:t>
            </a:r>
            <a:r>
              <a:rPr lang="en-US" sz="2400" b="1" dirty="0" smtClean="0"/>
              <a:t>Replace </a:t>
            </a:r>
            <a:r>
              <a:rPr lang="en-US" sz="2400" dirty="0" smtClean="0"/>
              <a:t>and click </a:t>
            </a:r>
            <a:r>
              <a:rPr lang="en-US" sz="2400" b="1" dirty="0" smtClean="0"/>
              <a:t>Close</a:t>
            </a:r>
            <a:r>
              <a:rPr lang="en-US" sz="2400" dirty="0" smtClean="0"/>
              <a:t>.</a:t>
            </a:r>
          </a:p>
          <a:p>
            <a:pPr marL="457200" indent="-457200">
              <a:buFont typeface="+mj-lt"/>
              <a:buAutoNum type="arabicPeriod" startAt="6"/>
            </a:pPr>
            <a:r>
              <a:rPr lang="en-US" sz="2400" dirty="0" smtClean="0"/>
              <a:t>Click </a:t>
            </a:r>
            <a:r>
              <a:rPr lang="en-US" sz="2400" b="1" dirty="0" smtClean="0"/>
              <a:t>Find &amp; Select</a:t>
            </a:r>
            <a:r>
              <a:rPr lang="en-US" sz="2400" dirty="0" smtClean="0"/>
              <a:t> and then click </a:t>
            </a:r>
            <a:r>
              <a:rPr lang="en-US" sz="2400" b="1" dirty="0" smtClean="0"/>
              <a:t>Replace</a:t>
            </a:r>
            <a:r>
              <a:rPr lang="en-US" sz="2400" dirty="0" smtClean="0"/>
              <a:t>. Key </a:t>
            </a:r>
            <a:r>
              <a:rPr lang="en-US" sz="2400" b="1" dirty="0" smtClean="0"/>
              <a:t>Advertising </a:t>
            </a:r>
            <a:r>
              <a:rPr lang="en-US" sz="2400" dirty="0" smtClean="0"/>
              <a:t>in the </a:t>
            </a:r>
            <a:r>
              <a:rPr lang="en-US" sz="2400" i="1" dirty="0" smtClean="0"/>
              <a:t>Find what</a:t>
            </a:r>
            <a:r>
              <a:rPr lang="en-US" sz="2400" dirty="0" smtClean="0"/>
              <a:t> field and key </a:t>
            </a:r>
            <a:r>
              <a:rPr lang="en-US" sz="2400" b="1" dirty="0" smtClean="0"/>
              <a:t>Advertising and Graphic Arts </a:t>
            </a:r>
            <a:r>
              <a:rPr lang="en-US" sz="2400" dirty="0" smtClean="0"/>
              <a:t>in the </a:t>
            </a:r>
            <a:r>
              <a:rPr lang="en-US" sz="2400" i="1" dirty="0" smtClean="0"/>
              <a:t>Replace with</a:t>
            </a:r>
            <a:r>
              <a:rPr lang="en-US" sz="2400" dirty="0" smtClean="0"/>
              <a:t> field.</a:t>
            </a:r>
          </a:p>
          <a:p>
            <a:pPr marL="457200" indent="-457200">
              <a:buFont typeface="+mj-lt"/>
              <a:buAutoNum type="arabicPeriod" startAt="6"/>
            </a:pPr>
            <a:r>
              <a:rPr lang="en-US" sz="2400" dirty="0" smtClean="0"/>
              <a:t>Click </a:t>
            </a:r>
            <a:r>
              <a:rPr lang="en-US" sz="2400" b="1" dirty="0" smtClean="0"/>
              <a:t>Replace All</a:t>
            </a:r>
            <a:r>
              <a:rPr lang="en-US" sz="2400" dirty="0" smtClean="0"/>
              <a:t>. A dialog box tells you that Excel made nine replacements. Click </a:t>
            </a:r>
            <a:r>
              <a:rPr lang="en-US" sz="2400" b="1" dirty="0" smtClean="0"/>
              <a:t>OK</a:t>
            </a:r>
            <a:r>
              <a:rPr lang="en-US" sz="2400" dirty="0" smtClean="0"/>
              <a:t>, then click </a:t>
            </a:r>
            <a:r>
              <a:rPr lang="en-US" sz="2400" b="1" dirty="0" smtClean="0"/>
              <a:t>Close </a:t>
            </a:r>
            <a:r>
              <a:rPr lang="en-US" sz="2400" dirty="0" smtClean="0"/>
              <a:t>to close the dialog box. </a:t>
            </a:r>
          </a:p>
          <a:p>
            <a:pPr marL="457200" indent="-457200">
              <a:buFont typeface="+mj-lt"/>
              <a:buAutoNum type="arabicPeriod" startAt="6"/>
            </a:pPr>
            <a:r>
              <a:rPr lang="en-US" sz="2400" b="1" dirty="0" smtClean="0"/>
              <a:t>SAVE</a:t>
            </a:r>
            <a:r>
              <a:rPr lang="en-US" sz="2400" dirty="0" smtClean="0"/>
              <a:t> your workbook in the Lesson 6 folder. Name the file </a:t>
            </a:r>
            <a:r>
              <a:rPr lang="en-US" sz="2400" b="1" i="1" dirty="0" smtClean="0"/>
              <a:t>Staff Directory</a:t>
            </a:r>
            <a:r>
              <a:rPr lang="en-US" sz="2400" dirty="0" smtClean="0"/>
              <a:t>. </a:t>
            </a: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Navigating Data with the Go To Command</a:t>
            </a:r>
            <a:endParaRPr lang="en-US" dirty="0"/>
          </a:p>
        </p:txBody>
      </p:sp>
      <p:sp>
        <p:nvSpPr>
          <p:cNvPr id="6147" name="Content Placeholder 2"/>
          <p:cNvSpPr>
            <a:spLocks noGrp="1"/>
          </p:cNvSpPr>
          <p:nvPr>
            <p:ph idx="1"/>
          </p:nvPr>
        </p:nvSpPr>
        <p:spPr>
          <a:xfrm>
            <a:off x="457200" y="1600200"/>
            <a:ext cx="8153400" cy="4724400"/>
          </a:xfrm>
        </p:spPr>
        <p:txBody>
          <a:bodyPr/>
          <a:lstStyle/>
          <a:p>
            <a:r>
              <a:rPr lang="en-US" sz="2400" dirty="0" smtClean="0"/>
              <a:t>As you learned in an earlier lesson, you can key a cell location in the Name box, press Enter, and Excel makes the designated cell active. Another method of moving to a specific cell is to use the Go To feature.</a:t>
            </a:r>
          </a:p>
          <a:p>
            <a:r>
              <a:rPr lang="en-US" sz="2400" dirty="0" smtClean="0"/>
              <a:t>The Find &amp; Select and Go To features are most effective in large worksheets where it can take a significant amount of time to scan numerous rows and/or </a:t>
            </a:r>
            <a:br>
              <a:rPr lang="en-US" sz="2400" dirty="0" smtClean="0"/>
            </a:br>
            <a:r>
              <a:rPr lang="en-US" sz="2400" dirty="0" smtClean="0"/>
              <a:t>columns to find the data you need.  </a:t>
            </a:r>
          </a:p>
          <a:p>
            <a:r>
              <a:rPr lang="en-US" sz="2400" dirty="0" smtClean="0"/>
              <a:t>In the next exercise, you will use the Go </a:t>
            </a:r>
            <a:br>
              <a:rPr lang="en-US" sz="2400" dirty="0" smtClean="0"/>
            </a:br>
            <a:r>
              <a:rPr lang="en-US" sz="2400" dirty="0" smtClean="0"/>
              <a:t>To feature to navigate the worksheet and </a:t>
            </a:r>
            <a:br>
              <a:rPr lang="en-US" sz="2400" dirty="0" smtClean="0"/>
            </a:br>
            <a:r>
              <a:rPr lang="en-US" sz="2400" dirty="0" smtClean="0"/>
              <a:t>enter new data and to unhide the first </a:t>
            </a:r>
            <a:br>
              <a:rPr lang="en-US" sz="2400" dirty="0" smtClean="0"/>
            </a:br>
            <a:r>
              <a:rPr lang="en-US" sz="2400" dirty="0" smtClean="0"/>
              <a:t>worksheet row.</a:t>
            </a:r>
            <a:endParaRPr lang="en-US" sz="2400" dirty="0"/>
          </a:p>
        </p:txBody>
      </p:sp>
      <p:pic>
        <p:nvPicPr>
          <p:cNvPr id="4" name="Picture 3" descr="f0616.JPG"/>
          <p:cNvPicPr>
            <a:picLocks noChangeAspect="1"/>
          </p:cNvPicPr>
          <p:nvPr/>
        </p:nvPicPr>
        <p:blipFill>
          <a:blip r:embed="rId3"/>
          <a:stretch>
            <a:fillRect/>
          </a:stretch>
        </p:blipFill>
        <p:spPr>
          <a:xfrm>
            <a:off x="6400800" y="4000812"/>
            <a:ext cx="2209800" cy="239998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Go To Command</a:t>
            </a:r>
            <a:endParaRPr lang="en-US" dirty="0"/>
          </a:p>
        </p:txBody>
      </p:sp>
      <p:sp>
        <p:nvSpPr>
          <p:cNvPr id="6147" name="Content Placeholder 2"/>
          <p:cNvSpPr>
            <a:spLocks noGrp="1"/>
          </p:cNvSpPr>
          <p:nvPr>
            <p:ph idx="1"/>
          </p:nvPr>
        </p:nvSpPr>
        <p:spPr>
          <a:xfrm>
            <a:off x="457200" y="1600200"/>
            <a:ext cx="8153400" cy="4724400"/>
          </a:xfrm>
        </p:spPr>
        <p:txBody>
          <a:bodyPr/>
          <a:lstStyle/>
          <a:p>
            <a:r>
              <a:rPr lang="en-US" sz="2400" b="1" dirty="0" smtClean="0"/>
              <a:t>USE</a:t>
            </a:r>
            <a:r>
              <a:rPr lang="en-US" sz="2400" dirty="0" smtClean="0"/>
              <a:t> the workbook you saved in the previous exercise. </a:t>
            </a:r>
          </a:p>
          <a:p>
            <a:pPr marL="457200" indent="-457200">
              <a:buFont typeface="+mj-lt"/>
              <a:buAutoNum type="arabicPeriod"/>
            </a:pPr>
            <a:r>
              <a:rPr lang="en-US" sz="2400" dirty="0" smtClean="0"/>
              <a:t>If necessary, o</a:t>
            </a:r>
            <a:r>
              <a:rPr lang="en-US" sz="2400" dirty="0" smtClean="0"/>
              <a:t>n </a:t>
            </a:r>
            <a:r>
              <a:rPr lang="en-US" sz="2400" dirty="0" smtClean="0"/>
              <a:t>the View tab, click </a:t>
            </a:r>
            <a:r>
              <a:rPr lang="en-US" sz="2400" b="1" dirty="0" smtClean="0"/>
              <a:t>Freeze Panes </a:t>
            </a:r>
            <a:r>
              <a:rPr lang="en-US" sz="2400" dirty="0" smtClean="0"/>
              <a:t>and select </a:t>
            </a:r>
            <a:r>
              <a:rPr lang="en-US" sz="2400" b="1" dirty="0" smtClean="0"/>
              <a:t>Unfreeze Panes</a:t>
            </a:r>
            <a:r>
              <a:rPr lang="en-US" sz="2400" dirty="0" smtClean="0"/>
              <a:t>. This removes the freeze so you can display all rows.</a:t>
            </a:r>
          </a:p>
          <a:p>
            <a:pPr marL="457200" indent="-457200">
              <a:buFont typeface="+mj-lt"/>
              <a:buAutoNum type="arabicPeriod"/>
            </a:pPr>
            <a:r>
              <a:rPr lang="en-US" sz="2400" dirty="0" smtClean="0"/>
              <a:t>Click </a:t>
            </a:r>
            <a:r>
              <a:rPr lang="en-US" sz="2400" b="1" dirty="0" smtClean="0"/>
              <a:t>Find &amp; Select</a:t>
            </a:r>
            <a:r>
              <a:rPr lang="en-US" sz="2400" dirty="0" smtClean="0"/>
              <a:t>, then click </a:t>
            </a:r>
            <a:r>
              <a:rPr lang="en-US" sz="2400" b="1" dirty="0" smtClean="0"/>
              <a:t>Go To</a:t>
            </a:r>
            <a:r>
              <a:rPr lang="en-US" sz="2400" dirty="0" smtClean="0"/>
              <a:t>. The </a:t>
            </a:r>
            <a:r>
              <a:rPr lang="en-US" sz="2400" b="1" dirty="0" smtClean="0"/>
              <a:t>Go To </a:t>
            </a:r>
            <a:r>
              <a:rPr lang="en-US" sz="2400" dirty="0" smtClean="0"/>
              <a:t>dialog box is displayed.</a:t>
            </a:r>
          </a:p>
          <a:p>
            <a:pPr marL="457200" indent="-457200">
              <a:buFont typeface="+mj-lt"/>
              <a:buAutoNum type="arabicPeriod"/>
            </a:pPr>
            <a:r>
              <a:rPr lang="en-US" sz="2400" dirty="0" smtClean="0"/>
              <a:t>Key </a:t>
            </a:r>
            <a:r>
              <a:rPr lang="en-US" sz="2400" b="1" dirty="0" smtClean="0"/>
              <a:t>A1 </a:t>
            </a:r>
            <a:r>
              <a:rPr lang="en-US" sz="2400" dirty="0" smtClean="0"/>
              <a:t>in the </a:t>
            </a:r>
            <a:r>
              <a:rPr lang="en-US" sz="2400" i="1" dirty="0" smtClean="0"/>
              <a:t>Reference</a:t>
            </a:r>
            <a:r>
              <a:rPr lang="en-US" sz="2400" dirty="0" smtClean="0"/>
              <a:t> box and click </a:t>
            </a:r>
            <a:r>
              <a:rPr lang="en-US" sz="2400" b="1" dirty="0" smtClean="0"/>
              <a:t>OK</a:t>
            </a:r>
            <a:r>
              <a:rPr lang="en-US" sz="2400" dirty="0" smtClean="0"/>
              <a:t>. Column headers A through E become highlighted. A1 is still hidden. </a:t>
            </a:r>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Go To Command</a:t>
            </a:r>
            <a:endParaRPr lang="en-US" dirty="0"/>
          </a:p>
        </p:txBody>
      </p:sp>
      <p:sp>
        <p:nvSpPr>
          <p:cNvPr id="6147" name="Content Placeholder 2"/>
          <p:cNvSpPr>
            <a:spLocks noGrp="1"/>
          </p:cNvSpPr>
          <p:nvPr>
            <p:ph idx="1"/>
          </p:nvPr>
        </p:nvSpPr>
        <p:spPr>
          <a:xfrm>
            <a:off x="457200" y="1600200"/>
            <a:ext cx="8153400" cy="4724400"/>
          </a:xfrm>
        </p:spPr>
        <p:txBody>
          <a:bodyPr/>
          <a:lstStyle/>
          <a:p>
            <a:pPr marL="457200" indent="-457200">
              <a:buFont typeface="+mj-lt"/>
              <a:buAutoNum type="arabicPeriod" startAt="4"/>
            </a:pPr>
            <a:r>
              <a:rPr lang="en-US" sz="2400" dirty="0" smtClean="0"/>
              <a:t>In the Cells group, click </a:t>
            </a:r>
            <a:r>
              <a:rPr lang="en-US" sz="2400" b="1" dirty="0" smtClean="0"/>
              <a:t>Format</a:t>
            </a:r>
            <a:r>
              <a:rPr lang="en-US" sz="2400" dirty="0" smtClean="0"/>
              <a:t>, click </a:t>
            </a:r>
            <a:r>
              <a:rPr lang="en-US" sz="2400" b="1" dirty="0" smtClean="0"/>
              <a:t>Hide &amp; Unhide</a:t>
            </a:r>
            <a:r>
              <a:rPr lang="en-US" sz="2400" dirty="0" smtClean="0"/>
              <a:t>, and click </a:t>
            </a:r>
            <a:r>
              <a:rPr lang="en-US" sz="2400" b="1" dirty="0" smtClean="0"/>
              <a:t>Unhide Rows</a:t>
            </a:r>
            <a:r>
              <a:rPr lang="en-US" sz="2400" dirty="0" smtClean="0"/>
              <a:t>. Row 1 is displayed.</a:t>
            </a:r>
          </a:p>
          <a:p>
            <a:pPr marL="457200" indent="-457200">
              <a:buFont typeface="+mj-lt"/>
              <a:buAutoNum type="arabicPeriod" startAt="4"/>
            </a:pPr>
            <a:r>
              <a:rPr lang="en-US" sz="2400" dirty="0" smtClean="0"/>
              <a:t>Click </a:t>
            </a:r>
            <a:r>
              <a:rPr lang="en-US" sz="2400" b="1" dirty="0" smtClean="0"/>
              <a:t>Find &amp; Select</a:t>
            </a:r>
            <a:r>
              <a:rPr lang="en-US" sz="2400" dirty="0" smtClean="0"/>
              <a:t>, then click </a:t>
            </a:r>
            <a:r>
              <a:rPr lang="en-US" sz="2400" b="1" dirty="0" smtClean="0"/>
              <a:t>Go To</a:t>
            </a:r>
            <a:r>
              <a:rPr lang="en-US" sz="2400" dirty="0" smtClean="0"/>
              <a:t>. Key </a:t>
            </a:r>
            <a:r>
              <a:rPr lang="en-US" sz="2400" b="1" dirty="0" smtClean="0"/>
              <a:t>E67 </a:t>
            </a:r>
            <a:r>
              <a:rPr lang="en-US" sz="2400" dirty="0" smtClean="0"/>
              <a:t>in the </a:t>
            </a:r>
            <a:r>
              <a:rPr lang="en-US" sz="2400" i="1" dirty="0" smtClean="0"/>
              <a:t>Reference</a:t>
            </a:r>
            <a:r>
              <a:rPr lang="en-US" sz="2400" dirty="0" smtClean="0"/>
              <a:t> box and click </a:t>
            </a:r>
            <a:r>
              <a:rPr lang="en-US" sz="2400" b="1" dirty="0" smtClean="0"/>
              <a:t>OK</a:t>
            </a:r>
            <a:r>
              <a:rPr lang="en-US" sz="2400" dirty="0" smtClean="0"/>
              <a:t>.</a:t>
            </a:r>
          </a:p>
          <a:p>
            <a:pPr marL="457200" indent="-457200">
              <a:buFont typeface="+mj-lt"/>
              <a:buAutoNum type="arabicPeriod" startAt="4"/>
            </a:pPr>
            <a:r>
              <a:rPr lang="en-US" sz="2400" dirty="0" smtClean="0"/>
              <a:t>Key </a:t>
            </a:r>
            <a:r>
              <a:rPr lang="en-US" sz="2400" b="1" dirty="0" smtClean="0"/>
              <a:t>5/15/06 </a:t>
            </a:r>
            <a:r>
              <a:rPr lang="en-US" sz="2400" dirty="0" smtClean="0"/>
              <a:t>in </a:t>
            </a:r>
            <a:r>
              <a:rPr lang="en-US" sz="2400" b="1" dirty="0" smtClean="0"/>
              <a:t>E67 </a:t>
            </a:r>
            <a:r>
              <a:rPr lang="en-US" sz="2400" dirty="0" smtClean="0"/>
              <a:t>as the date on which Professor Young was hired. Press </a:t>
            </a:r>
            <a:r>
              <a:rPr lang="en-US" sz="2400" b="1" dirty="0" smtClean="0"/>
              <a:t>Enter</a:t>
            </a:r>
            <a:r>
              <a:rPr lang="en-US" sz="2400" dirty="0" smtClean="0"/>
              <a:t>.</a:t>
            </a:r>
          </a:p>
          <a:p>
            <a:pPr marL="457200" indent="-457200">
              <a:buFont typeface="+mj-lt"/>
              <a:buAutoNum type="arabicPeriod" startAt="4"/>
            </a:pPr>
            <a:r>
              <a:rPr lang="en-US" sz="2400" dirty="0" smtClean="0"/>
              <a:t>Click </a:t>
            </a:r>
            <a:r>
              <a:rPr lang="en-US" sz="2400" b="1" dirty="0" smtClean="0"/>
              <a:t>Find &amp; Select </a:t>
            </a:r>
            <a:r>
              <a:rPr lang="en-US" sz="2400" dirty="0" smtClean="0"/>
              <a:t>and click </a:t>
            </a:r>
            <a:r>
              <a:rPr lang="en-US" sz="2400" b="1" dirty="0" smtClean="0"/>
              <a:t>Go To Special</a:t>
            </a:r>
            <a:r>
              <a:rPr lang="en-US" sz="2400" dirty="0" smtClean="0"/>
              <a:t>.</a:t>
            </a:r>
          </a:p>
          <a:p>
            <a:pPr marL="457200" indent="-457200">
              <a:buFont typeface="+mj-lt"/>
              <a:buAutoNum type="arabicPeriod" startAt="4"/>
            </a:pPr>
            <a:r>
              <a:rPr lang="en-US" sz="2400" dirty="0" smtClean="0"/>
              <a:t>In the </a:t>
            </a:r>
            <a:r>
              <a:rPr lang="en-US" sz="2400" i="1" dirty="0" smtClean="0"/>
              <a:t>Go To Special</a:t>
            </a:r>
            <a:r>
              <a:rPr lang="en-US" sz="2400" dirty="0" smtClean="0"/>
              <a:t> dialog box, click </a:t>
            </a:r>
            <a:r>
              <a:rPr lang="en-US" sz="2400" b="1" dirty="0" smtClean="0"/>
              <a:t>Blanks </a:t>
            </a:r>
            <a:r>
              <a:rPr lang="en-US" sz="2400" dirty="0" smtClean="0"/>
              <a:t>and select </a:t>
            </a:r>
            <a:r>
              <a:rPr lang="en-US" sz="2400" b="1" dirty="0" smtClean="0"/>
              <a:t>OK</a:t>
            </a:r>
            <a:r>
              <a:rPr lang="en-US" sz="2400" dirty="0" smtClean="0"/>
              <a:t>. The blank cells within the data range are highlighted. </a:t>
            </a:r>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Go To Command</a:t>
            </a:r>
            <a:endParaRPr lang="en-US" dirty="0"/>
          </a:p>
        </p:txBody>
      </p:sp>
      <p:sp>
        <p:nvSpPr>
          <p:cNvPr id="6147" name="Content Placeholder 2"/>
          <p:cNvSpPr>
            <a:spLocks noGrp="1"/>
          </p:cNvSpPr>
          <p:nvPr>
            <p:ph idx="1"/>
          </p:nvPr>
        </p:nvSpPr>
        <p:spPr>
          <a:xfrm>
            <a:off x="457200" y="1600200"/>
            <a:ext cx="8153400" cy="4876800"/>
          </a:xfrm>
        </p:spPr>
        <p:txBody>
          <a:bodyPr/>
          <a:lstStyle/>
          <a:p>
            <a:pPr marL="457200" indent="-457200">
              <a:buFont typeface="+mj-lt"/>
              <a:buAutoNum type="arabicPeriod" startAt="9"/>
            </a:pPr>
            <a:r>
              <a:rPr lang="en-US" sz="2200" dirty="0" smtClean="0"/>
              <a:t>Press </a:t>
            </a:r>
            <a:r>
              <a:rPr lang="en-US" sz="2200" b="1" dirty="0" smtClean="0"/>
              <a:t>Tab</a:t>
            </a:r>
            <a:r>
              <a:rPr lang="en-US" sz="2200" dirty="0" smtClean="0"/>
              <a:t> three times until </a:t>
            </a:r>
            <a:r>
              <a:rPr lang="en-US" sz="2200" b="1" dirty="0" smtClean="0"/>
              <a:t>E13</a:t>
            </a:r>
            <a:r>
              <a:rPr lang="en-US" sz="2200" dirty="0" smtClean="0"/>
              <a:t>, the first blank cell in the </a:t>
            </a:r>
            <a:r>
              <a:rPr lang="en-US" sz="2200" i="1" dirty="0" smtClean="0"/>
              <a:t>Date Hired</a:t>
            </a:r>
            <a:r>
              <a:rPr lang="en-US" sz="2200" dirty="0" smtClean="0"/>
              <a:t> column, is the active cell. Enter </a:t>
            </a:r>
            <a:r>
              <a:rPr lang="en-US" sz="2200" b="1" dirty="0" smtClean="0"/>
              <a:t>6/8/87 </a:t>
            </a:r>
            <a:r>
              <a:rPr lang="en-US" sz="2200" dirty="0" smtClean="0"/>
              <a:t>and press </a:t>
            </a:r>
            <a:r>
              <a:rPr lang="en-US" sz="2200" b="1" dirty="0" smtClean="0"/>
              <a:t>Tab</a:t>
            </a:r>
            <a:r>
              <a:rPr lang="en-US" sz="2200" dirty="0" smtClean="0"/>
              <a:t> to move to the next blank cell. Enter the following dates. Press </a:t>
            </a:r>
            <a:r>
              <a:rPr lang="en-US" sz="2200" b="1" dirty="0" smtClean="0"/>
              <a:t>Tab</a:t>
            </a:r>
            <a:r>
              <a:rPr lang="en-US" sz="2200" dirty="0" smtClean="0"/>
              <a:t> after each entry:</a:t>
            </a:r>
          </a:p>
          <a:p>
            <a:pPr>
              <a:buNone/>
            </a:pPr>
            <a:r>
              <a:rPr lang="en-US" sz="2000" dirty="0" smtClean="0"/>
              <a:t>	  		</a:t>
            </a:r>
            <a:r>
              <a:rPr lang="en-US" sz="1800" dirty="0" err="1" smtClean="0"/>
              <a:t>Gronchi</a:t>
            </a:r>
            <a:r>
              <a:rPr lang="en-US" sz="1800" dirty="0" smtClean="0"/>
              <a:t>			12/8/05</a:t>
            </a:r>
          </a:p>
          <a:p>
            <a:pPr>
              <a:buNone/>
            </a:pPr>
            <a:r>
              <a:rPr lang="en-US" sz="1800" dirty="0" smtClean="0"/>
              <a:t>	  		</a:t>
            </a:r>
            <a:r>
              <a:rPr lang="de-DE" sz="1800" dirty="0" smtClean="0"/>
              <a:t>Hasselberg		10/20/00</a:t>
            </a:r>
            <a:endParaRPr lang="en-US" sz="1800" dirty="0" smtClean="0"/>
          </a:p>
          <a:p>
            <a:pPr>
              <a:buNone/>
            </a:pPr>
            <a:r>
              <a:rPr lang="de-DE" sz="1800" dirty="0" smtClean="0"/>
              <a:t>	  		Kahn			11/2/03</a:t>
            </a:r>
            <a:endParaRPr lang="en-US" sz="1800" dirty="0" smtClean="0"/>
          </a:p>
          <a:p>
            <a:pPr>
              <a:buNone/>
            </a:pPr>
            <a:r>
              <a:rPr lang="de-DE" sz="1800" dirty="0" smtClean="0"/>
              <a:t>	  		Liu			6/5/07</a:t>
            </a:r>
            <a:endParaRPr lang="en-US" sz="1800" dirty="0" smtClean="0"/>
          </a:p>
          <a:p>
            <a:pPr>
              <a:buNone/>
            </a:pPr>
            <a:r>
              <a:rPr lang="de-DE" sz="1800" dirty="0" smtClean="0"/>
              <a:t>	  		Male			7/10/00</a:t>
            </a:r>
            <a:endParaRPr lang="en-US" sz="1800" dirty="0" smtClean="0"/>
          </a:p>
          <a:p>
            <a:pPr>
              <a:buNone/>
            </a:pPr>
            <a:r>
              <a:rPr lang="de-DE" sz="1800" dirty="0" smtClean="0"/>
              <a:t>	  		</a:t>
            </a:r>
            <a:r>
              <a:rPr lang="de-DE" sz="1800" dirty="0" err="1" smtClean="0"/>
              <a:t>Vande</a:t>
            </a:r>
            <a:r>
              <a:rPr lang="de-DE" sz="1800" dirty="0" smtClean="0"/>
              <a:t> </a:t>
            </a:r>
            <a:r>
              <a:rPr lang="de-DE" sz="1800" dirty="0" err="1" smtClean="0"/>
              <a:t>Velde</a:t>
            </a:r>
            <a:r>
              <a:rPr lang="de-DE" sz="1800" dirty="0" smtClean="0"/>
              <a:t>		3/1/01</a:t>
            </a:r>
            <a:endParaRPr lang="en-US" sz="1800" dirty="0" smtClean="0"/>
          </a:p>
          <a:p>
            <a:pPr>
              <a:buNone/>
            </a:pPr>
            <a:r>
              <a:rPr lang="de-DE" sz="1800" dirty="0" smtClean="0"/>
              <a:t>	  		</a:t>
            </a:r>
            <a:r>
              <a:rPr lang="de-DE" sz="1800" dirty="0" err="1" smtClean="0"/>
              <a:t>Wadia</a:t>
            </a:r>
            <a:r>
              <a:rPr lang="de-DE" sz="1800" dirty="0" smtClean="0"/>
              <a:t>			6/1/02</a:t>
            </a:r>
            <a:endParaRPr lang="en-US" sz="1800" dirty="0" smtClean="0"/>
          </a:p>
          <a:p>
            <a:pPr>
              <a:buNone/>
            </a:pPr>
            <a:r>
              <a:rPr lang="de-DE" sz="1800" dirty="0" smtClean="0"/>
              <a:t>	  		</a:t>
            </a:r>
            <a:r>
              <a:rPr lang="en-US" sz="1800" dirty="0" smtClean="0"/>
              <a:t>Yang			6/1/02 </a:t>
            </a:r>
          </a:p>
          <a:p>
            <a:pPr marL="457200" indent="-457200">
              <a:buFont typeface="+mj-lt"/>
              <a:buAutoNum type="arabicPeriod" startAt="10"/>
            </a:pPr>
            <a:r>
              <a:rPr lang="en-US" sz="2200" b="1" dirty="0" smtClean="0"/>
              <a:t> SAVE </a:t>
            </a:r>
            <a:r>
              <a:rPr lang="en-US" sz="2200" dirty="0" smtClean="0"/>
              <a:t>the </a:t>
            </a:r>
            <a:r>
              <a:rPr lang="en-US" sz="2200" b="1" i="1" dirty="0" smtClean="0"/>
              <a:t>Staff Directory</a:t>
            </a:r>
            <a:r>
              <a:rPr lang="en-US" sz="2200" dirty="0" smtClean="0"/>
              <a:t> workbook and </a:t>
            </a:r>
            <a:r>
              <a:rPr lang="en-US" sz="2200" b="1" dirty="0" smtClean="0"/>
              <a:t>CLOSE</a:t>
            </a:r>
            <a:r>
              <a:rPr lang="en-US" sz="2200" dirty="0" smtClean="0"/>
              <a:t> the workbook.</a:t>
            </a:r>
            <a:br>
              <a:rPr lang="en-US" sz="2200" dirty="0" smtClean="0"/>
            </a:br>
            <a:r>
              <a:rPr lang="en-US" sz="2200" dirty="0" smtClean="0"/>
              <a:t>  </a:t>
            </a:r>
            <a:r>
              <a:rPr lang="en-US" sz="2200" b="1" dirty="0" smtClean="0"/>
              <a:t>CLOSE</a:t>
            </a:r>
            <a:r>
              <a:rPr lang="en-US" sz="2200" dirty="0" smtClean="0"/>
              <a:t> Excel.</a:t>
            </a:r>
          </a:p>
          <a:p>
            <a:pPr>
              <a:buNone/>
            </a:pPr>
            <a:endParaRPr lang="en-US" sz="1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Lesson Summary</a:t>
            </a:r>
          </a:p>
        </p:txBody>
      </p:sp>
      <p:sp>
        <p:nvSpPr>
          <p:cNvPr id="4915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5" name="Picture 4" descr="matrix.JPG"/>
          <p:cNvPicPr>
            <a:picLocks noChangeAspect="1"/>
          </p:cNvPicPr>
          <p:nvPr/>
        </p:nvPicPr>
        <p:blipFill>
          <a:blip r:embed="rId3"/>
          <a:stretch>
            <a:fillRect/>
          </a:stretch>
        </p:blipFill>
        <p:spPr>
          <a:xfrm>
            <a:off x="533400" y="1828799"/>
            <a:ext cx="8077200" cy="35920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Copying a Worksheet</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Just as you can copy data from one cell or range in a worksheet to another cell or range, you can copy data from one worksheet to another within a workbook. For example, when a new worksheet will contain information similar to that contained in an existing worksheet, you can copy the worksheet and delete cell contents or overwrite existing data with new data. </a:t>
            </a:r>
          </a:p>
          <a:p>
            <a:r>
              <a:rPr lang="en-US" sz="2400" dirty="0" smtClean="0"/>
              <a:t>When you copy a worksheet, you retain the structure and formatting of the original worksheet so that you don’t need to rebuild it from scratch. </a:t>
            </a:r>
          </a:p>
          <a:p>
            <a:r>
              <a:rPr lang="en-US" sz="2400" dirty="0" smtClean="0"/>
              <a:t>You can copy a worksheet using the Home tab’s Format commands, the mouse, or the shortcut menu. </a:t>
            </a:r>
            <a:endParaRPr lang="en-US" sz="2400" dirty="0"/>
          </a:p>
        </p:txBody>
      </p:sp>
    </p:spTree>
    <p:extLst>
      <p:ext uri="{BB962C8B-B14F-4D97-AF65-F5344CB8AC3E}">
        <p14:creationId xmlns:p14="http://schemas.microsoft.com/office/powerpoint/2010/main" val="393983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Copying a Worksheet</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You can then delete or overwrite the </a:t>
            </a:r>
            <a:br>
              <a:rPr lang="en-US" sz="2400" dirty="0" smtClean="0"/>
            </a:br>
            <a:r>
              <a:rPr lang="en-US" sz="2400" dirty="0" smtClean="0"/>
              <a:t>existing data with new data. </a:t>
            </a:r>
          </a:p>
          <a:p>
            <a:r>
              <a:rPr lang="en-US" sz="2400" dirty="0" smtClean="0"/>
              <a:t>Notice that when you copy a worksheet, </a:t>
            </a:r>
            <a:br>
              <a:rPr lang="en-US" sz="2400" dirty="0" smtClean="0"/>
            </a:br>
            <a:r>
              <a:rPr lang="en-US" sz="2400" dirty="0" smtClean="0"/>
              <a:t>the new sheet is identified as a copy by </a:t>
            </a:r>
            <a:br>
              <a:rPr lang="en-US" sz="2400" dirty="0" smtClean="0"/>
            </a:br>
            <a:r>
              <a:rPr lang="en-US" sz="2400" dirty="0" smtClean="0"/>
              <a:t>a number in parentheses following the </a:t>
            </a:r>
            <a:br>
              <a:rPr lang="en-US" sz="2400" dirty="0" smtClean="0"/>
            </a:br>
            <a:r>
              <a:rPr lang="en-US" sz="2400" dirty="0" smtClean="0"/>
              <a:t>worksheet name. </a:t>
            </a:r>
          </a:p>
          <a:p>
            <a:r>
              <a:rPr lang="en-US" sz="2400" dirty="0" smtClean="0"/>
              <a:t>When you click and hold the left mouse </a:t>
            </a:r>
            <a:br>
              <a:rPr lang="en-US" sz="2400" dirty="0" smtClean="0"/>
            </a:br>
            <a:r>
              <a:rPr lang="en-US" sz="2400" dirty="0" smtClean="0"/>
              <a:t>button on the worksheet tab, the cursor </a:t>
            </a:r>
            <a:br>
              <a:rPr lang="en-US" sz="2400" dirty="0" smtClean="0"/>
            </a:br>
            <a:r>
              <a:rPr lang="en-US" sz="2400" dirty="0" smtClean="0"/>
              <a:t>becomes a new worksheet icon and an </a:t>
            </a:r>
            <a:br>
              <a:rPr lang="en-US" sz="2400" dirty="0" smtClean="0"/>
            </a:br>
            <a:r>
              <a:rPr lang="en-US" sz="2400" dirty="0" smtClean="0"/>
              <a:t>arrow appears next to the active </a:t>
            </a:r>
            <a:br>
              <a:rPr lang="en-US" sz="2400" dirty="0" smtClean="0"/>
            </a:br>
            <a:r>
              <a:rPr lang="en-US" sz="2400" dirty="0" smtClean="0"/>
              <a:t>worksheet tab, as shown in the figure.  </a:t>
            </a:r>
            <a:endParaRPr lang="en-US" sz="2400" dirty="0"/>
          </a:p>
        </p:txBody>
      </p:sp>
      <p:pic>
        <p:nvPicPr>
          <p:cNvPr id="4" name="Picture 3" descr="f0604.JPG"/>
          <p:cNvPicPr>
            <a:picLocks noChangeAspect="1"/>
          </p:cNvPicPr>
          <p:nvPr/>
        </p:nvPicPr>
        <p:blipFill>
          <a:blip r:embed="rId3"/>
          <a:stretch>
            <a:fillRect/>
          </a:stretch>
        </p:blipFill>
        <p:spPr>
          <a:xfrm>
            <a:off x="6096000" y="1676400"/>
            <a:ext cx="2594221" cy="4643438"/>
          </a:xfrm>
          <a:prstGeom prst="rect">
            <a:avLst/>
          </a:prstGeom>
        </p:spPr>
      </p:pic>
    </p:spTree>
    <p:extLst>
      <p:ext uri="{BB962C8B-B14F-4D97-AF65-F5344CB8AC3E}">
        <p14:creationId xmlns:p14="http://schemas.microsoft.com/office/powerpoint/2010/main" val="3939837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Copy a Worksheet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LAUNCH</a:t>
            </a:r>
            <a:r>
              <a:rPr lang="en-US" sz="2400" dirty="0" smtClean="0"/>
              <a:t> Microsoft Excel 2010. </a:t>
            </a:r>
          </a:p>
          <a:p>
            <a:pPr marL="457200" indent="-457200">
              <a:buFont typeface="+mj-lt"/>
              <a:buAutoNum type="arabicPeriod"/>
            </a:pPr>
            <a:r>
              <a:rPr lang="en-US" sz="2400" b="1" dirty="0" smtClean="0"/>
              <a:t>OPEN</a:t>
            </a:r>
            <a:r>
              <a:rPr lang="en-US" sz="2400" dirty="0" smtClean="0"/>
              <a:t> the </a:t>
            </a:r>
            <a:r>
              <a:rPr lang="en-US" sz="2400" b="1" i="1" dirty="0" smtClean="0"/>
              <a:t>School of Fine Arts</a:t>
            </a:r>
            <a:r>
              <a:rPr lang="en-US" sz="2400" dirty="0" smtClean="0"/>
              <a:t> data file for this lesson. </a:t>
            </a:r>
          </a:p>
          <a:p>
            <a:pPr marL="457200" indent="-457200">
              <a:buFont typeface="+mj-lt"/>
              <a:buAutoNum type="arabicPeriod"/>
            </a:pPr>
            <a:r>
              <a:rPr lang="en-US" sz="2400" dirty="0" smtClean="0"/>
              <a:t>With the Sheet1 tab </a:t>
            </a:r>
            <a:br>
              <a:rPr lang="en-US" sz="2400" dirty="0" smtClean="0"/>
            </a:br>
            <a:r>
              <a:rPr lang="en-US" sz="2400" dirty="0" smtClean="0"/>
              <a:t>active, click </a:t>
            </a:r>
            <a:r>
              <a:rPr lang="en-US" sz="2400" b="1" dirty="0" smtClean="0"/>
              <a:t>Format </a:t>
            </a:r>
            <a:br>
              <a:rPr lang="en-US" sz="2400" b="1" dirty="0" smtClean="0"/>
            </a:br>
            <a:r>
              <a:rPr lang="en-US" sz="2400" dirty="0" smtClean="0"/>
              <a:t>in the Cells group on </a:t>
            </a:r>
            <a:br>
              <a:rPr lang="en-US" sz="2400" dirty="0" smtClean="0"/>
            </a:br>
            <a:r>
              <a:rPr lang="en-US" sz="2400" dirty="0" smtClean="0"/>
              <a:t>the Home tab.</a:t>
            </a:r>
          </a:p>
          <a:p>
            <a:pPr marL="457200" indent="-457200">
              <a:buFont typeface="+mj-lt"/>
              <a:buAutoNum type="arabicPeriod"/>
            </a:pPr>
            <a:r>
              <a:rPr lang="en-US" sz="2400" dirty="0" smtClean="0"/>
              <a:t>Click </a:t>
            </a:r>
            <a:r>
              <a:rPr lang="en-US" sz="2400" b="1" dirty="0" smtClean="0"/>
              <a:t>Move or Copy </a:t>
            </a:r>
            <a:br>
              <a:rPr lang="en-US" sz="2400" b="1" dirty="0" smtClean="0"/>
            </a:br>
            <a:r>
              <a:rPr lang="en-US" sz="2400" b="1" dirty="0" smtClean="0"/>
              <a:t>Sheet</a:t>
            </a:r>
            <a:r>
              <a:rPr lang="en-US" sz="2400" dirty="0" smtClean="0"/>
              <a:t>. The dialog box </a:t>
            </a:r>
            <a:br>
              <a:rPr lang="en-US" sz="2400" dirty="0" smtClean="0"/>
            </a:br>
            <a:r>
              <a:rPr lang="en-US" sz="2400" dirty="0" smtClean="0"/>
              <a:t>in the figure opens.</a:t>
            </a:r>
          </a:p>
        </p:txBody>
      </p:sp>
      <p:pic>
        <p:nvPicPr>
          <p:cNvPr id="5" name="Picture 4" descr="f0602.JPG"/>
          <p:cNvPicPr>
            <a:picLocks noChangeAspect="1"/>
          </p:cNvPicPr>
          <p:nvPr/>
        </p:nvPicPr>
        <p:blipFill>
          <a:blip r:embed="rId3"/>
          <a:stretch>
            <a:fillRect/>
          </a:stretch>
        </p:blipFill>
        <p:spPr>
          <a:xfrm>
            <a:off x="3886199" y="2590800"/>
            <a:ext cx="4747259" cy="3505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Copy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smtClean="0"/>
              <a:t>Sheet1 is selected by default. Select the </a:t>
            </a:r>
            <a:r>
              <a:rPr lang="en-US" sz="2400" b="1" dirty="0" smtClean="0"/>
              <a:t>Create a copy</a:t>
            </a:r>
            <a:r>
              <a:rPr lang="en-US" sz="2400" dirty="0" smtClean="0"/>
              <a:t> box (refer to the previous figure) and click OK. A copy of Sheet1 is inserted to the left of Sheet1 and is named Sheet1 (2).  </a:t>
            </a:r>
          </a:p>
          <a:p>
            <a:pPr marL="457200" indent="-457200">
              <a:buFont typeface="+mj-lt"/>
              <a:buAutoNum type="arabicPeriod" startAt="4"/>
            </a:pPr>
            <a:r>
              <a:rPr lang="en-US" sz="2400" dirty="0" smtClean="0"/>
              <a:t>Click the Sheet3 tab and hold down the left mouse button. A down arrow appears at the boundary between Sheet2 and Sheet3, and the cursor becomes an arrow pointing to the left of a blank document symbol. </a:t>
            </a:r>
          </a:p>
          <a:p>
            <a:pPr marL="457200" indent="-457200">
              <a:buFont typeface="+mj-lt"/>
              <a:buAutoNum type="arabicPeriod" startAt="4"/>
            </a:pPr>
            <a:r>
              <a:rPr lang="en-US" sz="2400" dirty="0" smtClean="0"/>
              <a:t>Press and hold </a:t>
            </a:r>
            <a:r>
              <a:rPr lang="en-US" sz="2400" b="1" dirty="0" smtClean="0"/>
              <a:t>Ctrl</a:t>
            </a:r>
            <a:r>
              <a:rPr lang="en-US" sz="2400" dirty="0" smtClean="0"/>
              <a:t>. A plus sign appears in the cursor document. Move the cursor to the right until the down arrow appears on the right side of Sheet3. Release the mouse button and </a:t>
            </a:r>
            <a:r>
              <a:rPr lang="en-US" sz="2400" b="1" dirty="0" smtClean="0"/>
              <a:t>Ctrl</a:t>
            </a:r>
            <a:r>
              <a:rPr lang="en-US" sz="2400" dirty="0" smtClean="0"/>
              <a:t> key. The new sheet is named Sheet3 (2). </a:t>
            </a:r>
          </a:p>
        </p:txBody>
      </p:sp>
    </p:spTree>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3150</TotalTime>
  <Words>4967</Words>
  <Application>Microsoft Office PowerPoint</Application>
  <PresentationFormat>On-screen Show (4:3)</PresentationFormat>
  <Paragraphs>337</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template</vt:lpstr>
      <vt:lpstr>Managing Worksheets</vt:lpstr>
      <vt:lpstr>Objectives</vt:lpstr>
      <vt:lpstr>Software Orientation: Worksheet Management</vt:lpstr>
      <vt:lpstr>Software Orientation: Worksheet Management</vt:lpstr>
      <vt:lpstr>Organizing Worksheets</vt:lpstr>
      <vt:lpstr>Copying a Worksheet</vt:lpstr>
      <vt:lpstr>Copying a Worksheet</vt:lpstr>
      <vt:lpstr>Step-by-Step: Copy a Worksheet</vt:lpstr>
      <vt:lpstr>Step-by-Step: Copy a Worksheet</vt:lpstr>
      <vt:lpstr>Step-by-Step: Copy a Worksheet</vt:lpstr>
      <vt:lpstr>Step-by-Step: Copy a Worksheet</vt:lpstr>
      <vt:lpstr>Step-by-Step: Copy a Worksheet</vt:lpstr>
      <vt:lpstr>Renaming a Worksheet</vt:lpstr>
      <vt:lpstr>Step-by-Step: Rename a Worksheet</vt:lpstr>
      <vt:lpstr>Step-by-Step: Rename a Worksheet</vt:lpstr>
      <vt:lpstr>Repositioning the Worksheets</vt:lpstr>
      <vt:lpstr>Step-by-Step: Reposition the Worksheets</vt:lpstr>
      <vt:lpstr>Step-by-Step: Reposition the Worksheets</vt:lpstr>
      <vt:lpstr>Hiding and Unhiding a Worksheet</vt:lpstr>
      <vt:lpstr>Hiding and Unhiding a Worksheet</vt:lpstr>
      <vt:lpstr>Step-by-Step: Hide and Unhide a Worksheet</vt:lpstr>
      <vt:lpstr>Step-by-Step: Hide and Unhide a Worksheet</vt:lpstr>
      <vt:lpstr>Inserting a New Worksheet</vt:lpstr>
      <vt:lpstr>Inserting a New Worksheet</vt:lpstr>
      <vt:lpstr>Step-by-Step: Insert a New Worksheet</vt:lpstr>
      <vt:lpstr>Step-by-Step: Insert a New Worksheet</vt:lpstr>
      <vt:lpstr>Step-by-Step: Insert a New Worksheet</vt:lpstr>
      <vt:lpstr>Deleting a Worksheet</vt:lpstr>
      <vt:lpstr>Step-by-Step: Delete a Worksheet</vt:lpstr>
      <vt:lpstr>Step-by-Step: Delete a Worksheet</vt:lpstr>
      <vt:lpstr>Working with Multiple Worksheets</vt:lpstr>
      <vt:lpstr>Step-by-Step: Work with Multiple Worksheets</vt:lpstr>
      <vt:lpstr>Step-by-Step: Work with Multiple Worksheets</vt:lpstr>
      <vt:lpstr>Step-by-Step: Work with Multiple Worksheets</vt:lpstr>
      <vt:lpstr>Hiding and Unhiding Worksheet Windows</vt:lpstr>
      <vt:lpstr>Step-by-Step: Hide and Unhide Windows</vt:lpstr>
      <vt:lpstr>Step-by-Step: Hide and Unhide Windows</vt:lpstr>
      <vt:lpstr>Using Zoom and Freeze to Change the View</vt:lpstr>
      <vt:lpstr>Using Zoom and Freeze to Change the View</vt:lpstr>
      <vt:lpstr>Step-by-Step: Use Zoom and Freeze</vt:lpstr>
      <vt:lpstr>Step-by-Step: Use Zoom and Freeze</vt:lpstr>
      <vt:lpstr>Step-by-Step: Use Zoom and Freeze</vt:lpstr>
      <vt:lpstr>Finding and Replacing Data</vt:lpstr>
      <vt:lpstr>Locating Data with the Find Command</vt:lpstr>
      <vt:lpstr>Locating Data with the Find Command</vt:lpstr>
      <vt:lpstr>Step-by-Step: Use the Find Command</vt:lpstr>
      <vt:lpstr>Step-by-Step: Use the Find Command</vt:lpstr>
      <vt:lpstr>Step-by-Step: Use the Find Command</vt:lpstr>
      <vt:lpstr>Replacing Data with the Replace Command</vt:lpstr>
      <vt:lpstr>Step-by-Step: Use the Replace Command</vt:lpstr>
      <vt:lpstr>Step-by-Step: Use the Replace Command</vt:lpstr>
      <vt:lpstr>Navigating Data with the Go To Command</vt:lpstr>
      <vt:lpstr>Step-by-Step: Use the Go To Command</vt:lpstr>
      <vt:lpstr>Step-by-Step: Use the Go To Command</vt:lpstr>
      <vt:lpstr>Step-by-Step: Use the Go To Command</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174</cp:revision>
  <dcterms:created xsi:type="dcterms:W3CDTF">2011-08-16T13:23:21Z</dcterms:created>
  <dcterms:modified xsi:type="dcterms:W3CDTF">2013-01-20T23:39:38Z</dcterms:modified>
</cp:coreProperties>
</file>