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5" r:id="rId12"/>
    <p:sldId id="266" r:id="rId13"/>
    <p:sldId id="267" r:id="rId14"/>
    <p:sldId id="277" r:id="rId15"/>
    <p:sldId id="268" r:id="rId16"/>
    <p:sldId id="269" r:id="rId17"/>
    <p:sldId id="270" r:id="rId18"/>
    <p:sldId id="271" r:id="rId19"/>
    <p:sldId id="272" r:id="rId20"/>
    <p:sldId id="273" r:id="rId21"/>
    <p:sldId id="276" r:id="rId22"/>
    <p:sldId id="27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15" autoAdjust="0"/>
    <p:restoredTop sz="94660"/>
  </p:normalViewPr>
  <p:slideViewPr>
    <p:cSldViewPr>
      <p:cViewPr>
        <p:scale>
          <a:sx n="75" d="100"/>
          <a:sy n="75" d="100"/>
        </p:scale>
        <p:origin x="-432" y="1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14EF5F-34D1-48CB-86C4-D4C6AE1DA76A}"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A7A4F5-1C07-482E-9CFE-66A5A8BA9FDA}" type="slidenum">
              <a:rPr lang="en-US" smtClean="0"/>
              <a:t>‹#›</a:t>
            </a:fld>
            <a:endParaRPr lang="en-US"/>
          </a:p>
        </p:txBody>
      </p:sp>
    </p:spTree>
    <p:extLst>
      <p:ext uri="{BB962C8B-B14F-4D97-AF65-F5344CB8AC3E}">
        <p14:creationId xmlns:p14="http://schemas.microsoft.com/office/powerpoint/2010/main" val="2671096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14EF5F-34D1-48CB-86C4-D4C6AE1DA76A}"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A7A4F5-1C07-482E-9CFE-66A5A8BA9FDA}" type="slidenum">
              <a:rPr lang="en-US" smtClean="0"/>
              <a:t>‹#›</a:t>
            </a:fld>
            <a:endParaRPr lang="en-US"/>
          </a:p>
        </p:txBody>
      </p:sp>
    </p:spTree>
    <p:extLst>
      <p:ext uri="{BB962C8B-B14F-4D97-AF65-F5344CB8AC3E}">
        <p14:creationId xmlns:p14="http://schemas.microsoft.com/office/powerpoint/2010/main" val="1563848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14EF5F-34D1-48CB-86C4-D4C6AE1DA76A}"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A7A4F5-1C07-482E-9CFE-66A5A8BA9FDA}" type="slidenum">
              <a:rPr lang="en-US" smtClean="0"/>
              <a:t>‹#›</a:t>
            </a:fld>
            <a:endParaRPr lang="en-US"/>
          </a:p>
        </p:txBody>
      </p:sp>
    </p:spTree>
    <p:extLst>
      <p:ext uri="{BB962C8B-B14F-4D97-AF65-F5344CB8AC3E}">
        <p14:creationId xmlns:p14="http://schemas.microsoft.com/office/powerpoint/2010/main" val="2469856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14EF5F-34D1-48CB-86C4-D4C6AE1DA76A}"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A7A4F5-1C07-482E-9CFE-66A5A8BA9FDA}" type="slidenum">
              <a:rPr lang="en-US" smtClean="0"/>
              <a:t>‹#›</a:t>
            </a:fld>
            <a:endParaRPr lang="en-US"/>
          </a:p>
        </p:txBody>
      </p:sp>
    </p:spTree>
    <p:extLst>
      <p:ext uri="{BB962C8B-B14F-4D97-AF65-F5344CB8AC3E}">
        <p14:creationId xmlns:p14="http://schemas.microsoft.com/office/powerpoint/2010/main" val="590023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14EF5F-34D1-48CB-86C4-D4C6AE1DA76A}"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A7A4F5-1C07-482E-9CFE-66A5A8BA9FDA}" type="slidenum">
              <a:rPr lang="en-US" smtClean="0"/>
              <a:t>‹#›</a:t>
            </a:fld>
            <a:endParaRPr lang="en-US"/>
          </a:p>
        </p:txBody>
      </p:sp>
    </p:spTree>
    <p:extLst>
      <p:ext uri="{BB962C8B-B14F-4D97-AF65-F5344CB8AC3E}">
        <p14:creationId xmlns:p14="http://schemas.microsoft.com/office/powerpoint/2010/main" val="2090883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14EF5F-34D1-48CB-86C4-D4C6AE1DA76A}" type="datetimeFigureOut">
              <a:rPr lang="en-US" smtClean="0"/>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A7A4F5-1C07-482E-9CFE-66A5A8BA9FDA}" type="slidenum">
              <a:rPr lang="en-US" smtClean="0"/>
              <a:t>‹#›</a:t>
            </a:fld>
            <a:endParaRPr lang="en-US"/>
          </a:p>
        </p:txBody>
      </p:sp>
    </p:spTree>
    <p:extLst>
      <p:ext uri="{BB962C8B-B14F-4D97-AF65-F5344CB8AC3E}">
        <p14:creationId xmlns:p14="http://schemas.microsoft.com/office/powerpoint/2010/main" val="87075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14EF5F-34D1-48CB-86C4-D4C6AE1DA76A}" type="datetimeFigureOut">
              <a:rPr lang="en-US" smtClean="0"/>
              <a:t>1/10/2017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A7A4F5-1C07-482E-9CFE-66A5A8BA9FDA}" type="slidenum">
              <a:rPr lang="en-US" smtClean="0"/>
              <a:t>‹#›</a:t>
            </a:fld>
            <a:endParaRPr lang="en-US"/>
          </a:p>
        </p:txBody>
      </p:sp>
    </p:spTree>
    <p:extLst>
      <p:ext uri="{BB962C8B-B14F-4D97-AF65-F5344CB8AC3E}">
        <p14:creationId xmlns:p14="http://schemas.microsoft.com/office/powerpoint/2010/main" val="3177194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14EF5F-34D1-48CB-86C4-D4C6AE1DA76A}" type="datetimeFigureOut">
              <a:rPr lang="en-US" smtClean="0"/>
              <a:t>1/10/2017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A7A4F5-1C07-482E-9CFE-66A5A8BA9FDA}" type="slidenum">
              <a:rPr lang="en-US" smtClean="0"/>
              <a:t>‹#›</a:t>
            </a:fld>
            <a:endParaRPr lang="en-US"/>
          </a:p>
        </p:txBody>
      </p:sp>
    </p:spTree>
    <p:extLst>
      <p:ext uri="{BB962C8B-B14F-4D97-AF65-F5344CB8AC3E}">
        <p14:creationId xmlns:p14="http://schemas.microsoft.com/office/powerpoint/2010/main" val="2318312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14EF5F-34D1-48CB-86C4-D4C6AE1DA76A}" type="datetimeFigureOut">
              <a:rPr lang="en-US" smtClean="0"/>
              <a:t>1/10/2017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A7A4F5-1C07-482E-9CFE-66A5A8BA9FDA}" type="slidenum">
              <a:rPr lang="en-US" smtClean="0"/>
              <a:t>‹#›</a:t>
            </a:fld>
            <a:endParaRPr lang="en-US"/>
          </a:p>
        </p:txBody>
      </p:sp>
    </p:spTree>
    <p:extLst>
      <p:ext uri="{BB962C8B-B14F-4D97-AF65-F5344CB8AC3E}">
        <p14:creationId xmlns:p14="http://schemas.microsoft.com/office/powerpoint/2010/main" val="1773834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14EF5F-34D1-48CB-86C4-D4C6AE1DA76A}" type="datetimeFigureOut">
              <a:rPr lang="en-US" smtClean="0"/>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A7A4F5-1C07-482E-9CFE-66A5A8BA9FDA}" type="slidenum">
              <a:rPr lang="en-US" smtClean="0"/>
              <a:t>‹#›</a:t>
            </a:fld>
            <a:endParaRPr lang="en-US"/>
          </a:p>
        </p:txBody>
      </p:sp>
    </p:spTree>
    <p:extLst>
      <p:ext uri="{BB962C8B-B14F-4D97-AF65-F5344CB8AC3E}">
        <p14:creationId xmlns:p14="http://schemas.microsoft.com/office/powerpoint/2010/main" val="299298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14EF5F-34D1-48CB-86C4-D4C6AE1DA76A}" type="datetimeFigureOut">
              <a:rPr lang="en-US" smtClean="0"/>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A7A4F5-1C07-482E-9CFE-66A5A8BA9FDA}" type="slidenum">
              <a:rPr lang="en-US" smtClean="0"/>
              <a:t>‹#›</a:t>
            </a:fld>
            <a:endParaRPr lang="en-US"/>
          </a:p>
        </p:txBody>
      </p:sp>
    </p:spTree>
    <p:extLst>
      <p:ext uri="{BB962C8B-B14F-4D97-AF65-F5344CB8AC3E}">
        <p14:creationId xmlns:p14="http://schemas.microsoft.com/office/powerpoint/2010/main" val="66628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14EF5F-34D1-48CB-86C4-D4C6AE1DA76A}" type="datetimeFigureOut">
              <a:rPr lang="en-US" smtClean="0"/>
              <a:t>1/10/2017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A7A4F5-1C07-482E-9CFE-66A5A8BA9FDA}" type="slidenum">
              <a:rPr lang="en-US" smtClean="0"/>
              <a:t>‹#›</a:t>
            </a:fld>
            <a:endParaRPr lang="en-US"/>
          </a:p>
        </p:txBody>
      </p:sp>
    </p:spTree>
    <p:extLst>
      <p:ext uri="{BB962C8B-B14F-4D97-AF65-F5344CB8AC3E}">
        <p14:creationId xmlns:p14="http://schemas.microsoft.com/office/powerpoint/2010/main" val="3280609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Identifying Computer</a:t>
            </a:r>
            <a:br>
              <a:rPr lang="en-US" dirty="0"/>
            </a:br>
            <a:r>
              <a:rPr lang="en-US" dirty="0"/>
              <a:t>Hardware</a:t>
            </a:r>
          </a:p>
        </p:txBody>
      </p:sp>
      <p:sp>
        <p:nvSpPr>
          <p:cNvPr id="3" name="Subtitle 2"/>
          <p:cNvSpPr>
            <a:spLocks noGrp="1"/>
          </p:cNvSpPr>
          <p:nvPr>
            <p:ph type="subTitle" idx="1"/>
          </p:nvPr>
        </p:nvSpPr>
        <p:spPr/>
        <p:txBody>
          <a:bodyPr/>
          <a:lstStyle/>
          <a:p>
            <a:r>
              <a:rPr lang="en-US" dirty="0" smtClean="0"/>
              <a:t>Part A: Types of Computers</a:t>
            </a:r>
            <a:endParaRPr lang="en-US" dirty="0"/>
          </a:p>
        </p:txBody>
      </p:sp>
    </p:spTree>
    <p:extLst>
      <p:ext uri="{BB962C8B-B14F-4D97-AF65-F5344CB8AC3E}">
        <p14:creationId xmlns:p14="http://schemas.microsoft.com/office/powerpoint/2010/main" val="3640668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Laptop Computers</a:t>
            </a:r>
            <a:endParaRPr lang="en-US" dirty="0"/>
          </a:p>
        </p:txBody>
      </p:sp>
      <p:sp>
        <p:nvSpPr>
          <p:cNvPr id="3" name="Content Placeholder 2"/>
          <p:cNvSpPr>
            <a:spLocks noGrp="1"/>
          </p:cNvSpPr>
          <p:nvPr>
            <p:ph idx="1"/>
          </p:nvPr>
        </p:nvSpPr>
        <p:spPr>
          <a:xfrm>
            <a:off x="457200" y="1600200"/>
            <a:ext cx="4419600" cy="4525963"/>
          </a:xfrm>
        </p:spPr>
        <p:txBody>
          <a:bodyPr>
            <a:normAutofit fontScale="70000" lnSpcReduction="20000"/>
          </a:bodyPr>
          <a:lstStyle/>
          <a:p>
            <a:r>
              <a:rPr lang="en-US" dirty="0"/>
              <a:t>A </a:t>
            </a:r>
            <a:r>
              <a:rPr lang="en-US" i="1" dirty="0"/>
              <a:t>laptop </a:t>
            </a:r>
            <a:r>
              <a:rPr lang="en-US" dirty="0"/>
              <a:t>is a complete computer system that is small, compact, lightweight, and portable. </a:t>
            </a:r>
            <a:endParaRPr lang="en-US" dirty="0" smtClean="0"/>
          </a:p>
          <a:p>
            <a:r>
              <a:rPr lang="en-US" dirty="0" smtClean="0"/>
              <a:t>All </a:t>
            </a:r>
            <a:r>
              <a:rPr lang="en-US" dirty="0"/>
              <a:t>laptops have specialized </a:t>
            </a:r>
            <a:r>
              <a:rPr lang="en-US" dirty="0" smtClean="0"/>
              <a:t>hardware designed </a:t>
            </a:r>
            <a:r>
              <a:rPr lang="en-US" dirty="0"/>
              <a:t>especially for use in a smaller portable system, use standard operating systems, can run on battery or </a:t>
            </a:r>
            <a:r>
              <a:rPr lang="en-US" dirty="0" smtClean="0"/>
              <a:t>alternating current </a:t>
            </a:r>
            <a:r>
              <a:rPr lang="en-US" dirty="0"/>
              <a:t>(AC) power, and can connect to other devices. </a:t>
            </a:r>
            <a:endParaRPr lang="en-US" dirty="0" smtClean="0"/>
          </a:p>
          <a:p>
            <a:r>
              <a:rPr lang="en-US" dirty="0"/>
              <a:t>Smaller models are referred to as </a:t>
            </a:r>
            <a:r>
              <a:rPr lang="en-US" i="1" dirty="0"/>
              <a:t>notebooks </a:t>
            </a:r>
            <a:r>
              <a:rPr lang="en-US" dirty="0"/>
              <a:t>or sub-notebooks and typically have fewer features.</a:t>
            </a:r>
          </a:p>
        </p:txBody>
      </p:sp>
      <p:pic>
        <p:nvPicPr>
          <p:cNvPr id="5122" name="Picture 2" descr="Image result for lapto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5400" y="2286000"/>
            <a:ext cx="3596018" cy="24823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8039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Devices</a:t>
            </a:r>
            <a:endParaRPr lang="en-US" dirty="0"/>
          </a:p>
        </p:txBody>
      </p:sp>
      <p:sp>
        <p:nvSpPr>
          <p:cNvPr id="3" name="Content Placeholder 2"/>
          <p:cNvSpPr>
            <a:spLocks noGrp="1"/>
          </p:cNvSpPr>
          <p:nvPr>
            <p:ph idx="1"/>
          </p:nvPr>
        </p:nvSpPr>
        <p:spPr>
          <a:xfrm>
            <a:off x="457200" y="1600200"/>
            <a:ext cx="4419600" cy="4525963"/>
          </a:xfrm>
        </p:spPr>
        <p:txBody>
          <a:bodyPr>
            <a:normAutofit fontScale="85000" lnSpcReduction="20000"/>
          </a:bodyPr>
          <a:lstStyle/>
          <a:p>
            <a:r>
              <a:rPr lang="en-US" dirty="0"/>
              <a:t>Mobile devices that fall into the tablet PC category range in size from larger tablets that look like a traditional laptop but have a touchscreen to small notebook-sized mobile devices that operate similarly to a smartphone, but are a bit larger and have more computing power.</a:t>
            </a:r>
          </a:p>
        </p:txBody>
      </p:sp>
      <p:pic>
        <p:nvPicPr>
          <p:cNvPr id="1026" name="Picture 2" descr="Image result for mobile devic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48200" y="2362200"/>
            <a:ext cx="4038600" cy="25770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2416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Tablets</a:t>
            </a:r>
            <a:endParaRPr lang="en-US" dirty="0"/>
          </a:p>
        </p:txBody>
      </p:sp>
      <p:sp>
        <p:nvSpPr>
          <p:cNvPr id="3" name="Content Placeholder 2"/>
          <p:cNvSpPr>
            <a:spLocks noGrp="1"/>
          </p:cNvSpPr>
          <p:nvPr>
            <p:ph idx="1"/>
          </p:nvPr>
        </p:nvSpPr>
        <p:spPr>
          <a:xfrm>
            <a:off x="457200" y="1600200"/>
            <a:ext cx="4648200" cy="4525963"/>
          </a:xfrm>
        </p:spPr>
        <p:txBody>
          <a:bodyPr>
            <a:normAutofit fontScale="55000" lnSpcReduction="20000"/>
          </a:bodyPr>
          <a:lstStyle/>
          <a:p>
            <a:r>
              <a:rPr lang="en-US" dirty="0" smtClean="0"/>
              <a:t>Just </a:t>
            </a:r>
            <a:r>
              <a:rPr lang="en-US" dirty="0"/>
              <a:t>like smartphones, tablet PCs can run a number of different operating systems depending on </a:t>
            </a:r>
            <a:r>
              <a:rPr lang="en-US" dirty="0" smtClean="0"/>
              <a:t>the manufacturer</a:t>
            </a:r>
            <a:endParaRPr lang="en-US" dirty="0"/>
          </a:p>
          <a:p>
            <a:r>
              <a:rPr lang="en-US" dirty="0" smtClean="0"/>
              <a:t>Tablets </a:t>
            </a:r>
            <a:r>
              <a:rPr lang="en-US" dirty="0"/>
              <a:t>can connect to the Internet over wireless (Wi-Fi) connections. Some tablets can also connect to the Internet via </a:t>
            </a:r>
            <a:r>
              <a:rPr lang="en-US" dirty="0" smtClean="0"/>
              <a:t>cellular service </a:t>
            </a:r>
            <a:r>
              <a:rPr lang="en-US" dirty="0"/>
              <a:t>just like a cell phone does.</a:t>
            </a:r>
          </a:p>
          <a:p>
            <a:r>
              <a:rPr lang="en-US" dirty="0"/>
              <a:t>Some laptops can be used as tablets. In some cases, the laptop hinges allow the keyboard to be folded behind the screen </a:t>
            </a:r>
            <a:r>
              <a:rPr lang="en-US" dirty="0" smtClean="0"/>
              <a:t>so the </a:t>
            </a:r>
            <a:r>
              <a:rPr lang="en-US" dirty="0"/>
              <a:t>user can tap the surface of the display to make selections. On other laptops that convert into tablets, the keyboard </a:t>
            </a:r>
            <a:r>
              <a:rPr lang="en-US" dirty="0" smtClean="0"/>
              <a:t>is removed</a:t>
            </a:r>
            <a:r>
              <a:rPr lang="en-US" dirty="0"/>
              <a:t>, leaving the user with just the display to use as a tablet.</a:t>
            </a:r>
          </a:p>
        </p:txBody>
      </p:sp>
      <p:pic>
        <p:nvPicPr>
          <p:cNvPr id="6146" name="Picture 2" descr="Image result for table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2309949"/>
            <a:ext cx="4066853"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6860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Smartphones</a:t>
            </a:r>
            <a:endParaRPr lang="en-US" dirty="0"/>
          </a:p>
        </p:txBody>
      </p:sp>
      <p:sp>
        <p:nvSpPr>
          <p:cNvPr id="3" name="Content Placeholder 2"/>
          <p:cNvSpPr>
            <a:spLocks noGrp="1"/>
          </p:cNvSpPr>
          <p:nvPr>
            <p:ph idx="1"/>
          </p:nvPr>
        </p:nvSpPr>
        <p:spPr/>
        <p:txBody>
          <a:bodyPr>
            <a:normAutofit fontScale="77500" lnSpcReduction="20000"/>
          </a:bodyPr>
          <a:lstStyle/>
          <a:p>
            <a:r>
              <a:rPr lang="en-US" i="1" dirty="0"/>
              <a:t>Smartphones </a:t>
            </a:r>
            <a:r>
              <a:rPr lang="en-US" dirty="0"/>
              <a:t>are high-end mobile devices that provide users with a wide range of functions, such as: </a:t>
            </a:r>
            <a:endParaRPr lang="en-US" dirty="0" smtClean="0"/>
          </a:p>
          <a:p>
            <a:pPr lvl="1"/>
            <a:r>
              <a:rPr lang="en-US" dirty="0" smtClean="0"/>
              <a:t>portable </a:t>
            </a:r>
            <a:r>
              <a:rPr lang="en-US" dirty="0"/>
              <a:t>media </a:t>
            </a:r>
            <a:r>
              <a:rPr lang="en-US" dirty="0" smtClean="0"/>
              <a:t>players</a:t>
            </a:r>
          </a:p>
          <a:p>
            <a:pPr lvl="1"/>
            <a:r>
              <a:rPr lang="en-US" dirty="0" smtClean="0"/>
              <a:t>video cameras</a:t>
            </a:r>
          </a:p>
          <a:p>
            <a:pPr lvl="1"/>
            <a:r>
              <a:rPr lang="en-US" dirty="0" smtClean="0"/>
              <a:t>GPS</a:t>
            </a:r>
          </a:p>
          <a:p>
            <a:pPr lvl="1"/>
            <a:r>
              <a:rPr lang="en-US" dirty="0" smtClean="0"/>
              <a:t>high-resolution touchscreens</a:t>
            </a:r>
          </a:p>
          <a:p>
            <a:pPr lvl="1"/>
            <a:r>
              <a:rPr lang="en-US" dirty="0" smtClean="0"/>
              <a:t>high-speed Wi-Fi</a:t>
            </a:r>
          </a:p>
          <a:p>
            <a:pPr lvl="1"/>
            <a:r>
              <a:rPr lang="en-US" dirty="0" smtClean="0"/>
              <a:t>web browsers</a:t>
            </a:r>
          </a:p>
          <a:p>
            <a:pPr lvl="1"/>
            <a:r>
              <a:rPr lang="en-US" dirty="0" smtClean="0"/>
              <a:t>mobile broadband</a:t>
            </a:r>
          </a:p>
          <a:p>
            <a:pPr lvl="1"/>
            <a:r>
              <a:rPr lang="en-US" dirty="0" smtClean="0"/>
              <a:t>phone service.</a:t>
            </a:r>
          </a:p>
          <a:p>
            <a:r>
              <a:rPr lang="en-US" dirty="0" smtClean="0"/>
              <a:t>Although </a:t>
            </a:r>
            <a:r>
              <a:rPr lang="en-US" dirty="0"/>
              <a:t>Android and iOS dominate the smartphone device marketplace, there are many </a:t>
            </a:r>
            <a:r>
              <a:rPr lang="en-US" dirty="0" smtClean="0"/>
              <a:t>other technologies </a:t>
            </a:r>
            <a:r>
              <a:rPr lang="en-US" dirty="0"/>
              <a:t>and devices available.</a:t>
            </a:r>
          </a:p>
        </p:txBody>
      </p:sp>
      <p:pic>
        <p:nvPicPr>
          <p:cNvPr id="7170" name="Picture 2" descr="Image result for smart ph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0783" y="2362200"/>
            <a:ext cx="4055442"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510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bbcertfiles.wixsite.com/</a:t>
            </a:r>
            <a:r>
              <a:rPr lang="en-US" dirty="0" err="1" smtClean="0"/>
              <a:t>bbcertfiles</a:t>
            </a:r>
            <a:endParaRPr lang="en-US" dirty="0"/>
          </a:p>
        </p:txBody>
      </p:sp>
    </p:spTree>
    <p:extLst>
      <p:ext uri="{BB962C8B-B14F-4D97-AF65-F5344CB8AC3E}">
        <p14:creationId xmlns:p14="http://schemas.microsoft.com/office/powerpoint/2010/main" val="1970679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age result for iph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76200"/>
            <a:ext cx="2352675" cy="19431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Apple iPhone</a:t>
            </a:r>
            <a:endParaRPr lang="en-US" dirty="0"/>
          </a:p>
        </p:txBody>
      </p:sp>
      <p:sp>
        <p:nvSpPr>
          <p:cNvPr id="3" name="Content Placeholder 2"/>
          <p:cNvSpPr>
            <a:spLocks noGrp="1"/>
          </p:cNvSpPr>
          <p:nvPr>
            <p:ph idx="1"/>
          </p:nvPr>
        </p:nvSpPr>
        <p:spPr/>
        <p:txBody>
          <a:bodyPr>
            <a:normAutofit fontScale="85000" lnSpcReduction="20000"/>
          </a:bodyPr>
          <a:lstStyle/>
          <a:p>
            <a:r>
              <a:rPr lang="en-US" dirty="0"/>
              <a:t>iPhones run on the iOS operating system that are a combination of phone, Internet gadget, </a:t>
            </a:r>
            <a:r>
              <a:rPr lang="en-US" dirty="0" smtClean="0"/>
              <a:t>and wide </a:t>
            </a:r>
            <a:r>
              <a:rPr lang="en-US" dirty="0"/>
              <a:t>screen iPod. The common features of an iPhone include telephone, music player, </a:t>
            </a:r>
            <a:r>
              <a:rPr lang="en-US" dirty="0" smtClean="0"/>
              <a:t>camera, and </a:t>
            </a:r>
            <a:r>
              <a:rPr lang="en-US" dirty="0"/>
              <a:t>games. The latest iPhone includes features such as video conferencing and </a:t>
            </a:r>
            <a:r>
              <a:rPr lang="en-US" dirty="0" smtClean="0"/>
              <a:t>Siri—a </a:t>
            </a:r>
            <a:r>
              <a:rPr lang="en-US" dirty="0" err="1" smtClean="0"/>
              <a:t>voicecontrolled</a:t>
            </a:r>
            <a:r>
              <a:rPr lang="en-US" dirty="0" smtClean="0"/>
              <a:t> software </a:t>
            </a:r>
            <a:r>
              <a:rPr lang="en-US" dirty="0"/>
              <a:t>assistant to perform various tasks and run other applications through a </a:t>
            </a:r>
            <a:r>
              <a:rPr lang="en-US" dirty="0" err="1" smtClean="0"/>
              <a:t>multitouch</a:t>
            </a:r>
            <a:r>
              <a:rPr lang="en-US" dirty="0" smtClean="0"/>
              <a:t> interface</a:t>
            </a:r>
            <a:r>
              <a:rPr lang="en-US" dirty="0"/>
              <a:t>.</a:t>
            </a:r>
          </a:p>
          <a:p>
            <a:r>
              <a:rPr lang="en-US" dirty="0"/>
              <a:t>iPhone applications utilize innovative iOS technology to facilitate Wi-Fi Internet connectivity </a:t>
            </a:r>
            <a:r>
              <a:rPr lang="en-US" dirty="0" smtClean="0"/>
              <a:t>with General </a:t>
            </a:r>
            <a:r>
              <a:rPr lang="en-US" dirty="0"/>
              <a:t>Packet Radio Service (GPRS), an intuitive user interface, GPS, the accelerometer, </a:t>
            </a:r>
            <a:r>
              <a:rPr lang="en-US" dirty="0" smtClean="0"/>
              <a:t>audio, video </a:t>
            </a:r>
            <a:r>
              <a:rPr lang="en-US" dirty="0"/>
              <a:t>and graphic capabilities, as well as other advanced features.</a:t>
            </a:r>
          </a:p>
        </p:txBody>
      </p:sp>
    </p:spTree>
    <p:extLst>
      <p:ext uri="{BB962C8B-B14F-4D97-AF65-F5344CB8AC3E}">
        <p14:creationId xmlns:p14="http://schemas.microsoft.com/office/powerpoint/2010/main" val="2429778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Android Smartphones</a:t>
            </a:r>
            <a:endParaRPr lang="en-US" dirty="0"/>
          </a:p>
        </p:txBody>
      </p:sp>
      <p:pic>
        <p:nvPicPr>
          <p:cNvPr id="2050" name="Picture 2" descr="Image result for android smartphon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3581400"/>
            <a:ext cx="5715000" cy="28575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7200" y="1600200"/>
            <a:ext cx="7772400" cy="4343399"/>
          </a:xfrm>
        </p:spPr>
        <p:txBody>
          <a:bodyPr>
            <a:normAutofit fontScale="85000" lnSpcReduction="10000"/>
          </a:bodyPr>
          <a:lstStyle/>
          <a:p>
            <a:r>
              <a:rPr lang="en-US" dirty="0"/>
              <a:t>Android-based smartphones have similar functions to the iPhone, except that the Android </a:t>
            </a:r>
            <a:r>
              <a:rPr lang="en-US" dirty="0" smtClean="0"/>
              <a:t>OS allows </a:t>
            </a:r>
            <a:r>
              <a:rPr lang="en-US" dirty="0"/>
              <a:t>multiple applications to run simultaneously without interruption. </a:t>
            </a:r>
            <a:endParaRPr lang="en-US" dirty="0" smtClean="0"/>
          </a:p>
          <a:p>
            <a:r>
              <a:rPr lang="en-US" dirty="0" smtClean="0"/>
              <a:t>Popular Android-based smartphone producers:</a:t>
            </a:r>
          </a:p>
          <a:p>
            <a:pPr lvl="1"/>
            <a:r>
              <a:rPr lang="en-US" dirty="0" smtClean="0"/>
              <a:t>Samsung</a:t>
            </a:r>
          </a:p>
          <a:p>
            <a:pPr lvl="1"/>
            <a:r>
              <a:rPr lang="en-US" dirty="0" err="1" smtClean="0"/>
              <a:t>Motorolla</a:t>
            </a:r>
            <a:endParaRPr lang="en-US" dirty="0" smtClean="0"/>
          </a:p>
          <a:p>
            <a:pPr lvl="1"/>
            <a:r>
              <a:rPr lang="en-US" dirty="0" smtClean="0"/>
              <a:t>HTC</a:t>
            </a:r>
          </a:p>
          <a:p>
            <a:pPr lvl="1"/>
            <a:r>
              <a:rPr lang="en-US" dirty="0" smtClean="0"/>
              <a:t>LG</a:t>
            </a:r>
          </a:p>
          <a:p>
            <a:pPr lvl="1"/>
            <a:r>
              <a:rPr lang="en-US" dirty="0" smtClean="0"/>
              <a:t>Google</a:t>
            </a:r>
          </a:p>
        </p:txBody>
      </p:sp>
    </p:spTree>
    <p:extLst>
      <p:ext uri="{BB962C8B-B14F-4D97-AF65-F5344CB8AC3E}">
        <p14:creationId xmlns:p14="http://schemas.microsoft.com/office/powerpoint/2010/main" val="2390295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Blackberry and Windows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Blackberry</a:t>
            </a:r>
          </a:p>
          <a:p>
            <a:pPr lvl="1"/>
            <a:r>
              <a:rPr lang="en-US" dirty="0"/>
              <a:t>BlackBerry phones are primarily used by professionals to conduct </a:t>
            </a:r>
            <a:r>
              <a:rPr lang="en-US" dirty="0" smtClean="0"/>
              <a:t>business operations </a:t>
            </a:r>
            <a:r>
              <a:rPr lang="en-US" dirty="0"/>
              <a:t>and tasks. The BlackBerry OS directly supports corporate business requirements </a:t>
            </a:r>
            <a:r>
              <a:rPr lang="en-US" dirty="0" smtClean="0"/>
              <a:t>with functions </a:t>
            </a:r>
            <a:r>
              <a:rPr lang="en-US" dirty="0"/>
              <a:t>such as synchronizing with </a:t>
            </a:r>
            <a:r>
              <a:rPr lang="en-US" dirty="0" err="1"/>
              <a:t>Microsoft</a:t>
            </a:r>
            <a:r>
              <a:rPr lang="en-US" sz="800" dirty="0" err="1"/>
              <a:t>R</a:t>
            </a:r>
            <a:r>
              <a:rPr lang="en-US" sz="800" dirty="0"/>
              <a:t> </a:t>
            </a:r>
            <a:r>
              <a:rPr lang="en-US" dirty="0"/>
              <a:t>Exchange, IBM</a:t>
            </a:r>
            <a:r>
              <a:rPr lang="en-US" sz="800" dirty="0"/>
              <a:t>R </a:t>
            </a:r>
            <a:r>
              <a:rPr lang="en-US" dirty="0" err="1"/>
              <a:t>Lotus</a:t>
            </a:r>
            <a:r>
              <a:rPr lang="en-US" sz="800" dirty="0" err="1"/>
              <a:t>R</a:t>
            </a:r>
            <a:r>
              <a:rPr lang="en-US" sz="800" dirty="0"/>
              <a:t> </a:t>
            </a:r>
            <a:r>
              <a:rPr lang="en-US" dirty="0" err="1"/>
              <a:t>Domino</a:t>
            </a:r>
            <a:r>
              <a:rPr lang="en-US" sz="800" dirty="0" err="1"/>
              <a:t>R</a:t>
            </a:r>
            <a:r>
              <a:rPr lang="en-US" dirty="0"/>
              <a:t>, or </a:t>
            </a:r>
            <a:r>
              <a:rPr lang="en-US" dirty="0" err="1" smtClean="0"/>
              <a:t>Novell</a:t>
            </a:r>
            <a:r>
              <a:rPr lang="en-US" sz="800" dirty="0" err="1" smtClean="0"/>
              <a:t>R</a:t>
            </a:r>
            <a:r>
              <a:rPr lang="en-US" sz="800" dirty="0" smtClean="0"/>
              <a:t> </a:t>
            </a:r>
            <a:r>
              <a:rPr lang="en-US" dirty="0" err="1" smtClean="0"/>
              <a:t>GroupWise</a:t>
            </a:r>
            <a:r>
              <a:rPr lang="en-US" sz="800" dirty="0" err="1" smtClean="0"/>
              <a:t>R</a:t>
            </a:r>
            <a:r>
              <a:rPr lang="en-US" sz="800" dirty="0" smtClean="0"/>
              <a:t> </a:t>
            </a:r>
            <a:r>
              <a:rPr lang="en-US" dirty="0"/>
              <a:t>emails, contacts, and tasks by maintaining a high level of security</a:t>
            </a:r>
            <a:r>
              <a:rPr lang="en-US" dirty="0" smtClean="0"/>
              <a:t>.</a:t>
            </a:r>
          </a:p>
          <a:p>
            <a:r>
              <a:rPr lang="en-US" dirty="0" smtClean="0"/>
              <a:t>Windows</a:t>
            </a:r>
          </a:p>
          <a:p>
            <a:pPr lvl="1"/>
            <a:r>
              <a:rPr lang="en-US" dirty="0"/>
              <a:t>Windows smartphones run on the Windows Phone OS, which is maintained and developed </a:t>
            </a:r>
            <a:r>
              <a:rPr lang="en-US" dirty="0" smtClean="0"/>
              <a:t>by Microsoft</a:t>
            </a:r>
            <a:r>
              <a:rPr lang="en-US" dirty="0"/>
              <a:t>. Features include a suite of </a:t>
            </a:r>
            <a:r>
              <a:rPr lang="en-US" dirty="0" err="1"/>
              <a:t>Microsoft</a:t>
            </a:r>
            <a:r>
              <a:rPr lang="en-US" sz="800" dirty="0" err="1"/>
              <a:t>R</a:t>
            </a:r>
            <a:r>
              <a:rPr lang="en-US" sz="800" dirty="0"/>
              <a:t> </a:t>
            </a:r>
            <a:r>
              <a:rPr lang="en-US" dirty="0" smtClean="0"/>
              <a:t>Office </a:t>
            </a:r>
            <a:r>
              <a:rPr lang="en-US" dirty="0"/>
              <a:t>applications, </a:t>
            </a:r>
            <a:r>
              <a:rPr lang="en-US" dirty="0" smtClean="0"/>
              <a:t>Outlook Mobile</a:t>
            </a:r>
            <a:r>
              <a:rPr lang="en-US" dirty="0"/>
              <a:t>, </a:t>
            </a:r>
            <a:r>
              <a:rPr lang="en-US" dirty="0" smtClean="0"/>
              <a:t>web browsing</a:t>
            </a:r>
            <a:r>
              <a:rPr lang="en-US" dirty="0"/>
              <a:t>, Windows </a:t>
            </a:r>
            <a:r>
              <a:rPr lang="en-US" dirty="0" err="1"/>
              <a:t>Media</a:t>
            </a:r>
            <a:r>
              <a:rPr lang="en-US" sz="800" dirty="0" err="1"/>
              <a:t>R</a:t>
            </a:r>
            <a:r>
              <a:rPr lang="en-US" sz="800" dirty="0"/>
              <a:t> </a:t>
            </a:r>
            <a:r>
              <a:rPr lang="en-US" dirty="0"/>
              <a:t>Player, and other advanced features.</a:t>
            </a:r>
          </a:p>
        </p:txBody>
      </p:sp>
    </p:spTree>
    <p:extLst>
      <p:ext uri="{BB962C8B-B14F-4D97-AF65-F5344CB8AC3E}">
        <p14:creationId xmlns:p14="http://schemas.microsoft.com/office/powerpoint/2010/main" val="3338572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Servers</a:t>
            </a:r>
            <a:endParaRPr lang="en-US" dirty="0"/>
          </a:p>
        </p:txBody>
      </p:sp>
      <p:sp>
        <p:nvSpPr>
          <p:cNvPr id="3" name="Content Placeholder 2"/>
          <p:cNvSpPr>
            <a:spLocks noGrp="1"/>
          </p:cNvSpPr>
          <p:nvPr>
            <p:ph idx="1"/>
          </p:nvPr>
        </p:nvSpPr>
        <p:spPr/>
        <p:txBody>
          <a:bodyPr>
            <a:normAutofit fontScale="85000" lnSpcReduction="10000"/>
          </a:bodyPr>
          <a:lstStyle/>
          <a:p>
            <a:r>
              <a:rPr lang="en-US" dirty="0"/>
              <a:t>A </a:t>
            </a:r>
            <a:r>
              <a:rPr lang="en-US" i="1" dirty="0"/>
              <a:t>server </a:t>
            </a:r>
            <a:r>
              <a:rPr lang="en-US" dirty="0"/>
              <a:t>is a network computer that shares resources with and responds to requests from computers, devices, and </a:t>
            </a:r>
            <a:r>
              <a:rPr lang="en-US" dirty="0" smtClean="0"/>
              <a:t>other servers </a:t>
            </a:r>
            <a:r>
              <a:rPr lang="en-US" dirty="0"/>
              <a:t>on the network. </a:t>
            </a:r>
            <a:endParaRPr lang="en-US" dirty="0" smtClean="0"/>
          </a:p>
          <a:p>
            <a:r>
              <a:rPr lang="en-US" dirty="0" smtClean="0"/>
              <a:t>Servers </a:t>
            </a:r>
            <a:r>
              <a:rPr lang="en-US" dirty="0"/>
              <a:t>provide centralized access as well as storage for resources such as hardware and services </a:t>
            </a:r>
            <a:r>
              <a:rPr lang="en-US" dirty="0" smtClean="0"/>
              <a:t>that include </a:t>
            </a:r>
            <a:r>
              <a:rPr lang="en-US" dirty="0"/>
              <a:t>such things as: applications, files, printers, and email. </a:t>
            </a:r>
            <a:endParaRPr lang="en-US" dirty="0" smtClean="0"/>
          </a:p>
          <a:p>
            <a:r>
              <a:rPr lang="en-US" dirty="0" smtClean="0"/>
              <a:t>A </a:t>
            </a:r>
            <a:r>
              <a:rPr lang="en-US" dirty="0"/>
              <a:t>server can be optimized and dedicated to one specific </a:t>
            </a:r>
            <a:r>
              <a:rPr lang="en-US" dirty="0" smtClean="0"/>
              <a:t>function, or </a:t>
            </a:r>
            <a:r>
              <a:rPr lang="en-US" dirty="0"/>
              <a:t>it can serve general needs. </a:t>
            </a:r>
            <a:endParaRPr lang="en-US" dirty="0" smtClean="0"/>
          </a:p>
          <a:p>
            <a:r>
              <a:rPr lang="en-US" dirty="0" smtClean="0"/>
              <a:t>Multiple </a:t>
            </a:r>
            <a:r>
              <a:rPr lang="en-US" dirty="0"/>
              <a:t>servers of various types can coexist on the same network.</a:t>
            </a:r>
          </a:p>
        </p:txBody>
      </p:sp>
    </p:spTree>
    <p:extLst>
      <p:ext uri="{BB962C8B-B14F-4D97-AF65-F5344CB8AC3E}">
        <p14:creationId xmlns:p14="http://schemas.microsoft.com/office/powerpoint/2010/main" val="112607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 Diagram</a:t>
            </a:r>
            <a:endParaRPr lang="en-US" dirty="0"/>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02629" y="1464447"/>
            <a:ext cx="7526971" cy="4936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8734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LESSON OBJECTIVES</a:t>
            </a:r>
            <a:endParaRPr lang="en-US" dirty="0"/>
          </a:p>
        </p:txBody>
      </p:sp>
      <p:sp>
        <p:nvSpPr>
          <p:cNvPr id="3" name="Content Placeholder 2"/>
          <p:cNvSpPr>
            <a:spLocks noGrp="1"/>
          </p:cNvSpPr>
          <p:nvPr>
            <p:ph idx="1"/>
          </p:nvPr>
        </p:nvSpPr>
        <p:spPr/>
        <p:txBody>
          <a:bodyPr/>
          <a:lstStyle/>
          <a:p>
            <a:pPr marL="0" indent="0">
              <a:buNone/>
            </a:pPr>
            <a:r>
              <a:rPr lang="en-US" dirty="0"/>
              <a:t>In this lesson, you will identify computer hardware. You will:</a:t>
            </a:r>
          </a:p>
          <a:p>
            <a:r>
              <a:rPr lang="en-US" dirty="0" smtClean="0"/>
              <a:t>Identify </a:t>
            </a:r>
            <a:r>
              <a:rPr lang="en-US" dirty="0"/>
              <a:t>various types of computing devices used in today’s </a:t>
            </a:r>
            <a:r>
              <a:rPr lang="en-US"/>
              <a:t>workplace</a:t>
            </a:r>
            <a:r>
              <a:rPr lang="en-US" smtClean="0"/>
              <a:t>.</a:t>
            </a:r>
            <a:endParaRPr lang="en-US" dirty="0"/>
          </a:p>
        </p:txBody>
      </p:sp>
    </p:spTree>
    <p:extLst>
      <p:ext uri="{BB962C8B-B14F-4D97-AF65-F5344CB8AC3E}">
        <p14:creationId xmlns:p14="http://schemas.microsoft.com/office/powerpoint/2010/main" val="2624969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Computing Devices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 </a:t>
            </a:r>
            <a:r>
              <a:rPr lang="en-US" i="1" dirty="0"/>
              <a:t>supercomputer </a:t>
            </a:r>
            <a:r>
              <a:rPr lang="en-US" dirty="0"/>
              <a:t>is the fastest and the most expensive computer among all types of computers. </a:t>
            </a:r>
            <a:endParaRPr lang="en-US" dirty="0" smtClean="0"/>
          </a:p>
          <a:p>
            <a:pPr lvl="1"/>
            <a:r>
              <a:rPr lang="en-US" dirty="0" smtClean="0"/>
              <a:t>Supercomputers </a:t>
            </a:r>
            <a:r>
              <a:rPr lang="en-US" dirty="0"/>
              <a:t>are </a:t>
            </a:r>
            <a:r>
              <a:rPr lang="en-US" dirty="0" smtClean="0"/>
              <a:t>often used </a:t>
            </a:r>
            <a:r>
              <a:rPr lang="en-US" dirty="0"/>
              <a:t>in research and simulations by hospitals, universities, and governments to accomplish a single, specialized task.</a:t>
            </a:r>
          </a:p>
          <a:p>
            <a:r>
              <a:rPr lang="en-US" dirty="0" smtClean="0"/>
              <a:t>A </a:t>
            </a:r>
            <a:r>
              <a:rPr lang="en-US" i="1" dirty="0"/>
              <a:t>mainframe </a:t>
            </a:r>
            <a:r>
              <a:rPr lang="en-US" dirty="0"/>
              <a:t>is a large computer that might serve a large organization. It is used to process and store information for </a:t>
            </a:r>
            <a:r>
              <a:rPr lang="en-US" dirty="0" smtClean="0"/>
              <a:t>many users </a:t>
            </a:r>
            <a:r>
              <a:rPr lang="en-US" dirty="0"/>
              <a:t>at once; therefore, it requires much more processing power and storage capacity than other computers</a:t>
            </a:r>
            <a:r>
              <a:rPr lang="en-US" dirty="0" smtClean="0"/>
              <a:t>.</a:t>
            </a:r>
          </a:p>
          <a:p>
            <a:pPr lvl="1"/>
            <a:r>
              <a:rPr lang="en-US" dirty="0" smtClean="0"/>
              <a:t> </a:t>
            </a:r>
            <a:r>
              <a:rPr lang="en-US" dirty="0"/>
              <a:t>Users </a:t>
            </a:r>
            <a:r>
              <a:rPr lang="en-US" dirty="0" smtClean="0"/>
              <a:t>access the </a:t>
            </a:r>
            <a:r>
              <a:rPr lang="en-US" dirty="0"/>
              <a:t>mainframe through terminals. A terminal consists of a typewriter-style keyboard and a display screen, or monitor. </a:t>
            </a:r>
            <a:r>
              <a:rPr lang="en-US" dirty="0" smtClean="0"/>
              <a:t>Mainframe computers </a:t>
            </a:r>
            <a:r>
              <a:rPr lang="en-US" dirty="0"/>
              <a:t>cost hundreds of thousands of dollars</a:t>
            </a:r>
            <a:r>
              <a:rPr lang="en-US" dirty="0" smtClean="0"/>
              <a:t>.</a:t>
            </a:r>
            <a:endParaRPr lang="en-US" dirty="0"/>
          </a:p>
        </p:txBody>
      </p:sp>
    </p:spTree>
    <p:extLst>
      <p:ext uri="{BB962C8B-B14F-4D97-AF65-F5344CB8AC3E}">
        <p14:creationId xmlns:p14="http://schemas.microsoft.com/office/powerpoint/2010/main" val="33398752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Supercomputer and Mainframe</a:t>
            </a:r>
            <a:endParaRPr lang="en-US" dirty="0"/>
          </a:p>
        </p:txBody>
      </p:sp>
      <p:sp>
        <p:nvSpPr>
          <p:cNvPr id="4" name="Text Placeholder 3"/>
          <p:cNvSpPr>
            <a:spLocks noGrp="1"/>
          </p:cNvSpPr>
          <p:nvPr>
            <p:ph type="body" idx="1"/>
          </p:nvPr>
        </p:nvSpPr>
        <p:spPr/>
        <p:txBody>
          <a:bodyPr/>
          <a:lstStyle/>
          <a:p>
            <a:r>
              <a:rPr lang="en-US" dirty="0" smtClean="0"/>
              <a:t>Supercomputer</a:t>
            </a:r>
            <a:endParaRPr lang="en-US" dirty="0"/>
          </a:p>
        </p:txBody>
      </p:sp>
      <p:sp>
        <p:nvSpPr>
          <p:cNvPr id="6" name="Text Placeholder 5"/>
          <p:cNvSpPr>
            <a:spLocks noGrp="1"/>
          </p:cNvSpPr>
          <p:nvPr>
            <p:ph type="body" sz="quarter" idx="3"/>
          </p:nvPr>
        </p:nvSpPr>
        <p:spPr/>
        <p:txBody>
          <a:bodyPr/>
          <a:lstStyle/>
          <a:p>
            <a:r>
              <a:rPr lang="en-US" dirty="0" smtClean="0"/>
              <a:t>Mainframe</a:t>
            </a:r>
            <a:endParaRPr lang="en-US" dirty="0"/>
          </a:p>
        </p:txBody>
      </p:sp>
      <p:pic>
        <p:nvPicPr>
          <p:cNvPr id="4098" name="Picture 2" descr="Image result for supercompu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190" y="2292350"/>
            <a:ext cx="4089058" cy="384906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17026-presscdn-0-98.pagely.netdna-cdn.com/wp-content/uploads/sites/11/2016/09/Bridging-the-business-intelligence-and-analytics-gaps-634x0-c-default.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5460" y="2292350"/>
            <a:ext cx="4201340" cy="3849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6802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Computing Devices</a:t>
            </a:r>
            <a:endParaRPr lang="en-US" dirty="0"/>
          </a:p>
        </p:txBody>
      </p:sp>
      <p:sp>
        <p:nvSpPr>
          <p:cNvPr id="3" name="Content Placeholder 2"/>
          <p:cNvSpPr>
            <a:spLocks noGrp="1"/>
          </p:cNvSpPr>
          <p:nvPr>
            <p:ph idx="1"/>
          </p:nvPr>
        </p:nvSpPr>
        <p:spPr/>
        <p:txBody>
          <a:bodyPr>
            <a:normAutofit fontScale="70000" lnSpcReduction="20000"/>
          </a:bodyPr>
          <a:lstStyle/>
          <a:p>
            <a:r>
              <a:rPr lang="en-US" dirty="0"/>
              <a:t>An </a:t>
            </a:r>
            <a:r>
              <a:rPr lang="en-US" i="1" dirty="0"/>
              <a:t>eBook reader </a:t>
            </a:r>
            <a:r>
              <a:rPr lang="en-US" dirty="0"/>
              <a:t>is a device used to read electronic books, or eBooks. Some of these devices do nothing besides allow you to download and read eBooks. Other eBook readers include a browser to access the World Wide Web and to read email.</a:t>
            </a:r>
          </a:p>
          <a:p>
            <a:r>
              <a:rPr lang="en-US" dirty="0"/>
              <a:t>A </a:t>
            </a:r>
            <a:r>
              <a:rPr lang="en-US" i="1" dirty="0"/>
              <a:t>personal digital assistant (PDA) </a:t>
            </a:r>
            <a:r>
              <a:rPr lang="en-US" dirty="0"/>
              <a:t>is a mobile hand-held device that provides computing, information storage, and information retrieval capabilities for personal or business use. PDAs are primarily used for keeping schedules, calendars, and address book information handy. Many people now use their smartphones in place of the more traditional PDA.</a:t>
            </a:r>
          </a:p>
          <a:p>
            <a:r>
              <a:rPr lang="en-US" dirty="0"/>
              <a:t>A </a:t>
            </a:r>
            <a:r>
              <a:rPr lang="en-US" i="1" dirty="0"/>
              <a:t>multimedia player </a:t>
            </a:r>
            <a:r>
              <a:rPr lang="en-US" dirty="0"/>
              <a:t>is a handheld device that enables you to play digitally recorded audio, video, and combination audio/ video files. Most players provide synchronization and transfer capabilities and some provide Wi-Fi connectivity as well.</a:t>
            </a:r>
          </a:p>
          <a:p>
            <a:endParaRPr lang="en-US" dirty="0"/>
          </a:p>
        </p:txBody>
      </p:sp>
    </p:spTree>
    <p:extLst>
      <p:ext uri="{BB962C8B-B14F-4D97-AF65-F5344CB8AC3E}">
        <p14:creationId xmlns:p14="http://schemas.microsoft.com/office/powerpoint/2010/main" val="1226474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Topic A: Identify Types of Computing Devices</a:t>
            </a:r>
            <a:endParaRPr lang="en-US" dirty="0"/>
          </a:p>
        </p:txBody>
      </p:sp>
      <p:sp>
        <p:nvSpPr>
          <p:cNvPr id="3" name="Content Placeholder 2"/>
          <p:cNvSpPr>
            <a:spLocks noGrp="1"/>
          </p:cNvSpPr>
          <p:nvPr>
            <p:ph idx="1"/>
          </p:nvPr>
        </p:nvSpPr>
        <p:spPr/>
        <p:txBody>
          <a:bodyPr>
            <a:normAutofit fontScale="85000" lnSpcReduction="10000"/>
          </a:bodyPr>
          <a:lstStyle/>
          <a:p>
            <a:r>
              <a:rPr lang="en-US" dirty="0"/>
              <a:t>There is a wide variety of computer types in use today. Some of these you won’t interact with directly, others might be </a:t>
            </a:r>
            <a:r>
              <a:rPr lang="en-US" dirty="0" smtClean="0"/>
              <a:t>too small </a:t>
            </a:r>
            <a:r>
              <a:rPr lang="en-US" dirty="0"/>
              <a:t>or underpowered for your needs, while some might be overpowered and too bulky for your needs. Somewhere out </a:t>
            </a:r>
            <a:r>
              <a:rPr lang="en-US" dirty="0" smtClean="0"/>
              <a:t>there, is </a:t>
            </a:r>
            <a:r>
              <a:rPr lang="en-US" dirty="0"/>
              <a:t>the right computing device to meet your needs. You might also have different needs at work or school than you do for </a:t>
            </a:r>
            <a:r>
              <a:rPr lang="en-US" dirty="0" smtClean="0"/>
              <a:t>home and </a:t>
            </a:r>
            <a:r>
              <a:rPr lang="en-US" dirty="0"/>
              <a:t>recreation.</a:t>
            </a:r>
          </a:p>
          <a:p>
            <a:r>
              <a:rPr lang="en-US" dirty="0"/>
              <a:t>In this topic, you will explore a variety of computing devices from pocket to room-sized and everything in between.</a:t>
            </a:r>
          </a:p>
        </p:txBody>
      </p:sp>
    </p:spTree>
    <p:extLst>
      <p:ext uri="{BB962C8B-B14F-4D97-AF65-F5344CB8AC3E}">
        <p14:creationId xmlns:p14="http://schemas.microsoft.com/office/powerpoint/2010/main" val="2228986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Computing Device</a:t>
            </a:r>
            <a:endParaRPr lang="en-US" b="1" dirty="0"/>
          </a:p>
        </p:txBody>
      </p:sp>
      <p:sp>
        <p:nvSpPr>
          <p:cNvPr id="3" name="Content Placeholder 2"/>
          <p:cNvSpPr>
            <a:spLocks noGrp="1"/>
          </p:cNvSpPr>
          <p:nvPr>
            <p:ph idx="1"/>
          </p:nvPr>
        </p:nvSpPr>
        <p:spPr/>
        <p:txBody>
          <a:bodyPr>
            <a:normAutofit fontScale="92500" lnSpcReduction="20000"/>
          </a:bodyPr>
          <a:lstStyle/>
          <a:p>
            <a:r>
              <a:rPr lang="en-US" dirty="0"/>
              <a:t>A </a:t>
            </a:r>
            <a:r>
              <a:rPr lang="en-US" i="1" dirty="0"/>
              <a:t>computing device </a:t>
            </a:r>
            <a:r>
              <a:rPr lang="en-US" dirty="0"/>
              <a:t>is an electronic machine that uses binary data to automatically perform calculations. </a:t>
            </a:r>
            <a:endParaRPr lang="en-US" dirty="0" smtClean="0"/>
          </a:p>
          <a:p>
            <a:r>
              <a:rPr lang="en-US" dirty="0" smtClean="0"/>
              <a:t>These calculations might </a:t>
            </a:r>
            <a:r>
              <a:rPr lang="en-US" dirty="0"/>
              <a:t>be as simple as adding 1+1 and giving you the result of 2; as complex as calculating the trajectory of an unmanned </a:t>
            </a:r>
            <a:r>
              <a:rPr lang="en-US" dirty="0" smtClean="0"/>
              <a:t>rocket into </a:t>
            </a:r>
            <a:r>
              <a:rPr lang="en-US" dirty="0"/>
              <a:t>space; or scanning your face to allow you into a locked room. </a:t>
            </a:r>
            <a:endParaRPr lang="en-US" dirty="0" smtClean="0"/>
          </a:p>
          <a:p>
            <a:r>
              <a:rPr lang="en-US" dirty="0" smtClean="0"/>
              <a:t>These </a:t>
            </a:r>
            <a:r>
              <a:rPr lang="en-US" dirty="0"/>
              <a:t>tools come in a variety of sizes and abilities. </a:t>
            </a:r>
            <a:r>
              <a:rPr lang="en-US" dirty="0" smtClean="0"/>
              <a:t>Some are </a:t>
            </a:r>
            <a:r>
              <a:rPr lang="en-US" dirty="0"/>
              <a:t>small enough to fit in your pocket and some require a room to house them.</a:t>
            </a:r>
          </a:p>
        </p:txBody>
      </p:sp>
    </p:spTree>
    <p:extLst>
      <p:ext uri="{BB962C8B-B14F-4D97-AF65-F5344CB8AC3E}">
        <p14:creationId xmlns:p14="http://schemas.microsoft.com/office/powerpoint/2010/main" val="3459187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Personal Computers</a:t>
            </a:r>
            <a:endParaRPr lang="en-US" dirty="0"/>
          </a:p>
        </p:txBody>
      </p:sp>
      <p:sp>
        <p:nvSpPr>
          <p:cNvPr id="3" name="Content Placeholder 2"/>
          <p:cNvSpPr>
            <a:spLocks noGrp="1"/>
          </p:cNvSpPr>
          <p:nvPr>
            <p:ph idx="1"/>
          </p:nvPr>
        </p:nvSpPr>
        <p:spPr>
          <a:xfrm>
            <a:off x="457200" y="1600200"/>
            <a:ext cx="8229600" cy="4525963"/>
          </a:xfrm>
        </p:spPr>
        <p:txBody>
          <a:bodyPr>
            <a:normAutofit fontScale="92500" lnSpcReduction="20000"/>
          </a:bodyPr>
          <a:lstStyle/>
          <a:p>
            <a:r>
              <a:rPr lang="en-US" dirty="0"/>
              <a:t>A </a:t>
            </a:r>
            <a:r>
              <a:rPr lang="en-US" i="1" dirty="0"/>
              <a:t>personal computer, or PC</a:t>
            </a:r>
            <a:r>
              <a:rPr lang="en-US" dirty="0"/>
              <a:t>, is a computing device designed to be used by one person at a time. These computing devices </a:t>
            </a:r>
            <a:r>
              <a:rPr lang="en-US" dirty="0" smtClean="0"/>
              <a:t>are found </a:t>
            </a:r>
            <a:r>
              <a:rPr lang="en-US" dirty="0"/>
              <a:t>in offices, schools, and homes. PCs are used to run commercial software applications, access the Internet, </a:t>
            </a:r>
            <a:r>
              <a:rPr lang="en-US" dirty="0" smtClean="0"/>
              <a:t>communicate with </a:t>
            </a:r>
            <a:r>
              <a:rPr lang="en-US" dirty="0"/>
              <a:t>other people over email, create new applications in any one of a number of programming languages, play games, </a:t>
            </a:r>
            <a:r>
              <a:rPr lang="en-US" dirty="0" smtClean="0"/>
              <a:t>do research</a:t>
            </a:r>
            <a:r>
              <a:rPr lang="en-US" dirty="0"/>
              <a:t>, and much more. PCs are limited only by your imagination and your computer’s computing power.</a:t>
            </a:r>
          </a:p>
        </p:txBody>
      </p:sp>
    </p:spTree>
    <p:extLst>
      <p:ext uri="{BB962C8B-B14F-4D97-AF65-F5344CB8AC3E}">
        <p14:creationId xmlns:p14="http://schemas.microsoft.com/office/powerpoint/2010/main" val="1304963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Desktop Computer</a:t>
            </a:r>
            <a:endParaRPr lang="en-US" b="1" dirty="0"/>
          </a:p>
        </p:txBody>
      </p:sp>
      <p:sp>
        <p:nvSpPr>
          <p:cNvPr id="3" name="Content Placeholder 2"/>
          <p:cNvSpPr>
            <a:spLocks noGrp="1"/>
          </p:cNvSpPr>
          <p:nvPr>
            <p:ph idx="1"/>
          </p:nvPr>
        </p:nvSpPr>
        <p:spPr>
          <a:xfrm>
            <a:off x="457200" y="1600200"/>
            <a:ext cx="8077200" cy="4525963"/>
          </a:xfrm>
        </p:spPr>
        <p:txBody>
          <a:bodyPr>
            <a:normAutofit fontScale="92500" lnSpcReduction="20000"/>
          </a:bodyPr>
          <a:lstStyle/>
          <a:p>
            <a:r>
              <a:rPr lang="en-US" dirty="0"/>
              <a:t>A </a:t>
            </a:r>
            <a:r>
              <a:rPr lang="en-US" i="1" dirty="0"/>
              <a:t>desktop computer </a:t>
            </a:r>
            <a:r>
              <a:rPr lang="en-US" dirty="0"/>
              <a:t>is a computing device designed to be placed on or near a user’s desk. Its size and its need to be plugged </a:t>
            </a:r>
            <a:r>
              <a:rPr lang="en-US" dirty="0" smtClean="0"/>
              <a:t>in to </a:t>
            </a:r>
            <a:r>
              <a:rPr lang="en-US" dirty="0"/>
              <a:t>a power source mean it typically needs to be placed where it will be used and not be moved. </a:t>
            </a:r>
            <a:endParaRPr lang="en-US" dirty="0" smtClean="0"/>
          </a:p>
          <a:p>
            <a:r>
              <a:rPr lang="en-US" dirty="0" smtClean="0"/>
              <a:t>Desktop </a:t>
            </a:r>
            <a:r>
              <a:rPr lang="en-US" dirty="0"/>
              <a:t>computers are </a:t>
            </a:r>
            <a:r>
              <a:rPr lang="en-US" dirty="0" smtClean="0"/>
              <a:t>usually tall</a:t>
            </a:r>
            <a:r>
              <a:rPr lang="en-US" dirty="0"/>
              <a:t>, narrow rectangles that can be placed on or under the user’s desk. The size varies greatly, but often is between 4 and </a:t>
            </a:r>
            <a:r>
              <a:rPr lang="en-US" dirty="0" smtClean="0"/>
              <a:t>8 inches </a:t>
            </a:r>
            <a:r>
              <a:rPr lang="en-US" dirty="0"/>
              <a:t>wide, about 10 to 16 inches tall, and about 14 to 20 inches front to back</a:t>
            </a:r>
            <a:r>
              <a:rPr lang="en-US" dirty="0" smtClean="0"/>
              <a:t>.</a:t>
            </a:r>
          </a:p>
        </p:txBody>
      </p:sp>
    </p:spTree>
    <p:extLst>
      <p:ext uri="{BB962C8B-B14F-4D97-AF65-F5344CB8AC3E}">
        <p14:creationId xmlns:p14="http://schemas.microsoft.com/office/powerpoint/2010/main" val="494789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Desktop (cont.)</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t>Desktop computers are composed of easily replaceable modular components inside the case. </a:t>
            </a:r>
          </a:p>
          <a:p>
            <a:r>
              <a:rPr lang="en-US" dirty="0" smtClean="0"/>
              <a:t>Peripherals are connected to the desktop computer to allow users to view and enter data or information. </a:t>
            </a:r>
            <a:r>
              <a:rPr lang="en-US" i="1" dirty="0" smtClean="0"/>
              <a:t>Peripherals </a:t>
            </a:r>
            <a:r>
              <a:rPr lang="en-US" dirty="0" smtClean="0"/>
              <a:t>are the computer components that can be attached to a computer. </a:t>
            </a:r>
          </a:p>
          <a:p>
            <a:r>
              <a:rPr lang="en-US" dirty="0" smtClean="0"/>
              <a:t>The peripherals typically attached to a desktop computer include a monitor, keyboard, mouse, and printer. Some of these components connect via wired connections to the computer while others use a transmitter and receiver to wirelessly connect to the computer.</a:t>
            </a:r>
          </a:p>
          <a:p>
            <a:endParaRPr lang="en-US" dirty="0"/>
          </a:p>
        </p:txBody>
      </p:sp>
    </p:spTree>
    <p:extLst>
      <p:ext uri="{BB962C8B-B14F-4D97-AF65-F5344CB8AC3E}">
        <p14:creationId xmlns:p14="http://schemas.microsoft.com/office/powerpoint/2010/main" val="3917987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Desktop Diagram</a:t>
            </a:r>
            <a:endParaRPr lang="en-US" b="1"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46709" y="1600200"/>
            <a:ext cx="7650581"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8951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All-In-One Desktop</a:t>
            </a:r>
            <a:endParaRPr lang="en-US" b="1" dirty="0"/>
          </a:p>
        </p:txBody>
      </p:sp>
      <p:sp>
        <p:nvSpPr>
          <p:cNvPr id="3" name="Content Placeholder 2"/>
          <p:cNvSpPr>
            <a:spLocks noGrp="1"/>
          </p:cNvSpPr>
          <p:nvPr>
            <p:ph idx="1"/>
          </p:nvPr>
        </p:nvSpPr>
        <p:spPr>
          <a:xfrm>
            <a:off x="457200" y="1600200"/>
            <a:ext cx="5334000" cy="4525963"/>
          </a:xfrm>
        </p:spPr>
        <p:txBody>
          <a:bodyPr>
            <a:normAutofit fontScale="85000" lnSpcReduction="10000"/>
          </a:bodyPr>
          <a:lstStyle/>
          <a:p>
            <a:r>
              <a:rPr lang="en-US" dirty="0"/>
              <a:t>Some computers have the monitor and the computing components all in one physical device which will hence referred to </a:t>
            </a:r>
            <a:r>
              <a:rPr lang="en-US" dirty="0" smtClean="0"/>
              <a:t>as </a:t>
            </a:r>
            <a:r>
              <a:rPr lang="en-US" i="1" dirty="0" smtClean="0"/>
              <a:t>all-in-one </a:t>
            </a:r>
            <a:r>
              <a:rPr lang="en-US" dirty="0"/>
              <a:t>computers. </a:t>
            </a:r>
            <a:endParaRPr lang="en-US" dirty="0" smtClean="0"/>
          </a:p>
          <a:p>
            <a:r>
              <a:rPr lang="en-US" dirty="0" smtClean="0"/>
              <a:t>These </a:t>
            </a:r>
            <a:r>
              <a:rPr lang="en-US" dirty="0"/>
              <a:t>computers take up less desk space than traditional desktop computers. The keyboard and </a:t>
            </a:r>
            <a:r>
              <a:rPr lang="en-US" dirty="0" smtClean="0"/>
              <a:t>mouse are </a:t>
            </a:r>
            <a:r>
              <a:rPr lang="en-US" dirty="0"/>
              <a:t>separate peripherals, usually connected wirelessly to the computer.</a:t>
            </a:r>
          </a:p>
        </p:txBody>
      </p:sp>
      <p:pic>
        <p:nvPicPr>
          <p:cNvPr id="3074" name="Picture 2" descr="Image result for all in one ma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438400"/>
            <a:ext cx="2943074" cy="2544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12449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476</TotalTime>
  <Words>1466</Words>
  <Application>Microsoft Office PowerPoint</Application>
  <PresentationFormat>On-screen Show (4:3)</PresentationFormat>
  <Paragraphs>81</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Identifying Computer Hardware</vt:lpstr>
      <vt:lpstr>LESSON OBJECTIVES</vt:lpstr>
      <vt:lpstr>Topic A: Identify Types of Computing Devices</vt:lpstr>
      <vt:lpstr>Computing Device</vt:lpstr>
      <vt:lpstr>Personal Computers</vt:lpstr>
      <vt:lpstr>Desktop Computer</vt:lpstr>
      <vt:lpstr>Desktop (cont.)</vt:lpstr>
      <vt:lpstr>Desktop Diagram</vt:lpstr>
      <vt:lpstr>All-In-One Desktop</vt:lpstr>
      <vt:lpstr>Laptop Computers</vt:lpstr>
      <vt:lpstr>Mobile Devices</vt:lpstr>
      <vt:lpstr>Tablets</vt:lpstr>
      <vt:lpstr>Smartphones</vt:lpstr>
      <vt:lpstr>PowerPoint Presentation</vt:lpstr>
      <vt:lpstr>Apple iPhone</vt:lpstr>
      <vt:lpstr>Android Smartphones</vt:lpstr>
      <vt:lpstr>Blackberry and Windows</vt:lpstr>
      <vt:lpstr>Servers</vt:lpstr>
      <vt:lpstr>Server Diagram</vt:lpstr>
      <vt:lpstr>Other Computing Devices</vt:lpstr>
      <vt:lpstr>Supercomputer and Mainframe</vt:lpstr>
      <vt:lpstr>Other Computing Devices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Computer Hardware</dc:title>
  <dc:creator>Willy Shakespeare</dc:creator>
  <cp:lastModifiedBy>andrew quilpa</cp:lastModifiedBy>
  <cp:revision>12</cp:revision>
  <dcterms:created xsi:type="dcterms:W3CDTF">2017-01-04T14:48:49Z</dcterms:created>
  <dcterms:modified xsi:type="dcterms:W3CDTF">2017-01-10T18:39:39Z</dcterms:modified>
</cp:coreProperties>
</file>