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59" r:id="rId8"/>
    <p:sldId id="260" r:id="rId9"/>
    <p:sldId id="264" r:id="rId10"/>
    <p:sldId id="265" r:id="rId11"/>
    <p:sldId id="266" r:id="rId12"/>
    <p:sldId id="267" r:id="rId13"/>
    <p:sldId id="268" r:id="rId14"/>
    <p:sldId id="285"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4" d="100"/>
          <a:sy n="74" d="100"/>
        </p:scale>
        <p:origin x="58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2973FF-8DEB-4FCF-8CC8-1695BF92F9BD}"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27450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973FF-8DEB-4FCF-8CC8-1695BF92F9BD}"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1274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973FF-8DEB-4FCF-8CC8-1695BF92F9BD}"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153478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973FF-8DEB-4FCF-8CC8-1695BF92F9BD}"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2048655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2973FF-8DEB-4FCF-8CC8-1695BF92F9BD}"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198900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2973FF-8DEB-4FCF-8CC8-1695BF92F9BD}"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754220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2973FF-8DEB-4FCF-8CC8-1695BF92F9BD}" type="datetimeFigureOut">
              <a:rPr lang="en-US" smtClean="0"/>
              <a:t>2/16/2017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250161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2973FF-8DEB-4FCF-8CC8-1695BF92F9BD}" type="datetimeFigureOut">
              <a:rPr lang="en-US" smtClean="0"/>
              <a:t>2/16/2017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345759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973FF-8DEB-4FCF-8CC8-1695BF92F9BD}" type="datetimeFigureOut">
              <a:rPr lang="en-US" smtClean="0"/>
              <a:t>2/16/2017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753238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973FF-8DEB-4FCF-8CC8-1695BF92F9BD}"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1096033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973FF-8DEB-4FCF-8CC8-1695BF92F9BD}"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F12C2-AC46-4CEF-AFD9-AD5DCE6B8D66}" type="slidenum">
              <a:rPr lang="en-US" smtClean="0"/>
              <a:t>‹#›</a:t>
            </a:fld>
            <a:endParaRPr lang="en-US"/>
          </a:p>
        </p:txBody>
      </p:sp>
    </p:spTree>
    <p:extLst>
      <p:ext uri="{BB962C8B-B14F-4D97-AF65-F5344CB8AC3E}">
        <p14:creationId xmlns:p14="http://schemas.microsoft.com/office/powerpoint/2010/main" val="6871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973FF-8DEB-4FCF-8CC8-1695BF92F9BD}" type="datetimeFigureOut">
              <a:rPr lang="en-US" smtClean="0"/>
              <a:t>2/16/2017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7F12C2-AC46-4CEF-AFD9-AD5DCE6B8D66}" type="slidenum">
              <a:rPr lang="en-US" smtClean="0"/>
              <a:t>‹#›</a:t>
            </a:fld>
            <a:endParaRPr lang="en-US"/>
          </a:p>
        </p:txBody>
      </p:sp>
    </p:spTree>
    <p:extLst>
      <p:ext uri="{BB962C8B-B14F-4D97-AF65-F5344CB8AC3E}">
        <p14:creationId xmlns:p14="http://schemas.microsoft.com/office/powerpoint/2010/main" val="1626269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Lesson 5: Working </a:t>
            </a:r>
            <a:r>
              <a:rPr lang="en-US" sz="4400" dirty="0"/>
              <a:t>with Files, Folders, and Applications</a:t>
            </a:r>
          </a:p>
        </p:txBody>
      </p:sp>
      <p:sp>
        <p:nvSpPr>
          <p:cNvPr id="3" name="Subtitle 2"/>
          <p:cNvSpPr>
            <a:spLocks noGrp="1"/>
          </p:cNvSpPr>
          <p:nvPr>
            <p:ph type="subTitle" idx="1"/>
          </p:nvPr>
        </p:nvSpPr>
        <p:spPr/>
        <p:txBody>
          <a:bodyPr>
            <a:normAutofit/>
          </a:bodyPr>
          <a:lstStyle/>
          <a:p>
            <a:r>
              <a:rPr lang="en-US" sz="3200" dirty="0" smtClean="0"/>
              <a:t>Topic C: </a:t>
            </a:r>
            <a:r>
              <a:rPr lang="en-US" sz="3200" dirty="0"/>
              <a:t>Manage Files and Folders</a:t>
            </a:r>
          </a:p>
        </p:txBody>
      </p:sp>
    </p:spTree>
    <p:extLst>
      <p:ext uri="{BB962C8B-B14F-4D97-AF65-F5344CB8AC3E}">
        <p14:creationId xmlns:p14="http://schemas.microsoft.com/office/powerpoint/2010/main" val="84671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 Attributes</a:t>
            </a:r>
          </a:p>
        </p:txBody>
      </p:sp>
      <p:sp>
        <p:nvSpPr>
          <p:cNvPr id="3" name="Content Placeholder 2"/>
          <p:cNvSpPr>
            <a:spLocks noGrp="1"/>
          </p:cNvSpPr>
          <p:nvPr>
            <p:ph idx="1"/>
          </p:nvPr>
        </p:nvSpPr>
        <p:spPr>
          <a:xfrm>
            <a:off x="838200" y="1417321"/>
            <a:ext cx="10515600" cy="5052060"/>
          </a:xfrm>
        </p:spPr>
        <p:txBody>
          <a:bodyPr>
            <a:normAutofit fontScale="92500" lnSpcReduction="20000"/>
          </a:bodyPr>
          <a:lstStyle/>
          <a:p>
            <a:r>
              <a:rPr lang="en-US" i="1" dirty="0"/>
              <a:t>File attributes </a:t>
            </a:r>
            <a:r>
              <a:rPr lang="en-US" dirty="0"/>
              <a:t>are characteristics that can be associated with a file or folder that provide the </a:t>
            </a:r>
            <a:r>
              <a:rPr lang="en-US" dirty="0" smtClean="0"/>
              <a:t>operating system </a:t>
            </a:r>
            <a:r>
              <a:rPr lang="en-US" dirty="0"/>
              <a:t>with important information about the file or folder and how it is intended to be used </a:t>
            </a:r>
            <a:r>
              <a:rPr lang="en-US" dirty="0" smtClean="0"/>
              <a:t>by system </a:t>
            </a:r>
            <a:r>
              <a:rPr lang="en-US" dirty="0"/>
              <a:t>users</a:t>
            </a:r>
            <a:r>
              <a:rPr lang="en-US" dirty="0" smtClean="0"/>
              <a:t>.</a:t>
            </a:r>
          </a:p>
          <a:p>
            <a:r>
              <a:rPr lang="en-US" dirty="0"/>
              <a:t>By default, files you create are able to be modified. Operating system and application files are </a:t>
            </a:r>
            <a:r>
              <a:rPr lang="en-US" dirty="0" smtClean="0"/>
              <a:t>usually marked </a:t>
            </a:r>
            <a:r>
              <a:rPr lang="en-US" dirty="0"/>
              <a:t>as read-only to prevent you from accidentally deleting them. </a:t>
            </a:r>
            <a:endParaRPr lang="en-US" dirty="0" smtClean="0"/>
          </a:p>
          <a:p>
            <a:r>
              <a:rPr lang="en-US" dirty="0" smtClean="0"/>
              <a:t>If </a:t>
            </a:r>
            <a:r>
              <a:rPr lang="en-US" dirty="0"/>
              <a:t>you want to change any </a:t>
            </a:r>
            <a:r>
              <a:rPr lang="en-US" dirty="0" smtClean="0"/>
              <a:t>of your </a:t>
            </a:r>
            <a:r>
              <a:rPr lang="en-US" dirty="0"/>
              <a:t>data files to read-only, you can change the attributes on the file so that it can no longer </a:t>
            </a:r>
            <a:r>
              <a:rPr lang="en-US" dirty="0" smtClean="0"/>
              <a:t>be modified</a:t>
            </a:r>
            <a:r>
              <a:rPr lang="en-US" dirty="0"/>
              <a:t>. </a:t>
            </a:r>
            <a:endParaRPr lang="en-US" dirty="0" smtClean="0"/>
          </a:p>
          <a:p>
            <a:r>
              <a:rPr lang="en-US" dirty="0" smtClean="0"/>
              <a:t>If </a:t>
            </a:r>
            <a:r>
              <a:rPr lang="en-US" dirty="0"/>
              <a:t>at a later date you need to change the file, you can remove the read-only attribute </a:t>
            </a:r>
            <a:r>
              <a:rPr lang="en-US" dirty="0" smtClean="0"/>
              <a:t>from the </a:t>
            </a:r>
            <a:r>
              <a:rPr lang="en-US" dirty="0"/>
              <a:t>file.</a:t>
            </a:r>
          </a:p>
          <a:p>
            <a:r>
              <a:rPr lang="en-US" dirty="0"/>
              <a:t>You can view or change most attributes of a file or folder object by opening the properties of </a:t>
            </a:r>
            <a:r>
              <a:rPr lang="en-US" dirty="0" smtClean="0"/>
              <a:t>the object </a:t>
            </a:r>
            <a:r>
              <a:rPr lang="en-US" dirty="0"/>
              <a:t>in File Explorer. You can view and manage the System attribute at the command line </a:t>
            </a:r>
            <a:r>
              <a:rPr lang="en-US" dirty="0" smtClean="0"/>
              <a:t>by using </a:t>
            </a:r>
            <a:r>
              <a:rPr lang="en-US" dirty="0"/>
              <a:t>the </a:t>
            </a:r>
            <a:r>
              <a:rPr lang="en-US" dirty="0" err="1"/>
              <a:t>attrib</a:t>
            </a:r>
            <a:r>
              <a:rPr lang="en-US" dirty="0"/>
              <a:t> command. For information on the functions and syntax of the </a:t>
            </a:r>
            <a:r>
              <a:rPr lang="en-US" dirty="0" err="1" smtClean="0"/>
              <a:t>attrib</a:t>
            </a:r>
            <a:r>
              <a:rPr lang="en-US" dirty="0" smtClean="0"/>
              <a:t> command, see </a:t>
            </a:r>
            <a:r>
              <a:rPr lang="en-US" dirty="0"/>
              <a:t>the Windows Help system.</a:t>
            </a:r>
          </a:p>
        </p:txBody>
      </p:sp>
    </p:spTree>
    <p:extLst>
      <p:ext uri="{BB962C8B-B14F-4D97-AF65-F5344CB8AC3E}">
        <p14:creationId xmlns:p14="http://schemas.microsoft.com/office/powerpoint/2010/main" val="4091427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86550407"/>
              </p:ext>
            </p:extLst>
          </p:nvPr>
        </p:nvGraphicFramePr>
        <p:xfrm>
          <a:off x="381000" y="271146"/>
          <a:ext cx="11071860" cy="6175373"/>
        </p:xfrm>
        <a:graphic>
          <a:graphicData uri="http://schemas.openxmlformats.org/drawingml/2006/table">
            <a:tbl>
              <a:tblPr firstRow="1" bandRow="1">
                <a:tableStyleId>{5C22544A-7EE6-4342-B048-85BDC9FD1C3A}</a:tableStyleId>
              </a:tblPr>
              <a:tblGrid>
                <a:gridCol w="1681490"/>
                <a:gridCol w="9390370"/>
              </a:tblGrid>
              <a:tr h="847600">
                <a:tc>
                  <a:txBody>
                    <a:bodyPr/>
                    <a:lstStyle/>
                    <a:p>
                      <a:r>
                        <a:rPr lang="en-US" sz="2400" dirty="0" smtClean="0"/>
                        <a:t>File Attribute</a:t>
                      </a:r>
                      <a:endParaRPr lang="en-US" sz="2400" dirty="0"/>
                    </a:p>
                  </a:txBody>
                  <a:tcPr/>
                </a:tc>
                <a:tc>
                  <a:txBody>
                    <a:bodyPr/>
                    <a:lstStyle/>
                    <a:p>
                      <a:r>
                        <a:rPr lang="en-US" sz="2400" dirty="0" smtClean="0"/>
                        <a:t>Description</a:t>
                      </a:r>
                      <a:endParaRPr lang="en-US" sz="2400" dirty="0"/>
                    </a:p>
                  </a:txBody>
                  <a:tcPr/>
                </a:tc>
              </a:tr>
              <a:tr h="1574115">
                <a:tc>
                  <a:txBody>
                    <a:bodyPr/>
                    <a:lstStyle/>
                    <a:p>
                      <a:r>
                        <a:rPr lang="en-US" sz="2400" dirty="0" smtClean="0"/>
                        <a:t>Archive</a:t>
                      </a:r>
                      <a:r>
                        <a:rPr lang="en-US" sz="2400" baseline="0" dirty="0" smtClean="0"/>
                        <a:t> (A)</a:t>
                      </a:r>
                      <a:endParaRPr lang="en-US" sz="2400" dirty="0"/>
                    </a:p>
                  </a:txBody>
                  <a:tcPr/>
                </a:tc>
                <a:tc>
                  <a:txBody>
                    <a:bodyPr/>
                    <a:lstStyle/>
                    <a:p>
                      <a:r>
                        <a:rPr lang="en-US" sz="2400" b="0" i="0" u="none" strike="noStrike" kern="1200" baseline="0" dirty="0" smtClean="0">
                          <a:solidFill>
                            <a:schemeClr val="dk1"/>
                          </a:solidFill>
                          <a:latin typeface="+mn-lt"/>
                          <a:ea typeface="+mn-ea"/>
                          <a:cs typeface="+mn-cs"/>
                        </a:rPr>
                        <a:t>Indicates that a file has not been backed up. Windows automatically sets the Archive attribute on any file you create or modify. When you back up data, you can choose to back up only the files on which the Archive attribute is set.</a:t>
                      </a:r>
                      <a:endParaRPr lang="en-US" sz="2400" dirty="0"/>
                    </a:p>
                  </a:txBody>
                  <a:tcPr/>
                </a:tc>
              </a:tr>
              <a:tr h="847600">
                <a:tc>
                  <a:txBody>
                    <a:bodyPr/>
                    <a:lstStyle/>
                    <a:p>
                      <a:r>
                        <a:rPr lang="en-US" sz="2400" b="0" i="0" u="none" strike="noStrike" kern="1200" baseline="0" dirty="0" smtClean="0">
                          <a:solidFill>
                            <a:schemeClr val="dk1"/>
                          </a:solidFill>
                          <a:latin typeface="+mn-lt"/>
                          <a:ea typeface="+mn-ea"/>
                          <a:cs typeface="+mn-cs"/>
                        </a:rPr>
                        <a:t>Hidden (H)</a:t>
                      </a:r>
                      <a:endParaRPr lang="en-US" sz="2400" dirty="0"/>
                    </a:p>
                  </a:txBody>
                  <a:tcPr/>
                </a:tc>
                <a:tc>
                  <a:txBody>
                    <a:bodyPr/>
                    <a:lstStyle/>
                    <a:p>
                      <a:r>
                        <a:rPr lang="en-US" sz="2400" b="0" i="0" u="none" strike="noStrike" kern="1200" baseline="0" dirty="0" smtClean="0">
                          <a:solidFill>
                            <a:schemeClr val="dk1"/>
                          </a:solidFill>
                          <a:latin typeface="+mn-lt"/>
                          <a:ea typeface="+mn-ea"/>
                          <a:cs typeface="+mn-cs"/>
                        </a:rPr>
                        <a:t>Hides a file from view in file management tools such as File Explorer,</a:t>
                      </a:r>
                    </a:p>
                    <a:p>
                      <a:r>
                        <a:rPr lang="en-US" sz="2400" b="0" i="0" u="none" strike="noStrike" kern="1200" baseline="0" dirty="0" smtClean="0">
                          <a:solidFill>
                            <a:schemeClr val="dk1"/>
                          </a:solidFill>
                          <a:latin typeface="+mn-lt"/>
                          <a:ea typeface="+mn-ea"/>
                          <a:cs typeface="+mn-cs"/>
                        </a:rPr>
                        <a:t>Computer in Windows 8, or My Computer in Windows XP.</a:t>
                      </a:r>
                      <a:endParaRPr lang="en-US" sz="2400" dirty="0"/>
                    </a:p>
                  </a:txBody>
                  <a:tcPr/>
                </a:tc>
              </a:tr>
              <a:tr h="847600">
                <a:tc>
                  <a:txBody>
                    <a:bodyPr/>
                    <a:lstStyle/>
                    <a:p>
                      <a:r>
                        <a:rPr lang="en-US" sz="2400" b="0" i="0" u="none" strike="noStrike" kern="1200" baseline="0" dirty="0" smtClean="0">
                          <a:solidFill>
                            <a:schemeClr val="dk1"/>
                          </a:solidFill>
                          <a:latin typeface="+mn-lt"/>
                          <a:ea typeface="+mn-ea"/>
                          <a:cs typeface="+mn-cs"/>
                        </a:rPr>
                        <a:t>Read-Only (R)</a:t>
                      </a:r>
                      <a:endParaRPr lang="en-US" sz="2400" dirty="0"/>
                    </a:p>
                  </a:txBody>
                  <a:tcPr/>
                </a:tc>
                <a:tc>
                  <a:txBody>
                    <a:bodyPr/>
                    <a:lstStyle/>
                    <a:p>
                      <a:r>
                        <a:rPr lang="en-US" sz="2400" b="0" i="0" u="none" strike="noStrike" kern="1200" baseline="0" dirty="0" smtClean="0">
                          <a:solidFill>
                            <a:schemeClr val="dk1"/>
                          </a:solidFill>
                          <a:latin typeface="+mn-lt"/>
                          <a:ea typeface="+mn-ea"/>
                          <a:cs typeface="+mn-cs"/>
                        </a:rPr>
                        <a:t>Enables users to read the contents of a file or execute it (if a program file), but prevents users from changing the contents of a file</a:t>
                      </a:r>
                      <a:endParaRPr lang="en-US" sz="2400" dirty="0"/>
                    </a:p>
                  </a:txBody>
                  <a:tcPr/>
                </a:tc>
              </a:tr>
              <a:tr h="1210858">
                <a:tc>
                  <a:txBody>
                    <a:bodyPr/>
                    <a:lstStyle/>
                    <a:p>
                      <a:r>
                        <a:rPr lang="en-US" sz="2400" b="0" i="0" u="none" strike="noStrike" kern="1200" baseline="0" dirty="0" smtClean="0">
                          <a:solidFill>
                            <a:schemeClr val="dk1"/>
                          </a:solidFill>
                          <a:latin typeface="+mn-lt"/>
                          <a:ea typeface="+mn-ea"/>
                          <a:cs typeface="+mn-cs"/>
                        </a:rPr>
                        <a:t>System (S)</a:t>
                      </a:r>
                      <a:endParaRPr lang="en-US" sz="2400" dirty="0"/>
                    </a:p>
                  </a:txBody>
                  <a:tcPr/>
                </a:tc>
                <a:tc>
                  <a:txBody>
                    <a:bodyPr/>
                    <a:lstStyle/>
                    <a:p>
                      <a:r>
                        <a:rPr lang="en-US" sz="2400" b="0" i="0" u="none" strike="noStrike" kern="1200" baseline="0" dirty="0" smtClean="0">
                          <a:solidFill>
                            <a:schemeClr val="dk1"/>
                          </a:solidFill>
                          <a:latin typeface="+mn-lt"/>
                          <a:ea typeface="+mn-ea"/>
                          <a:cs typeface="+mn-cs"/>
                        </a:rPr>
                        <a:t>Indicates that a file is used by the operating system. Some applications use this attribute to restrict user access to these files. The System attribute in Windows automatically hides the file or folder.</a:t>
                      </a:r>
                      <a:endParaRPr lang="en-US" sz="2400" dirty="0"/>
                    </a:p>
                  </a:txBody>
                  <a:tcPr/>
                </a:tc>
              </a:tr>
              <a:tr h="847600">
                <a:tc>
                  <a:txBody>
                    <a:bodyPr/>
                    <a:lstStyle/>
                    <a:p>
                      <a:r>
                        <a:rPr lang="en-US" sz="2400" b="0" i="0" u="none" strike="noStrike" kern="1200" baseline="0" dirty="0" smtClean="0">
                          <a:solidFill>
                            <a:schemeClr val="dk1"/>
                          </a:solidFill>
                          <a:latin typeface="+mn-lt"/>
                          <a:ea typeface="+mn-ea"/>
                          <a:cs typeface="+mn-cs"/>
                        </a:rPr>
                        <a:t>Index (I)</a:t>
                      </a:r>
                      <a:endParaRPr lang="en-US" sz="2400" dirty="0"/>
                    </a:p>
                  </a:txBody>
                  <a:tcPr/>
                </a:tc>
                <a:tc>
                  <a:txBody>
                    <a:bodyPr/>
                    <a:lstStyle/>
                    <a:p>
                      <a:r>
                        <a:rPr lang="en-US" sz="2400" b="0" i="0" u="none" strike="noStrike" kern="1200" baseline="0" dirty="0" smtClean="0">
                          <a:solidFill>
                            <a:schemeClr val="dk1"/>
                          </a:solidFill>
                          <a:latin typeface="+mn-lt"/>
                          <a:ea typeface="+mn-ea"/>
                          <a:cs typeface="+mn-cs"/>
                        </a:rPr>
                        <a:t>This Windows-specific attribute enables the Windows Indexing Service to create an index of the file to speed up the Search function.</a:t>
                      </a:r>
                      <a:endParaRPr lang="en-US" sz="2400" b="1" dirty="0"/>
                    </a:p>
                  </a:txBody>
                  <a:tcPr/>
                </a:tc>
              </a:tr>
            </a:tbl>
          </a:graphicData>
        </a:graphic>
      </p:graphicFrame>
    </p:spTree>
    <p:extLst>
      <p:ext uri="{BB962C8B-B14F-4D97-AF65-F5344CB8AC3E}">
        <p14:creationId xmlns:p14="http://schemas.microsoft.com/office/powerpoint/2010/main" val="1969052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 Options</a:t>
            </a:r>
          </a:p>
        </p:txBody>
      </p:sp>
      <p:sp>
        <p:nvSpPr>
          <p:cNvPr id="3" name="Content Placeholder 2"/>
          <p:cNvSpPr>
            <a:spLocks noGrp="1"/>
          </p:cNvSpPr>
          <p:nvPr>
            <p:ph idx="1"/>
          </p:nvPr>
        </p:nvSpPr>
        <p:spPr/>
        <p:txBody>
          <a:bodyPr>
            <a:normAutofit fontScale="92500" lnSpcReduction="20000"/>
          </a:bodyPr>
          <a:lstStyle/>
          <a:p>
            <a:r>
              <a:rPr lang="en-US" dirty="0"/>
              <a:t>You can change how you view the files and folders in File Explorer. You can view the items as </a:t>
            </a:r>
            <a:r>
              <a:rPr lang="en-US" dirty="0" smtClean="0"/>
              <a:t>lists with </a:t>
            </a:r>
            <a:r>
              <a:rPr lang="en-US" dirty="0"/>
              <a:t>or without details, or as various-sized icons. You can change the way they are sorted </a:t>
            </a:r>
            <a:r>
              <a:rPr lang="en-US" dirty="0" smtClean="0"/>
              <a:t>and whether </a:t>
            </a:r>
            <a:r>
              <a:rPr lang="en-US" dirty="0"/>
              <a:t>the sort is in ascending or descending order. You can also specify which folders to </a:t>
            </a:r>
            <a:r>
              <a:rPr lang="en-US" dirty="0" smtClean="0"/>
              <a:t>include in </a:t>
            </a:r>
            <a:r>
              <a:rPr lang="en-US" dirty="0"/>
              <a:t>each Library.</a:t>
            </a:r>
          </a:p>
          <a:p>
            <a:r>
              <a:rPr lang="en-US" dirty="0"/>
              <a:t>By default, the changes you make to the display options apply only to the current folder. </a:t>
            </a:r>
            <a:r>
              <a:rPr lang="en-US" dirty="0" smtClean="0"/>
              <a:t>However, you </a:t>
            </a:r>
            <a:r>
              <a:rPr lang="en-US" dirty="0"/>
              <a:t>can apply the change to all folders of the same type. There are five folder types:</a:t>
            </a:r>
          </a:p>
          <a:p>
            <a:pPr lvl="1"/>
            <a:r>
              <a:rPr lang="en-US" dirty="0" smtClean="0"/>
              <a:t>General </a:t>
            </a:r>
            <a:r>
              <a:rPr lang="en-US" dirty="0"/>
              <a:t>items</a:t>
            </a:r>
          </a:p>
          <a:p>
            <a:pPr lvl="1"/>
            <a:r>
              <a:rPr lang="en-US" dirty="0" smtClean="0"/>
              <a:t>Documents</a:t>
            </a:r>
            <a:endParaRPr lang="en-US" dirty="0"/>
          </a:p>
          <a:p>
            <a:pPr lvl="1"/>
            <a:r>
              <a:rPr lang="en-US" dirty="0" smtClean="0"/>
              <a:t>Pictures</a:t>
            </a:r>
            <a:endParaRPr lang="en-US" dirty="0"/>
          </a:p>
          <a:p>
            <a:pPr lvl="1"/>
            <a:r>
              <a:rPr lang="en-US" dirty="0" smtClean="0"/>
              <a:t>Music</a:t>
            </a:r>
            <a:endParaRPr lang="en-US" dirty="0"/>
          </a:p>
          <a:p>
            <a:pPr lvl="1"/>
            <a:r>
              <a:rPr lang="en-US" dirty="0" smtClean="0"/>
              <a:t>Videos</a:t>
            </a:r>
            <a:endParaRPr lang="en-US" dirty="0"/>
          </a:p>
        </p:txBody>
      </p:sp>
    </p:spTree>
    <p:extLst>
      <p:ext uri="{BB962C8B-B14F-4D97-AF65-F5344CB8AC3E}">
        <p14:creationId xmlns:p14="http://schemas.microsoft.com/office/powerpoint/2010/main" val="3403794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Modifications to File Explorer Layout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Changing the layout for the display of folder contents. </a:t>
            </a:r>
            <a:r>
              <a:rPr lang="en-US" dirty="0"/>
              <a:t>You can display the list of files </a:t>
            </a:r>
            <a:r>
              <a:rPr lang="en-US" dirty="0" smtClean="0"/>
              <a:t>and folders </a:t>
            </a:r>
            <a:r>
              <a:rPr lang="en-US" dirty="0"/>
              <a:t>within a location either as a list or as a series of icons. If you decide to use icons, there </a:t>
            </a:r>
            <a:r>
              <a:rPr lang="en-US" dirty="0" smtClean="0"/>
              <a:t>are four </a:t>
            </a:r>
            <a:r>
              <a:rPr lang="en-US" dirty="0"/>
              <a:t>sizes to choose from. There are also several options for displaying folder content as a </a:t>
            </a:r>
            <a:r>
              <a:rPr lang="en-US" dirty="0" smtClean="0"/>
              <a:t>list. The </a:t>
            </a:r>
            <a:r>
              <a:rPr lang="en-US" b="1" dirty="0"/>
              <a:t>List </a:t>
            </a:r>
            <a:r>
              <a:rPr lang="en-US" dirty="0"/>
              <a:t>view shows only the file or folder name. If you want to view details such as the date </a:t>
            </a:r>
            <a:r>
              <a:rPr lang="en-US" dirty="0" smtClean="0"/>
              <a:t>the file </a:t>
            </a:r>
            <a:r>
              <a:rPr lang="en-US" dirty="0"/>
              <a:t>was modified, the item type, its size, or whether or not it is available offline, then you need </a:t>
            </a:r>
            <a:r>
              <a:rPr lang="en-US" dirty="0" smtClean="0"/>
              <a:t>to select </a:t>
            </a:r>
            <a:r>
              <a:rPr lang="en-US" dirty="0"/>
              <a:t>the </a:t>
            </a:r>
            <a:r>
              <a:rPr lang="en-US" b="1" dirty="0"/>
              <a:t>Details </a:t>
            </a:r>
            <a:r>
              <a:rPr lang="en-US" dirty="0"/>
              <a:t>view. In </a:t>
            </a:r>
            <a:r>
              <a:rPr lang="en-US" b="1" dirty="0"/>
              <a:t>Details </a:t>
            </a:r>
            <a:r>
              <a:rPr lang="en-US" dirty="0"/>
              <a:t>view, there are six columns displayed by default. You can </a:t>
            </a:r>
            <a:r>
              <a:rPr lang="en-US" dirty="0" smtClean="0"/>
              <a:t>add columns </a:t>
            </a:r>
            <a:r>
              <a:rPr lang="en-US" dirty="0"/>
              <a:t>to the view. You can also remove columns from the view, except for the </a:t>
            </a:r>
            <a:r>
              <a:rPr lang="en-US" b="1" dirty="0" smtClean="0"/>
              <a:t>Name </a:t>
            </a:r>
            <a:r>
              <a:rPr lang="en-US" dirty="0" smtClean="0"/>
              <a:t>column</a:t>
            </a:r>
            <a:r>
              <a:rPr lang="en-US" dirty="0"/>
              <a:t>. You can also rearrange the order in which the columns are displayed.</a:t>
            </a:r>
          </a:p>
          <a:p>
            <a:r>
              <a:rPr lang="en-US" b="1" dirty="0" smtClean="0"/>
              <a:t>Changing </a:t>
            </a:r>
            <a:r>
              <a:rPr lang="en-US" b="1" dirty="0"/>
              <a:t>the order in which items are displayed. </a:t>
            </a:r>
            <a:r>
              <a:rPr lang="en-US" dirty="0"/>
              <a:t>By default, items in a folder are </a:t>
            </a:r>
            <a:r>
              <a:rPr lang="en-US" dirty="0" smtClean="0"/>
              <a:t>sorted with </a:t>
            </a:r>
            <a:r>
              <a:rPr lang="en-US" dirty="0"/>
              <a:t>folders first, followed by all files, in ascending order by name. You can change the </a:t>
            </a:r>
            <a:r>
              <a:rPr lang="en-US" dirty="0" smtClean="0"/>
              <a:t>sort order </a:t>
            </a:r>
            <a:r>
              <a:rPr lang="en-US" dirty="0"/>
              <a:t>to sort by another column or category, and change between ascending and </a:t>
            </a:r>
            <a:r>
              <a:rPr lang="en-US" dirty="0" smtClean="0"/>
              <a:t>descending order</a:t>
            </a:r>
            <a:r>
              <a:rPr lang="en-US" dirty="0"/>
              <a:t>. A common need is to sort by </a:t>
            </a:r>
            <a:r>
              <a:rPr lang="en-US" b="1" dirty="0"/>
              <a:t>Date modified </a:t>
            </a:r>
            <a:r>
              <a:rPr lang="en-US" dirty="0"/>
              <a:t>in descending order so that the </a:t>
            </a:r>
            <a:r>
              <a:rPr lang="en-US" dirty="0" smtClean="0"/>
              <a:t>most recently </a:t>
            </a:r>
            <a:r>
              <a:rPr lang="en-US" dirty="0"/>
              <a:t>modified files are shown at the top of the list. From the </a:t>
            </a:r>
            <a:r>
              <a:rPr lang="en-US" b="1" dirty="0"/>
              <a:t>View </a:t>
            </a:r>
            <a:r>
              <a:rPr lang="en-US" dirty="0"/>
              <a:t>tab, you can also </a:t>
            </a:r>
            <a:r>
              <a:rPr lang="en-US" dirty="0" smtClean="0"/>
              <a:t>specify whether </a:t>
            </a:r>
            <a:r>
              <a:rPr lang="en-US" dirty="0"/>
              <a:t>to group the items by a category. By default, there are no groupings</a:t>
            </a:r>
            <a:r>
              <a:rPr lang="en-US" dirty="0" smtClean="0"/>
              <a:t>.</a:t>
            </a:r>
            <a:endParaRPr lang="en-US" dirty="0"/>
          </a:p>
        </p:txBody>
      </p:sp>
    </p:spTree>
    <p:extLst>
      <p:ext uri="{BB962C8B-B14F-4D97-AF65-F5344CB8AC3E}">
        <p14:creationId xmlns:p14="http://schemas.microsoft.com/office/powerpoint/2010/main" val="4222266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Modifications to File Explorer Layout</a:t>
            </a:r>
          </a:p>
        </p:txBody>
      </p:sp>
      <p:sp>
        <p:nvSpPr>
          <p:cNvPr id="3" name="Content Placeholder 2"/>
          <p:cNvSpPr>
            <a:spLocks noGrp="1"/>
          </p:cNvSpPr>
          <p:nvPr>
            <p:ph idx="1"/>
          </p:nvPr>
        </p:nvSpPr>
        <p:spPr/>
        <p:txBody>
          <a:bodyPr>
            <a:normAutofit fontScale="85000" lnSpcReduction="10000"/>
          </a:bodyPr>
          <a:lstStyle/>
          <a:p>
            <a:r>
              <a:rPr lang="en-US" b="1" dirty="0"/>
              <a:t>Changing how libraries are displayed. </a:t>
            </a:r>
            <a:r>
              <a:rPr lang="en-US" dirty="0"/>
              <a:t>Libraries are not listed in the </a:t>
            </a:r>
            <a:r>
              <a:rPr lang="en-US" b="1" dirty="0"/>
              <a:t>Navigation </a:t>
            </a:r>
            <a:r>
              <a:rPr lang="en-US" dirty="0"/>
              <a:t>pane by default. You can add or remove folders from the various libraries. You can add folders from internal drives on your PC, USB drives or other flash memory cards, indexed network locations, and other PCs in your </a:t>
            </a:r>
            <a:r>
              <a:rPr lang="en-US" dirty="0" err="1"/>
              <a:t>homegroup</a:t>
            </a:r>
            <a:r>
              <a:rPr lang="en-US" dirty="0"/>
              <a:t>. The same display options apply to libraries as apply to other folders. If you apply your display options to all folders of a specific type, the options will also be applied to the folder in the library. Each of the locations included in your library are grouped together separately in the </a:t>
            </a:r>
            <a:r>
              <a:rPr lang="en-US" b="1" dirty="0"/>
              <a:t>Navigation </a:t>
            </a:r>
            <a:r>
              <a:rPr lang="en-US" dirty="0"/>
              <a:t>pane.</a:t>
            </a:r>
          </a:p>
          <a:p>
            <a:r>
              <a:rPr lang="en-US" b="1" dirty="0"/>
              <a:t>Displaying file sizes. </a:t>
            </a:r>
            <a:r>
              <a:rPr lang="en-US" dirty="0"/>
              <a:t>File sizes are displayed by default in the </a:t>
            </a:r>
            <a:r>
              <a:rPr lang="en-US" b="1" dirty="0"/>
              <a:t>Details </a:t>
            </a:r>
            <a:r>
              <a:rPr lang="en-US" dirty="0"/>
              <a:t>view. For other views, you can point to the item to display a pop-up window with file size information. Folders do not display the file size in the </a:t>
            </a:r>
            <a:r>
              <a:rPr lang="en-US" b="1" dirty="0"/>
              <a:t>Details </a:t>
            </a:r>
            <a:r>
              <a:rPr lang="en-US" dirty="0"/>
              <a:t>view. Another way to view the file size is to display the </a:t>
            </a:r>
            <a:r>
              <a:rPr lang="en-US" b="1" dirty="0"/>
              <a:t>Details </a:t>
            </a:r>
            <a:r>
              <a:rPr lang="en-US" dirty="0"/>
              <a:t>pane. This is not displayed by default. The </a:t>
            </a:r>
            <a:r>
              <a:rPr lang="en-US" b="1" dirty="0"/>
              <a:t>Details </a:t>
            </a:r>
            <a:r>
              <a:rPr lang="en-US" dirty="0"/>
              <a:t>pane displays the </a:t>
            </a:r>
            <a:r>
              <a:rPr lang="en-US" b="1" dirty="0"/>
              <a:t>Date modified</a:t>
            </a:r>
            <a:r>
              <a:rPr lang="en-US" dirty="0"/>
              <a:t>, </a:t>
            </a:r>
            <a:r>
              <a:rPr lang="en-US" b="1" dirty="0"/>
              <a:t>Size</a:t>
            </a:r>
            <a:r>
              <a:rPr lang="en-US" dirty="0"/>
              <a:t>, </a:t>
            </a:r>
            <a:r>
              <a:rPr lang="en-US" b="1" dirty="0"/>
              <a:t>Date created</a:t>
            </a:r>
            <a:r>
              <a:rPr lang="en-US" dirty="0"/>
              <a:t>, and </a:t>
            </a:r>
            <a:r>
              <a:rPr lang="en-US" b="1" dirty="0"/>
              <a:t>Availability </a:t>
            </a:r>
            <a:r>
              <a:rPr lang="en-US" dirty="0"/>
              <a:t>information for the selected file.</a:t>
            </a:r>
          </a:p>
          <a:p>
            <a:endParaRPr lang="en-US" dirty="0"/>
          </a:p>
        </p:txBody>
      </p:sp>
    </p:spTree>
    <p:extLst>
      <p:ext uri="{BB962C8B-B14F-4D97-AF65-F5344CB8AC3E}">
        <p14:creationId xmlns:p14="http://schemas.microsoft.com/office/powerpoint/2010/main" val="3268187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Create a Folder or File Within File Explorer</a:t>
            </a:r>
          </a:p>
        </p:txBody>
      </p:sp>
      <p:sp>
        <p:nvSpPr>
          <p:cNvPr id="3" name="Content Placeholder 2"/>
          <p:cNvSpPr>
            <a:spLocks noGrp="1"/>
          </p:cNvSpPr>
          <p:nvPr>
            <p:ph idx="1"/>
          </p:nvPr>
        </p:nvSpPr>
        <p:spPr/>
        <p:txBody>
          <a:bodyPr>
            <a:normAutofit fontScale="77500" lnSpcReduction="20000"/>
          </a:bodyPr>
          <a:lstStyle/>
          <a:p>
            <a:r>
              <a:rPr lang="en-US" b="1" dirty="0"/>
              <a:t>1. </a:t>
            </a:r>
            <a:r>
              <a:rPr lang="en-US" dirty="0"/>
              <a:t>Open File Explorer and navigate to the container in which you want to create the new folder or</a:t>
            </a:r>
          </a:p>
          <a:p>
            <a:r>
              <a:rPr lang="en-US" dirty="0"/>
              <a:t>file.</a:t>
            </a:r>
          </a:p>
          <a:p>
            <a:r>
              <a:rPr lang="en-US" b="1" dirty="0"/>
              <a:t>2. </a:t>
            </a:r>
            <a:r>
              <a:rPr lang="en-US" dirty="0"/>
              <a:t>Create the object.</a:t>
            </a:r>
          </a:p>
          <a:p>
            <a:r>
              <a:rPr lang="en-US" dirty="0"/>
              <a:t>• Select </a:t>
            </a:r>
            <a:r>
              <a:rPr lang="en-US" b="1" dirty="0" err="1"/>
              <a:t>Home→New→New</a:t>
            </a:r>
            <a:r>
              <a:rPr lang="en-US" b="1" dirty="0"/>
              <a:t> item </a:t>
            </a:r>
            <a:r>
              <a:rPr lang="en-US" dirty="0"/>
              <a:t>and select the object type from the submenu.</a:t>
            </a:r>
          </a:p>
          <a:p>
            <a:r>
              <a:rPr lang="en-US" dirty="0"/>
              <a:t>• Select </a:t>
            </a:r>
            <a:r>
              <a:rPr lang="en-US" b="1" dirty="0" err="1"/>
              <a:t>Home→New→New</a:t>
            </a:r>
            <a:r>
              <a:rPr lang="en-US" b="1" dirty="0"/>
              <a:t> folder</a:t>
            </a:r>
            <a:r>
              <a:rPr lang="en-US" dirty="0"/>
              <a:t>.</a:t>
            </a:r>
          </a:p>
          <a:p>
            <a:r>
              <a:rPr lang="en-US" dirty="0"/>
              <a:t>• Right-click in an empty space in the container, select </a:t>
            </a:r>
            <a:r>
              <a:rPr lang="en-US" b="1" dirty="0"/>
              <a:t>New</a:t>
            </a:r>
            <a:r>
              <a:rPr lang="en-US" dirty="0"/>
              <a:t>, and then select the object type</a:t>
            </a:r>
          </a:p>
          <a:p>
            <a:r>
              <a:rPr lang="en-US" dirty="0"/>
              <a:t>from the submenu.</a:t>
            </a:r>
          </a:p>
          <a:p>
            <a:r>
              <a:rPr lang="en-US" b="1" dirty="0"/>
              <a:t>3. </a:t>
            </a:r>
            <a:r>
              <a:rPr lang="en-US" dirty="0"/>
              <a:t>Type a name for the object.</a:t>
            </a:r>
          </a:p>
          <a:p>
            <a:r>
              <a:rPr lang="en-US" b="1" dirty="0"/>
              <a:t>4. </a:t>
            </a:r>
            <a:r>
              <a:rPr lang="en-US" dirty="0"/>
              <a:t>Press </a:t>
            </a:r>
            <a:r>
              <a:rPr lang="en-US" b="1" dirty="0"/>
              <a:t>Enter </a:t>
            </a:r>
            <a:r>
              <a:rPr lang="en-US" dirty="0"/>
              <a:t>or click the mouse anywhere in the empty space in the File Explorer window to</a:t>
            </a:r>
          </a:p>
          <a:p>
            <a:r>
              <a:rPr lang="en-US" dirty="0"/>
              <a:t>confirm the object name.</a:t>
            </a:r>
          </a:p>
        </p:txBody>
      </p:sp>
    </p:spTree>
    <p:extLst>
      <p:ext uri="{BB962C8B-B14F-4D97-AF65-F5344CB8AC3E}">
        <p14:creationId xmlns:p14="http://schemas.microsoft.com/office/powerpoint/2010/main" val="2636054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Rename a Folder or File</a:t>
            </a:r>
          </a:p>
        </p:txBody>
      </p:sp>
      <p:sp>
        <p:nvSpPr>
          <p:cNvPr id="3" name="Content Placeholder 2"/>
          <p:cNvSpPr>
            <a:spLocks noGrp="1"/>
          </p:cNvSpPr>
          <p:nvPr>
            <p:ph idx="1"/>
          </p:nvPr>
        </p:nvSpPr>
        <p:spPr/>
        <p:txBody>
          <a:bodyPr>
            <a:normAutofit lnSpcReduction="10000"/>
          </a:bodyPr>
          <a:lstStyle/>
          <a:p>
            <a:r>
              <a:rPr lang="en-US" b="1" dirty="0"/>
              <a:t>1. </a:t>
            </a:r>
            <a:r>
              <a:rPr lang="en-US" dirty="0"/>
              <a:t>Locate and select the folder or file that you want to rename.</a:t>
            </a:r>
          </a:p>
          <a:p>
            <a:r>
              <a:rPr lang="en-US" b="1" dirty="0"/>
              <a:t>2. </a:t>
            </a:r>
            <a:r>
              <a:rPr lang="en-US" dirty="0"/>
              <a:t>Select the existing name to be overwritten.</a:t>
            </a:r>
          </a:p>
          <a:p>
            <a:r>
              <a:rPr lang="en-US" dirty="0"/>
              <a:t>• Select </a:t>
            </a:r>
            <a:r>
              <a:rPr lang="en-US" b="1" dirty="0" err="1"/>
              <a:t>Home→Organize→Rename</a:t>
            </a:r>
            <a:r>
              <a:rPr lang="en-US" dirty="0"/>
              <a:t>.</a:t>
            </a:r>
          </a:p>
          <a:p>
            <a:r>
              <a:rPr lang="en-US" dirty="0"/>
              <a:t>• Right-click the object and select </a:t>
            </a:r>
            <a:r>
              <a:rPr lang="en-US" b="1" dirty="0"/>
              <a:t>Rename</a:t>
            </a:r>
            <a:r>
              <a:rPr lang="en-US" dirty="0"/>
              <a:t>.</a:t>
            </a:r>
          </a:p>
          <a:p>
            <a:r>
              <a:rPr lang="en-US" dirty="0"/>
              <a:t>• Press </a:t>
            </a:r>
            <a:r>
              <a:rPr lang="en-US" b="1" dirty="0"/>
              <a:t>F2</a:t>
            </a:r>
            <a:r>
              <a:rPr lang="en-US" dirty="0"/>
              <a:t>.</a:t>
            </a:r>
          </a:p>
          <a:p>
            <a:r>
              <a:rPr lang="en-US" b="1" dirty="0"/>
              <a:t>3. </a:t>
            </a:r>
            <a:r>
              <a:rPr lang="en-US" dirty="0"/>
              <a:t>Type the new name.</a:t>
            </a:r>
          </a:p>
          <a:p>
            <a:r>
              <a:rPr lang="en-US" b="1" dirty="0"/>
              <a:t>4. </a:t>
            </a:r>
            <a:r>
              <a:rPr lang="en-US" dirty="0"/>
              <a:t>Press </a:t>
            </a:r>
            <a:r>
              <a:rPr lang="en-US" b="1" dirty="0"/>
              <a:t>Enter </a:t>
            </a:r>
            <a:r>
              <a:rPr lang="en-US" dirty="0"/>
              <a:t>or click the mouse anywhere in the empty space in the File Explorer window to</a:t>
            </a:r>
          </a:p>
          <a:p>
            <a:r>
              <a:rPr lang="en-US" dirty="0"/>
              <a:t>confirm the new name.</a:t>
            </a:r>
          </a:p>
        </p:txBody>
      </p:sp>
    </p:spTree>
    <p:extLst>
      <p:ext uri="{BB962C8B-B14F-4D97-AF65-F5344CB8AC3E}">
        <p14:creationId xmlns:p14="http://schemas.microsoft.com/office/powerpoint/2010/main" val="1017806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Copy and Paste a Folder or File</a:t>
            </a:r>
          </a:p>
        </p:txBody>
      </p:sp>
      <p:sp>
        <p:nvSpPr>
          <p:cNvPr id="3" name="Content Placeholder 2"/>
          <p:cNvSpPr>
            <a:spLocks noGrp="1"/>
          </p:cNvSpPr>
          <p:nvPr>
            <p:ph idx="1"/>
          </p:nvPr>
        </p:nvSpPr>
        <p:spPr/>
        <p:txBody>
          <a:bodyPr>
            <a:normAutofit fontScale="70000" lnSpcReduction="20000"/>
          </a:bodyPr>
          <a:lstStyle/>
          <a:p>
            <a:r>
              <a:rPr lang="en-US" b="1" dirty="0"/>
              <a:t>1. </a:t>
            </a:r>
            <a:r>
              <a:rPr lang="en-US" dirty="0"/>
              <a:t>Locate and select the object that you want to copy.</a:t>
            </a:r>
          </a:p>
          <a:p>
            <a:r>
              <a:rPr lang="en-US" b="1" dirty="0"/>
              <a:t>2. </a:t>
            </a:r>
            <a:r>
              <a:rPr lang="en-US" dirty="0"/>
              <a:t>Copy the object.</a:t>
            </a:r>
          </a:p>
          <a:p>
            <a:r>
              <a:rPr lang="en-US" dirty="0"/>
              <a:t>• From the ribbon, select </a:t>
            </a:r>
            <a:r>
              <a:rPr lang="en-US" b="1" dirty="0" err="1"/>
              <a:t>Home→Clipboard→Copy</a:t>
            </a:r>
            <a:r>
              <a:rPr lang="en-US" dirty="0"/>
              <a:t>.</a:t>
            </a:r>
          </a:p>
          <a:p>
            <a:r>
              <a:rPr lang="en-US" dirty="0"/>
              <a:t>• From the ribbon, select </a:t>
            </a:r>
            <a:r>
              <a:rPr lang="en-US" b="1" dirty="0" err="1"/>
              <a:t>Home→Organize→Copy</a:t>
            </a:r>
            <a:r>
              <a:rPr lang="en-US" b="1" dirty="0"/>
              <a:t> To</a:t>
            </a:r>
            <a:r>
              <a:rPr lang="en-US" dirty="0"/>
              <a:t>, and then select a location where you</a:t>
            </a:r>
          </a:p>
          <a:p>
            <a:r>
              <a:rPr lang="en-US" dirty="0"/>
              <a:t>want to place the copy.</a:t>
            </a:r>
          </a:p>
          <a:p>
            <a:r>
              <a:rPr lang="en-US" dirty="0"/>
              <a:t>• Right-click the object and select </a:t>
            </a:r>
            <a:r>
              <a:rPr lang="en-US" b="1" dirty="0"/>
              <a:t>Copy </a:t>
            </a:r>
            <a:r>
              <a:rPr lang="en-US" dirty="0"/>
              <a:t>.</a:t>
            </a:r>
          </a:p>
          <a:p>
            <a:r>
              <a:rPr lang="en-US" dirty="0"/>
              <a:t>• Press </a:t>
            </a:r>
            <a:r>
              <a:rPr lang="en-US" b="1" dirty="0" err="1"/>
              <a:t>Ctrl+C</a:t>
            </a:r>
            <a:r>
              <a:rPr lang="en-US" dirty="0"/>
              <a:t>.</a:t>
            </a:r>
          </a:p>
          <a:p>
            <a:r>
              <a:rPr lang="en-US" b="1" dirty="0"/>
              <a:t>3. </a:t>
            </a:r>
            <a:r>
              <a:rPr lang="en-US" dirty="0"/>
              <a:t>Paste the object in a new location.</a:t>
            </a:r>
          </a:p>
          <a:p>
            <a:r>
              <a:rPr lang="en-US" dirty="0"/>
              <a:t>• Navigate to the desired location and select </a:t>
            </a:r>
            <a:r>
              <a:rPr lang="en-US" b="1" dirty="0" err="1"/>
              <a:t>Home→Clipboard→Paste</a:t>
            </a:r>
            <a:r>
              <a:rPr lang="en-US" dirty="0"/>
              <a:t>.</a:t>
            </a:r>
          </a:p>
          <a:p>
            <a:r>
              <a:rPr lang="en-US" dirty="0"/>
              <a:t>• Navigate to the desired location in the File List, right-click an empty location, and select</a:t>
            </a:r>
          </a:p>
          <a:p>
            <a:r>
              <a:rPr lang="en-US" b="1" dirty="0"/>
              <a:t>Paste</a:t>
            </a:r>
            <a:r>
              <a:rPr lang="en-US" dirty="0"/>
              <a:t>.</a:t>
            </a:r>
          </a:p>
          <a:p>
            <a:r>
              <a:rPr lang="en-US" dirty="0"/>
              <a:t>• In the desired location, press </a:t>
            </a:r>
            <a:r>
              <a:rPr lang="en-US" b="1" dirty="0" err="1"/>
              <a:t>Ctrl+V</a:t>
            </a:r>
            <a:r>
              <a:rPr lang="en-US" dirty="0"/>
              <a:t>.</a:t>
            </a:r>
          </a:p>
        </p:txBody>
      </p:sp>
    </p:spTree>
    <p:extLst>
      <p:ext uri="{BB962C8B-B14F-4D97-AF65-F5344CB8AC3E}">
        <p14:creationId xmlns:p14="http://schemas.microsoft.com/office/powerpoint/2010/main" val="1466097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 a Folder or File</a:t>
            </a:r>
          </a:p>
        </p:txBody>
      </p:sp>
      <p:sp>
        <p:nvSpPr>
          <p:cNvPr id="3" name="Content Placeholder 2"/>
          <p:cNvSpPr>
            <a:spLocks noGrp="1"/>
          </p:cNvSpPr>
          <p:nvPr>
            <p:ph idx="1"/>
          </p:nvPr>
        </p:nvSpPr>
        <p:spPr/>
        <p:txBody>
          <a:bodyPr>
            <a:normAutofit fontScale="77500" lnSpcReduction="20000"/>
          </a:bodyPr>
          <a:lstStyle/>
          <a:p>
            <a:r>
              <a:rPr lang="en-US" b="1" dirty="0"/>
              <a:t>1. </a:t>
            </a:r>
            <a:r>
              <a:rPr lang="en-US" dirty="0"/>
              <a:t>Locate and select the object you want to move.</a:t>
            </a:r>
          </a:p>
          <a:p>
            <a:r>
              <a:rPr lang="en-US" b="1" dirty="0"/>
              <a:t>2. </a:t>
            </a:r>
            <a:r>
              <a:rPr lang="en-US" dirty="0"/>
              <a:t>Move the object to its new location.</a:t>
            </a:r>
          </a:p>
          <a:p>
            <a:r>
              <a:rPr lang="en-US" dirty="0"/>
              <a:t>• Drag the object from its old location and drop it in the new location</a:t>
            </a:r>
            <a:r>
              <a:rPr lang="en-US" dirty="0" smtClean="0"/>
              <a:t>.</a:t>
            </a:r>
          </a:p>
          <a:p>
            <a:r>
              <a:rPr lang="en-US" dirty="0"/>
              <a:t>• From the ribbon, select </a:t>
            </a:r>
            <a:r>
              <a:rPr lang="en-US" b="1" dirty="0" err="1"/>
              <a:t>Home→Organize→Move</a:t>
            </a:r>
            <a:r>
              <a:rPr lang="en-US" b="1" dirty="0"/>
              <a:t> To</a:t>
            </a:r>
            <a:r>
              <a:rPr lang="en-US" dirty="0"/>
              <a:t>. Select a location where you want to</a:t>
            </a:r>
          </a:p>
          <a:p>
            <a:r>
              <a:rPr lang="en-US" dirty="0"/>
              <a:t>move the object.</a:t>
            </a:r>
          </a:p>
          <a:p>
            <a:r>
              <a:rPr lang="en-US" dirty="0"/>
              <a:t>• Select the original object, hold down the right mouse button, and drag the mouse pointer</a:t>
            </a:r>
          </a:p>
          <a:p>
            <a:r>
              <a:rPr lang="en-US" dirty="0"/>
              <a:t>over the new location. When you release the mouse button, select </a:t>
            </a:r>
            <a:r>
              <a:rPr lang="en-US" b="1" dirty="0"/>
              <a:t>Move Here</a:t>
            </a:r>
            <a:r>
              <a:rPr lang="en-US" dirty="0"/>
              <a:t>.</a:t>
            </a:r>
          </a:p>
          <a:p>
            <a:r>
              <a:rPr lang="en-US" dirty="0"/>
              <a:t>• Cut the object by selecting </a:t>
            </a:r>
            <a:r>
              <a:rPr lang="en-US" b="1" dirty="0" err="1"/>
              <a:t>Home→Clipboard→Cut</a:t>
            </a:r>
            <a:r>
              <a:rPr lang="en-US" b="1" dirty="0"/>
              <a:t> </a:t>
            </a:r>
            <a:r>
              <a:rPr lang="en-US" dirty="0"/>
              <a:t>or pressing </a:t>
            </a:r>
            <a:r>
              <a:rPr lang="en-US" b="1" dirty="0" err="1"/>
              <a:t>Ctrl+X</a:t>
            </a:r>
            <a:r>
              <a:rPr lang="en-US" dirty="0"/>
              <a:t>, and paste it into</a:t>
            </a:r>
          </a:p>
          <a:p>
            <a:r>
              <a:rPr lang="en-US" dirty="0"/>
              <a:t>the new location by selecting </a:t>
            </a:r>
            <a:r>
              <a:rPr lang="en-US" b="1" dirty="0" err="1"/>
              <a:t>Home→Clipboard→Paste</a:t>
            </a:r>
            <a:r>
              <a:rPr lang="en-US" b="1" dirty="0"/>
              <a:t> </a:t>
            </a:r>
            <a:r>
              <a:rPr lang="en-US" dirty="0"/>
              <a:t>or pressing </a:t>
            </a:r>
            <a:r>
              <a:rPr lang="en-US" b="1" dirty="0" err="1"/>
              <a:t>Ctrl+V</a:t>
            </a:r>
            <a:r>
              <a:rPr lang="en-US" dirty="0"/>
              <a:t>.</a:t>
            </a:r>
          </a:p>
          <a:p>
            <a:r>
              <a:rPr lang="en-US" b="1" dirty="0"/>
              <a:t>3. </a:t>
            </a:r>
            <a:r>
              <a:rPr lang="en-US" dirty="0"/>
              <a:t>If necessary, rename the object.</a:t>
            </a:r>
          </a:p>
        </p:txBody>
      </p:sp>
    </p:spTree>
    <p:extLst>
      <p:ext uri="{BB962C8B-B14F-4D97-AF65-F5344CB8AC3E}">
        <p14:creationId xmlns:p14="http://schemas.microsoft.com/office/powerpoint/2010/main" val="4098102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the Recycle Bin</a:t>
            </a:r>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en-US" dirty="0" smtClean="0"/>
              <a:t>Locate </a:t>
            </a:r>
            <a:r>
              <a:rPr lang="en-US" dirty="0"/>
              <a:t>and select the object(s) you want to delete.</a:t>
            </a:r>
          </a:p>
          <a:p>
            <a:pPr marL="514350" indent="-514350">
              <a:buFont typeface="+mj-lt"/>
              <a:buAutoNum type="arabicPeriod"/>
            </a:pPr>
            <a:r>
              <a:rPr lang="en-US" dirty="0" smtClean="0"/>
              <a:t>Move </a:t>
            </a:r>
            <a:r>
              <a:rPr lang="en-US" dirty="0"/>
              <a:t>the object(s) to the </a:t>
            </a:r>
            <a:r>
              <a:rPr lang="en-US" b="1" dirty="0"/>
              <a:t>Recycle </a:t>
            </a:r>
            <a:r>
              <a:rPr lang="en-US" b="1" dirty="0" smtClean="0"/>
              <a:t>Bin</a:t>
            </a:r>
            <a:r>
              <a:rPr lang="en-US" dirty="0" smtClean="0"/>
              <a:t>.</a:t>
            </a:r>
          </a:p>
          <a:p>
            <a:pPr marL="971550" lvl="1" indent="-514350">
              <a:buFont typeface="+mj-lt"/>
              <a:buAutoNum type="arabicPeriod"/>
            </a:pPr>
            <a:r>
              <a:rPr lang="en-US" dirty="0" smtClean="0"/>
              <a:t>Press </a:t>
            </a:r>
            <a:r>
              <a:rPr lang="en-US" b="1" dirty="0"/>
              <a:t>Delete </a:t>
            </a:r>
            <a:r>
              <a:rPr lang="en-US" dirty="0"/>
              <a:t>and select </a:t>
            </a:r>
            <a:r>
              <a:rPr lang="en-US" b="1" dirty="0"/>
              <a:t>Yes </a:t>
            </a:r>
            <a:r>
              <a:rPr lang="en-US" dirty="0"/>
              <a:t>to send the object(s) to the </a:t>
            </a:r>
            <a:r>
              <a:rPr lang="en-US" b="1" dirty="0"/>
              <a:t>Recycle </a:t>
            </a:r>
            <a:r>
              <a:rPr lang="en-US" b="1" dirty="0" smtClean="0"/>
              <a:t>Bin</a:t>
            </a:r>
            <a:r>
              <a:rPr lang="en-US" dirty="0" smtClean="0"/>
              <a:t>.</a:t>
            </a:r>
          </a:p>
          <a:p>
            <a:pPr marL="971550" lvl="1" indent="-514350">
              <a:buFont typeface="+mj-lt"/>
              <a:buAutoNum type="arabicPeriod"/>
            </a:pPr>
            <a:r>
              <a:rPr lang="en-US" dirty="0" smtClean="0"/>
              <a:t>Right-click </a:t>
            </a:r>
            <a:r>
              <a:rPr lang="en-US" dirty="0"/>
              <a:t>the object(s), select </a:t>
            </a:r>
            <a:r>
              <a:rPr lang="en-US" b="1" dirty="0"/>
              <a:t>Delete</a:t>
            </a:r>
            <a:r>
              <a:rPr lang="en-US" dirty="0"/>
              <a:t>, and select </a:t>
            </a:r>
            <a:r>
              <a:rPr lang="en-US" b="1" dirty="0"/>
              <a:t>Yes </a:t>
            </a:r>
            <a:r>
              <a:rPr lang="en-US" dirty="0"/>
              <a:t>to send the object(s) to the </a:t>
            </a:r>
            <a:r>
              <a:rPr lang="en-US" b="1" dirty="0" smtClean="0"/>
              <a:t>Recycle Bin</a:t>
            </a:r>
            <a:r>
              <a:rPr lang="en-US" dirty="0" smtClean="0"/>
              <a:t>.</a:t>
            </a:r>
          </a:p>
          <a:p>
            <a:pPr marL="971550" lvl="1" indent="-514350">
              <a:buFont typeface="+mj-lt"/>
              <a:buAutoNum type="arabicPeriod"/>
            </a:pPr>
            <a:r>
              <a:rPr lang="en-US" dirty="0" smtClean="0"/>
              <a:t>Drag </a:t>
            </a:r>
            <a:r>
              <a:rPr lang="en-US" dirty="0"/>
              <a:t>the object(s) and drop it/them onto the </a:t>
            </a:r>
            <a:r>
              <a:rPr lang="en-US" b="1" dirty="0"/>
              <a:t>Recycle Bin </a:t>
            </a:r>
            <a:r>
              <a:rPr lang="en-US" dirty="0" smtClean="0"/>
              <a:t>icon.</a:t>
            </a:r>
          </a:p>
          <a:p>
            <a:pPr marL="971550" lvl="1" indent="-514350">
              <a:buFont typeface="+mj-lt"/>
              <a:buAutoNum type="arabicPeriod"/>
            </a:pPr>
            <a:r>
              <a:rPr lang="en-US" b="1" dirty="0" smtClean="0"/>
              <a:t>Note</a:t>
            </a:r>
            <a:r>
              <a:rPr lang="en-US" b="1" dirty="0"/>
              <a:t>: </a:t>
            </a:r>
            <a:r>
              <a:rPr lang="en-US" dirty="0"/>
              <a:t>If you prefer, you may permanently delete the selected object(s). Hold down </a:t>
            </a:r>
            <a:r>
              <a:rPr lang="en-US" b="1" dirty="0" smtClean="0"/>
              <a:t>Shift </a:t>
            </a:r>
            <a:r>
              <a:rPr lang="en-US" dirty="0" smtClean="0"/>
              <a:t>and </a:t>
            </a:r>
            <a:r>
              <a:rPr lang="en-US" dirty="0"/>
              <a:t>press </a:t>
            </a:r>
            <a:r>
              <a:rPr lang="en-US" b="1" dirty="0"/>
              <a:t>Delete</a:t>
            </a:r>
            <a:r>
              <a:rPr lang="en-US" dirty="0"/>
              <a:t>. Then, click </a:t>
            </a:r>
            <a:r>
              <a:rPr lang="en-US" b="1" dirty="0"/>
              <a:t>Yes </a:t>
            </a:r>
            <a:r>
              <a:rPr lang="en-US" dirty="0"/>
              <a:t>to delete the object(s). The selected objects are </a:t>
            </a:r>
            <a:r>
              <a:rPr lang="en-US" dirty="0" smtClean="0"/>
              <a:t>not sent </a:t>
            </a:r>
            <a:r>
              <a:rPr lang="en-US" dirty="0"/>
              <a:t>to the </a:t>
            </a:r>
            <a:r>
              <a:rPr lang="en-US" b="1" dirty="0"/>
              <a:t>Recycle Bin</a:t>
            </a:r>
            <a:r>
              <a:rPr lang="en-US" dirty="0"/>
              <a:t>; they are deleted permanently.</a:t>
            </a:r>
          </a:p>
          <a:p>
            <a:pPr marL="514350" indent="-514350">
              <a:buFont typeface="+mj-lt"/>
              <a:buAutoNum type="arabicPeriod"/>
            </a:pPr>
            <a:r>
              <a:rPr lang="en-US" dirty="0" smtClean="0"/>
              <a:t>To </a:t>
            </a:r>
            <a:r>
              <a:rPr lang="en-US" dirty="0"/>
              <a:t>restore a deleted object, open the </a:t>
            </a:r>
            <a:r>
              <a:rPr lang="en-US" b="1" dirty="0"/>
              <a:t>Recycle Bin</a:t>
            </a:r>
            <a:r>
              <a:rPr lang="en-US" dirty="0"/>
              <a:t>, select the object, and select </a:t>
            </a:r>
            <a:r>
              <a:rPr lang="en-US" b="1" dirty="0"/>
              <a:t>Recycle </a:t>
            </a:r>
            <a:r>
              <a:rPr lang="en-US" b="1" dirty="0" smtClean="0"/>
              <a:t>Bin </a:t>
            </a:r>
            <a:r>
              <a:rPr lang="en-US" b="1" dirty="0" err="1" smtClean="0"/>
              <a:t>Tools</a:t>
            </a:r>
            <a:r>
              <a:rPr lang="en-US" b="1" dirty="0" err="1"/>
              <a:t>→Manage→Restore→Restore</a:t>
            </a:r>
            <a:r>
              <a:rPr lang="en-US" b="1" dirty="0"/>
              <a:t> the selected items</a:t>
            </a:r>
            <a:r>
              <a:rPr lang="en-US" dirty="0"/>
              <a:t>, or right-click the object and select</a:t>
            </a:r>
          </a:p>
          <a:p>
            <a:pPr marL="514350" indent="-514350">
              <a:buFont typeface="+mj-lt"/>
              <a:buAutoNum type="arabicPeriod"/>
            </a:pPr>
            <a:r>
              <a:rPr lang="en-US" b="1" dirty="0"/>
              <a:t>Restore</a:t>
            </a:r>
            <a:r>
              <a:rPr lang="en-US" dirty="0"/>
              <a:t>. You can also drag the object to the desired location. You can also use the </a:t>
            </a:r>
            <a:r>
              <a:rPr lang="en-US" b="1" dirty="0"/>
              <a:t>Undo</a:t>
            </a:r>
          </a:p>
          <a:p>
            <a:pPr marL="514350" indent="-514350">
              <a:buFont typeface="+mj-lt"/>
              <a:buAutoNum type="arabicPeriod"/>
            </a:pPr>
            <a:r>
              <a:rPr lang="en-US" dirty="0"/>
              <a:t>command to restore deleted objects.</a:t>
            </a:r>
          </a:p>
          <a:p>
            <a:pPr marL="514350" indent="-514350">
              <a:buFont typeface="+mj-lt"/>
              <a:buAutoNum type="arabicPeriod"/>
            </a:pPr>
            <a:r>
              <a:rPr lang="en-US" b="1" dirty="0"/>
              <a:t>4. </a:t>
            </a:r>
            <a:r>
              <a:rPr lang="en-US" dirty="0"/>
              <a:t>Delete objects from the </a:t>
            </a:r>
            <a:r>
              <a:rPr lang="en-US" b="1" dirty="0"/>
              <a:t>Recycle Bin </a:t>
            </a:r>
            <a:r>
              <a:rPr lang="en-US" dirty="0"/>
              <a:t>permanently.</a:t>
            </a:r>
          </a:p>
          <a:p>
            <a:pPr marL="514350" indent="-514350">
              <a:buFont typeface="+mj-lt"/>
              <a:buAutoNum type="arabicPeriod"/>
            </a:pPr>
            <a:r>
              <a:rPr lang="en-US" dirty="0"/>
              <a:t>• Right-click the </a:t>
            </a:r>
            <a:r>
              <a:rPr lang="en-US" b="1" dirty="0"/>
              <a:t>Recycle Bin </a:t>
            </a:r>
            <a:r>
              <a:rPr lang="en-US" dirty="0"/>
              <a:t>and select </a:t>
            </a:r>
            <a:r>
              <a:rPr lang="en-US" b="1" dirty="0"/>
              <a:t>Empty Recycle Bin</a:t>
            </a:r>
            <a:r>
              <a:rPr lang="en-US" dirty="0"/>
              <a:t>.</a:t>
            </a:r>
          </a:p>
          <a:p>
            <a:pPr marL="514350" indent="-514350">
              <a:buFont typeface="+mj-lt"/>
              <a:buAutoNum type="arabicPeriod"/>
            </a:pPr>
            <a:r>
              <a:rPr lang="en-US" dirty="0"/>
              <a:t>• Open the </a:t>
            </a:r>
            <a:r>
              <a:rPr lang="en-US" b="1" dirty="0"/>
              <a:t>Recycle Bin </a:t>
            </a:r>
            <a:r>
              <a:rPr lang="en-US" dirty="0"/>
              <a:t>and select </a:t>
            </a:r>
            <a:r>
              <a:rPr lang="en-US" b="1" dirty="0"/>
              <a:t>Recycle Bin </a:t>
            </a:r>
            <a:r>
              <a:rPr lang="en-US" b="1" dirty="0" err="1"/>
              <a:t>Tools→Manage→Manage→Empty</a:t>
            </a:r>
            <a:endParaRPr lang="en-US" b="1" dirty="0"/>
          </a:p>
          <a:p>
            <a:pPr marL="514350" indent="-514350">
              <a:buFont typeface="+mj-lt"/>
              <a:buAutoNum type="arabicPeriod"/>
            </a:pPr>
            <a:r>
              <a:rPr lang="en-US" b="1" dirty="0"/>
              <a:t>Recycle Bin</a:t>
            </a:r>
            <a:r>
              <a:rPr lang="en-US" dirty="0"/>
              <a:t>.</a:t>
            </a:r>
          </a:p>
          <a:p>
            <a:pPr marL="514350" indent="-514350">
              <a:buFont typeface="+mj-lt"/>
              <a:buAutoNum type="arabicPeriod"/>
            </a:pPr>
            <a:r>
              <a:rPr lang="en-US" dirty="0"/>
              <a:t>• Open the </a:t>
            </a:r>
            <a:r>
              <a:rPr lang="en-US" b="1" dirty="0"/>
              <a:t>Recycle Bin</a:t>
            </a:r>
            <a:r>
              <a:rPr lang="en-US" dirty="0"/>
              <a:t>, right-click an empty location in the right pane, and from the shortcut</a:t>
            </a:r>
          </a:p>
          <a:p>
            <a:pPr marL="514350" indent="-514350">
              <a:buFont typeface="+mj-lt"/>
              <a:buAutoNum type="arabicPeriod"/>
            </a:pPr>
            <a:r>
              <a:rPr lang="en-US" dirty="0" err="1"/>
              <a:t>menu,and</a:t>
            </a:r>
            <a:r>
              <a:rPr lang="en-US" dirty="0"/>
              <a:t> select </a:t>
            </a:r>
            <a:r>
              <a:rPr lang="en-US" b="1" dirty="0"/>
              <a:t>Empty Recycle Bin</a:t>
            </a:r>
            <a:r>
              <a:rPr lang="en-US" dirty="0"/>
              <a:t>.</a:t>
            </a:r>
          </a:p>
          <a:p>
            <a:pPr marL="514350" indent="-514350">
              <a:buFont typeface="+mj-lt"/>
              <a:buAutoNum type="arabicPeriod"/>
            </a:pPr>
            <a:r>
              <a:rPr lang="en-US" b="1" dirty="0"/>
              <a:t>5. </a:t>
            </a:r>
            <a:r>
              <a:rPr lang="en-US" dirty="0"/>
              <a:t>Select </a:t>
            </a:r>
            <a:r>
              <a:rPr lang="en-US" b="1" dirty="0"/>
              <a:t>Yes </a:t>
            </a:r>
            <a:r>
              <a:rPr lang="en-US" dirty="0"/>
              <a:t>to confirm the deletion.</a:t>
            </a:r>
          </a:p>
        </p:txBody>
      </p:sp>
    </p:spTree>
    <p:extLst>
      <p:ext uri="{BB962C8B-B14F-4D97-AF65-F5344CB8AC3E}">
        <p14:creationId xmlns:p14="http://schemas.microsoft.com/office/powerpoint/2010/main" val="1285190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 Files and Folders</a:t>
            </a:r>
          </a:p>
        </p:txBody>
      </p:sp>
      <p:sp>
        <p:nvSpPr>
          <p:cNvPr id="3" name="Content Placeholder 2"/>
          <p:cNvSpPr>
            <a:spLocks noGrp="1"/>
          </p:cNvSpPr>
          <p:nvPr>
            <p:ph idx="1"/>
          </p:nvPr>
        </p:nvSpPr>
        <p:spPr/>
        <p:txBody>
          <a:bodyPr/>
          <a:lstStyle/>
          <a:p>
            <a:r>
              <a:rPr lang="en-US" dirty="0"/>
              <a:t>As you begin to add more and more files to your computer, it can become difficult to locate the </a:t>
            </a:r>
            <a:r>
              <a:rPr lang="en-US" dirty="0" smtClean="0"/>
              <a:t>file you </a:t>
            </a:r>
            <a:r>
              <a:rPr lang="en-US" dirty="0"/>
              <a:t>want to work with. </a:t>
            </a:r>
            <a:endParaRPr lang="en-US" dirty="0" smtClean="0"/>
          </a:p>
          <a:p>
            <a:r>
              <a:rPr lang="en-US" dirty="0" smtClean="0"/>
              <a:t>Organizing </a:t>
            </a:r>
            <a:r>
              <a:rPr lang="en-US" dirty="0"/>
              <a:t>the content into hierarchical folders helps you </a:t>
            </a:r>
            <a:r>
              <a:rPr lang="en-US" dirty="0" smtClean="0"/>
              <a:t>maintain organization </a:t>
            </a:r>
            <a:r>
              <a:rPr lang="en-US" dirty="0"/>
              <a:t>in your file structure. </a:t>
            </a:r>
            <a:endParaRPr lang="en-US" dirty="0" smtClean="0"/>
          </a:p>
          <a:p>
            <a:r>
              <a:rPr lang="en-US" dirty="0" smtClean="0"/>
              <a:t>Items </a:t>
            </a:r>
            <a:r>
              <a:rPr lang="en-US" dirty="0"/>
              <a:t>can be stored in more than one location or can be </a:t>
            </a:r>
            <a:r>
              <a:rPr lang="en-US" dirty="0" smtClean="0"/>
              <a:t>moved to </a:t>
            </a:r>
            <a:r>
              <a:rPr lang="en-US" dirty="0"/>
              <a:t>a different location. The default folders are a good starting point for organizing your data, </a:t>
            </a:r>
            <a:r>
              <a:rPr lang="en-US" dirty="0" smtClean="0"/>
              <a:t>but you </a:t>
            </a:r>
            <a:r>
              <a:rPr lang="en-US" dirty="0"/>
              <a:t>will likely need to create additional folders to store your data.</a:t>
            </a:r>
          </a:p>
        </p:txBody>
      </p:sp>
    </p:spTree>
    <p:extLst>
      <p:ext uri="{BB962C8B-B14F-4D97-AF65-F5344CB8AC3E}">
        <p14:creationId xmlns:p14="http://schemas.microsoft.com/office/powerpoint/2010/main" val="2337165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Print a File</a:t>
            </a:r>
          </a:p>
        </p:txBody>
      </p:sp>
      <p:sp>
        <p:nvSpPr>
          <p:cNvPr id="3" name="Content Placeholder 2"/>
          <p:cNvSpPr>
            <a:spLocks noGrp="1"/>
          </p:cNvSpPr>
          <p:nvPr>
            <p:ph idx="1"/>
          </p:nvPr>
        </p:nvSpPr>
        <p:spPr/>
        <p:txBody>
          <a:bodyPr/>
          <a:lstStyle/>
          <a:p>
            <a:r>
              <a:rPr lang="en-US" b="1" dirty="0"/>
              <a:t>1. </a:t>
            </a:r>
            <a:r>
              <a:rPr lang="en-US" dirty="0"/>
              <a:t>In File Explorer, select the file that you want to print.</a:t>
            </a:r>
          </a:p>
          <a:p>
            <a:r>
              <a:rPr lang="en-US" b="1" dirty="0"/>
              <a:t>2. </a:t>
            </a:r>
            <a:r>
              <a:rPr lang="en-US" dirty="0"/>
              <a:t>Right-click the file and </a:t>
            </a:r>
            <a:r>
              <a:rPr lang="en-US" dirty="0" smtClean="0"/>
              <a:t>select </a:t>
            </a:r>
            <a:r>
              <a:rPr lang="en-US" b="1" dirty="0" smtClean="0"/>
              <a:t>Print</a:t>
            </a:r>
            <a:r>
              <a:rPr lang="en-US" dirty="0"/>
              <a:t>.</a:t>
            </a:r>
          </a:p>
          <a:p>
            <a:r>
              <a:rPr lang="en-US" b="1" dirty="0"/>
              <a:t>3. </a:t>
            </a:r>
            <a:r>
              <a:rPr lang="en-US" dirty="0"/>
              <a:t>Depending on the type of file you are printing, the application might open, or you might be</a:t>
            </a:r>
          </a:p>
          <a:p>
            <a:r>
              <a:rPr lang="en-US" dirty="0"/>
              <a:t>presented with a dialog box in which you can specify printing options.</a:t>
            </a:r>
          </a:p>
          <a:p>
            <a:r>
              <a:rPr lang="en-US" b="1" dirty="0"/>
              <a:t>4. </a:t>
            </a:r>
            <a:r>
              <a:rPr lang="en-US" dirty="0"/>
              <a:t>Select </a:t>
            </a:r>
            <a:r>
              <a:rPr lang="en-US" b="1" dirty="0"/>
              <a:t>Print </a:t>
            </a:r>
            <a:r>
              <a:rPr lang="en-US" dirty="0"/>
              <a:t>to print the file.</a:t>
            </a:r>
          </a:p>
        </p:txBody>
      </p:sp>
    </p:spTree>
    <p:extLst>
      <p:ext uri="{BB962C8B-B14F-4D97-AF65-F5344CB8AC3E}">
        <p14:creationId xmlns:p14="http://schemas.microsoft.com/office/powerpoint/2010/main" val="2948655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 Explorer Layout</a:t>
            </a:r>
          </a:p>
        </p:txBody>
      </p:sp>
      <p:sp>
        <p:nvSpPr>
          <p:cNvPr id="3" name="Content Placeholder 2"/>
          <p:cNvSpPr>
            <a:spLocks noGrp="1"/>
          </p:cNvSpPr>
          <p:nvPr>
            <p:ph idx="1"/>
          </p:nvPr>
        </p:nvSpPr>
        <p:spPr/>
        <p:txBody>
          <a:bodyPr/>
          <a:lstStyle/>
          <a:p>
            <a:r>
              <a:rPr lang="en-US" b="1" dirty="0"/>
              <a:t>1. </a:t>
            </a:r>
            <a:r>
              <a:rPr lang="en-US" dirty="0"/>
              <a:t>Select </a:t>
            </a:r>
            <a:r>
              <a:rPr lang="en-US" b="1" dirty="0" err="1"/>
              <a:t>View→Layout</a:t>
            </a:r>
            <a:r>
              <a:rPr lang="en-US" dirty="0"/>
              <a:t>.</a:t>
            </a:r>
          </a:p>
          <a:p>
            <a:r>
              <a:rPr lang="en-US" b="1" dirty="0"/>
              <a:t>2. </a:t>
            </a:r>
            <a:r>
              <a:rPr lang="en-US" dirty="0"/>
              <a:t>Point to an item in the </a:t>
            </a:r>
            <a:r>
              <a:rPr lang="en-US" b="1" dirty="0"/>
              <a:t>Layout </a:t>
            </a:r>
            <a:r>
              <a:rPr lang="en-US" dirty="0"/>
              <a:t>group to get a preview of the layout.</a:t>
            </a:r>
          </a:p>
          <a:p>
            <a:r>
              <a:rPr lang="en-US" b="1" dirty="0"/>
              <a:t>3. </a:t>
            </a:r>
            <a:r>
              <a:rPr lang="en-US" dirty="0"/>
              <a:t>Select the desired layout to apply it.</a:t>
            </a:r>
          </a:p>
        </p:txBody>
      </p:sp>
    </p:spTree>
    <p:extLst>
      <p:ext uri="{BB962C8B-B14F-4D97-AF65-F5344CB8AC3E}">
        <p14:creationId xmlns:p14="http://schemas.microsoft.com/office/powerpoint/2010/main" val="4011812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and Remove Columns in File Explorer</a:t>
            </a:r>
          </a:p>
        </p:txBody>
      </p:sp>
      <p:sp>
        <p:nvSpPr>
          <p:cNvPr id="3" name="Content Placeholder 2"/>
          <p:cNvSpPr>
            <a:spLocks noGrp="1"/>
          </p:cNvSpPr>
          <p:nvPr>
            <p:ph idx="1"/>
          </p:nvPr>
        </p:nvSpPr>
        <p:spPr/>
        <p:txBody>
          <a:bodyPr>
            <a:normAutofit fontScale="92500" lnSpcReduction="10000"/>
          </a:bodyPr>
          <a:lstStyle/>
          <a:p>
            <a:r>
              <a:rPr lang="en-US" dirty="0"/>
              <a:t>You can add columns to or remove columns from the File Explorer listings. To add or remove a</a:t>
            </a:r>
          </a:p>
          <a:p>
            <a:r>
              <a:rPr lang="en-US" dirty="0"/>
              <a:t>column, use one of the following methods:</a:t>
            </a:r>
          </a:p>
          <a:p>
            <a:r>
              <a:rPr lang="en-US" dirty="0"/>
              <a:t>• </a:t>
            </a:r>
            <a:r>
              <a:rPr lang="en-US" dirty="0" err="1" smtClean="0"/>
              <a:t>Select</a:t>
            </a:r>
            <a:r>
              <a:rPr lang="en-US" b="1" dirty="0" err="1" smtClean="0"/>
              <a:t>View</a:t>
            </a:r>
            <a:r>
              <a:rPr lang="en-US" b="1" dirty="0" err="1"/>
              <a:t>→Add</a:t>
            </a:r>
            <a:r>
              <a:rPr lang="en-US" b="1" dirty="0"/>
              <a:t> columns</a:t>
            </a:r>
            <a:r>
              <a:rPr lang="en-US" dirty="0" smtClean="0"/>
              <a:t>.</a:t>
            </a:r>
          </a:p>
          <a:p>
            <a:r>
              <a:rPr lang="en-US" dirty="0"/>
              <a:t>• Right-click the current column heading and check (or uncheck) the column name to display (or</a:t>
            </a:r>
          </a:p>
          <a:p>
            <a:r>
              <a:rPr lang="en-US" dirty="0"/>
              <a:t>hide) it.</a:t>
            </a:r>
          </a:p>
          <a:p>
            <a:r>
              <a:rPr lang="en-US" dirty="0"/>
              <a:t>• Right-click the column heading and select </a:t>
            </a:r>
            <a:r>
              <a:rPr lang="en-US" b="1" dirty="0"/>
              <a:t>More </a:t>
            </a:r>
            <a:r>
              <a:rPr lang="en-US" dirty="0"/>
              <a:t>to display the </a:t>
            </a:r>
            <a:r>
              <a:rPr lang="en-US" b="1" dirty="0"/>
              <a:t>Choose Details </a:t>
            </a:r>
            <a:r>
              <a:rPr lang="en-US" dirty="0"/>
              <a:t>dialog box.</a:t>
            </a:r>
          </a:p>
          <a:p>
            <a:r>
              <a:rPr lang="en-US" dirty="0"/>
              <a:t>Select any additional items you want to display as columns in the view.</a:t>
            </a:r>
          </a:p>
        </p:txBody>
      </p:sp>
    </p:spTree>
    <p:extLst>
      <p:ext uri="{BB962C8B-B14F-4D97-AF65-F5344CB8AC3E}">
        <p14:creationId xmlns:p14="http://schemas.microsoft.com/office/powerpoint/2010/main" val="1326701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Column </a:t>
            </a:r>
            <a:r>
              <a:rPr lang="en-US" dirty="0" smtClean="0"/>
              <a:t>Order</a:t>
            </a:r>
            <a:endParaRPr lang="en-US" dirty="0"/>
          </a:p>
        </p:txBody>
      </p:sp>
      <p:sp>
        <p:nvSpPr>
          <p:cNvPr id="3" name="Content Placeholder 2"/>
          <p:cNvSpPr>
            <a:spLocks noGrp="1"/>
          </p:cNvSpPr>
          <p:nvPr>
            <p:ph idx="1"/>
          </p:nvPr>
        </p:nvSpPr>
        <p:spPr/>
        <p:txBody>
          <a:bodyPr/>
          <a:lstStyle/>
          <a:p>
            <a:r>
              <a:rPr lang="en-US" dirty="0"/>
              <a:t>You can change the order in which columns in the </a:t>
            </a:r>
            <a:r>
              <a:rPr lang="en-US" b="1" dirty="0"/>
              <a:t>Details </a:t>
            </a:r>
            <a:r>
              <a:rPr lang="en-US" dirty="0"/>
              <a:t>view are displayed. To change the order,</a:t>
            </a:r>
          </a:p>
          <a:p>
            <a:r>
              <a:rPr lang="en-US" dirty="0"/>
              <a:t>use one of these methods:</a:t>
            </a:r>
          </a:p>
          <a:p>
            <a:r>
              <a:rPr lang="en-US" dirty="0"/>
              <a:t>• In the </a:t>
            </a:r>
            <a:r>
              <a:rPr lang="en-US" b="1" dirty="0"/>
              <a:t>Choose Details </a:t>
            </a:r>
            <a:r>
              <a:rPr lang="en-US" dirty="0"/>
              <a:t>dialog box, use the </a:t>
            </a:r>
            <a:r>
              <a:rPr lang="en-US" b="1" dirty="0"/>
              <a:t>Move Up </a:t>
            </a:r>
            <a:r>
              <a:rPr lang="en-US" dirty="0"/>
              <a:t>and </a:t>
            </a:r>
            <a:r>
              <a:rPr lang="en-US" b="1" dirty="0"/>
              <a:t>Move Down </a:t>
            </a:r>
            <a:r>
              <a:rPr lang="en-US" dirty="0"/>
              <a:t>buttons to rearrange the</a:t>
            </a:r>
          </a:p>
          <a:p>
            <a:r>
              <a:rPr lang="en-US" dirty="0"/>
              <a:t>order of the columns.</a:t>
            </a:r>
          </a:p>
          <a:p>
            <a:r>
              <a:rPr lang="en-US" dirty="0"/>
              <a:t>• Drag the column headings to the right or left to rearrange the columns.</a:t>
            </a:r>
          </a:p>
        </p:txBody>
      </p:sp>
    </p:spTree>
    <p:extLst>
      <p:ext uri="{BB962C8B-B14F-4D97-AF65-F5344CB8AC3E}">
        <p14:creationId xmlns:p14="http://schemas.microsoft.com/office/powerpoint/2010/main" val="2221983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 Libraries in the Navigation Pane</a:t>
            </a:r>
          </a:p>
        </p:txBody>
      </p:sp>
      <p:sp>
        <p:nvSpPr>
          <p:cNvPr id="3" name="Content Placeholder 2"/>
          <p:cNvSpPr>
            <a:spLocks noGrp="1"/>
          </p:cNvSpPr>
          <p:nvPr>
            <p:ph idx="1"/>
          </p:nvPr>
        </p:nvSpPr>
        <p:spPr/>
        <p:txBody>
          <a:bodyPr/>
          <a:lstStyle/>
          <a:p>
            <a:r>
              <a:rPr lang="en-US" dirty="0"/>
              <a:t>In the Navigation pane, </a:t>
            </a:r>
            <a:r>
              <a:rPr lang="en-US" b="1" dirty="0"/>
              <a:t>Libraries </a:t>
            </a:r>
            <a:r>
              <a:rPr lang="en-US" dirty="0"/>
              <a:t>might or might not be displayed. To display </a:t>
            </a:r>
            <a:r>
              <a:rPr lang="en-US" b="1" dirty="0"/>
              <a:t>Libraries </a:t>
            </a:r>
            <a:r>
              <a:rPr lang="en-US" dirty="0"/>
              <a:t>in the</a:t>
            </a:r>
          </a:p>
          <a:p>
            <a:r>
              <a:rPr lang="en-US" dirty="0"/>
              <a:t>Navigation pane:</a:t>
            </a:r>
          </a:p>
          <a:p>
            <a:r>
              <a:rPr lang="en-US" b="1" dirty="0"/>
              <a:t>1. </a:t>
            </a:r>
            <a:r>
              <a:rPr lang="en-US" dirty="0"/>
              <a:t>On the ribbon, select the </a:t>
            </a:r>
            <a:r>
              <a:rPr lang="en-US" b="1" dirty="0"/>
              <a:t>View </a:t>
            </a:r>
            <a:r>
              <a:rPr lang="en-US" dirty="0"/>
              <a:t>tab.</a:t>
            </a:r>
          </a:p>
          <a:p>
            <a:r>
              <a:rPr lang="en-US" b="1" dirty="0"/>
              <a:t>2. </a:t>
            </a:r>
            <a:r>
              <a:rPr lang="en-US" dirty="0"/>
              <a:t>Select the </a:t>
            </a:r>
            <a:r>
              <a:rPr lang="en-US" b="1" dirty="0"/>
              <a:t>Navigation pane </a:t>
            </a:r>
            <a:r>
              <a:rPr lang="en-US" dirty="0"/>
              <a:t>drop-down menu.</a:t>
            </a:r>
          </a:p>
          <a:p>
            <a:r>
              <a:rPr lang="en-US" b="1" dirty="0"/>
              <a:t>3. </a:t>
            </a:r>
            <a:r>
              <a:rPr lang="en-US" dirty="0"/>
              <a:t>Select </a:t>
            </a:r>
            <a:r>
              <a:rPr lang="en-US" b="1" dirty="0"/>
              <a:t>Show libraries.</a:t>
            </a:r>
            <a:endParaRPr lang="en-US" dirty="0"/>
          </a:p>
        </p:txBody>
      </p:sp>
    </p:spTree>
    <p:extLst>
      <p:ext uri="{BB962C8B-B14F-4D97-AF65-F5344CB8AC3E}">
        <p14:creationId xmlns:p14="http://schemas.microsoft.com/office/powerpoint/2010/main" val="1961267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Folders to Libraries</a:t>
            </a:r>
          </a:p>
        </p:txBody>
      </p:sp>
      <p:sp>
        <p:nvSpPr>
          <p:cNvPr id="3" name="Content Placeholder 2"/>
          <p:cNvSpPr>
            <a:spLocks noGrp="1"/>
          </p:cNvSpPr>
          <p:nvPr>
            <p:ph idx="1"/>
          </p:nvPr>
        </p:nvSpPr>
        <p:spPr/>
        <p:txBody>
          <a:bodyPr/>
          <a:lstStyle/>
          <a:p>
            <a:r>
              <a:rPr lang="en-US" b="1" dirty="0"/>
              <a:t>1. </a:t>
            </a:r>
            <a:r>
              <a:rPr lang="en-US" dirty="0"/>
              <a:t>With the library selected, on the </a:t>
            </a:r>
            <a:r>
              <a:rPr lang="en-US" b="1" dirty="0"/>
              <a:t>Library </a:t>
            </a:r>
            <a:r>
              <a:rPr lang="en-US" b="1" dirty="0" err="1"/>
              <a:t>Tools→Manage</a:t>
            </a:r>
            <a:r>
              <a:rPr lang="en-US" b="1" dirty="0"/>
              <a:t> </a:t>
            </a:r>
            <a:r>
              <a:rPr lang="en-US" dirty="0"/>
              <a:t>contextual tab, select </a:t>
            </a:r>
            <a:r>
              <a:rPr lang="en-US" b="1" dirty="0"/>
              <a:t>Manage</a:t>
            </a:r>
          </a:p>
          <a:p>
            <a:r>
              <a:rPr lang="en-US" b="1" dirty="0"/>
              <a:t>library</a:t>
            </a:r>
            <a:r>
              <a:rPr lang="en-US" dirty="0"/>
              <a:t>.</a:t>
            </a:r>
          </a:p>
          <a:p>
            <a:r>
              <a:rPr lang="en-US" b="1" dirty="0"/>
              <a:t>2. </a:t>
            </a:r>
            <a:r>
              <a:rPr lang="en-US" dirty="0"/>
              <a:t>In the </a:t>
            </a:r>
            <a:r>
              <a:rPr lang="en-US" b="1" dirty="0" err="1"/>
              <a:t>Library_name</a:t>
            </a:r>
            <a:r>
              <a:rPr lang="en-US" b="1" dirty="0"/>
              <a:t> Library Locations </a:t>
            </a:r>
            <a:r>
              <a:rPr lang="en-US" dirty="0"/>
              <a:t>dialog box, select </a:t>
            </a:r>
            <a:r>
              <a:rPr lang="en-US" b="1" dirty="0"/>
              <a:t>Add</a:t>
            </a:r>
            <a:r>
              <a:rPr lang="en-US" dirty="0"/>
              <a:t>.</a:t>
            </a:r>
          </a:p>
        </p:txBody>
      </p:sp>
    </p:spTree>
    <p:extLst>
      <p:ext uri="{BB962C8B-B14F-4D97-AF65-F5344CB8AC3E}">
        <p14:creationId xmlns:p14="http://schemas.microsoft.com/office/powerpoint/2010/main" val="1182953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How Items Are Sorted in Details View</a:t>
            </a:r>
          </a:p>
        </p:txBody>
      </p:sp>
      <p:sp>
        <p:nvSpPr>
          <p:cNvPr id="3" name="Content Placeholder 2"/>
          <p:cNvSpPr>
            <a:spLocks noGrp="1"/>
          </p:cNvSpPr>
          <p:nvPr>
            <p:ph idx="1"/>
          </p:nvPr>
        </p:nvSpPr>
        <p:spPr/>
        <p:txBody>
          <a:bodyPr/>
          <a:lstStyle/>
          <a:p>
            <a:r>
              <a:rPr lang="en-US" b="1" dirty="0"/>
              <a:t>1. </a:t>
            </a:r>
            <a:r>
              <a:rPr lang="en-US" dirty="0"/>
              <a:t>Display folder contents in </a:t>
            </a:r>
            <a:r>
              <a:rPr lang="en-US" b="1" dirty="0"/>
              <a:t>Details </a:t>
            </a:r>
            <a:r>
              <a:rPr lang="en-US" dirty="0"/>
              <a:t>view.</a:t>
            </a:r>
          </a:p>
          <a:p>
            <a:r>
              <a:rPr lang="en-US" b="1" dirty="0"/>
              <a:t>2. </a:t>
            </a:r>
            <a:r>
              <a:rPr lang="en-US" dirty="0"/>
              <a:t>Switch between ascending and descending order by selecting the column name.</a:t>
            </a:r>
          </a:p>
          <a:p>
            <a:r>
              <a:rPr lang="en-US" b="1" dirty="0"/>
              <a:t>3. </a:t>
            </a:r>
            <a:r>
              <a:rPr lang="en-US" dirty="0"/>
              <a:t>Select a different column if you want to sort by a category other than the currently selected</a:t>
            </a:r>
          </a:p>
          <a:p>
            <a:r>
              <a:rPr lang="en-US" dirty="0"/>
              <a:t>column.</a:t>
            </a:r>
          </a:p>
        </p:txBody>
      </p:sp>
    </p:spTree>
    <p:extLst>
      <p:ext uri="{BB962C8B-B14F-4D97-AF65-F5344CB8AC3E}">
        <p14:creationId xmlns:p14="http://schemas.microsoft.com/office/powerpoint/2010/main" val="7498827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Sort Order</a:t>
            </a:r>
          </a:p>
        </p:txBody>
      </p:sp>
      <p:sp>
        <p:nvSpPr>
          <p:cNvPr id="3" name="Content Placeholder 2"/>
          <p:cNvSpPr>
            <a:spLocks noGrp="1"/>
          </p:cNvSpPr>
          <p:nvPr>
            <p:ph idx="1"/>
          </p:nvPr>
        </p:nvSpPr>
        <p:spPr/>
        <p:txBody>
          <a:bodyPr/>
          <a:lstStyle/>
          <a:p>
            <a:r>
              <a:rPr lang="en-US" b="1" dirty="0"/>
              <a:t>1. </a:t>
            </a:r>
            <a:r>
              <a:rPr lang="en-US" dirty="0"/>
              <a:t>Select </a:t>
            </a:r>
            <a:r>
              <a:rPr lang="en-US" b="1" dirty="0" err="1"/>
              <a:t>View→Sort</a:t>
            </a:r>
            <a:r>
              <a:rPr lang="en-US" b="1" dirty="0"/>
              <a:t> by</a:t>
            </a:r>
            <a:r>
              <a:rPr lang="en-US" dirty="0"/>
              <a:t>.</a:t>
            </a:r>
          </a:p>
          <a:p>
            <a:r>
              <a:rPr lang="en-US" b="1" dirty="0"/>
              <a:t>2. </a:t>
            </a:r>
            <a:r>
              <a:rPr lang="en-US" dirty="0"/>
              <a:t>From the drop-down list, select the category to sort by and whether the list should be ascending</a:t>
            </a:r>
          </a:p>
          <a:p>
            <a:r>
              <a:rPr lang="en-US" dirty="0"/>
              <a:t>or descending.</a:t>
            </a:r>
          </a:p>
        </p:txBody>
      </p:sp>
    </p:spTree>
    <p:extLst>
      <p:ext uri="{BB962C8B-B14F-4D97-AF65-F5344CB8AC3E}">
        <p14:creationId xmlns:p14="http://schemas.microsoft.com/office/powerpoint/2010/main" val="3773514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Items by Category</a:t>
            </a:r>
          </a:p>
        </p:txBody>
      </p:sp>
      <p:sp>
        <p:nvSpPr>
          <p:cNvPr id="3" name="Content Placeholder 2"/>
          <p:cNvSpPr>
            <a:spLocks noGrp="1"/>
          </p:cNvSpPr>
          <p:nvPr>
            <p:ph idx="1"/>
          </p:nvPr>
        </p:nvSpPr>
        <p:spPr/>
        <p:txBody>
          <a:bodyPr/>
          <a:lstStyle/>
          <a:p>
            <a:r>
              <a:rPr lang="en-US" b="1" dirty="0"/>
              <a:t>1. </a:t>
            </a:r>
            <a:r>
              <a:rPr lang="en-US" dirty="0"/>
              <a:t>Select the </a:t>
            </a:r>
            <a:r>
              <a:rPr lang="en-US" b="1" dirty="0"/>
              <a:t>View </a:t>
            </a:r>
            <a:r>
              <a:rPr lang="en-US" dirty="0"/>
              <a:t>tab.</a:t>
            </a:r>
          </a:p>
          <a:p>
            <a:r>
              <a:rPr lang="en-US" b="1" dirty="0"/>
              <a:t>2. </a:t>
            </a:r>
            <a:r>
              <a:rPr lang="en-US" dirty="0"/>
              <a:t>In the </a:t>
            </a:r>
            <a:r>
              <a:rPr lang="en-US" b="1" dirty="0"/>
              <a:t>Current view </a:t>
            </a:r>
            <a:r>
              <a:rPr lang="en-US" dirty="0"/>
              <a:t>group, select the drop-down arrow on the </a:t>
            </a:r>
            <a:r>
              <a:rPr lang="en-US" b="1" dirty="0"/>
              <a:t>Group by </a:t>
            </a:r>
            <a:r>
              <a:rPr lang="en-US" dirty="0"/>
              <a:t>button.</a:t>
            </a:r>
          </a:p>
          <a:p>
            <a:r>
              <a:rPr lang="en-US" b="1" dirty="0"/>
              <a:t>3. </a:t>
            </a:r>
            <a:r>
              <a:rPr lang="en-US" dirty="0"/>
              <a:t>Select the desired category by which to group items.</a:t>
            </a:r>
          </a:p>
          <a:p>
            <a:r>
              <a:rPr lang="en-US" b="1" dirty="0"/>
              <a:t>4. </a:t>
            </a:r>
            <a:r>
              <a:rPr lang="en-US" dirty="0"/>
              <a:t>If desired, select the drop-down arrow on the </a:t>
            </a:r>
            <a:r>
              <a:rPr lang="en-US" b="1" dirty="0"/>
              <a:t>Group by </a:t>
            </a:r>
            <a:r>
              <a:rPr lang="en-US" dirty="0"/>
              <a:t>button again and select </a:t>
            </a:r>
            <a:r>
              <a:rPr lang="en-US" b="1" dirty="0"/>
              <a:t>Ascending </a:t>
            </a:r>
            <a:r>
              <a:rPr lang="en-US" dirty="0"/>
              <a:t>or</a:t>
            </a:r>
          </a:p>
          <a:p>
            <a:r>
              <a:rPr lang="en-US" b="1" dirty="0"/>
              <a:t>Descending.</a:t>
            </a:r>
            <a:endParaRPr lang="en-US" dirty="0"/>
          </a:p>
        </p:txBody>
      </p:sp>
    </p:spTree>
    <p:extLst>
      <p:ext uri="{BB962C8B-B14F-4D97-AF65-F5344CB8AC3E}">
        <p14:creationId xmlns:p14="http://schemas.microsoft.com/office/powerpoint/2010/main" val="10150486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Show File and Folder Size</a:t>
            </a:r>
          </a:p>
        </p:txBody>
      </p:sp>
      <p:sp>
        <p:nvSpPr>
          <p:cNvPr id="3" name="Content Placeholder 2"/>
          <p:cNvSpPr>
            <a:spLocks noGrp="1"/>
          </p:cNvSpPr>
          <p:nvPr>
            <p:ph idx="1"/>
          </p:nvPr>
        </p:nvSpPr>
        <p:spPr/>
        <p:txBody>
          <a:bodyPr/>
          <a:lstStyle/>
          <a:p>
            <a:r>
              <a:rPr lang="en-US" dirty="0"/>
              <a:t>• Select the </a:t>
            </a:r>
            <a:r>
              <a:rPr lang="en-US" b="1" dirty="0"/>
              <a:t>Details </a:t>
            </a:r>
            <a:r>
              <a:rPr lang="en-US" dirty="0"/>
              <a:t>view to show the </a:t>
            </a:r>
            <a:r>
              <a:rPr lang="en-US" b="1" dirty="0"/>
              <a:t>Size </a:t>
            </a:r>
            <a:r>
              <a:rPr lang="en-US" dirty="0"/>
              <a:t>column.</a:t>
            </a:r>
          </a:p>
          <a:p>
            <a:r>
              <a:rPr lang="en-US" dirty="0"/>
              <a:t>• Select a different view and point to the file or folder to display the size in a pop-up window.</a:t>
            </a:r>
          </a:p>
          <a:p>
            <a:r>
              <a:rPr lang="en-US" dirty="0"/>
              <a:t>• Display the </a:t>
            </a:r>
            <a:r>
              <a:rPr lang="en-US" b="1" dirty="0"/>
              <a:t>Details </a:t>
            </a:r>
            <a:r>
              <a:rPr lang="en-US" dirty="0"/>
              <a:t>pane by selecting </a:t>
            </a:r>
            <a:r>
              <a:rPr lang="en-US" b="1" dirty="0" err="1"/>
              <a:t>View→Details</a:t>
            </a:r>
            <a:r>
              <a:rPr lang="en-US" b="1" dirty="0"/>
              <a:t> pane</a:t>
            </a:r>
            <a:r>
              <a:rPr lang="en-US" dirty="0"/>
              <a:t>.</a:t>
            </a:r>
          </a:p>
        </p:txBody>
      </p:sp>
    </p:spTree>
    <p:extLst>
      <p:ext uri="{BB962C8B-B14F-4D97-AF65-F5344CB8AC3E}">
        <p14:creationId xmlns:p14="http://schemas.microsoft.com/office/powerpoint/2010/main" val="2346730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File and Folder Management Techniques</a:t>
            </a:r>
          </a:p>
        </p:txBody>
      </p:sp>
      <p:sp>
        <p:nvSpPr>
          <p:cNvPr id="3" name="Content Placeholder 2"/>
          <p:cNvSpPr>
            <a:spLocks noGrp="1"/>
          </p:cNvSpPr>
          <p:nvPr>
            <p:ph idx="1"/>
          </p:nvPr>
        </p:nvSpPr>
        <p:spPr/>
        <p:txBody>
          <a:bodyPr/>
          <a:lstStyle/>
          <a:p>
            <a:r>
              <a:rPr lang="en-US" dirty="0"/>
              <a:t>You can perform basic folder and file management actions in any File Explorer window and </a:t>
            </a:r>
            <a:r>
              <a:rPr lang="en-US" dirty="0" smtClean="0"/>
              <a:t>in many </a:t>
            </a:r>
            <a:r>
              <a:rPr lang="en-US" dirty="0"/>
              <a:t>other applications.</a:t>
            </a:r>
          </a:p>
        </p:txBody>
      </p:sp>
    </p:spTree>
    <p:extLst>
      <p:ext uri="{BB962C8B-B14F-4D97-AF65-F5344CB8AC3E}">
        <p14:creationId xmlns:p14="http://schemas.microsoft.com/office/powerpoint/2010/main" val="7182492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Display Options for all Folders of the Same Type</a:t>
            </a:r>
          </a:p>
        </p:txBody>
      </p:sp>
      <p:sp>
        <p:nvSpPr>
          <p:cNvPr id="3" name="Content Placeholder 2"/>
          <p:cNvSpPr>
            <a:spLocks noGrp="1"/>
          </p:cNvSpPr>
          <p:nvPr>
            <p:ph idx="1"/>
          </p:nvPr>
        </p:nvSpPr>
        <p:spPr/>
        <p:txBody>
          <a:bodyPr/>
          <a:lstStyle/>
          <a:p>
            <a:r>
              <a:rPr lang="en-US" b="1" dirty="0"/>
              <a:t>1. </a:t>
            </a:r>
            <a:r>
              <a:rPr lang="en-US" dirty="0"/>
              <a:t>Select a folder and make the desired changes.</a:t>
            </a:r>
          </a:p>
          <a:p>
            <a:r>
              <a:rPr lang="en-US" b="1" dirty="0"/>
              <a:t>2. </a:t>
            </a:r>
            <a:r>
              <a:rPr lang="en-US" dirty="0"/>
              <a:t>On the ribbon, select </a:t>
            </a:r>
            <a:r>
              <a:rPr lang="en-US" b="1" dirty="0" err="1"/>
              <a:t>View→Options→Change</a:t>
            </a:r>
            <a:r>
              <a:rPr lang="en-US" b="1" dirty="0"/>
              <a:t> folder and search options</a:t>
            </a:r>
            <a:r>
              <a:rPr lang="en-US" dirty="0"/>
              <a:t>.</a:t>
            </a:r>
          </a:p>
          <a:p>
            <a:r>
              <a:rPr lang="en-US" b="1" dirty="0"/>
              <a:t>3. </a:t>
            </a:r>
            <a:r>
              <a:rPr lang="en-US" dirty="0"/>
              <a:t>In the </a:t>
            </a:r>
            <a:r>
              <a:rPr lang="en-US" b="1" dirty="0"/>
              <a:t>Folder Options </a:t>
            </a:r>
            <a:r>
              <a:rPr lang="en-US" dirty="0"/>
              <a:t>dialog box, select the </a:t>
            </a:r>
            <a:r>
              <a:rPr lang="en-US" b="1" dirty="0"/>
              <a:t>View </a:t>
            </a:r>
            <a:r>
              <a:rPr lang="en-US" dirty="0"/>
              <a:t>tab.</a:t>
            </a:r>
          </a:p>
          <a:p>
            <a:r>
              <a:rPr lang="en-US" b="1" dirty="0"/>
              <a:t>4. </a:t>
            </a:r>
            <a:r>
              <a:rPr lang="en-US" dirty="0"/>
              <a:t>Select </a:t>
            </a:r>
            <a:r>
              <a:rPr lang="en-US" b="1" dirty="0"/>
              <a:t>Apply to Folders </a:t>
            </a:r>
            <a:r>
              <a:rPr lang="en-US" dirty="0"/>
              <a:t>and then select </a:t>
            </a:r>
            <a:r>
              <a:rPr lang="en-US" b="1" dirty="0"/>
              <a:t>OK</a:t>
            </a:r>
            <a:r>
              <a:rPr lang="en-US" dirty="0"/>
              <a:t>.</a:t>
            </a:r>
          </a:p>
          <a:p>
            <a:r>
              <a:rPr lang="en-US" b="1" dirty="0"/>
              <a:t>Note: </a:t>
            </a:r>
            <a:r>
              <a:rPr lang="en-US" dirty="0"/>
              <a:t>If you want to make the changes to another type of folder, repeat the steps for each</a:t>
            </a:r>
          </a:p>
          <a:p>
            <a:r>
              <a:rPr lang="en-US"/>
              <a:t>type of folder.</a:t>
            </a:r>
          </a:p>
        </p:txBody>
      </p:sp>
    </p:spTree>
    <p:extLst>
      <p:ext uri="{BB962C8B-B14F-4D97-AF65-F5344CB8AC3E}">
        <p14:creationId xmlns:p14="http://schemas.microsoft.com/office/powerpoint/2010/main" val="120985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96867299"/>
              </p:ext>
            </p:extLst>
          </p:nvPr>
        </p:nvGraphicFramePr>
        <p:xfrm>
          <a:off x="713509" y="141316"/>
          <a:ext cx="10515600" cy="6675120"/>
        </p:xfrm>
        <a:graphic>
          <a:graphicData uri="http://schemas.openxmlformats.org/drawingml/2006/table">
            <a:tbl>
              <a:tblPr firstRow="1" bandRow="1">
                <a:tableStyleId>{5C22544A-7EE6-4342-B048-85BDC9FD1C3A}</a:tableStyleId>
              </a:tblPr>
              <a:tblGrid>
                <a:gridCol w="1094509"/>
                <a:gridCol w="9421091"/>
              </a:tblGrid>
              <a:tr h="380806">
                <a:tc>
                  <a:txBody>
                    <a:bodyPr/>
                    <a:lstStyle/>
                    <a:p>
                      <a:r>
                        <a:rPr lang="en-US" sz="2000" dirty="0" smtClean="0"/>
                        <a:t>Action</a:t>
                      </a:r>
                      <a:endParaRPr lang="en-US" sz="2000" dirty="0"/>
                    </a:p>
                  </a:txBody>
                  <a:tcPr/>
                </a:tc>
                <a:tc>
                  <a:txBody>
                    <a:bodyPr/>
                    <a:lstStyle/>
                    <a:p>
                      <a:r>
                        <a:rPr lang="en-US" sz="2000" dirty="0" smtClean="0"/>
                        <a:t>Description</a:t>
                      </a:r>
                      <a:endParaRPr lang="en-US" sz="2000" dirty="0"/>
                    </a:p>
                  </a:txBody>
                  <a:tcPr/>
                </a:tc>
              </a:tr>
              <a:tr h="3310083">
                <a:tc>
                  <a:txBody>
                    <a:bodyPr/>
                    <a:lstStyle/>
                    <a:p>
                      <a:r>
                        <a:rPr lang="en-US" sz="2000" dirty="0" smtClean="0"/>
                        <a:t>Create Objects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When you create a folder or a file, you need to decide where to store it in the</a:t>
                      </a:r>
                    </a:p>
                    <a:p>
                      <a:r>
                        <a:rPr lang="en-US" sz="2000" b="0" i="0" u="none" strike="noStrike" kern="1200" baseline="0" dirty="0" smtClean="0">
                          <a:solidFill>
                            <a:schemeClr val="dk1"/>
                          </a:solidFill>
                          <a:latin typeface="+mn-lt"/>
                          <a:ea typeface="+mn-ea"/>
                          <a:cs typeface="+mn-cs"/>
                        </a:rPr>
                        <a:t>overall Windows hierarchy. You can create folders and files on the desktop or</a:t>
                      </a:r>
                    </a:p>
                    <a:p>
                      <a:r>
                        <a:rPr lang="en-US" sz="2000" b="0" i="0" u="none" strike="noStrike" kern="1200" baseline="0" dirty="0" smtClean="0">
                          <a:solidFill>
                            <a:schemeClr val="dk1"/>
                          </a:solidFill>
                          <a:latin typeface="+mn-lt"/>
                          <a:ea typeface="+mn-ea"/>
                          <a:cs typeface="+mn-cs"/>
                        </a:rPr>
                        <a:t>on any drive, though it is recommended that you confine your data to the</a:t>
                      </a:r>
                    </a:p>
                    <a:p>
                      <a:r>
                        <a:rPr lang="en-US" sz="2000" b="1" i="0" u="none" strike="noStrike" kern="1200" baseline="0" dirty="0" smtClean="0">
                          <a:solidFill>
                            <a:schemeClr val="dk1"/>
                          </a:solidFill>
                          <a:latin typeface="+mn-lt"/>
                          <a:ea typeface="+mn-ea"/>
                          <a:cs typeface="+mn-cs"/>
                        </a:rPr>
                        <a:t>Documents </a:t>
                      </a:r>
                      <a:r>
                        <a:rPr lang="en-US" sz="2000" b="0" i="0" u="none" strike="noStrike" kern="1200" baseline="0" dirty="0" smtClean="0">
                          <a:solidFill>
                            <a:schemeClr val="dk1"/>
                          </a:solidFill>
                          <a:latin typeface="+mn-lt"/>
                          <a:ea typeface="+mn-ea"/>
                          <a:cs typeface="+mn-cs"/>
                        </a:rPr>
                        <a:t>folder. You can also create new files and folders within existing</a:t>
                      </a:r>
                    </a:p>
                    <a:p>
                      <a:r>
                        <a:rPr lang="en-US" sz="2000" b="0" i="0" u="none" strike="noStrike" kern="1200" baseline="0" dirty="0" smtClean="0">
                          <a:solidFill>
                            <a:schemeClr val="dk1"/>
                          </a:solidFill>
                          <a:latin typeface="+mn-lt"/>
                          <a:ea typeface="+mn-ea"/>
                          <a:cs typeface="+mn-cs"/>
                        </a:rPr>
                        <a:t>folders. This is called nesting folders.</a:t>
                      </a:r>
                    </a:p>
                    <a:p>
                      <a:r>
                        <a:rPr lang="en-US" sz="2000" b="0" i="0" u="none" strike="noStrike" kern="1200" baseline="0" dirty="0" smtClean="0">
                          <a:solidFill>
                            <a:schemeClr val="dk1"/>
                          </a:solidFill>
                          <a:latin typeface="+mn-lt"/>
                          <a:ea typeface="+mn-ea"/>
                          <a:cs typeface="+mn-cs"/>
                        </a:rPr>
                        <a:t>If you create a new folder or a file object in File Explorer, it is given a default</a:t>
                      </a:r>
                    </a:p>
                    <a:p>
                      <a:r>
                        <a:rPr lang="en-US" sz="2000" b="0" i="0" u="none" strike="noStrike" kern="1200" baseline="0" dirty="0" smtClean="0">
                          <a:solidFill>
                            <a:schemeClr val="dk1"/>
                          </a:solidFill>
                          <a:latin typeface="+mn-lt"/>
                          <a:ea typeface="+mn-ea"/>
                          <a:cs typeface="+mn-cs"/>
                        </a:rPr>
                        <a:t>name that depends on the nature of the object. For example, a new folder</a:t>
                      </a:r>
                    </a:p>
                    <a:p>
                      <a:r>
                        <a:rPr lang="en-US" sz="2000" b="0" i="0" u="none" strike="noStrike" kern="1200" baseline="0" dirty="0" smtClean="0">
                          <a:solidFill>
                            <a:schemeClr val="dk1"/>
                          </a:solidFill>
                          <a:latin typeface="+mn-lt"/>
                          <a:ea typeface="+mn-ea"/>
                          <a:cs typeface="+mn-cs"/>
                        </a:rPr>
                        <a:t>object would be named “New Folder” until you explicitly rename it. Each</a:t>
                      </a:r>
                    </a:p>
                    <a:p>
                      <a:r>
                        <a:rPr lang="en-US" sz="2000" b="0" i="0" u="none" strike="noStrike" kern="1200" baseline="0" dirty="0" smtClean="0">
                          <a:solidFill>
                            <a:schemeClr val="dk1"/>
                          </a:solidFill>
                          <a:latin typeface="+mn-lt"/>
                          <a:ea typeface="+mn-ea"/>
                          <a:cs typeface="+mn-cs"/>
                        </a:rPr>
                        <a:t>object within a container must have a unique name, so additional new folders</a:t>
                      </a:r>
                    </a:p>
                    <a:p>
                      <a:r>
                        <a:rPr lang="en-US" sz="2000" b="0" i="0" u="none" strike="noStrike" kern="1200" baseline="0" dirty="0" smtClean="0">
                          <a:solidFill>
                            <a:schemeClr val="dk1"/>
                          </a:solidFill>
                          <a:latin typeface="+mn-lt"/>
                          <a:ea typeface="+mn-ea"/>
                          <a:cs typeface="+mn-cs"/>
                        </a:rPr>
                        <a:t>in the same location will be named “New Folder (2),” “New Folder (3),” and</a:t>
                      </a:r>
                    </a:p>
                    <a:p>
                      <a:r>
                        <a:rPr lang="en-US" sz="2000" b="0" i="0" u="none" strike="noStrike" kern="1200" baseline="0" dirty="0" smtClean="0">
                          <a:solidFill>
                            <a:schemeClr val="dk1"/>
                          </a:solidFill>
                          <a:latin typeface="+mn-lt"/>
                          <a:ea typeface="+mn-ea"/>
                          <a:cs typeface="+mn-cs"/>
                        </a:rPr>
                        <a:t>so on. This applies to default file names as well.</a:t>
                      </a:r>
                      <a:endParaRPr lang="en-US" sz="2000" dirty="0"/>
                    </a:p>
                  </a:txBody>
                  <a:tcPr/>
                </a:tc>
              </a:tr>
              <a:tr h="2724227">
                <a:tc>
                  <a:txBody>
                    <a:bodyPr/>
                    <a:lstStyle/>
                    <a:p>
                      <a:r>
                        <a:rPr lang="en-US" sz="2000" dirty="0" smtClean="0"/>
                        <a:t>Select</a:t>
                      </a:r>
                      <a:r>
                        <a:rPr lang="en-US" sz="2000" baseline="0" dirty="0" smtClean="0"/>
                        <a:t> Multiple Objects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In File Explorer, you can select several objects at the same time as long as they</a:t>
                      </a:r>
                    </a:p>
                    <a:p>
                      <a:r>
                        <a:rPr lang="en-US" sz="2000" b="0" i="0" u="none" strike="noStrike" kern="1200" baseline="0" dirty="0" smtClean="0">
                          <a:solidFill>
                            <a:schemeClr val="dk1"/>
                          </a:solidFill>
                          <a:latin typeface="+mn-lt"/>
                          <a:ea typeface="+mn-ea"/>
                          <a:cs typeface="+mn-cs"/>
                        </a:rPr>
                        <a:t>are in the same location. Being able to select multiple files, for instance, is</a:t>
                      </a:r>
                    </a:p>
                    <a:p>
                      <a:r>
                        <a:rPr lang="en-US" sz="2000" b="0" i="0" u="none" strike="noStrike" kern="1200" baseline="0" dirty="0" smtClean="0">
                          <a:solidFill>
                            <a:schemeClr val="dk1"/>
                          </a:solidFill>
                          <a:latin typeface="+mn-lt"/>
                          <a:ea typeface="+mn-ea"/>
                          <a:cs typeface="+mn-cs"/>
                        </a:rPr>
                        <a:t>handy if you want to rename, copy, or move many of them in one single</a:t>
                      </a:r>
                    </a:p>
                    <a:p>
                      <a:r>
                        <a:rPr lang="en-US" sz="2000" b="0" i="0" u="none" strike="noStrike" kern="1200" baseline="0" dirty="0" smtClean="0">
                          <a:solidFill>
                            <a:schemeClr val="dk1"/>
                          </a:solidFill>
                          <a:latin typeface="+mn-lt"/>
                          <a:ea typeface="+mn-ea"/>
                          <a:cs typeface="+mn-cs"/>
                        </a:rPr>
                        <a:t>action. These objects may be listed next to each other (contiguous) or they</a:t>
                      </a:r>
                    </a:p>
                    <a:p>
                      <a:r>
                        <a:rPr lang="en-US" sz="2000" b="0" i="0" u="none" strike="noStrike" kern="1200" baseline="0" dirty="0" smtClean="0">
                          <a:solidFill>
                            <a:schemeClr val="dk1"/>
                          </a:solidFill>
                          <a:latin typeface="+mn-lt"/>
                          <a:ea typeface="+mn-ea"/>
                          <a:cs typeface="+mn-cs"/>
                        </a:rPr>
                        <a:t>may be separated by other objects that you do not want to select (noncontiguous).</a:t>
                      </a:r>
                    </a:p>
                    <a:p>
                      <a:pPr marL="285750" indent="-285750">
                        <a:buFont typeface="Arial" panose="020B0604020202020204" pitchFamily="34" charset="0"/>
                        <a:buChar char="•"/>
                      </a:pPr>
                      <a:r>
                        <a:rPr lang="en-US" sz="2000" b="0" i="0" u="none" strike="noStrike" kern="1200" baseline="0" dirty="0" smtClean="0">
                          <a:solidFill>
                            <a:schemeClr val="dk1"/>
                          </a:solidFill>
                          <a:latin typeface="+mn-lt"/>
                          <a:ea typeface="+mn-ea"/>
                          <a:cs typeface="+mn-cs"/>
                        </a:rPr>
                        <a:t>To select contiguous objects, select the first one and then press </a:t>
                      </a:r>
                      <a:r>
                        <a:rPr lang="en-US" sz="2000" b="1" i="0" u="none" strike="noStrike" kern="1200" baseline="0" dirty="0" smtClean="0">
                          <a:solidFill>
                            <a:schemeClr val="dk1"/>
                          </a:solidFill>
                          <a:latin typeface="+mn-lt"/>
                          <a:ea typeface="+mn-ea"/>
                          <a:cs typeface="+mn-cs"/>
                        </a:rPr>
                        <a:t>Shift </a:t>
                      </a:r>
                      <a:r>
                        <a:rPr lang="en-US" sz="2000" b="0" i="0" u="none" strike="noStrike" kern="1200" baseline="0" dirty="0" smtClean="0">
                          <a:solidFill>
                            <a:schemeClr val="dk1"/>
                          </a:solidFill>
                          <a:latin typeface="+mn-lt"/>
                          <a:ea typeface="+mn-ea"/>
                          <a:cs typeface="+mn-cs"/>
                        </a:rPr>
                        <a:t>when you select the last one.</a:t>
                      </a:r>
                    </a:p>
                    <a:p>
                      <a:pPr marL="285750" indent="-285750">
                        <a:buFont typeface="Arial" panose="020B0604020202020204" pitchFamily="34" charset="0"/>
                        <a:buChar char="•"/>
                      </a:pPr>
                      <a:r>
                        <a:rPr lang="en-US" sz="2000" b="0" i="0" u="none" strike="noStrike" kern="1200" baseline="0" dirty="0" smtClean="0">
                          <a:solidFill>
                            <a:schemeClr val="dk1"/>
                          </a:solidFill>
                          <a:latin typeface="+mn-lt"/>
                          <a:ea typeface="+mn-ea"/>
                          <a:cs typeface="+mn-cs"/>
                        </a:rPr>
                        <a:t>To select non-contiguous objects, press and hold </a:t>
                      </a:r>
                      <a:r>
                        <a:rPr lang="en-US" sz="2000" b="1" i="0" u="none" strike="noStrike" kern="1200" baseline="0" dirty="0" smtClean="0">
                          <a:solidFill>
                            <a:schemeClr val="dk1"/>
                          </a:solidFill>
                          <a:latin typeface="+mn-lt"/>
                          <a:ea typeface="+mn-ea"/>
                          <a:cs typeface="+mn-cs"/>
                        </a:rPr>
                        <a:t>Ctrl </a:t>
                      </a:r>
                      <a:r>
                        <a:rPr lang="en-US" sz="2000" b="0" i="0" u="none" strike="noStrike" kern="1200" baseline="0" dirty="0" smtClean="0">
                          <a:solidFill>
                            <a:schemeClr val="dk1"/>
                          </a:solidFill>
                          <a:latin typeface="+mn-lt"/>
                          <a:ea typeface="+mn-ea"/>
                          <a:cs typeface="+mn-cs"/>
                        </a:rPr>
                        <a:t>while you select each one.</a:t>
                      </a:r>
                    </a:p>
                    <a:p>
                      <a:pPr marL="285750" indent="-285750">
                        <a:buFont typeface="Arial" panose="020B0604020202020204" pitchFamily="34" charset="0"/>
                        <a:buChar char="•"/>
                      </a:pPr>
                      <a:r>
                        <a:rPr lang="en-US" sz="2000" b="0" i="0" u="none" strike="noStrike" kern="1200" baseline="0" dirty="0" smtClean="0">
                          <a:solidFill>
                            <a:schemeClr val="dk1"/>
                          </a:solidFill>
                          <a:latin typeface="+mn-lt"/>
                          <a:ea typeface="+mn-ea"/>
                          <a:cs typeface="+mn-cs"/>
                        </a:rPr>
                        <a:t>To select everything in a container, select </a:t>
                      </a:r>
                      <a:r>
                        <a:rPr lang="en-US" sz="2000" b="1" i="0" u="none" strike="noStrike" kern="1200" baseline="0" dirty="0" err="1" smtClean="0">
                          <a:solidFill>
                            <a:schemeClr val="dk1"/>
                          </a:solidFill>
                          <a:latin typeface="+mn-lt"/>
                          <a:ea typeface="+mn-ea"/>
                          <a:cs typeface="+mn-cs"/>
                        </a:rPr>
                        <a:t>Edit→Select</a:t>
                      </a:r>
                      <a:r>
                        <a:rPr lang="en-US" sz="2000" b="1" i="0" u="none" strike="noStrike" kern="1200" baseline="0" dirty="0" smtClean="0">
                          <a:solidFill>
                            <a:schemeClr val="dk1"/>
                          </a:solidFill>
                          <a:latin typeface="+mn-lt"/>
                          <a:ea typeface="+mn-ea"/>
                          <a:cs typeface="+mn-cs"/>
                        </a:rPr>
                        <a:t> All </a:t>
                      </a:r>
                      <a:r>
                        <a:rPr lang="en-US" sz="2000" b="0" i="0" u="none" strike="noStrike" kern="1200" baseline="0" dirty="0" smtClean="0">
                          <a:solidFill>
                            <a:schemeClr val="dk1"/>
                          </a:solidFill>
                          <a:latin typeface="+mn-lt"/>
                          <a:ea typeface="+mn-ea"/>
                          <a:cs typeface="+mn-cs"/>
                        </a:rPr>
                        <a:t>or press </a:t>
                      </a:r>
                      <a:r>
                        <a:rPr lang="en-US" sz="2000" b="1" i="0" u="none" strike="noStrike" kern="1200" baseline="0" dirty="0" smtClean="0">
                          <a:solidFill>
                            <a:schemeClr val="dk1"/>
                          </a:solidFill>
                          <a:latin typeface="+mn-lt"/>
                          <a:ea typeface="+mn-ea"/>
                          <a:cs typeface="+mn-cs"/>
                        </a:rPr>
                        <a:t>Ctrl +A.</a:t>
                      </a:r>
                      <a:endParaRPr lang="en-US" sz="2000" dirty="0"/>
                    </a:p>
                  </a:txBody>
                  <a:tcPr/>
                </a:tc>
              </a:tr>
            </a:tbl>
          </a:graphicData>
        </a:graphic>
      </p:graphicFrame>
    </p:spTree>
    <p:extLst>
      <p:ext uri="{BB962C8B-B14F-4D97-AF65-F5344CB8AC3E}">
        <p14:creationId xmlns:p14="http://schemas.microsoft.com/office/powerpoint/2010/main" val="869602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13130772"/>
              </p:ext>
            </p:extLst>
          </p:nvPr>
        </p:nvGraphicFramePr>
        <p:xfrm>
          <a:off x="609600" y="246063"/>
          <a:ext cx="10515600" cy="6113172"/>
        </p:xfrm>
        <a:graphic>
          <a:graphicData uri="http://schemas.openxmlformats.org/drawingml/2006/table">
            <a:tbl>
              <a:tblPr firstRow="1" bandRow="1">
                <a:tableStyleId>{5C22544A-7EE6-4342-B048-85BDC9FD1C3A}</a:tableStyleId>
              </a:tblPr>
              <a:tblGrid>
                <a:gridCol w="1198418"/>
                <a:gridCol w="9317182"/>
              </a:tblGrid>
              <a:tr h="441843">
                <a:tc>
                  <a:txBody>
                    <a:bodyPr/>
                    <a:lstStyle/>
                    <a:p>
                      <a:r>
                        <a:rPr lang="en-US" dirty="0" smtClean="0"/>
                        <a:t>Action</a:t>
                      </a:r>
                      <a:endParaRPr lang="en-US" dirty="0"/>
                    </a:p>
                  </a:txBody>
                  <a:tcPr/>
                </a:tc>
                <a:tc>
                  <a:txBody>
                    <a:bodyPr/>
                    <a:lstStyle/>
                    <a:p>
                      <a:r>
                        <a:rPr lang="en-US" dirty="0" smtClean="0"/>
                        <a:t>Description</a:t>
                      </a:r>
                      <a:endParaRPr lang="en-US" dirty="0"/>
                    </a:p>
                  </a:txBody>
                  <a:tcPr/>
                </a:tc>
              </a:tr>
              <a:tr h="2396848">
                <a:tc>
                  <a:txBody>
                    <a:bodyPr/>
                    <a:lstStyle/>
                    <a:p>
                      <a:r>
                        <a:rPr lang="en-US" sz="2000" b="0" i="0" u="none" strike="noStrike" kern="1200" baseline="0" dirty="0" smtClean="0">
                          <a:solidFill>
                            <a:schemeClr val="dk1"/>
                          </a:solidFill>
                          <a:latin typeface="+mn-lt"/>
                          <a:ea typeface="+mn-ea"/>
                          <a:cs typeface="+mn-cs"/>
                        </a:rPr>
                        <a:t>Open files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If you double-click a file in File Explorer, it will open in the default application</a:t>
                      </a:r>
                    </a:p>
                    <a:p>
                      <a:r>
                        <a:rPr lang="en-US" sz="2000" b="0" i="0" u="none" strike="noStrike" kern="1200" baseline="0" dirty="0" smtClean="0">
                          <a:solidFill>
                            <a:schemeClr val="dk1"/>
                          </a:solidFill>
                          <a:latin typeface="+mn-lt"/>
                          <a:ea typeface="+mn-ea"/>
                          <a:cs typeface="+mn-cs"/>
                        </a:rPr>
                        <a:t>associated with the file type assigned to the file. If no application is associated</a:t>
                      </a:r>
                    </a:p>
                    <a:p>
                      <a:r>
                        <a:rPr lang="en-US" sz="2000" b="0" i="0" u="none" strike="noStrike" kern="1200" baseline="0" dirty="0" smtClean="0">
                          <a:solidFill>
                            <a:schemeClr val="dk1"/>
                          </a:solidFill>
                          <a:latin typeface="+mn-lt"/>
                          <a:ea typeface="+mn-ea"/>
                          <a:cs typeface="+mn-cs"/>
                        </a:rPr>
                        <a:t>with the file type, you will be prompted to select an application to use to open</a:t>
                      </a:r>
                    </a:p>
                    <a:p>
                      <a:r>
                        <a:rPr lang="en-US" sz="2000" b="0" i="0" u="none" strike="noStrike" kern="1200" baseline="0" dirty="0" smtClean="0">
                          <a:solidFill>
                            <a:schemeClr val="dk1"/>
                          </a:solidFill>
                          <a:latin typeface="+mn-lt"/>
                          <a:ea typeface="+mn-ea"/>
                          <a:cs typeface="+mn-cs"/>
                        </a:rPr>
                        <a:t>the file.</a:t>
                      </a:r>
                    </a:p>
                    <a:p>
                      <a:r>
                        <a:rPr lang="en-US" sz="2000" b="0" i="0" u="none" strike="noStrike" kern="1200" baseline="0" dirty="0" smtClean="0">
                          <a:solidFill>
                            <a:schemeClr val="dk1"/>
                          </a:solidFill>
                          <a:latin typeface="+mn-lt"/>
                          <a:ea typeface="+mn-ea"/>
                          <a:cs typeface="+mn-cs"/>
                        </a:rPr>
                        <a:t>If you want to use a different application than the default application to open</a:t>
                      </a:r>
                    </a:p>
                    <a:p>
                      <a:r>
                        <a:rPr lang="en-US" sz="2000" b="0" i="0" u="none" strike="noStrike" kern="1200" baseline="0" dirty="0" smtClean="0">
                          <a:solidFill>
                            <a:schemeClr val="dk1"/>
                          </a:solidFill>
                          <a:latin typeface="+mn-lt"/>
                          <a:ea typeface="+mn-ea"/>
                          <a:cs typeface="+mn-cs"/>
                        </a:rPr>
                        <a:t>the file, you can right-click the file and select </a:t>
                      </a:r>
                      <a:r>
                        <a:rPr lang="en-US" sz="2000" b="1" i="0" u="none" strike="noStrike" kern="1200" baseline="0" dirty="0" smtClean="0">
                          <a:solidFill>
                            <a:schemeClr val="dk1"/>
                          </a:solidFill>
                          <a:latin typeface="+mn-lt"/>
                          <a:ea typeface="+mn-ea"/>
                          <a:cs typeface="+mn-cs"/>
                        </a:rPr>
                        <a:t>Open With</a:t>
                      </a:r>
                      <a:r>
                        <a:rPr lang="en-US" sz="2000" b="0" i="0" u="none" strike="noStrike" kern="1200" baseline="0" dirty="0" smtClean="0">
                          <a:solidFill>
                            <a:schemeClr val="dk1"/>
                          </a:solidFill>
                          <a:latin typeface="+mn-lt"/>
                          <a:ea typeface="+mn-ea"/>
                          <a:cs typeface="+mn-cs"/>
                        </a:rPr>
                        <a:t>. From the submenu,</a:t>
                      </a:r>
                    </a:p>
                    <a:p>
                      <a:r>
                        <a:rPr lang="en-US" sz="2000" b="0" i="0" u="none" strike="noStrike" kern="1200" baseline="0" dirty="0" smtClean="0">
                          <a:solidFill>
                            <a:schemeClr val="dk1"/>
                          </a:solidFill>
                          <a:latin typeface="+mn-lt"/>
                          <a:ea typeface="+mn-ea"/>
                          <a:cs typeface="+mn-cs"/>
                        </a:rPr>
                        <a:t>you can then select the desired application to use to open the file.</a:t>
                      </a:r>
                      <a:endParaRPr lang="en-US" sz="2000" dirty="0"/>
                    </a:p>
                  </a:txBody>
                  <a:tcPr/>
                </a:tc>
              </a:tr>
              <a:tr h="441843">
                <a:tc>
                  <a:txBody>
                    <a:bodyPr/>
                    <a:lstStyle/>
                    <a:p>
                      <a:r>
                        <a:rPr lang="en-US" sz="2000" b="0" i="0" u="none" strike="noStrike" kern="1200" baseline="0" dirty="0" smtClean="0">
                          <a:solidFill>
                            <a:schemeClr val="dk1"/>
                          </a:solidFill>
                          <a:latin typeface="+mn-lt"/>
                          <a:ea typeface="+mn-ea"/>
                          <a:cs typeface="+mn-cs"/>
                        </a:rPr>
                        <a:t>Edit files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When you have a file open, you can change the contents of the file.</a:t>
                      </a:r>
                      <a:endParaRPr lang="en-US" sz="2000" dirty="0"/>
                    </a:p>
                  </a:txBody>
                  <a:tcPr/>
                </a:tc>
              </a:tr>
              <a:tr h="762633">
                <a:tc>
                  <a:txBody>
                    <a:bodyPr/>
                    <a:lstStyle/>
                    <a:p>
                      <a:r>
                        <a:rPr lang="en-US" sz="2000" b="0" i="0" u="none" strike="noStrike" kern="1200" baseline="0" dirty="0" smtClean="0">
                          <a:solidFill>
                            <a:schemeClr val="dk1"/>
                          </a:solidFill>
                          <a:latin typeface="+mn-lt"/>
                          <a:ea typeface="+mn-ea"/>
                          <a:cs typeface="+mn-cs"/>
                        </a:rPr>
                        <a:t>Save files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When you have edited a file, you need to save it to be sure that your changes</a:t>
                      </a:r>
                    </a:p>
                    <a:p>
                      <a:r>
                        <a:rPr lang="en-US" sz="2000" b="0" i="0" u="none" strike="noStrike" kern="1200" baseline="0" dirty="0" smtClean="0">
                          <a:solidFill>
                            <a:schemeClr val="dk1"/>
                          </a:solidFill>
                          <a:latin typeface="+mn-lt"/>
                          <a:ea typeface="+mn-ea"/>
                          <a:cs typeface="+mn-cs"/>
                        </a:rPr>
                        <a:t>are preserved.</a:t>
                      </a:r>
                      <a:endParaRPr lang="en-US" sz="2000" dirty="0"/>
                    </a:p>
                  </a:txBody>
                  <a:tcPr/>
                </a:tc>
              </a:tr>
              <a:tr h="2070005">
                <a:tc>
                  <a:txBody>
                    <a:bodyPr/>
                    <a:lstStyle/>
                    <a:p>
                      <a:r>
                        <a:rPr lang="en-US" sz="2000" b="0" i="0" u="none" strike="noStrike" kern="1200" baseline="0" dirty="0" smtClean="0">
                          <a:solidFill>
                            <a:schemeClr val="dk1"/>
                          </a:solidFill>
                          <a:latin typeface="+mn-lt"/>
                          <a:ea typeface="+mn-ea"/>
                          <a:cs typeface="+mn-cs"/>
                        </a:rPr>
                        <a:t>Rename objects</a:t>
                      </a:r>
                      <a:endParaRPr lang="en-US" sz="2000" dirty="0"/>
                    </a:p>
                  </a:txBody>
                  <a:tcPr/>
                </a:tc>
                <a:tc>
                  <a:txBody>
                    <a:bodyPr/>
                    <a:lstStyle/>
                    <a:p>
                      <a:r>
                        <a:rPr lang="en-US" sz="2000" b="0" i="0" u="none" strike="noStrike" kern="1200" baseline="0" dirty="0" smtClean="0">
                          <a:solidFill>
                            <a:schemeClr val="dk1"/>
                          </a:solidFill>
                          <a:latin typeface="+mn-lt"/>
                          <a:ea typeface="+mn-ea"/>
                          <a:cs typeface="+mn-cs"/>
                        </a:rPr>
                        <a:t>As you create and manage folders and files, you may at some point want to</a:t>
                      </a:r>
                    </a:p>
                    <a:p>
                      <a:r>
                        <a:rPr lang="en-US" sz="2000" b="0" i="0" u="none" strike="noStrike" kern="1200" baseline="0" dirty="0" smtClean="0">
                          <a:solidFill>
                            <a:schemeClr val="dk1"/>
                          </a:solidFill>
                          <a:latin typeface="+mn-lt"/>
                          <a:ea typeface="+mn-ea"/>
                          <a:cs typeface="+mn-cs"/>
                        </a:rPr>
                        <a:t>rename them. You can rename a file or folder by selecting </a:t>
                      </a:r>
                      <a:r>
                        <a:rPr lang="en-US" sz="2000" b="1" i="0" u="none" strike="noStrike" kern="1200" baseline="0" dirty="0" err="1" smtClean="0">
                          <a:solidFill>
                            <a:schemeClr val="dk1"/>
                          </a:solidFill>
                          <a:latin typeface="+mn-lt"/>
                          <a:ea typeface="+mn-ea"/>
                          <a:cs typeface="+mn-cs"/>
                        </a:rPr>
                        <a:t>File→Rename</a:t>
                      </a:r>
                      <a:r>
                        <a:rPr lang="en-US" sz="2000" b="1" i="0" u="none" strike="noStrike" kern="1200" baseline="0" dirty="0" smtClean="0">
                          <a:solidFill>
                            <a:schemeClr val="dk1"/>
                          </a:solidFill>
                          <a:latin typeface="+mn-lt"/>
                          <a:ea typeface="+mn-ea"/>
                          <a:cs typeface="+mn-cs"/>
                        </a:rPr>
                        <a:t>.</a:t>
                      </a:r>
                    </a:p>
                    <a:p>
                      <a:r>
                        <a:rPr lang="en-US" sz="2000" b="0" i="0" u="none" strike="noStrike" kern="1200" baseline="0" dirty="0" smtClean="0">
                          <a:solidFill>
                            <a:schemeClr val="dk1"/>
                          </a:solidFill>
                          <a:latin typeface="+mn-lt"/>
                          <a:ea typeface="+mn-ea"/>
                          <a:cs typeface="+mn-cs"/>
                        </a:rPr>
                        <a:t>You can also rename several objects at the same time.</a:t>
                      </a:r>
                    </a:p>
                    <a:p>
                      <a:r>
                        <a:rPr lang="en-US" sz="2000" b="0" i="0" u="none" strike="noStrike" kern="1200" baseline="0" dirty="0" smtClean="0">
                          <a:solidFill>
                            <a:schemeClr val="dk1"/>
                          </a:solidFill>
                          <a:latin typeface="+mn-lt"/>
                          <a:ea typeface="+mn-ea"/>
                          <a:cs typeface="+mn-cs"/>
                        </a:rPr>
                        <a:t>You can mix file types (you can rename word processing files and picture files</a:t>
                      </a:r>
                    </a:p>
                    <a:p>
                      <a:r>
                        <a:rPr lang="en-US" sz="2000" b="0" i="0" u="none" strike="noStrike" kern="1200" baseline="0" dirty="0" smtClean="0">
                          <a:solidFill>
                            <a:schemeClr val="dk1"/>
                          </a:solidFill>
                          <a:latin typeface="+mn-lt"/>
                          <a:ea typeface="+mn-ea"/>
                          <a:cs typeface="+mn-cs"/>
                        </a:rPr>
                        <a:t>at the same time), you can rename files and folders at the same time, and you</a:t>
                      </a:r>
                    </a:p>
                    <a:p>
                      <a:r>
                        <a:rPr lang="en-US" sz="2000" b="0" i="0" u="none" strike="noStrike" kern="1200" baseline="0" dirty="0" smtClean="0">
                          <a:solidFill>
                            <a:schemeClr val="dk1"/>
                          </a:solidFill>
                          <a:latin typeface="+mn-lt"/>
                          <a:ea typeface="+mn-ea"/>
                          <a:cs typeface="+mn-cs"/>
                        </a:rPr>
                        <a:t>can also rename multiple folders at the same time.</a:t>
                      </a:r>
                      <a:endParaRPr lang="en-US" sz="2000" dirty="0"/>
                    </a:p>
                  </a:txBody>
                  <a:tcPr/>
                </a:tc>
              </a:tr>
            </a:tbl>
          </a:graphicData>
        </a:graphic>
      </p:graphicFrame>
    </p:spTree>
    <p:extLst>
      <p:ext uri="{BB962C8B-B14F-4D97-AF65-F5344CB8AC3E}">
        <p14:creationId xmlns:p14="http://schemas.microsoft.com/office/powerpoint/2010/main" val="1482329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40362065"/>
              </p:ext>
            </p:extLst>
          </p:nvPr>
        </p:nvGraphicFramePr>
        <p:xfrm>
          <a:off x="838200" y="287757"/>
          <a:ext cx="10515600" cy="6344920"/>
        </p:xfrm>
        <a:graphic>
          <a:graphicData uri="http://schemas.openxmlformats.org/drawingml/2006/table">
            <a:tbl>
              <a:tblPr firstRow="1" bandRow="1">
                <a:tableStyleId>{5C22544A-7EE6-4342-B048-85BDC9FD1C3A}</a:tableStyleId>
              </a:tblPr>
              <a:tblGrid>
                <a:gridCol w="900448"/>
                <a:gridCol w="9615152"/>
              </a:tblGrid>
              <a:tr h="370840">
                <a:tc>
                  <a:txBody>
                    <a:bodyPr/>
                    <a:lstStyle/>
                    <a:p>
                      <a:r>
                        <a:rPr lang="en-US" sz="1600" dirty="0" smtClean="0"/>
                        <a:t>Action</a:t>
                      </a:r>
                      <a:endParaRPr lang="en-US" sz="1600" dirty="0"/>
                    </a:p>
                  </a:txBody>
                  <a:tcPr/>
                </a:tc>
                <a:tc>
                  <a:txBody>
                    <a:bodyPr/>
                    <a:lstStyle/>
                    <a:p>
                      <a:r>
                        <a:rPr lang="en-US" sz="1600" dirty="0" smtClean="0"/>
                        <a:t>Description</a:t>
                      </a:r>
                      <a:endParaRPr lang="en-US" sz="1600" dirty="0"/>
                    </a:p>
                  </a:txBody>
                  <a:tcPr/>
                </a:tc>
              </a:tr>
              <a:tr h="370840">
                <a:tc>
                  <a:txBody>
                    <a:bodyPr/>
                    <a:lstStyle/>
                    <a:p>
                      <a:r>
                        <a:rPr lang="en-US" sz="1600" dirty="0" smtClean="0"/>
                        <a:t>Copy objects</a:t>
                      </a:r>
                      <a:endParaRPr lang="en-US" sz="1600" dirty="0"/>
                    </a:p>
                  </a:txBody>
                  <a:tcPr/>
                </a:tc>
                <a:tc>
                  <a:txBody>
                    <a:bodyPr/>
                    <a:lstStyle/>
                    <a:p>
                      <a:r>
                        <a:rPr lang="en-US" sz="1600" b="0" i="0" u="none" strike="noStrike" kern="1200" baseline="0" dirty="0" smtClean="0">
                          <a:solidFill>
                            <a:schemeClr val="dk1"/>
                          </a:solidFill>
                          <a:latin typeface="+mn-lt"/>
                          <a:ea typeface="+mn-ea"/>
                          <a:cs typeface="+mn-cs"/>
                        </a:rPr>
                        <a:t>Sometimes, you may want to duplicate a file or a folder and all of its contents,</a:t>
                      </a:r>
                    </a:p>
                    <a:p>
                      <a:r>
                        <a:rPr lang="en-US" sz="1600" b="0" i="0" u="none" strike="noStrike" kern="1200" baseline="0" dirty="0" smtClean="0">
                          <a:solidFill>
                            <a:schemeClr val="dk1"/>
                          </a:solidFill>
                          <a:latin typeface="+mn-lt"/>
                          <a:ea typeface="+mn-ea"/>
                          <a:cs typeface="+mn-cs"/>
                        </a:rPr>
                        <a:t>leaving the original intact. Perhaps you want to make a copy of an important</a:t>
                      </a:r>
                    </a:p>
                    <a:p>
                      <a:r>
                        <a:rPr lang="en-US" sz="1600" b="0" i="0" u="none" strike="noStrike" kern="1200" baseline="0" dirty="0" smtClean="0">
                          <a:solidFill>
                            <a:schemeClr val="dk1"/>
                          </a:solidFill>
                          <a:latin typeface="+mn-lt"/>
                          <a:ea typeface="+mn-ea"/>
                          <a:cs typeface="+mn-cs"/>
                        </a:rPr>
                        <a:t>document in case you make a mistake while editing the original. You can make</a:t>
                      </a:r>
                    </a:p>
                    <a:p>
                      <a:r>
                        <a:rPr lang="en-US" sz="1600" b="0" i="0" u="none" strike="noStrike" kern="1200" baseline="0" dirty="0" smtClean="0">
                          <a:solidFill>
                            <a:schemeClr val="dk1"/>
                          </a:solidFill>
                          <a:latin typeface="+mn-lt"/>
                          <a:ea typeface="+mn-ea"/>
                          <a:cs typeface="+mn-cs"/>
                        </a:rPr>
                        <a:t>a copy of a folder or file and store it in a different location or in the same</a:t>
                      </a:r>
                    </a:p>
                    <a:p>
                      <a:r>
                        <a:rPr lang="en-US" sz="1600" b="0" i="0" u="none" strike="noStrike" kern="1200" baseline="0" dirty="0" smtClean="0">
                          <a:solidFill>
                            <a:schemeClr val="dk1"/>
                          </a:solidFill>
                          <a:latin typeface="+mn-lt"/>
                          <a:ea typeface="+mn-ea"/>
                          <a:cs typeface="+mn-cs"/>
                        </a:rPr>
                        <a:t>location as the original folder or file. If you make a copy in the same location,</a:t>
                      </a:r>
                    </a:p>
                    <a:p>
                      <a:r>
                        <a:rPr lang="en-US" sz="1600" b="0" i="0" u="none" strike="noStrike" kern="1200" baseline="0" dirty="0" smtClean="0">
                          <a:solidFill>
                            <a:schemeClr val="dk1"/>
                          </a:solidFill>
                          <a:latin typeface="+mn-lt"/>
                          <a:ea typeface="+mn-ea"/>
                          <a:cs typeface="+mn-cs"/>
                        </a:rPr>
                        <a:t>the name of the copy ends with “- Copy.”</a:t>
                      </a:r>
                      <a:endParaRPr lang="en-US" sz="1600" dirty="0"/>
                    </a:p>
                  </a:txBody>
                  <a:tcPr/>
                </a:tc>
              </a:tr>
              <a:tr h="370840">
                <a:tc>
                  <a:txBody>
                    <a:bodyPr/>
                    <a:lstStyle/>
                    <a:p>
                      <a:r>
                        <a:rPr lang="en-US" sz="1600" dirty="0" smtClean="0"/>
                        <a:t>Move objects</a:t>
                      </a:r>
                      <a:endParaRPr lang="en-US" sz="1600" dirty="0"/>
                    </a:p>
                  </a:txBody>
                  <a:tcPr/>
                </a:tc>
                <a:tc>
                  <a:txBody>
                    <a:bodyPr/>
                    <a:lstStyle/>
                    <a:p>
                      <a:r>
                        <a:rPr lang="en-US" sz="1600" b="0" i="0" u="none" strike="noStrike" kern="1200" baseline="0" dirty="0" smtClean="0">
                          <a:solidFill>
                            <a:schemeClr val="dk1"/>
                          </a:solidFill>
                          <a:latin typeface="+mn-lt"/>
                          <a:ea typeface="+mn-ea"/>
                          <a:cs typeface="+mn-cs"/>
                        </a:rPr>
                        <a:t>If you accidentally create an object in the wrong location or if you just want to</a:t>
                      </a:r>
                    </a:p>
                    <a:p>
                      <a:r>
                        <a:rPr lang="en-US" sz="1600" b="0" i="0" u="none" strike="noStrike" kern="1200" baseline="0" dirty="0" smtClean="0">
                          <a:solidFill>
                            <a:schemeClr val="dk1"/>
                          </a:solidFill>
                          <a:latin typeface="+mn-lt"/>
                          <a:ea typeface="+mn-ea"/>
                          <a:cs typeface="+mn-cs"/>
                        </a:rPr>
                        <a:t>reorganize your folders, you can easily move the object or folders to any</a:t>
                      </a:r>
                    </a:p>
                    <a:p>
                      <a:r>
                        <a:rPr lang="en-US" sz="1600" b="0" i="0" u="none" strike="noStrike" kern="1200" baseline="0" dirty="0" smtClean="0">
                          <a:solidFill>
                            <a:schemeClr val="dk1"/>
                          </a:solidFill>
                          <a:latin typeface="+mn-lt"/>
                          <a:ea typeface="+mn-ea"/>
                          <a:cs typeface="+mn-cs"/>
                        </a:rPr>
                        <a:t>desired location. In most cases, you will have the option of cutting the object</a:t>
                      </a:r>
                    </a:p>
                    <a:p>
                      <a:r>
                        <a:rPr lang="en-US" sz="1600" b="0" i="0" u="none" strike="noStrike" kern="1200" baseline="0" dirty="0" smtClean="0">
                          <a:solidFill>
                            <a:schemeClr val="dk1"/>
                          </a:solidFill>
                          <a:latin typeface="+mn-lt"/>
                          <a:ea typeface="+mn-ea"/>
                          <a:cs typeface="+mn-cs"/>
                        </a:rPr>
                        <a:t>from its original location and pasting it to a new location, or moving the object</a:t>
                      </a:r>
                    </a:p>
                    <a:p>
                      <a:r>
                        <a:rPr lang="en-US" sz="1600" b="0" i="0" u="none" strike="noStrike" kern="1200" baseline="0" dirty="0" smtClean="0">
                          <a:solidFill>
                            <a:schemeClr val="dk1"/>
                          </a:solidFill>
                          <a:latin typeface="+mn-lt"/>
                          <a:ea typeface="+mn-ea"/>
                          <a:cs typeface="+mn-cs"/>
                        </a:rPr>
                        <a:t>in one single action.</a:t>
                      </a:r>
                      <a:endParaRPr lang="en-US" sz="1600" dirty="0"/>
                    </a:p>
                  </a:txBody>
                  <a:tcPr/>
                </a:tc>
              </a:tr>
              <a:tr h="370840">
                <a:tc>
                  <a:txBody>
                    <a:bodyPr/>
                    <a:lstStyle/>
                    <a:p>
                      <a:r>
                        <a:rPr lang="en-US" sz="1600" dirty="0" smtClean="0"/>
                        <a:t>Delete Objects</a:t>
                      </a:r>
                      <a:endParaRPr lang="en-US" sz="1600" dirty="0"/>
                    </a:p>
                  </a:txBody>
                  <a:tcPr/>
                </a:tc>
                <a:tc>
                  <a:txBody>
                    <a:bodyPr/>
                    <a:lstStyle/>
                    <a:p>
                      <a:r>
                        <a:rPr lang="en-US" sz="1600" b="0" i="0" u="none" strike="noStrike" kern="1200" baseline="0" dirty="0" smtClean="0">
                          <a:solidFill>
                            <a:schemeClr val="dk1"/>
                          </a:solidFill>
                          <a:latin typeface="+mn-lt"/>
                          <a:ea typeface="+mn-ea"/>
                          <a:cs typeface="+mn-cs"/>
                        </a:rPr>
                        <a:t>When you do not require a file, folder, or any such object any longer, you can</a:t>
                      </a:r>
                    </a:p>
                    <a:p>
                      <a:r>
                        <a:rPr lang="en-US" sz="1600" b="0" i="0" u="none" strike="noStrike" kern="1200" baseline="0" dirty="0" smtClean="0">
                          <a:solidFill>
                            <a:schemeClr val="dk1"/>
                          </a:solidFill>
                          <a:latin typeface="+mn-lt"/>
                          <a:ea typeface="+mn-ea"/>
                          <a:cs typeface="+mn-cs"/>
                        </a:rPr>
                        <a:t>either delete these items permanently or move them to the </a:t>
                      </a:r>
                      <a:r>
                        <a:rPr lang="en-US" sz="1600" b="1" i="0" u="none" strike="noStrike" kern="1200" baseline="0" dirty="0" smtClean="0">
                          <a:solidFill>
                            <a:schemeClr val="dk1"/>
                          </a:solidFill>
                          <a:latin typeface="+mn-lt"/>
                          <a:ea typeface="+mn-ea"/>
                          <a:cs typeface="+mn-cs"/>
                        </a:rPr>
                        <a:t>Recycle Bin</a:t>
                      </a:r>
                    </a:p>
                    <a:p>
                      <a:r>
                        <a:rPr lang="en-US" sz="1600" b="0" i="0" u="none" strike="noStrike" kern="1200" baseline="0" dirty="0" smtClean="0">
                          <a:solidFill>
                            <a:schemeClr val="dk1"/>
                          </a:solidFill>
                          <a:latin typeface="+mn-lt"/>
                          <a:ea typeface="+mn-ea"/>
                          <a:cs typeface="+mn-cs"/>
                        </a:rPr>
                        <a:t>temporarily. This will help you reduce clutter and retain only the files that you</a:t>
                      </a:r>
                    </a:p>
                    <a:p>
                      <a:r>
                        <a:rPr lang="en-US" sz="1600" b="0" i="0" u="none" strike="noStrike" kern="1200" baseline="0" dirty="0" smtClean="0">
                          <a:solidFill>
                            <a:schemeClr val="dk1"/>
                          </a:solidFill>
                          <a:latin typeface="+mn-lt"/>
                          <a:ea typeface="+mn-ea"/>
                          <a:cs typeface="+mn-cs"/>
                        </a:rPr>
                        <a:t>require and use. When deleting, ensure that you delete only the files that you</a:t>
                      </a:r>
                    </a:p>
                    <a:p>
                      <a:r>
                        <a:rPr lang="en-US" sz="1600" b="0" i="0" u="none" strike="noStrike" kern="1200" baseline="0" dirty="0" smtClean="0">
                          <a:solidFill>
                            <a:schemeClr val="dk1"/>
                          </a:solidFill>
                          <a:latin typeface="+mn-lt"/>
                          <a:ea typeface="+mn-ea"/>
                          <a:cs typeface="+mn-cs"/>
                        </a:rPr>
                        <a:t>have created, and not the system or program files.</a:t>
                      </a:r>
                      <a:endParaRPr lang="en-US" sz="1600" dirty="0"/>
                    </a:p>
                  </a:txBody>
                  <a:tcPr/>
                </a:tc>
              </a:tr>
              <a:tr h="370840">
                <a:tc>
                  <a:txBody>
                    <a:bodyPr/>
                    <a:lstStyle/>
                    <a:p>
                      <a:r>
                        <a:rPr lang="en-US" sz="1600" dirty="0" smtClean="0"/>
                        <a:t>Undo Last Action</a:t>
                      </a:r>
                      <a:endParaRPr lang="en-US" sz="1600" dirty="0"/>
                    </a:p>
                  </a:txBody>
                  <a:tcPr/>
                </a:tc>
                <a:tc>
                  <a:txBody>
                    <a:bodyPr/>
                    <a:lstStyle/>
                    <a:p>
                      <a:r>
                        <a:rPr lang="en-US" sz="1600" b="0" i="0" u="none" strike="noStrike" kern="1200" baseline="0" dirty="0" smtClean="0">
                          <a:solidFill>
                            <a:schemeClr val="dk1"/>
                          </a:solidFill>
                          <a:latin typeface="+mn-lt"/>
                          <a:ea typeface="+mn-ea"/>
                          <a:cs typeface="+mn-cs"/>
                        </a:rPr>
                        <a:t>In Windows 8 and most Windows-based programs, if you ever make a mistake</a:t>
                      </a:r>
                    </a:p>
                    <a:p>
                      <a:r>
                        <a:rPr lang="en-US" sz="1600" b="0" i="0" u="none" strike="noStrike" kern="1200" baseline="0" dirty="0" smtClean="0">
                          <a:solidFill>
                            <a:schemeClr val="dk1"/>
                          </a:solidFill>
                          <a:latin typeface="+mn-lt"/>
                          <a:ea typeface="+mn-ea"/>
                          <a:cs typeface="+mn-cs"/>
                        </a:rPr>
                        <a:t>while moving, deleting, cutting, copying, pasting, or formatting folders, files, or</a:t>
                      </a:r>
                    </a:p>
                    <a:p>
                      <a:r>
                        <a:rPr lang="en-US" sz="1600" b="0" i="0" u="none" strike="noStrike" kern="1200" baseline="0" dirty="0" smtClean="0">
                          <a:solidFill>
                            <a:schemeClr val="dk1"/>
                          </a:solidFill>
                          <a:latin typeface="+mn-lt"/>
                          <a:ea typeface="+mn-ea"/>
                          <a:cs typeface="+mn-cs"/>
                        </a:rPr>
                        <a:t>text, you have an opportunity to undo the last action. For instance, if you</a:t>
                      </a:r>
                    </a:p>
                    <a:p>
                      <a:r>
                        <a:rPr lang="en-US" sz="1600" b="0" i="0" u="none" strike="noStrike" kern="1200" baseline="0" dirty="0" smtClean="0">
                          <a:solidFill>
                            <a:schemeClr val="dk1"/>
                          </a:solidFill>
                          <a:latin typeface="+mn-lt"/>
                          <a:ea typeface="+mn-ea"/>
                          <a:cs typeface="+mn-cs"/>
                        </a:rPr>
                        <a:t>move a file to the wrong location, and realize it immediately, you can select</a:t>
                      </a:r>
                    </a:p>
                    <a:p>
                      <a:r>
                        <a:rPr lang="en-US" sz="1600" b="1" i="0" u="none" strike="noStrike" kern="1200" baseline="0" dirty="0" err="1" smtClean="0">
                          <a:solidFill>
                            <a:schemeClr val="dk1"/>
                          </a:solidFill>
                          <a:latin typeface="+mn-lt"/>
                          <a:ea typeface="+mn-ea"/>
                          <a:cs typeface="+mn-cs"/>
                        </a:rPr>
                        <a:t>Edit→Undo</a:t>
                      </a:r>
                      <a:r>
                        <a:rPr lang="en-US" sz="1600" b="1" i="0" u="none" strike="noStrike" kern="1200" baseline="0" dirty="0" smtClean="0">
                          <a:solidFill>
                            <a:schemeClr val="dk1"/>
                          </a:solidFill>
                          <a:latin typeface="+mn-lt"/>
                          <a:ea typeface="+mn-ea"/>
                          <a:cs typeface="+mn-cs"/>
                        </a:rPr>
                        <a:t> Move. </a:t>
                      </a:r>
                      <a:r>
                        <a:rPr lang="en-US" sz="1600" b="0" i="0" u="none" strike="noStrike" kern="1200" baseline="0" dirty="0" smtClean="0">
                          <a:solidFill>
                            <a:schemeClr val="dk1"/>
                          </a:solidFill>
                          <a:latin typeface="+mn-lt"/>
                          <a:ea typeface="+mn-ea"/>
                          <a:cs typeface="+mn-cs"/>
                        </a:rPr>
                        <a:t>The </a:t>
                      </a:r>
                      <a:r>
                        <a:rPr lang="en-US" sz="1600" b="1" i="0" u="none" strike="noStrike" kern="1200" baseline="0" dirty="0" smtClean="0">
                          <a:solidFill>
                            <a:schemeClr val="dk1"/>
                          </a:solidFill>
                          <a:latin typeface="+mn-lt"/>
                          <a:ea typeface="+mn-ea"/>
                          <a:cs typeface="+mn-cs"/>
                        </a:rPr>
                        <a:t>Undo </a:t>
                      </a:r>
                      <a:r>
                        <a:rPr lang="en-US" sz="1600" b="0" i="0" u="none" strike="noStrike" kern="1200" baseline="0" dirty="0" smtClean="0">
                          <a:solidFill>
                            <a:schemeClr val="dk1"/>
                          </a:solidFill>
                          <a:latin typeface="+mn-lt"/>
                          <a:ea typeface="+mn-ea"/>
                          <a:cs typeface="+mn-cs"/>
                        </a:rPr>
                        <a:t>action adjusts itself to reflect the last action</a:t>
                      </a:r>
                    </a:p>
                    <a:p>
                      <a:r>
                        <a:rPr lang="en-US" sz="1600" b="0" i="0" u="none" strike="noStrike" kern="1200" baseline="0" dirty="0" smtClean="0">
                          <a:solidFill>
                            <a:schemeClr val="dk1"/>
                          </a:solidFill>
                          <a:latin typeface="+mn-lt"/>
                          <a:ea typeface="+mn-ea"/>
                          <a:cs typeface="+mn-cs"/>
                        </a:rPr>
                        <a:t>performed. So, if the last thing you did was to delete a folder, the menu choice</a:t>
                      </a:r>
                    </a:p>
                    <a:p>
                      <a:r>
                        <a:rPr lang="en-US" sz="1600" b="0" i="0" u="none" strike="noStrike" kern="1200" baseline="0" dirty="0" smtClean="0">
                          <a:solidFill>
                            <a:schemeClr val="dk1"/>
                          </a:solidFill>
                          <a:latin typeface="+mn-lt"/>
                          <a:ea typeface="+mn-ea"/>
                          <a:cs typeface="+mn-cs"/>
                        </a:rPr>
                        <a:t>would be </a:t>
                      </a:r>
                      <a:r>
                        <a:rPr lang="en-US" sz="1600" b="1" i="0" u="none" strike="noStrike" kern="1200" baseline="0" dirty="0" err="1" smtClean="0">
                          <a:solidFill>
                            <a:schemeClr val="dk1"/>
                          </a:solidFill>
                          <a:latin typeface="+mn-lt"/>
                          <a:ea typeface="+mn-ea"/>
                          <a:cs typeface="+mn-cs"/>
                        </a:rPr>
                        <a:t>Edit→Undo</a:t>
                      </a:r>
                      <a:r>
                        <a:rPr lang="en-US" sz="1600" b="1" i="0" u="none" strike="noStrike" kern="1200" baseline="0" dirty="0" smtClean="0">
                          <a:solidFill>
                            <a:schemeClr val="dk1"/>
                          </a:solidFill>
                          <a:latin typeface="+mn-lt"/>
                          <a:ea typeface="+mn-ea"/>
                          <a:cs typeface="+mn-cs"/>
                        </a:rPr>
                        <a:t> Delete.</a:t>
                      </a:r>
                      <a:endParaRPr lang="en-US" sz="1600" dirty="0"/>
                    </a:p>
                  </a:txBody>
                  <a:tcPr/>
                </a:tc>
              </a:tr>
            </a:tbl>
          </a:graphicData>
        </a:graphic>
      </p:graphicFrame>
    </p:spTree>
    <p:extLst>
      <p:ext uri="{BB962C8B-B14F-4D97-AF65-F5344CB8AC3E}">
        <p14:creationId xmlns:p14="http://schemas.microsoft.com/office/powerpoint/2010/main" val="124622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Recycle Bin</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a:t>
            </a:r>
            <a:r>
              <a:rPr lang="en-US" i="1" dirty="0"/>
              <a:t>Recycle Bin </a:t>
            </a:r>
            <a:r>
              <a:rPr lang="en-US" dirty="0"/>
              <a:t>is a container object located on the desktop that temporarily stores deleted files. </a:t>
            </a:r>
            <a:endParaRPr lang="en-US" dirty="0" smtClean="0"/>
          </a:p>
          <a:p>
            <a:r>
              <a:rPr lang="en-US" dirty="0" smtClean="0"/>
              <a:t>It is called </a:t>
            </a:r>
            <a:r>
              <a:rPr lang="en-US" dirty="0"/>
              <a:t>the </a:t>
            </a:r>
            <a:r>
              <a:rPr lang="en-US" b="1" dirty="0"/>
              <a:t>Recycle Bin </a:t>
            </a:r>
            <a:r>
              <a:rPr lang="en-US" dirty="0"/>
              <a:t>because you can restore deleted files and folders from it, unless you </a:t>
            </a:r>
            <a:r>
              <a:rPr lang="en-US" dirty="0" smtClean="0"/>
              <a:t>either purposely </a:t>
            </a:r>
            <a:r>
              <a:rPr lang="en-US" dirty="0"/>
              <a:t>empty the </a:t>
            </a:r>
            <a:r>
              <a:rPr lang="en-US" b="1" dirty="0"/>
              <a:t>Recycle Bin </a:t>
            </a:r>
            <a:r>
              <a:rPr lang="en-US" dirty="0"/>
              <a:t>or it reaches its capacity, at which point Windows </a:t>
            </a:r>
            <a:r>
              <a:rPr lang="en-US" dirty="0" smtClean="0"/>
              <a:t>begins permanently </a:t>
            </a:r>
            <a:r>
              <a:rPr lang="en-US" dirty="0"/>
              <a:t>deleting the oldest files in the </a:t>
            </a:r>
            <a:r>
              <a:rPr lang="en-US" b="1" dirty="0"/>
              <a:t>Recycle Bin </a:t>
            </a:r>
            <a:r>
              <a:rPr lang="en-US" dirty="0"/>
              <a:t>to accommodate the newest ones.</a:t>
            </a:r>
          </a:p>
          <a:p>
            <a:r>
              <a:rPr lang="en-US" dirty="0"/>
              <a:t>The </a:t>
            </a:r>
            <a:r>
              <a:rPr lang="en-US" b="1" dirty="0"/>
              <a:t>Recycle Bin </a:t>
            </a:r>
            <a:r>
              <a:rPr lang="en-US" dirty="0"/>
              <a:t>does not store files that are deleted from removable media such as USB drives </a:t>
            </a:r>
            <a:r>
              <a:rPr lang="en-US" dirty="0" smtClean="0"/>
              <a:t>or network </a:t>
            </a:r>
            <a:r>
              <a:rPr lang="en-US" dirty="0"/>
              <a:t>drives—they are always deleted permanently. </a:t>
            </a:r>
            <a:endParaRPr lang="en-US" dirty="0" smtClean="0"/>
          </a:p>
          <a:p>
            <a:r>
              <a:rPr lang="en-US" dirty="0" smtClean="0"/>
              <a:t>It </a:t>
            </a:r>
            <a:r>
              <a:rPr lang="en-US" dirty="0"/>
              <a:t>stores only those folders and files that </a:t>
            </a:r>
            <a:r>
              <a:rPr lang="en-US" dirty="0" smtClean="0"/>
              <a:t>were deleted </a:t>
            </a:r>
            <a:r>
              <a:rPr lang="en-US" dirty="0"/>
              <a:t>directly from your hard drive. </a:t>
            </a:r>
            <a:endParaRPr lang="en-US" dirty="0" smtClean="0"/>
          </a:p>
          <a:p>
            <a:r>
              <a:rPr lang="en-US" dirty="0" smtClean="0"/>
              <a:t>When </a:t>
            </a:r>
            <a:r>
              <a:rPr lang="en-US" dirty="0"/>
              <a:t>files are in the </a:t>
            </a:r>
            <a:r>
              <a:rPr lang="en-US" b="1" dirty="0"/>
              <a:t>Recycle Bin</a:t>
            </a:r>
            <a:r>
              <a:rPr lang="en-US" dirty="0"/>
              <a:t>, its appearance </a:t>
            </a:r>
            <a:r>
              <a:rPr lang="en-US" dirty="0" smtClean="0"/>
              <a:t>changes from </a:t>
            </a:r>
            <a:r>
              <a:rPr lang="en-US" dirty="0"/>
              <a:t>an empty bin to one with sheets of paper in it.</a:t>
            </a:r>
          </a:p>
        </p:txBody>
      </p:sp>
    </p:spTree>
    <p:extLst>
      <p:ext uri="{BB962C8B-B14F-4D97-AF65-F5344CB8AC3E}">
        <p14:creationId xmlns:p14="http://schemas.microsoft.com/office/powerpoint/2010/main" val="4152510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467129" y="191370"/>
            <a:ext cx="11201130" cy="6354696"/>
          </a:xfrm>
          <a:prstGeom prst="rect">
            <a:avLst/>
          </a:prstGeom>
        </p:spPr>
      </p:pic>
    </p:spTree>
    <p:extLst>
      <p:ext uri="{BB962C8B-B14F-4D97-AF65-F5344CB8AC3E}">
        <p14:creationId xmlns:p14="http://schemas.microsoft.com/office/powerpoint/2010/main" val="915667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Recycle Bin</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Note: </a:t>
            </a:r>
            <a:r>
              <a:rPr lang="en-US" dirty="0"/>
              <a:t>Even if the </a:t>
            </a:r>
            <a:r>
              <a:rPr lang="en-US" b="1" dirty="0"/>
              <a:t>Recycle Bin </a:t>
            </a:r>
            <a:r>
              <a:rPr lang="en-US" dirty="0"/>
              <a:t>contains only one file, it is generically referred to as full </a:t>
            </a:r>
            <a:r>
              <a:rPr lang="en-US" dirty="0" smtClean="0"/>
              <a:t>because the </a:t>
            </a:r>
            <a:r>
              <a:rPr lang="en-US" dirty="0"/>
              <a:t>icon looks full.</a:t>
            </a:r>
          </a:p>
          <a:p>
            <a:r>
              <a:rPr lang="en-US" dirty="0"/>
              <a:t>You should delete files only from folders that you create or from the Documents folder. You </a:t>
            </a:r>
            <a:r>
              <a:rPr lang="en-US" dirty="0" smtClean="0"/>
              <a:t>should not </a:t>
            </a:r>
            <a:r>
              <a:rPr lang="en-US" dirty="0"/>
              <a:t>delete files or folders from any other location. Two folders that you should strictly </a:t>
            </a:r>
            <a:r>
              <a:rPr lang="en-US" dirty="0" smtClean="0"/>
              <a:t>avoid deleting </a:t>
            </a:r>
            <a:r>
              <a:rPr lang="en-US" dirty="0"/>
              <a:t>are the Program Files and Windows folders.</a:t>
            </a:r>
          </a:p>
          <a:p>
            <a:pPr lvl="1"/>
            <a:r>
              <a:rPr lang="en-US" dirty="0" smtClean="0"/>
              <a:t>The </a:t>
            </a:r>
            <a:r>
              <a:rPr lang="en-US" dirty="0"/>
              <a:t>Program Files folder is where Windows installs your software.</a:t>
            </a:r>
          </a:p>
          <a:p>
            <a:pPr lvl="1"/>
            <a:r>
              <a:rPr lang="en-US" dirty="0" smtClean="0"/>
              <a:t>The </a:t>
            </a:r>
            <a:r>
              <a:rPr lang="en-US" dirty="0"/>
              <a:t>Windows folder is where the Windows operating system resides.</a:t>
            </a:r>
          </a:p>
          <a:p>
            <a:r>
              <a:rPr lang="en-US" dirty="0" smtClean="0"/>
              <a:t>Modifying </a:t>
            </a:r>
            <a:r>
              <a:rPr lang="en-US" dirty="0"/>
              <a:t>or deleting files from either of these folders can damage programs or your PC.</a:t>
            </a:r>
          </a:p>
          <a:p>
            <a:r>
              <a:rPr lang="en-US" dirty="0"/>
              <a:t>Therefore, follow this rule of thumb: Never access these two folders unless there is a need for it.</a:t>
            </a:r>
          </a:p>
        </p:txBody>
      </p:sp>
    </p:spTree>
    <p:extLst>
      <p:ext uri="{BB962C8B-B14F-4D97-AF65-F5344CB8AC3E}">
        <p14:creationId xmlns:p14="http://schemas.microsoft.com/office/powerpoint/2010/main" val="3127538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3613</Words>
  <Application>Microsoft Office PowerPoint</Application>
  <PresentationFormat>Widescreen</PresentationFormat>
  <Paragraphs>249</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Lesson 5: Working with Files, Folders, and Applications</vt:lpstr>
      <vt:lpstr>Manage Files and Folders</vt:lpstr>
      <vt:lpstr>Basic File and Folder Management Techniques</vt:lpstr>
      <vt:lpstr>PowerPoint Presentation</vt:lpstr>
      <vt:lpstr>PowerPoint Presentation</vt:lpstr>
      <vt:lpstr>PowerPoint Presentation</vt:lpstr>
      <vt:lpstr>The Recycle Bin</vt:lpstr>
      <vt:lpstr>PowerPoint Presentation</vt:lpstr>
      <vt:lpstr>Recycle Bin</vt:lpstr>
      <vt:lpstr>File Attributes</vt:lpstr>
      <vt:lpstr>PowerPoint Presentation</vt:lpstr>
      <vt:lpstr>Display Options</vt:lpstr>
      <vt:lpstr>Modifications to File Explorer Layout</vt:lpstr>
      <vt:lpstr>Modifications to File Explorer Layout</vt:lpstr>
      <vt:lpstr>Create a Folder or File Within File Explorer</vt:lpstr>
      <vt:lpstr>Rename a Folder or File</vt:lpstr>
      <vt:lpstr>Copy and Paste a Folder or File</vt:lpstr>
      <vt:lpstr>Move a Folder or File</vt:lpstr>
      <vt:lpstr>Use the Recycle Bin</vt:lpstr>
      <vt:lpstr>Print a File</vt:lpstr>
      <vt:lpstr>File Explorer Layout</vt:lpstr>
      <vt:lpstr>Add and Remove Columns in File Explorer</vt:lpstr>
      <vt:lpstr>Change Column Order</vt:lpstr>
      <vt:lpstr>Display Libraries in the Navigation Pane</vt:lpstr>
      <vt:lpstr>Add Folders to Libraries</vt:lpstr>
      <vt:lpstr>Change How Items Are Sorted in Details View</vt:lpstr>
      <vt:lpstr>Change Sort Order</vt:lpstr>
      <vt:lpstr>Group Items by Category</vt:lpstr>
      <vt:lpstr>Show File and Folder Size</vt:lpstr>
      <vt:lpstr>Change Display Options for all Folders of the Same Type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 Working with Files, Folders, and Applications</dc:title>
  <dc:creator>Andrew Quilpa</dc:creator>
  <cp:lastModifiedBy>Andrew Quilpa</cp:lastModifiedBy>
  <cp:revision>12</cp:revision>
  <dcterms:created xsi:type="dcterms:W3CDTF">2017-02-13T16:57:43Z</dcterms:created>
  <dcterms:modified xsi:type="dcterms:W3CDTF">2017-02-16T19:16:43Z</dcterms:modified>
</cp:coreProperties>
</file>