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73"/>
  </p:notesMasterIdLst>
  <p:sldIdLst>
    <p:sldId id="256" r:id="rId2"/>
    <p:sldId id="257" r:id="rId3"/>
    <p:sldId id="259" r:id="rId4"/>
    <p:sldId id="544" r:id="rId5"/>
    <p:sldId id="458" r:id="rId6"/>
    <p:sldId id="545" r:id="rId7"/>
    <p:sldId id="413" r:id="rId8"/>
    <p:sldId id="546" r:id="rId9"/>
    <p:sldId id="547" r:id="rId10"/>
    <p:sldId id="548" r:id="rId11"/>
    <p:sldId id="549" r:id="rId12"/>
    <p:sldId id="550" r:id="rId13"/>
    <p:sldId id="551" r:id="rId14"/>
    <p:sldId id="552" r:id="rId15"/>
    <p:sldId id="553" r:id="rId16"/>
    <p:sldId id="554" r:id="rId17"/>
    <p:sldId id="555" r:id="rId18"/>
    <p:sldId id="556" r:id="rId19"/>
    <p:sldId id="557" r:id="rId20"/>
    <p:sldId id="558" r:id="rId21"/>
    <p:sldId id="559" r:id="rId22"/>
    <p:sldId id="560" r:id="rId23"/>
    <p:sldId id="561"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75" r:id="rId38"/>
    <p:sldId id="576" r:id="rId39"/>
    <p:sldId id="577" r:id="rId40"/>
    <p:sldId id="578" r:id="rId41"/>
    <p:sldId id="579" r:id="rId42"/>
    <p:sldId id="580" r:id="rId43"/>
    <p:sldId id="581" r:id="rId44"/>
    <p:sldId id="582" r:id="rId45"/>
    <p:sldId id="583" r:id="rId46"/>
    <p:sldId id="584" r:id="rId47"/>
    <p:sldId id="585" r:id="rId48"/>
    <p:sldId id="586" r:id="rId49"/>
    <p:sldId id="587" r:id="rId50"/>
    <p:sldId id="589" r:id="rId51"/>
    <p:sldId id="590" r:id="rId52"/>
    <p:sldId id="591" r:id="rId53"/>
    <p:sldId id="592" r:id="rId54"/>
    <p:sldId id="593" r:id="rId55"/>
    <p:sldId id="594" r:id="rId56"/>
    <p:sldId id="595" r:id="rId57"/>
    <p:sldId id="596" r:id="rId58"/>
    <p:sldId id="597" r:id="rId59"/>
    <p:sldId id="598" r:id="rId60"/>
    <p:sldId id="599" r:id="rId61"/>
    <p:sldId id="600" r:id="rId62"/>
    <p:sldId id="601" r:id="rId63"/>
    <p:sldId id="603" r:id="rId64"/>
    <p:sldId id="604" r:id="rId65"/>
    <p:sldId id="605" r:id="rId66"/>
    <p:sldId id="606" r:id="rId67"/>
    <p:sldId id="607" r:id="rId68"/>
    <p:sldId id="608" r:id="rId69"/>
    <p:sldId id="609" r:id="rId70"/>
    <p:sldId id="610" r:id="rId71"/>
    <p:sldId id="457" r:id="rId72"/>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5808" autoAdjust="0"/>
    <p:restoredTop sz="90603" autoAdjust="0"/>
  </p:normalViewPr>
  <p:slideViewPr>
    <p:cSldViewPr>
      <p:cViewPr>
        <p:scale>
          <a:sx n="70" d="100"/>
          <a:sy n="70" d="100"/>
        </p:scale>
        <p:origin x="-1494" y="24"/>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Note: </a:t>
            </a:r>
            <a:r>
              <a:rPr lang="en-US" sz="1200" kern="1200" dirty="0" smtClean="0">
                <a:solidFill>
                  <a:schemeClr val="tx1"/>
                </a:solidFill>
                <a:effectLst/>
                <a:latin typeface="+mn-lt"/>
                <a:ea typeface="+mn-ea"/>
                <a:cs typeface="+mn-cs"/>
              </a:rPr>
              <a:t>In Excel, the </a:t>
            </a:r>
            <a:r>
              <a:rPr lang="en-US" sz="1200" kern="1200" dirty="0" err="1" smtClean="0">
                <a:solidFill>
                  <a:schemeClr val="tx1"/>
                </a:solidFill>
                <a:effectLst/>
                <a:latin typeface="+mn-lt"/>
                <a:ea typeface="+mn-ea"/>
                <a:cs typeface="+mn-cs"/>
              </a:rPr>
              <a:t>AutoRecover</a:t>
            </a:r>
            <a:r>
              <a:rPr lang="en-US" sz="1200" kern="1200" dirty="0" smtClean="0">
                <a:solidFill>
                  <a:schemeClr val="tx1"/>
                </a:solidFill>
                <a:effectLst/>
                <a:latin typeface="+mn-lt"/>
                <a:ea typeface="+mn-ea"/>
                <a:cs typeface="+mn-cs"/>
              </a:rPr>
              <a:t> feature is installed by default. It will automatically save your workbook every 10 minutes. This can be customized to suit your needs. You can review and change these features in Excel Options.</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Another</a:t>
            </a:r>
            <a:r>
              <a:rPr lang="en-US" b="1" baseline="0" dirty="0" smtClean="0"/>
              <a:t> Way: </a:t>
            </a:r>
            <a:r>
              <a:rPr lang="en-US" sz="1200" kern="1200" dirty="0" smtClean="0">
                <a:solidFill>
                  <a:schemeClr val="tx1"/>
                </a:solidFill>
                <a:effectLst/>
                <a:latin typeface="+mn-lt"/>
                <a:ea typeface="+mn-ea"/>
                <a:cs typeface="+mn-cs"/>
              </a:rPr>
              <a:t>You can also Click </a:t>
            </a:r>
            <a:r>
              <a:rPr lang="en-US" sz="1200" kern="1200" dirty="0" err="1" smtClean="0">
                <a:solidFill>
                  <a:schemeClr val="tx1"/>
                </a:solidFill>
                <a:effectLst/>
                <a:latin typeface="+mn-lt"/>
                <a:ea typeface="+mn-ea"/>
                <a:cs typeface="+mn-cs"/>
              </a:rPr>
              <a:t>Ctrl+O</a:t>
            </a:r>
            <a:r>
              <a:rPr lang="en-US" sz="1200" kern="1200" dirty="0" smtClean="0">
                <a:solidFill>
                  <a:schemeClr val="tx1"/>
                </a:solidFill>
                <a:effectLst/>
                <a:latin typeface="+mn-lt"/>
                <a:ea typeface="+mn-ea"/>
                <a:cs typeface="+mn-cs"/>
              </a:rPr>
              <a:t> to open a workbook on your computer. This keystroke activates the Open dialog box, which allows you to navigate to the file you want to open.</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Another Way: </a:t>
            </a:r>
            <a:r>
              <a:rPr lang="en-US" sz="1200" kern="1200" dirty="0" smtClean="0">
                <a:solidFill>
                  <a:schemeClr val="tx1"/>
                </a:solidFill>
                <a:effectLst/>
                <a:latin typeface="+mn-lt"/>
                <a:ea typeface="+mn-ea"/>
                <a:cs typeface="+mn-cs"/>
              </a:rPr>
              <a:t>You can also activate Backstage and access Print options by pressing </a:t>
            </a:r>
            <a:r>
              <a:rPr lang="en-US" sz="1200" kern="1200" dirty="0" err="1" smtClean="0">
                <a:solidFill>
                  <a:schemeClr val="tx1"/>
                </a:solidFill>
                <a:effectLst/>
                <a:latin typeface="+mn-lt"/>
                <a:ea typeface="+mn-ea"/>
                <a:cs typeface="+mn-cs"/>
              </a:rPr>
              <a:t>Ctrl+P</a:t>
            </a:r>
            <a:r>
              <a:rPr lang="en-US" sz="1200" kern="1200" dirty="0" smtClean="0">
                <a:solidFill>
                  <a:schemeClr val="tx1"/>
                </a:solidFill>
                <a:effectLst/>
                <a:latin typeface="+mn-lt"/>
                <a:ea typeface="+mn-ea"/>
                <a:cs typeface="+mn-cs"/>
              </a:rPr>
              <a:t>.</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Another Way: </a:t>
            </a:r>
            <a:r>
              <a:rPr lang="en-US" sz="1200" kern="1200" dirty="0" smtClean="0">
                <a:solidFill>
                  <a:schemeClr val="tx1"/>
                </a:solidFill>
                <a:effectLst/>
                <a:latin typeface="+mn-lt"/>
                <a:ea typeface="+mn-ea"/>
                <a:cs typeface="+mn-cs"/>
              </a:rPr>
              <a:t>You can customize the workbook settings and options from the Page Layout tab within the Page Setup, Scale to Fit, and Sheet Options command groups.</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smtClean="0">
                <a:solidFill>
                  <a:schemeClr val="tx1"/>
                </a:solidFill>
                <a:effectLst/>
                <a:latin typeface="+mn-lt"/>
                <a:ea typeface="+mn-ea"/>
                <a:cs typeface="+mn-cs"/>
              </a:rPr>
              <a:t>In Lesson 1, in Using Onscreen Tools, you were shown how to customize the Quick Access Toolbar by using the drop-down arrow to add commands.</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Take Note: </a:t>
            </a:r>
            <a:r>
              <a:rPr lang="en-US" sz="1200" kern="1200" dirty="0" smtClean="0">
                <a:solidFill>
                  <a:schemeClr val="tx1"/>
                </a:solidFill>
                <a:effectLst/>
                <a:latin typeface="+mn-lt"/>
                <a:ea typeface="+mn-ea"/>
                <a:cs typeface="+mn-cs"/>
              </a:rPr>
              <a:t>Although you may add any command anywhere you choose, you do not have the option of removing any of the default commands from any of the default tabs.</a:t>
            </a:r>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a:t>
            </a:r>
            <a:r>
              <a:rPr lang="en-US" b="1" baseline="0" dirty="0" smtClean="0"/>
              <a:t> Way</a:t>
            </a:r>
            <a:r>
              <a:rPr lang="en-US" b="0" baseline="0" dirty="0" smtClean="0"/>
              <a:t>: </a:t>
            </a:r>
            <a:r>
              <a:rPr lang="en-US" sz="1200" kern="1200" dirty="0" smtClean="0">
                <a:solidFill>
                  <a:schemeClr val="tx1"/>
                </a:solidFill>
                <a:effectLst/>
                <a:latin typeface="+mn-lt"/>
                <a:ea typeface="+mn-ea"/>
                <a:cs typeface="+mn-cs"/>
              </a:rPr>
              <a:t>If you use Print Preview quite often, you can save yourself time and steps by adding it to the Quick Access Toolbar in order to create a shortcut to Backstage view. This process will be explained in greater depth later in this lesson.</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Another</a:t>
            </a:r>
            <a:r>
              <a:rPr lang="en-US" b="1" baseline="0" dirty="0" smtClean="0"/>
              <a:t> Way: </a:t>
            </a:r>
            <a:r>
              <a:rPr lang="en-US" sz="1200" kern="1200" dirty="0" smtClean="0">
                <a:solidFill>
                  <a:schemeClr val="tx1"/>
                </a:solidFill>
                <a:effectLst/>
                <a:latin typeface="+mn-lt"/>
                <a:ea typeface="+mn-ea"/>
                <a:cs typeface="+mn-cs"/>
              </a:rPr>
              <a:t>You can also click Ctrl + N to open a new workbook and activate the Backstage area.</a:t>
            </a:r>
            <a:endParaRPr lang="en-US" b="1" dirty="0" smtClean="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a:t>
            </a:fld>
            <a:endParaRPr lang="en-US"/>
          </a:p>
        </p:txBody>
      </p:sp>
    </p:spTree>
    <p:extLst>
      <p:ext uri="{BB962C8B-B14F-4D97-AF65-F5344CB8AC3E}">
        <p14:creationId xmlns:p14="http://schemas.microsoft.com/office/powerpoint/2010/main" val="162601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8/13/2011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8/13/2011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8/13/2011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8/13/2011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8/13/2011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8/13/2011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8/13/2011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8/13/2011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8/13/2011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8/13/2011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8/13/2011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8/13/2011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8/13/2011</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Using Backstage</a:t>
            </a:r>
            <a:endParaRPr lang="en-US" sz="4200" dirty="0" smtClean="0"/>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a:t>
            </a:r>
            <a:r>
              <a:rPr lang="en-US" sz="2800" dirty="0" smtClean="0"/>
              <a:t>2</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Save a Document in Backstage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4"/>
            </a:pPr>
            <a:r>
              <a:rPr lang="en-US" sz="2400" dirty="0"/>
              <a:t>Key </a:t>
            </a:r>
            <a:r>
              <a:rPr lang="en-US" sz="2400" b="1" dirty="0"/>
              <a:t>Cooking Directions </a:t>
            </a:r>
            <a:r>
              <a:rPr lang="en-US" sz="2400" dirty="0"/>
              <a:t>into C1 and press </a:t>
            </a:r>
            <a:r>
              <a:rPr lang="en-US" sz="2400" b="1" dirty="0"/>
              <a:t>Tab</a:t>
            </a:r>
            <a:r>
              <a:rPr lang="en-US" sz="2400" dirty="0"/>
              <a:t>. </a:t>
            </a:r>
            <a:endParaRPr lang="en-US" sz="2400" dirty="0" smtClean="0"/>
          </a:p>
          <a:p>
            <a:r>
              <a:rPr lang="en-US" sz="2400" dirty="0" smtClean="0"/>
              <a:t>Note </a:t>
            </a:r>
            <a:r>
              <a:rPr lang="en-US" sz="2400" dirty="0"/>
              <a:t>that the text in cell B1 has now been hidden behind cell C1, and the contents of cell C1 are seen flowing into cell D1. In order to view the data in the column, you must double-click the column divider. Place your cursor on the divider between column B and C and double click</a:t>
            </a:r>
            <a:r>
              <a:rPr lang="en-US" sz="2400" dirty="0" smtClean="0"/>
              <a:t>.</a:t>
            </a:r>
            <a:br>
              <a:rPr lang="en-US" sz="2400" dirty="0" smtClean="0"/>
            </a:br>
            <a:r>
              <a:rPr lang="en-US" sz="2400" dirty="0" smtClean="0"/>
              <a:t>Note </a:t>
            </a:r>
            <a:r>
              <a:rPr lang="en-US" sz="2400" dirty="0"/>
              <a:t>that the column </a:t>
            </a:r>
            <a:r>
              <a:rPr lang="en-US" sz="2400" dirty="0" smtClean="0"/>
              <a:t>resizes</a:t>
            </a:r>
            <a:br>
              <a:rPr lang="en-US" sz="2400" dirty="0" smtClean="0"/>
            </a:br>
            <a:r>
              <a:rPr lang="en-US" sz="2400" dirty="0" smtClean="0"/>
              <a:t>to </a:t>
            </a:r>
            <a:r>
              <a:rPr lang="en-US" sz="2400" dirty="0"/>
              <a:t>accommodate the data. </a:t>
            </a:r>
            <a:r>
              <a:rPr lang="en-US" sz="2400" dirty="0" smtClean="0"/>
              <a:t/>
            </a:r>
            <a:br>
              <a:rPr lang="en-US" sz="2400" dirty="0" smtClean="0"/>
            </a:br>
            <a:r>
              <a:rPr lang="en-US" sz="2400" dirty="0" smtClean="0"/>
              <a:t>Refer </a:t>
            </a:r>
            <a:r>
              <a:rPr lang="en-US" sz="2400" dirty="0"/>
              <a:t>to </a:t>
            </a:r>
            <a:r>
              <a:rPr lang="en-US" sz="2400" dirty="0" smtClean="0"/>
              <a:t>the figure shown here.</a:t>
            </a:r>
          </a:p>
          <a:p>
            <a:pPr marL="457200" indent="-457200">
              <a:buFont typeface="+mj-lt"/>
              <a:buAutoNum type="arabicPeriod" startAt="5"/>
            </a:pPr>
            <a:r>
              <a:rPr lang="en-US" sz="2400" dirty="0"/>
              <a:t>Key </a:t>
            </a:r>
            <a:r>
              <a:rPr lang="en-US" sz="2400" b="1" dirty="0"/>
              <a:t>Main Ingredients </a:t>
            </a:r>
            <a:r>
              <a:rPr lang="en-US" sz="2400" dirty="0" smtClean="0"/>
              <a:t>into</a:t>
            </a:r>
            <a:br>
              <a:rPr lang="en-US" sz="2400" dirty="0" smtClean="0"/>
            </a:br>
            <a:r>
              <a:rPr lang="en-US" sz="2400" dirty="0" smtClean="0"/>
              <a:t>cell </a:t>
            </a:r>
            <a:r>
              <a:rPr lang="en-US" sz="2400" dirty="0"/>
              <a:t>D1, then press </a:t>
            </a:r>
            <a:r>
              <a:rPr lang="en-US" sz="2400" b="1" dirty="0"/>
              <a:t>Tab</a:t>
            </a:r>
            <a:r>
              <a:rPr lang="en-US" sz="2400" dirty="0"/>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985" y="4038600"/>
            <a:ext cx="3431275" cy="2292263"/>
          </a:xfrm>
          <a:prstGeom prst="rect">
            <a:avLst/>
          </a:prstGeom>
        </p:spPr>
      </p:pic>
    </p:spTree>
    <p:extLst>
      <p:ext uri="{BB962C8B-B14F-4D97-AF65-F5344CB8AC3E}">
        <p14:creationId xmlns:p14="http://schemas.microsoft.com/office/powerpoint/2010/main" val="368836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Save a Document in Backstage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6"/>
            </a:pPr>
            <a:r>
              <a:rPr lang="en-US" sz="2400" dirty="0"/>
              <a:t>Key </a:t>
            </a:r>
            <a:r>
              <a:rPr lang="en-US" sz="2400" b="1" dirty="0"/>
              <a:t>Alternate</a:t>
            </a:r>
            <a:r>
              <a:rPr lang="en-US" sz="2400" dirty="0"/>
              <a:t> </a:t>
            </a:r>
            <a:r>
              <a:rPr lang="en-US" sz="2400" b="1" dirty="0"/>
              <a:t>Ingredients</a:t>
            </a:r>
            <a:r>
              <a:rPr lang="en-US" sz="2400" dirty="0"/>
              <a:t> into cell E1 and press </a:t>
            </a:r>
            <a:r>
              <a:rPr lang="en-US" sz="2400" b="1" dirty="0"/>
              <a:t>Tab</a:t>
            </a:r>
            <a:r>
              <a:rPr lang="en-US" sz="2400" dirty="0"/>
              <a:t>.</a:t>
            </a:r>
            <a:r>
              <a:rPr lang="en-US" sz="2400" dirty="0" smtClean="0"/>
              <a:t> </a:t>
            </a:r>
          </a:p>
          <a:p>
            <a:pPr marL="457200" lvl="0" indent="-457200">
              <a:buFont typeface="+mj-lt"/>
              <a:buAutoNum type="arabicPeriod" startAt="6"/>
            </a:pPr>
            <a:r>
              <a:rPr lang="en-US" sz="2400" dirty="0" smtClean="0"/>
              <a:t>Key </a:t>
            </a:r>
            <a:r>
              <a:rPr lang="en-US" sz="2400" b="1" dirty="0"/>
              <a:t>Serving</a:t>
            </a:r>
            <a:r>
              <a:rPr lang="en-US" sz="2400" dirty="0"/>
              <a:t> </a:t>
            </a:r>
            <a:r>
              <a:rPr lang="en-US" sz="2400" b="1" dirty="0"/>
              <a:t>Size</a:t>
            </a:r>
            <a:r>
              <a:rPr lang="en-US" sz="2400" dirty="0"/>
              <a:t> into F1 and press </a:t>
            </a:r>
            <a:r>
              <a:rPr lang="en-US" sz="2400" b="1" dirty="0"/>
              <a:t>Tab</a:t>
            </a:r>
            <a:r>
              <a:rPr lang="en-US" sz="2400" dirty="0" smtClean="0"/>
              <a:t>.</a:t>
            </a:r>
          </a:p>
          <a:p>
            <a:pPr marL="457200" lvl="0" indent="-457200">
              <a:buFont typeface="+mj-lt"/>
              <a:buAutoNum type="arabicPeriod" startAt="6"/>
            </a:pPr>
            <a:r>
              <a:rPr lang="en-US" sz="2400" dirty="0"/>
              <a:t>Repeat the process explained in </a:t>
            </a:r>
            <a:r>
              <a:rPr lang="en-US" sz="2400" dirty="0" smtClean="0"/>
              <a:t>Step </a:t>
            </a:r>
            <a:r>
              <a:rPr lang="en-US" sz="2400" dirty="0"/>
              <a:t>4 to adjust all columns to </a:t>
            </a:r>
            <a:r>
              <a:rPr lang="en-US" sz="2400" dirty="0" smtClean="0"/>
              <a:t>fit</a:t>
            </a:r>
            <a:br>
              <a:rPr lang="en-US" sz="2400" dirty="0" smtClean="0"/>
            </a:br>
            <a:r>
              <a:rPr lang="en-US" sz="2400" dirty="0" smtClean="0"/>
              <a:t>the </a:t>
            </a:r>
            <a:r>
              <a:rPr lang="en-US" sz="2400" dirty="0"/>
              <a:t>data</a:t>
            </a:r>
            <a:r>
              <a:rPr lang="en-US" sz="2400" dirty="0" smtClean="0"/>
              <a:t>.</a:t>
            </a:r>
            <a:br>
              <a:rPr lang="en-US" sz="2400" dirty="0" smtClean="0"/>
            </a:br>
            <a:r>
              <a:rPr lang="en-US" sz="2400" dirty="0" smtClean="0"/>
              <a:t>Refer </a:t>
            </a:r>
            <a:r>
              <a:rPr lang="en-US" sz="2400" dirty="0"/>
              <a:t>to </a:t>
            </a:r>
            <a:r>
              <a:rPr lang="en-US" sz="2400" dirty="0" smtClean="0"/>
              <a:t>the </a:t>
            </a:r>
            <a:br>
              <a:rPr lang="en-US" sz="2400" dirty="0" smtClean="0"/>
            </a:br>
            <a:r>
              <a:rPr lang="en-US" sz="2400" dirty="0" smtClean="0"/>
              <a:t>figure shown</a:t>
            </a:r>
            <a:br>
              <a:rPr lang="en-US" sz="2400" dirty="0" smtClean="0"/>
            </a:br>
            <a:r>
              <a:rPr lang="en-US" sz="2400" dirty="0" smtClean="0"/>
              <a:t>here as needed.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856" y="2971800"/>
            <a:ext cx="5348425" cy="3348431"/>
          </a:xfrm>
          <a:prstGeom prst="rect">
            <a:avLst/>
          </a:prstGeom>
        </p:spPr>
      </p:pic>
    </p:spTree>
    <p:extLst>
      <p:ext uri="{BB962C8B-B14F-4D97-AF65-F5344CB8AC3E}">
        <p14:creationId xmlns:p14="http://schemas.microsoft.com/office/powerpoint/2010/main" val="55316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Save a Document in Backstage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9"/>
            </a:pPr>
            <a:r>
              <a:rPr lang="en-US" sz="2400" dirty="0" smtClean="0"/>
              <a:t>Click </a:t>
            </a:r>
            <a:r>
              <a:rPr lang="en-US" sz="2400" dirty="0"/>
              <a:t>the </a:t>
            </a:r>
            <a:r>
              <a:rPr lang="en-US" sz="2400" b="1" dirty="0"/>
              <a:t>File</a:t>
            </a:r>
            <a:r>
              <a:rPr lang="en-US" sz="2400" dirty="0"/>
              <a:t> tab to open Backstage view</a:t>
            </a:r>
            <a:r>
              <a:rPr lang="en-US" sz="2400" dirty="0" smtClean="0"/>
              <a:t>.</a:t>
            </a:r>
          </a:p>
          <a:p>
            <a:pPr marL="457200" lvl="0" indent="-457200">
              <a:buFont typeface="+mj-lt"/>
              <a:buAutoNum type="arabicPeriod" startAt="9"/>
            </a:pPr>
            <a:r>
              <a:rPr lang="en-US" sz="2400" dirty="0"/>
              <a:t>Click the </a:t>
            </a:r>
            <a:r>
              <a:rPr lang="en-US" sz="2400" b="1" dirty="0"/>
              <a:t>Save</a:t>
            </a:r>
            <a:r>
              <a:rPr lang="en-US" sz="2400" dirty="0"/>
              <a:t> option</a:t>
            </a:r>
            <a:r>
              <a:rPr lang="en-US" sz="2400" dirty="0" smtClean="0"/>
              <a:t>.</a:t>
            </a:r>
          </a:p>
          <a:p>
            <a:pPr marL="457200" lvl="0" indent="-457200">
              <a:buFont typeface="+mj-lt"/>
              <a:buAutoNum type="arabicPeriod" startAt="9"/>
            </a:pPr>
            <a:r>
              <a:rPr lang="en-US" sz="2400" dirty="0"/>
              <a:t>When the </a:t>
            </a:r>
            <a:r>
              <a:rPr lang="en-US" sz="2400" b="1" dirty="0"/>
              <a:t>Save As</a:t>
            </a:r>
            <a:r>
              <a:rPr lang="en-US" sz="2400" dirty="0"/>
              <a:t> dialog box opens, create a Lesson 2 folder in My Documents and save your worksheet as </a:t>
            </a:r>
            <a:r>
              <a:rPr lang="en-US" sz="2400" b="1" i="1" dirty="0" err="1"/>
              <a:t>Contoso</a:t>
            </a:r>
            <a:r>
              <a:rPr lang="en-US" sz="2400" b="1" i="1" dirty="0"/>
              <a:t> Cookbook Recipes</a:t>
            </a:r>
            <a:r>
              <a:rPr lang="en-US" sz="2400" dirty="0"/>
              <a:t>. </a:t>
            </a:r>
            <a:endParaRPr lang="en-US" sz="2400" dirty="0" smtClean="0"/>
          </a:p>
          <a:p>
            <a:r>
              <a:rPr lang="en-US" sz="2400" dirty="0" smtClean="0"/>
              <a:t>Your </a:t>
            </a:r>
            <a:r>
              <a:rPr lang="en-US" sz="2400" dirty="0"/>
              <a:t>window should appear as shown in </a:t>
            </a:r>
            <a:r>
              <a:rPr lang="en-US" sz="2400" dirty="0" smtClean="0"/>
              <a:t>the figure on the previous slide. Your view </a:t>
            </a:r>
            <a:r>
              <a:rPr lang="en-US" sz="2400" dirty="0"/>
              <a:t>may differ slightly from the figure if the default settings in your Windows environment have been altered</a:t>
            </a:r>
            <a:r>
              <a:rPr lang="en-US" sz="2400" dirty="0" smtClean="0"/>
              <a:t>.</a:t>
            </a:r>
          </a:p>
          <a:p>
            <a:pPr marL="457200" indent="-457200">
              <a:buFont typeface="+mj-lt"/>
              <a:buAutoNum type="arabicPeriod" startAt="12"/>
            </a:pPr>
            <a:r>
              <a:rPr lang="en-US" sz="2400" dirty="0"/>
              <a:t>Click the </a:t>
            </a:r>
            <a:r>
              <a:rPr lang="en-US" sz="2400" b="1" dirty="0"/>
              <a:t>Exit</a:t>
            </a:r>
            <a:r>
              <a:rPr lang="en-US" sz="2400" dirty="0"/>
              <a:t> button. This will close both your workbook and Excel.</a:t>
            </a:r>
            <a:endParaRPr lang="en-US" sz="2400" dirty="0"/>
          </a:p>
        </p:txBody>
      </p:sp>
    </p:spTree>
    <p:extLst>
      <p:ext uri="{BB962C8B-B14F-4D97-AF65-F5344CB8AC3E}">
        <p14:creationId xmlns:p14="http://schemas.microsoft.com/office/powerpoint/2010/main" val="300093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Printing and Previewing with Backstage</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The Backstage area contains Excel’s Print commands and options. </a:t>
            </a:r>
            <a:endParaRPr lang="en-US" sz="2400" dirty="0" smtClean="0"/>
          </a:p>
          <a:p>
            <a:r>
              <a:rPr lang="en-US" sz="2400" dirty="0" smtClean="0"/>
              <a:t>You </a:t>
            </a:r>
            <a:r>
              <a:rPr lang="en-US" sz="2400" dirty="0"/>
              <a:t>can use the Print dialog box to manipulate workbook elements such as margins, orientation, paper size, and so </a:t>
            </a:r>
            <a:r>
              <a:rPr lang="en-US" sz="2400" dirty="0" smtClean="0"/>
              <a:t>on.</a:t>
            </a:r>
          </a:p>
          <a:p>
            <a:r>
              <a:rPr lang="en-US" sz="2400" dirty="0"/>
              <a:t>Backstage view includes a Print Preview pane in the Print dialog box so you can preview your workbook as you choose Print options</a:t>
            </a:r>
            <a:r>
              <a:rPr lang="en-US" sz="2400" dirty="0" smtClean="0"/>
              <a:t>.</a:t>
            </a:r>
          </a:p>
          <a:p>
            <a:r>
              <a:rPr lang="en-US" sz="2400" dirty="0" smtClean="0"/>
              <a:t>In </a:t>
            </a:r>
            <a:r>
              <a:rPr lang="en-US" sz="2400" dirty="0"/>
              <a:t>this exercise, you learn to use the Print and Print Preview features in Excel.</a:t>
            </a:r>
            <a:endParaRPr lang="en-US" sz="2400" dirty="0" smtClean="0"/>
          </a:p>
        </p:txBody>
      </p:sp>
    </p:spTree>
    <p:extLst>
      <p:ext uri="{BB962C8B-B14F-4D97-AF65-F5344CB8AC3E}">
        <p14:creationId xmlns:p14="http://schemas.microsoft.com/office/powerpoint/2010/main" val="3612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Print and Print Preview</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LAUNCH</a:t>
            </a:r>
            <a:r>
              <a:rPr lang="en-US" sz="2400" dirty="0" smtClean="0"/>
              <a:t> </a:t>
            </a:r>
            <a:r>
              <a:rPr lang="en-US" sz="2400" dirty="0"/>
              <a:t>Microsoft Excel 2010; </a:t>
            </a:r>
            <a:r>
              <a:rPr lang="en-US" sz="2400" dirty="0" smtClean="0"/>
              <a:t>Then follow these steps:</a:t>
            </a:r>
          </a:p>
          <a:p>
            <a:pPr marL="457200" lvl="0" indent="-457200">
              <a:buFont typeface="+mj-lt"/>
              <a:buAutoNum type="arabicPeriod"/>
            </a:pPr>
            <a:r>
              <a:rPr lang="en-US" sz="2400" dirty="0"/>
              <a:t>Click the </a:t>
            </a:r>
            <a:r>
              <a:rPr lang="en-US" sz="2400" b="1" dirty="0"/>
              <a:t>File</a:t>
            </a:r>
            <a:r>
              <a:rPr lang="en-US" sz="2400" dirty="0"/>
              <a:t> tab in the upper-left corner of the Ribbon to access </a:t>
            </a:r>
            <a:r>
              <a:rPr lang="en-US" sz="2400" dirty="0" smtClean="0"/>
              <a:t>Backstage.</a:t>
            </a:r>
            <a:endParaRPr lang="en-US" sz="2400" dirty="0"/>
          </a:p>
          <a:p>
            <a:pPr marL="457200" lvl="0" indent="-457200">
              <a:buFont typeface="+mj-lt"/>
              <a:buAutoNum type="arabicPeriod"/>
            </a:pPr>
            <a:r>
              <a:rPr lang="en-US" sz="2400" dirty="0"/>
              <a:t>Click the Recent command in the Backstage view navigation pane</a:t>
            </a:r>
            <a:r>
              <a:rPr lang="en-US" sz="2400" dirty="0" smtClean="0"/>
              <a:t>.</a:t>
            </a:r>
            <a:endParaRPr lang="en-US" sz="2400" dirty="0"/>
          </a:p>
          <a:p>
            <a:pPr marL="457200" indent="-457200">
              <a:buFont typeface="+mj-lt"/>
              <a:buAutoNum type="arabicPeriod"/>
            </a:pPr>
            <a:r>
              <a:rPr lang="en-US" sz="2400" dirty="0"/>
              <a:t>You should now see your recently created and used workbooks. Click on </a:t>
            </a:r>
            <a:r>
              <a:rPr lang="en-US" sz="2400" b="1" i="1" dirty="0" err="1"/>
              <a:t>Contoso</a:t>
            </a:r>
            <a:r>
              <a:rPr lang="en-US" sz="2400" b="1" i="1" dirty="0"/>
              <a:t> Cookbook Recipes </a:t>
            </a:r>
            <a:r>
              <a:rPr lang="en-US" sz="2400" dirty="0"/>
              <a:t>to open the file. Your view should resemble </a:t>
            </a:r>
            <a:r>
              <a:rPr lang="en-US" sz="2400" dirty="0" smtClean="0"/>
              <a:t>the figure shown in Figure 2-5 on the next slide.</a:t>
            </a:r>
            <a:endParaRPr lang="en-US" sz="2400" dirty="0" smtClean="0"/>
          </a:p>
        </p:txBody>
      </p:sp>
    </p:spTree>
    <p:extLst>
      <p:ext uri="{BB962C8B-B14F-4D97-AF65-F5344CB8AC3E}">
        <p14:creationId xmlns:p14="http://schemas.microsoft.com/office/powerpoint/2010/main" val="352664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2-5: Document Preview</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752600"/>
            <a:ext cx="7848600" cy="4363822"/>
          </a:xfrm>
        </p:spPr>
      </p:pic>
    </p:spTree>
    <p:extLst>
      <p:ext uri="{BB962C8B-B14F-4D97-AF65-F5344CB8AC3E}">
        <p14:creationId xmlns:p14="http://schemas.microsoft.com/office/powerpoint/2010/main" val="383022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Print and Print Preview</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4"/>
            </a:pPr>
            <a:r>
              <a:rPr lang="en-US" sz="2000" dirty="0"/>
              <a:t>Click the </a:t>
            </a:r>
            <a:r>
              <a:rPr lang="en-US" sz="2000" b="1" dirty="0"/>
              <a:t>File</a:t>
            </a:r>
            <a:r>
              <a:rPr lang="en-US" sz="2000" dirty="0"/>
              <a:t> tab to open Backstage. </a:t>
            </a:r>
            <a:r>
              <a:rPr lang="en-US" sz="2000" dirty="0" smtClean="0"/>
              <a:t>In the</a:t>
            </a:r>
            <a:br>
              <a:rPr lang="en-US" sz="2000" dirty="0" smtClean="0"/>
            </a:br>
            <a:r>
              <a:rPr lang="en-US" sz="2000" dirty="0" smtClean="0"/>
              <a:t>Navigation </a:t>
            </a:r>
            <a:r>
              <a:rPr lang="en-US" sz="2000" dirty="0"/>
              <a:t>Pane, click </a:t>
            </a:r>
            <a:r>
              <a:rPr lang="en-US" sz="2000" b="1" dirty="0"/>
              <a:t>Print</a:t>
            </a:r>
            <a:r>
              <a:rPr lang="en-US" sz="2000" dirty="0"/>
              <a:t>. </a:t>
            </a:r>
            <a:r>
              <a:rPr lang="en-US" sz="2000" dirty="0" smtClean="0"/>
              <a:t>Note </a:t>
            </a:r>
            <a:r>
              <a:rPr lang="en-US" sz="2000" dirty="0"/>
              <a:t>that </a:t>
            </a:r>
            <a:r>
              <a:rPr lang="en-US" sz="2000" dirty="0" smtClean="0"/>
              <a:t>this</a:t>
            </a:r>
            <a:br>
              <a:rPr lang="en-US" sz="2000" dirty="0" smtClean="0"/>
            </a:br>
            <a:r>
              <a:rPr lang="en-US" sz="2000" dirty="0" smtClean="0"/>
              <a:t>opens </a:t>
            </a:r>
            <a:r>
              <a:rPr lang="en-US" sz="2000" dirty="0"/>
              <a:t>the Print options page of </a:t>
            </a:r>
            <a:r>
              <a:rPr lang="en-US" sz="2000" dirty="0" smtClean="0"/>
              <a:t>Backstage.</a:t>
            </a:r>
            <a:br>
              <a:rPr lang="en-US" sz="2000" dirty="0" smtClean="0"/>
            </a:br>
            <a:r>
              <a:rPr lang="en-US" sz="2000" dirty="0" smtClean="0"/>
              <a:t>Take </a:t>
            </a:r>
            <a:r>
              <a:rPr lang="en-US" sz="2000" dirty="0"/>
              <a:t>a moment to </a:t>
            </a:r>
            <a:r>
              <a:rPr lang="en-US" sz="2000" dirty="0" smtClean="0"/>
              <a:t>preview </a:t>
            </a:r>
            <a:r>
              <a:rPr lang="en-US" sz="2000" dirty="0"/>
              <a:t>the workbook </a:t>
            </a:r>
            <a:r>
              <a:rPr lang="en-US" sz="2000" dirty="0" smtClean="0"/>
              <a:t/>
            </a:r>
            <a:br>
              <a:rPr lang="en-US" sz="2000" dirty="0" smtClean="0"/>
            </a:br>
            <a:r>
              <a:rPr lang="en-US" sz="2000" dirty="0" smtClean="0"/>
              <a:t>in </a:t>
            </a:r>
            <a:r>
              <a:rPr lang="en-US" sz="2000" dirty="0"/>
              <a:t>the </a:t>
            </a:r>
            <a:r>
              <a:rPr lang="en-US" sz="2000" b="1" dirty="0" smtClean="0"/>
              <a:t>Print </a:t>
            </a:r>
            <a:r>
              <a:rPr lang="en-US" sz="2000" b="1" dirty="0"/>
              <a:t>Preview </a:t>
            </a:r>
            <a:r>
              <a:rPr lang="en-US" sz="2000" dirty="0"/>
              <a:t>section in the </a:t>
            </a:r>
            <a:r>
              <a:rPr lang="en-US" sz="2000" dirty="0" smtClean="0"/>
              <a:t>right </a:t>
            </a:r>
            <a:br>
              <a:rPr lang="en-US" sz="2000" dirty="0" smtClean="0"/>
            </a:br>
            <a:r>
              <a:rPr lang="en-US" sz="2000" dirty="0" smtClean="0"/>
              <a:t>pane </a:t>
            </a:r>
            <a:r>
              <a:rPr lang="en-US" sz="2000" dirty="0"/>
              <a:t>and to read through </a:t>
            </a:r>
            <a:r>
              <a:rPr lang="en-US" sz="2000" dirty="0" smtClean="0"/>
              <a:t>the Print options</a:t>
            </a:r>
            <a:br>
              <a:rPr lang="en-US" sz="2000" dirty="0" smtClean="0"/>
            </a:br>
            <a:r>
              <a:rPr lang="en-US" sz="2000" dirty="0" smtClean="0"/>
              <a:t>listed </a:t>
            </a:r>
            <a:r>
              <a:rPr lang="en-US" sz="2000" dirty="0"/>
              <a:t>in the center </a:t>
            </a:r>
            <a:r>
              <a:rPr lang="en-US" sz="2000" dirty="0" smtClean="0"/>
              <a:t>section </a:t>
            </a:r>
            <a:r>
              <a:rPr lang="en-US" sz="2000" dirty="0"/>
              <a:t>of the page. </a:t>
            </a:r>
            <a:r>
              <a:rPr lang="en-US" sz="2000" dirty="0" smtClean="0"/>
              <a:t>The</a:t>
            </a:r>
            <a:br>
              <a:rPr lang="en-US" sz="2000" dirty="0" smtClean="0"/>
            </a:br>
            <a:r>
              <a:rPr lang="en-US" sz="2000" dirty="0" smtClean="0"/>
              <a:t>printing options </a:t>
            </a:r>
            <a:r>
              <a:rPr lang="en-US" sz="2000" dirty="0"/>
              <a:t>section of the window is </a:t>
            </a:r>
            <a:r>
              <a:rPr lang="en-US" sz="2000" dirty="0" smtClean="0"/>
              <a:t/>
            </a:r>
            <a:br>
              <a:rPr lang="en-US" sz="2000" dirty="0" smtClean="0"/>
            </a:br>
            <a:r>
              <a:rPr lang="en-US" sz="2000" dirty="0" smtClean="0"/>
              <a:t>shown </a:t>
            </a:r>
            <a:r>
              <a:rPr lang="en-US" sz="2000" dirty="0"/>
              <a:t>in </a:t>
            </a:r>
            <a:r>
              <a:rPr lang="en-US" sz="2000" dirty="0" smtClean="0"/>
              <a:t>this figure.</a:t>
            </a:r>
          </a:p>
          <a:p>
            <a:pPr marL="457200" lvl="0" indent="-457200">
              <a:buFont typeface="+mj-lt"/>
              <a:buAutoNum type="arabicPeriod" startAt="4"/>
            </a:pPr>
            <a:r>
              <a:rPr lang="en-US" sz="2000" dirty="0"/>
              <a:t>To print your worksheet, click the Print </a:t>
            </a:r>
            <a:r>
              <a:rPr lang="en-US" sz="2000" dirty="0" smtClean="0"/>
              <a:t>icon</a:t>
            </a:r>
            <a:br>
              <a:rPr lang="en-US" sz="2000" dirty="0" smtClean="0"/>
            </a:br>
            <a:r>
              <a:rPr lang="en-US" sz="2000" dirty="0" smtClean="0"/>
              <a:t>in </a:t>
            </a:r>
            <a:r>
              <a:rPr lang="en-US" sz="2000" dirty="0"/>
              <a:t>the top of the Print options screen</a:t>
            </a:r>
            <a:r>
              <a:rPr lang="en-US" sz="2000" dirty="0" smtClean="0"/>
              <a:t>.</a:t>
            </a:r>
          </a:p>
          <a:p>
            <a:r>
              <a:rPr lang="en-US" sz="2000" b="1" dirty="0"/>
              <a:t>LEAVE</a:t>
            </a:r>
            <a:r>
              <a:rPr lang="en-US" sz="2000" dirty="0"/>
              <a:t> the worksheet open to use in the </a:t>
            </a:r>
            <a:r>
              <a:rPr lang="en-US" sz="2000" dirty="0" smtClean="0"/>
              <a:t/>
            </a:r>
            <a:br>
              <a:rPr lang="en-US" sz="2000" dirty="0" smtClean="0"/>
            </a:br>
            <a:r>
              <a:rPr lang="en-US" sz="2000" dirty="0" smtClean="0"/>
              <a:t>next </a:t>
            </a:r>
            <a:r>
              <a:rPr lang="en-US" sz="2000" dirty="0"/>
              <a:t>exercise.</a:t>
            </a:r>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676400"/>
            <a:ext cx="2745870" cy="4724400"/>
          </a:xfrm>
          <a:prstGeom prst="rect">
            <a:avLst/>
          </a:prstGeom>
        </p:spPr>
      </p:pic>
    </p:spTree>
    <p:extLst>
      <p:ext uri="{BB962C8B-B14F-4D97-AF65-F5344CB8AC3E}">
        <p14:creationId xmlns:p14="http://schemas.microsoft.com/office/powerpoint/2010/main" val="361293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Using Quick Print to Print a Worksheet</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The Quick Print option is used when you need to review a draft of a worksheet before you are ready to print the final workbook. </a:t>
            </a:r>
            <a:endParaRPr lang="en-US" sz="2400" dirty="0" smtClean="0"/>
          </a:p>
          <a:p>
            <a:r>
              <a:rPr lang="en-US" sz="2400" dirty="0" smtClean="0"/>
              <a:t>If </a:t>
            </a:r>
            <a:r>
              <a:rPr lang="en-US" sz="2400" dirty="0"/>
              <a:t>you click the Quick Print icon on the Quick Access Toolbar, the worksheet is sent directly to the printer. </a:t>
            </a:r>
            <a:endParaRPr lang="en-US" sz="2400" dirty="0" smtClean="0"/>
          </a:p>
          <a:p>
            <a:r>
              <a:rPr lang="en-US" sz="2400" dirty="0" smtClean="0"/>
              <a:t>The </a:t>
            </a:r>
            <a:r>
              <a:rPr lang="en-US" sz="2400" dirty="0"/>
              <a:t>Quick Print command on the Quick Access Toolbar is useful because worksheets are frequently printed for review and editing or distribution to others</a:t>
            </a:r>
            <a:r>
              <a:rPr lang="en-US" sz="2400" dirty="0" smtClean="0"/>
              <a:t>.</a:t>
            </a:r>
          </a:p>
          <a:p>
            <a:r>
              <a:rPr lang="en-US" sz="2400" dirty="0" smtClean="0"/>
              <a:t>If </a:t>
            </a:r>
            <a:r>
              <a:rPr lang="en-US" sz="2400" dirty="0"/>
              <a:t>the Quick Print command is not on the Quick Access Toolbar by default, follow the steps in an earlier exercise to add the command.</a:t>
            </a:r>
            <a:endParaRPr lang="en-US" sz="2400" dirty="0" smtClean="0"/>
          </a:p>
        </p:txBody>
      </p:sp>
    </p:spTree>
    <p:extLst>
      <p:ext uri="{BB962C8B-B14F-4D97-AF65-F5344CB8AC3E}">
        <p14:creationId xmlns:p14="http://schemas.microsoft.com/office/powerpoint/2010/main" val="294063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Quick Print a Worksheet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USE</a:t>
            </a:r>
            <a:r>
              <a:rPr lang="en-US" sz="2400" dirty="0"/>
              <a:t> the open workbook from the previous exercise to complete these steps</a:t>
            </a:r>
            <a:r>
              <a:rPr lang="en-US" sz="2400" dirty="0" smtClean="0"/>
              <a:t>:</a:t>
            </a:r>
          </a:p>
          <a:p>
            <a:pPr marL="457200" lvl="0" indent="-457200">
              <a:buFont typeface="+mj-lt"/>
              <a:buAutoNum type="arabicPeriod"/>
            </a:pPr>
            <a:r>
              <a:rPr lang="en-US" sz="2400" dirty="0"/>
              <a:t>Click </a:t>
            </a:r>
            <a:r>
              <a:rPr lang="en-US" sz="2400" b="1" dirty="0"/>
              <a:t>Quick Print </a:t>
            </a:r>
            <a:r>
              <a:rPr lang="en-US" sz="2400" dirty="0"/>
              <a:t>on the Quick Access Toolbar</a:t>
            </a:r>
            <a:r>
              <a:rPr lang="en-US" sz="2400" dirty="0" smtClean="0"/>
              <a:t>.</a:t>
            </a:r>
            <a:endParaRPr lang="en-US" sz="2400" dirty="0"/>
          </a:p>
          <a:p>
            <a:pPr marL="457200" lvl="0" indent="-457200">
              <a:buFont typeface="+mj-lt"/>
              <a:buAutoNum type="arabicPeriod"/>
            </a:pPr>
            <a:r>
              <a:rPr lang="en-US" sz="2400" dirty="0"/>
              <a:t>Retrieve the printed copy of the workbook from your printer</a:t>
            </a:r>
            <a:r>
              <a:rPr lang="en-US" sz="2400" dirty="0" smtClean="0"/>
              <a:t>.</a:t>
            </a:r>
            <a:endParaRPr lang="en-US" sz="2400" dirty="0"/>
          </a:p>
          <a:p>
            <a:pPr marL="457200" indent="-457200">
              <a:buFont typeface="+mj-lt"/>
              <a:buAutoNum type="arabicPeriod"/>
            </a:pPr>
            <a:r>
              <a:rPr lang="en-US" sz="2400" dirty="0"/>
              <a:t>Click the </a:t>
            </a:r>
            <a:r>
              <a:rPr lang="en-US" sz="2400" b="1" dirty="0"/>
              <a:t>File</a:t>
            </a:r>
            <a:r>
              <a:rPr lang="en-US" sz="2400" b="1" i="1" dirty="0"/>
              <a:t> </a:t>
            </a:r>
            <a:r>
              <a:rPr lang="en-US" sz="2400" dirty="0"/>
              <a:t>tab, then click </a:t>
            </a:r>
            <a:r>
              <a:rPr lang="en-US" sz="2400" b="1" dirty="0"/>
              <a:t>Print</a:t>
            </a:r>
            <a:r>
              <a:rPr lang="en-US" sz="2400" dirty="0"/>
              <a:t>. From this pane, you can quick print or preview the printout before sending it to the printer</a:t>
            </a:r>
            <a:r>
              <a:rPr lang="en-US" sz="2400" dirty="0" smtClean="0"/>
              <a:t>.</a:t>
            </a:r>
            <a:endParaRPr lang="en-US" sz="2400" dirty="0" smtClean="0"/>
          </a:p>
        </p:txBody>
      </p:sp>
    </p:spTree>
    <p:extLst>
      <p:ext uri="{BB962C8B-B14F-4D97-AF65-F5344CB8AC3E}">
        <p14:creationId xmlns:p14="http://schemas.microsoft.com/office/powerpoint/2010/main" val="1191473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Setting the Print Area</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You can use the Print options in Backstage view to print only a selected portion, or print area, of an Excel workbook</a:t>
            </a:r>
            <a:r>
              <a:rPr lang="en-US" sz="2400" dirty="0" smtClean="0"/>
              <a:t>.</a:t>
            </a:r>
          </a:p>
          <a:p>
            <a:r>
              <a:rPr lang="en-US" sz="2400" b="1" i="1" dirty="0" smtClean="0"/>
              <a:t>Print </a:t>
            </a:r>
            <a:r>
              <a:rPr lang="en-US" sz="2400" b="1" i="1" dirty="0"/>
              <a:t>options</a:t>
            </a:r>
            <a:r>
              <a:rPr lang="en-US" sz="2400" dirty="0"/>
              <a:t> are options to customize and manipulate your workbook for printing; they include options for margins, orientation, scale, and collation</a:t>
            </a:r>
            <a:r>
              <a:rPr lang="en-US" sz="2400" dirty="0" smtClean="0"/>
              <a:t>.</a:t>
            </a:r>
          </a:p>
          <a:p>
            <a:r>
              <a:rPr lang="en-US" sz="2400" dirty="0" smtClean="0"/>
              <a:t>In the following </a:t>
            </a:r>
            <a:r>
              <a:rPr lang="en-US" sz="2400" dirty="0"/>
              <a:t>exercise, you learn to select an area of a workbook for printing and set it as the print area.</a:t>
            </a:r>
            <a:endParaRPr lang="en-US" sz="2400" dirty="0" smtClean="0"/>
          </a:p>
        </p:txBody>
      </p:sp>
    </p:spTree>
    <p:extLst>
      <p:ext uri="{BB962C8B-B14F-4D97-AF65-F5344CB8AC3E}">
        <p14:creationId xmlns:p14="http://schemas.microsoft.com/office/powerpoint/2010/main" val="227098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28800"/>
            <a:ext cx="7924800" cy="24806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Set a Print Area</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a:t>With </a:t>
            </a:r>
            <a:r>
              <a:rPr lang="en-US" sz="2400" b="1" i="1" dirty="0" err="1"/>
              <a:t>Contoso</a:t>
            </a:r>
            <a:r>
              <a:rPr lang="en-US" sz="2400" b="1" i="1" dirty="0"/>
              <a:t> Cookbook Recipes</a:t>
            </a:r>
            <a:r>
              <a:rPr lang="en-US" sz="2400" dirty="0"/>
              <a:t> </a:t>
            </a:r>
            <a:r>
              <a:rPr lang="en-US" sz="2400" dirty="0" smtClean="0"/>
              <a:t>open</a:t>
            </a:r>
            <a:r>
              <a:rPr lang="en-US" sz="2400" dirty="0"/>
              <a:t>, follow these steps</a:t>
            </a:r>
            <a:r>
              <a:rPr lang="en-US" sz="2400" dirty="0" smtClean="0"/>
              <a:t>:</a:t>
            </a:r>
          </a:p>
          <a:p>
            <a:pPr marL="457200" lvl="0" indent="-457200">
              <a:buFont typeface="+mj-lt"/>
              <a:buAutoNum type="arabicPeriod"/>
            </a:pPr>
            <a:r>
              <a:rPr lang="en-US" sz="2400" dirty="0"/>
              <a:t>Mouse over the Print Area button on the Ribbon in the </a:t>
            </a:r>
            <a:r>
              <a:rPr lang="en-US" sz="2400" i="1" dirty="0"/>
              <a:t>Page Setup</a:t>
            </a:r>
            <a:r>
              <a:rPr lang="en-US" sz="2400" dirty="0"/>
              <a:t> area. Note the tool tip that pops up defining the task to be </a:t>
            </a:r>
            <a:r>
              <a:rPr lang="en-US" sz="2400" dirty="0" smtClean="0"/>
              <a:t>completed.</a:t>
            </a:r>
          </a:p>
          <a:p>
            <a:pPr marL="457200" lvl="0" indent="-457200">
              <a:buFont typeface="+mj-lt"/>
              <a:buAutoNum type="arabicPeriod"/>
            </a:pPr>
            <a:r>
              <a:rPr lang="en-US" sz="2400" dirty="0"/>
              <a:t>On the worksheet, </a:t>
            </a:r>
            <a:r>
              <a:rPr lang="en-US" sz="2400" dirty="0" smtClean="0"/>
              <a:t/>
            </a:r>
            <a:br>
              <a:rPr lang="en-US" sz="2400" dirty="0" smtClean="0"/>
            </a:br>
            <a:r>
              <a:rPr lang="en-US" sz="2400" dirty="0" smtClean="0"/>
              <a:t>click </a:t>
            </a:r>
            <a:r>
              <a:rPr lang="en-US" sz="2400" dirty="0"/>
              <a:t>cell </a:t>
            </a:r>
            <a:r>
              <a:rPr lang="en-US" sz="2400" b="1" dirty="0"/>
              <a:t>A1</a:t>
            </a:r>
            <a:r>
              <a:rPr lang="en-US" sz="2400" dirty="0"/>
              <a:t>, </a:t>
            </a:r>
            <a:r>
              <a:rPr lang="en-US" sz="2400" dirty="0" smtClean="0"/>
              <a:t>hold</a:t>
            </a:r>
            <a:br>
              <a:rPr lang="en-US" sz="2400" dirty="0" smtClean="0"/>
            </a:br>
            <a:r>
              <a:rPr lang="en-US" sz="2400" dirty="0" smtClean="0"/>
              <a:t>the </a:t>
            </a:r>
            <a:r>
              <a:rPr lang="en-US" sz="2400" dirty="0"/>
              <a:t>mouse button</a:t>
            </a:r>
            <a:r>
              <a:rPr lang="en-US" sz="2400" dirty="0" smtClean="0"/>
              <a:t>,</a:t>
            </a:r>
            <a:br>
              <a:rPr lang="en-US" sz="2400" dirty="0" smtClean="0"/>
            </a:br>
            <a:r>
              <a:rPr lang="en-US" sz="2400" dirty="0" smtClean="0"/>
              <a:t>and </a:t>
            </a:r>
            <a:r>
              <a:rPr lang="en-US" sz="2400" dirty="0"/>
              <a:t>drag the </a:t>
            </a:r>
            <a:r>
              <a:rPr lang="en-US" sz="2400" dirty="0" smtClean="0"/>
              <a:t/>
            </a:r>
            <a:br>
              <a:rPr lang="en-US" sz="2400" dirty="0" smtClean="0"/>
            </a:br>
            <a:r>
              <a:rPr lang="en-US" sz="2400" dirty="0" smtClean="0"/>
              <a:t>cursor </a:t>
            </a:r>
            <a:r>
              <a:rPr lang="en-US" sz="2400" dirty="0"/>
              <a:t>to cell </a:t>
            </a:r>
            <a:r>
              <a:rPr lang="en-US" sz="2400" b="1" dirty="0"/>
              <a:t>F6</a:t>
            </a:r>
            <a:r>
              <a:rPr lang="en-US" sz="2400" dirty="0"/>
              <a:t>. </a:t>
            </a:r>
            <a:r>
              <a:rPr lang="en-US" sz="2400" dirty="0" smtClean="0"/>
              <a:t/>
            </a:r>
            <a:br>
              <a:rPr lang="en-US" sz="2400" dirty="0" smtClean="0"/>
            </a:br>
            <a:r>
              <a:rPr lang="en-US" sz="2400" dirty="0" smtClean="0"/>
              <a:t>Your </a:t>
            </a:r>
            <a:r>
              <a:rPr lang="en-US" sz="2400" dirty="0"/>
              <a:t>cells should </a:t>
            </a:r>
            <a:r>
              <a:rPr lang="en-US" sz="2400" dirty="0" smtClean="0"/>
              <a:t/>
            </a:r>
            <a:br>
              <a:rPr lang="en-US" sz="2400" dirty="0" smtClean="0"/>
            </a:br>
            <a:r>
              <a:rPr lang="en-US" sz="2400" dirty="0" smtClean="0"/>
              <a:t>highlight </a:t>
            </a:r>
            <a:r>
              <a:rPr lang="en-US" sz="2400" dirty="0"/>
              <a:t>in blue, </a:t>
            </a:r>
            <a:r>
              <a:rPr lang="en-US" sz="2400" dirty="0" smtClean="0"/>
              <a:t/>
            </a:r>
            <a:br>
              <a:rPr lang="en-US" sz="2400" dirty="0" smtClean="0"/>
            </a:br>
            <a:r>
              <a:rPr lang="en-US" sz="2400" dirty="0" smtClean="0"/>
              <a:t>as shown here.</a:t>
            </a: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8030" y="3657600"/>
            <a:ext cx="4953000" cy="2261152"/>
          </a:xfrm>
          <a:prstGeom prst="rect">
            <a:avLst/>
          </a:prstGeom>
        </p:spPr>
      </p:pic>
    </p:spTree>
    <p:extLst>
      <p:ext uri="{BB962C8B-B14F-4D97-AF65-F5344CB8AC3E}">
        <p14:creationId xmlns:p14="http://schemas.microsoft.com/office/powerpoint/2010/main" val="205376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Set a Print Area</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4"/>
            </a:pPr>
            <a:r>
              <a:rPr lang="en-US" sz="2400" dirty="0"/>
              <a:t>With these cells highlighted, click the </a:t>
            </a:r>
            <a:r>
              <a:rPr lang="en-US" sz="2400" b="1" dirty="0"/>
              <a:t>Print</a:t>
            </a:r>
            <a:r>
              <a:rPr lang="en-US" sz="2400" dirty="0"/>
              <a:t> </a:t>
            </a:r>
            <a:r>
              <a:rPr lang="en-US" sz="2400" b="1" dirty="0"/>
              <a:t>Area</a:t>
            </a:r>
            <a:r>
              <a:rPr lang="en-US" sz="2400" dirty="0"/>
              <a:t> button drop-down arrow and choose </a:t>
            </a:r>
            <a:r>
              <a:rPr lang="en-US" sz="2400" b="1" dirty="0"/>
              <a:t>Set</a:t>
            </a:r>
            <a:r>
              <a:rPr lang="en-US" sz="2400" dirty="0"/>
              <a:t> </a:t>
            </a:r>
            <a:r>
              <a:rPr lang="en-US" sz="2400" b="1" dirty="0"/>
              <a:t>Print</a:t>
            </a:r>
            <a:r>
              <a:rPr lang="en-US" sz="2400" dirty="0"/>
              <a:t> </a:t>
            </a:r>
            <a:r>
              <a:rPr lang="en-US" sz="2400" b="1" dirty="0"/>
              <a:t>Area</a:t>
            </a:r>
            <a:r>
              <a:rPr lang="en-US" sz="2400" dirty="0"/>
              <a:t> from the menu that appears. You have now set the print area</a:t>
            </a:r>
            <a:r>
              <a:rPr lang="en-US" sz="2400" dirty="0" smtClean="0"/>
              <a:t>.</a:t>
            </a:r>
          </a:p>
          <a:p>
            <a:pPr marL="457200" lvl="0" indent="-457200">
              <a:buFont typeface="+mj-lt"/>
              <a:buAutoNum type="arabicPeriod" startAt="4"/>
            </a:pPr>
            <a:r>
              <a:rPr lang="en-US" sz="2400" dirty="0"/>
              <a:t>Click the </a:t>
            </a:r>
            <a:r>
              <a:rPr lang="en-US" sz="2400" b="1" dirty="0"/>
              <a:t>File</a:t>
            </a:r>
            <a:r>
              <a:rPr lang="en-US" sz="2400" dirty="0"/>
              <a:t> tab to access Backstage</a:t>
            </a:r>
            <a:r>
              <a:rPr lang="en-US" sz="2400" dirty="0" smtClean="0"/>
              <a:t>.</a:t>
            </a:r>
          </a:p>
          <a:p>
            <a:pPr marL="457200" lvl="0" indent="-457200">
              <a:buFont typeface="+mj-lt"/>
              <a:buAutoNum type="arabicPeriod" startAt="4"/>
            </a:pPr>
            <a:r>
              <a:rPr lang="en-US" sz="2400" dirty="0"/>
              <a:t>In the Print Preview pane on the right pane of the Print window, you should see the highlighted cells of your print area. You will not print at this time</a:t>
            </a:r>
            <a:r>
              <a:rPr lang="en-US" sz="2400" dirty="0" smtClean="0"/>
              <a:t>.</a:t>
            </a:r>
          </a:p>
          <a:p>
            <a:pPr marL="457200" lvl="0" indent="-457200">
              <a:buFont typeface="+mj-lt"/>
              <a:buAutoNum type="arabicPeriod" startAt="4"/>
            </a:pPr>
            <a:r>
              <a:rPr lang="en-US" sz="2400" b="1" dirty="0"/>
              <a:t>SAVE</a:t>
            </a:r>
            <a:r>
              <a:rPr lang="en-US" sz="2400" dirty="0"/>
              <a:t> the workbook</a:t>
            </a:r>
            <a:r>
              <a:rPr lang="en-US" sz="2400" dirty="0" smtClean="0"/>
              <a:t>.</a:t>
            </a:r>
          </a:p>
          <a:p>
            <a:pPr marL="457200" lvl="0" indent="-457200">
              <a:buFont typeface="+mj-lt"/>
              <a:buAutoNum type="arabicPeriod" startAt="4"/>
            </a:pPr>
            <a:r>
              <a:rPr lang="en-US" sz="2400" b="1" dirty="0"/>
              <a:t>CLOSE</a:t>
            </a:r>
            <a:r>
              <a:rPr lang="en-US" sz="2400" dirty="0"/>
              <a:t> </a:t>
            </a:r>
            <a:r>
              <a:rPr lang="en-US" sz="2400" dirty="0" smtClean="0"/>
              <a:t>Excel.</a:t>
            </a:r>
            <a:endParaRPr lang="en-US" sz="2400" dirty="0"/>
          </a:p>
        </p:txBody>
      </p:sp>
    </p:spTree>
    <p:extLst>
      <p:ext uri="{BB962C8B-B14F-4D97-AF65-F5344CB8AC3E}">
        <p14:creationId xmlns:p14="http://schemas.microsoft.com/office/powerpoint/2010/main" val="127546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Printing Selected Worksheets with Backstage</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In </a:t>
            </a:r>
            <a:r>
              <a:rPr lang="en-US" sz="2400" dirty="0" smtClean="0"/>
              <a:t>the following exercise</a:t>
            </a:r>
            <a:r>
              <a:rPr lang="en-US" sz="2400" dirty="0"/>
              <a:t>, you learn to access the options for printing individual worksheets within a workbook. </a:t>
            </a:r>
            <a:endParaRPr lang="en-US" sz="2400" dirty="0" smtClean="0"/>
          </a:p>
          <a:p>
            <a:r>
              <a:rPr lang="en-US" sz="2400" dirty="0" smtClean="0"/>
              <a:t>You </a:t>
            </a:r>
            <a:r>
              <a:rPr lang="en-US" sz="2400" dirty="0"/>
              <a:t>can use these options to print the current worksheet only or to print multiple worksheets that you have selected by page number.</a:t>
            </a:r>
            <a:endParaRPr lang="en-US" sz="2400" dirty="0" smtClean="0"/>
          </a:p>
        </p:txBody>
      </p:sp>
    </p:spTree>
    <p:extLst>
      <p:ext uri="{BB962C8B-B14F-4D97-AF65-F5344CB8AC3E}">
        <p14:creationId xmlns:p14="http://schemas.microsoft.com/office/powerpoint/2010/main" val="236647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Print Selected Worksheets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LAUNCH</a:t>
            </a:r>
            <a:r>
              <a:rPr lang="en-US" sz="2400" dirty="0"/>
              <a:t> Excel 2010. Then perform these </a:t>
            </a:r>
            <a:r>
              <a:rPr lang="en-US" sz="2400" dirty="0" smtClean="0"/>
              <a:t>steps:</a:t>
            </a:r>
          </a:p>
          <a:p>
            <a:pPr marL="457200" lvl="0" indent="-457200">
              <a:buFont typeface="+mj-lt"/>
              <a:buAutoNum type="arabicPeriod"/>
            </a:pPr>
            <a:r>
              <a:rPr lang="en-US" sz="2400" dirty="0"/>
              <a:t>Open Backstage</a:t>
            </a:r>
            <a:r>
              <a:rPr lang="en-US" sz="2400" i="1" dirty="0"/>
              <a:t> view</a:t>
            </a:r>
            <a:r>
              <a:rPr lang="en-US" sz="2400" dirty="0"/>
              <a:t> and click the </a:t>
            </a:r>
            <a:r>
              <a:rPr lang="en-US" sz="2400" b="1" dirty="0"/>
              <a:t>Recent</a:t>
            </a:r>
            <a:r>
              <a:rPr lang="en-US" sz="2400" dirty="0"/>
              <a:t> tab in the navigation pane; in the list of Recent</a:t>
            </a:r>
            <a:r>
              <a:rPr lang="en-US" sz="2400" i="1" dirty="0"/>
              <a:t> </a:t>
            </a:r>
            <a:r>
              <a:rPr lang="en-US" sz="2400" dirty="0"/>
              <a:t>workbooks, click </a:t>
            </a:r>
            <a:r>
              <a:rPr lang="en-US" sz="2400" b="1" i="1" dirty="0" err="1"/>
              <a:t>Contoso</a:t>
            </a:r>
            <a:r>
              <a:rPr lang="en-US" sz="2400" b="1" i="1" dirty="0"/>
              <a:t> Cookbook Recipes </a:t>
            </a:r>
            <a:r>
              <a:rPr lang="en-US" sz="2400" dirty="0"/>
              <a:t>to open the file.</a:t>
            </a:r>
          </a:p>
          <a:p>
            <a:pPr marL="457200" lvl="0" indent="-457200">
              <a:buFont typeface="+mj-lt"/>
              <a:buAutoNum type="arabicPeriod"/>
            </a:pPr>
            <a:r>
              <a:rPr lang="en-US" sz="2400" dirty="0"/>
              <a:t>Press </a:t>
            </a:r>
            <a:r>
              <a:rPr lang="en-US" sz="2400" b="1" dirty="0" err="1"/>
              <a:t>Ctrl+P</a:t>
            </a:r>
            <a:r>
              <a:rPr lang="en-US" sz="2400" dirty="0"/>
              <a:t> to activate </a:t>
            </a:r>
            <a:r>
              <a:rPr lang="en-US" sz="2400" b="1" dirty="0"/>
              <a:t>Print options </a:t>
            </a:r>
            <a:r>
              <a:rPr lang="en-US" sz="2400" dirty="0"/>
              <a:t>in the Backstage navigation pane.</a:t>
            </a:r>
          </a:p>
          <a:p>
            <a:pPr marL="457200" indent="-457200">
              <a:buFont typeface="+mj-lt"/>
              <a:buAutoNum type="arabicPeriod"/>
            </a:pPr>
            <a:r>
              <a:rPr lang="en-US" sz="2400" dirty="0"/>
              <a:t>In the </a:t>
            </a:r>
            <a:r>
              <a:rPr lang="en-US" sz="2400" i="1" dirty="0"/>
              <a:t>Settings</a:t>
            </a:r>
            <a:r>
              <a:rPr lang="en-US" sz="2400" dirty="0"/>
              <a:t> section of the center pane in Print options, click the </a:t>
            </a:r>
            <a:r>
              <a:rPr lang="en-US" sz="2400" b="1" dirty="0"/>
              <a:t>Print Active Sheets </a:t>
            </a:r>
            <a:r>
              <a:rPr lang="en-US" sz="2400" dirty="0"/>
              <a:t>drop-down arrow. In the drop-down menu that </a:t>
            </a:r>
            <a:r>
              <a:rPr lang="en-US" sz="2400" dirty="0" smtClean="0"/>
              <a:t>appears (shown in Figure 2-8 on the next slide), </a:t>
            </a:r>
            <a:r>
              <a:rPr lang="en-US" sz="2400" dirty="0"/>
              <a:t>you can choose several printing options for your workbook or </a:t>
            </a:r>
            <a:r>
              <a:rPr lang="en-US" sz="2400" dirty="0" smtClean="0"/>
              <a:t>worksheet.</a:t>
            </a:r>
          </a:p>
        </p:txBody>
      </p:sp>
    </p:spTree>
    <p:extLst>
      <p:ext uri="{BB962C8B-B14F-4D97-AF65-F5344CB8AC3E}">
        <p14:creationId xmlns:p14="http://schemas.microsoft.com/office/powerpoint/2010/main" val="1721817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2-8: Worksheet Print Options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676400"/>
            <a:ext cx="5654333" cy="4495800"/>
          </a:xfrm>
        </p:spPr>
      </p:pic>
    </p:spTree>
    <p:extLst>
      <p:ext uri="{BB962C8B-B14F-4D97-AF65-F5344CB8AC3E}">
        <p14:creationId xmlns:p14="http://schemas.microsoft.com/office/powerpoint/2010/main" val="749589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Print Selected Worksheets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4"/>
            </a:pPr>
            <a:r>
              <a:rPr lang="en-US" sz="2400" dirty="0"/>
              <a:t>Click </a:t>
            </a:r>
            <a:r>
              <a:rPr lang="en-US" sz="2400" b="1" dirty="0"/>
              <a:t>Print</a:t>
            </a:r>
            <a:r>
              <a:rPr lang="en-US" sz="2400" dirty="0"/>
              <a:t> </a:t>
            </a:r>
            <a:r>
              <a:rPr lang="en-US" sz="2400" b="1" dirty="0"/>
              <a:t>Selection</a:t>
            </a:r>
            <a:r>
              <a:rPr lang="en-US" sz="2400" dirty="0"/>
              <a:t> in the Print Active Sheets drop-down menu; this option enables you to print </a:t>
            </a:r>
            <a:r>
              <a:rPr lang="en-US" sz="2400" i="1" dirty="0"/>
              <a:t>only</a:t>
            </a:r>
            <a:r>
              <a:rPr lang="en-US" sz="2400" dirty="0"/>
              <a:t> your current selection.</a:t>
            </a:r>
          </a:p>
          <a:p>
            <a:pPr marL="457200" lvl="0" indent="-457200">
              <a:buFont typeface="+mj-lt"/>
              <a:buAutoNum type="arabicPeriod" startAt="4"/>
            </a:pPr>
            <a:r>
              <a:rPr lang="en-US" sz="2400" dirty="0"/>
              <a:t>Once again click the </a:t>
            </a:r>
            <a:r>
              <a:rPr lang="en-US" sz="2400" b="1" dirty="0"/>
              <a:t>Print</a:t>
            </a:r>
            <a:r>
              <a:rPr lang="en-US" sz="2400" dirty="0"/>
              <a:t> </a:t>
            </a:r>
            <a:r>
              <a:rPr lang="en-US" sz="2400" b="1" dirty="0"/>
              <a:t>Active</a:t>
            </a:r>
            <a:r>
              <a:rPr lang="en-US" sz="2400" dirty="0"/>
              <a:t> </a:t>
            </a:r>
            <a:r>
              <a:rPr lang="en-US" sz="2400" b="1" dirty="0"/>
              <a:t>Sheets</a:t>
            </a:r>
            <a:r>
              <a:rPr lang="en-US" sz="2400" dirty="0"/>
              <a:t> drop-down arrow, then choose the </a:t>
            </a:r>
            <a:r>
              <a:rPr lang="en-US" sz="2400" b="1" dirty="0"/>
              <a:t>Print</a:t>
            </a:r>
            <a:r>
              <a:rPr lang="en-US" sz="2400" dirty="0"/>
              <a:t> </a:t>
            </a:r>
            <a:r>
              <a:rPr lang="en-US" sz="2400" b="1" dirty="0"/>
              <a:t>Active</a:t>
            </a:r>
            <a:r>
              <a:rPr lang="en-US" sz="2400" dirty="0"/>
              <a:t> </a:t>
            </a:r>
            <a:r>
              <a:rPr lang="en-US" sz="2400" b="1" dirty="0"/>
              <a:t>Sheets</a:t>
            </a:r>
            <a:r>
              <a:rPr lang="en-US" sz="2400" dirty="0"/>
              <a:t> option. You have now reselected the default option.</a:t>
            </a:r>
          </a:p>
          <a:p>
            <a:pPr marL="457200" indent="-457200">
              <a:buFont typeface="+mj-lt"/>
              <a:buAutoNum type="arabicPeriod" startAt="4"/>
            </a:pPr>
            <a:r>
              <a:rPr lang="en-US" sz="2400" dirty="0"/>
              <a:t>Click the </a:t>
            </a:r>
            <a:r>
              <a:rPr lang="en-US" sz="2400" b="1" dirty="0"/>
              <a:t>Print</a:t>
            </a:r>
            <a:r>
              <a:rPr lang="en-US" sz="2400" dirty="0"/>
              <a:t> icon at the top-left corner of the Print window</a:t>
            </a:r>
            <a:r>
              <a:rPr lang="en-US" sz="2400" dirty="0" smtClean="0"/>
              <a:t>.</a:t>
            </a:r>
          </a:p>
          <a:p>
            <a:pPr marL="457200" indent="-457200">
              <a:buFont typeface="+mj-lt"/>
              <a:buAutoNum type="arabicPeriod" startAt="4"/>
            </a:pPr>
            <a:r>
              <a:rPr lang="en-US" sz="2400" b="1" dirty="0"/>
              <a:t>CLOSE</a:t>
            </a:r>
            <a:r>
              <a:rPr lang="en-US" sz="2400" dirty="0"/>
              <a:t> the workbook. </a:t>
            </a:r>
            <a:r>
              <a:rPr lang="en-US" sz="2400" b="1" dirty="0"/>
              <a:t>LEAVE</a:t>
            </a:r>
            <a:r>
              <a:rPr lang="en-US" sz="2400" dirty="0"/>
              <a:t> Excel open for the next exercise.</a:t>
            </a:r>
            <a:endParaRPr lang="en-US" sz="2400" dirty="0" smtClean="0"/>
          </a:p>
        </p:txBody>
      </p:sp>
    </p:spTree>
    <p:extLst>
      <p:ext uri="{BB962C8B-B14F-4D97-AF65-F5344CB8AC3E}">
        <p14:creationId xmlns:p14="http://schemas.microsoft.com/office/powerpoint/2010/main" val="317588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Printing Selected Workbooks with Backstage</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In most scenarios in business, workbooks are composed of multiple worksheets</a:t>
            </a:r>
            <a:r>
              <a:rPr lang="en-US" sz="2400" dirty="0" smtClean="0"/>
              <a:t>.</a:t>
            </a:r>
          </a:p>
          <a:p>
            <a:r>
              <a:rPr lang="en-US" sz="2400" dirty="0" smtClean="0"/>
              <a:t>It’s </a:t>
            </a:r>
            <a:r>
              <a:rPr lang="en-US" sz="2400" dirty="0"/>
              <a:t>much easier to print an entire workbook than to print the workbook’s worksheets individually. </a:t>
            </a:r>
            <a:endParaRPr lang="en-US" sz="2400" dirty="0" smtClean="0"/>
          </a:p>
          <a:p>
            <a:r>
              <a:rPr lang="en-US" sz="2400" dirty="0" smtClean="0"/>
              <a:t>In the following </a:t>
            </a:r>
            <a:r>
              <a:rPr lang="en-US" sz="2400" dirty="0"/>
              <a:t>exercise, you will use Backstage commands to print an entire workbook</a:t>
            </a:r>
            <a:r>
              <a:rPr lang="en-US" sz="2400" dirty="0" smtClean="0"/>
              <a:t>.</a:t>
            </a:r>
            <a:endParaRPr lang="en-US" sz="2400" dirty="0" smtClean="0"/>
          </a:p>
        </p:txBody>
      </p:sp>
    </p:spTree>
    <p:extLst>
      <p:ext uri="{BB962C8B-B14F-4D97-AF65-F5344CB8AC3E}">
        <p14:creationId xmlns:p14="http://schemas.microsoft.com/office/powerpoint/2010/main" val="24468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Print Selected Workbooks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a:t>With Excel open from the previous exercise, perform these </a:t>
            </a:r>
            <a:r>
              <a:rPr lang="en-US" sz="2400" dirty="0" smtClean="0"/>
              <a:t>actions:</a:t>
            </a:r>
          </a:p>
          <a:p>
            <a:pPr marL="457200" lvl="0" indent="-457200">
              <a:buFont typeface="+mj-lt"/>
              <a:buAutoNum type="arabicPeriod"/>
            </a:pPr>
            <a:r>
              <a:rPr lang="en-US" sz="2400" dirty="0"/>
              <a:t>Click the </a:t>
            </a:r>
            <a:r>
              <a:rPr lang="en-US" sz="2400" b="1" dirty="0"/>
              <a:t>File </a:t>
            </a:r>
            <a:r>
              <a:rPr lang="en-US" sz="2400" dirty="0"/>
              <a:t>tab to produce Backstage view. Click the </a:t>
            </a:r>
            <a:r>
              <a:rPr lang="en-US" sz="2400" b="1" dirty="0"/>
              <a:t>Recent </a:t>
            </a:r>
            <a:r>
              <a:rPr lang="en-US" sz="2400" dirty="0"/>
              <a:t>command in the navigation pane.</a:t>
            </a:r>
          </a:p>
          <a:p>
            <a:pPr marL="457200" lvl="0" indent="-457200">
              <a:buFont typeface="+mj-lt"/>
              <a:buAutoNum type="arabicPeriod"/>
            </a:pPr>
            <a:r>
              <a:rPr lang="en-US" sz="2400" dirty="0"/>
              <a:t>In the Recent Workbooks section, open </a:t>
            </a:r>
            <a:r>
              <a:rPr lang="en-US" sz="2400" b="1" i="1" dirty="0" err="1"/>
              <a:t>Contoso</a:t>
            </a:r>
            <a:r>
              <a:rPr lang="en-US" sz="2400" b="1" i="1" dirty="0"/>
              <a:t> Cookbook Recipes</a:t>
            </a:r>
            <a:r>
              <a:rPr lang="en-US" sz="2400" dirty="0"/>
              <a:t>.</a:t>
            </a:r>
          </a:p>
          <a:p>
            <a:pPr marL="457200" lvl="0" indent="-457200">
              <a:buFont typeface="+mj-lt"/>
              <a:buAutoNum type="arabicPeriod"/>
            </a:pPr>
            <a:r>
              <a:rPr lang="en-US" sz="2400" dirty="0"/>
              <a:t>Click the </a:t>
            </a:r>
            <a:r>
              <a:rPr lang="en-US" sz="2400" b="1" dirty="0"/>
              <a:t>Print </a:t>
            </a:r>
            <a:r>
              <a:rPr lang="en-US" sz="2400" dirty="0"/>
              <a:t>command in the navigation pane.</a:t>
            </a:r>
          </a:p>
          <a:p>
            <a:pPr marL="457200" indent="-457200">
              <a:buFont typeface="+mj-lt"/>
              <a:buAutoNum type="arabicPeriod"/>
            </a:pPr>
            <a:r>
              <a:rPr lang="en-US" sz="2400" dirty="0"/>
              <a:t>In the Print window Settings Options, click the </a:t>
            </a:r>
            <a:r>
              <a:rPr lang="en-US" sz="2400" b="1" dirty="0"/>
              <a:t>Print Active Sheets</a:t>
            </a:r>
            <a:r>
              <a:rPr lang="en-US" sz="2400" dirty="0"/>
              <a:t> drop-down arrow and choose </a:t>
            </a:r>
            <a:r>
              <a:rPr lang="en-US" sz="2400" b="1" dirty="0"/>
              <a:t>Print Entire Workbook</a:t>
            </a:r>
            <a:r>
              <a:rPr lang="en-US" sz="2400" dirty="0"/>
              <a:t>. Refer to </a:t>
            </a:r>
            <a:r>
              <a:rPr lang="en-US" sz="2400" dirty="0" smtClean="0"/>
              <a:t>the figure shown in the next slide.</a:t>
            </a:r>
          </a:p>
        </p:txBody>
      </p:sp>
    </p:spTree>
    <p:extLst>
      <p:ext uri="{BB962C8B-B14F-4D97-AF65-F5344CB8AC3E}">
        <p14:creationId xmlns:p14="http://schemas.microsoft.com/office/powerpoint/2010/main" val="3109945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572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457200" indent="-457200">
              <a:buFont typeface="+mj-lt"/>
              <a:buAutoNum type="arabicPeriod" startAt="5"/>
            </a:pPr>
            <a:endParaRPr lang="en-US" sz="2400" dirty="0" smtClean="0"/>
          </a:p>
          <a:p>
            <a:pPr marL="457200" indent="-457200">
              <a:buFont typeface="+mj-lt"/>
              <a:buAutoNum type="arabicPeriod" startAt="5"/>
            </a:pPr>
            <a:r>
              <a:rPr lang="en-US" sz="2400" dirty="0" smtClean="0"/>
              <a:t>You will not print at this time.</a:t>
            </a:r>
          </a:p>
          <a:p>
            <a:r>
              <a:rPr lang="en-US" sz="2400" b="1" dirty="0"/>
              <a:t>LEAVE</a:t>
            </a:r>
            <a:r>
              <a:rPr lang="en-US" sz="2400" dirty="0"/>
              <a:t> Excel open for the next </a:t>
            </a:r>
            <a:r>
              <a:rPr lang="en-US" sz="2400" dirty="0" smtClean="0"/>
              <a:t>exercise.</a:t>
            </a:r>
          </a:p>
          <a:p>
            <a:endParaRPr lang="en-US" sz="2400" dirty="0" smtClean="0"/>
          </a:p>
        </p:txBody>
      </p:sp>
      <p:sp>
        <p:nvSpPr>
          <p:cNvPr id="2" name="Title 1"/>
          <p:cNvSpPr>
            <a:spLocks noGrp="1"/>
          </p:cNvSpPr>
          <p:nvPr>
            <p:ph type="title"/>
          </p:nvPr>
        </p:nvSpPr>
        <p:spPr/>
        <p:txBody>
          <a:bodyPr/>
          <a:lstStyle/>
          <a:p>
            <a:pPr>
              <a:defRPr/>
            </a:pPr>
            <a:r>
              <a:rPr lang="en-US" dirty="0"/>
              <a:t>Step-by-Step: Print Selected Workbooks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2095" y="1752600"/>
            <a:ext cx="4499810" cy="3657600"/>
          </a:xfrm>
        </p:spPr>
      </p:pic>
    </p:spTree>
    <p:extLst>
      <p:ext uri="{BB962C8B-B14F-4D97-AF65-F5344CB8AC3E}">
        <p14:creationId xmlns:p14="http://schemas.microsoft.com/office/powerpoint/2010/main" val="3393108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Applying Printing Options with Backstage</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The Print command in Backstage view offers a number of options for customizing printed workbooks. </a:t>
            </a:r>
            <a:endParaRPr lang="en-US" sz="2400" dirty="0" smtClean="0"/>
          </a:p>
          <a:p>
            <a:r>
              <a:rPr lang="en-US" sz="2400" dirty="0" smtClean="0"/>
              <a:t>The following </a:t>
            </a:r>
            <a:r>
              <a:rPr lang="en-US" sz="2400" dirty="0"/>
              <a:t>exercise prepares you to customize such options as page setup, scale, paper selection, and gridlines, all using the commands in Backstage view.</a:t>
            </a:r>
            <a:endParaRPr lang="en-US" sz="2400" dirty="0" smtClean="0"/>
          </a:p>
        </p:txBody>
      </p:sp>
    </p:spTree>
    <p:extLst>
      <p:ext uri="{BB962C8B-B14F-4D97-AF65-F5344CB8AC3E}">
        <p14:creationId xmlns:p14="http://schemas.microsoft.com/office/powerpoint/2010/main" val="231063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Software Orientation: Backstage View</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Backstage view’s left-side navigation pane </a:t>
            </a:r>
            <a:r>
              <a:rPr lang="en-US" sz="2400" dirty="0" smtClean="0"/>
              <a:t>(see figure on the next slide)  </a:t>
            </a:r>
            <a:r>
              <a:rPr lang="en-US" sz="2400" dirty="0"/>
              <a:t>gives you access to workbook and file-related commands, including Save, Save As, Open, and </a:t>
            </a:r>
            <a:r>
              <a:rPr lang="en-US" sz="2400" dirty="0" smtClean="0"/>
              <a:t>Close.</a:t>
            </a:r>
          </a:p>
          <a:p>
            <a:r>
              <a:rPr lang="en-US" sz="2400" dirty="0" smtClean="0"/>
              <a:t>The </a:t>
            </a:r>
            <a:r>
              <a:rPr lang="en-US" sz="2400" dirty="0"/>
              <a:t>navigation pane also holds a series of </a:t>
            </a:r>
            <a:r>
              <a:rPr lang="en-US" sz="2400" b="1" i="1" dirty="0"/>
              <a:t>tabs</a:t>
            </a:r>
            <a:r>
              <a:rPr lang="en-US" sz="2400" dirty="0"/>
              <a:t>—Recent, Info, New, Print, Save &amp; Send, Help, and Options—that you can click to access groups of related functions and commands. </a:t>
            </a:r>
            <a:endParaRPr lang="en-US" sz="2400" dirty="0" smtClean="0"/>
          </a:p>
          <a:p>
            <a:r>
              <a:rPr lang="en-US" sz="2400" dirty="0" smtClean="0"/>
              <a:t>The </a:t>
            </a:r>
            <a:r>
              <a:rPr lang="en-US" sz="2400" dirty="0"/>
              <a:t>Exit button on the navigation pane closes Excel.</a:t>
            </a:r>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Apply Printing Options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a:t>With Excel already open, carry out these steps</a:t>
            </a:r>
            <a:r>
              <a:rPr lang="en-US" sz="2400" dirty="0" smtClean="0"/>
              <a:t>:</a:t>
            </a:r>
          </a:p>
          <a:p>
            <a:pPr marL="457200" lvl="0" indent="-457200">
              <a:buFont typeface="+mj-lt"/>
              <a:buAutoNum type="arabicPeriod"/>
            </a:pPr>
            <a:r>
              <a:rPr lang="en-US" sz="2400" b="1" dirty="0"/>
              <a:t>OPEN</a:t>
            </a:r>
            <a:r>
              <a:rPr lang="en-US" sz="2400" dirty="0"/>
              <a:t> </a:t>
            </a:r>
            <a:r>
              <a:rPr lang="en-US" sz="2400" b="1" i="1" dirty="0" err="1"/>
              <a:t>Contoso</a:t>
            </a:r>
            <a:r>
              <a:rPr lang="en-US" sz="2400" b="1" i="1" dirty="0"/>
              <a:t> Cookbook Recipes</a:t>
            </a:r>
            <a:r>
              <a:rPr lang="en-US" sz="2400" dirty="0"/>
              <a:t>. </a:t>
            </a:r>
          </a:p>
          <a:p>
            <a:pPr marL="457200" lvl="0" indent="-457200">
              <a:buFont typeface="+mj-lt"/>
              <a:buAutoNum type="arabicPeriod"/>
            </a:pPr>
            <a:r>
              <a:rPr lang="en-US" sz="2400" dirty="0"/>
              <a:t>Click the </a:t>
            </a:r>
            <a:r>
              <a:rPr lang="en-US" sz="2400" b="1" dirty="0"/>
              <a:t>File</a:t>
            </a:r>
            <a:r>
              <a:rPr lang="en-US" sz="2400" dirty="0"/>
              <a:t> tab to access Backstage view.</a:t>
            </a:r>
          </a:p>
          <a:p>
            <a:pPr marL="457200" lvl="0" indent="-457200">
              <a:buFont typeface="+mj-lt"/>
              <a:buAutoNum type="arabicPeriod"/>
            </a:pPr>
            <a:r>
              <a:rPr lang="en-US" sz="2400" dirty="0"/>
              <a:t>Click the </a:t>
            </a:r>
            <a:r>
              <a:rPr lang="en-US" sz="2400" b="1" dirty="0"/>
              <a:t>Print</a:t>
            </a:r>
            <a:r>
              <a:rPr lang="en-US" sz="2400" dirty="0"/>
              <a:t> command on the left-hand navigation pane.</a:t>
            </a:r>
          </a:p>
          <a:p>
            <a:pPr marL="457200" lvl="0" indent="-457200">
              <a:buFont typeface="+mj-lt"/>
              <a:buAutoNum type="arabicPeriod"/>
            </a:pPr>
            <a:r>
              <a:rPr lang="en-US" sz="2400" dirty="0"/>
              <a:t>In the </a:t>
            </a:r>
            <a:r>
              <a:rPr lang="en-US" sz="2400" i="1" dirty="0"/>
              <a:t>Settings</a:t>
            </a:r>
            <a:r>
              <a:rPr lang="en-US" sz="2400" dirty="0"/>
              <a:t> section of the Print </a:t>
            </a:r>
            <a:r>
              <a:rPr lang="en-US" sz="2400" dirty="0" smtClean="0"/>
              <a:t>window (shown </a:t>
            </a:r>
            <a:r>
              <a:rPr lang="en-US" sz="2400" dirty="0"/>
              <a:t>in Figure </a:t>
            </a:r>
            <a:r>
              <a:rPr lang="en-US" sz="2400" dirty="0" smtClean="0"/>
              <a:t>2-10 on the next slide), </a:t>
            </a:r>
            <a:r>
              <a:rPr lang="en-US" sz="2400" dirty="0"/>
              <a:t>click the </a:t>
            </a:r>
            <a:r>
              <a:rPr lang="en-US" sz="2400" b="1" dirty="0"/>
              <a:t>Portrait</a:t>
            </a:r>
            <a:r>
              <a:rPr lang="en-US" sz="2400" dirty="0"/>
              <a:t> </a:t>
            </a:r>
            <a:r>
              <a:rPr lang="en-US" sz="2400" b="1" dirty="0"/>
              <a:t>Orientation</a:t>
            </a:r>
            <a:r>
              <a:rPr lang="en-US" sz="2400" dirty="0"/>
              <a:t> drop-down arrow. Notice that there are two options: </a:t>
            </a:r>
            <a:r>
              <a:rPr lang="en-US" sz="2400" i="1" dirty="0"/>
              <a:t>Portrait</a:t>
            </a:r>
            <a:r>
              <a:rPr lang="en-US" sz="2400" dirty="0"/>
              <a:t> (default) and </a:t>
            </a:r>
            <a:r>
              <a:rPr lang="en-US" sz="2400" i="1" dirty="0"/>
              <a:t>Landscape</a:t>
            </a:r>
            <a:r>
              <a:rPr lang="en-US" sz="2400" dirty="0"/>
              <a:t>. Choose Landscape.</a:t>
            </a:r>
          </a:p>
          <a:p>
            <a:pPr marL="457200" lvl="0" indent="-457200">
              <a:buFont typeface="+mj-lt"/>
              <a:buAutoNum type="arabicPeriod"/>
            </a:pPr>
            <a:r>
              <a:rPr lang="en-US" sz="2400" dirty="0"/>
              <a:t>In the </a:t>
            </a:r>
            <a:r>
              <a:rPr lang="en-US" sz="2400" i="1" dirty="0"/>
              <a:t>Settings</a:t>
            </a:r>
            <a:r>
              <a:rPr lang="en-US" sz="2400" dirty="0"/>
              <a:t> section, click the </a:t>
            </a:r>
            <a:r>
              <a:rPr lang="en-US" sz="2400" b="1" dirty="0"/>
              <a:t>Margins</a:t>
            </a:r>
            <a:r>
              <a:rPr lang="en-US" sz="2400" dirty="0"/>
              <a:t> drop-down arrow to produce a drop-down menu with four options: </a:t>
            </a:r>
            <a:r>
              <a:rPr lang="en-US" sz="2400" i="1" dirty="0"/>
              <a:t>Normal</a:t>
            </a:r>
            <a:r>
              <a:rPr lang="en-US" sz="2400" dirty="0"/>
              <a:t>, </a:t>
            </a:r>
            <a:r>
              <a:rPr lang="en-US" sz="2400" i="1" dirty="0"/>
              <a:t>Wide</a:t>
            </a:r>
            <a:r>
              <a:rPr lang="en-US" sz="2400" dirty="0"/>
              <a:t>, </a:t>
            </a:r>
            <a:r>
              <a:rPr lang="en-US" sz="2400" i="1" dirty="0"/>
              <a:t>Narrow</a:t>
            </a:r>
            <a:r>
              <a:rPr lang="en-US" sz="2400" dirty="0"/>
              <a:t>, and </a:t>
            </a:r>
            <a:r>
              <a:rPr lang="en-US" sz="2400" i="1" dirty="0"/>
              <a:t>Custom</a:t>
            </a:r>
            <a:r>
              <a:rPr lang="en-US" sz="2400" dirty="0"/>
              <a:t>. Choose </a:t>
            </a:r>
            <a:r>
              <a:rPr lang="en-US" sz="2400" b="1" dirty="0"/>
              <a:t>Wide</a:t>
            </a:r>
            <a:r>
              <a:rPr lang="en-US" sz="2400" dirty="0"/>
              <a:t>.</a:t>
            </a:r>
          </a:p>
          <a:p>
            <a:endParaRPr lang="en-US" sz="2400" dirty="0" smtClean="0"/>
          </a:p>
        </p:txBody>
      </p:sp>
    </p:spTree>
    <p:extLst>
      <p:ext uri="{BB962C8B-B14F-4D97-AF65-F5344CB8AC3E}">
        <p14:creationId xmlns:p14="http://schemas.microsoft.com/office/powerpoint/2010/main" val="2055840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2-10: Print Settings and Options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52600"/>
            <a:ext cx="7848599" cy="3319789"/>
          </a:xfrm>
        </p:spPr>
      </p:pic>
    </p:spTree>
    <p:extLst>
      <p:ext uri="{BB962C8B-B14F-4D97-AF65-F5344CB8AC3E}">
        <p14:creationId xmlns:p14="http://schemas.microsoft.com/office/powerpoint/2010/main" val="1544789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Apply Printing Options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6"/>
            </a:pPr>
            <a:r>
              <a:rPr lang="en-US" sz="2400" dirty="0"/>
              <a:t>In the </a:t>
            </a:r>
            <a:r>
              <a:rPr lang="en-US" sz="2400" i="1" dirty="0"/>
              <a:t>Settings</a:t>
            </a:r>
            <a:r>
              <a:rPr lang="en-US" sz="2400" dirty="0"/>
              <a:t> section, click the </a:t>
            </a:r>
            <a:r>
              <a:rPr lang="en-US" sz="2400" b="1" dirty="0"/>
              <a:t>Scaling </a:t>
            </a:r>
            <a:r>
              <a:rPr lang="en-US" sz="2400" dirty="0"/>
              <a:t>drop-down arrow to produce the five options in this area: </a:t>
            </a:r>
            <a:r>
              <a:rPr lang="en-US" sz="2400" i="1" dirty="0"/>
              <a:t>No Scaling</a:t>
            </a:r>
            <a:r>
              <a:rPr lang="en-US" sz="2400" dirty="0"/>
              <a:t>, </a:t>
            </a:r>
            <a:r>
              <a:rPr lang="en-US" sz="2400" i="1" dirty="0"/>
              <a:t>Fit Sheet on One Page</a:t>
            </a:r>
            <a:r>
              <a:rPr lang="en-US" sz="2400" dirty="0"/>
              <a:t>, </a:t>
            </a:r>
            <a:r>
              <a:rPr lang="en-US" sz="2400" i="1" dirty="0"/>
              <a:t>Fit All Columns on One Page</a:t>
            </a:r>
            <a:r>
              <a:rPr lang="en-US" sz="2400" dirty="0"/>
              <a:t>, </a:t>
            </a:r>
            <a:r>
              <a:rPr lang="en-US" sz="2400" i="1" dirty="0"/>
              <a:t>Fit All Rows on One Page</a:t>
            </a:r>
            <a:r>
              <a:rPr lang="en-US" sz="2400" dirty="0"/>
              <a:t>, and </a:t>
            </a:r>
            <a:r>
              <a:rPr lang="en-US" sz="2400" i="1" dirty="0"/>
              <a:t>Custom</a:t>
            </a:r>
            <a:r>
              <a:rPr lang="en-US" sz="2400" dirty="0"/>
              <a:t>. Choose </a:t>
            </a:r>
            <a:r>
              <a:rPr lang="en-US" sz="2400" b="1" dirty="0"/>
              <a:t>Fit all Columns to One Page</a:t>
            </a:r>
            <a:r>
              <a:rPr lang="en-US" sz="2400" dirty="0" smtClean="0"/>
              <a:t>.</a:t>
            </a:r>
          </a:p>
          <a:p>
            <a:pPr marL="457200" lvl="0" indent="-457200">
              <a:buFont typeface="+mj-lt"/>
              <a:buAutoNum type="arabicPeriod" startAt="7"/>
            </a:pPr>
            <a:r>
              <a:rPr lang="en-US" sz="2400" dirty="0"/>
              <a:t>Take note of the changes displayed in the Print Preview Pane.</a:t>
            </a:r>
          </a:p>
          <a:p>
            <a:pPr marL="457200" lvl="0" indent="-457200">
              <a:buFont typeface="+mj-lt"/>
              <a:buAutoNum type="arabicPeriod" startAt="7"/>
            </a:pPr>
            <a:r>
              <a:rPr lang="en-US" sz="2400" dirty="0"/>
              <a:t>Click </a:t>
            </a:r>
            <a:r>
              <a:rPr lang="en-US" sz="2400" b="1" dirty="0"/>
              <a:t>Print</a:t>
            </a:r>
            <a:r>
              <a:rPr lang="en-US" sz="2400" dirty="0"/>
              <a:t>.</a:t>
            </a:r>
          </a:p>
          <a:p>
            <a:pPr marL="457200" indent="-457200">
              <a:buFont typeface="+mj-lt"/>
              <a:buAutoNum type="arabicPeriod" startAt="7"/>
            </a:pPr>
            <a:r>
              <a:rPr lang="en-US" sz="2400" b="1" dirty="0"/>
              <a:t>PAUSE. CLOSE</a:t>
            </a:r>
            <a:r>
              <a:rPr lang="en-US" sz="2400" dirty="0"/>
              <a:t> your workbook. When prompted to save changes to your document, choose </a:t>
            </a:r>
            <a:r>
              <a:rPr lang="en-US" sz="2400" b="1" dirty="0"/>
              <a:t>Don’t Save</a:t>
            </a:r>
            <a:r>
              <a:rPr lang="en-US" sz="2400" dirty="0" smtClean="0"/>
              <a:t>.</a:t>
            </a:r>
          </a:p>
          <a:p>
            <a:r>
              <a:rPr lang="en-US" sz="2400" b="1" dirty="0"/>
              <a:t>CLOSE</a:t>
            </a:r>
            <a:r>
              <a:rPr lang="en-US" sz="2400" dirty="0"/>
              <a:t> </a:t>
            </a:r>
            <a:r>
              <a:rPr lang="en-US" sz="2400" dirty="0" smtClean="0"/>
              <a:t>Excel.</a:t>
            </a:r>
          </a:p>
        </p:txBody>
      </p:sp>
    </p:spTree>
    <p:extLst>
      <p:ext uri="{BB962C8B-B14F-4D97-AF65-F5344CB8AC3E}">
        <p14:creationId xmlns:p14="http://schemas.microsoft.com/office/powerpoint/2010/main" val="1055732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Changing a Printer with Backstage</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In many business settings, you will print documents on multiple </a:t>
            </a:r>
            <a:r>
              <a:rPr lang="en-US" sz="2400" dirty="0" smtClean="0"/>
              <a:t>printers.</a:t>
            </a:r>
          </a:p>
          <a:p>
            <a:r>
              <a:rPr lang="en-US" sz="2400" dirty="0" smtClean="0"/>
              <a:t>In the following </a:t>
            </a:r>
            <a:r>
              <a:rPr lang="en-US" sz="2400" dirty="0"/>
              <a:t>exercise, you learn how to change the selected printer setting using </a:t>
            </a:r>
            <a:r>
              <a:rPr lang="en-US" sz="2400" dirty="0" smtClean="0"/>
              <a:t>Backstage.</a:t>
            </a:r>
            <a:endParaRPr lang="en-US" sz="2400" dirty="0" smtClean="0"/>
          </a:p>
        </p:txBody>
      </p:sp>
    </p:spTree>
    <p:extLst>
      <p:ext uri="{BB962C8B-B14F-4D97-AF65-F5344CB8AC3E}">
        <p14:creationId xmlns:p14="http://schemas.microsoft.com/office/powerpoint/2010/main" val="1383395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Change a Printer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LAUNCH</a:t>
            </a:r>
            <a:r>
              <a:rPr lang="en-US" sz="2400" dirty="0"/>
              <a:t> Microsoft Excel </a:t>
            </a:r>
            <a:r>
              <a:rPr lang="en-US" sz="2400" dirty="0" smtClean="0"/>
              <a:t>2010 and then follow these steps:</a:t>
            </a:r>
          </a:p>
          <a:p>
            <a:pPr marL="457200" lvl="0" indent="-457200">
              <a:buFont typeface="+mj-lt"/>
              <a:buAutoNum type="arabicPeriod"/>
            </a:pPr>
            <a:r>
              <a:rPr lang="en-US" sz="2400" dirty="0"/>
              <a:t>Click the </a:t>
            </a:r>
            <a:r>
              <a:rPr lang="en-US" sz="2400" b="1" dirty="0"/>
              <a:t>File</a:t>
            </a:r>
            <a:r>
              <a:rPr lang="en-US" sz="2400" dirty="0"/>
              <a:t> tab to access Backstage.</a:t>
            </a:r>
          </a:p>
          <a:p>
            <a:pPr marL="457200" lvl="0" indent="-457200">
              <a:buFont typeface="+mj-lt"/>
              <a:buAutoNum type="arabicPeriod"/>
            </a:pPr>
            <a:r>
              <a:rPr lang="en-US" sz="2400" dirty="0"/>
              <a:t>Click the </a:t>
            </a:r>
            <a:r>
              <a:rPr lang="en-US" sz="2400" b="1" dirty="0"/>
              <a:t>Recent</a:t>
            </a:r>
            <a:r>
              <a:rPr lang="en-US" sz="2400" dirty="0"/>
              <a:t> button in the navigation pane.</a:t>
            </a:r>
          </a:p>
          <a:p>
            <a:pPr marL="457200" lvl="0" indent="-457200">
              <a:buFont typeface="+mj-lt"/>
              <a:buAutoNum type="arabicPeriod"/>
            </a:pPr>
            <a:r>
              <a:rPr lang="en-US" sz="2400" dirty="0"/>
              <a:t>In the list of recently opened workbooks, click on </a:t>
            </a:r>
            <a:r>
              <a:rPr lang="en-US" sz="2400" b="1" i="1" dirty="0" err="1"/>
              <a:t>Contoso</a:t>
            </a:r>
            <a:r>
              <a:rPr lang="en-US" sz="2400" b="1" i="1" dirty="0"/>
              <a:t> Cookbook Recipes</a:t>
            </a:r>
            <a:r>
              <a:rPr lang="en-US" sz="2400" dirty="0"/>
              <a:t>.</a:t>
            </a:r>
          </a:p>
          <a:p>
            <a:pPr marL="457200" indent="-457200">
              <a:buFont typeface="+mj-lt"/>
              <a:buAutoNum type="arabicPeriod"/>
            </a:pPr>
            <a:r>
              <a:rPr lang="en-US" sz="2400" dirty="0"/>
              <a:t>Click </a:t>
            </a:r>
            <a:r>
              <a:rPr lang="en-US" sz="2400" b="1" dirty="0" err="1"/>
              <a:t>Ctrl+P</a:t>
            </a:r>
            <a:r>
              <a:rPr lang="en-US" sz="2400" dirty="0"/>
              <a:t> to activate the Print options</a:t>
            </a:r>
            <a:r>
              <a:rPr lang="en-US" sz="2400" dirty="0" smtClean="0"/>
              <a:t>.</a:t>
            </a:r>
          </a:p>
          <a:p>
            <a:r>
              <a:rPr lang="en-US" sz="2400" dirty="0"/>
              <a:t>Your current default printer is displayed in the </a:t>
            </a:r>
            <a:r>
              <a:rPr lang="en-US" sz="2400" i="1" dirty="0"/>
              <a:t>Printer options</a:t>
            </a:r>
            <a:r>
              <a:rPr lang="en-US" sz="2400" dirty="0"/>
              <a:t> section of the Printer window</a:t>
            </a:r>
            <a:r>
              <a:rPr lang="en-US" sz="2400" dirty="0" smtClean="0"/>
              <a:t>. </a:t>
            </a:r>
          </a:p>
        </p:txBody>
      </p:sp>
    </p:spTree>
    <p:extLst>
      <p:ext uri="{BB962C8B-B14F-4D97-AF65-F5344CB8AC3E}">
        <p14:creationId xmlns:p14="http://schemas.microsoft.com/office/powerpoint/2010/main" val="2524181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Change a Printer</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5"/>
            </a:pPr>
            <a:r>
              <a:rPr lang="en-US" sz="2400" dirty="0"/>
              <a:t>Click the drop-down arrow </a:t>
            </a:r>
            <a:r>
              <a:rPr lang="en-US" sz="2400" dirty="0" smtClean="0"/>
              <a:t>to</a:t>
            </a:r>
            <a:br>
              <a:rPr lang="en-US" sz="2400" dirty="0" smtClean="0"/>
            </a:br>
            <a:r>
              <a:rPr lang="en-US" sz="2400" dirty="0" smtClean="0"/>
              <a:t>produce </a:t>
            </a:r>
            <a:r>
              <a:rPr lang="en-US" sz="2400" dirty="0"/>
              <a:t>a menu of </a:t>
            </a:r>
            <a:r>
              <a:rPr lang="en-US" sz="2400" dirty="0" smtClean="0"/>
              <a:t>installed</a:t>
            </a:r>
            <a:br>
              <a:rPr lang="en-US" sz="2400" dirty="0" smtClean="0"/>
            </a:br>
            <a:r>
              <a:rPr lang="en-US" sz="2400" dirty="0" smtClean="0"/>
              <a:t>printers</a:t>
            </a:r>
            <a:r>
              <a:rPr lang="en-US" sz="2400" dirty="0"/>
              <a:t>, similar to the </a:t>
            </a:r>
            <a:r>
              <a:rPr lang="en-US" sz="2400" dirty="0" smtClean="0"/>
              <a:t>one</a:t>
            </a:r>
            <a:br>
              <a:rPr lang="en-US" sz="2400" dirty="0" smtClean="0"/>
            </a:br>
            <a:r>
              <a:rPr lang="en-US" sz="2400" dirty="0" smtClean="0"/>
              <a:t>shown </a:t>
            </a:r>
            <a:r>
              <a:rPr lang="en-US" sz="2400" dirty="0"/>
              <a:t>in </a:t>
            </a:r>
            <a:r>
              <a:rPr lang="en-US" sz="2400" dirty="0" smtClean="0"/>
              <a:t>this figure. Note</a:t>
            </a:r>
            <a:br>
              <a:rPr lang="en-US" sz="2400" dirty="0" smtClean="0"/>
            </a:br>
            <a:r>
              <a:rPr lang="en-US" sz="2400" dirty="0" smtClean="0"/>
              <a:t>that </a:t>
            </a:r>
            <a:r>
              <a:rPr lang="en-US" sz="2400" dirty="0"/>
              <a:t>the computer will </a:t>
            </a:r>
            <a:r>
              <a:rPr lang="en-US" sz="2400" dirty="0" smtClean="0"/>
              <a:t>let</a:t>
            </a:r>
            <a:br>
              <a:rPr lang="en-US" sz="2400" dirty="0" smtClean="0"/>
            </a:br>
            <a:r>
              <a:rPr lang="en-US" sz="2400" dirty="0" smtClean="0"/>
              <a:t>you </a:t>
            </a:r>
            <a:r>
              <a:rPr lang="en-US" sz="2400" dirty="0"/>
              <a:t>know which printers </a:t>
            </a:r>
            <a:r>
              <a:rPr lang="en-US" sz="2400" dirty="0" smtClean="0"/>
              <a:t>are</a:t>
            </a:r>
            <a:br>
              <a:rPr lang="en-US" sz="2400" dirty="0" smtClean="0"/>
            </a:br>
            <a:r>
              <a:rPr lang="en-US" sz="2400" dirty="0" smtClean="0"/>
              <a:t>available </a:t>
            </a:r>
            <a:r>
              <a:rPr lang="en-US" sz="2400" dirty="0"/>
              <a:t>(active or </a:t>
            </a:r>
            <a:r>
              <a:rPr lang="en-US" sz="2400" dirty="0" smtClean="0"/>
              <a:t>not</a:t>
            </a:r>
            <a:br>
              <a:rPr lang="en-US" sz="2400" dirty="0" smtClean="0"/>
            </a:br>
            <a:r>
              <a:rPr lang="en-US" sz="2400" dirty="0" smtClean="0"/>
              <a:t>active</a:t>
            </a:r>
            <a:r>
              <a:rPr lang="en-US" sz="2400" dirty="0"/>
              <a:t>) for you to </a:t>
            </a:r>
            <a:r>
              <a:rPr lang="en-US" sz="2400" dirty="0" smtClean="0"/>
              <a:t>choose</a:t>
            </a:r>
            <a:br>
              <a:rPr lang="en-US" sz="2400" dirty="0" smtClean="0"/>
            </a:br>
            <a:r>
              <a:rPr lang="en-US" sz="2400" dirty="0" smtClean="0"/>
              <a:t>from</a:t>
            </a:r>
            <a:r>
              <a:rPr lang="en-US" sz="2400" dirty="0"/>
              <a:t>. </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76400"/>
            <a:ext cx="3819937" cy="4415252"/>
          </a:xfrm>
          <a:prstGeom prst="rect">
            <a:avLst/>
          </a:prstGeom>
        </p:spPr>
      </p:pic>
    </p:spTree>
    <p:extLst>
      <p:ext uri="{BB962C8B-B14F-4D97-AF65-F5344CB8AC3E}">
        <p14:creationId xmlns:p14="http://schemas.microsoft.com/office/powerpoint/2010/main" val="2476448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Change a Printer</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6"/>
            </a:pPr>
            <a:r>
              <a:rPr lang="en-US" sz="2400" dirty="0"/>
              <a:t>Click on a printer (other than your default printer) in the printer list. This printer should now be visible as your active printer. Should you attempt to print at this time with an inactive printer, you will likely get an error.</a:t>
            </a:r>
          </a:p>
          <a:p>
            <a:pPr marL="457200" lvl="0" indent="-457200">
              <a:buFont typeface="+mj-lt"/>
              <a:buAutoNum type="arabicPeriod" startAt="6"/>
            </a:pPr>
            <a:r>
              <a:rPr lang="en-US" sz="2400" dirty="0"/>
              <a:t>Once again, click the drop-down arrow next to the active printer and choose your default printer.</a:t>
            </a:r>
          </a:p>
          <a:p>
            <a:pPr marL="457200" indent="-457200">
              <a:buFont typeface="+mj-lt"/>
              <a:buAutoNum type="arabicPeriod" startAt="6"/>
            </a:pPr>
            <a:r>
              <a:rPr lang="en-US" sz="2400" b="1" dirty="0"/>
              <a:t>PAUSE. CLOSE</a:t>
            </a:r>
            <a:r>
              <a:rPr lang="en-US" sz="2400" dirty="0"/>
              <a:t> your workbook. When prompted to save changes to your workbook, choose </a:t>
            </a:r>
            <a:r>
              <a:rPr lang="en-US" sz="2400" b="1" dirty="0"/>
              <a:t>Don’t Save</a:t>
            </a:r>
            <a:r>
              <a:rPr lang="en-US" sz="2400" dirty="0" smtClean="0"/>
              <a:t>.</a:t>
            </a:r>
          </a:p>
          <a:p>
            <a:r>
              <a:rPr lang="en-US" sz="2400" b="1" dirty="0"/>
              <a:t>CLOSE</a:t>
            </a:r>
            <a:r>
              <a:rPr lang="en-US" sz="2400" dirty="0"/>
              <a:t> Excel</a:t>
            </a:r>
            <a:r>
              <a:rPr lang="en-US" sz="2400" dirty="0" smtClean="0"/>
              <a:t>.</a:t>
            </a:r>
          </a:p>
        </p:txBody>
      </p:sp>
    </p:spTree>
    <p:extLst>
      <p:ext uri="{BB962C8B-B14F-4D97-AF65-F5344CB8AC3E}">
        <p14:creationId xmlns:p14="http://schemas.microsoft.com/office/powerpoint/2010/main" val="3558463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Changing </a:t>
            </a:r>
            <a:r>
              <a:rPr lang="en-US" dirty="0" smtClean="0"/>
              <a:t>the Excel Environment in </a:t>
            </a:r>
            <a:r>
              <a:rPr lang="en-US" dirty="0" smtClean="0"/>
              <a:t>Backstage</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Backstage view also offers a number of commands and options for changing the Excel work </a:t>
            </a:r>
            <a:r>
              <a:rPr lang="en-US" sz="2400" dirty="0" smtClean="0"/>
              <a:t>environment.</a:t>
            </a:r>
          </a:p>
          <a:p>
            <a:r>
              <a:rPr lang="en-US" sz="2400" dirty="0" smtClean="0"/>
              <a:t>In </a:t>
            </a:r>
            <a:r>
              <a:rPr lang="en-US" sz="2400" dirty="0"/>
              <a:t>this section, you learn to manipulate various elements of the Excel environment, such as the Ribbon, Quick Access Toolbar, Excel Default Settings, and Workbook Properties.</a:t>
            </a:r>
            <a:endParaRPr lang="en-US" sz="2400" dirty="0" smtClean="0"/>
          </a:p>
        </p:txBody>
      </p:sp>
    </p:spTree>
    <p:extLst>
      <p:ext uri="{BB962C8B-B14F-4D97-AF65-F5344CB8AC3E}">
        <p14:creationId xmlns:p14="http://schemas.microsoft.com/office/powerpoint/2010/main" val="3241714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Customizing the Quick Access Toolbar</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You can’t change the size of the Quick Access Toolbar, but you can customize it by adding and subtracting command buttons</a:t>
            </a:r>
            <a:r>
              <a:rPr lang="en-US" sz="2400" dirty="0" smtClean="0"/>
              <a:t>.</a:t>
            </a:r>
          </a:p>
          <a:p>
            <a:r>
              <a:rPr lang="en-US" sz="2400" dirty="0" smtClean="0"/>
              <a:t>In the following </a:t>
            </a:r>
            <a:r>
              <a:rPr lang="en-US" sz="2400" dirty="0"/>
              <a:t>exercise, you customize the Quick Access Toolbar by adding commands for functions you use most frequently in Excel, and by organizing the command buttons on the toolbar to best suit your working needs and style. </a:t>
            </a:r>
            <a:endParaRPr lang="en-US" sz="2400" dirty="0" smtClean="0"/>
          </a:p>
        </p:txBody>
      </p:sp>
    </p:spTree>
    <p:extLst>
      <p:ext uri="{BB962C8B-B14F-4D97-AF65-F5344CB8AC3E}">
        <p14:creationId xmlns:p14="http://schemas.microsoft.com/office/powerpoint/2010/main" val="1377051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a:t>
            </a:r>
            <a:r>
              <a:rPr lang="en-US" sz="2900" dirty="0" smtClean="0"/>
              <a:t>Customize the Quick Access Toolbar</a:t>
            </a:r>
            <a:endParaRPr lang="en-US" sz="2900" dirty="0"/>
          </a:p>
        </p:txBody>
      </p:sp>
      <p:sp>
        <p:nvSpPr>
          <p:cNvPr id="6147" name="Content Placeholder 2"/>
          <p:cNvSpPr>
            <a:spLocks noGrp="1"/>
          </p:cNvSpPr>
          <p:nvPr>
            <p:ph idx="1"/>
          </p:nvPr>
        </p:nvSpPr>
        <p:spPr>
          <a:xfrm>
            <a:off x="457200" y="1600200"/>
            <a:ext cx="8229600" cy="4800600"/>
          </a:xfrm>
        </p:spPr>
        <p:txBody>
          <a:bodyPr/>
          <a:lstStyle/>
          <a:p>
            <a:r>
              <a:rPr lang="en-US" sz="2400" b="1" dirty="0"/>
              <a:t>LAUNCH</a:t>
            </a:r>
            <a:r>
              <a:rPr lang="en-US" sz="2400" dirty="0"/>
              <a:t> Excel 2010. Then, </a:t>
            </a:r>
            <a:r>
              <a:rPr lang="en-US" sz="2400" dirty="0" smtClean="0"/>
              <a:t>follow these steps:</a:t>
            </a:r>
          </a:p>
          <a:p>
            <a:pPr marL="457200" lvl="0" indent="-457200">
              <a:buFont typeface="+mj-lt"/>
              <a:buAutoNum type="arabicPeriod"/>
            </a:pPr>
            <a:r>
              <a:rPr lang="en-US" sz="2400" b="1" dirty="0"/>
              <a:t>Click </a:t>
            </a:r>
            <a:r>
              <a:rPr lang="en-US" sz="2400" dirty="0"/>
              <a:t>the </a:t>
            </a:r>
            <a:r>
              <a:rPr lang="en-US" sz="2400" b="1" dirty="0"/>
              <a:t>File </a:t>
            </a:r>
            <a:r>
              <a:rPr lang="en-US" sz="2400" dirty="0"/>
              <a:t>tab to access Backstage view.</a:t>
            </a:r>
          </a:p>
          <a:p>
            <a:pPr marL="457200" lvl="0" indent="-457200">
              <a:buFont typeface="+mj-lt"/>
              <a:buAutoNum type="arabicPeriod"/>
            </a:pPr>
            <a:r>
              <a:rPr lang="en-US" sz="2400" dirty="0"/>
              <a:t>Locate and click the </a:t>
            </a:r>
            <a:r>
              <a:rPr lang="en-US" sz="2400" b="1" dirty="0"/>
              <a:t>Options </a:t>
            </a:r>
            <a:r>
              <a:rPr lang="en-US" sz="2400" dirty="0"/>
              <a:t>button in the navigation pane. The </a:t>
            </a:r>
            <a:r>
              <a:rPr lang="en-US" sz="2400" i="1" dirty="0"/>
              <a:t>Excel Options </a:t>
            </a:r>
            <a:r>
              <a:rPr lang="en-US" sz="2400" dirty="0"/>
              <a:t>window opens (see </a:t>
            </a:r>
            <a:r>
              <a:rPr lang="en-US" sz="2400" dirty="0" smtClean="0"/>
              <a:t>the figure on the next slide).</a:t>
            </a:r>
            <a:endParaRPr lang="en-US" sz="2400" dirty="0"/>
          </a:p>
          <a:p>
            <a:pPr marL="457200" indent="-457200">
              <a:buFont typeface="+mj-lt"/>
              <a:buAutoNum type="arabicPeriod"/>
            </a:pPr>
            <a:r>
              <a:rPr lang="en-US" sz="2400" dirty="0"/>
              <a:t>In the left pane of the window, click </a:t>
            </a:r>
            <a:r>
              <a:rPr lang="en-US" sz="2400" b="1" dirty="0"/>
              <a:t>Quick Access Toolbar </a:t>
            </a:r>
            <a:r>
              <a:rPr lang="en-US" sz="2400" dirty="0"/>
              <a:t>item to open the </a:t>
            </a:r>
            <a:r>
              <a:rPr lang="en-US" sz="2400" i="1" dirty="0"/>
              <a:t>Quick Access Toolbar Options</a:t>
            </a:r>
            <a:r>
              <a:rPr lang="en-US" sz="2400" dirty="0"/>
              <a:t> dialog box. Refer to Figure </a:t>
            </a:r>
            <a:r>
              <a:rPr lang="en-US" sz="2400" dirty="0" smtClean="0"/>
              <a:t>2-12 shown on the next slide.</a:t>
            </a:r>
          </a:p>
        </p:txBody>
      </p:sp>
    </p:spTree>
    <p:extLst>
      <p:ext uri="{BB962C8B-B14F-4D97-AF65-F5344CB8AC3E}">
        <p14:creationId xmlns:p14="http://schemas.microsoft.com/office/powerpoint/2010/main" val="307697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Software Orientation: Backstage View</a:t>
            </a: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220" y="1600200"/>
            <a:ext cx="6356445" cy="4751064"/>
          </a:xfrm>
          <a:prstGeom prst="rect">
            <a:avLst/>
          </a:prstGeom>
        </p:spPr>
      </p:pic>
    </p:spTree>
    <p:extLst>
      <p:ext uri="{BB962C8B-B14F-4D97-AF65-F5344CB8AC3E}">
        <p14:creationId xmlns:p14="http://schemas.microsoft.com/office/powerpoint/2010/main" val="985929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a:t>
            </a:r>
            <a:r>
              <a:rPr lang="en-US" sz="2900" dirty="0" smtClean="0"/>
              <a:t>Customize the Quick Access Toolbar</a:t>
            </a:r>
            <a:endParaRPr lang="en-US" sz="2900" dirty="0"/>
          </a:p>
        </p:txBody>
      </p:sp>
      <p:sp>
        <p:nvSpPr>
          <p:cNvPr id="6147" name="Content Placeholder 2"/>
          <p:cNvSpPr>
            <a:spLocks noGrp="1"/>
          </p:cNvSpPr>
          <p:nvPr>
            <p:ph idx="1"/>
          </p:nvPr>
        </p:nvSpPr>
        <p:spPr>
          <a:xfrm>
            <a:off x="457200" y="1600200"/>
            <a:ext cx="8229600" cy="4800600"/>
          </a:xfrm>
        </p:spPr>
        <p:txBody>
          <a:bodyPr/>
          <a:lstStyle/>
          <a:p>
            <a:r>
              <a:rPr lang="en-US" sz="2400" dirty="0"/>
              <a:t>The left pane of </a:t>
            </a:r>
            <a:r>
              <a:rPr lang="en-US" sz="2400" dirty="0" smtClean="0"/>
              <a:t/>
            </a:r>
            <a:br>
              <a:rPr lang="en-US" sz="2400" dirty="0" smtClean="0"/>
            </a:br>
            <a:r>
              <a:rPr lang="en-US" sz="2400" dirty="0" smtClean="0"/>
              <a:t>this </a:t>
            </a:r>
            <a:r>
              <a:rPr lang="en-US" sz="2400" dirty="0"/>
              <a:t>dialog box </a:t>
            </a:r>
            <a:r>
              <a:rPr lang="en-US" sz="2400" dirty="0" smtClean="0"/>
              <a:t>lists</a:t>
            </a:r>
            <a:br>
              <a:rPr lang="en-US" sz="2400" dirty="0" smtClean="0"/>
            </a:br>
            <a:r>
              <a:rPr lang="en-US" sz="2400" dirty="0" smtClean="0"/>
              <a:t>the commands that</a:t>
            </a:r>
            <a:br>
              <a:rPr lang="en-US" sz="2400" dirty="0" smtClean="0"/>
            </a:br>
            <a:r>
              <a:rPr lang="en-US" sz="2400" dirty="0" smtClean="0"/>
              <a:t>you </a:t>
            </a:r>
            <a:r>
              <a:rPr lang="en-US" sz="2400" dirty="0"/>
              <a:t>could </a:t>
            </a:r>
            <a:r>
              <a:rPr lang="en-US" sz="2400" dirty="0" smtClean="0"/>
              <a:t>possibly</a:t>
            </a:r>
            <a:br>
              <a:rPr lang="en-US" sz="2400" dirty="0" smtClean="0"/>
            </a:br>
            <a:r>
              <a:rPr lang="en-US" sz="2400" dirty="0" smtClean="0"/>
              <a:t>add </a:t>
            </a:r>
            <a:r>
              <a:rPr lang="en-US" sz="2400" dirty="0"/>
              <a:t>to the </a:t>
            </a:r>
            <a:r>
              <a:rPr lang="en-US" sz="2400" dirty="0" smtClean="0"/>
              <a:t>toolbar</a:t>
            </a:r>
            <a:br>
              <a:rPr lang="en-US" sz="2400" dirty="0" smtClean="0"/>
            </a:br>
            <a:r>
              <a:rPr lang="en-US" sz="2400" dirty="0" smtClean="0"/>
              <a:t>and </a:t>
            </a:r>
            <a:r>
              <a:rPr lang="en-US" sz="2400" dirty="0"/>
              <a:t>the right </a:t>
            </a:r>
            <a:r>
              <a:rPr lang="en-US" sz="2400" dirty="0" smtClean="0"/>
              <a:t>pane</a:t>
            </a:r>
            <a:br>
              <a:rPr lang="en-US" sz="2400" dirty="0" smtClean="0"/>
            </a:br>
            <a:r>
              <a:rPr lang="en-US" sz="2400" dirty="0" smtClean="0"/>
              <a:t>shows </a:t>
            </a:r>
            <a:r>
              <a:rPr lang="en-US" sz="2400" dirty="0"/>
              <a:t>the </a:t>
            </a:r>
            <a:r>
              <a:rPr lang="en-US" sz="2400" dirty="0" smtClean="0"/>
              <a:t/>
            </a:r>
            <a:br>
              <a:rPr lang="en-US" sz="2400" dirty="0" smtClean="0"/>
            </a:br>
            <a:r>
              <a:rPr lang="en-US" sz="2400" dirty="0" smtClean="0"/>
              <a:t>commands </a:t>
            </a:r>
            <a:r>
              <a:rPr lang="en-US" sz="2400" dirty="0"/>
              <a:t>that </a:t>
            </a:r>
            <a:r>
              <a:rPr lang="en-US" sz="2400" dirty="0" smtClean="0"/>
              <a:t/>
            </a:r>
            <a:br>
              <a:rPr lang="en-US" sz="2400" dirty="0" smtClean="0"/>
            </a:br>
            <a:r>
              <a:rPr lang="en-US" sz="2400" dirty="0" smtClean="0"/>
              <a:t>are </a:t>
            </a:r>
            <a:r>
              <a:rPr lang="en-US" sz="2400" dirty="0"/>
              <a:t>currently </a:t>
            </a:r>
            <a:r>
              <a:rPr lang="en-US" sz="2400" dirty="0" smtClean="0"/>
              <a:t/>
            </a:r>
            <a:br>
              <a:rPr lang="en-US" sz="2400" dirty="0" smtClean="0"/>
            </a:br>
            <a:r>
              <a:rPr lang="en-US" sz="2400" dirty="0" smtClean="0"/>
              <a:t>included </a:t>
            </a:r>
            <a:r>
              <a:rPr lang="en-US" sz="2400" dirty="0"/>
              <a:t>on the </a:t>
            </a:r>
            <a:r>
              <a:rPr lang="en-US" sz="2400" dirty="0" smtClean="0"/>
              <a:t/>
            </a:r>
            <a:br>
              <a:rPr lang="en-US" sz="2400" dirty="0" smtClean="0"/>
            </a:br>
            <a:r>
              <a:rPr lang="en-US" sz="2400" dirty="0" smtClean="0"/>
              <a:t>toolbar</a:t>
            </a:r>
            <a:r>
              <a:rPr lang="en-US" sz="2400" dirty="0"/>
              <a:t>.</a:t>
            </a:r>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676400"/>
            <a:ext cx="4995447" cy="4629563"/>
          </a:xfrm>
          <a:prstGeom prst="rect">
            <a:avLst/>
          </a:prstGeom>
        </p:spPr>
      </p:pic>
    </p:spTree>
    <p:extLst>
      <p:ext uri="{BB962C8B-B14F-4D97-AF65-F5344CB8AC3E}">
        <p14:creationId xmlns:p14="http://schemas.microsoft.com/office/powerpoint/2010/main" val="3210716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a:t>
            </a:r>
            <a:r>
              <a:rPr lang="en-US" sz="2900" dirty="0" smtClean="0"/>
              <a:t>Customize the Quick Access Toolbar</a:t>
            </a:r>
            <a:endParaRPr lang="en-US" sz="2900"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4"/>
            </a:pPr>
            <a:r>
              <a:rPr lang="en-US" sz="2400" dirty="0"/>
              <a:t>In the left pane, click </a:t>
            </a:r>
            <a:r>
              <a:rPr lang="en-US" sz="2400" b="1" dirty="0"/>
              <a:t>Format Painter</a:t>
            </a:r>
            <a:r>
              <a:rPr lang="en-US" sz="2400" dirty="0"/>
              <a:t>, then Click the </a:t>
            </a:r>
            <a:r>
              <a:rPr lang="en-US" sz="2400" b="1" dirty="0"/>
              <a:t>Add</a:t>
            </a:r>
            <a:r>
              <a:rPr lang="en-US" sz="2400" dirty="0"/>
              <a:t> button in the center of the pane to move Format Painter to the Quick Access Toolbar.</a:t>
            </a:r>
          </a:p>
          <a:p>
            <a:pPr marL="457200" lvl="0" indent="-457200">
              <a:buFont typeface="+mj-lt"/>
              <a:buAutoNum type="arabicPeriod" startAt="4"/>
            </a:pPr>
            <a:r>
              <a:rPr lang="en-US" sz="2400" dirty="0"/>
              <a:t>Using the same process, move five more commands of your choice to the Quick Access Toolbar. When done, click </a:t>
            </a:r>
            <a:r>
              <a:rPr lang="en-US" sz="2400" b="1" dirty="0"/>
              <a:t>OK</a:t>
            </a:r>
            <a:r>
              <a:rPr lang="en-US" sz="2400" dirty="0"/>
              <a:t> to apply your changes (the changes don’t take effect until you click OK).</a:t>
            </a:r>
          </a:p>
          <a:p>
            <a:pPr marL="457200" indent="-457200">
              <a:buFont typeface="+mj-lt"/>
              <a:buAutoNum type="arabicPeriod" startAt="4"/>
            </a:pPr>
            <a:r>
              <a:rPr lang="en-US" sz="2400" dirty="0"/>
              <a:t>Your Quick Access </a:t>
            </a:r>
            <a:r>
              <a:rPr lang="en-US" sz="2400" dirty="0" smtClean="0"/>
              <a:t>Toolbar</a:t>
            </a:r>
            <a:br>
              <a:rPr lang="en-US" sz="2400" dirty="0" smtClean="0"/>
            </a:br>
            <a:r>
              <a:rPr lang="en-US" sz="2400" dirty="0" smtClean="0"/>
              <a:t>should </a:t>
            </a:r>
            <a:r>
              <a:rPr lang="en-US" sz="2400" dirty="0"/>
              <a:t>now include </a:t>
            </a:r>
            <a:r>
              <a:rPr lang="en-US" sz="2400" dirty="0" smtClean="0"/>
              <a:t/>
            </a:r>
            <a:br>
              <a:rPr lang="en-US" sz="2400" dirty="0" smtClean="0"/>
            </a:br>
            <a:r>
              <a:rPr lang="en-US" sz="2400" dirty="0" smtClean="0"/>
              <a:t>additional </a:t>
            </a:r>
            <a:r>
              <a:rPr lang="en-US" sz="2400" dirty="0"/>
              <a:t>command </a:t>
            </a:r>
            <a:r>
              <a:rPr lang="en-US" sz="2400" dirty="0" smtClean="0"/>
              <a:t/>
            </a:r>
            <a:br>
              <a:rPr lang="en-US" sz="2400" dirty="0" smtClean="0"/>
            </a:br>
            <a:r>
              <a:rPr lang="en-US" sz="2400" dirty="0" smtClean="0"/>
              <a:t>buttons</a:t>
            </a:r>
            <a:r>
              <a:rPr lang="en-US" sz="2400" dirty="0"/>
              <a:t>, much like the </a:t>
            </a:r>
            <a:r>
              <a:rPr lang="en-US" sz="2400" dirty="0" smtClean="0"/>
              <a:t/>
            </a:r>
            <a:br>
              <a:rPr lang="en-US" sz="2400" dirty="0" smtClean="0"/>
            </a:br>
            <a:r>
              <a:rPr lang="en-US" sz="2400" dirty="0" smtClean="0"/>
              <a:t>example </a:t>
            </a:r>
            <a:r>
              <a:rPr lang="en-US" sz="2400" dirty="0"/>
              <a:t>shown in </a:t>
            </a:r>
            <a:r>
              <a:rPr lang="en-US" sz="2400" dirty="0" smtClean="0"/>
              <a:t>this figure.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809" y="4267200"/>
            <a:ext cx="3841676" cy="1481377"/>
          </a:xfrm>
          <a:prstGeom prst="rect">
            <a:avLst/>
          </a:prstGeom>
        </p:spPr>
      </p:pic>
    </p:spTree>
    <p:extLst>
      <p:ext uri="{BB962C8B-B14F-4D97-AF65-F5344CB8AC3E}">
        <p14:creationId xmlns:p14="http://schemas.microsoft.com/office/powerpoint/2010/main" val="2481037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a:t>
            </a:r>
            <a:r>
              <a:rPr lang="en-US" sz="2900" dirty="0" smtClean="0"/>
              <a:t>Customize the Quick Access Toolbar</a:t>
            </a:r>
            <a:endParaRPr lang="en-US" sz="2900" dirty="0"/>
          </a:p>
        </p:txBody>
      </p:sp>
      <p:sp>
        <p:nvSpPr>
          <p:cNvPr id="6147" name="Content Placeholder 2"/>
          <p:cNvSpPr>
            <a:spLocks noGrp="1"/>
          </p:cNvSpPr>
          <p:nvPr>
            <p:ph idx="1"/>
          </p:nvPr>
        </p:nvSpPr>
        <p:spPr>
          <a:xfrm>
            <a:off x="457200" y="1600200"/>
            <a:ext cx="8229600" cy="4800600"/>
          </a:xfrm>
        </p:spPr>
        <p:txBody>
          <a:bodyPr/>
          <a:lstStyle/>
          <a:p>
            <a:r>
              <a:rPr lang="en-US" sz="2400" dirty="0"/>
              <a:t>Similarly, you can remove any command that you add to the toolbar. Note that default commands cannot be removed. At any time you can reset the toolbar to its default settings. </a:t>
            </a:r>
            <a:r>
              <a:rPr lang="en-US" sz="2400" dirty="0" smtClean="0"/>
              <a:t>(Refer to the figure on Slide 40.)</a:t>
            </a:r>
          </a:p>
          <a:p>
            <a:r>
              <a:rPr lang="en-US" sz="2400" dirty="0" smtClean="0"/>
              <a:t>Because </a:t>
            </a:r>
            <a:r>
              <a:rPr lang="en-US" sz="2400" dirty="0"/>
              <a:t>your document was not affected by the toolbar changes, you will not be prompted to save any workbook changes</a:t>
            </a:r>
            <a:r>
              <a:rPr lang="en-US" sz="2400" dirty="0" smtClean="0"/>
              <a:t>.</a:t>
            </a:r>
          </a:p>
          <a:p>
            <a:r>
              <a:rPr lang="en-US" sz="2400" b="1" dirty="0"/>
              <a:t>CLOSE</a:t>
            </a:r>
            <a:r>
              <a:rPr lang="en-US" sz="2400" dirty="0"/>
              <a:t> Excel.</a:t>
            </a:r>
            <a:endParaRPr lang="en-US" sz="2400" dirty="0" smtClean="0"/>
          </a:p>
        </p:txBody>
      </p:sp>
    </p:spTree>
    <p:extLst>
      <p:ext uri="{BB962C8B-B14F-4D97-AF65-F5344CB8AC3E}">
        <p14:creationId xmlns:p14="http://schemas.microsoft.com/office/powerpoint/2010/main" val="3535768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Customizing the Ribbon with Backstage</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In the Backstage Options window, Excel Options also offers selections for customizing the Ribbon. </a:t>
            </a:r>
            <a:endParaRPr lang="en-US" sz="2400" dirty="0" smtClean="0"/>
          </a:p>
          <a:p>
            <a:r>
              <a:rPr lang="en-US" sz="2400" dirty="0" smtClean="0"/>
              <a:t>You </a:t>
            </a:r>
            <a:r>
              <a:rPr lang="en-US" sz="2400" dirty="0"/>
              <a:t>can add and remove commands, and you can change the location of Ribbon commands to make accessing those you use most frequently more </a:t>
            </a:r>
            <a:r>
              <a:rPr lang="en-US" sz="2400" dirty="0" smtClean="0"/>
              <a:t>convenient.</a:t>
            </a:r>
          </a:p>
          <a:p>
            <a:r>
              <a:rPr lang="en-US" sz="2400" dirty="0" smtClean="0"/>
              <a:t>In the following </a:t>
            </a:r>
            <a:r>
              <a:rPr lang="en-US" sz="2400" dirty="0"/>
              <a:t>exercise, you use the commands in the Options window to create a new tab and command group to contain your frequently used </a:t>
            </a:r>
            <a:r>
              <a:rPr lang="en-US" sz="2400" dirty="0" smtClean="0"/>
              <a:t>commands.</a:t>
            </a:r>
            <a:endParaRPr lang="en-US" sz="2400" dirty="0" smtClean="0"/>
          </a:p>
        </p:txBody>
      </p:sp>
    </p:spTree>
    <p:extLst>
      <p:ext uri="{BB962C8B-B14F-4D97-AF65-F5344CB8AC3E}">
        <p14:creationId xmlns:p14="http://schemas.microsoft.com/office/powerpoint/2010/main" val="2280874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Customize the Ribbon</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LAUNCH</a:t>
            </a:r>
            <a:r>
              <a:rPr lang="en-US" sz="2400" dirty="0"/>
              <a:t> </a:t>
            </a:r>
            <a:r>
              <a:rPr lang="en-US" sz="2400" dirty="0" smtClean="0"/>
              <a:t>Excel 2010 and then follow these steps:</a:t>
            </a:r>
          </a:p>
          <a:p>
            <a:pPr marL="457200" lvl="0" indent="-457200">
              <a:buFont typeface="+mj-lt"/>
              <a:buAutoNum type="arabicPeriod"/>
            </a:pPr>
            <a:r>
              <a:rPr lang="en-US" sz="2400" dirty="0"/>
              <a:t>Click the </a:t>
            </a:r>
            <a:r>
              <a:rPr lang="en-US" sz="2400" b="1" dirty="0"/>
              <a:t>File</a:t>
            </a:r>
            <a:r>
              <a:rPr lang="en-US" sz="2400" dirty="0"/>
              <a:t> tab to access Backstage view.</a:t>
            </a:r>
          </a:p>
          <a:p>
            <a:pPr marL="457200" lvl="0" indent="-457200">
              <a:buFont typeface="+mj-lt"/>
              <a:buAutoNum type="arabicPeriod"/>
            </a:pPr>
            <a:r>
              <a:rPr lang="en-US" sz="2400" dirty="0"/>
              <a:t>Click the </a:t>
            </a:r>
            <a:r>
              <a:rPr lang="en-US" sz="2400" b="1" dirty="0"/>
              <a:t>Options</a:t>
            </a:r>
            <a:r>
              <a:rPr lang="en-US" sz="2400" dirty="0"/>
              <a:t> button in the navigation pane.</a:t>
            </a:r>
          </a:p>
          <a:p>
            <a:pPr marL="457200" indent="-457200">
              <a:buFont typeface="+mj-lt"/>
              <a:buAutoNum type="arabicPeriod"/>
            </a:pPr>
            <a:r>
              <a:rPr lang="en-US" sz="2400" dirty="0"/>
              <a:t>In the </a:t>
            </a:r>
            <a:r>
              <a:rPr lang="en-US" sz="2400" i="1" dirty="0"/>
              <a:t>Excel Options</a:t>
            </a:r>
            <a:r>
              <a:rPr lang="en-US" sz="2400" dirty="0"/>
              <a:t> window, click </a:t>
            </a:r>
            <a:r>
              <a:rPr lang="en-US" sz="2400" b="1" dirty="0"/>
              <a:t>Customize</a:t>
            </a:r>
            <a:r>
              <a:rPr lang="en-US" sz="2400" dirty="0"/>
              <a:t> </a:t>
            </a:r>
            <a:r>
              <a:rPr lang="en-US" sz="2400" b="1" dirty="0"/>
              <a:t>Ribbon</a:t>
            </a:r>
            <a:r>
              <a:rPr lang="en-US" sz="2400" dirty="0"/>
              <a:t> in the left-side menu. The </a:t>
            </a:r>
            <a:r>
              <a:rPr lang="en-US" sz="2400" i="1" dirty="0"/>
              <a:t>Customize the Ribbon</a:t>
            </a:r>
            <a:r>
              <a:rPr lang="en-US" sz="2400" dirty="0"/>
              <a:t> window opens, as shown in Figure </a:t>
            </a:r>
            <a:r>
              <a:rPr lang="en-US" sz="2400" dirty="0" smtClean="0"/>
              <a:t>2-14</a:t>
            </a:r>
            <a:r>
              <a:rPr lang="en-US" sz="2400" dirty="0"/>
              <a:t> </a:t>
            </a:r>
            <a:r>
              <a:rPr lang="en-US" sz="2400" dirty="0" smtClean="0"/>
              <a:t>on the next slide. </a:t>
            </a:r>
          </a:p>
          <a:p>
            <a:r>
              <a:rPr lang="en-US" sz="2400" dirty="0" smtClean="0"/>
              <a:t>By </a:t>
            </a:r>
            <a:r>
              <a:rPr lang="en-US" sz="2400" dirty="0"/>
              <a:t>default, </a:t>
            </a:r>
            <a:r>
              <a:rPr lang="en-US" sz="2400" b="1" dirty="0"/>
              <a:t>Popular</a:t>
            </a:r>
            <a:r>
              <a:rPr lang="en-US" sz="2400" dirty="0"/>
              <a:t> </a:t>
            </a:r>
            <a:r>
              <a:rPr lang="en-US" sz="2400" b="1" dirty="0"/>
              <a:t>Commands</a:t>
            </a:r>
            <a:r>
              <a:rPr lang="en-US" sz="2400" dirty="0"/>
              <a:t> is selected in the </a:t>
            </a:r>
            <a:r>
              <a:rPr lang="en-US" sz="2400" b="1" dirty="0"/>
              <a:t>Choose</a:t>
            </a:r>
            <a:r>
              <a:rPr lang="en-US" sz="2400" dirty="0"/>
              <a:t> </a:t>
            </a:r>
            <a:r>
              <a:rPr lang="en-US" sz="2400" b="1" dirty="0"/>
              <a:t>Commands</a:t>
            </a:r>
            <a:r>
              <a:rPr lang="en-US" sz="2400" dirty="0"/>
              <a:t> </a:t>
            </a:r>
            <a:r>
              <a:rPr lang="en-US" sz="2400" b="1" dirty="0"/>
              <a:t>From</a:t>
            </a:r>
            <a:r>
              <a:rPr lang="en-US" sz="2400" dirty="0"/>
              <a:t> drop-down box in the left pane; the list of Popular Commands appears in the list below the drop-down box. Also by default, the Main Tabs option appears in the Customize the Ribbon box in the right pane, with the Ribbon’s main tabs listed below.</a:t>
            </a:r>
            <a:endParaRPr lang="en-US" sz="2400" dirty="0" smtClean="0"/>
          </a:p>
        </p:txBody>
      </p:sp>
    </p:spTree>
    <p:extLst>
      <p:ext uri="{BB962C8B-B14F-4D97-AF65-F5344CB8AC3E}">
        <p14:creationId xmlns:p14="http://schemas.microsoft.com/office/powerpoint/2010/main" val="365228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2-14: Customize the Ribbon Window</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By </a:t>
            </a:r>
            <a:r>
              <a:rPr lang="en-US" sz="2400" dirty="0"/>
              <a:t>default, </a:t>
            </a:r>
            <a:r>
              <a:rPr lang="en-US" sz="2400" b="1" dirty="0"/>
              <a:t>Popular</a:t>
            </a:r>
            <a:r>
              <a:rPr lang="en-US" sz="2400" dirty="0"/>
              <a:t> </a:t>
            </a:r>
            <a:r>
              <a:rPr lang="en-US" sz="2400" dirty="0" smtClean="0"/>
              <a:t/>
            </a:r>
            <a:br>
              <a:rPr lang="en-US" sz="2400" dirty="0" smtClean="0"/>
            </a:br>
            <a:r>
              <a:rPr lang="en-US" sz="2400" b="1" dirty="0" smtClean="0"/>
              <a:t>Commands</a:t>
            </a:r>
            <a:r>
              <a:rPr lang="en-US" sz="2400" dirty="0" smtClean="0"/>
              <a:t> </a:t>
            </a:r>
            <a:r>
              <a:rPr lang="en-US" sz="2400" dirty="0"/>
              <a:t>is </a:t>
            </a:r>
            <a:r>
              <a:rPr lang="en-US" sz="2400" dirty="0" smtClean="0"/>
              <a:t>selected</a:t>
            </a:r>
            <a:br>
              <a:rPr lang="en-US" sz="2400" dirty="0" smtClean="0"/>
            </a:br>
            <a:r>
              <a:rPr lang="en-US" sz="2400" dirty="0" smtClean="0"/>
              <a:t>in </a:t>
            </a:r>
            <a:r>
              <a:rPr lang="en-US" sz="2400" dirty="0"/>
              <a:t>the </a:t>
            </a:r>
            <a:r>
              <a:rPr lang="en-US" sz="2400" b="1" dirty="0"/>
              <a:t>Choose</a:t>
            </a:r>
            <a:r>
              <a:rPr lang="en-US" sz="2400" dirty="0"/>
              <a:t> </a:t>
            </a:r>
            <a:r>
              <a:rPr lang="en-US" sz="2400" dirty="0" smtClean="0"/>
              <a:t/>
            </a:r>
            <a:br>
              <a:rPr lang="en-US" sz="2400" dirty="0" smtClean="0"/>
            </a:br>
            <a:r>
              <a:rPr lang="en-US" sz="2400" b="1" dirty="0" smtClean="0"/>
              <a:t>Commands</a:t>
            </a:r>
            <a:r>
              <a:rPr lang="en-US" sz="2400" dirty="0" smtClean="0"/>
              <a:t> </a:t>
            </a:r>
            <a:r>
              <a:rPr lang="en-US" sz="2400" b="1" dirty="0"/>
              <a:t>From</a:t>
            </a:r>
            <a:r>
              <a:rPr lang="en-US" sz="2400" dirty="0"/>
              <a:t> </a:t>
            </a:r>
            <a:r>
              <a:rPr lang="en-US" sz="2400" dirty="0" smtClean="0"/>
              <a:t/>
            </a:r>
            <a:br>
              <a:rPr lang="en-US" sz="2400" dirty="0" smtClean="0"/>
            </a:br>
            <a:r>
              <a:rPr lang="en-US" sz="2400" dirty="0" smtClean="0"/>
              <a:t>drop-down </a:t>
            </a:r>
            <a:r>
              <a:rPr lang="en-US" sz="2400" dirty="0"/>
              <a:t>box in </a:t>
            </a:r>
            <a:r>
              <a:rPr lang="en-US" sz="2400" dirty="0" smtClean="0"/>
              <a:t>the</a:t>
            </a:r>
            <a:br>
              <a:rPr lang="en-US" sz="2400" dirty="0" smtClean="0"/>
            </a:br>
            <a:r>
              <a:rPr lang="en-US" sz="2400" dirty="0" smtClean="0"/>
              <a:t>left </a:t>
            </a:r>
            <a:r>
              <a:rPr lang="en-US" sz="2400" dirty="0"/>
              <a:t>pane; the list </a:t>
            </a:r>
            <a:r>
              <a:rPr lang="en-US" sz="2400" dirty="0" smtClean="0"/>
              <a:t>of</a:t>
            </a:r>
            <a:br>
              <a:rPr lang="en-US" sz="2400" dirty="0" smtClean="0"/>
            </a:br>
            <a:r>
              <a:rPr lang="en-US" sz="2400" dirty="0" smtClean="0"/>
              <a:t>Popular </a:t>
            </a:r>
            <a:r>
              <a:rPr lang="en-US" sz="2400" dirty="0"/>
              <a:t>Commands </a:t>
            </a:r>
            <a:r>
              <a:rPr lang="en-US" sz="2400" dirty="0" smtClean="0"/>
              <a:t/>
            </a:r>
            <a:br>
              <a:rPr lang="en-US" sz="2400" dirty="0" smtClean="0"/>
            </a:br>
            <a:r>
              <a:rPr lang="en-US" sz="2400" dirty="0" smtClean="0"/>
              <a:t>appears </a:t>
            </a:r>
            <a:r>
              <a:rPr lang="en-US" sz="2400" dirty="0"/>
              <a:t>in the list </a:t>
            </a:r>
            <a:r>
              <a:rPr lang="en-US" sz="2400" dirty="0" smtClean="0"/>
              <a:t/>
            </a:r>
            <a:br>
              <a:rPr lang="en-US" sz="2400" dirty="0" smtClean="0"/>
            </a:br>
            <a:r>
              <a:rPr lang="en-US" sz="2400" dirty="0" smtClean="0"/>
              <a:t>below </a:t>
            </a:r>
            <a:r>
              <a:rPr lang="en-US" sz="2400" dirty="0"/>
              <a:t>the drop-down </a:t>
            </a:r>
            <a:r>
              <a:rPr lang="en-US" sz="2400" dirty="0" smtClean="0"/>
              <a:t/>
            </a:r>
            <a:br>
              <a:rPr lang="en-US" sz="2400" dirty="0" smtClean="0"/>
            </a:br>
            <a:r>
              <a:rPr lang="en-US" sz="2400" dirty="0" smtClean="0"/>
              <a:t>box</a:t>
            </a:r>
            <a:r>
              <a:rPr lang="en-US" sz="2400" dirty="0"/>
              <a:t>. Also by default, </a:t>
            </a:r>
            <a:r>
              <a:rPr lang="en-US" sz="2400" dirty="0" smtClean="0"/>
              <a:t/>
            </a:r>
            <a:br>
              <a:rPr lang="en-US" sz="2400" dirty="0" smtClean="0"/>
            </a:br>
            <a:r>
              <a:rPr lang="en-US" sz="2400" dirty="0" smtClean="0"/>
              <a:t>the </a:t>
            </a:r>
            <a:r>
              <a:rPr lang="en-US" sz="2400" dirty="0"/>
              <a:t>Main Tabs option </a:t>
            </a:r>
            <a:r>
              <a:rPr lang="en-US" sz="2400" dirty="0" smtClean="0"/>
              <a:t/>
            </a:r>
            <a:br>
              <a:rPr lang="en-US" sz="2400" dirty="0" smtClean="0"/>
            </a:br>
            <a:r>
              <a:rPr lang="en-US" sz="2400" dirty="0" smtClean="0"/>
              <a:t>appears </a:t>
            </a:r>
            <a:r>
              <a:rPr lang="en-US" sz="2400" dirty="0"/>
              <a:t>in the </a:t>
            </a:r>
            <a:r>
              <a:rPr lang="en-US" sz="2400" dirty="0" smtClean="0"/>
              <a:t>Customize </a:t>
            </a:r>
            <a:r>
              <a:rPr lang="en-US" sz="2400" dirty="0"/>
              <a:t>the Ribbon box in the right pane, with the Ribbon’s main tabs listed below.</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611573"/>
            <a:ext cx="4335761" cy="4031823"/>
          </a:xfrm>
          <a:prstGeom prst="rect">
            <a:avLst/>
          </a:prstGeom>
        </p:spPr>
      </p:pic>
    </p:spTree>
    <p:extLst>
      <p:ext uri="{BB962C8B-B14F-4D97-AF65-F5344CB8AC3E}">
        <p14:creationId xmlns:p14="http://schemas.microsoft.com/office/powerpoint/2010/main" val="3060567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Customize the Ribbon</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4"/>
            </a:pPr>
            <a:r>
              <a:rPr lang="en-US" sz="2400" dirty="0"/>
              <a:t>Click </a:t>
            </a:r>
            <a:r>
              <a:rPr lang="en-US" sz="2400" b="1" dirty="0"/>
              <a:t>Format</a:t>
            </a:r>
            <a:r>
              <a:rPr lang="en-US" sz="2400" dirty="0"/>
              <a:t> </a:t>
            </a:r>
            <a:r>
              <a:rPr lang="en-US" sz="2400" b="1" dirty="0"/>
              <a:t>Painter</a:t>
            </a:r>
            <a:r>
              <a:rPr lang="en-US" sz="2400" dirty="0"/>
              <a:t> in the list of Popular Commands to highlight; note the Add button in the center of the screen is now active.</a:t>
            </a:r>
          </a:p>
          <a:p>
            <a:pPr marL="457200" lvl="0" indent="-457200">
              <a:buFont typeface="+mj-lt"/>
              <a:buAutoNum type="arabicPeriod" startAt="4"/>
            </a:pPr>
            <a:r>
              <a:rPr lang="en-US" sz="2400" dirty="0"/>
              <a:t>In the </a:t>
            </a:r>
            <a:r>
              <a:rPr lang="en-US" sz="2400" i="1" dirty="0"/>
              <a:t>Customize the Ribbon</a:t>
            </a:r>
            <a:r>
              <a:rPr lang="en-US" sz="2400" dirty="0"/>
              <a:t> window on the right, click the + preceding </a:t>
            </a:r>
            <a:r>
              <a:rPr lang="en-US" sz="2400" i="1" dirty="0"/>
              <a:t>Home</a:t>
            </a:r>
            <a:r>
              <a:rPr lang="en-US" sz="2400" dirty="0"/>
              <a:t> to expand the list of command groups within the Home tab if it isn’t already expanded.</a:t>
            </a:r>
          </a:p>
          <a:p>
            <a:pPr marL="457200" indent="-457200">
              <a:buFont typeface="+mj-lt"/>
              <a:buAutoNum type="arabicPeriod" startAt="4"/>
            </a:pPr>
            <a:r>
              <a:rPr lang="en-US" sz="2400" dirty="0"/>
              <a:t>Click the </a:t>
            </a:r>
            <a:r>
              <a:rPr lang="en-US" sz="2400" b="1" dirty="0"/>
              <a:t>New</a:t>
            </a:r>
            <a:r>
              <a:rPr lang="en-US" sz="2400" dirty="0"/>
              <a:t> </a:t>
            </a:r>
            <a:r>
              <a:rPr lang="en-US" sz="2400" b="1" dirty="0"/>
              <a:t>Tab</a:t>
            </a:r>
            <a:r>
              <a:rPr lang="en-US" sz="2400" dirty="0"/>
              <a:t> button below the </a:t>
            </a:r>
            <a:r>
              <a:rPr lang="en-US" sz="2400" b="1" dirty="0"/>
              <a:t>Customize the Ribbon </a:t>
            </a:r>
            <a:r>
              <a:rPr lang="en-US" sz="2400" dirty="0" smtClean="0"/>
              <a:t>options (shown </a:t>
            </a:r>
            <a:r>
              <a:rPr lang="en-US" sz="2400" dirty="0"/>
              <a:t>in Figure </a:t>
            </a:r>
            <a:r>
              <a:rPr lang="en-US" sz="2400" dirty="0" smtClean="0"/>
              <a:t>2-15 on the next slide) </a:t>
            </a:r>
            <a:r>
              <a:rPr lang="en-US" sz="2400" dirty="0"/>
              <a:t>to insert a new blank tab into the Customize the Ribbon list. When you create a New Tab, a New Group is automatically created inside that New Tab.</a:t>
            </a:r>
            <a:endParaRPr lang="en-US" sz="2400" dirty="0" smtClean="0"/>
          </a:p>
        </p:txBody>
      </p:sp>
    </p:spTree>
    <p:extLst>
      <p:ext uri="{BB962C8B-B14F-4D97-AF65-F5344CB8AC3E}">
        <p14:creationId xmlns:p14="http://schemas.microsoft.com/office/powerpoint/2010/main" val="2212543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2-15: Customize the Ribbon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600200"/>
            <a:ext cx="5207558" cy="4800600"/>
          </a:xfrm>
        </p:spPr>
      </p:pic>
    </p:spTree>
    <p:extLst>
      <p:ext uri="{BB962C8B-B14F-4D97-AF65-F5344CB8AC3E}">
        <p14:creationId xmlns:p14="http://schemas.microsoft.com/office/powerpoint/2010/main" val="1940723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Customize the Ribbon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7"/>
            </a:pPr>
            <a:r>
              <a:rPr lang="en-US" sz="2400" dirty="0"/>
              <a:t>Click the </a:t>
            </a:r>
            <a:r>
              <a:rPr lang="en-US" sz="2400" b="1" dirty="0"/>
              <a:t>New Tab </a:t>
            </a:r>
            <a:r>
              <a:rPr lang="en-US" sz="2400" dirty="0"/>
              <a:t>list item on </a:t>
            </a:r>
            <a:r>
              <a:rPr lang="en-US" sz="2400" dirty="0" smtClean="0"/>
              <a:t>the</a:t>
            </a:r>
            <a:br>
              <a:rPr lang="en-US" sz="2400" dirty="0" smtClean="0"/>
            </a:br>
            <a:r>
              <a:rPr lang="en-US" sz="2400" dirty="0" smtClean="0"/>
              <a:t>right </a:t>
            </a:r>
            <a:r>
              <a:rPr lang="en-US" sz="2400" dirty="0"/>
              <a:t>in the Customize Ribbon </a:t>
            </a:r>
            <a:r>
              <a:rPr lang="en-US" sz="2400" dirty="0" smtClean="0"/>
              <a:t/>
            </a:r>
            <a:br>
              <a:rPr lang="en-US" sz="2400" dirty="0" smtClean="0"/>
            </a:br>
            <a:r>
              <a:rPr lang="en-US" sz="2400" dirty="0" smtClean="0"/>
              <a:t>pane </a:t>
            </a:r>
            <a:r>
              <a:rPr lang="en-US" sz="2400" dirty="0"/>
              <a:t>to highlight it, then click </a:t>
            </a:r>
            <a:r>
              <a:rPr lang="en-US" sz="2400" dirty="0" smtClean="0"/>
              <a:t/>
            </a:r>
            <a:br>
              <a:rPr lang="en-US" sz="2400" dirty="0" smtClean="0"/>
            </a:br>
            <a:r>
              <a:rPr lang="en-US" sz="2400" dirty="0" smtClean="0"/>
              <a:t>the </a:t>
            </a:r>
            <a:r>
              <a:rPr lang="en-US" sz="2400" dirty="0"/>
              <a:t>Rename button on the </a:t>
            </a:r>
            <a:r>
              <a:rPr lang="en-US" sz="2400" dirty="0" smtClean="0"/>
              <a:t>bottom</a:t>
            </a:r>
            <a:br>
              <a:rPr lang="en-US" sz="2400" dirty="0" smtClean="0"/>
            </a:br>
            <a:r>
              <a:rPr lang="en-US" sz="2400" dirty="0" smtClean="0"/>
              <a:t>right</a:t>
            </a:r>
            <a:r>
              <a:rPr lang="en-US" sz="2400" dirty="0"/>
              <a:t>. In the </a:t>
            </a:r>
            <a:r>
              <a:rPr lang="en-US" sz="2400" i="1" dirty="0"/>
              <a:t>Rename</a:t>
            </a:r>
            <a:r>
              <a:rPr lang="en-US" sz="2400" dirty="0"/>
              <a:t> dialog box </a:t>
            </a:r>
            <a:r>
              <a:rPr lang="en-US" sz="2400" dirty="0" smtClean="0"/>
              <a:t/>
            </a:r>
            <a:br>
              <a:rPr lang="en-US" sz="2400" dirty="0" smtClean="0"/>
            </a:br>
            <a:r>
              <a:rPr lang="en-US" sz="2400" dirty="0" smtClean="0"/>
              <a:t>that </a:t>
            </a:r>
            <a:r>
              <a:rPr lang="en-US" sz="2400" dirty="0"/>
              <a:t>appears, Key </a:t>
            </a:r>
            <a:r>
              <a:rPr lang="en-US" sz="2400" b="1" dirty="0"/>
              <a:t>My New Tab</a:t>
            </a:r>
            <a:r>
              <a:rPr lang="en-US" sz="2400" dirty="0" smtClean="0"/>
              <a:t>,</a:t>
            </a:r>
            <a:br>
              <a:rPr lang="en-US" sz="2400" dirty="0" smtClean="0"/>
            </a:br>
            <a:r>
              <a:rPr lang="en-US" sz="2400" dirty="0" smtClean="0"/>
              <a:t>as </a:t>
            </a:r>
            <a:r>
              <a:rPr lang="en-US" sz="2400" dirty="0"/>
              <a:t>shown in </a:t>
            </a:r>
            <a:r>
              <a:rPr lang="en-US" sz="2400" dirty="0" smtClean="0"/>
              <a:t>this figure.</a:t>
            </a:r>
          </a:p>
          <a:p>
            <a:pPr marL="457200" lvl="0" indent="-457200">
              <a:buFont typeface="+mj-lt"/>
              <a:buAutoNum type="arabicPeriod" startAt="7"/>
            </a:pPr>
            <a:r>
              <a:rPr lang="en-US" sz="2400" dirty="0"/>
              <a:t>Click </a:t>
            </a:r>
            <a:r>
              <a:rPr lang="en-US" sz="2400" b="1" dirty="0"/>
              <a:t>New Group </a:t>
            </a:r>
            <a:r>
              <a:rPr lang="en-US" sz="2400" dirty="0"/>
              <a:t>below your </a:t>
            </a:r>
            <a:r>
              <a:rPr lang="en-US" sz="2400" dirty="0" smtClean="0"/>
              <a:t>new</a:t>
            </a:r>
            <a:br>
              <a:rPr lang="en-US" sz="2400" dirty="0" smtClean="0"/>
            </a:br>
            <a:r>
              <a:rPr lang="en-US" sz="2400" dirty="0" smtClean="0"/>
              <a:t>tab </a:t>
            </a:r>
            <a:r>
              <a:rPr lang="en-US" sz="2400" dirty="0"/>
              <a:t>to highlight it. Click the </a:t>
            </a:r>
            <a:r>
              <a:rPr lang="en-US" sz="2400" dirty="0" smtClean="0"/>
              <a:t/>
            </a:r>
            <a:br>
              <a:rPr lang="en-US" sz="2400" dirty="0" smtClean="0"/>
            </a:br>
            <a:r>
              <a:rPr lang="en-US" sz="2400" b="1" dirty="0" smtClean="0"/>
              <a:t>Rename</a:t>
            </a:r>
            <a:r>
              <a:rPr lang="en-US" sz="2400" dirty="0" smtClean="0"/>
              <a:t> </a:t>
            </a:r>
            <a:r>
              <a:rPr lang="en-US" sz="2400" dirty="0"/>
              <a:t>button again, and </a:t>
            </a:r>
            <a:r>
              <a:rPr lang="en-US" sz="2400" dirty="0" smtClean="0"/>
              <a:t>Key</a:t>
            </a:r>
            <a:br>
              <a:rPr lang="en-US" sz="2400" dirty="0" smtClean="0"/>
            </a:br>
            <a:r>
              <a:rPr lang="en-US" sz="2400" b="1" dirty="0" smtClean="0"/>
              <a:t>My </a:t>
            </a:r>
            <a:r>
              <a:rPr lang="en-US" sz="2400" b="1" dirty="0"/>
              <a:t>New Group </a:t>
            </a:r>
            <a:r>
              <a:rPr lang="en-US" sz="2400" dirty="0"/>
              <a:t>in the </a:t>
            </a:r>
            <a:r>
              <a:rPr lang="en-US" sz="2400" i="1" dirty="0"/>
              <a:t>Rename</a:t>
            </a:r>
            <a:r>
              <a:rPr lang="en-US" sz="2400" dirty="0"/>
              <a:t> </a:t>
            </a:r>
            <a:r>
              <a:rPr lang="en-US" sz="2400" dirty="0" smtClean="0"/>
              <a:t/>
            </a:r>
            <a:br>
              <a:rPr lang="en-US" sz="2400" dirty="0" smtClean="0"/>
            </a:br>
            <a:r>
              <a:rPr lang="en-US" sz="2400" dirty="0" smtClean="0"/>
              <a:t>dialog </a:t>
            </a:r>
            <a:r>
              <a:rPr lang="en-US" sz="2400" dirty="0"/>
              <a:t>box. You will see the New </a:t>
            </a:r>
            <a:r>
              <a:rPr lang="en-US" sz="2400" dirty="0" smtClean="0"/>
              <a:t/>
            </a:r>
            <a:br>
              <a:rPr lang="en-US" sz="2400" dirty="0" smtClean="0"/>
            </a:br>
            <a:r>
              <a:rPr lang="en-US" sz="2400" dirty="0" smtClean="0"/>
              <a:t>Group </a:t>
            </a:r>
            <a:r>
              <a:rPr lang="en-US" sz="2400" dirty="0"/>
              <a:t>renamed.</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600200"/>
            <a:ext cx="2877725" cy="4772426"/>
          </a:xfrm>
          <a:prstGeom prst="rect">
            <a:avLst/>
          </a:prstGeom>
        </p:spPr>
      </p:pic>
    </p:spTree>
    <p:extLst>
      <p:ext uri="{BB962C8B-B14F-4D97-AF65-F5344CB8AC3E}">
        <p14:creationId xmlns:p14="http://schemas.microsoft.com/office/powerpoint/2010/main" val="3492306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Customize the Ribbon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9"/>
            </a:pPr>
            <a:r>
              <a:rPr lang="en-US" sz="2400" dirty="0"/>
              <a:t>In the </a:t>
            </a:r>
            <a:r>
              <a:rPr lang="en-US" sz="2400" i="1" dirty="0"/>
              <a:t>Customize the Ribbon</a:t>
            </a:r>
            <a:r>
              <a:rPr lang="en-US" sz="2400" dirty="0"/>
              <a:t> list on the right side of the pane, click the </a:t>
            </a:r>
            <a:r>
              <a:rPr lang="en-US" sz="2400" b="1" dirty="0"/>
              <a:t>My New Group</a:t>
            </a:r>
            <a:r>
              <a:rPr lang="en-US" sz="2400" dirty="0"/>
              <a:t> list item to highlight. In the command list on the left side of the pane, click on a command of your choice, then click the </a:t>
            </a:r>
            <a:r>
              <a:rPr lang="en-US" sz="2400" b="1" dirty="0"/>
              <a:t>Add</a:t>
            </a:r>
            <a:r>
              <a:rPr lang="en-US" sz="2400" dirty="0"/>
              <a:t> button. </a:t>
            </a:r>
            <a:endParaRPr lang="en-US" sz="2400" dirty="0" smtClean="0"/>
          </a:p>
          <a:p>
            <a:r>
              <a:rPr lang="en-US" sz="2400" dirty="0" smtClean="0"/>
              <a:t>You </a:t>
            </a:r>
            <a:r>
              <a:rPr lang="en-US" sz="2400" dirty="0"/>
              <a:t>have now successfully moved the command to the Ribbon. Repeat this two more times, choosing other commands from the command list. </a:t>
            </a:r>
            <a:endParaRPr lang="en-US" sz="2400" dirty="0" smtClean="0"/>
          </a:p>
          <a:p>
            <a:r>
              <a:rPr lang="en-US" sz="2400" dirty="0" smtClean="0"/>
              <a:t>Your </a:t>
            </a:r>
            <a:r>
              <a:rPr lang="en-US" sz="2400" dirty="0"/>
              <a:t>view should look similar to Figure </a:t>
            </a:r>
            <a:r>
              <a:rPr lang="en-US" sz="2400" dirty="0" smtClean="0"/>
              <a:t>2-17 (shown on the next slide).</a:t>
            </a:r>
          </a:p>
        </p:txBody>
      </p:sp>
    </p:spTree>
    <p:extLst>
      <p:ext uri="{BB962C8B-B14F-4D97-AF65-F5344CB8AC3E}">
        <p14:creationId xmlns:p14="http://schemas.microsoft.com/office/powerpoint/2010/main" val="325048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Accessing and Using Backstage View</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In the Excel 2010 window, you will </a:t>
            </a:r>
            <a:r>
              <a:rPr lang="en-US" sz="2400" dirty="0" smtClean="0"/>
              <a:t>the </a:t>
            </a:r>
            <a:r>
              <a:rPr lang="en-US" sz="2400" dirty="0"/>
              <a:t>green File tab in the upper-left </a:t>
            </a:r>
            <a:r>
              <a:rPr lang="en-US" sz="2400" dirty="0" smtClean="0"/>
              <a:t>corner is </a:t>
            </a:r>
            <a:r>
              <a:rPr lang="en-US" sz="2400" dirty="0"/>
              <a:t>your access to Backstage view. </a:t>
            </a:r>
            <a:endParaRPr lang="en-US" sz="2400" dirty="0" smtClean="0"/>
          </a:p>
          <a:p>
            <a:r>
              <a:rPr lang="en-US" sz="2400" dirty="0" smtClean="0"/>
              <a:t>When </a:t>
            </a:r>
            <a:r>
              <a:rPr lang="en-US" sz="2400" dirty="0"/>
              <a:t>you click the File tab for Backstage, you will see a navigation pane containing many of the same commands that could be accessed through the Microsoft Office button in previous versions of Excel</a:t>
            </a:r>
            <a:r>
              <a:rPr lang="en-US" sz="2400" dirty="0" smtClean="0"/>
              <a:t>.</a:t>
            </a:r>
          </a:p>
          <a:p>
            <a:r>
              <a:rPr lang="en-US" sz="2400" dirty="0" smtClean="0"/>
              <a:t>In </a:t>
            </a:r>
            <a:r>
              <a:rPr lang="en-US" sz="2400" dirty="0"/>
              <a:t>this section, you access Backstage view and use these commands to close a file.</a:t>
            </a:r>
          </a:p>
          <a:p>
            <a:r>
              <a:rPr lang="en-US" sz="2400" dirty="0"/>
              <a:t>By default, when you first enter Backstage view, the Info Fast Command is </a:t>
            </a:r>
            <a:r>
              <a:rPr lang="en-US" sz="2400" dirty="0" smtClean="0"/>
              <a:t>active.</a:t>
            </a:r>
            <a:endParaRPr lang="en-US" sz="2000" dirty="0" smtClean="0"/>
          </a:p>
        </p:txBody>
      </p:sp>
    </p:spTree>
    <p:extLst>
      <p:ext uri="{BB962C8B-B14F-4D97-AF65-F5344CB8AC3E}">
        <p14:creationId xmlns:p14="http://schemas.microsoft.com/office/powerpoint/2010/main" val="199709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2-17: Added Commands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00200"/>
            <a:ext cx="5410200" cy="4855308"/>
          </a:xfrm>
          <a:prstGeom prst="rect">
            <a:avLst/>
          </a:prstGeom>
        </p:spPr>
      </p:pic>
    </p:spTree>
    <p:extLst>
      <p:ext uri="{BB962C8B-B14F-4D97-AF65-F5344CB8AC3E}">
        <p14:creationId xmlns:p14="http://schemas.microsoft.com/office/powerpoint/2010/main" val="3982449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Customize the Ribbon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10"/>
            </a:pPr>
            <a:r>
              <a:rPr lang="en-US" sz="2400" dirty="0"/>
              <a:t>Click </a:t>
            </a:r>
            <a:r>
              <a:rPr lang="en-US" sz="2400" b="1" dirty="0"/>
              <a:t>OK</a:t>
            </a:r>
            <a:r>
              <a:rPr lang="en-US" sz="2400" dirty="0"/>
              <a:t> to exit the Customize the Ribbon window. When you exit, you will see your </a:t>
            </a:r>
            <a:r>
              <a:rPr lang="en-US" sz="2400" b="1" dirty="0"/>
              <a:t>My New Tab</a:t>
            </a:r>
            <a:r>
              <a:rPr lang="en-US" sz="2400" dirty="0"/>
              <a:t> </a:t>
            </a:r>
            <a:r>
              <a:rPr lang="en-US" sz="2400" dirty="0" err="1"/>
              <a:t>tab</a:t>
            </a:r>
            <a:r>
              <a:rPr lang="en-US" sz="2400" dirty="0"/>
              <a:t> appear on the Ribbon.</a:t>
            </a:r>
          </a:p>
          <a:p>
            <a:pPr marL="457200" indent="-457200">
              <a:buFont typeface="+mj-lt"/>
              <a:buAutoNum type="arabicPeriod" startAt="10"/>
            </a:pPr>
            <a:r>
              <a:rPr lang="en-US" sz="2400" dirty="0"/>
              <a:t>Click the </a:t>
            </a:r>
            <a:r>
              <a:rPr lang="en-US" sz="2400" b="1" dirty="0"/>
              <a:t>My New Tab</a:t>
            </a:r>
            <a:r>
              <a:rPr lang="en-US" sz="2400" dirty="0"/>
              <a:t> </a:t>
            </a:r>
            <a:r>
              <a:rPr lang="en-US" sz="2400" dirty="0" err="1"/>
              <a:t>tab</a:t>
            </a:r>
            <a:r>
              <a:rPr lang="en-US" sz="2400" dirty="0"/>
              <a:t> on the Ribbon. Note that your commands are now in the tab’s </a:t>
            </a:r>
            <a:r>
              <a:rPr lang="en-US" sz="2400" b="1" dirty="0"/>
              <a:t>My New Group</a:t>
            </a:r>
            <a:r>
              <a:rPr lang="en-US" sz="2400" dirty="0"/>
              <a:t> command group, as shown </a:t>
            </a:r>
            <a:r>
              <a:rPr lang="en-US" sz="2400" dirty="0" smtClean="0"/>
              <a:t>this </a:t>
            </a:r>
            <a:br>
              <a:rPr lang="en-US" sz="2400" dirty="0" smtClean="0"/>
            </a:br>
            <a:r>
              <a:rPr lang="en-US" sz="2400" dirty="0" smtClean="0"/>
              <a:t>figure.</a:t>
            </a:r>
          </a:p>
          <a:p>
            <a:pPr marL="457200" indent="-457200">
              <a:buFont typeface="+mj-lt"/>
              <a:buAutoNum type="arabicPeriod" startAt="10"/>
            </a:pPr>
            <a:r>
              <a:rPr lang="en-US" sz="2400" dirty="0"/>
              <a:t>Click </a:t>
            </a:r>
            <a:r>
              <a:rPr lang="en-US" sz="2400" b="1" dirty="0"/>
              <a:t>New Tab</a:t>
            </a:r>
            <a:r>
              <a:rPr lang="en-US" sz="2400" dirty="0"/>
              <a:t> and </a:t>
            </a:r>
            <a:r>
              <a:rPr lang="en-US" sz="2400" b="1" dirty="0"/>
              <a:t>New</a:t>
            </a:r>
            <a:r>
              <a:rPr lang="en-US" sz="2400" dirty="0"/>
              <a:t> </a:t>
            </a:r>
            <a:r>
              <a:rPr lang="en-US" sz="2400" dirty="0" smtClean="0"/>
              <a:t/>
            </a:r>
            <a:br>
              <a:rPr lang="en-US" sz="2400" dirty="0" smtClean="0"/>
            </a:br>
            <a:r>
              <a:rPr lang="en-US" sz="2400" b="1" dirty="0" smtClean="0"/>
              <a:t>Group</a:t>
            </a:r>
            <a:r>
              <a:rPr lang="en-US" sz="2400" dirty="0" smtClean="0"/>
              <a:t> </a:t>
            </a:r>
            <a:r>
              <a:rPr lang="en-US" sz="2400" dirty="0"/>
              <a:t>within that tab to </a:t>
            </a:r>
            <a:r>
              <a:rPr lang="en-US" sz="2400" dirty="0" smtClean="0"/>
              <a:t/>
            </a:r>
            <a:br>
              <a:rPr lang="en-US" sz="2400" dirty="0" smtClean="0"/>
            </a:br>
            <a:r>
              <a:rPr lang="en-US" sz="2400" dirty="0" smtClean="0"/>
              <a:t>view </a:t>
            </a:r>
            <a:r>
              <a:rPr lang="en-US" sz="2400" dirty="0"/>
              <a:t>your changes</a:t>
            </a:r>
            <a:r>
              <a:rPr lang="en-US" sz="2400" dirty="0" smtClean="0"/>
              <a:t>.</a:t>
            </a:r>
          </a:p>
          <a:p>
            <a:pPr marL="457200" indent="-457200">
              <a:buFont typeface="+mj-lt"/>
              <a:buAutoNum type="arabicPeriod" startAt="10"/>
            </a:pPr>
            <a:endParaRPr lang="en-US" sz="2400" dirty="0" smtClean="0"/>
          </a:p>
          <a:p>
            <a:r>
              <a:rPr lang="en-US" sz="2400" b="1" dirty="0"/>
              <a:t>LEAVE</a:t>
            </a:r>
            <a:r>
              <a:rPr lang="en-US" sz="2400" dirty="0"/>
              <a:t> Excel open for the next exercise.</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733800"/>
            <a:ext cx="4114800" cy="1981365"/>
          </a:xfrm>
          <a:prstGeom prst="rect">
            <a:avLst/>
          </a:prstGeom>
        </p:spPr>
      </p:pic>
    </p:spTree>
    <p:extLst>
      <p:ext uri="{BB962C8B-B14F-4D97-AF65-F5344CB8AC3E}">
        <p14:creationId xmlns:p14="http://schemas.microsoft.com/office/powerpoint/2010/main" val="1556286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Customizing the Excel Default Settings</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The Options window commands also enable you to modify the </a:t>
            </a:r>
            <a:r>
              <a:rPr lang="en-US" sz="2400" b="1" i="1" dirty="0"/>
              <a:t>default settings</a:t>
            </a:r>
            <a:r>
              <a:rPr lang="en-US" sz="2400" dirty="0"/>
              <a:t> in Excel. </a:t>
            </a:r>
            <a:endParaRPr lang="en-US" sz="2400" dirty="0" smtClean="0"/>
          </a:p>
          <a:p>
            <a:r>
              <a:rPr lang="en-US" sz="2400" dirty="0" smtClean="0"/>
              <a:t>Default </a:t>
            </a:r>
            <a:r>
              <a:rPr lang="en-US" sz="2400" dirty="0"/>
              <a:t>settings are standard settings installed by the application as presets so that the application has the same settings each and every time it is accessed. </a:t>
            </a:r>
            <a:endParaRPr lang="en-US" sz="2400" dirty="0" smtClean="0"/>
          </a:p>
          <a:p>
            <a:r>
              <a:rPr lang="en-US" sz="2400" dirty="0" smtClean="0"/>
              <a:t>These </a:t>
            </a:r>
            <a:r>
              <a:rPr lang="en-US" sz="2400" dirty="0"/>
              <a:t>defaults can include worksheet properties, printer settings, font style and size, and much more. By default, </a:t>
            </a:r>
            <a:r>
              <a:rPr lang="en-US" sz="2400" dirty="0" smtClean="0"/>
              <a:t>Excel </a:t>
            </a:r>
            <a:r>
              <a:rPr lang="en-US" sz="2400" dirty="0"/>
              <a:t>opens with three worksheets in a new workbook, specific settings, a particular font size, and so on. </a:t>
            </a:r>
            <a:endParaRPr lang="en-US" sz="2400" dirty="0" smtClean="0"/>
          </a:p>
          <a:p>
            <a:r>
              <a:rPr lang="en-US" sz="2400" dirty="0" smtClean="0"/>
              <a:t>In the following exercise, you </a:t>
            </a:r>
            <a:r>
              <a:rPr lang="en-US" sz="2400" dirty="0"/>
              <a:t>will find, change and use new default settings in Excel. In this exercise, you learn to change Excel’s default settings using Backstage view.</a:t>
            </a:r>
            <a:endParaRPr lang="en-US" sz="2400" dirty="0" smtClean="0"/>
          </a:p>
        </p:txBody>
      </p:sp>
    </p:spTree>
    <p:extLst>
      <p:ext uri="{BB962C8B-B14F-4D97-AF65-F5344CB8AC3E}">
        <p14:creationId xmlns:p14="http://schemas.microsoft.com/office/powerpoint/2010/main" val="1917588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Customize the Default Settings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a:t>With Excel already </a:t>
            </a:r>
            <a:r>
              <a:rPr lang="en-US" sz="2400" dirty="0" smtClean="0"/>
              <a:t>open, follow these steps:</a:t>
            </a:r>
          </a:p>
          <a:p>
            <a:pPr marL="457200" lvl="0" indent="-457200">
              <a:buFont typeface="+mj-lt"/>
              <a:buAutoNum type="arabicPeriod"/>
            </a:pPr>
            <a:r>
              <a:rPr lang="en-US" sz="2400" dirty="0"/>
              <a:t>Click the </a:t>
            </a:r>
            <a:r>
              <a:rPr lang="en-US" sz="2400" b="1" dirty="0"/>
              <a:t>File </a:t>
            </a:r>
            <a:r>
              <a:rPr lang="en-US" sz="2400" dirty="0"/>
              <a:t>tab to access Backstage.</a:t>
            </a:r>
          </a:p>
          <a:p>
            <a:pPr marL="457200" lvl="0" indent="-457200">
              <a:buFont typeface="+mj-lt"/>
              <a:buAutoNum type="arabicPeriod"/>
            </a:pPr>
            <a:r>
              <a:rPr lang="en-US" sz="2400" dirty="0"/>
              <a:t>Click </a:t>
            </a:r>
            <a:r>
              <a:rPr lang="en-US" sz="2400" b="1" dirty="0"/>
              <a:t>Options </a:t>
            </a:r>
            <a:r>
              <a:rPr lang="en-US" sz="2400" dirty="0"/>
              <a:t>listing in the navigation pane; by default, the </a:t>
            </a:r>
            <a:r>
              <a:rPr lang="en-US" sz="2400" i="1" dirty="0"/>
              <a:t>Options window </a:t>
            </a:r>
            <a:r>
              <a:rPr lang="en-US" sz="2400" dirty="0"/>
              <a:t>opens with the General options displayed.</a:t>
            </a:r>
          </a:p>
          <a:p>
            <a:pPr marL="457200" lvl="0" indent="-457200">
              <a:buFont typeface="+mj-lt"/>
              <a:buAutoNum type="arabicPeriod"/>
            </a:pPr>
            <a:r>
              <a:rPr lang="en-US" sz="2400" dirty="0"/>
              <a:t>In the Creating New Workbooks section of the </a:t>
            </a:r>
            <a:r>
              <a:rPr lang="en-US" sz="2400" i="1" dirty="0"/>
              <a:t>General options</a:t>
            </a:r>
            <a:r>
              <a:rPr lang="en-US" sz="2400" dirty="0"/>
              <a:t> window, click in the Include This Many Sheets option box and Key </a:t>
            </a:r>
            <a:r>
              <a:rPr lang="en-US" sz="2400" b="1" dirty="0"/>
              <a:t>2</a:t>
            </a:r>
            <a:r>
              <a:rPr lang="en-US" sz="2400" dirty="0"/>
              <a:t> to change the number of worksheets that appear by default in new workbooks.</a:t>
            </a:r>
          </a:p>
          <a:p>
            <a:endParaRPr lang="en-US" sz="2400" dirty="0" smtClean="0"/>
          </a:p>
        </p:txBody>
      </p:sp>
    </p:spTree>
    <p:extLst>
      <p:ext uri="{BB962C8B-B14F-4D97-AF65-F5344CB8AC3E}">
        <p14:creationId xmlns:p14="http://schemas.microsoft.com/office/powerpoint/2010/main" val="3838308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Customize the Default Settings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a:t>Click the </a:t>
            </a:r>
            <a:r>
              <a:rPr lang="en-US" sz="2400" b="1" dirty="0"/>
              <a:t>User Name </a:t>
            </a:r>
            <a:r>
              <a:rPr lang="en-US" sz="2400" b="1" dirty="0" smtClean="0"/>
              <a:t/>
            </a:r>
            <a:br>
              <a:rPr lang="en-US" sz="2400" b="1" dirty="0" smtClean="0"/>
            </a:br>
            <a:r>
              <a:rPr lang="en-US" sz="2400" dirty="0" smtClean="0"/>
              <a:t>box </a:t>
            </a:r>
            <a:r>
              <a:rPr lang="en-US" sz="2400" dirty="0"/>
              <a:t>in the </a:t>
            </a:r>
            <a:r>
              <a:rPr lang="en-US" sz="2400" i="1" dirty="0" smtClean="0"/>
              <a:t>Personalize</a:t>
            </a:r>
            <a:br>
              <a:rPr lang="en-US" sz="2400" i="1" dirty="0" smtClean="0"/>
            </a:br>
            <a:r>
              <a:rPr lang="en-US" sz="2400" i="1" dirty="0" smtClean="0"/>
              <a:t>your </a:t>
            </a:r>
            <a:r>
              <a:rPr lang="en-US" sz="2400" i="1" dirty="0"/>
              <a:t>copy of </a:t>
            </a:r>
            <a:r>
              <a:rPr lang="en-US" sz="2400" i="1" dirty="0" smtClean="0"/>
              <a:t>Microsoft</a:t>
            </a:r>
            <a:br>
              <a:rPr lang="en-US" sz="2400" i="1" dirty="0" smtClean="0"/>
            </a:br>
            <a:r>
              <a:rPr lang="en-US" sz="2400" i="1" dirty="0" smtClean="0"/>
              <a:t>Office</a:t>
            </a:r>
            <a:r>
              <a:rPr lang="en-US" sz="2400" dirty="0" smtClean="0"/>
              <a:t> </a:t>
            </a:r>
            <a:r>
              <a:rPr lang="en-US" sz="2400" dirty="0"/>
              <a:t>section and </a:t>
            </a:r>
            <a:r>
              <a:rPr lang="en-US" sz="2400" dirty="0" smtClean="0"/>
              <a:t/>
            </a:r>
            <a:br>
              <a:rPr lang="en-US" sz="2400" dirty="0" smtClean="0"/>
            </a:br>
            <a:r>
              <a:rPr lang="en-US" sz="2400" dirty="0" smtClean="0"/>
              <a:t>Key </a:t>
            </a:r>
            <a:r>
              <a:rPr lang="en-US" sz="2400" b="1" dirty="0"/>
              <a:t>your first and </a:t>
            </a:r>
            <a:r>
              <a:rPr lang="en-US" sz="2400" b="1" dirty="0" smtClean="0"/>
              <a:t/>
            </a:r>
            <a:br>
              <a:rPr lang="en-US" sz="2400" b="1" dirty="0" smtClean="0"/>
            </a:br>
            <a:r>
              <a:rPr lang="en-US" sz="2400" b="1" dirty="0" smtClean="0"/>
              <a:t>last </a:t>
            </a:r>
            <a:r>
              <a:rPr lang="en-US" sz="2400" b="1" dirty="0"/>
              <a:t>name </a:t>
            </a:r>
            <a:r>
              <a:rPr lang="en-US" sz="2400" dirty="0"/>
              <a:t>in the </a:t>
            </a:r>
            <a:r>
              <a:rPr lang="en-US" sz="2400" dirty="0" smtClean="0"/>
              <a:t>text</a:t>
            </a:r>
            <a:br>
              <a:rPr lang="en-US" sz="2400" dirty="0" smtClean="0"/>
            </a:br>
            <a:r>
              <a:rPr lang="en-US" sz="2400" dirty="0" smtClean="0"/>
              <a:t>box </a:t>
            </a:r>
            <a:r>
              <a:rPr lang="en-US" sz="2400" dirty="0"/>
              <a:t>(see </a:t>
            </a:r>
            <a:r>
              <a:rPr lang="en-US" sz="2400" dirty="0" smtClean="0"/>
              <a:t>the figure).</a:t>
            </a:r>
            <a:br>
              <a:rPr lang="en-US" sz="2400" dirty="0" smtClean="0"/>
            </a:br>
            <a:r>
              <a:rPr lang="en-US" sz="2400" dirty="0" smtClean="0"/>
              <a:t>Click </a:t>
            </a:r>
            <a:r>
              <a:rPr lang="en-US" sz="2400" b="1" dirty="0"/>
              <a:t>OK</a:t>
            </a:r>
            <a:r>
              <a:rPr lang="en-US" sz="2400" dirty="0" smtClean="0"/>
              <a:t>.</a:t>
            </a:r>
          </a:p>
          <a:p>
            <a:pPr marL="457200" indent="-457200">
              <a:buFont typeface="+mj-lt"/>
              <a:buAutoNum type="arabicPeriod" startAt="4"/>
            </a:pPr>
            <a:endParaRPr lang="en-US" sz="2400" dirty="0" smtClean="0"/>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143" y="1676400"/>
            <a:ext cx="4586888" cy="4038600"/>
          </a:xfrm>
          <a:prstGeom prst="rect">
            <a:avLst/>
          </a:prstGeom>
        </p:spPr>
      </p:pic>
    </p:spTree>
    <p:extLst>
      <p:ext uri="{BB962C8B-B14F-4D97-AF65-F5344CB8AC3E}">
        <p14:creationId xmlns:p14="http://schemas.microsoft.com/office/powerpoint/2010/main" val="2137140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Customize the Default Settings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b="1" dirty="0"/>
              <a:t>EXIT</a:t>
            </a:r>
            <a:r>
              <a:rPr lang="en-US" sz="2400" dirty="0"/>
              <a:t> and </a:t>
            </a:r>
            <a:r>
              <a:rPr lang="en-US" sz="2400" b="1" dirty="0"/>
              <a:t>RESTART</a:t>
            </a:r>
            <a:r>
              <a:rPr lang="en-US" sz="2400" dirty="0"/>
              <a:t> </a:t>
            </a:r>
            <a:r>
              <a:rPr lang="en-US" sz="2400" dirty="0" smtClean="0"/>
              <a:t/>
            </a:r>
            <a:br>
              <a:rPr lang="en-US" sz="2400" dirty="0" smtClean="0"/>
            </a:br>
            <a:r>
              <a:rPr lang="en-US" sz="2400" dirty="0" smtClean="0"/>
              <a:t>Excel</a:t>
            </a:r>
            <a:r>
              <a:rPr lang="en-US" sz="2400" dirty="0"/>
              <a:t>. Note that </a:t>
            </a:r>
            <a:r>
              <a:rPr lang="en-US" sz="2400" dirty="0" smtClean="0"/>
              <a:t/>
            </a:r>
            <a:br>
              <a:rPr lang="en-US" sz="2400" dirty="0" smtClean="0"/>
            </a:br>
            <a:r>
              <a:rPr lang="en-US" sz="2400" dirty="0" smtClean="0"/>
              <a:t>instead </a:t>
            </a:r>
            <a:r>
              <a:rPr lang="en-US" sz="2400" dirty="0"/>
              <a:t>of three </a:t>
            </a:r>
            <a:r>
              <a:rPr lang="en-US" sz="2400" dirty="0" smtClean="0"/>
              <a:t/>
            </a:r>
            <a:br>
              <a:rPr lang="en-US" sz="2400" dirty="0" smtClean="0"/>
            </a:br>
            <a:r>
              <a:rPr lang="en-US" sz="2400" dirty="0" smtClean="0"/>
              <a:t>worksheet </a:t>
            </a:r>
            <a:r>
              <a:rPr lang="en-US" sz="2400" dirty="0"/>
              <a:t>tabs, </a:t>
            </a:r>
            <a:r>
              <a:rPr lang="en-US" sz="2400" dirty="0" smtClean="0"/>
              <a:t>you</a:t>
            </a:r>
            <a:br>
              <a:rPr lang="en-US" sz="2400" dirty="0" smtClean="0"/>
            </a:br>
            <a:r>
              <a:rPr lang="en-US" sz="2400" dirty="0" smtClean="0"/>
              <a:t>now </a:t>
            </a:r>
            <a:r>
              <a:rPr lang="en-US" sz="2400" dirty="0"/>
              <a:t>have two in </a:t>
            </a:r>
            <a:r>
              <a:rPr lang="en-US" sz="2400" dirty="0" smtClean="0"/>
              <a:t/>
            </a:r>
            <a:br>
              <a:rPr lang="en-US" sz="2400" dirty="0" smtClean="0"/>
            </a:br>
            <a:r>
              <a:rPr lang="en-US" sz="2400" dirty="0" smtClean="0"/>
              <a:t>your </a:t>
            </a:r>
            <a:r>
              <a:rPr lang="en-US" sz="2400" dirty="0"/>
              <a:t>workbook, as </a:t>
            </a:r>
            <a:r>
              <a:rPr lang="en-US" sz="2400" dirty="0" smtClean="0"/>
              <a:t/>
            </a:r>
            <a:br>
              <a:rPr lang="en-US" sz="2400" dirty="0" smtClean="0"/>
            </a:br>
            <a:r>
              <a:rPr lang="en-US" sz="2400" dirty="0" smtClean="0"/>
              <a:t>shown </a:t>
            </a:r>
            <a:r>
              <a:rPr lang="en-US" sz="2400" dirty="0"/>
              <a:t>in </a:t>
            </a:r>
            <a:r>
              <a:rPr lang="en-US" sz="2400" dirty="0" smtClean="0"/>
              <a:t>this figure.</a:t>
            </a:r>
          </a:p>
          <a:p>
            <a:r>
              <a:rPr lang="en-US" sz="2400" b="1" dirty="0"/>
              <a:t>CLOSE</a:t>
            </a:r>
            <a:r>
              <a:rPr lang="en-US" sz="2400" dirty="0"/>
              <a:t> </a:t>
            </a:r>
            <a:r>
              <a:rPr lang="en-US" sz="2400" dirty="0" smtClean="0"/>
              <a:t>Excel.</a:t>
            </a:r>
          </a:p>
          <a:p>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352" y="1676400"/>
            <a:ext cx="4882734" cy="3581400"/>
          </a:xfrm>
          <a:prstGeom prst="rect">
            <a:avLst/>
          </a:prstGeom>
        </p:spPr>
      </p:pic>
    </p:spTree>
    <p:extLst>
      <p:ext uri="{BB962C8B-B14F-4D97-AF65-F5344CB8AC3E}">
        <p14:creationId xmlns:p14="http://schemas.microsoft.com/office/powerpoint/2010/main" val="853378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Altering Document Properties in Backstage</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Backstage view enables you to access your workbook properties more easily and view them in one </a:t>
            </a:r>
            <a:r>
              <a:rPr lang="en-US" sz="2400" dirty="0" smtClean="0"/>
              <a:t>window.</a:t>
            </a:r>
          </a:p>
          <a:p>
            <a:r>
              <a:rPr lang="en-US" sz="2400" b="1" i="1" dirty="0" smtClean="0"/>
              <a:t>Document </a:t>
            </a:r>
            <a:r>
              <a:rPr lang="en-US" sz="2400" b="1" i="1" dirty="0"/>
              <a:t>properties</a:t>
            </a:r>
            <a:r>
              <a:rPr lang="en-US" sz="2400" dirty="0"/>
              <a:t> identify who created the document, when it was created, how large the file is, and other important information about the workbook. </a:t>
            </a:r>
            <a:endParaRPr lang="en-US" sz="2400" dirty="0" smtClean="0"/>
          </a:p>
          <a:p>
            <a:r>
              <a:rPr lang="en-US" sz="2400" dirty="0" smtClean="0"/>
              <a:t>In the following </a:t>
            </a:r>
            <a:r>
              <a:rPr lang="en-US" sz="2400" dirty="0"/>
              <a:t>exercise, you </a:t>
            </a:r>
            <a:r>
              <a:rPr lang="en-US" sz="2400" dirty="0" smtClean="0"/>
              <a:t>will manipulate </a:t>
            </a:r>
            <a:r>
              <a:rPr lang="en-US" sz="2400" dirty="0"/>
              <a:t>those properties.</a:t>
            </a:r>
            <a:endParaRPr lang="en-US" sz="2400" dirty="0" smtClean="0"/>
          </a:p>
        </p:txBody>
      </p:sp>
    </p:spTree>
    <p:extLst>
      <p:ext uri="{BB962C8B-B14F-4D97-AF65-F5344CB8AC3E}">
        <p14:creationId xmlns:p14="http://schemas.microsoft.com/office/powerpoint/2010/main" val="2526133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Alter Document Properties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LAUNCH</a:t>
            </a:r>
            <a:r>
              <a:rPr lang="en-US" sz="2400" dirty="0"/>
              <a:t> Microsoft Excel </a:t>
            </a:r>
            <a:r>
              <a:rPr lang="en-US" sz="2400" dirty="0" smtClean="0"/>
              <a:t>2010 and follow these steps:</a:t>
            </a:r>
          </a:p>
          <a:p>
            <a:pPr marL="457200" lvl="0" indent="-457200">
              <a:buFont typeface="+mj-lt"/>
              <a:buAutoNum type="arabicPeriod"/>
            </a:pPr>
            <a:r>
              <a:rPr lang="en-US" sz="2400" dirty="0"/>
              <a:t>Click the </a:t>
            </a:r>
            <a:r>
              <a:rPr lang="en-US" sz="2400" b="1" dirty="0"/>
              <a:t>File</a:t>
            </a:r>
            <a:r>
              <a:rPr lang="en-US" sz="2400" dirty="0"/>
              <a:t> tab to access Backstage; in the navigation pane, click </a:t>
            </a:r>
            <a:r>
              <a:rPr lang="en-US" sz="2400" b="1" dirty="0"/>
              <a:t>Recent</a:t>
            </a:r>
            <a:r>
              <a:rPr lang="en-US" sz="2400" dirty="0"/>
              <a:t>, to view your recent workbooks.</a:t>
            </a:r>
          </a:p>
          <a:p>
            <a:pPr marL="457200" lvl="0" indent="-457200">
              <a:buFont typeface="+mj-lt"/>
              <a:buAutoNum type="arabicPeriod"/>
            </a:pPr>
            <a:r>
              <a:rPr lang="en-US" sz="2400" dirty="0"/>
              <a:t>Open </a:t>
            </a:r>
            <a:r>
              <a:rPr lang="en-US" sz="2400" b="1" i="1" dirty="0" err="1"/>
              <a:t>Contoso</a:t>
            </a:r>
            <a:r>
              <a:rPr lang="en-US" sz="2400" b="1" i="1" dirty="0"/>
              <a:t> Cookbook Recipes</a:t>
            </a:r>
            <a:r>
              <a:rPr lang="en-US" sz="2400" dirty="0"/>
              <a:t> from the list of recently opened workbooks.</a:t>
            </a:r>
          </a:p>
          <a:p>
            <a:pPr marL="457200" indent="-457200">
              <a:buFont typeface="+mj-lt"/>
              <a:buAutoNum type="arabicPeriod"/>
            </a:pPr>
            <a:r>
              <a:rPr lang="en-US" sz="2400" dirty="0"/>
              <a:t>Click </a:t>
            </a:r>
            <a:r>
              <a:rPr lang="en-US" sz="2400" b="1" dirty="0"/>
              <a:t>Info</a:t>
            </a:r>
            <a:r>
              <a:rPr lang="en-US" sz="2400" dirty="0"/>
              <a:t> in the navigation pane to open the Info window, as shown in Figure </a:t>
            </a:r>
            <a:r>
              <a:rPr lang="en-US" sz="2400" dirty="0" smtClean="0"/>
              <a:t>2-21 on the next slide. </a:t>
            </a:r>
            <a:r>
              <a:rPr lang="en-US" sz="2400" dirty="0"/>
              <a:t>The right pane of the window lists the workbook properties of the currently opened </a:t>
            </a:r>
            <a:r>
              <a:rPr lang="en-US" sz="2400" dirty="0" smtClean="0"/>
              <a:t>file.</a:t>
            </a:r>
            <a:endParaRPr lang="en-US" sz="2400" dirty="0"/>
          </a:p>
          <a:p>
            <a:endParaRPr lang="en-US" sz="2400" dirty="0" smtClean="0"/>
          </a:p>
        </p:txBody>
      </p:sp>
    </p:spTree>
    <p:extLst>
      <p:ext uri="{BB962C8B-B14F-4D97-AF65-F5344CB8AC3E}">
        <p14:creationId xmlns:p14="http://schemas.microsoft.com/office/powerpoint/2010/main" val="1654317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2-21: Document Properties</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5644" y="1600200"/>
            <a:ext cx="6012711" cy="4800600"/>
          </a:xfrm>
        </p:spPr>
      </p:pic>
    </p:spTree>
    <p:extLst>
      <p:ext uri="{BB962C8B-B14F-4D97-AF65-F5344CB8AC3E}">
        <p14:creationId xmlns:p14="http://schemas.microsoft.com/office/powerpoint/2010/main" val="29564213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Alter Document Properties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a:t>Click the </a:t>
            </a:r>
            <a:r>
              <a:rPr lang="en-US" sz="2400" b="1" dirty="0"/>
              <a:t>Properties</a:t>
            </a:r>
            <a:r>
              <a:rPr lang="en-US" sz="2400" dirty="0"/>
              <a:t> </a:t>
            </a:r>
            <a:r>
              <a:rPr lang="en-US" sz="2400" dirty="0" smtClean="0"/>
              <a:t/>
            </a:r>
            <a:br>
              <a:rPr lang="en-US" sz="2400" dirty="0" smtClean="0"/>
            </a:br>
            <a:r>
              <a:rPr lang="en-US" sz="2400" dirty="0" smtClean="0"/>
              <a:t>drop-down </a:t>
            </a:r>
            <a:r>
              <a:rPr lang="en-US" sz="2400" dirty="0"/>
              <a:t>arrow to </a:t>
            </a:r>
            <a:r>
              <a:rPr lang="en-US" sz="2400" dirty="0" smtClean="0"/>
              <a:t/>
            </a:r>
            <a:br>
              <a:rPr lang="en-US" sz="2400" dirty="0" smtClean="0"/>
            </a:br>
            <a:r>
              <a:rPr lang="en-US" sz="2400" dirty="0" smtClean="0"/>
              <a:t>produce </a:t>
            </a:r>
            <a:r>
              <a:rPr lang="en-US" sz="2400" dirty="0"/>
              <a:t>the drop-down </a:t>
            </a:r>
            <a:r>
              <a:rPr lang="en-US" sz="2400" dirty="0" smtClean="0"/>
              <a:t/>
            </a:r>
            <a:br>
              <a:rPr lang="en-US" sz="2400" dirty="0" smtClean="0"/>
            </a:br>
            <a:r>
              <a:rPr lang="en-US" sz="2400" dirty="0" smtClean="0"/>
              <a:t>menu </a:t>
            </a:r>
            <a:r>
              <a:rPr lang="en-US" sz="2400" dirty="0"/>
              <a:t>shown in </a:t>
            </a:r>
            <a:r>
              <a:rPr lang="en-US" sz="2400" dirty="0" smtClean="0"/>
              <a:t>this figure.</a:t>
            </a:r>
            <a:br>
              <a:rPr lang="en-US" sz="2400" dirty="0" smtClean="0"/>
            </a:br>
            <a:r>
              <a:rPr lang="en-US" sz="2400" dirty="0" smtClean="0"/>
              <a:t>Click </a:t>
            </a:r>
            <a:r>
              <a:rPr lang="en-US" sz="2400" b="1" dirty="0"/>
              <a:t>Show Document </a:t>
            </a:r>
            <a:r>
              <a:rPr lang="en-US" sz="2400" b="1" dirty="0" smtClean="0"/>
              <a:t/>
            </a:r>
            <a:br>
              <a:rPr lang="en-US" sz="2400" b="1" dirty="0" smtClean="0"/>
            </a:br>
            <a:r>
              <a:rPr lang="en-US" sz="2400" b="1" dirty="0" smtClean="0"/>
              <a:t>Panel </a:t>
            </a:r>
            <a:r>
              <a:rPr lang="en-US" sz="2400" dirty="0"/>
              <a:t>to open the </a:t>
            </a:r>
            <a:r>
              <a:rPr lang="en-US" sz="2400" dirty="0" smtClean="0"/>
              <a:t/>
            </a:r>
            <a:br>
              <a:rPr lang="en-US" sz="2400" dirty="0" smtClean="0"/>
            </a:br>
            <a:r>
              <a:rPr lang="en-US" sz="2400" dirty="0" smtClean="0"/>
              <a:t>document </a:t>
            </a:r>
            <a:r>
              <a:rPr lang="en-US" sz="2400" dirty="0"/>
              <a:t>panel</a:t>
            </a:r>
            <a:r>
              <a:rPr lang="en-US" sz="2400" dirty="0" smtClean="0"/>
              <a:t>.</a:t>
            </a:r>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676400"/>
            <a:ext cx="3687987" cy="4477120"/>
          </a:xfrm>
          <a:prstGeom prst="rect">
            <a:avLst/>
          </a:prstGeom>
        </p:spPr>
      </p:pic>
    </p:spTree>
    <p:extLst>
      <p:ext uri="{BB962C8B-B14F-4D97-AF65-F5344CB8AC3E}">
        <p14:creationId xmlns:p14="http://schemas.microsoft.com/office/powerpoint/2010/main" val="27420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Accessing and Using Backstage View</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A </a:t>
            </a:r>
            <a:r>
              <a:rPr lang="en-US" sz="2400" b="1" i="1" dirty="0"/>
              <a:t>Fast Command</a:t>
            </a:r>
            <a:r>
              <a:rPr lang="en-US" sz="2400" dirty="0"/>
              <a:t> provides quick access to common functions and is located on the left navigation pane</a:t>
            </a:r>
            <a:r>
              <a:rPr lang="en-US" sz="2400" dirty="0" smtClean="0"/>
              <a:t>.</a:t>
            </a:r>
          </a:p>
          <a:p>
            <a:r>
              <a:rPr lang="en-US" sz="2400" dirty="0" smtClean="0"/>
              <a:t> </a:t>
            </a:r>
            <a:r>
              <a:rPr lang="en-US" sz="2400" dirty="0"/>
              <a:t>Fast Commands include Print, Info, Recent, Save &amp; Send, and New. Backstage view also contains Definitive Commands,</a:t>
            </a:r>
            <a:r>
              <a:rPr lang="en-US" sz="2400" b="1" i="1" dirty="0"/>
              <a:t> </a:t>
            </a:r>
            <a:r>
              <a:rPr lang="en-US" sz="2400" dirty="0"/>
              <a:t>such as Save, Save As, and </a:t>
            </a:r>
            <a:r>
              <a:rPr lang="en-US" sz="2400" dirty="0" smtClean="0"/>
              <a:t>Close.</a:t>
            </a:r>
          </a:p>
          <a:p>
            <a:r>
              <a:rPr lang="en-US" sz="2400" dirty="0" smtClean="0"/>
              <a:t>When </a:t>
            </a:r>
            <a:r>
              <a:rPr lang="en-US" sz="2400" dirty="0"/>
              <a:t>you use </a:t>
            </a:r>
            <a:r>
              <a:rPr lang="en-US" sz="2400" b="1" i="1" dirty="0"/>
              <a:t>Definitive Commands</a:t>
            </a:r>
            <a:r>
              <a:rPr lang="en-US" sz="2400" dirty="0"/>
              <a:t>, these commands close Backstage view and return you to your workbook.</a:t>
            </a:r>
            <a:endParaRPr lang="en-US" sz="2400" dirty="0" smtClean="0"/>
          </a:p>
        </p:txBody>
      </p:sp>
    </p:spTree>
    <p:extLst>
      <p:ext uri="{BB962C8B-B14F-4D97-AF65-F5344CB8AC3E}">
        <p14:creationId xmlns:p14="http://schemas.microsoft.com/office/powerpoint/2010/main" val="3939837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Alter Document Properties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a:t>In the document panel’s </a:t>
            </a:r>
            <a:r>
              <a:rPr lang="en-US" sz="2400" b="1" dirty="0"/>
              <a:t>Author</a:t>
            </a:r>
            <a:r>
              <a:rPr lang="en-US" sz="2400" dirty="0"/>
              <a:t> text box, key </a:t>
            </a:r>
            <a:r>
              <a:rPr lang="en-US" sz="2400" b="1" dirty="0"/>
              <a:t>your name</a:t>
            </a:r>
            <a:r>
              <a:rPr lang="en-US" sz="2400" dirty="0"/>
              <a:t>. Key </a:t>
            </a:r>
            <a:r>
              <a:rPr lang="en-US" sz="2400" b="1" dirty="0" err="1"/>
              <a:t>Contoso</a:t>
            </a:r>
            <a:r>
              <a:rPr lang="en-US" sz="2400" dirty="0"/>
              <a:t> </a:t>
            </a:r>
            <a:r>
              <a:rPr lang="en-US" sz="2400" b="1" dirty="0"/>
              <a:t>Cookbook</a:t>
            </a:r>
            <a:r>
              <a:rPr lang="en-US" sz="2400" dirty="0"/>
              <a:t> </a:t>
            </a:r>
            <a:r>
              <a:rPr lang="en-US" sz="2400" b="1" dirty="0"/>
              <a:t>Recipes</a:t>
            </a:r>
            <a:r>
              <a:rPr lang="en-US" sz="2400" dirty="0"/>
              <a:t> in the </a:t>
            </a:r>
            <a:r>
              <a:rPr lang="en-US" sz="2400" i="1" dirty="0"/>
              <a:t>Title</a:t>
            </a:r>
            <a:r>
              <a:rPr lang="en-US" sz="2400" dirty="0"/>
              <a:t> text box, and </a:t>
            </a:r>
            <a:r>
              <a:rPr lang="en-US" sz="2400" b="1" dirty="0"/>
              <a:t>Lesson</a:t>
            </a:r>
            <a:r>
              <a:rPr lang="en-US" sz="2400" dirty="0"/>
              <a:t> </a:t>
            </a:r>
            <a:r>
              <a:rPr lang="en-US" sz="2400" b="1" dirty="0"/>
              <a:t>2</a:t>
            </a:r>
            <a:r>
              <a:rPr lang="en-US" sz="2400" dirty="0"/>
              <a:t> in the </a:t>
            </a:r>
            <a:r>
              <a:rPr lang="en-US" sz="2400" i="1" dirty="0"/>
              <a:t>Subject </a:t>
            </a:r>
            <a:r>
              <a:rPr lang="en-US" sz="2400" dirty="0"/>
              <a:t>text box. The document panel should resemble the one shown </a:t>
            </a:r>
            <a:r>
              <a:rPr lang="en-US" sz="2400" dirty="0" smtClean="0"/>
              <a:t>here.</a:t>
            </a:r>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r>
              <a:rPr lang="en-US" sz="2400" dirty="0"/>
              <a:t>Click the </a:t>
            </a:r>
            <a:r>
              <a:rPr lang="en-US" sz="2400" b="1" dirty="0"/>
              <a:t>X</a:t>
            </a:r>
            <a:r>
              <a:rPr lang="en-US" sz="2400" dirty="0"/>
              <a:t> button in the </a:t>
            </a:r>
            <a:r>
              <a:rPr lang="en-US" sz="2400" dirty="0" smtClean="0"/>
              <a:t>upper-right corner </a:t>
            </a:r>
            <a:r>
              <a:rPr lang="en-US" sz="2400" dirty="0"/>
              <a:t>of the document panel to close and save your changes.</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276600"/>
            <a:ext cx="7162800" cy="1747461"/>
          </a:xfrm>
          <a:prstGeom prst="rect">
            <a:avLst/>
          </a:prstGeom>
        </p:spPr>
      </p:pic>
    </p:spTree>
    <p:extLst>
      <p:ext uri="{BB962C8B-B14F-4D97-AF65-F5344CB8AC3E}">
        <p14:creationId xmlns:p14="http://schemas.microsoft.com/office/powerpoint/2010/main" val="2271573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Alter Document Properties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7"/>
            </a:pPr>
            <a:r>
              <a:rPr lang="en-US" sz="2400" dirty="0"/>
              <a:t>Click the </a:t>
            </a:r>
            <a:r>
              <a:rPr lang="en-US" sz="2400" b="1" dirty="0"/>
              <a:t>File</a:t>
            </a:r>
            <a:r>
              <a:rPr lang="en-US" sz="2400" dirty="0"/>
              <a:t> tab to access Backstage, then click </a:t>
            </a:r>
            <a:r>
              <a:rPr lang="en-US" sz="2400" b="1" dirty="0"/>
              <a:t>Info</a:t>
            </a:r>
            <a:r>
              <a:rPr lang="en-US" sz="2400" dirty="0"/>
              <a:t> in the navigation pane. The workbook changes have been made</a:t>
            </a:r>
            <a:r>
              <a:rPr lang="en-US" sz="2400" dirty="0" smtClean="0"/>
              <a:t>.</a:t>
            </a:r>
          </a:p>
          <a:p>
            <a:r>
              <a:rPr lang="en-US" sz="2400" b="1" dirty="0"/>
              <a:t>LEAVE</a:t>
            </a:r>
            <a:r>
              <a:rPr lang="en-US" sz="2400" dirty="0"/>
              <a:t> Excel open for the next </a:t>
            </a:r>
            <a:r>
              <a:rPr lang="en-US" sz="2400" dirty="0" smtClean="0"/>
              <a:t>exercise.</a:t>
            </a:r>
          </a:p>
        </p:txBody>
      </p:sp>
      <p:sp>
        <p:nvSpPr>
          <p:cNvPr id="5" name="TextBox 4"/>
          <p:cNvSpPr txBox="1"/>
          <p:nvPr/>
        </p:nvSpPr>
        <p:spPr>
          <a:xfrm>
            <a:off x="2964976" y="4267200"/>
            <a:ext cx="5715000" cy="707886"/>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2000" b="1" dirty="0"/>
              <a:t>NOTE</a:t>
            </a:r>
            <a:r>
              <a:rPr lang="en-US" sz="2000" dirty="0"/>
              <a:t>: </a:t>
            </a:r>
            <a:r>
              <a:rPr lang="en-US" sz="2000" dirty="0"/>
              <a:t>We will address more advanced document properties in later lessons</a:t>
            </a:r>
            <a:r>
              <a:rPr lang="en-US" sz="2000" dirty="0" smtClean="0"/>
              <a:t>.</a:t>
            </a:r>
            <a:endParaRPr lang="en-US" sz="2000" dirty="0"/>
          </a:p>
        </p:txBody>
      </p:sp>
    </p:spTree>
    <p:extLst>
      <p:ext uri="{BB962C8B-B14F-4D97-AF65-F5344CB8AC3E}">
        <p14:creationId xmlns:p14="http://schemas.microsoft.com/office/powerpoint/2010/main" val="3771504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
            </a:r>
            <a:br>
              <a:rPr lang="en-US" dirty="0" smtClean="0"/>
            </a:br>
            <a:r>
              <a:rPr lang="en-US" dirty="0" smtClean="0"/>
              <a:t>Accessing and Using Excel Templates</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Excel has numerous </a:t>
            </a:r>
            <a:r>
              <a:rPr lang="en-US" sz="2400" b="1" i="1" dirty="0"/>
              <a:t>templates</a:t>
            </a:r>
            <a:r>
              <a:rPr lang="en-US" sz="2400" dirty="0"/>
              <a:t> that are included in the application, and many more templates are available online at Office.com. </a:t>
            </a:r>
            <a:endParaRPr lang="en-US" sz="2400" dirty="0" smtClean="0"/>
          </a:p>
          <a:p>
            <a:r>
              <a:rPr lang="en-US" sz="2400" dirty="0" smtClean="0"/>
              <a:t>Templates </a:t>
            </a:r>
            <a:r>
              <a:rPr lang="en-US" sz="2400" dirty="0"/>
              <a:t>are files that already include formatting and formulas complete with designs, tools, and specific data types. Examples of these are budgets, loan models, invoices, calendars, and so on</a:t>
            </a:r>
            <a:r>
              <a:rPr lang="en-US" sz="2400" dirty="0" smtClean="0"/>
              <a:t>.</a:t>
            </a:r>
          </a:p>
          <a:p>
            <a:r>
              <a:rPr lang="en-US" sz="2400" dirty="0"/>
              <a:t>Many templates contain formulas and functions to help you customize them for your purposes. </a:t>
            </a:r>
            <a:endParaRPr lang="en-US" sz="2400" dirty="0" smtClean="0"/>
          </a:p>
          <a:p>
            <a:r>
              <a:rPr lang="en-US" sz="2400" dirty="0" smtClean="0"/>
              <a:t>The following exercise </a:t>
            </a:r>
            <a:r>
              <a:rPr lang="en-US" sz="2400" dirty="0"/>
              <a:t>will familiarize you with where the templates are located and how to choose and use them.</a:t>
            </a:r>
            <a:endParaRPr lang="en-US" sz="2400" dirty="0" smtClean="0"/>
          </a:p>
        </p:txBody>
      </p:sp>
    </p:spTree>
    <p:extLst>
      <p:ext uri="{BB962C8B-B14F-4D97-AF65-F5344CB8AC3E}">
        <p14:creationId xmlns:p14="http://schemas.microsoft.com/office/powerpoint/2010/main" val="1954973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Access Excel Templates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USE</a:t>
            </a:r>
            <a:r>
              <a:rPr lang="en-US" sz="2400" dirty="0"/>
              <a:t> the open worksheet from the previous </a:t>
            </a:r>
            <a:r>
              <a:rPr lang="en-US" sz="2400" dirty="0" smtClean="0"/>
              <a:t>exercise, then perform </a:t>
            </a:r>
            <a:r>
              <a:rPr lang="en-US" sz="2400" dirty="0"/>
              <a:t>these steps</a:t>
            </a:r>
            <a:r>
              <a:rPr lang="en-US" sz="2400" dirty="0" smtClean="0"/>
              <a:t>:</a:t>
            </a:r>
          </a:p>
          <a:p>
            <a:pPr marL="457200" lvl="0" indent="-457200">
              <a:buFont typeface="+mj-lt"/>
              <a:buAutoNum type="arabicPeriod"/>
            </a:pPr>
            <a:r>
              <a:rPr lang="en-US" sz="2400" dirty="0"/>
              <a:t>In Backstage</a:t>
            </a:r>
            <a:r>
              <a:rPr lang="en-US" sz="2400" i="1" dirty="0"/>
              <a:t> </a:t>
            </a:r>
            <a:r>
              <a:rPr lang="en-US" sz="2400" dirty="0"/>
              <a:t>view</a:t>
            </a:r>
            <a:r>
              <a:rPr lang="en-US" sz="2400" dirty="0" smtClean="0"/>
              <a:t>,</a:t>
            </a:r>
            <a:br>
              <a:rPr lang="en-US" sz="2400" dirty="0" smtClean="0"/>
            </a:br>
            <a:r>
              <a:rPr lang="en-US" sz="2400" dirty="0" smtClean="0"/>
              <a:t>click </a:t>
            </a:r>
            <a:r>
              <a:rPr lang="en-US" sz="2400" dirty="0"/>
              <a:t>the </a:t>
            </a:r>
            <a:r>
              <a:rPr lang="en-US" sz="2400" b="1" dirty="0"/>
              <a:t>New</a:t>
            </a:r>
            <a:r>
              <a:rPr lang="en-US" sz="2400" dirty="0"/>
              <a:t> tab </a:t>
            </a:r>
            <a:r>
              <a:rPr lang="en-US" sz="2400" dirty="0" smtClean="0"/>
              <a:t/>
            </a:r>
            <a:br>
              <a:rPr lang="en-US" sz="2400" dirty="0" smtClean="0"/>
            </a:br>
            <a:r>
              <a:rPr lang="en-US" sz="2400" dirty="0" smtClean="0"/>
              <a:t>in </a:t>
            </a:r>
            <a:r>
              <a:rPr lang="en-US" sz="2400" dirty="0"/>
              <a:t>the navigation </a:t>
            </a:r>
            <a:r>
              <a:rPr lang="en-US" sz="2400" dirty="0" smtClean="0"/>
              <a:t/>
            </a:r>
            <a:br>
              <a:rPr lang="en-US" sz="2400" dirty="0" smtClean="0"/>
            </a:br>
            <a:r>
              <a:rPr lang="en-US" sz="2400" dirty="0" smtClean="0"/>
              <a:t>pane </a:t>
            </a:r>
            <a:r>
              <a:rPr lang="en-US" sz="2400" dirty="0"/>
              <a:t>to open the </a:t>
            </a:r>
            <a:r>
              <a:rPr lang="en-US" sz="2400" dirty="0" smtClean="0"/>
              <a:t/>
            </a:r>
            <a:br>
              <a:rPr lang="en-US" sz="2400" dirty="0" smtClean="0"/>
            </a:br>
            <a:r>
              <a:rPr lang="en-US" sz="2400" i="1" dirty="0" smtClean="0"/>
              <a:t>Available Templates</a:t>
            </a:r>
            <a:br>
              <a:rPr lang="en-US" sz="2400" i="1" dirty="0" smtClean="0"/>
            </a:br>
            <a:r>
              <a:rPr lang="en-US" sz="2400" dirty="0" smtClean="0"/>
              <a:t>window</a:t>
            </a:r>
            <a:r>
              <a:rPr lang="en-US" sz="2400" dirty="0"/>
              <a:t>, as shown </a:t>
            </a:r>
            <a:r>
              <a:rPr lang="en-US" sz="2400" dirty="0" smtClean="0"/>
              <a:t/>
            </a:r>
            <a:br>
              <a:rPr lang="en-US" sz="2400" dirty="0" smtClean="0"/>
            </a:br>
            <a:r>
              <a:rPr lang="en-US" sz="2400" dirty="0" smtClean="0"/>
              <a:t>in this figure.</a:t>
            </a:r>
            <a:endParaRPr lang="en-US" sz="2400" dirty="0"/>
          </a:p>
          <a:p>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991" y="2438400"/>
            <a:ext cx="4952998" cy="3428999"/>
          </a:xfrm>
          <a:prstGeom prst="rect">
            <a:avLst/>
          </a:prstGeom>
        </p:spPr>
      </p:pic>
    </p:spTree>
    <p:extLst>
      <p:ext uri="{BB962C8B-B14F-4D97-AF65-F5344CB8AC3E}">
        <p14:creationId xmlns:p14="http://schemas.microsoft.com/office/powerpoint/2010/main" val="3851418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Access Excel Templates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2"/>
            </a:pPr>
            <a:r>
              <a:rPr lang="en-US" sz="2400" dirty="0"/>
              <a:t>Click the </a:t>
            </a:r>
            <a:r>
              <a:rPr lang="en-US" sz="2400" b="1" dirty="0"/>
              <a:t>Sample</a:t>
            </a:r>
            <a:r>
              <a:rPr lang="en-US" sz="2400" dirty="0"/>
              <a:t> </a:t>
            </a:r>
            <a:r>
              <a:rPr lang="en-US" sz="2400" b="1" dirty="0"/>
              <a:t>Templates</a:t>
            </a:r>
            <a:r>
              <a:rPr lang="en-US" sz="2400" dirty="0"/>
              <a:t> icon in the top-row gallery. The collection of sample templates included in Excel 2010 appears in the window.</a:t>
            </a:r>
          </a:p>
          <a:p>
            <a:pPr marL="457200" indent="-457200">
              <a:buFont typeface="+mj-lt"/>
              <a:buAutoNum type="arabicPeriod" startAt="2"/>
            </a:pPr>
            <a:r>
              <a:rPr lang="en-US" sz="2400" dirty="0"/>
              <a:t>Click the </a:t>
            </a:r>
            <a:r>
              <a:rPr lang="en-US" sz="2400" b="1" dirty="0"/>
              <a:t>Personal</a:t>
            </a:r>
            <a:r>
              <a:rPr lang="en-US" sz="2400" dirty="0"/>
              <a:t> </a:t>
            </a:r>
            <a:r>
              <a:rPr lang="en-US" sz="2400" dirty="0" smtClean="0"/>
              <a:t/>
            </a:r>
            <a:br>
              <a:rPr lang="en-US" sz="2400" dirty="0" smtClean="0"/>
            </a:br>
            <a:r>
              <a:rPr lang="en-US" sz="2400" b="1" dirty="0" smtClean="0"/>
              <a:t>Monthly</a:t>
            </a:r>
            <a:r>
              <a:rPr lang="en-US" sz="2400" dirty="0" smtClean="0"/>
              <a:t> </a:t>
            </a:r>
            <a:r>
              <a:rPr lang="en-US" sz="2400" b="1" dirty="0"/>
              <a:t>Budget</a:t>
            </a:r>
            <a:r>
              <a:rPr lang="en-US" sz="2400" dirty="0"/>
              <a:t> </a:t>
            </a:r>
            <a:r>
              <a:rPr lang="en-US" sz="2400" dirty="0" smtClean="0"/>
              <a:t/>
            </a:r>
            <a:br>
              <a:rPr lang="en-US" sz="2400" dirty="0" smtClean="0"/>
            </a:br>
            <a:r>
              <a:rPr lang="en-US" sz="2400" dirty="0" smtClean="0"/>
              <a:t>template </a:t>
            </a:r>
            <a:r>
              <a:rPr lang="en-US" sz="2400" dirty="0"/>
              <a:t>listing; a </a:t>
            </a:r>
            <a:r>
              <a:rPr lang="en-US" sz="2400" dirty="0" smtClean="0"/>
              <a:t/>
            </a:r>
            <a:br>
              <a:rPr lang="en-US" sz="2400" dirty="0" smtClean="0"/>
            </a:br>
            <a:r>
              <a:rPr lang="en-US" sz="2400" dirty="0" smtClean="0"/>
              <a:t>preview </a:t>
            </a:r>
            <a:r>
              <a:rPr lang="en-US" sz="2400" dirty="0"/>
              <a:t>of the </a:t>
            </a:r>
            <a:r>
              <a:rPr lang="en-US" sz="2400" dirty="0" smtClean="0"/>
              <a:t/>
            </a:r>
            <a:br>
              <a:rPr lang="en-US" sz="2400" dirty="0" smtClean="0"/>
            </a:br>
            <a:r>
              <a:rPr lang="en-US" sz="2400" dirty="0" smtClean="0"/>
              <a:t>template </a:t>
            </a:r>
            <a:r>
              <a:rPr lang="en-US" sz="2400" dirty="0"/>
              <a:t>appears in </a:t>
            </a:r>
            <a:r>
              <a:rPr lang="en-US" sz="2400" dirty="0" smtClean="0"/>
              <a:t/>
            </a:r>
            <a:br>
              <a:rPr lang="en-US" sz="2400" dirty="0" smtClean="0"/>
            </a:br>
            <a:r>
              <a:rPr lang="en-US" sz="2400" dirty="0" smtClean="0"/>
              <a:t>the </a:t>
            </a:r>
            <a:r>
              <a:rPr lang="en-US" sz="2400" dirty="0"/>
              <a:t>Preview pane. </a:t>
            </a:r>
            <a:r>
              <a:rPr lang="en-US" sz="2400" dirty="0" smtClean="0"/>
              <a:t/>
            </a:r>
            <a:br>
              <a:rPr lang="en-US" sz="2400" dirty="0" smtClean="0"/>
            </a:br>
            <a:r>
              <a:rPr lang="en-US" sz="2400" dirty="0" smtClean="0"/>
              <a:t>Your </a:t>
            </a:r>
            <a:r>
              <a:rPr lang="en-US" sz="2400" dirty="0"/>
              <a:t>view should </a:t>
            </a:r>
            <a:r>
              <a:rPr lang="en-US" sz="2400" dirty="0" smtClean="0"/>
              <a:t/>
            </a:r>
            <a:br>
              <a:rPr lang="en-US" sz="2400" dirty="0" smtClean="0"/>
            </a:br>
            <a:r>
              <a:rPr lang="en-US" sz="2400" dirty="0" smtClean="0"/>
              <a:t>resemble the figure </a:t>
            </a:r>
            <a:br>
              <a:rPr lang="en-US" sz="2400" dirty="0" smtClean="0"/>
            </a:br>
            <a:r>
              <a:rPr lang="en-US" sz="2400" dirty="0" smtClean="0"/>
              <a:t>shown here.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048000"/>
            <a:ext cx="4495800" cy="2596788"/>
          </a:xfrm>
          <a:prstGeom prst="rect">
            <a:avLst/>
          </a:prstGeom>
        </p:spPr>
      </p:pic>
    </p:spTree>
    <p:extLst>
      <p:ext uri="{BB962C8B-B14F-4D97-AF65-F5344CB8AC3E}">
        <p14:creationId xmlns:p14="http://schemas.microsoft.com/office/powerpoint/2010/main" val="11145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Access Excel Templates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lvl="0" indent="-457200">
              <a:buFont typeface="+mj-lt"/>
              <a:buAutoNum type="arabicPeriod" startAt="4"/>
            </a:pPr>
            <a:r>
              <a:rPr lang="en-US" sz="2400" dirty="0"/>
              <a:t>Click the </a:t>
            </a:r>
            <a:r>
              <a:rPr lang="en-US" sz="2400" b="1" dirty="0"/>
              <a:t>Create</a:t>
            </a:r>
            <a:r>
              <a:rPr lang="en-US" sz="2400" dirty="0"/>
              <a:t> button. The document properties panel opens, giving you the option to edit the properties before you begin working in the template.</a:t>
            </a:r>
          </a:p>
          <a:p>
            <a:pPr marL="457200" lvl="0" indent="-457200">
              <a:buFont typeface="+mj-lt"/>
              <a:buAutoNum type="arabicPeriod" startAt="4"/>
            </a:pPr>
            <a:r>
              <a:rPr lang="en-US" sz="2400" dirty="0"/>
              <a:t>In the document panel’s </a:t>
            </a:r>
            <a:r>
              <a:rPr lang="en-US" sz="2400" b="1" dirty="0"/>
              <a:t>Author</a:t>
            </a:r>
            <a:r>
              <a:rPr lang="en-US" sz="2400" dirty="0"/>
              <a:t> text box, key </a:t>
            </a:r>
            <a:r>
              <a:rPr lang="en-US" sz="2400" b="1" dirty="0"/>
              <a:t>your name</a:t>
            </a:r>
            <a:r>
              <a:rPr lang="en-US" sz="2400" dirty="0"/>
              <a:t>. Key </a:t>
            </a:r>
            <a:r>
              <a:rPr lang="en-US" sz="2400" b="1" dirty="0"/>
              <a:t>Using Templates </a:t>
            </a:r>
            <a:r>
              <a:rPr lang="en-US" sz="2400" dirty="0"/>
              <a:t>in the </a:t>
            </a:r>
            <a:r>
              <a:rPr lang="en-US" sz="2400" i="1" dirty="0"/>
              <a:t>Title </a:t>
            </a:r>
            <a:r>
              <a:rPr lang="en-US" sz="2400" dirty="0"/>
              <a:t>text box and </a:t>
            </a:r>
            <a:r>
              <a:rPr lang="en-US" sz="2400" b="1" dirty="0"/>
              <a:t>Lesson 2</a:t>
            </a:r>
            <a:r>
              <a:rPr lang="en-US" sz="2400" dirty="0"/>
              <a:t> in the </a:t>
            </a:r>
            <a:r>
              <a:rPr lang="en-US" sz="2400" i="1" dirty="0"/>
              <a:t>Subject </a:t>
            </a:r>
            <a:r>
              <a:rPr lang="en-US" sz="2400" dirty="0"/>
              <a:t>text box. Close the document properties pane.</a:t>
            </a:r>
          </a:p>
          <a:p>
            <a:pPr marL="457200" indent="-457200">
              <a:buFont typeface="+mj-lt"/>
              <a:buAutoNum type="arabicPeriod" startAt="4"/>
            </a:pPr>
            <a:r>
              <a:rPr lang="en-US" sz="2400" b="1" dirty="0"/>
              <a:t>CLOSE</a:t>
            </a:r>
            <a:r>
              <a:rPr lang="en-US" sz="2400" dirty="0"/>
              <a:t> the worksheet. When prompted to save changes, save the worksheet as </a:t>
            </a:r>
            <a:r>
              <a:rPr lang="en-US" sz="2400" b="1" i="1" dirty="0"/>
              <a:t>First Template</a:t>
            </a:r>
            <a:r>
              <a:rPr lang="en-US" sz="2400" dirty="0" smtClean="0"/>
              <a:t>.</a:t>
            </a:r>
          </a:p>
          <a:p>
            <a:r>
              <a:rPr lang="en-US" sz="2400" b="1" dirty="0"/>
              <a:t>LEAVE</a:t>
            </a:r>
            <a:r>
              <a:rPr lang="en-US" sz="2400" dirty="0"/>
              <a:t> Excel open for the next </a:t>
            </a:r>
            <a:r>
              <a:rPr lang="en-US" sz="2400" dirty="0" smtClean="0"/>
              <a:t>exercise.</a:t>
            </a:r>
          </a:p>
        </p:txBody>
      </p:sp>
    </p:spTree>
    <p:extLst>
      <p:ext uri="{BB962C8B-B14F-4D97-AF65-F5344CB8AC3E}">
        <p14:creationId xmlns:p14="http://schemas.microsoft.com/office/powerpoint/2010/main" val="464624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
            </a:r>
            <a:br>
              <a:rPr lang="en-US" dirty="0" smtClean="0"/>
            </a:br>
            <a:r>
              <a:rPr lang="en-US" dirty="0" smtClean="0"/>
              <a:t>Accessing Excel Templates Online</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Excel only comes with certain templates installed in the application itself. </a:t>
            </a:r>
            <a:endParaRPr lang="en-US" sz="2400" dirty="0" smtClean="0"/>
          </a:p>
          <a:p>
            <a:r>
              <a:rPr lang="en-US" sz="2400" dirty="0" smtClean="0"/>
              <a:t>If </a:t>
            </a:r>
            <a:r>
              <a:rPr lang="en-US" sz="2400" dirty="0"/>
              <a:t>you have an Internet connection, you have a direct link to templates at Office.com. You can search the Office archives for a template that suits your needs. </a:t>
            </a:r>
            <a:endParaRPr lang="en-US" sz="2400" dirty="0" smtClean="0"/>
          </a:p>
          <a:p>
            <a:r>
              <a:rPr lang="en-US" sz="2400" dirty="0" smtClean="0"/>
              <a:t>Once </a:t>
            </a:r>
            <a:r>
              <a:rPr lang="en-US" sz="2400" dirty="0"/>
              <a:t>found, the template can be instantly downloaded into the application and used. </a:t>
            </a:r>
            <a:endParaRPr lang="en-US" sz="2400" dirty="0" smtClean="0"/>
          </a:p>
          <a:p>
            <a:r>
              <a:rPr lang="en-US" sz="2400" dirty="0" smtClean="0"/>
              <a:t>Once </a:t>
            </a:r>
            <a:r>
              <a:rPr lang="en-US" sz="2400" dirty="0"/>
              <a:t>edited to your satisfaction, you can save it to your local environment to be used again and again</a:t>
            </a:r>
            <a:endParaRPr lang="en-US" sz="2400" dirty="0" smtClean="0"/>
          </a:p>
        </p:txBody>
      </p:sp>
    </p:spTree>
    <p:extLst>
      <p:ext uri="{BB962C8B-B14F-4D97-AF65-F5344CB8AC3E}">
        <p14:creationId xmlns:p14="http://schemas.microsoft.com/office/powerpoint/2010/main" val="43836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Access Excel Templates Online</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a:t>USE</a:t>
            </a:r>
            <a:r>
              <a:rPr lang="en-US" sz="2400" dirty="0"/>
              <a:t> the open worksheet from the previous exercise to complete the following steps</a:t>
            </a:r>
            <a:r>
              <a:rPr lang="en-US" sz="2400" dirty="0" smtClean="0"/>
              <a:t>:</a:t>
            </a:r>
          </a:p>
          <a:p>
            <a:pPr marL="457200" indent="-457200">
              <a:buFont typeface="+mj-lt"/>
              <a:buAutoNum type="arabicPeriod"/>
            </a:pPr>
            <a:r>
              <a:rPr lang="en-US" sz="2400" dirty="0"/>
              <a:t>In Backstage view, click the </a:t>
            </a:r>
            <a:r>
              <a:rPr lang="en-US" sz="2400" b="1" dirty="0"/>
              <a:t>New</a:t>
            </a:r>
            <a:r>
              <a:rPr lang="en-US" sz="2400" dirty="0"/>
              <a:t> tab in the navigation pane to open the </a:t>
            </a:r>
            <a:r>
              <a:rPr lang="en-US" sz="2400" i="1" dirty="0"/>
              <a:t>Available Templates</a:t>
            </a:r>
            <a:r>
              <a:rPr lang="en-US" sz="2400" dirty="0"/>
              <a:t> window. This will give you an overview of the categories offered on Office.com as shown in Figure </a:t>
            </a:r>
            <a:r>
              <a:rPr lang="en-US" sz="2400" dirty="0" smtClean="0"/>
              <a:t>2-26 on the next slide.</a:t>
            </a:r>
          </a:p>
        </p:txBody>
      </p:sp>
    </p:spTree>
    <p:extLst>
      <p:ext uri="{BB962C8B-B14F-4D97-AF65-F5344CB8AC3E}">
        <p14:creationId xmlns:p14="http://schemas.microsoft.com/office/powerpoint/2010/main" val="1295661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2-26: Template Categories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00200"/>
            <a:ext cx="6705600" cy="4820744"/>
          </a:xfrm>
          <a:prstGeom prst="rect">
            <a:avLst/>
          </a:prstGeom>
        </p:spPr>
      </p:pic>
    </p:spTree>
    <p:extLst>
      <p:ext uri="{BB962C8B-B14F-4D97-AF65-F5344CB8AC3E}">
        <p14:creationId xmlns:p14="http://schemas.microsoft.com/office/powerpoint/2010/main" val="1852181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Access Excel Templates Online</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2"/>
            </a:pPr>
            <a:r>
              <a:rPr lang="en-US" sz="2400" dirty="0"/>
              <a:t>Click the </a:t>
            </a:r>
            <a:r>
              <a:rPr lang="en-US" sz="2400" b="1" dirty="0"/>
              <a:t>Memos</a:t>
            </a:r>
            <a:r>
              <a:rPr lang="en-US" sz="2400" dirty="0"/>
              <a:t> button to access the available templates in that category. You should see something similar to </a:t>
            </a:r>
            <a:r>
              <a:rPr lang="en-US" sz="2400" dirty="0" smtClean="0"/>
              <a:t>this figure. </a:t>
            </a:r>
            <a:r>
              <a:rPr lang="en-US" sz="2400" dirty="0"/>
              <a:t>The templates </a:t>
            </a:r>
            <a:r>
              <a:rPr lang="en-US" sz="2400" dirty="0" smtClean="0"/>
              <a:t/>
            </a:r>
            <a:br>
              <a:rPr lang="en-US" sz="2400" dirty="0" smtClean="0"/>
            </a:br>
            <a:r>
              <a:rPr lang="en-US" sz="2400" dirty="0" smtClean="0"/>
              <a:t>are </a:t>
            </a:r>
            <a:r>
              <a:rPr lang="en-US" sz="2400" dirty="0"/>
              <a:t>organized </a:t>
            </a:r>
            <a:r>
              <a:rPr lang="en-US" sz="2400" dirty="0" smtClean="0"/>
              <a:t/>
            </a:r>
            <a:br>
              <a:rPr lang="en-US" sz="2400" dirty="0" smtClean="0"/>
            </a:br>
            <a:r>
              <a:rPr lang="en-US" sz="2400" dirty="0" smtClean="0"/>
              <a:t>alphabetically </a:t>
            </a:r>
            <a:r>
              <a:rPr lang="en-US" sz="2400" dirty="0"/>
              <a:t>and </a:t>
            </a:r>
            <a:r>
              <a:rPr lang="en-US" sz="2400" dirty="0" smtClean="0"/>
              <a:t>the</a:t>
            </a:r>
            <a:br>
              <a:rPr lang="en-US" sz="2400" dirty="0" smtClean="0"/>
            </a:br>
            <a:r>
              <a:rPr lang="en-US" sz="2400" dirty="0" smtClean="0"/>
              <a:t>first </a:t>
            </a:r>
            <a:r>
              <a:rPr lang="en-US" sz="2400" dirty="0"/>
              <a:t>template should </a:t>
            </a:r>
            <a:r>
              <a:rPr lang="en-US" sz="2400" dirty="0" smtClean="0"/>
              <a:t/>
            </a:r>
            <a:br>
              <a:rPr lang="en-US" sz="2400" dirty="0" smtClean="0"/>
            </a:br>
            <a:r>
              <a:rPr lang="en-US" sz="2400" dirty="0" smtClean="0"/>
              <a:t>be </a:t>
            </a:r>
            <a:r>
              <a:rPr lang="en-US" sz="2400" i="1" dirty="0"/>
              <a:t>Credit memo </a:t>
            </a:r>
            <a:r>
              <a:rPr lang="en-US" sz="2400" i="1" dirty="0" smtClean="0"/>
              <a:t/>
            </a:r>
            <a:br>
              <a:rPr lang="en-US" sz="2400" i="1" dirty="0" smtClean="0"/>
            </a:br>
            <a:r>
              <a:rPr lang="en-US" sz="2400" i="1" dirty="0" smtClean="0"/>
              <a:t>(</a:t>
            </a:r>
            <a:r>
              <a:rPr lang="en-US" sz="2400" i="1" dirty="0"/>
              <a:t>Blue Gradient design</a:t>
            </a:r>
            <a:r>
              <a:rPr lang="en-US" sz="2400" i="1" dirty="0" smtClean="0"/>
              <a:t>)</a:t>
            </a:r>
            <a:r>
              <a:rPr lang="en-US" sz="240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514600"/>
            <a:ext cx="4279463" cy="3558021"/>
          </a:xfrm>
          <a:prstGeom prst="rect">
            <a:avLst/>
          </a:prstGeom>
        </p:spPr>
      </p:pic>
    </p:spTree>
    <p:extLst>
      <p:ext uri="{BB962C8B-B14F-4D97-AF65-F5344CB8AC3E}">
        <p14:creationId xmlns:p14="http://schemas.microsoft.com/office/powerpoint/2010/main" val="353368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Access Backstage View</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a:t>LAUNCH</a:t>
            </a:r>
            <a:r>
              <a:rPr lang="en-US" sz="2400" dirty="0"/>
              <a:t> Microsoft Excel 2010. A new blank workbook should appear. Within the workbook, follow these steps</a:t>
            </a:r>
            <a:r>
              <a:rPr lang="en-US" sz="2400" dirty="0" smtClean="0"/>
              <a:t>:</a:t>
            </a:r>
          </a:p>
          <a:p>
            <a:pPr marL="457200" lvl="0" indent="-457200">
              <a:buFont typeface="+mj-lt"/>
              <a:buAutoNum type="arabicPeriod"/>
            </a:pPr>
            <a:r>
              <a:rPr lang="en-US" sz="2400" dirty="0"/>
              <a:t>Click the </a:t>
            </a:r>
            <a:r>
              <a:rPr lang="en-US" sz="2400" b="1" dirty="0"/>
              <a:t>File</a:t>
            </a:r>
            <a:r>
              <a:rPr lang="en-US" sz="2400" dirty="0"/>
              <a:t> tab in the upper-left corner of the Ribbon.</a:t>
            </a:r>
          </a:p>
          <a:p>
            <a:pPr marL="457200" lvl="0" indent="-457200">
              <a:buFont typeface="+mj-lt"/>
              <a:buAutoNum type="arabicPeriod"/>
            </a:pPr>
            <a:r>
              <a:rPr lang="en-US" sz="2400" dirty="0"/>
              <a:t>You have now accessed Backstage </a:t>
            </a:r>
            <a:r>
              <a:rPr lang="en-US" sz="2400" dirty="0" smtClean="0"/>
              <a:t>view (see below).</a:t>
            </a:r>
            <a:endParaRPr lang="en-US" sz="2400" dirty="0"/>
          </a:p>
          <a:p>
            <a:pPr marL="457200" indent="-457200">
              <a:buFont typeface="+mj-lt"/>
              <a:buAutoNum type="arabicPeriod"/>
            </a:pPr>
            <a:r>
              <a:rPr lang="en-US" sz="2400" dirty="0" smtClean="0"/>
              <a:t>Familiarize </a:t>
            </a:r>
            <a:r>
              <a:rPr lang="en-US" sz="2400" dirty="0"/>
              <a:t>yourself with this view and the tools in </a:t>
            </a:r>
            <a:r>
              <a:rPr lang="en-US" sz="2400" dirty="0" smtClean="0"/>
              <a:t>the navigation </a:t>
            </a:r>
            <a:r>
              <a:rPr lang="en-US" sz="2400" dirty="0"/>
              <a:t>pane. </a:t>
            </a:r>
            <a:endParaRPr lang="en-US" sz="2400" dirty="0" smtClean="0"/>
          </a:p>
          <a:p>
            <a:pPr marL="514350" indent="-51435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254" y="4114800"/>
            <a:ext cx="5257800" cy="225036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Access Excel Templates Online</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a:t>Before you implement a template, you have the option to preview the look and feel of it. You can actually see whether it fits your needs. In previous versions of Office, you had to go to the website to search for templates. This isn’t the case with Office 2010. The preview is instantaneous. This means a much easier and simpler decision and download</a:t>
            </a:r>
            <a:r>
              <a:rPr lang="en-US" sz="2400" dirty="0" smtClean="0"/>
              <a:t>.</a:t>
            </a:r>
          </a:p>
          <a:p>
            <a:pPr marL="457200" indent="-457200">
              <a:buFont typeface="+mj-lt"/>
              <a:buAutoNum type="arabicPeriod" startAt="3"/>
            </a:pPr>
            <a:r>
              <a:rPr lang="en-US" sz="2400" dirty="0"/>
              <a:t>Click the </a:t>
            </a:r>
            <a:r>
              <a:rPr lang="en-US" sz="2400" b="1" dirty="0"/>
              <a:t>Download</a:t>
            </a:r>
            <a:r>
              <a:rPr lang="en-US" sz="2400" dirty="0"/>
              <a:t> button below the preview of the Credit Memo template. Note this instantly downloads the Memo and opens it as a new workbook</a:t>
            </a:r>
            <a:r>
              <a:rPr lang="en-US" sz="2400" dirty="0" smtClean="0"/>
              <a:t>.</a:t>
            </a:r>
          </a:p>
          <a:p>
            <a:pPr marL="457200" indent="-457200">
              <a:buFont typeface="+mj-lt"/>
              <a:buAutoNum type="arabicPeriod" startAt="3"/>
            </a:pPr>
            <a:r>
              <a:rPr lang="en-US" sz="2400" b="1" dirty="0"/>
              <a:t>SAVE</a:t>
            </a:r>
            <a:r>
              <a:rPr lang="en-US" sz="2400" dirty="0"/>
              <a:t> the workbook as </a:t>
            </a:r>
            <a:r>
              <a:rPr lang="en-US" sz="2400" b="1" i="1" dirty="0"/>
              <a:t>First Online Template</a:t>
            </a:r>
            <a:r>
              <a:rPr lang="en-US" sz="2400" dirty="0"/>
              <a:t> in the Lesson 2 folder</a:t>
            </a:r>
            <a:r>
              <a:rPr lang="en-US" sz="2400" dirty="0" smtClean="0"/>
              <a:t>.</a:t>
            </a:r>
          </a:p>
          <a:p>
            <a:r>
              <a:rPr lang="en-US" sz="2400" b="1" dirty="0"/>
              <a:t>CLOSE </a:t>
            </a:r>
            <a:r>
              <a:rPr lang="en-US" sz="2400" dirty="0" smtClean="0"/>
              <a:t>Excel.</a:t>
            </a:r>
          </a:p>
          <a:p>
            <a:pPr marL="457200" indent="-457200">
              <a:buFont typeface="+mj-lt"/>
              <a:buAutoNum type="arabicPeriod" startAt="3"/>
            </a:pPr>
            <a:endParaRPr lang="en-US" sz="2400" dirty="0" smtClean="0"/>
          </a:p>
        </p:txBody>
      </p:sp>
    </p:spTree>
    <p:extLst>
      <p:ext uri="{BB962C8B-B14F-4D97-AF65-F5344CB8AC3E}">
        <p14:creationId xmlns:p14="http://schemas.microsoft.com/office/powerpoint/2010/main" val="40167626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Lesson Summary</a:t>
            </a:r>
          </a:p>
        </p:txBody>
      </p:sp>
      <p:sp>
        <p:nvSpPr>
          <p:cNvPr id="4915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70" y="1995558"/>
            <a:ext cx="7987259" cy="25002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Saving a Document with Backstage</a:t>
            </a:r>
            <a:endParaRPr lang="en-US" dirty="0" smtClean="0"/>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In Excel, you can use Backstage view to view, save, print, and organize workbooks or worksheets</a:t>
            </a:r>
            <a:r>
              <a:rPr lang="en-US" sz="2400" dirty="0" smtClean="0"/>
              <a:t>.</a:t>
            </a:r>
          </a:p>
          <a:p>
            <a:r>
              <a:rPr lang="en-US" sz="2400" dirty="0" smtClean="0"/>
              <a:t>In the next </a:t>
            </a:r>
            <a:r>
              <a:rPr lang="en-US" sz="2400" dirty="0"/>
              <a:t>exercise, you create a new workbook in Excel, edit its contents, and then save the workbook using Backstage </a:t>
            </a:r>
            <a:r>
              <a:rPr lang="en-US" sz="2400" dirty="0" smtClean="0"/>
              <a:t>view.</a:t>
            </a:r>
          </a:p>
          <a:p>
            <a:r>
              <a:rPr lang="en-US" sz="2400" dirty="0"/>
              <a:t>To use the Save As feature, you would follow the steps in </a:t>
            </a:r>
            <a:r>
              <a:rPr lang="en-US" sz="2400" dirty="0" smtClean="0"/>
              <a:t>this lesson</a:t>
            </a:r>
            <a:r>
              <a:rPr lang="en-US" sz="2400" dirty="0"/>
              <a:t>, </a:t>
            </a:r>
            <a:r>
              <a:rPr lang="en-US" sz="2400" dirty="0" smtClean="0"/>
              <a:t>only you choose </a:t>
            </a:r>
            <a:r>
              <a:rPr lang="en-US" sz="2400" dirty="0"/>
              <a:t>Save As and complete your task. You should choose the Save As option to save to a different destination, change a file’s name, and/or change a file’s format.</a:t>
            </a:r>
            <a:endParaRPr lang="en-US" sz="2400" dirty="0" smtClean="0"/>
          </a:p>
        </p:txBody>
      </p:sp>
    </p:spTree>
    <p:extLst>
      <p:ext uri="{BB962C8B-B14F-4D97-AF65-F5344CB8AC3E}">
        <p14:creationId xmlns:p14="http://schemas.microsoft.com/office/powerpoint/2010/main" val="2356909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t>
            </a:r>
            <a:r>
              <a:rPr lang="en-US" dirty="0" smtClean="0"/>
              <a:t>Save a Document in Backstage</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LAUNCH</a:t>
            </a:r>
            <a:r>
              <a:rPr lang="en-US" sz="2400" dirty="0" smtClean="0"/>
              <a:t> </a:t>
            </a:r>
            <a:r>
              <a:rPr lang="en-US" sz="2400" dirty="0"/>
              <a:t>Microsoft Excel 2010; a new blank workbook </a:t>
            </a:r>
            <a:r>
              <a:rPr lang="en-US" sz="2400" dirty="0" smtClean="0"/>
              <a:t>opens. Then follow these steps:</a:t>
            </a:r>
          </a:p>
          <a:p>
            <a:pPr marL="457200" lvl="0" indent="-457200">
              <a:buFont typeface="+mj-lt"/>
              <a:buAutoNum type="arabicPeriod"/>
            </a:pPr>
            <a:r>
              <a:rPr lang="en-US" sz="2400" dirty="0"/>
              <a:t>In the new workbook, cell A1 should be the active cell. Key </a:t>
            </a:r>
            <a:r>
              <a:rPr lang="en-US" sz="2400" b="1" dirty="0"/>
              <a:t>Recipe</a:t>
            </a:r>
            <a:r>
              <a:rPr lang="en-US" sz="2400" dirty="0"/>
              <a:t> in this cell, and notice that the text appears in both the cell and the Formula Bar as you </a:t>
            </a:r>
            <a:r>
              <a:rPr lang="en-US" sz="2400" dirty="0" smtClean="0"/>
              <a:t>type.</a:t>
            </a:r>
            <a:endParaRPr lang="en-US" sz="2400" dirty="0"/>
          </a:p>
          <a:p>
            <a:pPr marL="457200" lvl="0" indent="-457200">
              <a:buFont typeface="+mj-lt"/>
              <a:buAutoNum type="arabicPeriod"/>
            </a:pPr>
            <a:r>
              <a:rPr lang="en-US" sz="2400" dirty="0"/>
              <a:t>Press </a:t>
            </a:r>
            <a:r>
              <a:rPr lang="en-US" sz="2400" b="1" dirty="0"/>
              <a:t>Tab</a:t>
            </a:r>
            <a:r>
              <a:rPr lang="en-US" sz="2400" dirty="0"/>
              <a:t>; the text is entered into cell A1, and B1 becomes the active </a:t>
            </a:r>
            <a:r>
              <a:rPr lang="en-US" sz="2400" dirty="0" smtClean="0"/>
              <a:t>cell.</a:t>
            </a:r>
            <a:endParaRPr lang="en-US" sz="2400" dirty="0"/>
          </a:p>
          <a:p>
            <a:pPr marL="457200" indent="-457200">
              <a:buFont typeface="+mj-lt"/>
              <a:buAutoNum type="arabicPeriod"/>
            </a:pPr>
            <a:r>
              <a:rPr lang="en-US" sz="2400" dirty="0"/>
              <a:t>Now key </a:t>
            </a:r>
            <a:r>
              <a:rPr lang="en-US" sz="2400" b="1" dirty="0"/>
              <a:t>Recipe Description </a:t>
            </a:r>
            <a:r>
              <a:rPr lang="en-US" sz="2400" dirty="0"/>
              <a:t>and press </a:t>
            </a:r>
            <a:r>
              <a:rPr lang="en-US" sz="2400" b="1" dirty="0"/>
              <a:t>Tab</a:t>
            </a:r>
            <a:r>
              <a:rPr lang="en-US" sz="2400" dirty="0"/>
              <a:t>. The text is entered into B1, and C1 becomes the active </a:t>
            </a:r>
            <a:r>
              <a:rPr lang="en-US" sz="2400" dirty="0" smtClean="0"/>
              <a:t>cell. </a:t>
            </a:r>
            <a:r>
              <a:rPr lang="en-US" sz="2400" dirty="0"/>
              <a:t>Note that the text from B1 is flowing over into cell </a:t>
            </a:r>
            <a:r>
              <a:rPr lang="en-US" sz="2400" dirty="0" smtClean="0"/>
              <a:t>C1. </a:t>
            </a:r>
            <a:endParaRPr lang="en-US" sz="2400" dirty="0" smtClean="0"/>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1691031827"/>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2762</TotalTime>
  <Words>4421</Words>
  <Application>Microsoft Office PowerPoint</Application>
  <PresentationFormat>On-screen Show (4:3)</PresentationFormat>
  <Paragraphs>355</Paragraphs>
  <Slides>71</Slides>
  <Notes>71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template</vt:lpstr>
      <vt:lpstr>Using Backstage</vt:lpstr>
      <vt:lpstr>Objectives</vt:lpstr>
      <vt:lpstr>Software Orientation: Backstage View</vt:lpstr>
      <vt:lpstr>Software Orientation: Backstage View</vt:lpstr>
      <vt:lpstr>Accessing and Using Backstage View</vt:lpstr>
      <vt:lpstr>Accessing and Using Backstage View</vt:lpstr>
      <vt:lpstr>Step-by-Step: Access Backstage View</vt:lpstr>
      <vt:lpstr>Saving a Document with Backstage</vt:lpstr>
      <vt:lpstr>Step-by-Step: Save a Document in Backstage</vt:lpstr>
      <vt:lpstr>Step-by-Step: Save a Document in Backstage</vt:lpstr>
      <vt:lpstr>Step-by-Step: Save a Document in Backstage</vt:lpstr>
      <vt:lpstr>Step-by-Step: Save a Document in Backstage</vt:lpstr>
      <vt:lpstr>Printing and Previewing with Backstage</vt:lpstr>
      <vt:lpstr>Step-by-Step: Print and Print Preview</vt:lpstr>
      <vt:lpstr>Figure 2-5: Document Preview</vt:lpstr>
      <vt:lpstr>Step-by-Step: Print and Print Preview</vt:lpstr>
      <vt:lpstr>Using Quick Print to Print a Worksheet</vt:lpstr>
      <vt:lpstr>Step-by-Step: Quick Print a Worksheet</vt:lpstr>
      <vt:lpstr>Setting the Print Area</vt:lpstr>
      <vt:lpstr>Step-by-Step: Set a Print Area</vt:lpstr>
      <vt:lpstr>Step-by-Step: Set a Print Area</vt:lpstr>
      <vt:lpstr>Printing Selected Worksheets with Backstage</vt:lpstr>
      <vt:lpstr>Step-by-Step: Print Selected Worksheets</vt:lpstr>
      <vt:lpstr>Figure 2-8: Worksheet Print Options</vt:lpstr>
      <vt:lpstr>Step-by-Step: Print Selected Worksheets</vt:lpstr>
      <vt:lpstr>Printing Selected Workbooks with Backstage</vt:lpstr>
      <vt:lpstr>Step-by-Step: Print Selected Workbooks</vt:lpstr>
      <vt:lpstr>Step-by-Step: Print Selected Workbooks</vt:lpstr>
      <vt:lpstr>Applying Printing Options with Backstage</vt:lpstr>
      <vt:lpstr>Step-by-Step: Apply Printing Options</vt:lpstr>
      <vt:lpstr>Figure 2-10: Print Settings and Options</vt:lpstr>
      <vt:lpstr>Step-by-Step: Apply Printing Options</vt:lpstr>
      <vt:lpstr>Changing a Printer with Backstage</vt:lpstr>
      <vt:lpstr>Step-by-Step: Change a Printer</vt:lpstr>
      <vt:lpstr>Step-by-Step: Change a Printer</vt:lpstr>
      <vt:lpstr>Step-by-Step: Change a Printer</vt:lpstr>
      <vt:lpstr>Changing the Excel Environment in Backstage</vt:lpstr>
      <vt:lpstr>Customizing the Quick Access Toolbar</vt:lpstr>
      <vt:lpstr>Step-by-Step: Customize the Quick Access Toolbar</vt:lpstr>
      <vt:lpstr>Step-by-Step: Customize the Quick Access Toolbar</vt:lpstr>
      <vt:lpstr>Step-by-Step: Customize the Quick Access Toolbar</vt:lpstr>
      <vt:lpstr>Step-by-Step: Customize the Quick Access Toolbar</vt:lpstr>
      <vt:lpstr>Customizing the Ribbon with Backstage</vt:lpstr>
      <vt:lpstr>Step-by-Step: Customize the Ribbon</vt:lpstr>
      <vt:lpstr>Figure 2-14: Customize the Ribbon Window</vt:lpstr>
      <vt:lpstr>Step-by-Step: Customize the Ribbon</vt:lpstr>
      <vt:lpstr>Figure 2-15: Customize the Ribbon</vt:lpstr>
      <vt:lpstr>Step-by-Step: Customize the Ribbon</vt:lpstr>
      <vt:lpstr>Step-by-Step: Customize the Ribbon</vt:lpstr>
      <vt:lpstr>Figure 2-17: Added Commands</vt:lpstr>
      <vt:lpstr>Step-by-Step: Customize the Ribbon</vt:lpstr>
      <vt:lpstr>Customizing the Excel Default Settings</vt:lpstr>
      <vt:lpstr>Step-by-Step: Customize the Default Settings</vt:lpstr>
      <vt:lpstr>Step-by-Step: Customize the Default Settings</vt:lpstr>
      <vt:lpstr>Step-by-Step: Customize the Default Settings</vt:lpstr>
      <vt:lpstr>Altering Document Properties in Backstage</vt:lpstr>
      <vt:lpstr>Step-by-Step: Alter Document Properties</vt:lpstr>
      <vt:lpstr>Figure 2-21: Document Properties</vt:lpstr>
      <vt:lpstr>Step-by-Step: Alter Document Properties</vt:lpstr>
      <vt:lpstr>Step-by-Step: Alter Document Properties</vt:lpstr>
      <vt:lpstr>Step-by-Step: Alter Document Properties</vt:lpstr>
      <vt:lpstr> Accessing and Using Excel Templates</vt:lpstr>
      <vt:lpstr>Step-by-Step: Access Excel Templates</vt:lpstr>
      <vt:lpstr>Step-by-Step: Access Excel Templates</vt:lpstr>
      <vt:lpstr>Step-by-Step: Access Excel Templates</vt:lpstr>
      <vt:lpstr> Accessing Excel Templates Online</vt:lpstr>
      <vt:lpstr>Step-by-Step: Access Excel Templates Online</vt:lpstr>
      <vt:lpstr>Figure 2-26: Template Categories</vt:lpstr>
      <vt:lpstr>Step-by-Step: Access Excel Templates Online</vt:lpstr>
      <vt:lpstr>Step-by-Step: Access Excel Templates Online</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Box Twelve Communications, Inc.</cp:lastModifiedBy>
  <cp:revision>144</cp:revision>
  <dcterms:created xsi:type="dcterms:W3CDTF">2011-08-08T12:10:51Z</dcterms:created>
  <dcterms:modified xsi:type="dcterms:W3CDTF">2011-08-15T03:58:02Z</dcterms:modified>
</cp:coreProperties>
</file>