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106"/>
  </p:notesMasterIdLst>
  <p:sldIdLst>
    <p:sldId id="256" r:id="rId2"/>
    <p:sldId id="257" r:id="rId3"/>
    <p:sldId id="259" r:id="rId4"/>
    <p:sldId id="458" r:id="rId5"/>
    <p:sldId id="545" r:id="rId6"/>
    <p:sldId id="546" r:id="rId7"/>
    <p:sldId id="413" r:id="rId8"/>
    <p:sldId id="547" r:id="rId9"/>
    <p:sldId id="548" r:id="rId10"/>
    <p:sldId id="549" r:id="rId11"/>
    <p:sldId id="550" r:id="rId12"/>
    <p:sldId id="551" r:id="rId13"/>
    <p:sldId id="552" r:id="rId14"/>
    <p:sldId id="553" r:id="rId15"/>
    <p:sldId id="554" r:id="rId16"/>
    <p:sldId id="555" r:id="rId17"/>
    <p:sldId id="556" r:id="rId18"/>
    <p:sldId id="557" r:id="rId19"/>
    <p:sldId id="558" r:id="rId20"/>
    <p:sldId id="559" r:id="rId21"/>
    <p:sldId id="560" r:id="rId22"/>
    <p:sldId id="561" r:id="rId23"/>
    <p:sldId id="562" r:id="rId24"/>
    <p:sldId id="563" r:id="rId25"/>
    <p:sldId id="564" r:id="rId26"/>
    <p:sldId id="565" r:id="rId27"/>
    <p:sldId id="566" r:id="rId28"/>
    <p:sldId id="567" r:id="rId29"/>
    <p:sldId id="568" r:id="rId30"/>
    <p:sldId id="569" r:id="rId31"/>
    <p:sldId id="570" r:id="rId32"/>
    <p:sldId id="571" r:id="rId33"/>
    <p:sldId id="572" r:id="rId34"/>
    <p:sldId id="573" r:id="rId35"/>
    <p:sldId id="574" r:id="rId36"/>
    <p:sldId id="575" r:id="rId37"/>
    <p:sldId id="576" r:id="rId38"/>
    <p:sldId id="577" r:id="rId39"/>
    <p:sldId id="578" r:id="rId40"/>
    <p:sldId id="579" r:id="rId41"/>
    <p:sldId id="580" r:id="rId42"/>
    <p:sldId id="581" r:id="rId43"/>
    <p:sldId id="582" r:id="rId44"/>
    <p:sldId id="583" r:id="rId45"/>
    <p:sldId id="584" r:id="rId46"/>
    <p:sldId id="585" r:id="rId47"/>
    <p:sldId id="586" r:id="rId48"/>
    <p:sldId id="587" r:id="rId49"/>
    <p:sldId id="588" r:id="rId50"/>
    <p:sldId id="589" r:id="rId51"/>
    <p:sldId id="590" r:id="rId52"/>
    <p:sldId id="591" r:id="rId53"/>
    <p:sldId id="592" r:id="rId54"/>
    <p:sldId id="593" r:id="rId55"/>
    <p:sldId id="594" r:id="rId56"/>
    <p:sldId id="595" r:id="rId57"/>
    <p:sldId id="596" r:id="rId58"/>
    <p:sldId id="597" r:id="rId59"/>
    <p:sldId id="598" r:id="rId60"/>
    <p:sldId id="599" r:id="rId61"/>
    <p:sldId id="600" r:id="rId62"/>
    <p:sldId id="601" r:id="rId63"/>
    <p:sldId id="602" r:id="rId64"/>
    <p:sldId id="603" r:id="rId65"/>
    <p:sldId id="604" r:id="rId66"/>
    <p:sldId id="605" r:id="rId67"/>
    <p:sldId id="606" r:id="rId68"/>
    <p:sldId id="607" r:id="rId69"/>
    <p:sldId id="608" r:id="rId70"/>
    <p:sldId id="609" r:id="rId71"/>
    <p:sldId id="610" r:id="rId72"/>
    <p:sldId id="611" r:id="rId73"/>
    <p:sldId id="612" r:id="rId74"/>
    <p:sldId id="613" r:id="rId75"/>
    <p:sldId id="614" r:id="rId76"/>
    <p:sldId id="615" r:id="rId77"/>
    <p:sldId id="616" r:id="rId78"/>
    <p:sldId id="617" r:id="rId79"/>
    <p:sldId id="618" r:id="rId80"/>
    <p:sldId id="619" r:id="rId81"/>
    <p:sldId id="620" r:id="rId82"/>
    <p:sldId id="621" r:id="rId83"/>
    <p:sldId id="622" r:id="rId84"/>
    <p:sldId id="623" r:id="rId85"/>
    <p:sldId id="624" r:id="rId86"/>
    <p:sldId id="625" r:id="rId87"/>
    <p:sldId id="626" r:id="rId88"/>
    <p:sldId id="627" r:id="rId89"/>
    <p:sldId id="628" r:id="rId90"/>
    <p:sldId id="629" r:id="rId91"/>
    <p:sldId id="630" r:id="rId92"/>
    <p:sldId id="631" r:id="rId93"/>
    <p:sldId id="632" r:id="rId94"/>
    <p:sldId id="633" r:id="rId95"/>
    <p:sldId id="634" r:id="rId96"/>
    <p:sldId id="635" r:id="rId97"/>
    <p:sldId id="636" r:id="rId98"/>
    <p:sldId id="637" r:id="rId99"/>
    <p:sldId id="638" r:id="rId100"/>
    <p:sldId id="639" r:id="rId101"/>
    <p:sldId id="640" r:id="rId102"/>
    <p:sldId id="641" r:id="rId103"/>
    <p:sldId id="642" r:id="rId104"/>
    <p:sldId id="457" r:id="rId105"/>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0000FF"/>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43" autoAdjust="0"/>
    <p:restoredTop sz="90603" autoAdjust="0"/>
  </p:normalViewPr>
  <p:slideViewPr>
    <p:cSldViewPr>
      <p:cViewPr>
        <p:scale>
          <a:sx n="70" d="100"/>
          <a:sy n="70" d="100"/>
        </p:scale>
        <p:origin x="-1554" y="-72"/>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pPr>
                <a:defRPr/>
              </a:pPr>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pPr>
                <a:defRPr/>
              </a:pPr>
              <a:t>‹#›</a:t>
            </a:fld>
            <a:endParaRPr lang="en-US"/>
          </a:p>
        </p:txBody>
      </p:sp>
    </p:spTree>
    <p:extLst>
      <p:ext uri="{BB962C8B-B14F-4D97-AF65-F5344CB8AC3E}">
        <p14:creationId xmlns:p14="http://schemas.microsoft.com/office/powerpoint/2010/main" val="15946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100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101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102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103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Take Note: </a:t>
            </a:r>
            <a:r>
              <a:rPr lang="en-US" sz="1200" kern="1200" dirty="0" smtClean="0">
                <a:solidFill>
                  <a:schemeClr val="tx1"/>
                </a:solidFill>
                <a:latin typeface="+mn-lt"/>
                <a:ea typeface="+mn-ea"/>
                <a:cs typeface="+mn-cs"/>
              </a:rPr>
              <a:t>When you have a cell selected, pressing F2 will always activate the formula bar for that cell. </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Troubleshooting: </a:t>
            </a:r>
            <a:r>
              <a:rPr lang="en-US" sz="1200" kern="1200" dirty="0" smtClean="0">
                <a:solidFill>
                  <a:schemeClr val="tx1"/>
                </a:solidFill>
                <a:latin typeface="+mn-lt"/>
                <a:ea typeface="+mn-ea"/>
                <a:cs typeface="+mn-cs"/>
              </a:rPr>
              <a:t>If your formula returned a negative value (i.e., –64), you reversed the order in which the numbers should have been entered.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Take Note: </a:t>
            </a:r>
            <a:r>
              <a:rPr lang="en-US" sz="1200" kern="1200" dirty="0" smtClean="0">
                <a:solidFill>
                  <a:schemeClr val="tx1"/>
                </a:solidFill>
                <a:latin typeface="+mn-lt"/>
                <a:ea typeface="+mn-ea"/>
                <a:cs typeface="+mn-cs"/>
              </a:rPr>
              <a:t>The results of the formula calculation rounded the value 17.66667 after the seventh digit (eighth character) because the standard column width is 8.43. In other words, the value was rounded at that number of places only because of the column width.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Take Note: </a:t>
            </a:r>
            <a:r>
              <a:rPr lang="en-US" sz="1200" kern="1200" dirty="0" smtClean="0">
                <a:solidFill>
                  <a:schemeClr val="tx1"/>
                </a:solidFill>
                <a:latin typeface="+mn-lt"/>
                <a:ea typeface="+mn-ea"/>
                <a:cs typeface="+mn-cs"/>
              </a:rPr>
              <a:t>You can use either uppercase or lowercase when you key a cell reference in a formula. For example, it would not matter whether you keyed B4 or b4 in the formula you entered.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Take Note: </a:t>
            </a:r>
            <a:r>
              <a:rPr lang="en-US" sz="1200" kern="1200" dirty="0" smtClean="0">
                <a:solidFill>
                  <a:schemeClr val="tx1"/>
                </a:solidFill>
                <a:latin typeface="+mn-lt"/>
                <a:ea typeface="+mn-ea"/>
                <a:cs typeface="+mn-cs"/>
              </a:rPr>
              <a:t>Open the Format Cells dialog box to change the way Excel displays “no difference” results. On the Numbers tab, you can choose to display 0, for example.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Another Way: </a:t>
            </a:r>
            <a:r>
              <a:rPr lang="en-US" sz="1200" kern="1200" dirty="0" smtClean="0">
                <a:solidFill>
                  <a:schemeClr val="tx1"/>
                </a:solidFill>
                <a:latin typeface="+mn-lt"/>
                <a:ea typeface="+mn-ea"/>
                <a:cs typeface="+mn-cs"/>
              </a:rPr>
              <a:t>You can select a cell and click the formula bar to key a formula.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Take Note: </a:t>
            </a:r>
            <a:r>
              <a:rPr lang="en-US" sz="1200" kern="1200" dirty="0" smtClean="0">
                <a:solidFill>
                  <a:schemeClr val="tx1"/>
                </a:solidFill>
                <a:latin typeface="+mn-lt"/>
                <a:ea typeface="+mn-ea"/>
                <a:cs typeface="+mn-cs"/>
              </a:rPr>
              <a:t>It is not necessary to key the closing parenthesis when you complete the selection for a formula. Excel supplies it when you press Enter.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Troubleshooting: </a:t>
            </a:r>
            <a:r>
              <a:rPr lang="en-US" sz="1200" kern="1200" dirty="0" smtClean="0">
                <a:solidFill>
                  <a:schemeClr val="tx1"/>
                </a:solidFill>
                <a:latin typeface="+mn-lt"/>
                <a:ea typeface="+mn-ea"/>
                <a:cs typeface="+mn-cs"/>
              </a:rPr>
              <a:t>When you enter a formula that will yield a result less than a whole number, be sure the cell is formatted for decimals. If the cell is formatted for whole numbers, the cell will display 0 or 1 rather than the expected value.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Troubleshooting: </a:t>
            </a:r>
            <a:r>
              <a:rPr lang="en-US" sz="1200" kern="1200" dirty="0" smtClean="0">
                <a:solidFill>
                  <a:schemeClr val="tx1"/>
                </a:solidFill>
                <a:latin typeface="+mn-lt"/>
                <a:ea typeface="+mn-ea"/>
                <a:cs typeface="+mn-cs"/>
              </a:rPr>
              <a:t>If your system administrator has disabled the </a:t>
            </a:r>
            <a:r>
              <a:rPr lang="en-US" sz="1200" i="1" kern="1200" dirty="0" smtClean="0">
                <a:solidFill>
                  <a:schemeClr val="tx1"/>
                </a:solidFill>
                <a:latin typeface="+mn-lt"/>
                <a:ea typeface="+mn-ea"/>
                <a:cs typeface="+mn-cs"/>
              </a:rPr>
              <a:t>Show all windows in the Taskbar </a:t>
            </a:r>
            <a:r>
              <a:rPr lang="en-US" sz="1200" kern="1200" dirty="0" smtClean="0">
                <a:solidFill>
                  <a:schemeClr val="tx1"/>
                </a:solidFill>
                <a:latin typeface="+mn-lt"/>
                <a:ea typeface="+mn-ea"/>
                <a:cs typeface="+mn-cs"/>
              </a:rPr>
              <a:t>option, you will need to use the Switch Windows command in the Windows group on the View tab to move between the two workbooks.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Take Note: </a:t>
            </a:r>
            <a:r>
              <a:rPr lang="en-US" sz="1200" kern="1200" dirty="0" smtClean="0">
                <a:solidFill>
                  <a:schemeClr val="tx1"/>
                </a:solidFill>
                <a:latin typeface="+mn-lt"/>
                <a:ea typeface="+mn-ea"/>
                <a:cs typeface="+mn-cs"/>
              </a:rPr>
              <a:t>You can begin a formula with a + or − as the beginning mathematical operator, but Excel changes it to = when you press Enter. </a:t>
            </a:r>
          </a:p>
          <a:p>
            <a:pPr eaLnBrk="1" hangingPunct="1"/>
            <a:endParaRPr lang="en-US" dirty="0" smtClean="0"/>
          </a:p>
          <a:p>
            <a:pPr eaLnBrk="1" hangingPunct="1"/>
            <a:endParaRPr 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Take Note: </a:t>
            </a:r>
            <a:r>
              <a:rPr lang="en-US" sz="1200" kern="1200" dirty="0" smtClean="0">
                <a:solidFill>
                  <a:schemeClr val="tx1"/>
                </a:solidFill>
                <a:latin typeface="+mn-lt"/>
                <a:ea typeface="+mn-ea"/>
                <a:cs typeface="+mn-cs"/>
              </a:rPr>
              <a:t>There are several syntax rules for creating names. For example, the first character must be a letter, an underscore character (_), or a backslash (\). You cannot use a C,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R, or </a:t>
            </a:r>
            <a:r>
              <a:rPr lang="en-US" sz="1200" kern="1200" dirty="0" err="1" smtClean="0">
                <a:solidFill>
                  <a:schemeClr val="tx1"/>
                </a:solidFill>
                <a:latin typeface="+mn-lt"/>
                <a:ea typeface="+mn-ea"/>
                <a:cs typeface="+mn-cs"/>
              </a:rPr>
              <a:t>r</a:t>
            </a:r>
            <a:r>
              <a:rPr lang="en-US" sz="1200" kern="1200" dirty="0" smtClean="0">
                <a:solidFill>
                  <a:schemeClr val="tx1"/>
                </a:solidFill>
                <a:latin typeface="+mn-lt"/>
                <a:ea typeface="+mn-ea"/>
                <a:cs typeface="+mn-cs"/>
              </a:rPr>
              <a:t> as a defined name, and you must use the underscore or period as word separators rather than spaces.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Another Way: </a:t>
            </a:r>
            <a:r>
              <a:rPr lang="en-US" sz="1200" kern="1200" dirty="0" smtClean="0">
                <a:solidFill>
                  <a:schemeClr val="tx1"/>
                </a:solidFill>
                <a:latin typeface="+mn-lt"/>
                <a:ea typeface="+mn-ea"/>
                <a:cs typeface="+mn-cs"/>
              </a:rPr>
              <a:t>You can name a range using the shortcut menu. Select the range and right-click. Click Name a Range to open the New Name dialog box.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Troubleshooting: </a:t>
            </a:r>
            <a:r>
              <a:rPr lang="en-US" sz="1200" kern="1200" dirty="0" smtClean="0">
                <a:solidFill>
                  <a:schemeClr val="tx1"/>
                </a:solidFill>
                <a:latin typeface="+mn-lt"/>
                <a:ea typeface="+mn-ea"/>
                <a:cs typeface="+mn-cs"/>
              </a:rPr>
              <a:t>If, in the process of naming a range, you receive a message that the name already exists, display the Name Manager (discussed later in this lesson) and edit the existing name or delete it and begin again.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Take Note: </a:t>
            </a:r>
            <a:r>
              <a:rPr lang="en-US" sz="1200" kern="1200" dirty="0" err="1" smtClean="0">
                <a:solidFill>
                  <a:schemeClr val="tx1"/>
                </a:solidFill>
                <a:latin typeface="+mn-lt"/>
                <a:ea typeface="+mn-ea"/>
                <a:cs typeface="+mn-cs"/>
              </a:rPr>
              <a:t>Home_Total</a:t>
            </a:r>
            <a:r>
              <a:rPr lang="en-US" sz="1200" kern="1200" dirty="0" smtClean="0">
                <a:solidFill>
                  <a:schemeClr val="tx1"/>
                </a:solidFill>
                <a:latin typeface="+mn-lt"/>
                <a:ea typeface="+mn-ea"/>
                <a:cs typeface="+mn-cs"/>
              </a:rPr>
              <a:t> is the range you named in the Name a Range exercise earlier in this lesson, using the Create from Selection command.</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Troubleshooting: </a:t>
            </a:r>
            <a:r>
              <a:rPr lang="en-US" sz="1200" kern="1200" dirty="0" smtClean="0">
                <a:solidFill>
                  <a:schemeClr val="tx1"/>
                </a:solidFill>
                <a:latin typeface="+mn-lt"/>
                <a:ea typeface="+mn-ea"/>
                <a:cs typeface="+mn-cs"/>
              </a:rPr>
              <a:t>You will receive an error message if you use the forward slash in a name. </a:t>
            </a:r>
            <a:r>
              <a:rPr lang="en-US" sz="1200" kern="1200" smtClean="0">
                <a:solidFill>
                  <a:schemeClr val="tx1"/>
                </a:solidFill>
                <a:latin typeface="+mn-lt"/>
                <a:ea typeface="+mn-ea"/>
                <a:cs typeface="+mn-cs"/>
              </a:rPr>
              <a:t>Although the forward slash is used in the Short/Over label on the worksheets, you can use only the underscore or the backslash as a word divider in a named range.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Troubleshooting: </a:t>
            </a:r>
            <a:r>
              <a:rPr lang="en-US" sz="1200" kern="1200" dirty="0" smtClean="0">
                <a:solidFill>
                  <a:schemeClr val="tx1"/>
                </a:solidFill>
                <a:latin typeface="+mn-lt"/>
                <a:ea typeface="+mn-ea"/>
                <a:cs typeface="+mn-cs"/>
              </a:rPr>
              <a:t>AutoSum, by default, calculates the total only from the active cell to the first nonnumeric cell. Because C25 is blank, you need to manually select the range to be calculated.</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Take Note: </a:t>
            </a:r>
            <a:r>
              <a:rPr lang="en-US" sz="1200" kern="1200" dirty="0" smtClean="0">
                <a:solidFill>
                  <a:schemeClr val="tx1"/>
                </a:solidFill>
                <a:latin typeface="+mn-lt"/>
                <a:ea typeface="+mn-ea"/>
                <a:cs typeface="+mn-cs"/>
              </a:rPr>
              <a:t>As you add arguments, the Value fields on the Function Arguments dialog box expand to allow you to enter multiple arguments.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Take Note: </a:t>
            </a:r>
            <a:r>
              <a:rPr lang="en-US" sz="1200" kern="1200" dirty="0" smtClean="0">
                <a:solidFill>
                  <a:schemeClr val="tx1"/>
                </a:solidFill>
                <a:latin typeface="+mn-lt"/>
                <a:ea typeface="+mn-ea"/>
                <a:cs typeface="+mn-cs"/>
              </a:rPr>
              <a:t>Text or blank cells are ignored in a COUNT formula. If a cell contains a value of 0 (zero), the COUNT function will recognize it and count it as a cell with a number.</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Take Note: </a:t>
            </a:r>
            <a:r>
              <a:rPr lang="en-US" sz="1200" kern="1200" dirty="0" smtClean="0">
                <a:solidFill>
                  <a:schemeClr val="tx1"/>
                </a:solidFill>
                <a:latin typeface="+mn-lt"/>
                <a:ea typeface="+mn-ea"/>
                <a:cs typeface="+mn-cs"/>
              </a:rPr>
              <a:t>The exact value returned for the AVERAGE formula was 38.25. Because column B is formatted for zero decimals, the value returned by the formula is 38.</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Another Way: </a:t>
            </a:r>
            <a:r>
              <a:rPr lang="en-US" sz="1200" kern="1200" dirty="0" smtClean="0">
                <a:solidFill>
                  <a:schemeClr val="tx1"/>
                </a:solidFill>
                <a:latin typeface="+mn-lt"/>
                <a:ea typeface="+mn-ea"/>
                <a:cs typeface="+mn-cs"/>
              </a:rPr>
              <a:t>You can display the Insert Function dialog box by clicking the Insert Function button on the Formula bar.     </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Troubleshooting: </a:t>
            </a:r>
            <a:r>
              <a:rPr lang="en-US" sz="1200" kern="1200" dirty="0" smtClean="0">
                <a:solidFill>
                  <a:schemeClr val="tx1"/>
                </a:solidFill>
                <a:latin typeface="+mn-lt"/>
                <a:ea typeface="+mn-ea"/>
                <a:cs typeface="+mn-cs"/>
              </a:rPr>
              <a:t>If you do not include the labels in the data selection, Excel will prompt you to include the labels so that you can sort by label rather than the column heading.     </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Take Note: </a:t>
            </a:r>
            <a:r>
              <a:rPr lang="en-US" sz="1200" kern="1200" dirty="0" smtClean="0">
                <a:solidFill>
                  <a:schemeClr val="tx1"/>
                </a:solidFill>
                <a:latin typeface="+mn-lt"/>
                <a:ea typeface="+mn-ea"/>
                <a:cs typeface="+mn-cs"/>
              </a:rPr>
              <a:t>Subtotals are calculated with a summary function, such as SUM, COUNT, or AVERAGE. You can display more than one type of summary function for each column. Grand totals, on the other hand, are derived from the detail data, not from the values in the subtotals. Therefore, when you used the AVERAGE summary function, the grand total row displayed an average of all detail rows in the list, not an average of the values in the subtotal rows.</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90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91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92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93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94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95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Take Note: </a:t>
            </a:r>
            <a:r>
              <a:rPr lang="en-US" sz="1200" kern="1200" dirty="0" smtClean="0">
                <a:solidFill>
                  <a:schemeClr val="tx1"/>
                </a:solidFill>
                <a:latin typeface="+mn-lt"/>
                <a:ea typeface="+mn-ea"/>
                <a:cs typeface="+mn-cs"/>
              </a:rPr>
              <a:t>If the workbook is set to automatically calculate formulas, the Subtotal command recalculates subtotal and grand total values automatically when you edit the detail data.     </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96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97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98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Another Way: </a:t>
            </a:r>
            <a:r>
              <a:rPr lang="en-US" sz="1200" kern="1200" dirty="0" smtClean="0">
                <a:solidFill>
                  <a:schemeClr val="tx1"/>
                </a:solidFill>
                <a:latin typeface="+mn-lt"/>
                <a:ea typeface="+mn-ea"/>
                <a:cs typeface="+mn-cs"/>
              </a:rPr>
              <a:t>You can also press Ctrl+` (grave accent) to switch between formulas and their values. The accent is located to the left of the number 1 key on most keyboards.     </a:t>
            </a:r>
          </a:p>
          <a:p>
            <a:r>
              <a:rPr lang="en-US" sz="1200" b="1" kern="1200" dirty="0" smtClean="0">
                <a:solidFill>
                  <a:schemeClr val="tx1"/>
                </a:solidFill>
                <a:latin typeface="+mn-lt"/>
                <a:ea typeface="+mn-ea"/>
                <a:cs typeface="+mn-cs"/>
              </a:rPr>
              <a:t>Cross Reference: </a:t>
            </a:r>
            <a:r>
              <a:rPr lang="en-US" sz="1200" kern="1200" dirty="0" smtClean="0">
                <a:solidFill>
                  <a:schemeClr val="tx1"/>
                </a:solidFill>
                <a:latin typeface="+mn-lt"/>
                <a:ea typeface="+mn-ea"/>
                <a:cs typeface="+mn-cs"/>
              </a:rPr>
              <a:t>For security reasons, you may want to hide formulas from other workbook users. This and other security issues will be presented in Lesson 11.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99</a:t>
            </a:fld>
            <a:endParaRPr lang="en-US"/>
          </a:p>
        </p:txBody>
      </p:sp>
    </p:spTree>
    <p:extLst>
      <p:ext uri="{BB962C8B-B14F-4D97-AF65-F5344CB8AC3E}">
        <p14:creationId xmlns:p14="http://schemas.microsoft.com/office/powerpoint/2010/main" val="162601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DFA799A-B725-4221-990B-632516315D87}"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0459FF-3F71-4B7E-B046-907AA8018BDF}" type="slidenum">
              <a:rPr lang="en-US"/>
              <a:pPr>
                <a:defRPr/>
              </a:pPr>
              <a:t>‹#›</a:t>
            </a:fld>
            <a:endParaRPr lang="en-US"/>
          </a:p>
        </p:txBody>
      </p:sp>
    </p:spTree>
    <p:extLst>
      <p:ext uri="{BB962C8B-B14F-4D97-AF65-F5344CB8AC3E}">
        <p14:creationId xmlns:p14="http://schemas.microsoft.com/office/powerpoint/2010/main" val="22935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7AF6941-1278-41CB-B8AB-CCC0291E6487}"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2D24E-22F0-472D-A177-7290747F42E4}" type="slidenum">
              <a:rPr lang="en-US"/>
              <a:pPr>
                <a:defRPr/>
              </a:pPr>
              <a:t>‹#›</a:t>
            </a:fld>
            <a:endParaRPr lang="en-US"/>
          </a:p>
        </p:txBody>
      </p:sp>
    </p:spTree>
    <p:extLst>
      <p:ext uri="{BB962C8B-B14F-4D97-AF65-F5344CB8AC3E}">
        <p14:creationId xmlns:p14="http://schemas.microsoft.com/office/powerpoint/2010/main" val="27102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52AE2A-2E00-452E-A053-BE63EB5B4F82}"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DE83-7917-4EFF-B203-C419F0B2909C}" type="slidenum">
              <a:rPr lang="en-US"/>
              <a:pPr>
                <a:defRPr/>
              </a:pPr>
              <a:t>‹#›</a:t>
            </a:fld>
            <a:endParaRPr lang="en-US"/>
          </a:p>
        </p:txBody>
      </p:sp>
    </p:spTree>
    <p:extLst>
      <p:ext uri="{BB962C8B-B14F-4D97-AF65-F5344CB8AC3E}">
        <p14:creationId xmlns:p14="http://schemas.microsoft.com/office/powerpoint/2010/main" val="26410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fld id="{0B0896BD-CA6D-43F9-BBB8-44A21E934B9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7066C-25CD-4A3B-B69F-B91E783C25B3}" type="slidenum">
              <a:rPr lang="en-US"/>
              <a:pPr>
                <a:defRPr/>
              </a:pPr>
              <a:t>‹#›</a:t>
            </a:fld>
            <a:endParaRPr lang="en-US"/>
          </a:p>
        </p:txBody>
      </p:sp>
    </p:spTree>
    <p:extLst>
      <p:ext uri="{BB962C8B-B14F-4D97-AF65-F5344CB8AC3E}">
        <p14:creationId xmlns:p14="http://schemas.microsoft.com/office/powerpoint/2010/main" val="173400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E6255F0-6A78-4CE6-888D-9FE612BDB09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53F413-A379-4AA4-A6AE-7C7FDF82C384}" type="slidenum">
              <a:rPr lang="en-US"/>
              <a:pPr>
                <a:defRPr/>
              </a:pPr>
              <a:t>‹#›</a:t>
            </a:fld>
            <a:endParaRPr lang="en-US"/>
          </a:p>
        </p:txBody>
      </p:sp>
    </p:spTree>
    <p:extLst>
      <p:ext uri="{BB962C8B-B14F-4D97-AF65-F5344CB8AC3E}">
        <p14:creationId xmlns:p14="http://schemas.microsoft.com/office/powerpoint/2010/main" val="14320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D672B51-62A1-47F2-8BD3-985B99507B1A}"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F097D-FD51-42BB-BF26-7FAFAC6D60B7}" type="slidenum">
              <a:rPr lang="en-US"/>
              <a:pPr>
                <a:defRPr/>
              </a:pPr>
              <a:t>‹#›</a:t>
            </a:fld>
            <a:endParaRPr lang="en-US"/>
          </a:p>
        </p:txBody>
      </p:sp>
    </p:spTree>
    <p:extLst>
      <p:ext uri="{BB962C8B-B14F-4D97-AF65-F5344CB8AC3E}">
        <p14:creationId xmlns:p14="http://schemas.microsoft.com/office/powerpoint/2010/main" val="1576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04801C1-4E54-4EB1-8F45-4FC1EA4D7B4C}"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B5463-1AC5-44D9-A7E0-25B4A933145A}" type="slidenum">
              <a:rPr lang="en-US"/>
              <a:pPr>
                <a:defRPr/>
              </a:pPr>
              <a:t>‹#›</a:t>
            </a:fld>
            <a:endParaRPr lang="en-US"/>
          </a:p>
        </p:txBody>
      </p:sp>
    </p:spTree>
    <p:extLst>
      <p:ext uri="{BB962C8B-B14F-4D97-AF65-F5344CB8AC3E}">
        <p14:creationId xmlns:p14="http://schemas.microsoft.com/office/powerpoint/2010/main" val="3913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65F256C-26DB-4B6E-8CA1-A57C4ADF0290}" type="datetimeFigureOut">
              <a:rPr lang="en-US"/>
              <a:pPr>
                <a:defRPr/>
              </a:pPr>
              <a:t>1/20/2013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6C543E-908C-43D6-A406-AFACB94C8388}" type="slidenum">
              <a:rPr lang="en-US"/>
              <a:pPr>
                <a:defRPr/>
              </a:pPr>
              <a:t>‹#›</a:t>
            </a:fld>
            <a:endParaRPr lang="en-US"/>
          </a:p>
        </p:txBody>
      </p:sp>
    </p:spTree>
    <p:extLst>
      <p:ext uri="{BB962C8B-B14F-4D97-AF65-F5344CB8AC3E}">
        <p14:creationId xmlns:p14="http://schemas.microsoft.com/office/powerpoint/2010/main" val="32792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3944CF1-4598-46E3-8AE2-C378EF9DCB3D}" type="datetimeFigureOut">
              <a:rPr lang="en-US"/>
              <a:pPr>
                <a:defRPr/>
              </a:pPr>
              <a:t>1/20/2013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FF6DF-3303-4C48-854A-FA250DD79FB4}" type="slidenum">
              <a:rPr lang="en-US"/>
              <a:pPr>
                <a:defRPr/>
              </a:pPr>
              <a:t>‹#›</a:t>
            </a:fld>
            <a:endParaRPr lang="en-US"/>
          </a:p>
        </p:txBody>
      </p:sp>
    </p:spTree>
    <p:extLst>
      <p:ext uri="{BB962C8B-B14F-4D97-AF65-F5344CB8AC3E}">
        <p14:creationId xmlns:p14="http://schemas.microsoft.com/office/powerpoint/2010/main" val="23421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2DACD84-BDB5-4545-B156-EED29850E27E}" type="datetimeFigureOut">
              <a:rPr lang="en-US"/>
              <a:pPr>
                <a:defRPr/>
              </a:pPr>
              <a:t>1/20/2013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C3ADB1-AE50-4B45-8824-17FB8311405F}" type="slidenum">
              <a:rPr lang="en-US"/>
              <a:pPr>
                <a:defRPr/>
              </a:pPr>
              <a:t>‹#›</a:t>
            </a:fld>
            <a:endParaRPr lang="en-US"/>
          </a:p>
        </p:txBody>
      </p:sp>
    </p:spTree>
    <p:extLst>
      <p:ext uri="{BB962C8B-B14F-4D97-AF65-F5344CB8AC3E}">
        <p14:creationId xmlns:p14="http://schemas.microsoft.com/office/powerpoint/2010/main" val="3088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98E9268-9AD8-4F20-9585-F5A8CF41DF34}"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FCE9E-789B-4FAD-AE65-1A54666FD9FC}" type="slidenum">
              <a:rPr lang="en-US"/>
              <a:pPr>
                <a:defRPr/>
              </a:pPr>
              <a:t>‹#›</a:t>
            </a:fld>
            <a:endParaRPr lang="en-US"/>
          </a:p>
        </p:txBody>
      </p:sp>
    </p:spTree>
    <p:extLst>
      <p:ext uri="{BB962C8B-B14F-4D97-AF65-F5344CB8AC3E}">
        <p14:creationId xmlns:p14="http://schemas.microsoft.com/office/powerpoint/2010/main" val="30579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8D9F0A-E7C0-4A59-889B-272E4DCC1624}"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4E121-91E1-4C60-A5AB-A63ED2F86162}" type="slidenum">
              <a:rPr lang="en-US"/>
              <a:pPr>
                <a:defRPr/>
              </a:pPr>
              <a:t>‹#›</a:t>
            </a:fld>
            <a:endParaRPr lang="en-US"/>
          </a:p>
        </p:txBody>
      </p:sp>
    </p:spTree>
    <p:extLst>
      <p:ext uri="{BB962C8B-B14F-4D97-AF65-F5344CB8AC3E}">
        <p14:creationId xmlns:p14="http://schemas.microsoft.com/office/powerpoint/2010/main" val="399797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0080"/>
            </a:solidFill>
            <a:round/>
            <a:headEnd/>
            <a:tailEnd/>
          </a:ln>
          <a:extLst>
            <a:ext uri="{909E8E84-426E-40DD-AFC4-6F175D3DCCD1}">
              <a14:hiddenFill xmlns:a14="http://schemas.microsoft.com/office/drawing/2010/main">
                <a:noFill/>
              </a14:hiddenFill>
            </a:ext>
          </a:extLst>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EFD6DACF-D783-44D8-A281-0E5E547D7289}" type="datetimeFigureOut">
              <a:rPr lang="en-US"/>
              <a:pPr>
                <a:defRPr/>
              </a:pPr>
              <a:t>1/20/2013</a:t>
            </a:fld>
            <a:endParaRPr lang="en-US"/>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fld id="{18D557D5-F51C-4717-8E58-4F54461436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xStyles>
    <p:titleStyle>
      <a:lvl1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0" y="2286000"/>
            <a:ext cx="8534400" cy="898525"/>
          </a:xfrm>
        </p:spPr>
        <p:txBody>
          <a:bodyPr lIns="45720" rIns="45720">
            <a:normAutofit/>
          </a:bodyPr>
          <a:lstStyle/>
          <a:p>
            <a:pPr algn="r" eaLnBrk="1" hangingPunct="1">
              <a:defRPr/>
            </a:pPr>
            <a:r>
              <a:rPr lang="en-US" sz="4000" dirty="0" smtClean="0"/>
              <a:t>Using Basic Formulas and Functions</a:t>
            </a:r>
          </a:p>
        </p:txBody>
      </p:sp>
      <p:sp>
        <p:nvSpPr>
          <p:cNvPr id="2055" name="Subtitle 2"/>
          <p:cNvSpPr>
            <a:spLocks noGrp="1"/>
          </p:cNvSpPr>
          <p:nvPr>
            <p:ph type="body" idx="1"/>
          </p:nvPr>
        </p:nvSpPr>
        <p:spPr>
          <a:xfrm>
            <a:off x="304800" y="3124200"/>
            <a:ext cx="8183563" cy="1066800"/>
          </a:xfrm>
        </p:spPr>
        <p:txBody>
          <a:bodyPr lIns="182880" tIns="0"/>
          <a:lstStyle/>
          <a:p>
            <a:pPr marL="36513" indent="0" algn="r" eaLnBrk="1" hangingPunct="1">
              <a:spcBef>
                <a:spcPct val="0"/>
              </a:spcBef>
              <a:buFontTx/>
              <a:buNone/>
            </a:pPr>
            <a:r>
              <a:rPr lang="en-US" sz="2800" dirty="0" smtClean="0"/>
              <a:t>Lesson 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Formula that Performs Subtraction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The same methods you used to create a formula to perform addition can be used to create a formula to perform subtraction. </a:t>
            </a:r>
          </a:p>
          <a:p>
            <a:r>
              <a:rPr lang="en-US" sz="2400" dirty="0" smtClean="0"/>
              <a:t>When you create a subtraction formula, enter = followed by the positive number and then enter a minus sign to indicate subtraction. When you create a subtraction formula, the minus sign </a:t>
            </a:r>
            <a:r>
              <a:rPr lang="en-US" sz="2400" i="1" dirty="0" smtClean="0"/>
              <a:t>must</a:t>
            </a:r>
            <a:r>
              <a:rPr lang="en-US" sz="2400" dirty="0" smtClean="0"/>
              <a:t> precede the number to be subtracted. </a:t>
            </a:r>
          </a:p>
          <a:p>
            <a:r>
              <a:rPr lang="en-US" sz="2400" dirty="0" smtClean="0"/>
              <a:t>In the next exercise, you practice creating a formula that performs subtraction.</a:t>
            </a:r>
            <a:endParaRPr lang="en-US" sz="24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Printing Formulas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When you audit the formulas in a large worksheet, you may find it useful to print the worksheet with the formulas displayed. </a:t>
            </a:r>
          </a:p>
          <a:p>
            <a:r>
              <a:rPr lang="en-US" sz="2400" dirty="0" smtClean="0"/>
              <a:t>To gain maximum benefit from the printed copy, print gridlines and row and column headers. </a:t>
            </a:r>
          </a:p>
          <a:p>
            <a:r>
              <a:rPr lang="en-US" sz="2400" dirty="0" smtClean="0"/>
              <a:t>In the next exercise, you will display formulas for printing and adjust the print settings.</a:t>
            </a:r>
          </a:p>
          <a:p>
            <a:endParaRPr lang="en-US" sz="2400" dirty="0"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Print Formulas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b="1" dirty="0" smtClean="0"/>
              <a:t>OPEN</a:t>
            </a:r>
            <a:r>
              <a:rPr lang="en-US" sz="2400" dirty="0" smtClean="0"/>
              <a:t> </a:t>
            </a:r>
            <a:r>
              <a:rPr lang="en-US" sz="2400" b="1" i="1" dirty="0" smtClean="0"/>
              <a:t>Budget</a:t>
            </a:r>
            <a:r>
              <a:rPr lang="en-US" sz="2400" dirty="0" smtClean="0"/>
              <a:t> from your Lesson 8 folder. This is the exercise you saved earlier.</a:t>
            </a:r>
          </a:p>
          <a:p>
            <a:pPr marL="457200" indent="-457200">
              <a:buFont typeface="+mj-lt"/>
              <a:buAutoNum type="arabicPeriod"/>
            </a:pPr>
            <a:r>
              <a:rPr lang="en-US" sz="2400" dirty="0" smtClean="0"/>
              <a:t>Click </a:t>
            </a:r>
            <a:r>
              <a:rPr lang="en-US" sz="2400" b="1" dirty="0" smtClean="0"/>
              <a:t>Show Formulas </a:t>
            </a:r>
            <a:r>
              <a:rPr lang="en-US" sz="2400" dirty="0" smtClean="0"/>
              <a:t>in the </a:t>
            </a:r>
            <a:r>
              <a:rPr lang="en-US" sz="2400" i="1" dirty="0" smtClean="0"/>
              <a:t>Formula Auditing </a:t>
            </a:r>
            <a:r>
              <a:rPr lang="en-US" sz="2400" dirty="0" smtClean="0"/>
              <a:t>group on the </a:t>
            </a:r>
            <a:r>
              <a:rPr lang="en-US" sz="2400" i="1" dirty="0" smtClean="0"/>
              <a:t>Formulas </a:t>
            </a:r>
            <a:r>
              <a:rPr lang="en-US" sz="2400" dirty="0" smtClean="0"/>
              <a:t>tab. The formulas appear in the spreadsheet.</a:t>
            </a:r>
          </a:p>
          <a:p>
            <a:pPr marL="457200" indent="-457200">
              <a:buFont typeface="+mj-lt"/>
              <a:buAutoNum type="arabicPeriod"/>
            </a:pPr>
            <a:r>
              <a:rPr lang="en-US" sz="2400" dirty="0" smtClean="0"/>
              <a:t>Click the </a:t>
            </a:r>
            <a:r>
              <a:rPr lang="en-US" sz="2400" b="1" dirty="0" smtClean="0"/>
              <a:t>Page Layout </a:t>
            </a:r>
            <a:r>
              <a:rPr lang="en-US" sz="2400" dirty="0" smtClean="0"/>
              <a:t>tab and click </a:t>
            </a:r>
            <a:r>
              <a:rPr lang="en-US" sz="2400" b="1" dirty="0" smtClean="0"/>
              <a:t>Print in Gridlines </a:t>
            </a:r>
            <a:r>
              <a:rPr lang="en-US" sz="2400" dirty="0" smtClean="0"/>
              <a:t>and </a:t>
            </a:r>
            <a:r>
              <a:rPr lang="en-US" sz="2400" b="1" dirty="0" smtClean="0"/>
              <a:t>Print in Headings </a:t>
            </a:r>
            <a:r>
              <a:rPr lang="en-US" sz="2400" dirty="0" smtClean="0"/>
              <a:t>in the </a:t>
            </a:r>
            <a:r>
              <a:rPr lang="en-US" sz="2400" i="1" dirty="0" smtClean="0"/>
              <a:t>Sheet Options </a:t>
            </a:r>
            <a:r>
              <a:rPr lang="en-US" sz="2400" dirty="0" smtClean="0"/>
              <a:t>group.</a:t>
            </a:r>
          </a:p>
          <a:p>
            <a:pPr marL="457200" indent="-457200">
              <a:buFont typeface="+mj-lt"/>
              <a:buAutoNum type="arabicPeriod"/>
            </a:pPr>
            <a:r>
              <a:rPr lang="en-US" sz="2400" dirty="0" smtClean="0"/>
              <a:t>Click </a:t>
            </a:r>
            <a:r>
              <a:rPr lang="en-US" sz="2400" b="1" dirty="0" smtClean="0"/>
              <a:t>Orientation </a:t>
            </a:r>
            <a:r>
              <a:rPr lang="en-US" sz="2400" dirty="0" smtClean="0"/>
              <a:t>in the </a:t>
            </a:r>
            <a:r>
              <a:rPr lang="en-US" sz="2400" i="1" dirty="0" smtClean="0"/>
              <a:t>Page Setup </a:t>
            </a:r>
            <a:r>
              <a:rPr lang="en-US" sz="2400" dirty="0" smtClean="0"/>
              <a:t>group and click </a:t>
            </a:r>
            <a:r>
              <a:rPr lang="en-US" sz="2400" b="1" dirty="0" smtClean="0"/>
              <a:t>Landscape</a:t>
            </a:r>
            <a:r>
              <a:rPr lang="en-US" sz="2400" dirty="0" smtClean="0"/>
              <a:t>.</a:t>
            </a:r>
          </a:p>
          <a:p>
            <a:pPr marL="457200" indent="-457200">
              <a:buFont typeface="+mj-lt"/>
              <a:buAutoNum type="arabicPeriod"/>
            </a:pPr>
            <a:r>
              <a:rPr lang="en-US" sz="2400" dirty="0" smtClean="0"/>
              <a:t>Click the </a:t>
            </a:r>
            <a:r>
              <a:rPr lang="en-US" sz="2400" b="1" dirty="0" smtClean="0"/>
              <a:t>File </a:t>
            </a:r>
            <a:r>
              <a:rPr lang="en-US" sz="2400" dirty="0" smtClean="0"/>
              <a:t>tab. Click on </a:t>
            </a:r>
            <a:r>
              <a:rPr lang="en-US" sz="2400" b="1" dirty="0" smtClean="0"/>
              <a:t>Print </a:t>
            </a:r>
            <a:r>
              <a:rPr lang="en-US" sz="2400" dirty="0" smtClean="0"/>
              <a:t>and view the Print Preview.</a:t>
            </a:r>
          </a:p>
          <a:p>
            <a:pPr marL="457200" indent="-457200">
              <a:buFont typeface="+mj-lt"/>
              <a:buAutoNum type="arabicPeriod"/>
            </a:pPr>
            <a:r>
              <a:rPr lang="en-US" sz="2400" dirty="0" smtClean="0"/>
              <a:t>Click the </a:t>
            </a:r>
            <a:r>
              <a:rPr lang="en-US" sz="2400" b="1" dirty="0" smtClean="0"/>
              <a:t>Page Setup </a:t>
            </a:r>
            <a:r>
              <a:rPr lang="en-US" sz="2400" dirty="0" smtClean="0"/>
              <a:t>link at the bottom of the print settings to open the </a:t>
            </a:r>
            <a:r>
              <a:rPr lang="en-US" sz="2400" i="1" dirty="0" smtClean="0"/>
              <a:t>Page Setup</a:t>
            </a:r>
            <a:r>
              <a:rPr lang="en-US" sz="2400" dirty="0" smtClean="0"/>
              <a:t> dialog box.</a:t>
            </a:r>
          </a:p>
          <a:p>
            <a:endParaRPr lang="en-US" sz="2400" dirty="0" smtClean="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Print Formulas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7"/>
            </a:pPr>
            <a:r>
              <a:rPr lang="en-US" sz="2400" dirty="0" smtClean="0"/>
              <a:t>On the </a:t>
            </a:r>
            <a:r>
              <a:rPr lang="en-US" sz="2400" i="1" dirty="0" smtClean="0"/>
              <a:t>Page </a:t>
            </a:r>
            <a:r>
              <a:rPr lang="en-US" sz="2400" dirty="0" smtClean="0"/>
              <a:t>tab of the </a:t>
            </a:r>
            <a:br>
              <a:rPr lang="en-US" sz="2400" dirty="0" smtClean="0"/>
            </a:br>
            <a:r>
              <a:rPr lang="en-US" sz="2400" dirty="0" smtClean="0"/>
              <a:t>dialog box, click </a:t>
            </a:r>
            <a:r>
              <a:rPr lang="en-US" sz="2400" b="1" dirty="0" smtClean="0"/>
              <a:t>Fit to: </a:t>
            </a:r>
            <a:br>
              <a:rPr lang="en-US" sz="2400" b="1" dirty="0" smtClean="0"/>
            </a:br>
            <a:r>
              <a:rPr lang="en-US" sz="2400" dirty="0" smtClean="0"/>
              <a:t>and leave the defaults </a:t>
            </a:r>
            <a:br>
              <a:rPr lang="en-US" sz="2400" dirty="0" smtClean="0"/>
            </a:br>
            <a:r>
              <a:rPr lang="en-US" sz="2400" dirty="0" smtClean="0"/>
              <a:t>as 1 page wide by 1 tall.</a:t>
            </a:r>
          </a:p>
          <a:p>
            <a:pPr marL="457200" indent="-457200">
              <a:buFont typeface="+mj-lt"/>
              <a:buAutoNum type="arabicPeriod" startAt="7"/>
            </a:pPr>
            <a:r>
              <a:rPr lang="en-US" sz="2400" dirty="0" smtClean="0"/>
              <a:t>Click the </a:t>
            </a:r>
            <a:r>
              <a:rPr lang="en-US" sz="2400" b="1" dirty="0" smtClean="0"/>
              <a:t>Header/Footer </a:t>
            </a:r>
            <a:br>
              <a:rPr lang="en-US" sz="2400" b="1" dirty="0" smtClean="0"/>
            </a:br>
            <a:r>
              <a:rPr lang="en-US" sz="2400" dirty="0" smtClean="0"/>
              <a:t>tab. Click </a:t>
            </a:r>
            <a:r>
              <a:rPr lang="en-US" sz="2400" b="1" dirty="0" smtClean="0"/>
              <a:t>Custom </a:t>
            </a:r>
            <a:br>
              <a:rPr lang="en-US" sz="2400" b="1" dirty="0" smtClean="0"/>
            </a:br>
            <a:r>
              <a:rPr lang="en-US" sz="2400" b="1" dirty="0" smtClean="0"/>
              <a:t>Header </a:t>
            </a:r>
            <a:r>
              <a:rPr lang="en-US" sz="2400" dirty="0" smtClean="0"/>
              <a:t>and key </a:t>
            </a:r>
            <a:r>
              <a:rPr lang="en-US" sz="2400" b="1" dirty="0" smtClean="0"/>
              <a:t>your </a:t>
            </a:r>
            <a:br>
              <a:rPr lang="en-US" sz="2400" b="1" dirty="0" smtClean="0"/>
            </a:br>
            <a:r>
              <a:rPr lang="en-US" sz="2400" b="1" dirty="0" smtClean="0"/>
              <a:t>name </a:t>
            </a:r>
            <a:r>
              <a:rPr lang="en-US" sz="2400" dirty="0" smtClean="0"/>
              <a:t>in the left section. </a:t>
            </a:r>
            <a:br>
              <a:rPr lang="en-US" sz="2400" dirty="0" smtClean="0"/>
            </a:br>
            <a:r>
              <a:rPr lang="en-US" sz="2400" dirty="0" smtClean="0"/>
              <a:t>Click </a:t>
            </a:r>
            <a:r>
              <a:rPr lang="en-US" sz="2400" b="1" dirty="0" smtClean="0"/>
              <a:t>OK </a:t>
            </a:r>
            <a:r>
              <a:rPr lang="en-US" sz="2400" dirty="0" smtClean="0"/>
              <a:t>to accept your </a:t>
            </a:r>
            <a:br>
              <a:rPr lang="en-US" sz="2400" dirty="0" smtClean="0"/>
            </a:br>
            <a:r>
              <a:rPr lang="en-US" sz="2400" dirty="0" smtClean="0"/>
              <a:t>changes and close the </a:t>
            </a:r>
            <a:br>
              <a:rPr lang="en-US" sz="2400" dirty="0" smtClean="0"/>
            </a:br>
            <a:r>
              <a:rPr lang="en-US" sz="2400" i="1" dirty="0" smtClean="0"/>
              <a:t>Page Setup</a:t>
            </a:r>
            <a:r>
              <a:rPr lang="en-US" sz="2400" dirty="0" smtClean="0"/>
              <a:t> dialog box. </a:t>
            </a:r>
            <a:br>
              <a:rPr lang="en-US" sz="2400" dirty="0" smtClean="0"/>
            </a:br>
            <a:r>
              <a:rPr lang="en-US" sz="2400" dirty="0" smtClean="0"/>
              <a:t>Refer to the figure.</a:t>
            </a:r>
          </a:p>
        </p:txBody>
      </p:sp>
      <p:pic>
        <p:nvPicPr>
          <p:cNvPr id="4" name="Picture 3" descr="f0829.JPG"/>
          <p:cNvPicPr>
            <a:picLocks noChangeAspect="1"/>
          </p:cNvPicPr>
          <p:nvPr/>
        </p:nvPicPr>
        <p:blipFill>
          <a:blip r:embed="rId3"/>
          <a:stretch>
            <a:fillRect/>
          </a:stretch>
        </p:blipFill>
        <p:spPr>
          <a:xfrm>
            <a:off x="4267200" y="2209800"/>
            <a:ext cx="4419600" cy="3390900"/>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Print Formulas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9"/>
            </a:pPr>
            <a:r>
              <a:rPr lang="en-US" sz="2400" dirty="0" smtClean="0"/>
              <a:t>Click the </a:t>
            </a:r>
            <a:r>
              <a:rPr lang="en-US" sz="2400" b="1" dirty="0" smtClean="0"/>
              <a:t>Print </a:t>
            </a:r>
            <a:r>
              <a:rPr lang="en-US" sz="2400" dirty="0" smtClean="0"/>
              <a:t>button at the top-left corner of the Backstage view window. When prompted, click </a:t>
            </a:r>
            <a:r>
              <a:rPr lang="en-US" sz="2400" b="1" dirty="0" smtClean="0"/>
              <a:t>OK </a:t>
            </a:r>
            <a:r>
              <a:rPr lang="en-US" sz="2400" dirty="0" smtClean="0"/>
              <a:t>to print the document.</a:t>
            </a:r>
          </a:p>
          <a:p>
            <a:pPr marL="457200" indent="-457200">
              <a:buFont typeface="+mj-lt"/>
              <a:buAutoNum type="arabicPeriod" startAt="9"/>
            </a:pPr>
            <a:r>
              <a:rPr lang="en-US" sz="2400" b="1" dirty="0" smtClean="0"/>
              <a:t>SAVE</a:t>
            </a:r>
            <a:r>
              <a:rPr lang="en-US" sz="2400" dirty="0" smtClean="0"/>
              <a:t> the workbook with the same name. </a:t>
            </a:r>
            <a:r>
              <a:rPr lang="en-US" sz="2400" b="1" dirty="0" smtClean="0"/>
              <a:t>CLOSE</a:t>
            </a:r>
            <a:r>
              <a:rPr lang="en-US" sz="2400" dirty="0" smtClean="0"/>
              <a:t> the workbook.</a:t>
            </a:r>
          </a:p>
          <a:p>
            <a:r>
              <a:rPr lang="en-US" sz="2400" b="1" dirty="0" smtClean="0"/>
              <a:t>CLOSE</a:t>
            </a:r>
            <a:r>
              <a:rPr lang="en-US" sz="2400" dirty="0" smtClean="0"/>
              <a:t> Excel.</a:t>
            </a:r>
            <a:endParaRPr lang="en-US" sz="24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Lesson Summary</a:t>
            </a:r>
          </a:p>
        </p:txBody>
      </p:sp>
      <p:sp>
        <p:nvSpPr>
          <p:cNvPr id="49155" name="Rectangle 22"/>
          <p:cNvSpPr>
            <a:spLocks noChangeArrowheads="1"/>
          </p:cNvSpPr>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0000CC"/>
              </a:buClr>
              <a:buFontTx/>
              <a:buChar char="•"/>
            </a:pPr>
            <a:endParaRPr lang="en-US" sz="3200">
              <a:latin typeface="Franklin Gothic Book" pitchFamily="34" charset="0"/>
            </a:endParaRPr>
          </a:p>
        </p:txBody>
      </p:sp>
      <p:pic>
        <p:nvPicPr>
          <p:cNvPr id="4" name="Picture 3" descr="matrix.JPG"/>
          <p:cNvPicPr>
            <a:picLocks noChangeAspect="1"/>
          </p:cNvPicPr>
          <p:nvPr/>
        </p:nvPicPr>
        <p:blipFill>
          <a:blip r:embed="rId3"/>
          <a:stretch>
            <a:fillRect/>
          </a:stretch>
        </p:blipFill>
        <p:spPr>
          <a:xfrm>
            <a:off x="762000" y="1857091"/>
            <a:ext cx="7764687" cy="347690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Formula that Performs Subtraction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When you enter a formula to subtract 125 from 189, you could enter =189−125 or = −125+189. Either formula yields a positive 64. If the positive number is entered first, it is not necessary to enter a plus sign.</a:t>
            </a:r>
          </a:p>
          <a:p>
            <a:r>
              <a:rPr lang="en-US" sz="2400" dirty="0" smtClean="0"/>
              <a:t>If you find that you’ve made a mistake in your formula (such as returning the negative number mentioned earlier), you can select the cell with the erroneous function, press F2 to take you to the formula bar, and edit your function. Once you’ve made your corrections, press Enter to revise.</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Create a Formula for Subtraction</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Select </a:t>
            </a:r>
            <a:r>
              <a:rPr lang="en-US" sz="2400" b="1" dirty="0" smtClean="0"/>
              <a:t>A5</a:t>
            </a:r>
            <a:r>
              <a:rPr lang="en-US" sz="2400" dirty="0" smtClean="0"/>
              <a:t>. Key </a:t>
            </a:r>
            <a:r>
              <a:rPr lang="en-US" sz="2400" b="1" dirty="0" smtClean="0"/>
              <a:t>=456−98</a:t>
            </a:r>
            <a:r>
              <a:rPr lang="en-US" sz="2400" dirty="0" smtClean="0"/>
              <a:t>. Press </a:t>
            </a:r>
            <a:r>
              <a:rPr lang="en-US" sz="2400" b="1" dirty="0" smtClean="0"/>
              <a:t>Enter</a:t>
            </a:r>
            <a:r>
              <a:rPr lang="en-US" sz="2400" dirty="0" smtClean="0"/>
              <a:t>. The value in A5, </a:t>
            </a:r>
            <a:r>
              <a:rPr lang="en-US" sz="2400" i="1" dirty="0" smtClean="0"/>
              <a:t>358</a:t>
            </a:r>
            <a:r>
              <a:rPr lang="en-US" sz="2400" dirty="0" smtClean="0"/>
              <a:t>, appears in the cell.</a:t>
            </a:r>
          </a:p>
          <a:p>
            <a:pPr marL="457200" indent="-457200">
              <a:buFont typeface="+mj-lt"/>
              <a:buAutoNum type="arabicPeriod"/>
            </a:pPr>
            <a:r>
              <a:rPr lang="en-US" sz="2400" dirty="0" smtClean="0"/>
              <a:t>Select </a:t>
            </a:r>
            <a:r>
              <a:rPr lang="en-US" sz="2400" b="1" dirty="0" smtClean="0"/>
              <a:t>A6 </a:t>
            </a:r>
            <a:r>
              <a:rPr lang="en-US" sz="2400" dirty="0" smtClean="0"/>
              <a:t>and key </a:t>
            </a:r>
            <a:r>
              <a:rPr lang="en-US" sz="2400" b="1" dirty="0" smtClean="0"/>
              <a:t>=545</a:t>
            </a:r>
            <a:r>
              <a:rPr lang="en-US" sz="2400" b="1" dirty="0" smtClean="0"/>
              <a:t>−13−8</a:t>
            </a:r>
            <a:r>
              <a:rPr lang="en-US" sz="2400" dirty="0" smtClean="0"/>
              <a:t>. Press </a:t>
            </a:r>
            <a:r>
              <a:rPr lang="en-US" sz="2400" b="1" dirty="0" smtClean="0"/>
              <a:t>Enter</a:t>
            </a:r>
            <a:r>
              <a:rPr lang="en-US" sz="2400" dirty="0" smtClean="0"/>
              <a:t>. The value in A6 should be </a:t>
            </a:r>
            <a:r>
              <a:rPr lang="en-US" sz="2400" i="1" dirty="0" smtClean="0"/>
              <a:t>524</a:t>
            </a:r>
            <a:r>
              <a:rPr lang="en-US" sz="2400" dirty="0" smtClean="0"/>
              <a:t>.</a:t>
            </a:r>
          </a:p>
          <a:p>
            <a:pPr marL="457200" indent="-457200">
              <a:buFont typeface="+mj-lt"/>
              <a:buAutoNum type="arabicPeriod"/>
            </a:pPr>
            <a:r>
              <a:rPr lang="en-US" sz="2400" dirty="0" smtClean="0"/>
              <a:t>In A8, create a formula to subtract 125 from 189. The value in A8 should be </a:t>
            </a:r>
            <a:r>
              <a:rPr lang="en-US" sz="2400" i="1" dirty="0" smtClean="0"/>
              <a:t>64</a:t>
            </a:r>
            <a:r>
              <a:rPr lang="en-US" sz="2400" dirty="0" smtClean="0"/>
              <a:t>.</a:t>
            </a:r>
          </a:p>
          <a:p>
            <a:r>
              <a:rPr lang="en-US" sz="2400" b="1" dirty="0" smtClean="0"/>
              <a:t>LEAVE</a:t>
            </a:r>
            <a:r>
              <a:rPr lang="en-US" sz="2400" dirty="0" smtClean="0"/>
              <a:t> the workbook open to use in the next exercise.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Creating a Formula that Performs Multiplication</a:t>
            </a:r>
            <a:endParaRPr lang="en-US" sz="3000"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The formula to multiply 33 by 6 is =33*6. </a:t>
            </a:r>
          </a:p>
          <a:p>
            <a:r>
              <a:rPr lang="en-US" sz="2400" dirty="0" smtClean="0"/>
              <a:t>If a formula contains two or more operators, operations are not necessarily performed in the order in which you read the formula. </a:t>
            </a:r>
          </a:p>
          <a:p>
            <a:r>
              <a:rPr lang="en-US" sz="2400" dirty="0" smtClean="0"/>
              <a:t>The order is determined by the rules of mathematics, but you can override standard operator priorities by using parentheses. </a:t>
            </a:r>
          </a:p>
          <a:p>
            <a:r>
              <a:rPr lang="en-US" sz="2400" dirty="0" smtClean="0"/>
              <a:t>Operations contained in parentheses are completed before those outside parentheses. </a:t>
            </a:r>
          </a:p>
          <a:p>
            <a:r>
              <a:rPr lang="en-US" sz="2400" dirty="0" smtClean="0"/>
              <a:t>In the next exercise, you learn to create formulas that perform multiplication.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Create a Formula for Multiplication</a:t>
            </a:r>
            <a:endParaRPr lang="en-US" sz="3000"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Select </a:t>
            </a:r>
            <a:r>
              <a:rPr lang="en-US" sz="2400" b="1" dirty="0" smtClean="0"/>
              <a:t>D1</a:t>
            </a:r>
            <a:r>
              <a:rPr lang="en-US" sz="2400" dirty="0" smtClean="0"/>
              <a:t>. Key </a:t>
            </a:r>
            <a:r>
              <a:rPr lang="en-US" sz="2400" b="1" dirty="0" smtClean="0"/>
              <a:t>=125*4 </a:t>
            </a:r>
            <a:r>
              <a:rPr lang="en-US" sz="2400" dirty="0" smtClean="0"/>
              <a:t>and press </a:t>
            </a:r>
            <a:r>
              <a:rPr lang="en-US" sz="2400" b="1" dirty="0" smtClean="0"/>
              <a:t>Enter</a:t>
            </a:r>
            <a:r>
              <a:rPr lang="en-US" sz="2400" dirty="0" smtClean="0"/>
              <a:t>. The value that appears in D1 is </a:t>
            </a:r>
            <a:r>
              <a:rPr lang="en-US" sz="2400" i="1" dirty="0" smtClean="0"/>
              <a:t>500</a:t>
            </a:r>
            <a:r>
              <a:rPr lang="en-US" sz="2400" dirty="0" smtClean="0"/>
              <a:t>.</a:t>
            </a:r>
          </a:p>
          <a:p>
            <a:pPr marL="457200" indent="-457200">
              <a:buFont typeface="+mj-lt"/>
              <a:buAutoNum type="arabicPeriod"/>
            </a:pPr>
            <a:r>
              <a:rPr lang="en-US" sz="2400" dirty="0" smtClean="0"/>
              <a:t>Select </a:t>
            </a:r>
            <a:r>
              <a:rPr lang="en-US" sz="2400" b="1" dirty="0" smtClean="0"/>
              <a:t>D3 </a:t>
            </a:r>
            <a:r>
              <a:rPr lang="en-US" sz="2400" dirty="0" smtClean="0"/>
              <a:t>and key </a:t>
            </a:r>
            <a:r>
              <a:rPr lang="en-US" sz="2400" b="1" dirty="0" smtClean="0"/>
              <a:t>=2*7.50*2</a:t>
            </a:r>
            <a:r>
              <a:rPr lang="en-US" sz="2400" dirty="0" smtClean="0"/>
              <a:t>. Press </a:t>
            </a:r>
            <a:r>
              <a:rPr lang="en-US" sz="2400" b="1" dirty="0" smtClean="0"/>
              <a:t>Enter</a:t>
            </a:r>
            <a:r>
              <a:rPr lang="en-US" sz="2400" dirty="0" smtClean="0"/>
              <a:t>. The value in D3 is </a:t>
            </a:r>
            <a:r>
              <a:rPr lang="en-US" sz="2400" i="1" dirty="0" smtClean="0"/>
              <a:t>30</a:t>
            </a:r>
            <a:r>
              <a:rPr lang="en-US" sz="2400" dirty="0" smtClean="0"/>
              <a:t>.</a:t>
            </a:r>
          </a:p>
          <a:p>
            <a:pPr marL="457200" indent="-457200">
              <a:buFont typeface="+mj-lt"/>
              <a:buAutoNum type="arabicPeriod"/>
            </a:pPr>
            <a:r>
              <a:rPr lang="en-US" sz="2400" dirty="0" smtClean="0"/>
              <a:t>Select </a:t>
            </a:r>
            <a:r>
              <a:rPr lang="en-US" sz="2400" b="1" dirty="0" smtClean="0"/>
              <a:t>D5 </a:t>
            </a:r>
            <a:r>
              <a:rPr lang="en-US" sz="2400" dirty="0" smtClean="0"/>
              <a:t>and key </a:t>
            </a:r>
            <a:r>
              <a:rPr lang="en-US" sz="2400" b="1" dirty="0" smtClean="0"/>
              <a:t>=5*3</a:t>
            </a:r>
            <a:r>
              <a:rPr lang="en-US" sz="2400" dirty="0" smtClean="0"/>
              <a:t>. Press </a:t>
            </a:r>
            <a:r>
              <a:rPr lang="en-US" sz="2400" b="1" dirty="0" smtClean="0"/>
              <a:t>Enter</a:t>
            </a:r>
            <a:r>
              <a:rPr lang="en-US" sz="2400" dirty="0" smtClean="0"/>
              <a:t>. The value in D5 is </a:t>
            </a:r>
            <a:r>
              <a:rPr lang="en-US" sz="2400" i="1" dirty="0" smtClean="0"/>
              <a:t>15</a:t>
            </a:r>
            <a:r>
              <a:rPr lang="en-US" sz="2400" dirty="0" smtClean="0"/>
              <a:t>.</a:t>
            </a:r>
          </a:p>
          <a:p>
            <a:pPr marL="457200" indent="-457200">
              <a:buFont typeface="+mj-lt"/>
              <a:buAutoNum type="arabicPeriod"/>
            </a:pPr>
            <a:r>
              <a:rPr lang="en-US" sz="2400" dirty="0" smtClean="0"/>
              <a:t>Select </a:t>
            </a:r>
            <a:r>
              <a:rPr lang="en-US" sz="2400" b="1" dirty="0" smtClean="0"/>
              <a:t>D7 </a:t>
            </a:r>
            <a:r>
              <a:rPr lang="en-US" sz="2400" dirty="0" smtClean="0"/>
              <a:t>and key </a:t>
            </a:r>
            <a:r>
              <a:rPr lang="en-US" sz="2400" b="1" dirty="0" smtClean="0"/>
              <a:t>=5+2*8</a:t>
            </a:r>
            <a:r>
              <a:rPr lang="en-US" sz="2400" dirty="0" smtClean="0"/>
              <a:t>. The value in D7 is </a:t>
            </a:r>
            <a:r>
              <a:rPr lang="en-US" sz="2400" i="1" dirty="0" smtClean="0"/>
              <a:t>21</a:t>
            </a:r>
            <a:r>
              <a:rPr lang="en-US" sz="2400" dirty="0" smtClean="0"/>
              <a:t>.</a:t>
            </a:r>
          </a:p>
          <a:p>
            <a:pPr marL="457200" indent="-457200">
              <a:buFont typeface="+mj-lt"/>
              <a:buAutoNum type="arabicPeriod"/>
            </a:pPr>
            <a:r>
              <a:rPr lang="en-US" sz="2400" dirty="0" smtClean="0"/>
              <a:t>Select </a:t>
            </a:r>
            <a:r>
              <a:rPr lang="en-US" sz="2400" b="1" dirty="0" smtClean="0"/>
              <a:t>D9 </a:t>
            </a:r>
            <a:r>
              <a:rPr lang="en-US" sz="2400" dirty="0" smtClean="0"/>
              <a:t>and key </a:t>
            </a:r>
            <a:r>
              <a:rPr lang="en-US" sz="2400" b="1" dirty="0" smtClean="0"/>
              <a:t>=(5+2)*8</a:t>
            </a:r>
            <a:r>
              <a:rPr lang="en-US" sz="2400" dirty="0" smtClean="0"/>
              <a:t>. The value in D9 is </a:t>
            </a:r>
            <a:r>
              <a:rPr lang="en-US" sz="2400" i="1" dirty="0" smtClean="0"/>
              <a:t>56</a:t>
            </a:r>
            <a:r>
              <a:rPr lang="en-US" sz="2400" dirty="0" smtClean="0"/>
              <a:t>.</a:t>
            </a:r>
          </a:p>
          <a:p>
            <a:r>
              <a:rPr lang="en-US" sz="2400" b="1" dirty="0" smtClean="0"/>
              <a:t>LEAVE</a:t>
            </a:r>
            <a:r>
              <a:rPr lang="en-US" sz="2400" dirty="0" smtClean="0"/>
              <a:t> the workbook open to use in the next exercise.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Formula that Performs Division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The forward slash is the mathematical operator for division.</a:t>
            </a:r>
          </a:p>
          <a:p>
            <a:r>
              <a:rPr lang="en-US" sz="2400" dirty="0" smtClean="0"/>
              <a:t>When a calculation includes multiple values, you must use parentheses to indicate the part of the calculation that should be performed first.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Formula that Performs Division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Excel does not necessarily perform the operations in the same order that you enter or read them in a formula, which is left to right. Excel uses the rules of mathematics to determine which operations to perform first when a formula contains multiple operators. This is also known as the order of evaluation in Excel. The order is:</a:t>
            </a:r>
          </a:p>
          <a:p>
            <a:pPr lvl="1"/>
            <a:r>
              <a:rPr lang="en-US" sz="2200" dirty="0" smtClean="0"/>
              <a:t>negative number (−)</a:t>
            </a:r>
          </a:p>
          <a:p>
            <a:pPr lvl="1"/>
            <a:r>
              <a:rPr lang="en-US" sz="2200" dirty="0" smtClean="0"/>
              <a:t>percent (%)</a:t>
            </a:r>
          </a:p>
          <a:p>
            <a:pPr lvl="1"/>
            <a:r>
              <a:rPr lang="en-US" sz="2200" dirty="0" smtClean="0"/>
              <a:t>exponentiation (</a:t>
            </a:r>
            <a:r>
              <a:rPr lang="en-US" sz="2200" dirty="0" err="1" smtClean="0"/>
              <a:t>ˆ</a:t>
            </a:r>
            <a:r>
              <a:rPr lang="en-US" sz="2200" dirty="0" smtClean="0"/>
              <a:t>)</a:t>
            </a:r>
          </a:p>
          <a:p>
            <a:pPr lvl="1"/>
            <a:r>
              <a:rPr lang="en-US" sz="2200" dirty="0" smtClean="0"/>
              <a:t>multiplication (*) and division (/)</a:t>
            </a:r>
          </a:p>
          <a:p>
            <a:pPr lvl="1"/>
            <a:r>
              <a:rPr lang="en-US" sz="2200" dirty="0" smtClean="0"/>
              <a:t>addition (+) and subtraction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Formula that Performs Division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For example, consider the following equation:</a:t>
            </a:r>
          </a:p>
          <a:p>
            <a:pPr algn="ctr">
              <a:buNone/>
            </a:pPr>
            <a:r>
              <a:rPr lang="en-US" sz="2400" dirty="0" smtClean="0"/>
              <a:t>5 + 6 * 15 / 3 −1 = 34</a:t>
            </a:r>
          </a:p>
          <a:p>
            <a:r>
              <a:rPr lang="en-US" sz="2400" dirty="0" smtClean="0"/>
              <a:t>Following mathematical operator priorities, </a:t>
            </a:r>
            <a:br>
              <a:rPr lang="en-US" sz="2400" dirty="0" smtClean="0"/>
            </a:br>
            <a:r>
              <a:rPr lang="en-US" sz="2400" dirty="0" smtClean="0"/>
              <a:t>the first operation would be 6 multiplied by </a:t>
            </a:r>
            <a:br>
              <a:rPr lang="en-US" sz="2400" dirty="0" smtClean="0"/>
            </a:br>
            <a:r>
              <a:rPr lang="en-US" sz="2400" dirty="0" smtClean="0"/>
              <a:t>15 and that result would be divided by 3. </a:t>
            </a:r>
            <a:br>
              <a:rPr lang="en-US" sz="2400" dirty="0" smtClean="0"/>
            </a:br>
            <a:r>
              <a:rPr lang="en-US" sz="2400" dirty="0" smtClean="0"/>
              <a:t>Then 5 would be added and finally, </a:t>
            </a:r>
            <a:br>
              <a:rPr lang="en-US" sz="2400" dirty="0" smtClean="0"/>
            </a:br>
            <a:r>
              <a:rPr lang="en-US" sz="2400" dirty="0" smtClean="0"/>
              <a:t>1 would be subtracted. The figure</a:t>
            </a:r>
            <a:br>
              <a:rPr lang="en-US" sz="2400" dirty="0" smtClean="0"/>
            </a:br>
            <a:r>
              <a:rPr lang="en-US" sz="2400" dirty="0" smtClean="0"/>
              <a:t>illustrates the formula entered </a:t>
            </a:r>
            <a:br>
              <a:rPr lang="en-US" sz="2400" dirty="0" smtClean="0"/>
            </a:br>
            <a:r>
              <a:rPr lang="en-US" sz="2400" dirty="0" smtClean="0"/>
              <a:t>into Excel. </a:t>
            </a:r>
            <a:endParaRPr lang="en-US" sz="2400" dirty="0"/>
          </a:p>
        </p:txBody>
      </p:sp>
      <p:pic>
        <p:nvPicPr>
          <p:cNvPr id="4" name="Picture 3" descr="f0803.JPG"/>
          <p:cNvPicPr>
            <a:picLocks noChangeAspect="1"/>
          </p:cNvPicPr>
          <p:nvPr/>
        </p:nvPicPr>
        <p:blipFill>
          <a:blip r:embed="rId3"/>
          <a:stretch>
            <a:fillRect/>
          </a:stretch>
        </p:blipFill>
        <p:spPr>
          <a:xfrm>
            <a:off x="5638800" y="3733800"/>
            <a:ext cx="2724150" cy="26003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Formula that Performs Division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When you use parentheses in a formula, </a:t>
            </a:r>
            <a:br>
              <a:rPr lang="en-US" sz="2400" dirty="0" smtClean="0"/>
            </a:br>
            <a:r>
              <a:rPr lang="en-US" sz="2400" dirty="0" smtClean="0"/>
              <a:t>you indicate which calculation to perform </a:t>
            </a:r>
            <a:br>
              <a:rPr lang="en-US" sz="2400" dirty="0" smtClean="0"/>
            </a:br>
            <a:r>
              <a:rPr lang="en-US" sz="2400" dirty="0" smtClean="0"/>
              <a:t>first, which overrides the standard operator </a:t>
            </a:r>
            <a:br>
              <a:rPr lang="en-US" sz="2400" dirty="0" smtClean="0"/>
            </a:br>
            <a:r>
              <a:rPr lang="en-US" sz="2400" dirty="0" smtClean="0"/>
              <a:t>priorities. Therefore, the result of the </a:t>
            </a:r>
            <a:br>
              <a:rPr lang="en-US" sz="2400" dirty="0" smtClean="0"/>
            </a:br>
            <a:r>
              <a:rPr lang="en-US" sz="2400" dirty="0" smtClean="0"/>
              <a:t>following equation would be significantly </a:t>
            </a:r>
            <a:br>
              <a:rPr lang="en-US" sz="2400" dirty="0" smtClean="0"/>
            </a:br>
            <a:r>
              <a:rPr lang="en-US" sz="2400" dirty="0" smtClean="0"/>
              <a:t>different from the previous one. The figure </a:t>
            </a:r>
            <a:br>
              <a:rPr lang="en-US" sz="2400" dirty="0" smtClean="0"/>
            </a:br>
            <a:r>
              <a:rPr lang="en-US" sz="2400" dirty="0" smtClean="0"/>
              <a:t>illustrates the Excel formula.</a:t>
            </a:r>
          </a:p>
          <a:p>
            <a:endParaRPr lang="en-US" sz="2400" dirty="0" smtClean="0"/>
          </a:p>
          <a:p>
            <a:r>
              <a:rPr lang="en-US" sz="2400" dirty="0" smtClean="0"/>
              <a:t>Here is the mathematical </a:t>
            </a:r>
            <a:br>
              <a:rPr lang="en-US" sz="2400" dirty="0" smtClean="0"/>
            </a:br>
            <a:r>
              <a:rPr lang="en-US" sz="2400" dirty="0" smtClean="0"/>
              <a:t>formula:</a:t>
            </a:r>
            <a:br>
              <a:rPr lang="en-US" sz="2400" dirty="0" smtClean="0"/>
            </a:br>
            <a:r>
              <a:rPr lang="en-US" sz="2400" dirty="0" smtClean="0"/>
              <a:t>     (5 + 6) * 15 / (3 −1) = 82.5 </a:t>
            </a:r>
            <a:endParaRPr lang="en-US" sz="2400" dirty="0"/>
          </a:p>
        </p:txBody>
      </p:sp>
      <p:pic>
        <p:nvPicPr>
          <p:cNvPr id="5" name="Picture 4" descr="f0804.JPG"/>
          <p:cNvPicPr>
            <a:picLocks noChangeAspect="1"/>
          </p:cNvPicPr>
          <p:nvPr/>
        </p:nvPicPr>
        <p:blipFill>
          <a:blip r:embed="rId3"/>
          <a:stretch>
            <a:fillRect/>
          </a:stretch>
        </p:blipFill>
        <p:spPr>
          <a:xfrm>
            <a:off x="5562600" y="3886200"/>
            <a:ext cx="2609850" cy="251941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Create a Formula for Division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Select </a:t>
            </a:r>
            <a:r>
              <a:rPr lang="en-US" sz="2400" b="1" dirty="0" smtClean="0"/>
              <a:t>D7 </a:t>
            </a:r>
            <a:r>
              <a:rPr lang="en-US" sz="2400" dirty="0" smtClean="0"/>
              <a:t>and create the formula </a:t>
            </a:r>
            <a:r>
              <a:rPr lang="en-US" sz="2400" b="1" dirty="0" smtClean="0"/>
              <a:t>=795/45</a:t>
            </a:r>
            <a:r>
              <a:rPr lang="en-US" sz="2400" dirty="0" smtClean="0"/>
              <a:t>. Press </a:t>
            </a:r>
            <a:r>
              <a:rPr lang="en-US" sz="2400" b="1" dirty="0" smtClean="0"/>
              <a:t>Enter</a:t>
            </a:r>
            <a:r>
              <a:rPr lang="en-US" sz="2400" dirty="0" smtClean="0"/>
              <a:t>. Excel returns a value of </a:t>
            </a:r>
            <a:r>
              <a:rPr lang="en-US" sz="2400" i="1" dirty="0" smtClean="0"/>
              <a:t>17.66667</a:t>
            </a:r>
            <a:r>
              <a:rPr lang="en-US" sz="2400" dirty="0" smtClean="0"/>
              <a:t> in D7. </a:t>
            </a:r>
          </a:p>
          <a:p>
            <a:pPr marL="457200" indent="-457200">
              <a:buFont typeface="+mj-lt"/>
              <a:buAutoNum type="arabicPeriod"/>
            </a:pPr>
            <a:r>
              <a:rPr lang="en-US" sz="2400" dirty="0" smtClean="0"/>
              <a:t>Select </a:t>
            </a:r>
            <a:r>
              <a:rPr lang="en-US" sz="2400" b="1" dirty="0" smtClean="0"/>
              <a:t>D7</a:t>
            </a:r>
            <a:r>
              <a:rPr lang="en-US" sz="2400" dirty="0" smtClean="0"/>
              <a:t>. Excel applied the number format to this cell when it returned the value in step 1. Click the </a:t>
            </a:r>
            <a:r>
              <a:rPr lang="en-US" sz="2400" b="1" dirty="0" smtClean="0"/>
              <a:t>Accounting Number Format ($) </a:t>
            </a:r>
            <a:r>
              <a:rPr lang="en-US" sz="2400" dirty="0" smtClean="0"/>
              <a:t>button, on the </a:t>
            </a:r>
            <a:r>
              <a:rPr lang="en-US" sz="2400" i="1" dirty="0" smtClean="0"/>
              <a:t>Home </a:t>
            </a:r>
            <a:r>
              <a:rPr lang="en-US" sz="2400" dirty="0" smtClean="0"/>
              <a:t>tab in the </a:t>
            </a:r>
            <a:r>
              <a:rPr lang="en-US" sz="2400" i="1" dirty="0" smtClean="0"/>
              <a:t>Numbers</a:t>
            </a:r>
            <a:r>
              <a:rPr lang="en-US" sz="2400" dirty="0" smtClean="0"/>
              <a:t> group, to apply accounting format to cell D7. The number is rounded to </a:t>
            </a:r>
            <a:r>
              <a:rPr lang="en-US" sz="2400" i="1" dirty="0" smtClean="0"/>
              <a:t>$17.67</a:t>
            </a:r>
            <a:r>
              <a:rPr lang="en-US" sz="2400" dirty="0" smtClean="0"/>
              <a:t> because two decimal places is the default setting for the accounting format.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Objectives</a:t>
            </a:r>
          </a:p>
        </p:txBody>
      </p:sp>
      <p:sp>
        <p:nvSpPr>
          <p:cNvPr id="3075" name="Rectangle 22"/>
          <p:cNvSpPr>
            <a:spLocks noChangeArrowheads="1"/>
          </p:cNvSpPr>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0000CC"/>
              </a:buClr>
              <a:buFontTx/>
              <a:buChar char="•"/>
            </a:pPr>
            <a:endParaRPr lang="en-US" sz="3200">
              <a:latin typeface="Franklin Gothic Book" pitchFamily="34" charset="0"/>
            </a:endParaRPr>
          </a:p>
        </p:txBody>
      </p:sp>
      <p:pic>
        <p:nvPicPr>
          <p:cNvPr id="5" name="Picture 4" descr="matrix.JPG"/>
          <p:cNvPicPr>
            <a:picLocks noChangeAspect="1"/>
          </p:cNvPicPr>
          <p:nvPr/>
        </p:nvPicPr>
        <p:blipFill>
          <a:blip r:embed="rId3"/>
          <a:stretch>
            <a:fillRect/>
          </a:stretch>
        </p:blipFill>
        <p:spPr>
          <a:xfrm>
            <a:off x="796330" y="1876424"/>
            <a:ext cx="7738070" cy="346499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Create a Formula for Division</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smtClean="0"/>
              <a:t>Select </a:t>
            </a:r>
            <a:r>
              <a:rPr lang="en-US" sz="2400" b="1" dirty="0" smtClean="0"/>
              <a:t>D9 </a:t>
            </a:r>
            <a:r>
              <a:rPr lang="en-US" sz="2400" dirty="0" smtClean="0"/>
              <a:t>and create the formula =65−29*8+97/5. Press </a:t>
            </a:r>
            <a:r>
              <a:rPr lang="en-US" sz="2400" b="1" dirty="0" smtClean="0"/>
              <a:t>Enter</a:t>
            </a:r>
            <a:r>
              <a:rPr lang="en-US" sz="2400" dirty="0" smtClean="0"/>
              <a:t>. The value in D9 is </a:t>
            </a:r>
            <a:r>
              <a:rPr lang="en-US" sz="2400" i="1" dirty="0" smtClean="0"/>
              <a:t>−147.6</a:t>
            </a:r>
            <a:r>
              <a:rPr lang="en-US" sz="2400" dirty="0" smtClean="0"/>
              <a:t>.</a:t>
            </a:r>
          </a:p>
          <a:p>
            <a:pPr marL="457200" indent="-457200">
              <a:buFont typeface="+mj-lt"/>
              <a:buAutoNum type="arabicPeriod" startAt="3"/>
            </a:pPr>
            <a:r>
              <a:rPr lang="en-US" sz="2400" dirty="0" smtClean="0"/>
              <a:t>Select </a:t>
            </a:r>
            <a:r>
              <a:rPr lang="en-US" sz="2400" b="1" dirty="0" smtClean="0"/>
              <a:t>D9</a:t>
            </a:r>
            <a:r>
              <a:rPr lang="en-US" sz="2400" dirty="0" smtClean="0"/>
              <a:t>. Click in the formula bar and place parentheses around 65–29. Press </a:t>
            </a:r>
            <a:r>
              <a:rPr lang="en-US" sz="2400" b="1" dirty="0" smtClean="0"/>
              <a:t>Enter</a:t>
            </a:r>
            <a:r>
              <a:rPr lang="en-US" sz="2400" dirty="0" smtClean="0"/>
              <a:t>. The value in D9 is </a:t>
            </a:r>
            <a:r>
              <a:rPr lang="en-US" sz="2400" i="1" dirty="0" smtClean="0"/>
              <a:t>307.4</a:t>
            </a:r>
            <a:r>
              <a:rPr lang="en-US" sz="2400" dirty="0" smtClean="0"/>
              <a:t>.</a:t>
            </a:r>
          </a:p>
          <a:p>
            <a:pPr marL="457200" indent="-457200">
              <a:buFont typeface="+mj-lt"/>
              <a:buAutoNum type="arabicPeriod" startAt="3"/>
            </a:pPr>
            <a:r>
              <a:rPr lang="en-US" sz="2400" b="1" dirty="0" smtClean="0"/>
              <a:t>CLOSE </a:t>
            </a:r>
            <a:r>
              <a:rPr lang="en-US" sz="2400" dirty="0" smtClean="0"/>
              <a:t>but do not save the workbook.</a:t>
            </a:r>
          </a:p>
          <a:p>
            <a:r>
              <a:rPr lang="en-US" sz="2400" b="1" dirty="0" smtClean="0"/>
              <a:t>LEAVE</a:t>
            </a:r>
            <a:r>
              <a:rPr lang="en-US" sz="2400" dirty="0" smtClean="0"/>
              <a:t> Excel open to use in the next exercise.</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Cell References in Formulas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300" dirty="0" smtClean="0"/>
              <a:t>A cell </a:t>
            </a:r>
            <a:r>
              <a:rPr lang="en-US" sz="2300" b="1" i="1" dirty="0" smtClean="0"/>
              <a:t>reference </a:t>
            </a:r>
            <a:r>
              <a:rPr lang="en-US" sz="2300" dirty="0" smtClean="0"/>
              <a:t>in a formula identifies a cell or a range of cells on a worksheet and tells Excel where to look for the values you want it to calculate in the formula. </a:t>
            </a:r>
          </a:p>
          <a:p>
            <a:r>
              <a:rPr lang="en-US" sz="2300" dirty="0" smtClean="0"/>
              <a:t>Using cell references (cell names; A1, B1, and so on) enables you to re-use the formulas you write, by updating the data in the formulas, rather than rewriting the formulas themselves. </a:t>
            </a:r>
          </a:p>
          <a:p>
            <a:r>
              <a:rPr lang="en-US" sz="2300" dirty="0" smtClean="0"/>
              <a:t>With references, you can use values contained in different parts of a worksheet in one formula or use the value from one cell in several formulas. You can also refer to cells on another worksheet in the same workbook, as well as to other workbooks. </a:t>
            </a:r>
          </a:p>
          <a:p>
            <a:r>
              <a:rPr lang="en-US" sz="2300" dirty="0" smtClean="0"/>
              <a:t>Excel recognizes two types of cell references—relative and absolute. </a:t>
            </a:r>
            <a:endParaRPr lang="en-US" sz="23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Relative Cell References in a Formula</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300" dirty="0" smtClean="0"/>
              <a:t>A cell reference identifies a cell’s location in the worksheet, based on its row number and column letter. </a:t>
            </a:r>
          </a:p>
          <a:p>
            <a:r>
              <a:rPr lang="en-US" sz="2300" dirty="0" smtClean="0"/>
              <a:t>When you include a </a:t>
            </a:r>
            <a:r>
              <a:rPr lang="en-US" sz="2300" b="1" i="1" dirty="0" smtClean="0"/>
              <a:t>relative cell reference</a:t>
            </a:r>
            <a:r>
              <a:rPr lang="en-US" sz="2300" dirty="0" smtClean="0"/>
              <a:t> in a formula and copy that formula, Excel changes the reference to match the column or row to which the formula is copied. A relative cell reference is, therefore, one whose references change “relative” to the location where it is copied or moved. </a:t>
            </a:r>
          </a:p>
          <a:p>
            <a:r>
              <a:rPr lang="en-US" sz="2300" dirty="0" smtClean="0"/>
              <a:t>You use relative cell references when you want the reference to automatically adjust when you copy or fill the formula across rows or down columns in ranges of cells. By default, new formulas use relative references. </a:t>
            </a:r>
          </a:p>
          <a:p>
            <a:r>
              <a:rPr lang="en-US" sz="2300" dirty="0" smtClean="0"/>
              <a:t>In the next exercise, you practice creating and using relative cell references in formulas.</a:t>
            </a:r>
            <a:endParaRPr lang="en-US" sz="23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Relative Cell References in a Formula</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You are about to learn two methods for creating formulas using relative references:</a:t>
            </a:r>
          </a:p>
          <a:p>
            <a:pPr lvl="1"/>
            <a:r>
              <a:rPr lang="en-US" sz="2200" dirty="0" smtClean="0"/>
              <a:t>By keying in an equal sign to mark the entry as a formula and then keying the formula directly into the cell; and</a:t>
            </a:r>
          </a:p>
          <a:p>
            <a:pPr lvl="1"/>
            <a:r>
              <a:rPr lang="en-US" sz="2200" dirty="0" smtClean="0"/>
              <a:t>By keying an equal sign and then clicking a cell or cell range included in the formula (rather than keying cell references). </a:t>
            </a:r>
          </a:p>
          <a:p>
            <a:r>
              <a:rPr lang="en-US" sz="2400" dirty="0" smtClean="0"/>
              <a:t>The second method is usually quicker and eliminates the possibility of typing an incorrect cell or range reference.</a:t>
            </a:r>
          </a:p>
          <a:p>
            <a:r>
              <a:rPr lang="en-US" sz="2400" dirty="0" smtClean="0"/>
              <a:t>When you complete the formula and press Enter, the value displays in the cell and the formula displays in the formula bar. </a:t>
            </a:r>
            <a:endParaRPr lang="en-US" sz="23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Relative Cell References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LAUNCH</a:t>
            </a:r>
            <a:r>
              <a:rPr lang="en-US" sz="2400" dirty="0" smtClean="0"/>
              <a:t> Microsoft Excel if it is not already open.</a:t>
            </a:r>
          </a:p>
          <a:p>
            <a:pPr marL="457200" indent="-457200">
              <a:buFont typeface="+mj-lt"/>
              <a:buAutoNum type="arabicPeriod"/>
            </a:pPr>
            <a:r>
              <a:rPr lang="en-US" sz="2400" b="1" dirty="0" smtClean="0"/>
              <a:t>OPEN</a:t>
            </a:r>
            <a:r>
              <a:rPr lang="en-US" sz="2400" dirty="0" smtClean="0"/>
              <a:t> the </a:t>
            </a:r>
            <a:r>
              <a:rPr lang="en-US" sz="2400" b="1" i="1" dirty="0" smtClean="0"/>
              <a:t>Personal Budget</a:t>
            </a:r>
            <a:r>
              <a:rPr lang="en-US" sz="2400" dirty="0" smtClean="0"/>
              <a:t> data file for this lesson. </a:t>
            </a:r>
          </a:p>
          <a:p>
            <a:pPr marL="457200" indent="-457200">
              <a:buFont typeface="+mj-lt"/>
              <a:buAutoNum type="arabicPeriod"/>
            </a:pPr>
            <a:r>
              <a:rPr lang="en-US" sz="2400" dirty="0" smtClean="0"/>
              <a:t>Select </a:t>
            </a:r>
            <a:r>
              <a:rPr lang="en-US" sz="2400" b="1" dirty="0" smtClean="0"/>
              <a:t>B7 </a:t>
            </a:r>
            <a:r>
              <a:rPr lang="en-US" sz="2400" dirty="0" smtClean="0"/>
              <a:t>and key </a:t>
            </a:r>
            <a:r>
              <a:rPr lang="en-US" sz="2400" b="1" dirty="0" smtClean="0"/>
              <a:t>=sum(B4: (colon)</a:t>
            </a:r>
            <a:r>
              <a:rPr lang="en-US" sz="2400" dirty="0" smtClean="0"/>
              <a:t>. As shown in the figure, cell B4 is outlined in blue, and the reference to B4 in the formula is also blue. The ScreenTip below the formula identifies B4 as the first number in the formula. The reference to B4 is based on its relative position to B7, the cell that contains the formula.  </a:t>
            </a:r>
            <a:endParaRPr lang="en-US" sz="2300" dirty="0"/>
          </a:p>
        </p:txBody>
      </p:sp>
      <p:pic>
        <p:nvPicPr>
          <p:cNvPr id="4" name="Picture 3" descr="f0805.JPG"/>
          <p:cNvPicPr>
            <a:picLocks noChangeAspect="1"/>
          </p:cNvPicPr>
          <p:nvPr/>
        </p:nvPicPr>
        <p:blipFill>
          <a:blip r:embed="rId3"/>
          <a:stretch>
            <a:fillRect/>
          </a:stretch>
        </p:blipFill>
        <p:spPr>
          <a:xfrm>
            <a:off x="2209800" y="4783238"/>
            <a:ext cx="5054600" cy="159618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Relative Cell References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smtClean="0"/>
              <a:t>Key </a:t>
            </a:r>
            <a:r>
              <a:rPr lang="en-US" sz="2400" b="1" dirty="0" smtClean="0"/>
              <a:t>B6 </a:t>
            </a:r>
            <a:r>
              <a:rPr lang="en-US" sz="2400" dirty="0" smtClean="0"/>
              <a:t>and press </a:t>
            </a:r>
            <a:r>
              <a:rPr lang="en-US" sz="2400" b="1" dirty="0" smtClean="0"/>
              <a:t>Enter</a:t>
            </a:r>
            <a:r>
              <a:rPr lang="en-US" sz="2400" dirty="0" smtClean="0"/>
              <a:t>. The total of the cells, </a:t>
            </a:r>
            <a:r>
              <a:rPr lang="en-US" sz="2400" i="1" dirty="0" smtClean="0"/>
              <a:t>3,760</a:t>
            </a:r>
            <a:r>
              <a:rPr lang="en-US" sz="2400" dirty="0" smtClean="0"/>
              <a:t>, appears in B7.</a:t>
            </a:r>
          </a:p>
          <a:p>
            <a:pPr marL="457200" indent="-457200">
              <a:buFont typeface="+mj-lt"/>
              <a:buAutoNum type="arabicPeriod" startAt="3"/>
            </a:pPr>
            <a:r>
              <a:rPr lang="en-US" sz="2400" dirty="0" smtClean="0"/>
              <a:t>Select </a:t>
            </a:r>
            <a:r>
              <a:rPr lang="en-US" sz="2400" b="1" dirty="0" smtClean="0"/>
              <a:t>B15</a:t>
            </a:r>
            <a:r>
              <a:rPr lang="en-US" sz="2400" dirty="0" smtClean="0"/>
              <a:t>. Key </a:t>
            </a:r>
            <a:r>
              <a:rPr lang="en-US" sz="2400" b="1" dirty="0" smtClean="0"/>
              <a:t>=sum( </a:t>
            </a:r>
            <a:r>
              <a:rPr lang="en-US" sz="2400" dirty="0" smtClean="0"/>
              <a:t>and click </a:t>
            </a:r>
            <a:r>
              <a:rPr lang="en-US" sz="2400" b="1" dirty="0" smtClean="0"/>
              <a:t>B10</a:t>
            </a:r>
            <a:r>
              <a:rPr lang="en-US" sz="2400" dirty="0" smtClean="0"/>
              <a:t>. </a:t>
            </a:r>
            <a:br>
              <a:rPr lang="en-US" sz="2400" dirty="0" smtClean="0"/>
            </a:br>
            <a:r>
              <a:rPr lang="en-US" sz="2400" dirty="0" smtClean="0"/>
              <a:t>As shown in the figure, B10 appears in the formula bar and a flashing marquee appears around B10. Excel now knows that you are selecting this</a:t>
            </a:r>
            <a:br>
              <a:rPr lang="en-US" sz="2400" dirty="0" smtClean="0"/>
            </a:br>
            <a:r>
              <a:rPr lang="en-US" sz="2400" dirty="0" smtClean="0"/>
              <a:t>cell to be used in the formula.</a:t>
            </a:r>
            <a:endParaRPr lang="en-US" sz="2400" dirty="0"/>
          </a:p>
        </p:txBody>
      </p:sp>
      <p:pic>
        <p:nvPicPr>
          <p:cNvPr id="5" name="Picture 4" descr="f0806.JPG"/>
          <p:cNvPicPr>
            <a:picLocks noChangeAspect="1"/>
          </p:cNvPicPr>
          <p:nvPr/>
        </p:nvPicPr>
        <p:blipFill>
          <a:blip r:embed="rId3"/>
          <a:stretch>
            <a:fillRect/>
          </a:stretch>
        </p:blipFill>
        <p:spPr>
          <a:xfrm>
            <a:off x="5410200" y="3733800"/>
            <a:ext cx="3073917" cy="248222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Relative Cell References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smtClean="0"/>
              <a:t>Click and drag the flashing marquee </a:t>
            </a:r>
            <a:br>
              <a:rPr lang="en-US" sz="2400" dirty="0" smtClean="0"/>
            </a:br>
            <a:r>
              <a:rPr lang="en-US" sz="2400" dirty="0" smtClean="0"/>
              <a:t>to B14. As shown in the figure, the </a:t>
            </a:r>
            <a:br>
              <a:rPr lang="en-US" sz="2400" dirty="0" smtClean="0"/>
            </a:br>
            <a:r>
              <a:rPr lang="en-US" sz="2400" dirty="0" smtClean="0"/>
              <a:t>formula bar reveals that values within </a:t>
            </a:r>
            <a:br>
              <a:rPr lang="en-US" sz="2400" dirty="0" smtClean="0"/>
            </a:br>
            <a:r>
              <a:rPr lang="en-US" sz="2400" dirty="0" smtClean="0"/>
              <a:t>the B10:B14 range will be summed </a:t>
            </a:r>
            <a:br>
              <a:rPr lang="en-US" sz="2400" dirty="0" smtClean="0"/>
            </a:br>
            <a:r>
              <a:rPr lang="en-US" sz="2400" dirty="0" smtClean="0"/>
              <a:t>(added). Note, this step </a:t>
            </a:r>
            <a:br>
              <a:rPr lang="en-US" sz="2400" dirty="0" smtClean="0"/>
            </a:br>
            <a:r>
              <a:rPr lang="en-US" sz="2400" dirty="0" smtClean="0"/>
              <a:t>allows you to input a range of</a:t>
            </a:r>
            <a:br>
              <a:rPr lang="en-US" sz="2400" dirty="0" smtClean="0"/>
            </a:br>
            <a:r>
              <a:rPr lang="en-US" sz="2400" dirty="0" smtClean="0"/>
              <a:t>cells in the formula by </a:t>
            </a:r>
            <a:br>
              <a:rPr lang="en-US" sz="2400" dirty="0" smtClean="0"/>
            </a:br>
            <a:r>
              <a:rPr lang="en-US" sz="2400" dirty="0" smtClean="0"/>
              <a:t>highlighting instead of typing </a:t>
            </a:r>
            <a:br>
              <a:rPr lang="en-US" sz="2400" dirty="0" smtClean="0"/>
            </a:br>
            <a:r>
              <a:rPr lang="en-US" sz="2400" dirty="0" smtClean="0"/>
              <a:t>the formula in the cell. </a:t>
            </a:r>
            <a:endParaRPr lang="en-US" sz="2400" dirty="0"/>
          </a:p>
        </p:txBody>
      </p:sp>
      <p:pic>
        <p:nvPicPr>
          <p:cNvPr id="7" name="Picture 6" descr="f0807.JPG"/>
          <p:cNvPicPr>
            <a:picLocks noChangeAspect="1"/>
          </p:cNvPicPr>
          <p:nvPr/>
        </p:nvPicPr>
        <p:blipFill>
          <a:blip r:embed="rId3"/>
          <a:stretch>
            <a:fillRect/>
          </a:stretch>
        </p:blipFill>
        <p:spPr>
          <a:xfrm>
            <a:off x="5181600" y="3200400"/>
            <a:ext cx="3200400" cy="321413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Relative Cell References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6"/>
            </a:pPr>
            <a:r>
              <a:rPr lang="en-US" sz="2400" dirty="0" smtClean="0"/>
              <a:t>Press </a:t>
            </a:r>
            <a:r>
              <a:rPr lang="en-US" sz="2400" b="1" dirty="0" smtClean="0"/>
              <a:t>Enter</a:t>
            </a:r>
            <a:r>
              <a:rPr lang="en-US" sz="2400" dirty="0" smtClean="0"/>
              <a:t> to accept the formula. Select </a:t>
            </a:r>
            <a:r>
              <a:rPr lang="en-US" sz="2400" b="1" dirty="0" smtClean="0"/>
              <a:t>B15</a:t>
            </a:r>
            <a:r>
              <a:rPr lang="en-US" sz="2400" dirty="0" smtClean="0"/>
              <a:t>. As illustrated in the figure, the value is displayed in B15 and when you click on the cell the formula is displayed in the formula bar. Take note that each cell reference is the cell’s unique name. No matter what numeric value is assigned in the cell, the cell </a:t>
            </a:r>
            <a:br>
              <a:rPr lang="en-US" sz="2400" dirty="0" smtClean="0"/>
            </a:br>
            <a:r>
              <a:rPr lang="en-US" sz="2400" dirty="0" smtClean="0"/>
              <a:t>reference (B1, C10,</a:t>
            </a:r>
            <a:br>
              <a:rPr lang="en-US" sz="2400" dirty="0" smtClean="0"/>
            </a:br>
            <a:r>
              <a:rPr lang="en-US" sz="2400" dirty="0" smtClean="0"/>
              <a:t>etc.) never changes. </a:t>
            </a:r>
            <a:endParaRPr lang="en-US" sz="2400" dirty="0"/>
          </a:p>
        </p:txBody>
      </p:sp>
      <p:pic>
        <p:nvPicPr>
          <p:cNvPr id="5" name="Picture 4" descr="f0808.JPG"/>
          <p:cNvPicPr>
            <a:picLocks noChangeAspect="1"/>
          </p:cNvPicPr>
          <p:nvPr/>
        </p:nvPicPr>
        <p:blipFill>
          <a:blip r:embed="rId3"/>
          <a:stretch>
            <a:fillRect/>
          </a:stretch>
        </p:blipFill>
        <p:spPr>
          <a:xfrm>
            <a:off x="3962400" y="3600734"/>
            <a:ext cx="4693408" cy="274541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Relative Cell References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7"/>
            </a:pPr>
            <a:r>
              <a:rPr lang="en-US" sz="2400" dirty="0" smtClean="0"/>
              <a:t>The goal of this step is to create a simple formula. Select </a:t>
            </a:r>
            <a:r>
              <a:rPr lang="en-US" sz="2400" b="1" dirty="0" smtClean="0"/>
              <a:t>D4 </a:t>
            </a:r>
            <a:r>
              <a:rPr lang="en-US" sz="2400" dirty="0" smtClean="0"/>
              <a:t>and key </a:t>
            </a:r>
            <a:r>
              <a:rPr lang="en-US" sz="2400" b="1" dirty="0" smtClean="0"/>
              <a:t>=</a:t>
            </a:r>
            <a:r>
              <a:rPr lang="en-US" sz="2400" dirty="0" smtClean="0"/>
              <a:t>. Click </a:t>
            </a:r>
            <a:r>
              <a:rPr lang="en-US" sz="2400" b="1" dirty="0" smtClean="0"/>
              <a:t>B4 </a:t>
            </a:r>
            <a:r>
              <a:rPr lang="en-US" sz="2400" dirty="0" smtClean="0"/>
              <a:t>and key </a:t>
            </a:r>
            <a:r>
              <a:rPr lang="en-US" sz="2400" b="1" dirty="0" smtClean="0"/>
              <a:t>−</a:t>
            </a:r>
            <a:r>
              <a:rPr lang="en-US" sz="2400" dirty="0" smtClean="0"/>
              <a:t>. Click </a:t>
            </a:r>
            <a:r>
              <a:rPr lang="en-US" sz="2400" b="1" dirty="0" smtClean="0"/>
              <a:t>C4 </a:t>
            </a:r>
            <a:r>
              <a:rPr lang="en-US" sz="2400" dirty="0" smtClean="0"/>
              <a:t>and press </a:t>
            </a:r>
            <a:r>
              <a:rPr lang="en-US" sz="2400" b="1" dirty="0" smtClean="0"/>
              <a:t>Enter</a:t>
            </a:r>
            <a:r>
              <a:rPr lang="en-US" sz="2400" dirty="0" smtClean="0"/>
              <a:t>. By default, when a subtraction formula yields no difference (a zero answer), Excel enters a hyphen.</a:t>
            </a:r>
          </a:p>
          <a:p>
            <a:pPr marL="457200" indent="-457200">
              <a:buFont typeface="+mj-lt"/>
              <a:buAutoNum type="arabicPeriod" startAt="7"/>
            </a:pPr>
            <a:r>
              <a:rPr lang="en-US" sz="2400" dirty="0" smtClean="0"/>
              <a:t>Select </a:t>
            </a:r>
            <a:r>
              <a:rPr lang="en-US" sz="2400" b="1" dirty="0" smtClean="0"/>
              <a:t>D4 </a:t>
            </a:r>
            <a:r>
              <a:rPr lang="en-US" sz="2400" dirty="0" smtClean="0"/>
              <a:t>again. Click and drag the fill handle to D7 to select this range of cells. You are now copying the formula from the previous step into a new range of cells.</a:t>
            </a:r>
          </a:p>
          <a:p>
            <a:pPr marL="457200" indent="-457200">
              <a:buFont typeface="+mj-lt"/>
              <a:buAutoNum type="arabicPeriod" startAt="7"/>
            </a:pPr>
            <a:r>
              <a:rPr lang="en-US" sz="2400" dirty="0" smtClean="0"/>
              <a:t>Use the fill handle to copy the formula in B7 to C7. Notice that the amount in D7 changes when the formula is copied. When you copied the formula to C7, the position of the cell containing the formula changed, so the reference in the formula changed to C7 instead of B7. </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Relative Cell References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10"/>
            </a:pPr>
            <a:r>
              <a:rPr lang="en-US" sz="2400" dirty="0" smtClean="0"/>
              <a:t>Select </a:t>
            </a:r>
            <a:r>
              <a:rPr lang="en-US" sz="2400" b="1" dirty="0" smtClean="0"/>
              <a:t>D7 </a:t>
            </a:r>
            <a:r>
              <a:rPr lang="en-US" sz="2400" dirty="0" smtClean="0"/>
              <a:t>and click </a:t>
            </a:r>
            <a:r>
              <a:rPr lang="en-US" sz="2400" b="1" dirty="0" smtClean="0"/>
              <a:t>Copy</a:t>
            </a:r>
            <a:r>
              <a:rPr lang="en-US" sz="2400" dirty="0" smtClean="0"/>
              <a:t>. Select </a:t>
            </a:r>
            <a:r>
              <a:rPr lang="en-US" sz="2400" b="1" dirty="0" smtClean="0"/>
              <a:t>D10:D15 </a:t>
            </a:r>
            <a:r>
              <a:rPr lang="en-US" sz="2400" dirty="0" smtClean="0"/>
              <a:t>and click </a:t>
            </a:r>
            <a:r>
              <a:rPr lang="en-US" sz="2400" b="1" dirty="0" smtClean="0"/>
              <a:t>Paste</a:t>
            </a:r>
            <a:r>
              <a:rPr lang="en-US" sz="2400" dirty="0" smtClean="0"/>
              <a:t>. Your formula is copied to the range of cells and Excel has automatically adjusted the cell references accordingly. Note that D7 is still highlighted by the flashing marquee.</a:t>
            </a:r>
          </a:p>
          <a:p>
            <a:pPr marL="457200" indent="-457200">
              <a:buFont typeface="+mj-lt"/>
              <a:buAutoNum type="arabicPeriod" startAt="10"/>
            </a:pPr>
            <a:r>
              <a:rPr lang="en-US" sz="2400" dirty="0" smtClean="0"/>
              <a:t>Select </a:t>
            </a:r>
            <a:r>
              <a:rPr lang="en-US" sz="2400" b="1" dirty="0" smtClean="0"/>
              <a:t>D17:D21 </a:t>
            </a:r>
            <a:r>
              <a:rPr lang="en-US" sz="2400" dirty="0" smtClean="0"/>
              <a:t>and click </a:t>
            </a:r>
            <a:r>
              <a:rPr lang="en-US" sz="2400" b="1" dirty="0" smtClean="0"/>
              <a:t>Paste</a:t>
            </a:r>
            <a:r>
              <a:rPr lang="en-US" sz="2400" dirty="0" smtClean="0"/>
              <a:t>. Your formula from D7 is now copied to the second range of cells and the references are adjusted. Note that the flashing marquee is still surrounding D7. You have the ability to copy one formula into multiple locations without having to recopy it.</a:t>
            </a:r>
          </a:p>
          <a:p>
            <a:pPr marL="457200" indent="-457200">
              <a:buFont typeface="+mj-lt"/>
              <a:buAutoNum type="arabicPeriod" startAt="10"/>
            </a:pPr>
            <a:r>
              <a:rPr lang="en-US" sz="2400" dirty="0" smtClean="0"/>
              <a:t>Create a Lesson 8 folder and </a:t>
            </a:r>
            <a:r>
              <a:rPr lang="en-US" sz="2400" b="1" dirty="0" smtClean="0"/>
              <a:t>SAVE</a:t>
            </a:r>
            <a:r>
              <a:rPr lang="en-US" sz="2400" dirty="0" smtClean="0"/>
              <a:t> your worksheet as </a:t>
            </a:r>
            <a:r>
              <a:rPr lang="en-US" sz="2400" b="1" i="1" dirty="0" smtClean="0"/>
              <a:t>Budget</a:t>
            </a:r>
            <a:r>
              <a:rPr lang="en-US" sz="2400" dirty="0" smtClean="0"/>
              <a:t>.</a:t>
            </a:r>
          </a:p>
          <a:p>
            <a:r>
              <a:rPr lang="en-US" sz="2400" b="1" dirty="0" smtClean="0"/>
              <a:t>LEAVE</a:t>
            </a:r>
            <a:r>
              <a:rPr lang="en-US" sz="2400" dirty="0" smtClean="0"/>
              <a:t> the workbook open to use in the next exercise.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Software Orientation: Formulas Tab</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In this Lesson, you’ll use command groups on the Formulas tab, as shown in the figure. These commands are your tools for building formulas and using functions in Excel.</a:t>
            </a:r>
          </a:p>
          <a:p>
            <a:r>
              <a:rPr lang="en-US" sz="2400" dirty="0" smtClean="0"/>
              <a:t>Use this illustration as a reference throughout this lesson as you become familiar with the command groups on the Formulas tab and use them to create formulas. </a:t>
            </a:r>
          </a:p>
        </p:txBody>
      </p:sp>
      <p:pic>
        <p:nvPicPr>
          <p:cNvPr id="4" name="Picture 3" descr="f0801.JPG"/>
          <p:cNvPicPr>
            <a:picLocks noChangeAspect="1"/>
          </p:cNvPicPr>
          <p:nvPr/>
        </p:nvPicPr>
        <p:blipFill>
          <a:blip r:embed="rId3"/>
          <a:stretch>
            <a:fillRect/>
          </a:stretch>
        </p:blipFill>
        <p:spPr>
          <a:xfrm>
            <a:off x="1600200" y="4267200"/>
            <a:ext cx="6038850" cy="1790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Absolute Cell References in a Formula</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Sometimes you do not want a cell reference to change when you move or copy it. For example, when you review your personal budget, you might want to know what percentage of your income is budgeted for each category of expenses. </a:t>
            </a:r>
          </a:p>
          <a:p>
            <a:r>
              <a:rPr lang="en-US" sz="2400" dirty="0" smtClean="0"/>
              <a:t>Each formula you create to calculate those percentages will refer to the cell that contains the total income amount. </a:t>
            </a:r>
          </a:p>
          <a:p>
            <a:r>
              <a:rPr lang="en-US" sz="2400" dirty="0" smtClean="0"/>
              <a:t>The reference to the total income cell is an </a:t>
            </a:r>
            <a:r>
              <a:rPr lang="en-US" sz="2400" b="1" i="1" dirty="0" smtClean="0"/>
              <a:t>absolute cell reference</a:t>
            </a:r>
            <a:r>
              <a:rPr lang="en-US" sz="2400" dirty="0" smtClean="0"/>
              <a:t>—a reference that does not change when the formula is copied or moved. </a:t>
            </a: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Absolute Cell References in a Formula</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Absolute cell references </a:t>
            </a:r>
            <a:r>
              <a:rPr lang="en-US" sz="2400" smtClean="0"/>
              <a:t>include two dollar </a:t>
            </a:r>
            <a:r>
              <a:rPr lang="en-US" sz="2400" dirty="0" smtClean="0"/>
              <a:t>signs in the formula. </a:t>
            </a:r>
          </a:p>
          <a:p>
            <a:r>
              <a:rPr lang="en-US" sz="2400" dirty="0" smtClean="0"/>
              <a:t>The absolute cell reference $B$7 in this exercise, for example, will always refer to cell B7 because dollar signs precede both the column (B) and row (7). </a:t>
            </a:r>
          </a:p>
          <a:p>
            <a:r>
              <a:rPr lang="en-US" sz="2400" dirty="0" smtClean="0"/>
              <a:t>When you copy or fill the formula across rows or down columns, the absolute reference will not adjust to the destination cells. </a:t>
            </a:r>
          </a:p>
          <a:p>
            <a:r>
              <a:rPr lang="en-US" sz="2400" dirty="0" smtClean="0"/>
              <a:t>By default, new formulas use relative references, and you must edit them if you want them to be absolute references. </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Absolute Cell References in a Formula</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You can also create a mixed reference in which either a column, or a row, is absolute or the other is relative. For example, if the cell reference in a formula were $B7 or B$7, you would have a </a:t>
            </a:r>
            <a:r>
              <a:rPr lang="en-US" sz="2400" b="1" i="1" dirty="0" smtClean="0"/>
              <a:t>mixed reference </a:t>
            </a:r>
            <a:r>
              <a:rPr lang="en-US" sz="2400" dirty="0" smtClean="0"/>
              <a:t>in which one component is absolute and one is relative. </a:t>
            </a:r>
          </a:p>
          <a:p>
            <a:r>
              <a:rPr lang="en-US" sz="2400" dirty="0" smtClean="0"/>
              <a:t>The column is absolute and would remain unchanged in the formula, and the row is relative if the reference is $B7, changing as the mixed reference is copied to $B7, $B8, and so on. </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Absolute Cell References in a Formula</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If you copy or fill a formula across rows or down columns, the relative reference automatically adjusts, and the absolute reference does not adjust. For example, if you copied or filled a formula containing the mixed reference $B7 to a cell in column C, the formula in the destination cell would be =$B8. </a:t>
            </a:r>
          </a:p>
          <a:p>
            <a:r>
              <a:rPr lang="en-US" sz="2400" dirty="0" smtClean="0"/>
              <a:t>The column reference would be the same because that portion of the formula is absolute. </a:t>
            </a:r>
          </a:p>
          <a:p>
            <a:r>
              <a:rPr lang="en-US" sz="2400" dirty="0" smtClean="0"/>
              <a:t>The row reference would adjust because it is relative. </a:t>
            </a:r>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Absolute Cell References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300" b="1" dirty="0" smtClean="0"/>
              <a:t>USE</a:t>
            </a:r>
            <a:r>
              <a:rPr lang="en-US" sz="2300" dirty="0" smtClean="0"/>
              <a:t> the workbook from the previous exercise. </a:t>
            </a:r>
          </a:p>
          <a:p>
            <a:pPr marL="457200" indent="-457200">
              <a:buFont typeface="+mj-lt"/>
              <a:buAutoNum type="arabicPeriod"/>
            </a:pPr>
            <a:r>
              <a:rPr lang="en-US" sz="2300" dirty="0" smtClean="0"/>
              <a:t>Select </a:t>
            </a:r>
            <a:r>
              <a:rPr lang="en-US" sz="2300" b="1" dirty="0" smtClean="0"/>
              <a:t>B15</a:t>
            </a:r>
            <a:r>
              <a:rPr lang="en-US" sz="2300" dirty="0" smtClean="0"/>
              <a:t>. Use the fill handle to the right to copy the formula to C15. You have just extended the formula to cell C7 to calculate the information in the </a:t>
            </a:r>
            <a:br>
              <a:rPr lang="en-US" sz="2300" dirty="0" smtClean="0"/>
            </a:br>
            <a:r>
              <a:rPr lang="en-US" sz="2300" dirty="0" smtClean="0"/>
              <a:t>range of cells above C7.</a:t>
            </a:r>
          </a:p>
          <a:p>
            <a:pPr marL="457200" indent="-457200">
              <a:buFont typeface="+mj-lt"/>
              <a:buAutoNum type="arabicPeriod"/>
            </a:pPr>
            <a:r>
              <a:rPr lang="en-US" sz="2300" dirty="0" smtClean="0"/>
              <a:t>Select </a:t>
            </a:r>
            <a:r>
              <a:rPr lang="en-US" sz="2300" b="1" dirty="0" smtClean="0"/>
              <a:t>B21</a:t>
            </a:r>
            <a:r>
              <a:rPr lang="en-US" sz="2300" dirty="0" smtClean="0"/>
              <a:t>. Key </a:t>
            </a:r>
            <a:r>
              <a:rPr lang="en-US" sz="2300" b="1" dirty="0" smtClean="0"/>
              <a:t>=sum( </a:t>
            </a:r>
            <a:r>
              <a:rPr lang="en-US" sz="2300" dirty="0" smtClean="0"/>
              <a:t>and select </a:t>
            </a:r>
            <a:br>
              <a:rPr lang="en-US" sz="2300" dirty="0" smtClean="0"/>
            </a:br>
            <a:r>
              <a:rPr lang="en-US" sz="2300" b="1" dirty="0" smtClean="0"/>
              <a:t>B17:B20</a:t>
            </a:r>
            <a:r>
              <a:rPr lang="en-US" sz="2300" dirty="0" smtClean="0"/>
              <a:t>. Press </a:t>
            </a:r>
            <a:r>
              <a:rPr lang="en-US" sz="2300" b="1" dirty="0" smtClean="0"/>
              <a:t>Enter</a:t>
            </a:r>
            <a:r>
              <a:rPr lang="en-US" sz="2300" dirty="0" smtClean="0"/>
              <a:t>. You have </a:t>
            </a:r>
            <a:br>
              <a:rPr lang="en-US" sz="2300" dirty="0" smtClean="0"/>
            </a:br>
            <a:r>
              <a:rPr lang="en-US" sz="2300" dirty="0" smtClean="0"/>
              <a:t>just created a formula to calculate </a:t>
            </a:r>
            <a:br>
              <a:rPr lang="en-US" sz="2300" dirty="0" smtClean="0"/>
            </a:br>
            <a:r>
              <a:rPr lang="en-US" sz="2300" dirty="0" smtClean="0"/>
              <a:t>the range of cells selected as </a:t>
            </a:r>
            <a:br>
              <a:rPr lang="en-US" sz="2300" dirty="0" smtClean="0"/>
            </a:br>
            <a:r>
              <a:rPr lang="en-US" sz="2300" dirty="0" smtClean="0"/>
              <a:t>illustrated in the figure. Note that </a:t>
            </a:r>
            <a:br>
              <a:rPr lang="en-US" sz="2300" dirty="0" smtClean="0"/>
            </a:br>
            <a:r>
              <a:rPr lang="en-US" sz="2300" dirty="0" smtClean="0"/>
              <a:t>the formula you copied and applied </a:t>
            </a:r>
            <a:br>
              <a:rPr lang="en-US" sz="2300" dirty="0" smtClean="0"/>
            </a:br>
            <a:r>
              <a:rPr lang="en-US" sz="2300" dirty="0" smtClean="0"/>
              <a:t>to D21 was automatically </a:t>
            </a:r>
            <a:br>
              <a:rPr lang="en-US" sz="2300" dirty="0" smtClean="0"/>
            </a:br>
            <a:r>
              <a:rPr lang="en-US" sz="2300" dirty="0" smtClean="0"/>
              <a:t>calculated when you pressed </a:t>
            </a:r>
            <a:r>
              <a:rPr lang="en-US" sz="2300" b="1" dirty="0" smtClean="0"/>
              <a:t>Enter</a:t>
            </a:r>
            <a:r>
              <a:rPr lang="en-US" sz="2300" dirty="0" smtClean="0"/>
              <a:t>. </a:t>
            </a:r>
            <a:endParaRPr lang="en-US" sz="2300" dirty="0"/>
          </a:p>
        </p:txBody>
      </p:sp>
      <p:pic>
        <p:nvPicPr>
          <p:cNvPr id="4" name="Picture 3" descr="f0809.JPG"/>
          <p:cNvPicPr>
            <a:picLocks noChangeAspect="1"/>
          </p:cNvPicPr>
          <p:nvPr/>
        </p:nvPicPr>
        <p:blipFill>
          <a:blip r:embed="rId3"/>
          <a:stretch>
            <a:fillRect/>
          </a:stretch>
        </p:blipFill>
        <p:spPr>
          <a:xfrm>
            <a:off x="5486400" y="3127264"/>
            <a:ext cx="2971800" cy="321439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Absolute Cell References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smtClean="0"/>
              <a:t>Select </a:t>
            </a:r>
            <a:r>
              <a:rPr lang="en-US" sz="2400" b="1" dirty="0" smtClean="0"/>
              <a:t>B21 </a:t>
            </a:r>
            <a:r>
              <a:rPr lang="en-US" sz="2400" dirty="0" smtClean="0"/>
              <a:t>and drag the fill handle to C21. You have copied the formula to the adjacent cell.</a:t>
            </a:r>
          </a:p>
          <a:p>
            <a:pPr marL="457200" indent="-457200">
              <a:buFont typeface="+mj-lt"/>
              <a:buAutoNum type="arabicPeriod" startAt="3"/>
            </a:pPr>
            <a:r>
              <a:rPr lang="en-US" sz="2400" dirty="0" smtClean="0"/>
              <a:t>Select </a:t>
            </a:r>
            <a:r>
              <a:rPr lang="en-US" sz="2400" b="1" dirty="0" smtClean="0"/>
              <a:t>E10</a:t>
            </a:r>
            <a:r>
              <a:rPr lang="en-US" sz="2400" dirty="0" smtClean="0"/>
              <a:t>. Key </a:t>
            </a:r>
            <a:r>
              <a:rPr lang="en-US" sz="2400" b="1" dirty="0" smtClean="0"/>
              <a:t>=</a:t>
            </a:r>
            <a:r>
              <a:rPr lang="en-US" sz="2400" dirty="0" smtClean="0"/>
              <a:t> and click </a:t>
            </a:r>
            <a:r>
              <a:rPr lang="en-US" sz="2400" b="1" dirty="0" smtClean="0"/>
              <a:t>B10</a:t>
            </a:r>
            <a:r>
              <a:rPr lang="en-US" sz="2400" dirty="0" smtClean="0"/>
              <a:t>. Key </a:t>
            </a:r>
            <a:r>
              <a:rPr lang="en-US" sz="2400" b="1" dirty="0" smtClean="0"/>
              <a:t>/</a:t>
            </a:r>
            <a:r>
              <a:rPr lang="en-US" sz="2400" dirty="0" smtClean="0"/>
              <a:t> and click </a:t>
            </a:r>
            <a:r>
              <a:rPr lang="en-US" sz="2400" b="1" dirty="0" smtClean="0"/>
              <a:t>B7</a:t>
            </a:r>
            <a:r>
              <a:rPr lang="en-US" sz="2400" dirty="0" smtClean="0"/>
              <a:t>. Press </a:t>
            </a:r>
            <a:r>
              <a:rPr lang="en-US" sz="2400" b="1" dirty="0" smtClean="0"/>
              <a:t>Enter</a:t>
            </a:r>
            <a:r>
              <a:rPr lang="en-US" sz="2400" dirty="0" smtClean="0"/>
              <a:t>. You now have a decimal value of </a:t>
            </a:r>
            <a:r>
              <a:rPr lang="en-US" sz="2400" i="1" dirty="0" smtClean="0"/>
              <a:t>.253</a:t>
            </a:r>
            <a:r>
              <a:rPr lang="en-US" sz="2400" dirty="0" smtClean="0"/>
              <a:t> as your formula result. </a:t>
            </a:r>
            <a:endParaRPr lang="en-US" sz="23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Absolute Cell References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200" dirty="0" smtClean="0"/>
              <a:t>Select </a:t>
            </a:r>
            <a:r>
              <a:rPr lang="en-US" sz="2200" b="1" dirty="0" smtClean="0"/>
              <a:t>E10 </a:t>
            </a:r>
            <a:r>
              <a:rPr lang="en-US" sz="2200" dirty="0" smtClean="0"/>
              <a:t>again. On the formula bar, </a:t>
            </a:r>
            <a:br>
              <a:rPr lang="en-US" sz="2200" dirty="0" smtClean="0"/>
            </a:br>
            <a:r>
              <a:rPr lang="en-US" sz="2200" dirty="0" smtClean="0"/>
              <a:t>click in front of B7 to edit the formula; </a:t>
            </a:r>
            <a:br>
              <a:rPr lang="en-US" sz="2200" dirty="0" smtClean="0"/>
            </a:br>
            <a:r>
              <a:rPr lang="en-US" sz="2200" dirty="0" smtClean="0"/>
              <a:t>change B7 (relative cell reference) </a:t>
            </a:r>
            <a:br>
              <a:rPr lang="en-US" sz="2200" dirty="0" smtClean="0"/>
            </a:br>
            <a:r>
              <a:rPr lang="en-US" sz="2200" dirty="0" smtClean="0"/>
              <a:t>to </a:t>
            </a:r>
            <a:r>
              <a:rPr lang="en-US" sz="2200" b="1" dirty="0" smtClean="0"/>
              <a:t>$B$7 </a:t>
            </a:r>
            <a:r>
              <a:rPr lang="en-US" sz="2200" dirty="0" smtClean="0"/>
              <a:t>(absolute cell reference). </a:t>
            </a:r>
            <a:br>
              <a:rPr lang="en-US" sz="2200" dirty="0" smtClean="0"/>
            </a:br>
            <a:r>
              <a:rPr lang="en-US" sz="2200" dirty="0" smtClean="0"/>
              <a:t>The edited formula should read </a:t>
            </a:r>
            <a:br>
              <a:rPr lang="en-US" sz="2200" dirty="0" smtClean="0"/>
            </a:br>
            <a:r>
              <a:rPr lang="en-US" sz="2200" i="1" dirty="0" smtClean="0"/>
              <a:t>=B10/$B$7</a:t>
            </a:r>
            <a:r>
              <a:rPr lang="en-US" sz="2200" dirty="0" smtClean="0"/>
              <a:t> as in the figure. Press </a:t>
            </a:r>
            <a:br>
              <a:rPr lang="en-US" sz="2200" dirty="0" smtClean="0"/>
            </a:br>
            <a:r>
              <a:rPr lang="en-US" sz="2200" b="1" dirty="0" smtClean="0"/>
              <a:t>Enter</a:t>
            </a:r>
            <a:r>
              <a:rPr lang="en-US" sz="2200" dirty="0" smtClean="0"/>
              <a:t>. An absolute reference should </a:t>
            </a:r>
            <a:br>
              <a:rPr lang="en-US" sz="2200" dirty="0" smtClean="0"/>
            </a:br>
            <a:r>
              <a:rPr lang="en-US" sz="2200" dirty="0" smtClean="0"/>
              <a:t>be understood to be a value that you </a:t>
            </a:r>
            <a:br>
              <a:rPr lang="en-US" sz="2200" dirty="0" smtClean="0"/>
            </a:br>
            <a:r>
              <a:rPr lang="en-US" sz="2200" dirty="0" smtClean="0"/>
              <a:t>never want to change in your formula. </a:t>
            </a:r>
            <a:br>
              <a:rPr lang="en-US" sz="2200" dirty="0" smtClean="0"/>
            </a:br>
            <a:r>
              <a:rPr lang="en-US" sz="2200" dirty="0" smtClean="0"/>
              <a:t>By default, Excel will copy a formula </a:t>
            </a:r>
            <a:br>
              <a:rPr lang="en-US" sz="2200" dirty="0" smtClean="0"/>
            </a:br>
            <a:r>
              <a:rPr lang="en-US" sz="2200" dirty="0" smtClean="0"/>
              <a:t>into selected ranges as a relative cell </a:t>
            </a:r>
            <a:br>
              <a:rPr lang="en-US" sz="2200" dirty="0" smtClean="0"/>
            </a:br>
            <a:r>
              <a:rPr lang="en-US" sz="2200" dirty="0" smtClean="0"/>
              <a:t>reference unless you instruct it to do otherwise. Once you apply the absolute reference, Excel recognizes it and the program will not try to modify it to a relative reference again. </a:t>
            </a:r>
            <a:endParaRPr lang="en-US" sz="2200" dirty="0"/>
          </a:p>
        </p:txBody>
      </p:sp>
      <p:pic>
        <p:nvPicPr>
          <p:cNvPr id="4" name="Picture 3" descr="f0810.JPG"/>
          <p:cNvPicPr>
            <a:picLocks noChangeAspect="1"/>
          </p:cNvPicPr>
          <p:nvPr/>
        </p:nvPicPr>
        <p:blipFill>
          <a:blip r:embed="rId3"/>
          <a:stretch>
            <a:fillRect/>
          </a:stretch>
        </p:blipFill>
        <p:spPr>
          <a:xfrm>
            <a:off x="5562600" y="1752600"/>
            <a:ext cx="3076575" cy="345757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Absolute Cell References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6"/>
            </a:pPr>
            <a:r>
              <a:rPr lang="en-US" sz="2400" dirty="0" smtClean="0"/>
              <a:t>Select </a:t>
            </a:r>
            <a:r>
              <a:rPr lang="en-US" sz="2400" b="1" dirty="0" smtClean="0"/>
              <a:t>E10 </a:t>
            </a:r>
            <a:r>
              <a:rPr lang="en-US" sz="2400" dirty="0" smtClean="0"/>
              <a:t>and drag the fill handle to E15. You have now applied the formula with the absolute reference $B$7 to each of the cells in the range. </a:t>
            </a:r>
          </a:p>
          <a:p>
            <a:pPr marL="457200" indent="-457200">
              <a:buFont typeface="+mj-lt"/>
              <a:buAutoNum type="arabicPeriod" startAt="6"/>
            </a:pPr>
            <a:r>
              <a:rPr lang="en-US" sz="2400" dirty="0" smtClean="0"/>
              <a:t>With E10:E15 still selected, click </a:t>
            </a:r>
            <a:br>
              <a:rPr lang="en-US" sz="2400" dirty="0" smtClean="0"/>
            </a:br>
            <a:r>
              <a:rPr lang="en-US" sz="2400" dirty="0" smtClean="0"/>
              <a:t>the </a:t>
            </a:r>
            <a:r>
              <a:rPr lang="en-US" sz="2400" b="1" dirty="0" smtClean="0"/>
              <a:t>Percent Style </a:t>
            </a:r>
            <a:r>
              <a:rPr lang="en-US" sz="2400" dirty="0" smtClean="0"/>
              <a:t>button (%) in the </a:t>
            </a:r>
            <a:br>
              <a:rPr lang="en-US" sz="2400" dirty="0" smtClean="0"/>
            </a:br>
            <a:r>
              <a:rPr lang="en-US" sz="2400" dirty="0" smtClean="0"/>
              <a:t>Number group on the Home tab. </a:t>
            </a:r>
            <a:br>
              <a:rPr lang="en-US" sz="2400" dirty="0" smtClean="0"/>
            </a:br>
            <a:r>
              <a:rPr lang="en-US" sz="2400" dirty="0" smtClean="0"/>
              <a:t>Click </a:t>
            </a:r>
            <a:r>
              <a:rPr lang="en-US" sz="2400" b="1" dirty="0" smtClean="0"/>
              <a:t>Increase Decimal</a:t>
            </a:r>
            <a:r>
              <a:rPr lang="en-US" sz="2400" dirty="0" smtClean="0"/>
              <a:t>. The values </a:t>
            </a:r>
            <a:br>
              <a:rPr lang="en-US" sz="2400" dirty="0" smtClean="0"/>
            </a:br>
            <a:r>
              <a:rPr lang="en-US" sz="2400" dirty="0" smtClean="0"/>
              <a:t>should display with one decimal </a:t>
            </a:r>
            <a:br>
              <a:rPr lang="en-US" sz="2400" dirty="0" smtClean="0"/>
            </a:br>
            <a:r>
              <a:rPr lang="en-US" sz="2400" dirty="0" smtClean="0"/>
              <a:t>place and a % (see figure).</a:t>
            </a:r>
          </a:p>
          <a:p>
            <a:pPr marL="457200" indent="-457200">
              <a:buFont typeface="+mj-lt"/>
              <a:buAutoNum type="arabicPeriod" startAt="6"/>
            </a:pPr>
            <a:r>
              <a:rPr lang="en-US" sz="2400" b="1" dirty="0" smtClean="0"/>
              <a:t>SAVE</a:t>
            </a:r>
            <a:r>
              <a:rPr lang="en-US" sz="2400" dirty="0" smtClean="0"/>
              <a:t> your workbook.</a:t>
            </a:r>
          </a:p>
          <a:p>
            <a:r>
              <a:rPr lang="en-US" sz="2400" b="1" dirty="0" smtClean="0"/>
              <a:t>LEAVE</a:t>
            </a:r>
            <a:r>
              <a:rPr lang="en-US" sz="2400" dirty="0" smtClean="0"/>
              <a:t> the workbook open to use in the next exercise.  </a:t>
            </a:r>
            <a:endParaRPr lang="en-US" sz="2200" dirty="0"/>
          </a:p>
        </p:txBody>
      </p:sp>
      <p:pic>
        <p:nvPicPr>
          <p:cNvPr id="5" name="Picture 4" descr="f0811.JPG"/>
          <p:cNvPicPr>
            <a:picLocks noChangeAspect="1"/>
          </p:cNvPicPr>
          <p:nvPr/>
        </p:nvPicPr>
        <p:blipFill>
          <a:blip r:embed="rId3"/>
          <a:stretch>
            <a:fillRect/>
          </a:stretch>
        </p:blipFill>
        <p:spPr>
          <a:xfrm>
            <a:off x="5715000" y="2619375"/>
            <a:ext cx="2571750" cy="279082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Referring to Data in Another Worksheet</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As mentioned earlier, cell references can link to the contents of cells in another worksheet within the same workbook. </a:t>
            </a:r>
          </a:p>
          <a:p>
            <a:r>
              <a:rPr lang="en-US" sz="2400" dirty="0" smtClean="0"/>
              <a:t>You might need to use this strategy, for example, to create a summary of data contained in several worksheets. </a:t>
            </a:r>
          </a:p>
          <a:p>
            <a:r>
              <a:rPr lang="en-US" sz="2400" dirty="0" smtClean="0"/>
              <a:t>The principles for building these formulas are the same as those for building formulas referencing data within a worksheet. </a:t>
            </a:r>
          </a:p>
          <a:p>
            <a:r>
              <a:rPr lang="en-US" sz="2400" dirty="0" smtClean="0"/>
              <a:t>In the next exercise, you practice building and using formulas that contain references to data in other worksheets. You will also learn how to refer to cells and ranges of cells outside of your active worksheet.  </a:t>
            </a:r>
            <a:endParaRPr lang="en-US" sz="2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900" dirty="0" smtClean="0"/>
              <a:t>Step-by-Step: Refer to Data in Another Worksheet</a:t>
            </a:r>
            <a:endParaRPr lang="en-US" sz="2900"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you saved in the previous exercise. </a:t>
            </a:r>
          </a:p>
          <a:p>
            <a:pPr marL="457200" indent="-457200">
              <a:buFont typeface="+mj-lt"/>
              <a:buAutoNum type="arabicPeriod"/>
            </a:pPr>
            <a:r>
              <a:rPr lang="en-US" sz="2400" dirty="0" smtClean="0"/>
              <a:t>Click </a:t>
            </a:r>
            <a:r>
              <a:rPr lang="en-US" sz="2400" b="1" dirty="0" smtClean="0"/>
              <a:t>Sheet2 </a:t>
            </a:r>
            <a:r>
              <a:rPr lang="en-US" sz="2400" dirty="0" smtClean="0"/>
              <a:t>to make it the active sheet.</a:t>
            </a:r>
          </a:p>
          <a:p>
            <a:pPr marL="457200" indent="-457200">
              <a:buFont typeface="+mj-lt"/>
              <a:buAutoNum type="arabicPeriod"/>
            </a:pPr>
            <a:r>
              <a:rPr lang="en-US" sz="2400" dirty="0" smtClean="0"/>
              <a:t>Select </a:t>
            </a:r>
            <a:r>
              <a:rPr lang="en-US" sz="2400" b="1" dirty="0" smtClean="0"/>
              <a:t>B4</a:t>
            </a:r>
            <a:r>
              <a:rPr lang="en-US" sz="2400" dirty="0" smtClean="0"/>
              <a:t>. Key </a:t>
            </a:r>
            <a:r>
              <a:rPr lang="en-US" sz="2400" b="1" dirty="0" smtClean="0"/>
              <a:t>=</a:t>
            </a:r>
            <a:r>
              <a:rPr lang="en-US" sz="2400" dirty="0" smtClean="0"/>
              <a:t> to indicate the beginning of a formula. Click </a:t>
            </a:r>
            <a:r>
              <a:rPr lang="en-US" sz="2400" b="1" dirty="0" smtClean="0"/>
              <a:t>Sheet1 </a:t>
            </a:r>
            <a:r>
              <a:rPr lang="en-US" sz="2400" dirty="0" smtClean="0"/>
              <a:t>and select </a:t>
            </a:r>
            <a:r>
              <a:rPr lang="en-US" sz="2400" b="1" dirty="0" smtClean="0"/>
              <a:t>B7</a:t>
            </a:r>
            <a:r>
              <a:rPr lang="en-US" sz="2400" dirty="0" smtClean="0"/>
              <a:t>. Press </a:t>
            </a:r>
            <a:r>
              <a:rPr lang="en-US" sz="2400" b="1" dirty="0" smtClean="0"/>
              <a:t>Enter</a:t>
            </a:r>
            <a:r>
              <a:rPr lang="en-US" sz="2400" dirty="0" smtClean="0"/>
              <a:t>. The value of cell B7 on Sheet1 is displayed in cell B4 of Sheet2. The formula bar displays =Sheet1!B7.</a:t>
            </a:r>
          </a:p>
          <a:p>
            <a:pPr marL="457200" indent="-457200">
              <a:buFont typeface="+mj-lt"/>
              <a:buAutoNum type="arabicPeriod"/>
            </a:pPr>
            <a:r>
              <a:rPr lang="en-US" sz="2400" dirty="0" smtClean="0"/>
              <a:t>With Sheet2 still the active sheet, select </a:t>
            </a:r>
            <a:r>
              <a:rPr lang="en-US" sz="2400" b="1" dirty="0" smtClean="0"/>
              <a:t>B4 </a:t>
            </a:r>
            <a:r>
              <a:rPr lang="en-US" sz="2400" dirty="0" smtClean="0"/>
              <a:t>and drag the fill handle to D4. The values from Sheet1 row 4 are copied to Sheet2 row 4. </a:t>
            </a:r>
            <a:endParaRPr lang="en-US"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Building Basic Formulas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The real strength of Excel is its ability to perform common and complex calculations. </a:t>
            </a:r>
          </a:p>
          <a:p>
            <a:r>
              <a:rPr lang="en-US" sz="2400" dirty="0" smtClean="0"/>
              <a:t>A </a:t>
            </a:r>
            <a:r>
              <a:rPr lang="en-US" sz="2400" b="1" i="1" dirty="0" smtClean="0"/>
              <a:t>formula </a:t>
            </a:r>
            <a:r>
              <a:rPr lang="en-US" sz="2400" dirty="0" smtClean="0"/>
              <a:t>is an equation that performs calculations, such as addition, subtraction, multiplication, and division, on values in a worksheet. </a:t>
            </a:r>
          </a:p>
          <a:p>
            <a:r>
              <a:rPr lang="en-US" sz="2400" dirty="0" smtClean="0"/>
              <a:t>When you enter a formula in a cell, the formula is stored internally and the results are displayed in the cell. </a:t>
            </a:r>
          </a:p>
          <a:p>
            <a:r>
              <a:rPr lang="en-US" sz="2400" dirty="0" smtClean="0"/>
              <a:t>Formulas give results and solutions that help you assess and analyze data. </a:t>
            </a:r>
            <a:endParaRPr lang="en-US" sz="2400" dirty="0"/>
          </a:p>
        </p:txBody>
      </p:sp>
    </p:spTree>
    <p:extLst>
      <p:ext uri="{BB962C8B-B14F-4D97-AF65-F5344CB8AC3E}">
        <p14:creationId xmlns:p14="http://schemas.microsoft.com/office/powerpoint/2010/main" val="199709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900" dirty="0" smtClean="0"/>
              <a:t>Step-by-Step: Refer to Data in Another Worksheet</a:t>
            </a:r>
            <a:endParaRPr lang="en-US" sz="29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smtClean="0"/>
              <a:t>On the Home tab, click </a:t>
            </a:r>
            <a:r>
              <a:rPr lang="en-US" sz="2400" b="1" dirty="0" smtClean="0"/>
              <a:t>Format </a:t>
            </a:r>
            <a:r>
              <a:rPr lang="en-US" sz="2400" dirty="0" smtClean="0"/>
              <a:t>and click </a:t>
            </a:r>
            <a:r>
              <a:rPr lang="en-US" sz="2400" b="1" dirty="0" smtClean="0"/>
              <a:t>Rename Sheet</a:t>
            </a:r>
            <a:r>
              <a:rPr lang="en-US" sz="2400" dirty="0" smtClean="0"/>
              <a:t>. As you recall, you renamed worksheet tabs in previous exercises.</a:t>
            </a:r>
          </a:p>
          <a:p>
            <a:pPr marL="457200" indent="-457200">
              <a:buFont typeface="+mj-lt"/>
              <a:buAutoNum type="arabicPeriod" startAt="4"/>
            </a:pPr>
            <a:r>
              <a:rPr lang="en-US" sz="2400" dirty="0" smtClean="0"/>
              <a:t>Key </a:t>
            </a:r>
            <a:r>
              <a:rPr lang="en-US" sz="2400" b="1" dirty="0" smtClean="0"/>
              <a:t>Summary </a:t>
            </a:r>
            <a:r>
              <a:rPr lang="en-US" sz="2400" dirty="0" smtClean="0"/>
              <a:t>and press </a:t>
            </a:r>
            <a:r>
              <a:rPr lang="en-US" sz="2400" b="1" dirty="0" smtClean="0"/>
              <a:t>Enter</a:t>
            </a:r>
            <a:r>
              <a:rPr lang="en-US" sz="2400" dirty="0" smtClean="0"/>
              <a:t>.</a:t>
            </a:r>
          </a:p>
          <a:p>
            <a:pPr marL="457200" indent="-457200">
              <a:buFont typeface="+mj-lt"/>
              <a:buAutoNum type="arabicPeriod" startAt="4"/>
            </a:pPr>
            <a:r>
              <a:rPr lang="en-US" sz="2400" dirty="0" smtClean="0"/>
              <a:t>Make Sheet1 active. Click </a:t>
            </a:r>
            <a:r>
              <a:rPr lang="en-US" sz="2400" b="1" dirty="0" smtClean="0"/>
              <a:t>Format </a:t>
            </a:r>
            <a:r>
              <a:rPr lang="en-US" sz="2400" dirty="0" smtClean="0"/>
              <a:t>and click </a:t>
            </a:r>
            <a:r>
              <a:rPr lang="en-US" sz="2400" b="1" dirty="0" smtClean="0"/>
              <a:t>Rename Sheet</a:t>
            </a:r>
            <a:r>
              <a:rPr lang="en-US" sz="2400" dirty="0" smtClean="0"/>
              <a:t>.</a:t>
            </a:r>
          </a:p>
          <a:p>
            <a:pPr marL="457200" indent="-457200">
              <a:buFont typeface="+mj-lt"/>
              <a:buAutoNum type="arabicPeriod" startAt="4"/>
            </a:pPr>
            <a:r>
              <a:rPr lang="en-US" sz="2400" dirty="0" smtClean="0"/>
              <a:t>Key </a:t>
            </a:r>
            <a:r>
              <a:rPr lang="en-US" sz="2400" b="1" dirty="0" smtClean="0"/>
              <a:t>Expenses </a:t>
            </a:r>
            <a:r>
              <a:rPr lang="en-US" sz="2400" dirty="0" smtClean="0"/>
              <a:t>and press </a:t>
            </a:r>
            <a:r>
              <a:rPr lang="en-US" sz="2400" b="1" dirty="0" smtClean="0"/>
              <a:t>Enter</a:t>
            </a:r>
            <a:r>
              <a:rPr lang="en-US" sz="2400" dirty="0" smtClean="0"/>
              <a:t>. Both worksheet tabs are now renamed.</a:t>
            </a:r>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900" dirty="0" smtClean="0"/>
              <a:t>Step-by-Step: Refer to Data in Another Worksheet</a:t>
            </a:r>
            <a:endParaRPr lang="en-US" sz="29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8"/>
            </a:pPr>
            <a:r>
              <a:rPr lang="en-US" sz="2400" dirty="0" smtClean="0"/>
              <a:t>Make the Summary sheet active and </a:t>
            </a:r>
            <a:br>
              <a:rPr lang="en-US" sz="2400" dirty="0" smtClean="0"/>
            </a:br>
            <a:r>
              <a:rPr lang="en-US" sz="2400" dirty="0" smtClean="0"/>
              <a:t>select </a:t>
            </a:r>
            <a:r>
              <a:rPr lang="en-US" sz="2400" b="1" dirty="0" smtClean="0"/>
              <a:t>B4</a:t>
            </a:r>
            <a:r>
              <a:rPr lang="en-US" sz="2400" dirty="0" smtClean="0"/>
              <a:t>. The formula bar now </a:t>
            </a:r>
            <a:br>
              <a:rPr lang="en-US" sz="2400" dirty="0" smtClean="0"/>
            </a:br>
            <a:r>
              <a:rPr lang="en-US" sz="2400" dirty="0" smtClean="0"/>
              <a:t>shows the formula as </a:t>
            </a:r>
            <a:br>
              <a:rPr lang="en-US" sz="2400" dirty="0" smtClean="0"/>
            </a:br>
            <a:r>
              <a:rPr lang="en-US" sz="2400" b="1" dirty="0" smtClean="0"/>
              <a:t>=Expenses!B7</a:t>
            </a:r>
            <a:r>
              <a:rPr lang="en-US" sz="2400" dirty="0" smtClean="0"/>
              <a:t>. See the figure. </a:t>
            </a:r>
          </a:p>
          <a:p>
            <a:pPr marL="457200" indent="-457200">
              <a:buFont typeface="+mj-lt"/>
              <a:buAutoNum type="arabicPeriod" startAt="8"/>
            </a:pPr>
            <a:r>
              <a:rPr lang="en-US" sz="2400" b="1" dirty="0" smtClean="0"/>
              <a:t>SAVE</a:t>
            </a:r>
            <a:r>
              <a:rPr lang="en-US" sz="2400" dirty="0" smtClean="0"/>
              <a:t> your workbook.</a:t>
            </a:r>
          </a:p>
          <a:p>
            <a:r>
              <a:rPr lang="en-US" sz="2400" b="1" dirty="0" smtClean="0"/>
              <a:t>LEAVE</a:t>
            </a:r>
            <a:r>
              <a:rPr lang="en-US" sz="2400" dirty="0" smtClean="0"/>
              <a:t> the workbook open to use</a:t>
            </a:r>
            <a:br>
              <a:rPr lang="en-US" sz="2400" dirty="0" smtClean="0"/>
            </a:br>
            <a:r>
              <a:rPr lang="en-US" sz="2400" dirty="0" smtClean="0"/>
              <a:t>in the next exercise. </a:t>
            </a:r>
            <a:endParaRPr lang="en-US" sz="2400" dirty="0"/>
          </a:p>
        </p:txBody>
      </p:sp>
      <p:pic>
        <p:nvPicPr>
          <p:cNvPr id="4" name="Picture 3" descr="f0812.JPG"/>
          <p:cNvPicPr>
            <a:picLocks noChangeAspect="1"/>
          </p:cNvPicPr>
          <p:nvPr/>
        </p:nvPicPr>
        <p:blipFill>
          <a:blip r:embed="rId3"/>
          <a:stretch>
            <a:fillRect/>
          </a:stretch>
        </p:blipFill>
        <p:spPr>
          <a:xfrm>
            <a:off x="5638800" y="2119563"/>
            <a:ext cx="2667000" cy="428123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Referencing Data in Another Worksheet</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An </a:t>
            </a:r>
            <a:r>
              <a:rPr lang="en-US" sz="2400" b="1" i="1" dirty="0" smtClean="0"/>
              <a:t>external reference</a:t>
            </a:r>
            <a:r>
              <a:rPr lang="en-US" sz="2400" dirty="0" smtClean="0"/>
              <a:t> refers to a cell or range on a worksheet in another Excel workbook, or to a defined name in another workbook. </a:t>
            </a:r>
          </a:p>
          <a:p>
            <a:r>
              <a:rPr lang="en-US" sz="2400" dirty="0" smtClean="0"/>
              <a:t>Although external references are similar to cell references, there are important differences. </a:t>
            </a:r>
          </a:p>
          <a:p>
            <a:r>
              <a:rPr lang="en-US" sz="2400" dirty="0" smtClean="0"/>
              <a:t>You normally use external references when working with large amounts of data and complex formulas that encompass several workbooks. </a:t>
            </a:r>
          </a:p>
          <a:p>
            <a:r>
              <a:rPr lang="en-US" sz="2400" dirty="0" smtClean="0"/>
              <a:t>In the next exercise, you will learn how to refer to data in another workbook.</a:t>
            </a: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Step-by-Step: Reference Data in Another Worksheet</a:t>
            </a:r>
            <a:endParaRPr lang="en-US" sz="2800"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you saved in the previous exercise.</a:t>
            </a:r>
          </a:p>
          <a:p>
            <a:pPr marL="457200" indent="-457200">
              <a:buFont typeface="+mj-lt"/>
              <a:buAutoNum type="arabicPeriod"/>
            </a:pPr>
            <a:r>
              <a:rPr lang="en-US" sz="2400" dirty="0" smtClean="0"/>
              <a:t>Click the </a:t>
            </a:r>
            <a:r>
              <a:rPr lang="en-US" sz="2400" b="1" dirty="0" smtClean="0"/>
              <a:t>File </a:t>
            </a:r>
            <a:r>
              <a:rPr lang="en-US" sz="2400" dirty="0" smtClean="0"/>
              <a:t>tab and </a:t>
            </a:r>
            <a:br>
              <a:rPr lang="en-US" sz="2400" dirty="0" smtClean="0"/>
            </a:br>
            <a:r>
              <a:rPr lang="en-US" sz="2400" dirty="0" smtClean="0"/>
              <a:t>click </a:t>
            </a:r>
            <a:r>
              <a:rPr lang="en-US" sz="2400" b="1" dirty="0" smtClean="0"/>
              <a:t>Options</a:t>
            </a:r>
            <a:r>
              <a:rPr lang="en-US" sz="2400" dirty="0" smtClean="0"/>
              <a:t>.</a:t>
            </a:r>
          </a:p>
          <a:p>
            <a:pPr marL="457200" indent="-457200">
              <a:buFont typeface="+mj-lt"/>
              <a:buAutoNum type="arabicPeriod"/>
            </a:pPr>
            <a:r>
              <a:rPr lang="en-US" sz="2400" dirty="0" smtClean="0"/>
              <a:t>On the Options window, </a:t>
            </a:r>
            <a:br>
              <a:rPr lang="en-US" sz="2400" dirty="0" smtClean="0"/>
            </a:br>
            <a:r>
              <a:rPr lang="en-US" sz="2400" dirty="0" smtClean="0"/>
              <a:t>click </a:t>
            </a:r>
            <a:r>
              <a:rPr lang="en-US" sz="2400" b="1" dirty="0" smtClean="0"/>
              <a:t>Advanced</a:t>
            </a:r>
            <a:r>
              <a:rPr lang="en-US" sz="2400" dirty="0" smtClean="0"/>
              <a:t>.</a:t>
            </a:r>
          </a:p>
          <a:p>
            <a:pPr marL="457200" indent="-457200">
              <a:buFont typeface="+mj-lt"/>
              <a:buAutoNum type="arabicPeriod"/>
            </a:pPr>
            <a:r>
              <a:rPr lang="en-US" sz="2400" dirty="0" smtClean="0"/>
              <a:t>Scroll to find </a:t>
            </a:r>
            <a:r>
              <a:rPr lang="en-US" sz="2400" i="1" dirty="0" smtClean="0"/>
              <a:t>Show all </a:t>
            </a:r>
            <a:br>
              <a:rPr lang="en-US" sz="2400" i="1" dirty="0" smtClean="0"/>
            </a:br>
            <a:r>
              <a:rPr lang="en-US" sz="2400" i="1" dirty="0" smtClean="0"/>
              <a:t>windows in the Taskbar</a:t>
            </a:r>
            <a:r>
              <a:rPr lang="en-US" sz="2400" dirty="0" smtClean="0"/>
              <a:t>, </a:t>
            </a:r>
            <a:br>
              <a:rPr lang="en-US" sz="2400" dirty="0" smtClean="0"/>
            </a:br>
            <a:r>
              <a:rPr lang="en-US" sz="2400" dirty="0" smtClean="0"/>
              <a:t>if it isn’t already </a:t>
            </a:r>
            <a:br>
              <a:rPr lang="en-US" sz="2400" dirty="0" smtClean="0"/>
            </a:br>
            <a:r>
              <a:rPr lang="en-US" sz="2400" dirty="0" smtClean="0"/>
              <a:t>selected, select it and </a:t>
            </a:r>
            <a:br>
              <a:rPr lang="en-US" sz="2400" dirty="0" smtClean="0"/>
            </a:br>
            <a:r>
              <a:rPr lang="en-US" sz="2400" dirty="0" smtClean="0"/>
              <a:t>click </a:t>
            </a:r>
            <a:r>
              <a:rPr lang="en-US" sz="2400" b="1" dirty="0" smtClean="0"/>
              <a:t>OK</a:t>
            </a:r>
            <a:r>
              <a:rPr lang="en-US" sz="2400" dirty="0" smtClean="0"/>
              <a:t>. See the figure. </a:t>
            </a:r>
            <a:endParaRPr lang="en-US" sz="2400" dirty="0"/>
          </a:p>
        </p:txBody>
      </p:sp>
      <p:pic>
        <p:nvPicPr>
          <p:cNvPr id="4" name="Picture 3" descr="f0813.JPG"/>
          <p:cNvPicPr>
            <a:picLocks noChangeAspect="1"/>
          </p:cNvPicPr>
          <p:nvPr/>
        </p:nvPicPr>
        <p:blipFill>
          <a:blip r:embed="rId3"/>
          <a:stretch>
            <a:fillRect/>
          </a:stretch>
        </p:blipFill>
        <p:spPr>
          <a:xfrm>
            <a:off x="4286250" y="2152650"/>
            <a:ext cx="4324350" cy="348615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Step-by-Step: Reference Data in Another Worksheet</a:t>
            </a:r>
            <a:endParaRPr lang="en-US" sz="28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smtClean="0"/>
              <a:t>You are still in the </a:t>
            </a:r>
            <a:r>
              <a:rPr lang="en-US" sz="2400" i="1" dirty="0" smtClean="0"/>
              <a:t>Summary</a:t>
            </a:r>
            <a:r>
              <a:rPr lang="en-US" sz="2400" dirty="0" smtClean="0"/>
              <a:t> worksheet. In A10, key </a:t>
            </a:r>
            <a:r>
              <a:rPr lang="en-US" sz="2400" b="1" dirty="0" smtClean="0"/>
              <a:t>Other Expenses </a:t>
            </a:r>
            <a:r>
              <a:rPr lang="en-US" sz="2400" dirty="0" smtClean="0"/>
              <a:t>and press </a:t>
            </a:r>
            <a:r>
              <a:rPr lang="en-US" sz="2400" b="1" dirty="0" smtClean="0"/>
              <a:t>Tab</a:t>
            </a:r>
            <a:r>
              <a:rPr lang="en-US" sz="2400" dirty="0" smtClean="0"/>
              <a:t>.</a:t>
            </a:r>
          </a:p>
          <a:p>
            <a:pPr marL="457200" indent="-457200">
              <a:buFont typeface="+mj-lt"/>
              <a:buAutoNum type="arabicPeriod" startAt="4"/>
            </a:pPr>
            <a:r>
              <a:rPr lang="en-US" sz="2400" b="1" dirty="0" smtClean="0"/>
              <a:t>OPEN</a:t>
            </a:r>
            <a:r>
              <a:rPr lang="en-US" sz="2400" dirty="0" smtClean="0"/>
              <a:t> the </a:t>
            </a:r>
            <a:r>
              <a:rPr lang="en-US" sz="2400" b="1" i="1" dirty="0" smtClean="0"/>
              <a:t>Financial Obligations</a:t>
            </a:r>
            <a:r>
              <a:rPr lang="en-US" sz="2400" dirty="0" smtClean="0"/>
              <a:t> data file for this lesson. This is the source workbook. The Budget workbook is the destination workbook.</a:t>
            </a:r>
          </a:p>
          <a:p>
            <a:pPr marL="457200" indent="-457200">
              <a:buFont typeface="+mj-lt"/>
              <a:buAutoNum type="arabicPeriod" startAt="4"/>
            </a:pPr>
            <a:r>
              <a:rPr lang="en-US" sz="2400" dirty="0" smtClean="0"/>
              <a:t>Switch to the </a:t>
            </a:r>
            <a:r>
              <a:rPr lang="en-US" sz="2400" i="1" dirty="0" smtClean="0"/>
              <a:t>Budget</a:t>
            </a:r>
            <a:r>
              <a:rPr lang="en-US" sz="2400" dirty="0" smtClean="0"/>
              <a:t> workbook, and with B10 still active, key </a:t>
            </a:r>
            <a:r>
              <a:rPr lang="en-US" sz="2400" b="1" dirty="0" smtClean="0"/>
              <a:t>=</a:t>
            </a:r>
            <a:r>
              <a:rPr lang="en-US" sz="2400" dirty="0" smtClean="0"/>
              <a:t> to indicate the beginning of a formula. Change to the Financial Obligations workbook and select </a:t>
            </a:r>
            <a:r>
              <a:rPr lang="en-US" sz="2400" b="1" dirty="0" smtClean="0"/>
              <a:t>B8</a:t>
            </a:r>
            <a:r>
              <a:rPr lang="en-US" sz="2400" dirty="0" smtClean="0"/>
              <a:t>. A flashing marquee will identify this cell reference. </a:t>
            </a:r>
            <a:endParaRPr lang="en-U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Step-by-Step: Reference Data in Another Worksheet</a:t>
            </a:r>
            <a:endParaRPr lang="en-US" sz="28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7"/>
            </a:pPr>
            <a:r>
              <a:rPr lang="en-US" sz="2400" dirty="0" smtClean="0"/>
              <a:t>Press </a:t>
            </a:r>
            <a:r>
              <a:rPr lang="en-US" sz="2400" b="1" dirty="0" smtClean="0"/>
              <a:t>Enter</a:t>
            </a:r>
            <a:r>
              <a:rPr lang="en-US" sz="2400" dirty="0" smtClean="0"/>
              <a:t> to complete the external </a:t>
            </a:r>
            <a:br>
              <a:rPr lang="en-US" sz="2400" dirty="0" smtClean="0"/>
            </a:br>
            <a:r>
              <a:rPr lang="en-US" sz="2400" dirty="0" smtClean="0"/>
              <a:t>reference formula. Select </a:t>
            </a:r>
            <a:r>
              <a:rPr lang="en-US" sz="2400" b="1" dirty="0" smtClean="0"/>
              <a:t>B10</a:t>
            </a:r>
            <a:r>
              <a:rPr lang="en-US" sz="2400" dirty="0" smtClean="0"/>
              <a:t>. Your </a:t>
            </a:r>
            <a:br>
              <a:rPr lang="en-US" sz="2400" dirty="0" smtClean="0"/>
            </a:br>
            <a:r>
              <a:rPr lang="en-US" sz="2400" dirty="0" smtClean="0"/>
              <a:t>external reference has now been </a:t>
            </a:r>
            <a:br>
              <a:rPr lang="en-US" sz="2400" dirty="0" smtClean="0"/>
            </a:br>
            <a:r>
              <a:rPr lang="en-US" sz="2400" dirty="0" smtClean="0"/>
              <a:t>copied to this cell as illustrated in the </a:t>
            </a:r>
            <a:br>
              <a:rPr lang="en-US" sz="2400" dirty="0" smtClean="0"/>
            </a:br>
            <a:r>
              <a:rPr lang="en-US" sz="2400" dirty="0" smtClean="0"/>
              <a:t>figure. The formula bar displays </a:t>
            </a:r>
            <a:br>
              <a:rPr lang="en-US" sz="2400" dirty="0" smtClean="0"/>
            </a:br>
            <a:r>
              <a:rPr lang="en-US" sz="2400" dirty="0" smtClean="0"/>
              <a:t>square brackets around the name of </a:t>
            </a:r>
            <a:br>
              <a:rPr lang="en-US" sz="2400" dirty="0" smtClean="0"/>
            </a:br>
            <a:r>
              <a:rPr lang="en-US" sz="2400" dirty="0" smtClean="0"/>
              <a:t>the source workbook, indicating that </a:t>
            </a:r>
            <a:br>
              <a:rPr lang="en-US" sz="2400" dirty="0" smtClean="0"/>
            </a:br>
            <a:r>
              <a:rPr lang="en-US" sz="2400" dirty="0" smtClean="0"/>
              <a:t>the workbook is open. When the </a:t>
            </a:r>
            <a:br>
              <a:rPr lang="en-US" sz="2400" dirty="0" smtClean="0"/>
            </a:br>
            <a:r>
              <a:rPr lang="en-US" sz="2400" dirty="0" smtClean="0"/>
              <a:t>source is open, the external reference </a:t>
            </a:r>
            <a:br>
              <a:rPr lang="en-US" sz="2400" dirty="0" smtClean="0"/>
            </a:br>
            <a:r>
              <a:rPr lang="en-US" sz="2400" dirty="0" smtClean="0"/>
              <a:t>encloses the workbook name in </a:t>
            </a:r>
            <a:br>
              <a:rPr lang="en-US" sz="2400" dirty="0" smtClean="0"/>
            </a:br>
            <a:r>
              <a:rPr lang="en-US" sz="2400" dirty="0" smtClean="0"/>
              <a:t>square brackets, followed by the </a:t>
            </a:r>
            <a:br>
              <a:rPr lang="en-US" sz="2400" dirty="0" smtClean="0"/>
            </a:br>
            <a:r>
              <a:rPr lang="en-US" sz="2400" dirty="0" smtClean="0"/>
              <a:t>worksheet name, an exclamation point (!), and the cell range on which the formula depends.  </a:t>
            </a:r>
            <a:endParaRPr lang="en-US" sz="2400" dirty="0"/>
          </a:p>
        </p:txBody>
      </p:sp>
      <p:pic>
        <p:nvPicPr>
          <p:cNvPr id="4" name="Picture 3" descr="f0814.JPG"/>
          <p:cNvPicPr>
            <a:picLocks noChangeAspect="1"/>
          </p:cNvPicPr>
          <p:nvPr/>
        </p:nvPicPr>
        <p:blipFill>
          <a:blip r:embed="rId3"/>
          <a:stretch>
            <a:fillRect/>
          </a:stretch>
        </p:blipFill>
        <p:spPr>
          <a:xfrm>
            <a:off x="6072581" y="1600200"/>
            <a:ext cx="2538019" cy="40386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Step-by-Step: Reference Data in Another Worksheet</a:t>
            </a:r>
            <a:endParaRPr lang="en-US" sz="28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8"/>
            </a:pPr>
            <a:r>
              <a:rPr lang="en-US" sz="2400" b="1" dirty="0" smtClean="0"/>
              <a:t>CLOSE</a:t>
            </a:r>
            <a:r>
              <a:rPr lang="en-US" sz="2400" dirty="0" smtClean="0"/>
              <a:t> the Financial </a:t>
            </a:r>
            <a:br>
              <a:rPr lang="en-US" sz="2400" dirty="0" smtClean="0"/>
            </a:br>
            <a:r>
              <a:rPr lang="en-US" sz="2400" dirty="0" smtClean="0"/>
              <a:t>Obligations workbook. </a:t>
            </a:r>
            <a:br>
              <a:rPr lang="en-US" sz="2400" dirty="0" smtClean="0"/>
            </a:br>
            <a:r>
              <a:rPr lang="en-US" sz="2400" dirty="0" smtClean="0"/>
              <a:t>When the source </a:t>
            </a:r>
            <a:br>
              <a:rPr lang="en-US" sz="2400" dirty="0" smtClean="0"/>
            </a:br>
            <a:r>
              <a:rPr lang="en-US" sz="2400" dirty="0" smtClean="0"/>
              <a:t>workbook is closed, the </a:t>
            </a:r>
            <a:br>
              <a:rPr lang="en-US" sz="2400" dirty="0" smtClean="0"/>
            </a:br>
            <a:r>
              <a:rPr lang="en-US" sz="2400" dirty="0" smtClean="0"/>
              <a:t>brackets are removed </a:t>
            </a:r>
            <a:br>
              <a:rPr lang="en-US" sz="2400" dirty="0" smtClean="0"/>
            </a:br>
            <a:r>
              <a:rPr lang="en-US" sz="2400" dirty="0" smtClean="0"/>
              <a:t>and the entire file path </a:t>
            </a:r>
            <a:br>
              <a:rPr lang="en-US" sz="2400" dirty="0" smtClean="0"/>
            </a:br>
            <a:r>
              <a:rPr lang="en-US" sz="2400" dirty="0" smtClean="0"/>
              <a:t>is shown in the formula. </a:t>
            </a:r>
            <a:br>
              <a:rPr lang="en-US" sz="2400" dirty="0" smtClean="0"/>
            </a:br>
            <a:r>
              <a:rPr lang="en-US" sz="2400" dirty="0" smtClean="0"/>
              <a:t>The formula bar in the Budget worksheet now displays the entire path for the source workbook as in the figure because the source file is now closed. </a:t>
            </a:r>
          </a:p>
          <a:p>
            <a:pPr marL="457200" indent="-457200">
              <a:buFont typeface="+mj-lt"/>
              <a:buAutoNum type="arabicPeriod" startAt="8"/>
            </a:pPr>
            <a:r>
              <a:rPr lang="en-US" sz="2400" b="1" dirty="0" smtClean="0"/>
              <a:t>SAVE</a:t>
            </a:r>
            <a:r>
              <a:rPr lang="en-US" sz="2400" dirty="0" smtClean="0"/>
              <a:t> the destination workbook.</a:t>
            </a:r>
          </a:p>
          <a:p>
            <a:r>
              <a:rPr lang="en-US" sz="2400" b="1" dirty="0" smtClean="0"/>
              <a:t>LEAVE</a:t>
            </a:r>
            <a:r>
              <a:rPr lang="en-US" sz="2400" dirty="0" smtClean="0"/>
              <a:t> the workbook open to use in the next exercise.  </a:t>
            </a:r>
            <a:endParaRPr lang="en-US" sz="2400" dirty="0"/>
          </a:p>
        </p:txBody>
      </p:sp>
      <p:pic>
        <p:nvPicPr>
          <p:cNvPr id="5" name="Picture 4" descr="f0815.JPG"/>
          <p:cNvPicPr>
            <a:picLocks noChangeAspect="1"/>
          </p:cNvPicPr>
          <p:nvPr/>
        </p:nvPicPr>
        <p:blipFill>
          <a:blip r:embed="rId3"/>
          <a:stretch>
            <a:fillRect/>
          </a:stretch>
        </p:blipFill>
        <p:spPr>
          <a:xfrm>
            <a:off x="4267200" y="1828800"/>
            <a:ext cx="4391025" cy="220027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Cell Ranges in Formulas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You can simplify formula building by naming ranges of data and using that name in selections and formulas rather than keying or selecting the cell range each time. </a:t>
            </a:r>
          </a:p>
          <a:p>
            <a:r>
              <a:rPr lang="en-US" sz="2400" dirty="0" smtClean="0"/>
              <a:t>In the business environment, you will often use a worksheet that contains data in hundreds of rows and columns. </a:t>
            </a:r>
          </a:p>
          <a:p>
            <a:r>
              <a:rPr lang="en-US" sz="2400" dirty="0" smtClean="0"/>
              <a:t>After you name a range, you can select it from the Name box and then perform a variety of functions, such as cutting and pasting it to a different workbook as well as using it in a formula. </a:t>
            </a:r>
          </a:p>
          <a:p>
            <a:r>
              <a:rPr lang="en-US" sz="2400" dirty="0" smtClean="0"/>
              <a:t>By default, a named range becomes an absolute reference in a formula.   </a:t>
            </a:r>
            <a:endParaRPr 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Naming a Range</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A </a:t>
            </a:r>
            <a:r>
              <a:rPr lang="en-US" sz="2400" b="1" i="1" dirty="0" smtClean="0"/>
              <a:t>name </a:t>
            </a:r>
            <a:r>
              <a:rPr lang="en-US" sz="2400" dirty="0" smtClean="0"/>
              <a:t>is a meaningful and logical identifier that you apply in Excel to make it easier to reference the purpose of a cell reference, cell range, constant, formula, or table. </a:t>
            </a:r>
          </a:p>
          <a:p>
            <a:r>
              <a:rPr lang="en-US" sz="2400" dirty="0" smtClean="0"/>
              <a:t>Naming a range clarifies the purpose of the data within the range of cells. Naming ranges or an individual cell according to the data they contain is a time-saving technique, even though it may not seem so when you work with limited data files in practice exercises. </a:t>
            </a:r>
          </a:p>
          <a:p>
            <a:r>
              <a:rPr lang="en-US" sz="2400" dirty="0" smtClean="0"/>
              <a:t>A good example could be to name a range such as B7:B17 as </a:t>
            </a:r>
            <a:r>
              <a:rPr lang="en-US" sz="2400" i="1" dirty="0" smtClean="0"/>
              <a:t>Total Items</a:t>
            </a:r>
            <a:r>
              <a:rPr lang="en-US" sz="2400" dirty="0" smtClean="0"/>
              <a:t> so that in future formula construction and reference, you only need to key Total Items and Excel will recognize the range to which you are referring.   </a:t>
            </a:r>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Naming a Range</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You must select the range of cells you want to name before you use the Name box to create a named range. </a:t>
            </a:r>
          </a:p>
          <a:p>
            <a:r>
              <a:rPr lang="en-US" sz="2400" dirty="0" smtClean="0"/>
              <a:t>When you create a name using the Define Name command, you have the opportunity to select the range after you enter the name. This option is not available when you use the Name box.</a:t>
            </a:r>
          </a:p>
          <a:p>
            <a:r>
              <a:rPr lang="en-US" sz="2400" dirty="0" smtClean="0"/>
              <a:t>All names have a scope, either to a specific worksheet or to the entire workbook. The </a:t>
            </a:r>
            <a:r>
              <a:rPr lang="en-US" sz="2400" b="1" i="1" dirty="0" smtClean="0"/>
              <a:t>scope </a:t>
            </a:r>
            <a:r>
              <a:rPr lang="en-US" sz="2400" dirty="0" smtClean="0"/>
              <a:t>of a name is the location within which Excel recognizes the name without qualification.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Creating a Formula that Performs Addition</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A formula consists of two elements: operands and mathematical operators. </a:t>
            </a:r>
          </a:p>
          <a:p>
            <a:pPr lvl="1"/>
            <a:r>
              <a:rPr lang="en-US" sz="2200" b="1" i="1" dirty="0" smtClean="0"/>
              <a:t>Operands </a:t>
            </a:r>
            <a:r>
              <a:rPr lang="en-US" sz="2200" dirty="0" smtClean="0"/>
              <a:t>identify the values to be used in the calculation. An operand can be a constant value, a cell reference, a range of cells, or another formula. A </a:t>
            </a:r>
            <a:r>
              <a:rPr lang="en-US" sz="2200" b="1" i="1" dirty="0" smtClean="0"/>
              <a:t>constant </a:t>
            </a:r>
            <a:r>
              <a:rPr lang="en-US" sz="2200" dirty="0" smtClean="0"/>
              <a:t>is a number or text value that is entered directly into a formula.</a:t>
            </a:r>
          </a:p>
          <a:p>
            <a:pPr lvl="1"/>
            <a:r>
              <a:rPr lang="en-US" sz="2200" b="1" i="1" dirty="0" smtClean="0"/>
              <a:t>Mathematical operators </a:t>
            </a:r>
            <a:r>
              <a:rPr lang="en-US" sz="2200" dirty="0" smtClean="0"/>
              <a:t>specify the calculations to be performed. To allow Excel to distinguish formulas from data, all formulas begin with an equal sign (=).</a:t>
            </a:r>
          </a:p>
          <a:p>
            <a:r>
              <a:rPr lang="en-US" sz="2400" dirty="0" smtClean="0"/>
              <a:t>In the next exercise, you will learn how to create basic formulas that perform mathematical computations and apply the formulas using various methods.</a:t>
            </a:r>
            <a:endParaRPr lang="en-US" sz="2400" dirty="0"/>
          </a:p>
        </p:txBody>
      </p:sp>
    </p:spTree>
    <p:extLst>
      <p:ext uri="{BB962C8B-B14F-4D97-AF65-F5344CB8AC3E}">
        <p14:creationId xmlns:p14="http://schemas.microsoft.com/office/powerpoint/2010/main" val="3939837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Naming a Range</a:t>
            </a:r>
            <a:endParaRPr lang="en-US" dirty="0"/>
          </a:p>
        </p:txBody>
      </p:sp>
      <p:sp>
        <p:nvSpPr>
          <p:cNvPr id="6147" name="Content Placeholder 2"/>
          <p:cNvSpPr>
            <a:spLocks noGrp="1"/>
          </p:cNvSpPr>
          <p:nvPr>
            <p:ph idx="1"/>
          </p:nvPr>
        </p:nvSpPr>
        <p:spPr>
          <a:xfrm>
            <a:off x="457200" y="1524000"/>
            <a:ext cx="8229600" cy="4876800"/>
          </a:xfrm>
        </p:spPr>
        <p:txBody>
          <a:bodyPr/>
          <a:lstStyle/>
          <a:p>
            <a:r>
              <a:rPr lang="en-US" sz="2400" dirty="0" smtClean="0"/>
              <a:t>For example, in step 1 in the next exercise, when you create the name </a:t>
            </a:r>
            <a:r>
              <a:rPr lang="en-US" sz="2400" dirty="0" err="1" smtClean="0"/>
              <a:t>Income_Total</a:t>
            </a:r>
            <a:r>
              <a:rPr lang="en-US" sz="2400" dirty="0" smtClean="0"/>
              <a:t> for cell B7, the New Name box identifies the scope as part of the workbook. This means the named cell can be used in formulas on the Expenses and the Summary worksheets in this workbook.</a:t>
            </a:r>
          </a:p>
          <a:p>
            <a:r>
              <a:rPr lang="en-US" sz="2400" dirty="0" smtClean="0"/>
              <a:t>In this exercise, you will use three methods to name cells and ranges of cells. You will create the names by: </a:t>
            </a:r>
          </a:p>
          <a:p>
            <a:pPr lvl="1"/>
            <a:r>
              <a:rPr lang="en-US" sz="2200" dirty="0" smtClean="0"/>
              <a:t>Clicking Define Name on the Formulas tab and selecting the cell or range to be included in the name.</a:t>
            </a:r>
          </a:p>
          <a:p>
            <a:pPr lvl="1"/>
            <a:r>
              <a:rPr lang="en-US" sz="2200" dirty="0" smtClean="0"/>
              <a:t>Selecting a cell or range and entering a name in the Name box next to the formula bar.</a:t>
            </a:r>
          </a:p>
          <a:p>
            <a:pPr lvl="1"/>
            <a:r>
              <a:rPr lang="en-US" sz="2200" dirty="0" smtClean="0"/>
              <a:t>Selecting a cell or range that includes a label and clicking the Create from Selection button on the Formulas tab.</a:t>
            </a:r>
          </a:p>
          <a:p>
            <a:endParaRPr lang="en-US" sz="2400"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Name a Range</a:t>
            </a:r>
            <a:endParaRPr lang="en-US" dirty="0"/>
          </a:p>
        </p:txBody>
      </p:sp>
      <p:sp>
        <p:nvSpPr>
          <p:cNvPr id="6147" name="Content Placeholder 2"/>
          <p:cNvSpPr>
            <a:spLocks noGrp="1"/>
          </p:cNvSpPr>
          <p:nvPr>
            <p:ph idx="1"/>
          </p:nvPr>
        </p:nvSpPr>
        <p:spPr>
          <a:xfrm>
            <a:off x="457200" y="1524000"/>
            <a:ext cx="8229600" cy="4876800"/>
          </a:xfrm>
        </p:spPr>
        <p:txBody>
          <a:bodyPr/>
          <a:lstStyle/>
          <a:p>
            <a:r>
              <a:rPr lang="en-US" sz="2400" b="1" dirty="0" smtClean="0"/>
              <a:t>USE</a:t>
            </a:r>
            <a:r>
              <a:rPr lang="en-US" sz="2400" dirty="0" smtClean="0"/>
              <a:t> the workbook you saved in the previous exercise.</a:t>
            </a:r>
          </a:p>
          <a:p>
            <a:pPr marL="457200" indent="-457200">
              <a:buFont typeface="+mj-lt"/>
              <a:buAutoNum type="arabicPeriod"/>
            </a:pPr>
            <a:r>
              <a:rPr lang="en-US" sz="2400" dirty="0" smtClean="0"/>
              <a:t>Select </a:t>
            </a:r>
            <a:r>
              <a:rPr lang="en-US" sz="2400" b="1" dirty="0" smtClean="0"/>
              <a:t>B7 </a:t>
            </a:r>
            <a:r>
              <a:rPr lang="en-US" sz="2400" dirty="0" smtClean="0"/>
              <a:t>on the Expenses worksheet and click </a:t>
            </a:r>
            <a:r>
              <a:rPr lang="en-US" sz="2400" b="1" dirty="0" smtClean="0"/>
              <a:t>Define Name </a:t>
            </a:r>
            <a:r>
              <a:rPr lang="en-US" sz="2400" dirty="0" smtClean="0"/>
              <a:t>in the Name Manager group on the Formulas tab. The </a:t>
            </a:r>
            <a:r>
              <a:rPr lang="en-US" sz="2400" i="1" dirty="0" smtClean="0"/>
              <a:t>New Name</a:t>
            </a:r>
            <a:r>
              <a:rPr lang="en-US" sz="2400" dirty="0" smtClean="0"/>
              <a:t> dialog box shown in the figure opens with Excel’s suggested name for the range.  </a:t>
            </a:r>
          </a:p>
        </p:txBody>
      </p:sp>
      <p:pic>
        <p:nvPicPr>
          <p:cNvPr id="4" name="Picture 3" descr="f0816.JPG"/>
          <p:cNvPicPr>
            <a:picLocks noChangeAspect="1"/>
          </p:cNvPicPr>
          <p:nvPr/>
        </p:nvPicPr>
        <p:blipFill>
          <a:blip r:embed="rId3"/>
          <a:stretch>
            <a:fillRect/>
          </a:stretch>
        </p:blipFill>
        <p:spPr>
          <a:xfrm>
            <a:off x="2209800" y="3704229"/>
            <a:ext cx="4724400" cy="2667603"/>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Name a Range</a:t>
            </a:r>
            <a:endParaRPr lang="en-US" dirty="0"/>
          </a:p>
        </p:txBody>
      </p:sp>
      <p:sp>
        <p:nvSpPr>
          <p:cNvPr id="6147" name="Content Placeholder 2"/>
          <p:cNvSpPr>
            <a:spLocks noGrp="1"/>
          </p:cNvSpPr>
          <p:nvPr>
            <p:ph idx="1"/>
          </p:nvPr>
        </p:nvSpPr>
        <p:spPr>
          <a:xfrm>
            <a:off x="457200" y="1524000"/>
            <a:ext cx="8229600" cy="4876800"/>
          </a:xfrm>
        </p:spPr>
        <p:txBody>
          <a:bodyPr/>
          <a:lstStyle/>
          <a:p>
            <a:pPr marL="457200" lvl="0" indent="-457200">
              <a:buFont typeface="+mj-lt"/>
              <a:buAutoNum type="arabicPeriod" startAt="2"/>
            </a:pPr>
            <a:r>
              <a:rPr lang="en-US" sz="2400" dirty="0" smtClean="0"/>
              <a:t>Click </a:t>
            </a:r>
            <a:r>
              <a:rPr lang="en-US" sz="2400" b="1" dirty="0" smtClean="0"/>
              <a:t>OK </a:t>
            </a:r>
            <a:r>
              <a:rPr lang="en-US" sz="2400" dirty="0" smtClean="0"/>
              <a:t>to accept </a:t>
            </a:r>
            <a:br>
              <a:rPr lang="en-US" sz="2400" dirty="0" smtClean="0"/>
            </a:br>
            <a:r>
              <a:rPr lang="en-US" sz="2400" i="1" dirty="0" err="1" smtClean="0"/>
              <a:t>Income_Total</a:t>
            </a:r>
            <a:r>
              <a:rPr lang="en-US" sz="2400" dirty="0" smtClean="0"/>
              <a:t> as the name </a:t>
            </a:r>
            <a:br>
              <a:rPr lang="en-US" sz="2400" dirty="0" smtClean="0"/>
            </a:br>
            <a:r>
              <a:rPr lang="en-US" sz="2400" dirty="0" smtClean="0"/>
              <a:t>for B7. Note that the </a:t>
            </a:r>
            <a:br>
              <a:rPr lang="en-US" sz="2400" dirty="0" smtClean="0"/>
            </a:br>
            <a:r>
              <a:rPr lang="en-US" sz="2400" dirty="0" err="1" smtClean="0"/>
              <a:t>Income_Total</a:t>
            </a:r>
            <a:r>
              <a:rPr lang="en-US" sz="2400" dirty="0" smtClean="0"/>
              <a:t> name appears </a:t>
            </a:r>
            <a:br>
              <a:rPr lang="en-US" sz="2400" dirty="0" smtClean="0"/>
            </a:br>
            <a:r>
              <a:rPr lang="en-US" sz="2400" dirty="0" smtClean="0"/>
              <a:t>in the name box instead of </a:t>
            </a:r>
            <a:br>
              <a:rPr lang="en-US" sz="2400" dirty="0" smtClean="0"/>
            </a:br>
            <a:r>
              <a:rPr lang="en-US" sz="2400" dirty="0" smtClean="0"/>
              <a:t>the default cell reference of </a:t>
            </a:r>
            <a:br>
              <a:rPr lang="en-US" sz="2400" dirty="0" smtClean="0"/>
            </a:br>
            <a:r>
              <a:rPr lang="en-US" sz="2400" dirty="0" smtClean="0"/>
              <a:t>B7. See the figure.</a:t>
            </a:r>
          </a:p>
          <a:p>
            <a:pPr marL="457200" indent="-457200">
              <a:buFont typeface="+mj-lt"/>
              <a:buAutoNum type="arabicPeriod" startAt="2"/>
            </a:pPr>
            <a:r>
              <a:rPr lang="en-US" sz="2400" dirty="0" smtClean="0"/>
              <a:t>Select </a:t>
            </a:r>
            <a:r>
              <a:rPr lang="en-US" sz="2400" b="1" dirty="0" smtClean="0"/>
              <a:t>B36</a:t>
            </a:r>
            <a:r>
              <a:rPr lang="en-US" sz="2400" dirty="0" smtClean="0"/>
              <a:t>. Click </a:t>
            </a:r>
            <a:r>
              <a:rPr lang="en-US" sz="2400" b="1" dirty="0" smtClean="0"/>
              <a:t>Define Name</a:t>
            </a:r>
            <a:r>
              <a:rPr lang="en-US" sz="2400" dirty="0" smtClean="0"/>
              <a:t>. In the </a:t>
            </a:r>
            <a:r>
              <a:rPr lang="en-US" sz="2400" i="1" dirty="0" smtClean="0"/>
              <a:t>New Name</a:t>
            </a:r>
            <a:r>
              <a:rPr lang="en-US" sz="2400" dirty="0" smtClean="0"/>
              <a:t> dialog box, with the Name box highlighted for entry, key </a:t>
            </a:r>
            <a:r>
              <a:rPr lang="en-US" sz="2400" b="1" dirty="0" smtClean="0"/>
              <a:t>Total Expenses</a:t>
            </a:r>
            <a:r>
              <a:rPr lang="en-US" sz="2400" dirty="0" smtClean="0"/>
              <a:t>. Accept the default in the </a:t>
            </a:r>
            <a:r>
              <a:rPr lang="en-US" sz="2400" i="1" dirty="0" smtClean="0"/>
              <a:t>Scope</a:t>
            </a:r>
            <a:r>
              <a:rPr lang="en-US" sz="2400" dirty="0" smtClean="0"/>
              <a:t> box. </a:t>
            </a:r>
          </a:p>
          <a:p>
            <a:pPr marL="457200" indent="-457200">
              <a:buFont typeface="+mj-lt"/>
              <a:buAutoNum type="arabicPeriod" startAt="2"/>
            </a:pPr>
            <a:r>
              <a:rPr lang="en-US" sz="2400" dirty="0" smtClean="0"/>
              <a:t>Click the </a:t>
            </a:r>
            <a:r>
              <a:rPr lang="en-US" sz="2400" b="1" dirty="0" smtClean="0"/>
              <a:t>Collapse Dialog</a:t>
            </a:r>
            <a:r>
              <a:rPr lang="en-US" sz="2400" dirty="0" smtClean="0"/>
              <a:t> button and proceed to select the range that makes up total expenses. </a:t>
            </a:r>
          </a:p>
        </p:txBody>
      </p:sp>
      <p:pic>
        <p:nvPicPr>
          <p:cNvPr id="5" name="Picture 4" descr="f0817.JPG"/>
          <p:cNvPicPr>
            <a:picLocks noChangeAspect="1"/>
          </p:cNvPicPr>
          <p:nvPr/>
        </p:nvPicPr>
        <p:blipFill>
          <a:blip r:embed="rId3"/>
          <a:stretch>
            <a:fillRect/>
          </a:stretch>
        </p:blipFill>
        <p:spPr>
          <a:xfrm>
            <a:off x="4876800" y="1613563"/>
            <a:ext cx="3810000" cy="2553404"/>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Name a Range</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lvl="0" indent="-457200">
              <a:buFont typeface="+mj-lt"/>
              <a:buAutoNum type="arabicPeriod" startAt="5"/>
            </a:pPr>
            <a:r>
              <a:rPr lang="en-US" sz="2400" dirty="0" smtClean="0"/>
              <a:t>With the text already selected </a:t>
            </a:r>
            <a:br>
              <a:rPr lang="en-US" sz="2400" dirty="0" smtClean="0"/>
            </a:br>
            <a:r>
              <a:rPr lang="en-US" sz="2400" dirty="0" smtClean="0"/>
              <a:t>by default in the </a:t>
            </a:r>
            <a:r>
              <a:rPr lang="en-US" sz="2400" i="1" dirty="0" smtClean="0"/>
              <a:t>Refers to</a:t>
            </a:r>
            <a:r>
              <a:rPr lang="en-US" sz="2400" dirty="0" smtClean="0"/>
              <a:t> </a:t>
            </a:r>
            <a:br>
              <a:rPr lang="en-US" sz="2400" dirty="0" smtClean="0"/>
            </a:br>
            <a:r>
              <a:rPr lang="en-US" sz="2400" dirty="0" smtClean="0"/>
              <a:t>box, press </a:t>
            </a:r>
            <a:r>
              <a:rPr lang="en-US" sz="2400" b="1" dirty="0" smtClean="0"/>
              <a:t>Ctrl</a:t>
            </a:r>
            <a:r>
              <a:rPr lang="en-US" sz="2400" dirty="0" smtClean="0"/>
              <a:t> and click </a:t>
            </a:r>
            <a:r>
              <a:rPr lang="en-US" sz="2400" b="1" dirty="0" smtClean="0"/>
              <a:t>B15</a:t>
            </a:r>
            <a:r>
              <a:rPr lang="en-US" sz="2400" dirty="0" smtClean="0"/>
              <a:t>, </a:t>
            </a:r>
            <a:br>
              <a:rPr lang="en-US" sz="2400" dirty="0" smtClean="0"/>
            </a:br>
            <a:r>
              <a:rPr lang="en-US" sz="2400" b="1" dirty="0" smtClean="0"/>
              <a:t>B21</a:t>
            </a:r>
            <a:r>
              <a:rPr lang="en-US" sz="2400" dirty="0" smtClean="0"/>
              <a:t>, </a:t>
            </a:r>
            <a:r>
              <a:rPr lang="en-US" sz="2400" b="1" dirty="0" smtClean="0"/>
              <a:t>B28</a:t>
            </a:r>
            <a:r>
              <a:rPr lang="en-US" sz="2400" dirty="0" smtClean="0"/>
              <a:t>, and </a:t>
            </a:r>
            <a:r>
              <a:rPr lang="en-US" sz="2400" b="1" dirty="0" smtClean="0"/>
              <a:t>B33</a:t>
            </a:r>
            <a:r>
              <a:rPr lang="en-US" sz="2400" dirty="0" smtClean="0"/>
              <a:t>, release </a:t>
            </a:r>
            <a:br>
              <a:rPr lang="en-US" sz="2400" dirty="0" smtClean="0"/>
            </a:br>
            <a:r>
              <a:rPr lang="en-US" sz="2400" dirty="0" smtClean="0"/>
              <a:t>Ctrl, and then click the </a:t>
            </a:r>
            <a:br>
              <a:rPr lang="en-US" sz="2400" dirty="0" smtClean="0"/>
            </a:br>
            <a:r>
              <a:rPr lang="en-US" sz="2400" b="1" dirty="0" smtClean="0"/>
              <a:t>Expand Dialog </a:t>
            </a:r>
            <a:r>
              <a:rPr lang="en-US" sz="2400" dirty="0" smtClean="0"/>
              <a:t>button. You </a:t>
            </a:r>
            <a:br>
              <a:rPr lang="en-US" sz="2400" dirty="0" smtClean="0"/>
            </a:br>
            <a:r>
              <a:rPr lang="en-US" sz="2400" dirty="0" smtClean="0"/>
              <a:t>have just selected cells that </a:t>
            </a:r>
            <a:br>
              <a:rPr lang="en-US" sz="2400" dirty="0" smtClean="0"/>
            </a:br>
            <a:r>
              <a:rPr lang="en-US" sz="2400" dirty="0" smtClean="0"/>
              <a:t>have the Expenses defined </a:t>
            </a:r>
            <a:br>
              <a:rPr lang="en-US" sz="2400" dirty="0" smtClean="0"/>
            </a:br>
            <a:r>
              <a:rPr lang="en-US" sz="2400" dirty="0" smtClean="0"/>
              <a:t>named copied and applied to </a:t>
            </a:r>
            <a:br>
              <a:rPr lang="en-US" sz="2400" dirty="0" smtClean="0"/>
            </a:br>
            <a:r>
              <a:rPr lang="en-US" sz="2400" dirty="0" smtClean="0"/>
              <a:t>them as seen in the figure. </a:t>
            </a:r>
            <a:br>
              <a:rPr lang="en-US" sz="2400" dirty="0" smtClean="0"/>
            </a:br>
            <a:r>
              <a:rPr lang="en-US" sz="2400" dirty="0" smtClean="0"/>
              <a:t>Click </a:t>
            </a:r>
            <a:r>
              <a:rPr lang="en-US" sz="2400" b="1" dirty="0" smtClean="0"/>
              <a:t>OK </a:t>
            </a:r>
            <a:r>
              <a:rPr lang="en-US" sz="2400" dirty="0" smtClean="0"/>
              <a:t>to close the </a:t>
            </a:r>
            <a:r>
              <a:rPr lang="en-US" sz="2400" i="1" dirty="0" smtClean="0"/>
              <a:t>New Name</a:t>
            </a:r>
            <a:r>
              <a:rPr lang="en-US" sz="2400" dirty="0" smtClean="0"/>
              <a:t> dialog box. Some of the selected cells are blank. In the following exercises, you will use the names you just created to fill them.  </a:t>
            </a:r>
          </a:p>
        </p:txBody>
      </p:sp>
      <p:pic>
        <p:nvPicPr>
          <p:cNvPr id="6" name="Picture 5" descr="f0818.JPG"/>
          <p:cNvPicPr>
            <a:picLocks noChangeAspect="1"/>
          </p:cNvPicPr>
          <p:nvPr/>
        </p:nvPicPr>
        <p:blipFill>
          <a:blip r:embed="rId3"/>
          <a:stretch>
            <a:fillRect/>
          </a:stretch>
        </p:blipFill>
        <p:spPr>
          <a:xfrm>
            <a:off x="4927264" y="1524000"/>
            <a:ext cx="3759536" cy="38100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Name a Range</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6"/>
            </a:pPr>
            <a:r>
              <a:rPr lang="en-US" sz="2400" dirty="0" smtClean="0"/>
              <a:t>Select </a:t>
            </a:r>
            <a:r>
              <a:rPr lang="en-US" sz="2400" b="1" dirty="0" smtClean="0"/>
              <a:t>B23:B27 </a:t>
            </a:r>
            <a:r>
              <a:rPr lang="en-US" sz="2400" dirty="0" smtClean="0"/>
              <a:t>and click in the </a:t>
            </a:r>
            <a:r>
              <a:rPr lang="en-US" sz="2400" i="1" dirty="0" smtClean="0"/>
              <a:t>Name</a:t>
            </a:r>
            <a:r>
              <a:rPr lang="en-US" sz="2400" dirty="0" smtClean="0"/>
              <a:t> box to the left of the formula bar. Key </a:t>
            </a:r>
            <a:r>
              <a:rPr lang="en-US" sz="2400" b="1" dirty="0" smtClean="0"/>
              <a:t>Transportation </a:t>
            </a:r>
            <a:r>
              <a:rPr lang="en-US" sz="2400" dirty="0" smtClean="0"/>
              <a:t>and press </a:t>
            </a:r>
            <a:r>
              <a:rPr lang="en-US" sz="2400" b="1" dirty="0" smtClean="0"/>
              <a:t>Enter</a:t>
            </a:r>
            <a:r>
              <a:rPr lang="en-US" sz="2400" dirty="0" smtClean="0"/>
              <a:t>.</a:t>
            </a:r>
          </a:p>
          <a:p>
            <a:pPr marL="457200" indent="-457200">
              <a:buFont typeface="+mj-lt"/>
              <a:buAutoNum type="arabicPeriod" startAt="6"/>
            </a:pPr>
            <a:r>
              <a:rPr lang="en-US" sz="2400" dirty="0" smtClean="0"/>
              <a:t>Select </a:t>
            </a:r>
            <a:r>
              <a:rPr lang="en-US" sz="2400" b="1" dirty="0" smtClean="0"/>
              <a:t>B30:B32 </a:t>
            </a:r>
            <a:r>
              <a:rPr lang="en-US" sz="2400" dirty="0" smtClean="0"/>
              <a:t>and click </a:t>
            </a:r>
            <a:r>
              <a:rPr lang="en-US" sz="2400" b="1" dirty="0" smtClean="0"/>
              <a:t>Define Name</a:t>
            </a:r>
            <a:r>
              <a:rPr lang="en-US" sz="2400" dirty="0" smtClean="0"/>
              <a:t>. Key </a:t>
            </a:r>
            <a:r>
              <a:rPr lang="en-US" sz="2400" b="1" dirty="0" smtClean="0"/>
              <a:t>Entertainment </a:t>
            </a:r>
            <a:r>
              <a:rPr lang="en-US" sz="2400" dirty="0" smtClean="0"/>
              <a:t>in the </a:t>
            </a:r>
            <a:r>
              <a:rPr lang="en-US" sz="2400" i="1" dirty="0" smtClean="0"/>
              <a:t>Name</a:t>
            </a:r>
            <a:r>
              <a:rPr lang="en-US" sz="2400" dirty="0" smtClean="0"/>
              <a:t> box on the dialog box. Click </a:t>
            </a:r>
            <a:r>
              <a:rPr lang="en-US" sz="2400" b="1" dirty="0" smtClean="0"/>
              <a:t>OK</a:t>
            </a:r>
            <a:r>
              <a:rPr lang="en-US" sz="2400" dirty="0" smtClean="0"/>
              <a:t>.</a:t>
            </a:r>
          </a:p>
          <a:p>
            <a:pPr marL="457200" indent="-457200">
              <a:buFont typeface="+mj-lt"/>
              <a:buAutoNum type="arabicPeriod" startAt="6"/>
            </a:pPr>
            <a:r>
              <a:rPr lang="en-US" sz="2400" dirty="0" smtClean="0"/>
              <a:t>Select </a:t>
            </a:r>
            <a:r>
              <a:rPr lang="en-US" sz="2400" b="1" dirty="0" smtClean="0"/>
              <a:t>A15:B15</a:t>
            </a:r>
            <a:r>
              <a:rPr lang="en-US" sz="2400" dirty="0" smtClean="0"/>
              <a:t>. Click </a:t>
            </a:r>
            <a:r>
              <a:rPr lang="en-US" sz="2400" b="1" dirty="0" smtClean="0"/>
              <a:t>Create from Selection</a:t>
            </a:r>
            <a:r>
              <a:rPr lang="en-US" sz="2400" dirty="0" smtClean="0"/>
              <a:t>. The left column will be selected. Click </a:t>
            </a:r>
            <a:r>
              <a:rPr lang="en-US" sz="2400" b="1" dirty="0" smtClean="0"/>
              <a:t>OK</a:t>
            </a:r>
            <a:r>
              <a:rPr lang="en-US" sz="2400" dirty="0" smtClean="0"/>
              <a:t>. The dialog box closes. While naming this range doesn’t change the </a:t>
            </a:r>
            <a:br>
              <a:rPr lang="en-US" sz="2400" dirty="0" smtClean="0"/>
            </a:br>
            <a:r>
              <a:rPr lang="en-US" sz="2400" dirty="0" smtClean="0"/>
              <a:t>current worksheet, you will use the </a:t>
            </a:r>
            <a:br>
              <a:rPr lang="en-US" sz="2400" dirty="0" smtClean="0"/>
            </a:br>
            <a:r>
              <a:rPr lang="en-US" sz="2400" dirty="0" smtClean="0"/>
              <a:t>range you just named in a later </a:t>
            </a:r>
            <a:br>
              <a:rPr lang="en-US" sz="2400" dirty="0" smtClean="0"/>
            </a:br>
            <a:r>
              <a:rPr lang="en-US" sz="2400" dirty="0" smtClean="0"/>
              <a:t>exercise. Your worksheet should </a:t>
            </a:r>
            <a:br>
              <a:rPr lang="en-US" sz="2400" dirty="0" smtClean="0"/>
            </a:br>
            <a:r>
              <a:rPr lang="en-US" sz="2400" dirty="0" smtClean="0"/>
              <a:t>resemble the figure. </a:t>
            </a:r>
          </a:p>
          <a:p>
            <a:r>
              <a:rPr lang="en-US" sz="2100" b="1" dirty="0" smtClean="0"/>
              <a:t>LEAVE</a:t>
            </a:r>
            <a:r>
              <a:rPr lang="en-US" sz="2100" dirty="0" smtClean="0"/>
              <a:t> the workbook open to use in the </a:t>
            </a:r>
            <a:br>
              <a:rPr lang="en-US" sz="2100" dirty="0" smtClean="0"/>
            </a:br>
            <a:r>
              <a:rPr lang="en-US" sz="2100" dirty="0" smtClean="0"/>
              <a:t>next exercise. </a:t>
            </a:r>
          </a:p>
        </p:txBody>
      </p:sp>
      <p:pic>
        <p:nvPicPr>
          <p:cNvPr id="5" name="Picture 4" descr="f0819.JPG"/>
          <p:cNvPicPr>
            <a:picLocks noChangeAspect="1"/>
          </p:cNvPicPr>
          <p:nvPr/>
        </p:nvPicPr>
        <p:blipFill>
          <a:blip r:embed="rId3"/>
          <a:stretch>
            <a:fillRect/>
          </a:stretch>
        </p:blipFill>
        <p:spPr>
          <a:xfrm>
            <a:off x="6019800" y="4495800"/>
            <a:ext cx="2228850" cy="182360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Changing the Size of a Range</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If you need to change the parameters of a named range, you can easily redefine the range by using the Name Manager on the Formulas tab. </a:t>
            </a:r>
          </a:p>
          <a:p>
            <a:r>
              <a:rPr lang="en-US" sz="2400" dirty="0" smtClean="0"/>
              <a:t>The Name Manager contains all the information about named ranges. It allows you to view summaries of the names you have applied in the worksheet. </a:t>
            </a:r>
          </a:p>
          <a:p>
            <a:r>
              <a:rPr lang="en-US" sz="2400" dirty="0" smtClean="0"/>
              <a:t>In the next exercise, you will edit the range for </a:t>
            </a:r>
            <a:r>
              <a:rPr lang="en-US" sz="2400" dirty="0" err="1" smtClean="0"/>
              <a:t>Home_Total</a:t>
            </a:r>
            <a:r>
              <a:rPr lang="en-US" sz="2400" dirty="0" smtClean="0"/>
              <a:t>.</a:t>
            </a:r>
            <a:endParaRPr 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Change the Size of a Range</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Click </a:t>
            </a:r>
            <a:r>
              <a:rPr lang="en-US" sz="2400" b="1" dirty="0" smtClean="0"/>
              <a:t>Name Manager </a:t>
            </a:r>
            <a:r>
              <a:rPr lang="en-US" sz="2400" dirty="0" smtClean="0"/>
              <a:t>on the </a:t>
            </a:r>
            <a:br>
              <a:rPr lang="en-US" sz="2400" dirty="0" smtClean="0"/>
            </a:br>
            <a:r>
              <a:rPr lang="en-US" sz="2400" i="1" dirty="0" smtClean="0"/>
              <a:t>Formulas </a:t>
            </a:r>
            <a:r>
              <a:rPr lang="en-US" sz="2400" dirty="0" smtClean="0"/>
              <a:t>tab. From the </a:t>
            </a:r>
            <a:br>
              <a:rPr lang="en-US" sz="2400" dirty="0" smtClean="0"/>
            </a:br>
            <a:r>
              <a:rPr lang="en-US" sz="2400" i="1" dirty="0" smtClean="0"/>
              <a:t>Name Manager</a:t>
            </a:r>
            <a:r>
              <a:rPr lang="en-US" sz="2400" dirty="0" smtClean="0"/>
              <a:t> window (see </a:t>
            </a:r>
            <a:br>
              <a:rPr lang="en-US" sz="2400" dirty="0" smtClean="0"/>
            </a:br>
            <a:r>
              <a:rPr lang="en-US" sz="2400" dirty="0" smtClean="0"/>
              <a:t>the figure), click to select </a:t>
            </a:r>
            <a:br>
              <a:rPr lang="en-US" sz="2400" dirty="0" smtClean="0"/>
            </a:br>
            <a:r>
              <a:rPr lang="en-US" sz="2400" b="1" dirty="0" err="1" smtClean="0"/>
              <a:t>Home_Total</a:t>
            </a:r>
            <a:r>
              <a:rPr lang="en-US" sz="2400" dirty="0" smtClean="0"/>
              <a:t> and click </a:t>
            </a:r>
            <a:r>
              <a:rPr lang="en-US" sz="2400" b="1" dirty="0" smtClean="0"/>
              <a:t>Edit</a:t>
            </a:r>
            <a:r>
              <a:rPr lang="en-US" sz="2400" dirty="0" smtClean="0"/>
              <a:t>. </a:t>
            </a:r>
            <a:br>
              <a:rPr lang="en-US" sz="2400" dirty="0" smtClean="0"/>
            </a:br>
            <a:r>
              <a:rPr lang="en-US" sz="2400" dirty="0" smtClean="0"/>
              <a:t>The </a:t>
            </a:r>
            <a:r>
              <a:rPr lang="en-US" sz="2400" i="1" dirty="0" smtClean="0"/>
              <a:t>Edit Name</a:t>
            </a:r>
            <a:r>
              <a:rPr lang="en-US" sz="2400" dirty="0" smtClean="0"/>
              <a:t> dialog box </a:t>
            </a:r>
            <a:br>
              <a:rPr lang="en-US" sz="2400" dirty="0" smtClean="0"/>
            </a:br>
            <a:r>
              <a:rPr lang="en-US" sz="2400" dirty="0" smtClean="0"/>
              <a:t>opens. You will change the </a:t>
            </a:r>
            <a:br>
              <a:rPr lang="en-US" sz="2400" dirty="0" smtClean="0"/>
            </a:br>
            <a:r>
              <a:rPr lang="en-US" sz="2400" dirty="0" smtClean="0"/>
              <a:t>scope (size) of the range rather than the name.</a:t>
            </a:r>
          </a:p>
          <a:p>
            <a:pPr marL="457200" indent="-457200">
              <a:buFont typeface="+mj-lt"/>
              <a:buAutoNum type="arabicPeriod"/>
            </a:pPr>
            <a:r>
              <a:rPr lang="en-US" sz="2400" dirty="0" smtClean="0"/>
              <a:t>The </a:t>
            </a:r>
            <a:r>
              <a:rPr lang="en-US" sz="2400" dirty="0" err="1" smtClean="0"/>
              <a:t>Home_Total</a:t>
            </a:r>
            <a:r>
              <a:rPr lang="en-US" sz="2400" dirty="0" smtClean="0"/>
              <a:t> range is identified in the </a:t>
            </a:r>
            <a:r>
              <a:rPr lang="en-US" sz="2400" i="1" dirty="0" smtClean="0"/>
              <a:t>Refers To</a:t>
            </a:r>
            <a:r>
              <a:rPr lang="en-US" sz="2400" dirty="0" smtClean="0"/>
              <a:t> box at the bottom of the dialog box. Click </a:t>
            </a:r>
            <a:r>
              <a:rPr lang="en-US" sz="2400" b="1" dirty="0" smtClean="0"/>
              <a:t>Collapse Dialog </a:t>
            </a:r>
            <a:r>
              <a:rPr lang="en-US" sz="2400" dirty="0" smtClean="0"/>
              <a:t>and select </a:t>
            </a:r>
            <a:r>
              <a:rPr lang="en-US" sz="2400" b="1" dirty="0" smtClean="0"/>
              <a:t>B10:B14</a:t>
            </a:r>
            <a:r>
              <a:rPr lang="en-US" sz="2400" dirty="0" smtClean="0"/>
              <a:t>.  </a:t>
            </a:r>
            <a:endParaRPr lang="en-US" sz="2400" dirty="0"/>
          </a:p>
        </p:txBody>
      </p:sp>
      <p:pic>
        <p:nvPicPr>
          <p:cNvPr id="4" name="Picture 3" descr="f0820.JPG"/>
          <p:cNvPicPr>
            <a:picLocks noChangeAspect="1"/>
          </p:cNvPicPr>
          <p:nvPr/>
        </p:nvPicPr>
        <p:blipFill>
          <a:blip r:embed="rId3"/>
          <a:stretch>
            <a:fillRect/>
          </a:stretch>
        </p:blipFill>
        <p:spPr>
          <a:xfrm>
            <a:off x="4800600" y="2057400"/>
            <a:ext cx="3820012" cy="25908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Change the Size of a Range</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smtClean="0"/>
              <a:t>Click </a:t>
            </a:r>
            <a:r>
              <a:rPr lang="en-US" sz="2400" b="1" dirty="0" smtClean="0"/>
              <a:t>Expand Dialog </a:t>
            </a:r>
            <a:r>
              <a:rPr lang="en-US" sz="2400" dirty="0" smtClean="0"/>
              <a:t>to view </a:t>
            </a:r>
            <a:br>
              <a:rPr lang="en-US" sz="2400" dirty="0" smtClean="0"/>
            </a:br>
            <a:r>
              <a:rPr lang="en-US" sz="2400" dirty="0" smtClean="0"/>
              <a:t>the dialog box as shown </a:t>
            </a:r>
            <a:br>
              <a:rPr lang="en-US" sz="2400" dirty="0" smtClean="0"/>
            </a:br>
            <a:r>
              <a:rPr lang="en-US" sz="2400" dirty="0" smtClean="0"/>
              <a:t>in the figure. Click </a:t>
            </a:r>
            <a:r>
              <a:rPr lang="en-US" sz="2400" b="1" dirty="0" smtClean="0"/>
              <a:t>OK </a:t>
            </a:r>
            <a:r>
              <a:rPr lang="en-US" sz="2400" dirty="0" smtClean="0"/>
              <a:t>to </a:t>
            </a:r>
            <a:br>
              <a:rPr lang="en-US" sz="2400" dirty="0" smtClean="0"/>
            </a:br>
            <a:r>
              <a:rPr lang="en-US" sz="2400" dirty="0" smtClean="0"/>
              <a:t>accept your changes and </a:t>
            </a:r>
            <a:br>
              <a:rPr lang="en-US" sz="2400" dirty="0" smtClean="0"/>
            </a:br>
            <a:r>
              <a:rPr lang="en-US" sz="2400" dirty="0" smtClean="0"/>
              <a:t>close the dialog box. </a:t>
            </a:r>
          </a:p>
          <a:p>
            <a:pPr marL="457200" indent="-457200">
              <a:buFont typeface="+mj-lt"/>
              <a:buAutoNum type="arabicPeriod" startAt="3"/>
            </a:pPr>
            <a:r>
              <a:rPr lang="en-US" sz="2400" dirty="0" smtClean="0"/>
              <a:t>Click </a:t>
            </a:r>
            <a:r>
              <a:rPr lang="en-US" sz="2400" b="1" dirty="0" smtClean="0"/>
              <a:t>Close </a:t>
            </a:r>
            <a:r>
              <a:rPr lang="en-US" sz="2400" dirty="0" smtClean="0"/>
              <a:t>to close the </a:t>
            </a:r>
            <a:br>
              <a:rPr lang="en-US" sz="2400" dirty="0" smtClean="0"/>
            </a:br>
            <a:r>
              <a:rPr lang="en-US" sz="2400" dirty="0" smtClean="0"/>
              <a:t>Name Manager dialog box. </a:t>
            </a:r>
            <a:br>
              <a:rPr lang="en-US" sz="2400" dirty="0" smtClean="0"/>
            </a:br>
            <a:r>
              <a:rPr lang="en-US" sz="2400" b="1" dirty="0" smtClean="0"/>
              <a:t>SAVE</a:t>
            </a:r>
            <a:r>
              <a:rPr lang="en-US" sz="2400" dirty="0" smtClean="0"/>
              <a:t> the workbook.</a:t>
            </a:r>
          </a:p>
          <a:p>
            <a:r>
              <a:rPr lang="en-US" sz="2400" b="1" dirty="0" smtClean="0"/>
              <a:t>LEAVE</a:t>
            </a:r>
            <a:r>
              <a:rPr lang="en-US" sz="2400" dirty="0" smtClean="0"/>
              <a:t> the workbook open to use in the next exercise. </a:t>
            </a:r>
            <a:endParaRPr lang="en-US" sz="2400" dirty="0"/>
          </a:p>
        </p:txBody>
      </p:sp>
      <p:pic>
        <p:nvPicPr>
          <p:cNvPr id="5" name="Picture 4" descr="f0821.JPG"/>
          <p:cNvPicPr>
            <a:picLocks noChangeAspect="1"/>
          </p:cNvPicPr>
          <p:nvPr/>
        </p:nvPicPr>
        <p:blipFill>
          <a:blip r:embed="rId3"/>
          <a:stretch>
            <a:fillRect/>
          </a:stretch>
        </p:blipFill>
        <p:spPr>
          <a:xfrm>
            <a:off x="4648200" y="1990725"/>
            <a:ext cx="3981450" cy="242887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Keeping Track of Ranges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Use the Name Manager dialog box to work with all of the defined names in the workbook. From this dialog box you can also add, change, or delete names. </a:t>
            </a:r>
          </a:p>
          <a:p>
            <a:r>
              <a:rPr lang="en-US" sz="2400" dirty="0" smtClean="0"/>
              <a:t>You can use the Name Manager as a convenient way to confirm the value and reference of a named reference or to determine its scope.  </a:t>
            </a:r>
            <a:endParaRPr 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Keep Track of Ranges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Click </a:t>
            </a:r>
            <a:r>
              <a:rPr lang="en-US" sz="2400" b="1" dirty="0" smtClean="0"/>
              <a:t>Name Manager </a:t>
            </a:r>
            <a:r>
              <a:rPr lang="en-US" sz="2400" dirty="0" smtClean="0"/>
              <a:t>on the </a:t>
            </a:r>
            <a:r>
              <a:rPr lang="en-US" sz="2400" i="1" dirty="0" smtClean="0"/>
              <a:t>Defined Names </a:t>
            </a:r>
            <a:r>
              <a:rPr lang="en-US" sz="2400" dirty="0" smtClean="0"/>
              <a:t>group on the </a:t>
            </a:r>
            <a:r>
              <a:rPr lang="en-US" sz="2400" i="1" dirty="0" smtClean="0"/>
              <a:t>Formulas </a:t>
            </a:r>
            <a:r>
              <a:rPr lang="en-US" sz="2400" dirty="0" smtClean="0"/>
              <a:t>tab. You will use the Name Manager to modify previously created names and create new ones.</a:t>
            </a:r>
          </a:p>
          <a:p>
            <a:pPr marL="457200" indent="-457200">
              <a:buFont typeface="+mj-lt"/>
              <a:buAutoNum type="arabicPeriod"/>
            </a:pPr>
            <a:r>
              <a:rPr lang="en-US" sz="2400" dirty="0" smtClean="0"/>
              <a:t>Select </a:t>
            </a:r>
            <a:r>
              <a:rPr lang="en-US" sz="2400" b="1" dirty="0" err="1" smtClean="0"/>
              <a:t>Income_Total</a:t>
            </a:r>
            <a:r>
              <a:rPr lang="en-US" sz="2400" dirty="0" smtClean="0"/>
              <a:t> and click </a:t>
            </a:r>
            <a:r>
              <a:rPr lang="en-US" sz="2400" b="1" dirty="0" smtClean="0"/>
              <a:t>Edit</a:t>
            </a:r>
            <a:r>
              <a:rPr lang="en-US" sz="2400" dirty="0" smtClean="0"/>
              <a:t>.</a:t>
            </a:r>
          </a:p>
          <a:p>
            <a:pPr marL="457200" indent="-457200">
              <a:buFont typeface="+mj-lt"/>
              <a:buAutoNum type="arabicPeriod"/>
            </a:pPr>
            <a:r>
              <a:rPr lang="en-US" sz="2400" dirty="0" smtClean="0"/>
              <a:t>Select </a:t>
            </a:r>
            <a:r>
              <a:rPr lang="en-US" sz="2400" b="1" dirty="0" smtClean="0"/>
              <a:t>_Total</a:t>
            </a:r>
            <a:r>
              <a:rPr lang="en-US" sz="2400" dirty="0" smtClean="0"/>
              <a:t> in the </a:t>
            </a:r>
            <a:r>
              <a:rPr lang="en-US" sz="2400" i="1" dirty="0" smtClean="0"/>
              <a:t>Name</a:t>
            </a:r>
            <a:r>
              <a:rPr lang="en-US" sz="2400" dirty="0" smtClean="0"/>
              <a:t> field and press </a:t>
            </a:r>
            <a:r>
              <a:rPr lang="en-US" sz="2400" b="1" dirty="0" smtClean="0"/>
              <a:t>Delete</a:t>
            </a:r>
            <a:r>
              <a:rPr lang="en-US" sz="2400" dirty="0" smtClean="0"/>
              <a:t>. Click </a:t>
            </a:r>
            <a:r>
              <a:rPr lang="en-US" sz="2400" b="1" dirty="0" smtClean="0"/>
              <a:t>OK </a:t>
            </a:r>
            <a:r>
              <a:rPr lang="en-US" sz="2400" dirty="0" smtClean="0"/>
              <a:t>to accept your changes and close the dialog box.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Creating a Formula that Performs Addition</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When you build a formula, it appears in the formula bar and in the cell itself. </a:t>
            </a:r>
          </a:p>
          <a:p>
            <a:r>
              <a:rPr lang="en-US" sz="2400" dirty="0" smtClean="0"/>
              <a:t>When you complete the formula and press Enter, the value displays in the cell and the formula displays in the formula bar. </a:t>
            </a:r>
          </a:p>
          <a:p>
            <a:r>
              <a:rPr lang="en-US" sz="2400" dirty="0" smtClean="0"/>
              <a:t>You can edit a formula in the cell or in the formula bar the same way you can edit any data entry.</a:t>
            </a:r>
            <a:endParaRPr lang="en-US" sz="2400" dirty="0"/>
          </a:p>
        </p:txBody>
      </p:sp>
    </p:spTree>
    <p:extLst>
      <p:ext uri="{BB962C8B-B14F-4D97-AF65-F5344CB8AC3E}">
        <p14:creationId xmlns:p14="http://schemas.microsoft.com/office/powerpoint/2010/main" val="39398374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Keep Track of Ranges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smtClean="0"/>
              <a:t>Click </a:t>
            </a:r>
            <a:r>
              <a:rPr lang="en-US" sz="2400" b="1" dirty="0" smtClean="0"/>
              <a:t>New</a:t>
            </a:r>
            <a:r>
              <a:rPr lang="en-US" sz="2400" dirty="0" smtClean="0"/>
              <a:t>. Key </a:t>
            </a:r>
            <a:r>
              <a:rPr lang="en-US" sz="2400" b="1" dirty="0" smtClean="0"/>
              <a:t>Short\Over </a:t>
            </a:r>
            <a:r>
              <a:rPr lang="en-US" sz="2400" dirty="0" smtClean="0"/>
              <a:t>in the </a:t>
            </a:r>
            <a:r>
              <a:rPr lang="en-US" sz="2400" i="1" dirty="0" smtClean="0"/>
              <a:t>Name </a:t>
            </a:r>
            <a:r>
              <a:rPr lang="en-US" sz="2400" dirty="0" smtClean="0"/>
              <a:t>box. Be sure to use the backslash. You are specifying the name of a new range you will create in the next step. If you accidently key a forward slash, you will get an error dialog box. Click </a:t>
            </a:r>
            <a:r>
              <a:rPr lang="en-US" sz="2400" b="1" dirty="0" smtClean="0"/>
              <a:t>OK </a:t>
            </a:r>
            <a:r>
              <a:rPr lang="en-US" sz="2400" dirty="0" smtClean="0"/>
              <a:t>and return to the name and fix the error. </a:t>
            </a:r>
          </a:p>
          <a:p>
            <a:pPr marL="457200" indent="-457200">
              <a:buFont typeface="+mj-lt"/>
              <a:buAutoNum type="arabicPeriod" startAt="4"/>
            </a:pPr>
            <a:r>
              <a:rPr lang="en-US" sz="2400" dirty="0" smtClean="0"/>
              <a:t>In the </a:t>
            </a:r>
            <a:r>
              <a:rPr lang="en-US" sz="2400" i="1" dirty="0" smtClean="0"/>
              <a:t>Refers To</a:t>
            </a:r>
            <a:r>
              <a:rPr lang="en-US" sz="2400" dirty="0" smtClean="0"/>
              <a:t> box, key </a:t>
            </a:r>
            <a:r>
              <a:rPr lang="en-US" sz="2400" b="1" dirty="0" smtClean="0"/>
              <a:t>=Income–Expenses</a:t>
            </a:r>
            <a:r>
              <a:rPr lang="en-US" sz="2400" dirty="0" smtClean="0"/>
              <a:t>. Click </a:t>
            </a:r>
            <a:r>
              <a:rPr lang="en-US" sz="2400" b="1" dirty="0" smtClean="0"/>
              <a:t>OK</a:t>
            </a:r>
            <a:r>
              <a:rPr lang="en-US" sz="2400" dirty="0" smtClean="0"/>
              <a:t>. You have now used names to create a formula.</a:t>
            </a:r>
          </a:p>
          <a:p>
            <a:pPr marL="457200" indent="-457200">
              <a:buFont typeface="+mj-lt"/>
              <a:buAutoNum type="arabicPeriod" startAt="4"/>
            </a:pPr>
            <a:r>
              <a:rPr lang="en-US" sz="2400" dirty="0" smtClean="0"/>
              <a:t>Click </a:t>
            </a:r>
            <a:r>
              <a:rPr lang="en-US" sz="2400" b="1" dirty="0" smtClean="0"/>
              <a:t>Close </a:t>
            </a:r>
            <a:r>
              <a:rPr lang="en-US" sz="2400" dirty="0" smtClean="0"/>
              <a:t>to close the Name Manager dialog box. </a:t>
            </a:r>
            <a:r>
              <a:rPr lang="en-US" sz="2400" b="1" dirty="0" smtClean="0"/>
              <a:t>SAVE</a:t>
            </a:r>
            <a:r>
              <a:rPr lang="en-US" sz="2400" dirty="0" smtClean="0"/>
              <a:t> the workbook.</a:t>
            </a:r>
          </a:p>
          <a:p>
            <a:r>
              <a:rPr lang="en-US" sz="2400" b="1" dirty="0" smtClean="0"/>
              <a:t>LEAVE</a:t>
            </a:r>
            <a:r>
              <a:rPr lang="en-US" sz="2400" dirty="0" smtClean="0"/>
              <a:t> the workbook open to use in the next exercise. </a:t>
            </a:r>
            <a:endParaRPr lang="en-US"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900" dirty="0" smtClean="0"/>
              <a:t>Creating a Formula to Operate on a Named Range</a:t>
            </a:r>
            <a:endParaRPr lang="en-US" sz="2900"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You have created several named ranges in the previous exercises, which you will use in the next exercise to fill cells on the worksheets in your Budget workbook.  </a:t>
            </a:r>
            <a:endParaRPr lang="en-U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Step-by-Step: Create a Formula for a Named Range</a:t>
            </a:r>
            <a:endParaRPr lang="en-US" sz="2800"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On the </a:t>
            </a:r>
            <a:r>
              <a:rPr lang="en-US" sz="2400" i="1" dirty="0" smtClean="0"/>
              <a:t>Expenses</a:t>
            </a:r>
            <a:r>
              <a:rPr lang="en-US" sz="2400" dirty="0" smtClean="0"/>
              <a:t> worksheet, </a:t>
            </a:r>
            <a:br>
              <a:rPr lang="en-US" sz="2400" dirty="0" smtClean="0"/>
            </a:br>
            <a:r>
              <a:rPr lang="en-US" sz="2400" dirty="0" smtClean="0"/>
              <a:t>select </a:t>
            </a:r>
            <a:r>
              <a:rPr lang="en-US" sz="2400" b="1" dirty="0" smtClean="0"/>
              <a:t>B28</a:t>
            </a:r>
            <a:r>
              <a:rPr lang="en-US" sz="2400" dirty="0" smtClean="0"/>
              <a:t>. Key </a:t>
            </a:r>
            <a:r>
              <a:rPr lang="en-US" sz="2400" b="1" dirty="0" smtClean="0"/>
              <a:t>=sum(</a:t>
            </a:r>
            <a:r>
              <a:rPr lang="en-US" sz="2400" dirty="0" smtClean="0"/>
              <a:t>. Click </a:t>
            </a:r>
            <a:br>
              <a:rPr lang="en-US" sz="2400" dirty="0" smtClean="0"/>
            </a:br>
            <a:r>
              <a:rPr lang="en-US" sz="2400" b="1" dirty="0" smtClean="0"/>
              <a:t>Use in Formula </a:t>
            </a:r>
            <a:r>
              <a:rPr lang="en-US" sz="2400" dirty="0" smtClean="0"/>
              <a:t>in the </a:t>
            </a:r>
            <a:r>
              <a:rPr lang="en-US" sz="2400" i="1" dirty="0" smtClean="0"/>
              <a:t>Defined </a:t>
            </a:r>
            <a:r>
              <a:rPr lang="en-US" sz="2400" dirty="0" smtClean="0"/>
              <a:t/>
            </a:r>
            <a:br>
              <a:rPr lang="en-US" sz="2400" dirty="0" smtClean="0"/>
            </a:br>
            <a:r>
              <a:rPr lang="en-US" sz="2400" i="1" dirty="0" smtClean="0"/>
              <a:t>Names </a:t>
            </a:r>
            <a:r>
              <a:rPr lang="en-US" sz="2400" dirty="0" smtClean="0"/>
              <a:t>group on the </a:t>
            </a:r>
            <a:r>
              <a:rPr lang="en-US" sz="2400" i="1" dirty="0" smtClean="0"/>
              <a:t>Formulas </a:t>
            </a:r>
            <a:r>
              <a:rPr lang="en-US" sz="2400" dirty="0" smtClean="0"/>
              <a:t/>
            </a:r>
            <a:br>
              <a:rPr lang="en-US" sz="2400" dirty="0" smtClean="0"/>
            </a:br>
            <a:r>
              <a:rPr lang="en-US" sz="2400" dirty="0" smtClean="0"/>
              <a:t>tab. The </a:t>
            </a:r>
            <a:r>
              <a:rPr lang="en-US" sz="2400" i="1" dirty="0" smtClean="0"/>
              <a:t>Use in Formula</a:t>
            </a:r>
            <a:r>
              <a:rPr lang="en-US" sz="2400" dirty="0" smtClean="0"/>
              <a:t> drop-</a:t>
            </a:r>
            <a:br>
              <a:rPr lang="en-US" sz="2400" dirty="0" smtClean="0"/>
            </a:br>
            <a:r>
              <a:rPr lang="en-US" sz="2400" dirty="0" smtClean="0"/>
              <a:t>down list appears. It contains </a:t>
            </a:r>
            <a:br>
              <a:rPr lang="en-US" sz="2400" dirty="0" smtClean="0"/>
            </a:br>
            <a:r>
              <a:rPr lang="en-US" sz="2400" dirty="0" smtClean="0"/>
              <a:t>all the Defined names that you </a:t>
            </a:r>
            <a:br>
              <a:rPr lang="en-US" sz="2400" dirty="0" smtClean="0"/>
            </a:br>
            <a:r>
              <a:rPr lang="en-US" sz="2400" dirty="0" smtClean="0"/>
              <a:t>created as seen in the figure. </a:t>
            </a:r>
            <a:endParaRPr lang="en-US" sz="2400" dirty="0"/>
          </a:p>
        </p:txBody>
      </p:sp>
      <p:pic>
        <p:nvPicPr>
          <p:cNvPr id="4" name="Picture 3" descr="f0822.JPG"/>
          <p:cNvPicPr>
            <a:picLocks noChangeAspect="1"/>
          </p:cNvPicPr>
          <p:nvPr/>
        </p:nvPicPr>
        <p:blipFill>
          <a:blip r:embed="rId3"/>
          <a:stretch>
            <a:fillRect/>
          </a:stretch>
        </p:blipFill>
        <p:spPr>
          <a:xfrm>
            <a:off x="5177450" y="2133600"/>
            <a:ext cx="3433150" cy="41910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Step-by-Step: Create a Formula for a Named Range</a:t>
            </a:r>
            <a:endParaRPr lang="en-US" sz="28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2"/>
            </a:pPr>
            <a:r>
              <a:rPr lang="en-US" sz="2400" dirty="0" smtClean="0"/>
              <a:t>Click </a:t>
            </a:r>
            <a:r>
              <a:rPr lang="en-US" sz="2400" b="1" dirty="0" smtClean="0"/>
              <a:t>Transportation </a:t>
            </a:r>
            <a:r>
              <a:rPr lang="en-US" sz="2400" dirty="0" smtClean="0"/>
              <a:t>on the drop-down list. Key the closing parenthesis in the formula and press </a:t>
            </a:r>
            <a:r>
              <a:rPr lang="en-US" sz="2400" b="1" dirty="0" smtClean="0"/>
              <a:t>Enter</a:t>
            </a:r>
            <a:r>
              <a:rPr lang="en-US" sz="2400" dirty="0" smtClean="0"/>
              <a:t>. You have now defined the Transportation name for use in formulas for the selected range.</a:t>
            </a:r>
          </a:p>
          <a:p>
            <a:pPr marL="457200" indent="-457200">
              <a:buFont typeface="+mj-lt"/>
              <a:buAutoNum type="arabicPeriod" startAt="2"/>
            </a:pPr>
            <a:r>
              <a:rPr lang="en-US" sz="2400" dirty="0" smtClean="0"/>
              <a:t>Select </a:t>
            </a:r>
            <a:r>
              <a:rPr lang="en-US" sz="2400" b="1" dirty="0" smtClean="0"/>
              <a:t>B33</a:t>
            </a:r>
            <a:r>
              <a:rPr lang="en-US" sz="2400" dirty="0" smtClean="0"/>
              <a:t>. Click the formula bar and key the following formula </a:t>
            </a:r>
            <a:r>
              <a:rPr lang="en-US" sz="2400" b="1" dirty="0" smtClean="0"/>
              <a:t>=</a:t>
            </a:r>
            <a:r>
              <a:rPr lang="en-US" sz="2400" b="1" dirty="0" err="1" smtClean="0"/>
              <a:t>sum(Entertainment</a:t>
            </a:r>
            <a:r>
              <a:rPr lang="en-US" sz="2400" b="1" dirty="0" smtClean="0"/>
              <a:t>)</a:t>
            </a:r>
            <a:r>
              <a:rPr lang="en-US" sz="2400" dirty="0" smtClean="0"/>
              <a:t>, and press </a:t>
            </a:r>
            <a:r>
              <a:rPr lang="en-US" sz="2400" b="1" dirty="0" smtClean="0"/>
              <a:t>Enter</a:t>
            </a:r>
            <a:r>
              <a:rPr lang="en-US" sz="2400" dirty="0" smtClean="0"/>
              <a:t>.</a:t>
            </a:r>
          </a:p>
          <a:p>
            <a:pPr marL="457200" indent="-457200">
              <a:buFont typeface="+mj-lt"/>
              <a:buAutoNum type="arabicPeriod" startAt="2"/>
            </a:pPr>
            <a:r>
              <a:rPr lang="en-US" sz="2400" dirty="0" smtClean="0"/>
              <a:t>On the </a:t>
            </a:r>
            <a:r>
              <a:rPr lang="en-US" sz="2400" i="1" dirty="0" smtClean="0"/>
              <a:t>Summary</a:t>
            </a:r>
            <a:r>
              <a:rPr lang="en-US" sz="2400" dirty="0" smtClean="0"/>
              <a:t> worksheet, select </a:t>
            </a:r>
            <a:r>
              <a:rPr lang="en-US" sz="2400" b="1" dirty="0" smtClean="0"/>
              <a:t>B11</a:t>
            </a:r>
            <a:r>
              <a:rPr lang="en-US" sz="2400" dirty="0" smtClean="0"/>
              <a:t>. Key the formula </a:t>
            </a:r>
            <a:r>
              <a:rPr lang="en-US" sz="2400" b="1" dirty="0" smtClean="0"/>
              <a:t>=sum( </a:t>
            </a:r>
            <a:r>
              <a:rPr lang="en-US" sz="2400" dirty="0" smtClean="0"/>
              <a:t>and click </a:t>
            </a:r>
            <a:r>
              <a:rPr lang="en-US" sz="2400" b="1" dirty="0" smtClean="0"/>
              <a:t>Use in Formula</a:t>
            </a:r>
            <a:r>
              <a:rPr lang="en-US" sz="2400" dirty="0" smtClean="0"/>
              <a:t>. Select </a:t>
            </a:r>
            <a:r>
              <a:rPr lang="en-US" sz="2400" b="1" dirty="0" smtClean="0"/>
              <a:t>Total Expenses </a:t>
            </a:r>
            <a:r>
              <a:rPr lang="en-US" sz="2400" dirty="0" smtClean="0"/>
              <a:t>from the list of named cells and ranges. Press </a:t>
            </a:r>
            <a:r>
              <a:rPr lang="en-US" sz="2400" b="1" dirty="0" smtClean="0"/>
              <a:t>Enter</a:t>
            </a:r>
            <a:r>
              <a:rPr lang="en-US" sz="2400" dirty="0" smtClean="0"/>
              <a:t>. </a:t>
            </a:r>
            <a:r>
              <a:rPr lang="en-US" sz="2400" b="1" dirty="0" smtClean="0"/>
              <a:t>SAVE</a:t>
            </a:r>
            <a:r>
              <a:rPr lang="en-US" sz="2400" dirty="0" smtClean="0"/>
              <a:t> the workbook.</a:t>
            </a:r>
          </a:p>
          <a:p>
            <a:r>
              <a:rPr lang="en-US" sz="2400" b="1" dirty="0" smtClean="0"/>
              <a:t>LEAVE</a:t>
            </a:r>
            <a:r>
              <a:rPr lang="en-US" sz="2400" dirty="0" smtClean="0"/>
              <a:t> the workbook open to use in the next exercise. </a:t>
            </a:r>
            <a:endParaRPr lang="en-US"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Summarizing Data with Functions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A </a:t>
            </a:r>
            <a:r>
              <a:rPr lang="en-US" sz="2400" b="1" i="1" dirty="0" smtClean="0"/>
              <a:t>function </a:t>
            </a:r>
            <a:r>
              <a:rPr lang="en-US" sz="2400" dirty="0" smtClean="0"/>
              <a:t>is a predefined formula that performs a calculation. </a:t>
            </a:r>
          </a:p>
          <a:p>
            <a:r>
              <a:rPr lang="en-US" sz="2400" dirty="0" smtClean="0"/>
              <a:t>Excel’s built-in functions are designed to perform all sorts of calculations—from simple to complex. </a:t>
            </a:r>
          </a:p>
          <a:p>
            <a:r>
              <a:rPr lang="en-US" sz="2400" dirty="0" smtClean="0"/>
              <a:t>When you apply a function to specific data, you eliminate the time involved in manually constructing a formula. </a:t>
            </a:r>
          </a:p>
          <a:p>
            <a:r>
              <a:rPr lang="en-US" sz="2400" dirty="0" smtClean="0"/>
              <a:t>Using functions ensures the accuracy of the formula’s results.</a:t>
            </a:r>
            <a:endParaRPr lang="en-US"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Summarizing Data with Functions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A function consists of a </a:t>
            </a:r>
            <a:br>
              <a:rPr lang="en-US" sz="2400" dirty="0" smtClean="0"/>
            </a:br>
            <a:r>
              <a:rPr lang="en-US" sz="2400" dirty="0" smtClean="0"/>
              <a:t>function name and function </a:t>
            </a:r>
            <a:br>
              <a:rPr lang="en-US" sz="2400" dirty="0" smtClean="0"/>
            </a:br>
            <a:r>
              <a:rPr lang="en-US" sz="2400" dirty="0" smtClean="0"/>
              <a:t>arguments and </a:t>
            </a:r>
            <a:br>
              <a:rPr lang="en-US" sz="2400" dirty="0" smtClean="0"/>
            </a:br>
            <a:r>
              <a:rPr lang="en-US" sz="2400" dirty="0" smtClean="0"/>
              <a:t>specified syntax. </a:t>
            </a:r>
            <a:br>
              <a:rPr lang="en-US" sz="2400" dirty="0" smtClean="0"/>
            </a:br>
            <a:r>
              <a:rPr lang="en-US" sz="2400" dirty="0" smtClean="0"/>
              <a:t>See the table for </a:t>
            </a:r>
            <a:br>
              <a:rPr lang="en-US" sz="2400" dirty="0" smtClean="0"/>
            </a:br>
            <a:r>
              <a:rPr lang="en-US" sz="2400" dirty="0" smtClean="0"/>
              <a:t>a list of the most </a:t>
            </a:r>
            <a:br>
              <a:rPr lang="en-US" sz="2400" dirty="0" smtClean="0"/>
            </a:br>
            <a:r>
              <a:rPr lang="en-US" sz="2400" dirty="0" smtClean="0"/>
              <a:t>commonly used </a:t>
            </a:r>
            <a:br>
              <a:rPr lang="en-US" sz="2400" dirty="0" smtClean="0"/>
            </a:br>
            <a:r>
              <a:rPr lang="en-US" sz="2400" dirty="0" smtClean="0"/>
              <a:t>Excel functions. </a:t>
            </a:r>
          </a:p>
          <a:p>
            <a:r>
              <a:rPr lang="en-US" sz="2400" dirty="0" smtClean="0"/>
              <a:t>The arguments are </a:t>
            </a:r>
            <a:br>
              <a:rPr lang="en-US" sz="2400" dirty="0" smtClean="0"/>
            </a:br>
            <a:r>
              <a:rPr lang="en-US" sz="2400" dirty="0" smtClean="0"/>
              <a:t>enclosed in parentheses in the formula. This lets Excel know where the formula begins and where it ends.  </a:t>
            </a:r>
            <a:endParaRPr lang="en-US" sz="2400" dirty="0"/>
          </a:p>
        </p:txBody>
      </p:sp>
      <p:pic>
        <p:nvPicPr>
          <p:cNvPr id="4" name="Picture 3" descr="t0801.JPG"/>
          <p:cNvPicPr>
            <a:picLocks noChangeAspect="1"/>
          </p:cNvPicPr>
          <p:nvPr/>
        </p:nvPicPr>
        <p:blipFill>
          <a:blip r:embed="rId3"/>
          <a:stretch>
            <a:fillRect/>
          </a:stretch>
        </p:blipFill>
        <p:spPr>
          <a:xfrm>
            <a:off x="3505200" y="2514600"/>
            <a:ext cx="5225352" cy="2379508"/>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Summarizing Data with Functions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The arguments are in logical format from the left of the formula to the right in the parenthesis; (argument1, argument2, …) and are performed in that order, from left to right. </a:t>
            </a:r>
          </a:p>
          <a:p>
            <a:r>
              <a:rPr lang="en-US" sz="2400" dirty="0" smtClean="0"/>
              <a:t>Depending on the function, an </a:t>
            </a:r>
            <a:r>
              <a:rPr lang="en-US" sz="2400" b="1" i="1" dirty="0" smtClean="0"/>
              <a:t>argument</a:t>
            </a:r>
            <a:r>
              <a:rPr lang="en-US" sz="2400" dirty="0" smtClean="0"/>
              <a:t> can be a constant value, a single-cell reference, a range of cells, or even another function. </a:t>
            </a:r>
          </a:p>
          <a:p>
            <a:r>
              <a:rPr lang="en-US" sz="2400" dirty="0" smtClean="0"/>
              <a:t>If a function contains multiple arguments, the arguments are separated by commas. </a:t>
            </a:r>
            <a:endParaRPr lang="en-US"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SUM</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Adding a range of cells is one of the most common calculations performed on worksheet data. </a:t>
            </a:r>
          </a:p>
          <a:p>
            <a:r>
              <a:rPr lang="en-US" sz="2400" dirty="0" smtClean="0"/>
              <a:t>You can use the SUM function to easily and accurately select the cells to be included in a calculation. </a:t>
            </a:r>
          </a:p>
          <a:p>
            <a:r>
              <a:rPr lang="en-US" sz="2400" dirty="0" smtClean="0"/>
              <a:t>The AutoSum function makes that even easier, by calculating (by default) the total from the active cell to the first nonnumeric cell.</a:t>
            </a:r>
          </a:p>
          <a:p>
            <a:r>
              <a:rPr lang="en-US" sz="2400" dirty="0" smtClean="0"/>
              <a:t>In previous exercises, you created a formula to perform addition by keying or selecting the cells to include and connected them with the plus sign.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SUM</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Using the SUM or AutoSum function is a much easier way to achieve the same result. </a:t>
            </a:r>
          </a:p>
          <a:p>
            <a:r>
              <a:rPr lang="en-US" sz="2400" dirty="0" smtClean="0"/>
              <a:t>AutoSum is a built-in feature of Excel that recognizes adjacent cells in rows and columns as the logical selection to perform the AutoSum. </a:t>
            </a:r>
          </a:p>
          <a:p>
            <a:r>
              <a:rPr lang="en-US" sz="2400" dirty="0" smtClean="0"/>
              <a:t>In the next exercise, you will use the most commonly used functions, beginning with the SUM function.</a:t>
            </a:r>
            <a:endParaRPr lang="en-US"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SUM</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On the </a:t>
            </a:r>
            <a:r>
              <a:rPr lang="en-US" sz="2400" i="1" dirty="0" smtClean="0"/>
              <a:t>Expenses</a:t>
            </a:r>
            <a:r>
              <a:rPr lang="en-US" sz="2400" dirty="0" smtClean="0"/>
              <a:t> </a:t>
            </a:r>
            <a:br>
              <a:rPr lang="en-US" sz="2400" dirty="0" smtClean="0"/>
            </a:br>
            <a:r>
              <a:rPr lang="en-US" sz="2400" dirty="0" smtClean="0"/>
              <a:t>worksheet, select </a:t>
            </a:r>
            <a:r>
              <a:rPr lang="en-US" sz="2400" b="1" dirty="0" smtClean="0"/>
              <a:t>C28</a:t>
            </a:r>
            <a:r>
              <a:rPr lang="en-US" sz="2400" dirty="0" smtClean="0"/>
              <a:t>. </a:t>
            </a:r>
            <a:br>
              <a:rPr lang="en-US" sz="2400" dirty="0" smtClean="0"/>
            </a:br>
            <a:r>
              <a:rPr lang="en-US" sz="2400" dirty="0" smtClean="0"/>
              <a:t>Click </a:t>
            </a:r>
            <a:r>
              <a:rPr lang="en-US" sz="2400" b="1" dirty="0" smtClean="0"/>
              <a:t>Insert Function </a:t>
            </a:r>
            <a:r>
              <a:rPr lang="en-US" sz="2400" dirty="0" smtClean="0"/>
              <a:t>in the </a:t>
            </a:r>
            <a:br>
              <a:rPr lang="en-US" sz="2400" dirty="0" smtClean="0"/>
            </a:br>
            <a:r>
              <a:rPr lang="en-US" sz="2400" i="1" dirty="0" smtClean="0"/>
              <a:t>Function Library </a:t>
            </a:r>
            <a:r>
              <a:rPr lang="en-US" sz="2400" dirty="0" smtClean="0"/>
              <a:t>group on </a:t>
            </a:r>
            <a:br>
              <a:rPr lang="en-US" sz="2400" dirty="0" smtClean="0"/>
            </a:br>
            <a:r>
              <a:rPr lang="en-US" sz="2400" dirty="0" smtClean="0"/>
              <a:t>the </a:t>
            </a:r>
            <a:r>
              <a:rPr lang="en-US" sz="2400" i="1" dirty="0" smtClean="0"/>
              <a:t>Formulas </a:t>
            </a:r>
            <a:r>
              <a:rPr lang="en-US" sz="2400" dirty="0" smtClean="0"/>
              <a:t>tab. The </a:t>
            </a:r>
            <a:br>
              <a:rPr lang="en-US" sz="2400" dirty="0" smtClean="0"/>
            </a:br>
            <a:r>
              <a:rPr lang="en-US" sz="2400" i="1" dirty="0" smtClean="0"/>
              <a:t>Insert Function</a:t>
            </a:r>
            <a:r>
              <a:rPr lang="en-US" sz="2400" dirty="0" smtClean="0"/>
              <a:t> dialog box </a:t>
            </a:r>
            <a:br>
              <a:rPr lang="en-US" sz="2400" dirty="0" smtClean="0"/>
            </a:br>
            <a:r>
              <a:rPr lang="en-US" sz="2400" dirty="0" smtClean="0"/>
              <a:t>shown in the figure opens.</a:t>
            </a:r>
          </a:p>
          <a:p>
            <a:pPr marL="457200" indent="-457200">
              <a:buFont typeface="+mj-lt"/>
              <a:buAutoNum type="arabicPeriod"/>
            </a:pPr>
            <a:r>
              <a:rPr lang="en-US" sz="2400" dirty="0" smtClean="0"/>
              <a:t>SUM is selected by default. </a:t>
            </a:r>
            <a:br>
              <a:rPr lang="en-US" sz="2400" dirty="0" smtClean="0"/>
            </a:br>
            <a:r>
              <a:rPr lang="en-US" sz="2400" dirty="0" smtClean="0"/>
              <a:t>Click </a:t>
            </a:r>
            <a:r>
              <a:rPr lang="en-US" sz="2400" b="1" dirty="0" smtClean="0"/>
              <a:t>OK</a:t>
            </a:r>
            <a:r>
              <a:rPr lang="en-US" sz="2400" dirty="0" smtClean="0"/>
              <a:t>. The </a:t>
            </a:r>
            <a:r>
              <a:rPr lang="en-US" sz="2400" i="1" dirty="0" smtClean="0"/>
              <a:t>Functions </a:t>
            </a:r>
            <a:br>
              <a:rPr lang="en-US" sz="2400" i="1" dirty="0" smtClean="0"/>
            </a:br>
            <a:r>
              <a:rPr lang="en-US" sz="2400" i="1" dirty="0" smtClean="0"/>
              <a:t>Arguments</a:t>
            </a:r>
            <a:r>
              <a:rPr lang="en-US" sz="2400" dirty="0" smtClean="0"/>
              <a:t> box for SUM </a:t>
            </a:r>
            <a:br>
              <a:rPr lang="en-US" sz="2400" dirty="0" smtClean="0"/>
            </a:br>
            <a:r>
              <a:rPr lang="en-US" sz="2400" dirty="0" smtClean="0"/>
              <a:t>opens. </a:t>
            </a:r>
            <a:endParaRPr lang="en-US" sz="2400" dirty="0"/>
          </a:p>
        </p:txBody>
      </p:sp>
      <p:pic>
        <p:nvPicPr>
          <p:cNvPr id="4" name="Picture 3" descr="f0823.JPG"/>
          <p:cNvPicPr>
            <a:picLocks noChangeAspect="1"/>
          </p:cNvPicPr>
          <p:nvPr/>
        </p:nvPicPr>
        <p:blipFill>
          <a:blip r:embed="rId3"/>
          <a:stretch>
            <a:fillRect/>
          </a:stretch>
        </p:blipFill>
        <p:spPr>
          <a:xfrm>
            <a:off x="4572000" y="2209800"/>
            <a:ext cx="4050271" cy="381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Create a Formula for Addition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Before you begin these steps, </a:t>
            </a:r>
            <a:r>
              <a:rPr lang="en-US" sz="2400" b="1" dirty="0" smtClean="0"/>
              <a:t>LAUNCH</a:t>
            </a:r>
            <a:r>
              <a:rPr lang="en-US" sz="2400" dirty="0" smtClean="0"/>
              <a:t> Microsoft Excel and </a:t>
            </a:r>
            <a:r>
              <a:rPr lang="en-US" sz="2400" b="1" dirty="0" smtClean="0"/>
              <a:t>OPEN</a:t>
            </a:r>
            <a:r>
              <a:rPr lang="en-US" sz="2400" dirty="0" smtClean="0"/>
              <a:t> a blank workbook.</a:t>
            </a:r>
          </a:p>
          <a:p>
            <a:pPr marL="457200" indent="-457200">
              <a:buFont typeface="+mj-lt"/>
              <a:buAutoNum type="arabicPeriod"/>
            </a:pPr>
            <a:r>
              <a:rPr lang="en-US" sz="2400" dirty="0" smtClean="0"/>
              <a:t>Select </a:t>
            </a:r>
            <a:r>
              <a:rPr lang="en-US" sz="2400" b="1" dirty="0" smtClean="0"/>
              <a:t>A1 </a:t>
            </a:r>
            <a:r>
              <a:rPr lang="en-US" sz="2400" dirty="0" smtClean="0"/>
              <a:t>and key </a:t>
            </a:r>
            <a:r>
              <a:rPr lang="en-US" sz="2400" b="1" dirty="0" smtClean="0"/>
              <a:t>=25+15</a:t>
            </a:r>
            <a:r>
              <a:rPr lang="en-US" sz="2400" dirty="0" smtClean="0"/>
              <a:t>. Press </a:t>
            </a:r>
            <a:r>
              <a:rPr lang="en-US" sz="2400" b="1" dirty="0" smtClean="0"/>
              <a:t>Tab</a:t>
            </a:r>
            <a:r>
              <a:rPr lang="en-US" sz="2400" dirty="0" smtClean="0"/>
              <a:t>. Excel calculates the value in A1, and displays the sum of </a:t>
            </a:r>
            <a:r>
              <a:rPr lang="en-US" sz="2400" i="1" dirty="0" smtClean="0"/>
              <a:t>40</a:t>
            </a:r>
            <a:r>
              <a:rPr lang="en-US" sz="2400" dirty="0" smtClean="0"/>
              <a:t> in the cell.</a:t>
            </a:r>
          </a:p>
          <a:p>
            <a:pPr marL="457200" indent="-457200">
              <a:buFont typeface="+mj-lt"/>
              <a:buAutoNum type="arabicPeriod"/>
            </a:pPr>
            <a:r>
              <a:rPr lang="en-US" sz="2400" dirty="0" smtClean="0"/>
              <a:t>In B1, key </a:t>
            </a:r>
            <a:r>
              <a:rPr lang="en-US" sz="2400" b="1" dirty="0" smtClean="0"/>
              <a:t>+18+35</a:t>
            </a:r>
            <a:r>
              <a:rPr lang="en-US" sz="2400" dirty="0" smtClean="0"/>
              <a:t>. Press </a:t>
            </a:r>
            <a:r>
              <a:rPr lang="en-US" sz="2400" b="1" dirty="0" smtClean="0"/>
              <a:t>Tab</a:t>
            </a:r>
            <a:r>
              <a:rPr lang="en-US" sz="2400" dirty="0" smtClean="0"/>
              <a:t>. The sum of the two numbers, </a:t>
            </a:r>
            <a:r>
              <a:rPr lang="en-US" sz="2400" i="1" dirty="0" smtClean="0"/>
              <a:t>53</a:t>
            </a:r>
            <a:r>
              <a:rPr lang="en-US" sz="2400" dirty="0" smtClean="0"/>
              <a:t>, appears in the cell.</a:t>
            </a:r>
          </a:p>
        </p:txBody>
      </p:sp>
      <p:sp>
        <p:nvSpPr>
          <p:cNvPr id="5" name="TextBox 4"/>
          <p:cNvSpPr txBox="1"/>
          <p:nvPr/>
        </p:nvSpPr>
        <p:spPr>
          <a:xfrm>
            <a:off x="2964976" y="4626114"/>
            <a:ext cx="5715000" cy="101566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b="1" dirty="0"/>
              <a:t>NOTE</a:t>
            </a:r>
            <a:r>
              <a:rPr lang="en-US" sz="2000" dirty="0"/>
              <a:t>:</a:t>
            </a:r>
            <a:r>
              <a:rPr lang="en-US" sz="2000" dirty="0" smtClean="0"/>
              <a:t> Formulas should be keyed without spaces, but if you key spaces, Excel eliminates </a:t>
            </a:r>
            <a:br>
              <a:rPr lang="en-US" sz="2000" dirty="0" smtClean="0"/>
            </a:br>
            <a:r>
              <a:rPr lang="en-US" sz="2000" dirty="0" smtClean="0"/>
              <a:t>them when you press Enter.</a:t>
            </a:r>
            <a:endParaRPr lang="en-US" sz="20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SUM</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smtClean="0"/>
              <a:t>In the Function </a:t>
            </a:r>
            <a:br>
              <a:rPr lang="en-US" sz="2400" dirty="0" smtClean="0"/>
            </a:br>
            <a:r>
              <a:rPr lang="en-US" sz="2400" dirty="0" smtClean="0"/>
              <a:t>Arguments box, the </a:t>
            </a:r>
            <a:br>
              <a:rPr lang="en-US" sz="2400" dirty="0" smtClean="0"/>
            </a:br>
            <a:r>
              <a:rPr lang="en-US" sz="2400" dirty="0" smtClean="0"/>
              <a:t>default range shown </a:t>
            </a:r>
            <a:br>
              <a:rPr lang="en-US" sz="2400" dirty="0" smtClean="0"/>
            </a:br>
            <a:r>
              <a:rPr lang="en-US" sz="2400" dirty="0" smtClean="0"/>
              <a:t>is C26:C27. Click the </a:t>
            </a:r>
            <a:br>
              <a:rPr lang="en-US" sz="2400" dirty="0" smtClean="0"/>
            </a:br>
            <a:r>
              <a:rPr lang="en-US" sz="2400" b="1" dirty="0" smtClean="0"/>
              <a:t>Collapse Dialog </a:t>
            </a:r>
            <a:r>
              <a:rPr lang="en-US" sz="2400" dirty="0" smtClean="0"/>
              <a:t>button </a:t>
            </a:r>
            <a:br>
              <a:rPr lang="en-US" sz="2400" dirty="0" smtClean="0"/>
            </a:br>
            <a:r>
              <a:rPr lang="en-US" sz="2400" dirty="0" smtClean="0"/>
              <a:t>in the </a:t>
            </a:r>
            <a:r>
              <a:rPr lang="en-US" sz="2400" i="1" dirty="0" smtClean="0"/>
              <a:t>Number1</a:t>
            </a:r>
            <a:r>
              <a:rPr lang="en-US" sz="2400" dirty="0" smtClean="0"/>
              <a:t> field </a:t>
            </a:r>
            <a:br>
              <a:rPr lang="en-US" sz="2400" dirty="0" smtClean="0"/>
            </a:br>
            <a:r>
              <a:rPr lang="en-US" sz="2400" dirty="0" smtClean="0"/>
              <a:t>and select the cell </a:t>
            </a:r>
            <a:br>
              <a:rPr lang="en-US" sz="2400" dirty="0" smtClean="0"/>
            </a:br>
            <a:r>
              <a:rPr lang="en-US" sz="2400" dirty="0" smtClean="0"/>
              <a:t>range </a:t>
            </a:r>
            <a:r>
              <a:rPr lang="en-US" sz="2400" b="1" dirty="0" smtClean="0"/>
              <a:t>C23:C27</a:t>
            </a:r>
            <a:r>
              <a:rPr lang="en-US" sz="2400" dirty="0" smtClean="0"/>
              <a:t>. This </a:t>
            </a:r>
            <a:br>
              <a:rPr lang="en-US" sz="2400" dirty="0" smtClean="0"/>
            </a:br>
            <a:r>
              <a:rPr lang="en-US" sz="2400" dirty="0" smtClean="0"/>
              <a:t>has now applied the </a:t>
            </a:r>
            <a:br>
              <a:rPr lang="en-US" sz="2400" dirty="0" smtClean="0"/>
            </a:br>
            <a:r>
              <a:rPr lang="en-US" sz="2400" dirty="0" smtClean="0"/>
              <a:t>SUM function and its </a:t>
            </a:r>
            <a:br>
              <a:rPr lang="en-US" sz="2400" dirty="0" smtClean="0"/>
            </a:br>
            <a:r>
              <a:rPr lang="en-US" sz="2400" dirty="0" smtClean="0"/>
              <a:t>arguments to the </a:t>
            </a:r>
            <a:br>
              <a:rPr lang="en-US" sz="2400" dirty="0" smtClean="0"/>
            </a:br>
            <a:r>
              <a:rPr lang="en-US" sz="2400" dirty="0" smtClean="0"/>
              <a:t>selected cell range as illustrated in the figure.  </a:t>
            </a:r>
            <a:endParaRPr lang="en-US" sz="2400" dirty="0"/>
          </a:p>
        </p:txBody>
      </p:sp>
      <p:pic>
        <p:nvPicPr>
          <p:cNvPr id="5" name="Picture 4" descr="f0824.JPG"/>
          <p:cNvPicPr>
            <a:picLocks noChangeAspect="1"/>
          </p:cNvPicPr>
          <p:nvPr/>
        </p:nvPicPr>
        <p:blipFill>
          <a:blip r:embed="rId3"/>
          <a:stretch>
            <a:fillRect/>
          </a:stretch>
        </p:blipFill>
        <p:spPr>
          <a:xfrm>
            <a:off x="4114800" y="1781175"/>
            <a:ext cx="4419600" cy="3705225"/>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SUM</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smtClean="0"/>
              <a:t>Click the </a:t>
            </a:r>
            <a:r>
              <a:rPr lang="en-US" sz="2400" b="1" dirty="0" smtClean="0"/>
              <a:t>Expand Dialog </a:t>
            </a:r>
            <a:r>
              <a:rPr lang="en-US" sz="2400" dirty="0" smtClean="0"/>
              <a:t>button and click </a:t>
            </a:r>
            <a:r>
              <a:rPr lang="en-US" sz="2400" b="1" dirty="0" smtClean="0"/>
              <a:t>OK</a:t>
            </a:r>
            <a:r>
              <a:rPr lang="en-US" sz="2400" dirty="0" smtClean="0"/>
              <a:t>.</a:t>
            </a:r>
          </a:p>
          <a:p>
            <a:pPr marL="457200" indent="-457200">
              <a:buFont typeface="+mj-lt"/>
              <a:buAutoNum type="arabicPeriod" startAt="4"/>
            </a:pPr>
            <a:r>
              <a:rPr lang="en-US" sz="2400" dirty="0" smtClean="0"/>
              <a:t>Select </a:t>
            </a:r>
            <a:r>
              <a:rPr lang="en-US" sz="2400" b="1" dirty="0" smtClean="0"/>
              <a:t>C33 </a:t>
            </a:r>
            <a:r>
              <a:rPr lang="en-US" sz="2400" dirty="0" smtClean="0"/>
              <a:t>and click </a:t>
            </a:r>
            <a:r>
              <a:rPr lang="en-US" sz="2400" b="1" dirty="0" smtClean="0"/>
              <a:t>AutoSum </a:t>
            </a:r>
            <a:r>
              <a:rPr lang="en-US" sz="2400" dirty="0" smtClean="0"/>
              <a:t>in the </a:t>
            </a:r>
            <a:r>
              <a:rPr lang="en-US" sz="2400" i="1" dirty="0" smtClean="0"/>
              <a:t>Function Library </a:t>
            </a:r>
            <a:r>
              <a:rPr lang="en-US" sz="2400" dirty="0" smtClean="0"/>
              <a:t>group.</a:t>
            </a:r>
          </a:p>
          <a:p>
            <a:pPr marL="457200" indent="-457200">
              <a:buFont typeface="+mj-lt"/>
              <a:buAutoNum type="arabicPeriod" startAt="4"/>
            </a:pPr>
            <a:r>
              <a:rPr lang="en-US" sz="2400" dirty="0" smtClean="0"/>
              <a:t>Press </a:t>
            </a:r>
            <a:r>
              <a:rPr lang="en-US" sz="2400" b="1" dirty="0" smtClean="0"/>
              <a:t>Enter</a:t>
            </a:r>
            <a:r>
              <a:rPr lang="en-US" sz="2400" dirty="0" smtClean="0"/>
              <a:t> to accept C30:C32 as the range to sum. </a:t>
            </a:r>
            <a:r>
              <a:rPr lang="en-US" sz="2400" b="1" dirty="0" smtClean="0"/>
              <a:t>SAVE</a:t>
            </a:r>
            <a:r>
              <a:rPr lang="en-US" sz="2400" dirty="0" smtClean="0"/>
              <a:t> the workbook.</a:t>
            </a:r>
          </a:p>
          <a:p>
            <a:r>
              <a:rPr lang="en-US" sz="2400" b="1" dirty="0" smtClean="0"/>
              <a:t>LEAVE</a:t>
            </a:r>
            <a:r>
              <a:rPr lang="en-US" sz="2400" dirty="0" smtClean="0"/>
              <a:t> the workbook open to use in the next exercise. </a:t>
            </a:r>
            <a:endParaRPr lang="en-US" sz="2400" dirty="0"/>
          </a:p>
        </p:txBody>
      </p:sp>
      <p:sp>
        <p:nvSpPr>
          <p:cNvPr id="6" name="TextBox 5"/>
          <p:cNvSpPr txBox="1"/>
          <p:nvPr/>
        </p:nvSpPr>
        <p:spPr>
          <a:xfrm>
            <a:off x="2964976" y="4626114"/>
            <a:ext cx="5715000" cy="1323439"/>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b="1" dirty="0"/>
              <a:t>NOTE</a:t>
            </a:r>
            <a:r>
              <a:rPr lang="en-US" sz="2000" dirty="0"/>
              <a:t>:</a:t>
            </a:r>
            <a:r>
              <a:rPr lang="en-US" sz="2000" dirty="0" smtClean="0"/>
              <a:t> Because it is used so frequently, AutoSum is available on the Formulas tab in the Function Library group and on the Home tab </a:t>
            </a:r>
            <a:br>
              <a:rPr lang="en-US" sz="2000" dirty="0" smtClean="0"/>
            </a:br>
            <a:r>
              <a:rPr lang="en-US" sz="2000" dirty="0" smtClean="0"/>
              <a:t>in the Editing group. </a:t>
            </a:r>
            <a:endParaRPr lang="en-US" sz="20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COUNT</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Statistical functions, such as SUM and COUNT, are used to compile and classify data to present significant information.</a:t>
            </a:r>
          </a:p>
          <a:p>
            <a:r>
              <a:rPr lang="en-US" sz="2400" dirty="0" smtClean="0"/>
              <a:t>Use the COUNT function to count the number of numeric entries in a range. For example, in a worksheet used to calculate wages, you can apply the COUNT function to determine how many of the employees have worked over 40 hours in a work week. </a:t>
            </a:r>
          </a:p>
          <a:p>
            <a:r>
              <a:rPr lang="en-US" sz="2400" dirty="0" smtClean="0"/>
              <a:t>You will apply the COUNT function in the following exercise. </a:t>
            </a:r>
            <a:endParaRPr lang="en-US" sz="2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COUNT</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On the </a:t>
            </a:r>
            <a:r>
              <a:rPr lang="en-US" sz="2400" i="1" dirty="0" smtClean="0"/>
              <a:t>Expenses </a:t>
            </a:r>
            <a:r>
              <a:rPr lang="en-US" sz="2400" dirty="0" smtClean="0"/>
              <a:t>worksheet, select </a:t>
            </a:r>
            <a:r>
              <a:rPr lang="en-US" sz="2400" b="1" dirty="0" smtClean="0"/>
              <a:t>A39 </a:t>
            </a:r>
            <a:r>
              <a:rPr lang="en-US" sz="2400" dirty="0" smtClean="0"/>
              <a:t>and key </a:t>
            </a:r>
            <a:r>
              <a:rPr lang="en-US" sz="2400" b="1" dirty="0" smtClean="0"/>
              <a:t>Expense Categories</a:t>
            </a:r>
            <a:r>
              <a:rPr lang="en-US" sz="2400" dirty="0" smtClean="0"/>
              <a:t>. Press </a:t>
            </a:r>
            <a:r>
              <a:rPr lang="en-US" sz="2400" b="1" dirty="0" smtClean="0"/>
              <a:t>Tab</a:t>
            </a:r>
            <a:r>
              <a:rPr lang="en-US" sz="2400" dirty="0" smtClean="0"/>
              <a:t>.</a:t>
            </a:r>
          </a:p>
          <a:p>
            <a:pPr marL="457200" indent="-457200">
              <a:buFont typeface="+mj-lt"/>
              <a:buAutoNum type="arabicPeriod"/>
            </a:pPr>
            <a:r>
              <a:rPr lang="en-US" sz="2400" dirty="0" smtClean="0"/>
              <a:t>Click </a:t>
            </a:r>
            <a:r>
              <a:rPr lang="en-US" sz="2400" b="1" dirty="0" smtClean="0"/>
              <a:t>Insert Function </a:t>
            </a:r>
            <a:r>
              <a:rPr lang="en-US" sz="2400" dirty="0" smtClean="0"/>
              <a:t>in the </a:t>
            </a:r>
            <a:r>
              <a:rPr lang="en-US" sz="2400" i="1" dirty="0" smtClean="0"/>
              <a:t>Function Library </a:t>
            </a:r>
            <a:r>
              <a:rPr lang="en-US" sz="2400" dirty="0" smtClean="0"/>
              <a:t>group on the </a:t>
            </a:r>
            <a:r>
              <a:rPr lang="en-US" sz="2400" i="1" dirty="0" smtClean="0"/>
              <a:t>Formulas </a:t>
            </a:r>
            <a:r>
              <a:rPr lang="en-US" sz="2400" dirty="0" smtClean="0"/>
              <a:t>tab. The </a:t>
            </a:r>
            <a:r>
              <a:rPr lang="en-US" sz="2400" i="1" dirty="0" smtClean="0"/>
              <a:t>Insert Function</a:t>
            </a:r>
            <a:r>
              <a:rPr lang="en-US" sz="2400" dirty="0" smtClean="0"/>
              <a:t> dialog box opens.</a:t>
            </a:r>
          </a:p>
          <a:p>
            <a:pPr marL="457200" indent="-457200">
              <a:buFont typeface="+mj-lt"/>
              <a:buAutoNum type="arabicPeriod"/>
            </a:pPr>
            <a:r>
              <a:rPr lang="en-US" sz="2400" dirty="0" smtClean="0"/>
              <a:t>On the </a:t>
            </a:r>
            <a:r>
              <a:rPr lang="en-US" sz="2400" i="1" dirty="0" smtClean="0"/>
              <a:t>Insert Function</a:t>
            </a:r>
            <a:r>
              <a:rPr lang="en-US" sz="2400" dirty="0" smtClean="0"/>
              <a:t> dialog box, key </a:t>
            </a:r>
            <a:r>
              <a:rPr lang="en-US" sz="2400" b="1" dirty="0" smtClean="0"/>
              <a:t>COUNT </a:t>
            </a:r>
            <a:r>
              <a:rPr lang="en-US" sz="2400" dirty="0" smtClean="0"/>
              <a:t>in the </a:t>
            </a:r>
            <a:r>
              <a:rPr lang="en-US" sz="2400" i="1" dirty="0" smtClean="0"/>
              <a:t>search for function</a:t>
            </a:r>
            <a:r>
              <a:rPr lang="en-US" sz="2400" dirty="0" smtClean="0"/>
              <a:t> text box and click </a:t>
            </a:r>
            <a:r>
              <a:rPr lang="en-US" sz="2400" b="1" dirty="0" smtClean="0"/>
              <a:t>Go</a:t>
            </a:r>
            <a:r>
              <a:rPr lang="en-US" sz="2400" dirty="0" smtClean="0"/>
              <a:t>. The function will appear at the top of the function list and be selected by default in the Select a Function window. Click on </a:t>
            </a:r>
            <a:r>
              <a:rPr lang="en-US" sz="2400" b="1" dirty="0" smtClean="0"/>
              <a:t>COUNT </a:t>
            </a:r>
            <a:r>
              <a:rPr lang="en-US" sz="2400" dirty="0" smtClean="0"/>
              <a:t>and click </a:t>
            </a:r>
            <a:r>
              <a:rPr lang="en-US" sz="2400" b="1" dirty="0" smtClean="0"/>
              <a:t>OK</a:t>
            </a:r>
            <a:r>
              <a:rPr lang="en-US" sz="2400" dirty="0" smtClean="0"/>
              <a:t>. You want to count only the expenses in each category and not include the category totals.</a:t>
            </a:r>
          </a:p>
          <a:p>
            <a:pPr marL="457200" indent="-457200">
              <a:buFont typeface="+mj-lt"/>
              <a:buAutoNum type="arabicPeriod"/>
            </a:pPr>
            <a:r>
              <a:rPr lang="en-US" sz="2400" dirty="0" smtClean="0"/>
              <a:t>Click the </a:t>
            </a:r>
            <a:r>
              <a:rPr lang="en-US" sz="2400" b="1" dirty="0" smtClean="0"/>
              <a:t>Collapse Dialog </a:t>
            </a:r>
            <a:r>
              <a:rPr lang="en-US" sz="2400" dirty="0" smtClean="0"/>
              <a:t>button for Value1. </a:t>
            </a:r>
            <a:endParaRPr lang="en-US" sz="24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COUNT</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smtClean="0"/>
              <a:t>Select </a:t>
            </a:r>
            <a:r>
              <a:rPr lang="en-US" sz="2400" b="1" dirty="0" smtClean="0"/>
              <a:t>B10:B14 </a:t>
            </a:r>
            <a:r>
              <a:rPr lang="en-US" sz="2400" dirty="0" smtClean="0"/>
              <a:t>and press </a:t>
            </a:r>
            <a:r>
              <a:rPr lang="en-US" sz="2400" b="1" dirty="0" smtClean="0"/>
              <a:t>Enter</a:t>
            </a:r>
            <a:r>
              <a:rPr lang="en-US" sz="2400" dirty="0" smtClean="0"/>
              <a:t>. You have selected the range of cells for Value1 and </a:t>
            </a:r>
            <a:r>
              <a:rPr lang="en-US" sz="2400" dirty="0" err="1" smtClean="0"/>
              <a:t>Home_Total</a:t>
            </a:r>
            <a:r>
              <a:rPr lang="en-US" sz="2400" dirty="0" smtClean="0"/>
              <a:t> is now entered in the </a:t>
            </a:r>
            <a:r>
              <a:rPr lang="en-US" sz="2400" i="1" dirty="0" smtClean="0"/>
              <a:t>Value1</a:t>
            </a:r>
            <a:r>
              <a:rPr lang="en-US" sz="2400" dirty="0" smtClean="0"/>
              <a:t> text box instead of the cell range.</a:t>
            </a:r>
          </a:p>
          <a:p>
            <a:pPr marL="457200" indent="-457200">
              <a:buFont typeface="+mj-lt"/>
              <a:buAutoNum type="arabicPeriod" startAt="5"/>
            </a:pPr>
            <a:r>
              <a:rPr lang="en-US" sz="2400" dirty="0" smtClean="0"/>
              <a:t>Click </a:t>
            </a:r>
            <a:r>
              <a:rPr lang="en-US" sz="2400" b="1" dirty="0" smtClean="0"/>
              <a:t>Collapse Dialog </a:t>
            </a:r>
            <a:r>
              <a:rPr lang="en-US" sz="2400" dirty="0" smtClean="0"/>
              <a:t>for Value2 and select </a:t>
            </a:r>
            <a:r>
              <a:rPr lang="en-US" sz="2400" b="1" dirty="0" smtClean="0"/>
              <a:t>B17:20</a:t>
            </a:r>
            <a:r>
              <a:rPr lang="en-US" sz="2400" dirty="0" smtClean="0"/>
              <a:t>. Press </a:t>
            </a:r>
            <a:r>
              <a:rPr lang="en-US" sz="2400" b="1" dirty="0" smtClean="0"/>
              <a:t>Enter</a:t>
            </a:r>
            <a:r>
              <a:rPr lang="en-US" sz="2400" dirty="0" smtClean="0"/>
              <a:t>. B17:B20 now appears in the </a:t>
            </a:r>
            <a:r>
              <a:rPr lang="en-US" sz="2400" i="1" dirty="0" smtClean="0"/>
              <a:t>Value2 </a:t>
            </a:r>
            <a:r>
              <a:rPr lang="en-US" sz="2400" dirty="0" smtClean="0"/>
              <a:t>text box. You have selected the range of cells for Value2.</a:t>
            </a:r>
          </a:p>
          <a:p>
            <a:pPr marL="457200" indent="-457200">
              <a:buFont typeface="+mj-lt"/>
              <a:buAutoNum type="arabicPeriod" startAt="5"/>
            </a:pPr>
            <a:r>
              <a:rPr lang="en-US" sz="2400" dirty="0" smtClean="0"/>
              <a:t>Collapse the dialog box for Value3. Select </a:t>
            </a:r>
            <a:r>
              <a:rPr lang="en-US" sz="2400" b="1" dirty="0" smtClean="0"/>
              <a:t>B23:B27 </a:t>
            </a:r>
            <a:r>
              <a:rPr lang="en-US" sz="2400" dirty="0" smtClean="0"/>
              <a:t>and press </a:t>
            </a:r>
            <a:r>
              <a:rPr lang="en-US" sz="2400" b="1" dirty="0" smtClean="0"/>
              <a:t>Enter</a:t>
            </a:r>
            <a:r>
              <a:rPr lang="en-US" sz="2400" dirty="0" smtClean="0"/>
              <a:t>. The identified range is one you named in a previous exercise. That name (Transportation) appears in the </a:t>
            </a:r>
            <a:r>
              <a:rPr lang="en-US" sz="2400" i="1" dirty="0" smtClean="0"/>
              <a:t>Value3</a:t>
            </a:r>
            <a:r>
              <a:rPr lang="en-US" sz="2400" dirty="0" smtClean="0"/>
              <a:t> box rather than the cell range, and the values of the cells in the Transportation and Entertainment named ranges appear to the right of the value boxes. </a:t>
            </a:r>
            <a:endParaRPr lang="en-US" sz="24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COUNT</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8"/>
            </a:pPr>
            <a:r>
              <a:rPr lang="en-US" sz="2400" dirty="0" smtClean="0"/>
              <a:t>In the </a:t>
            </a:r>
            <a:r>
              <a:rPr lang="en-US" sz="2400" i="1" dirty="0" smtClean="0"/>
              <a:t>Value4</a:t>
            </a:r>
            <a:r>
              <a:rPr lang="en-US" sz="2400" dirty="0" smtClean="0"/>
              <a:t> box, key </a:t>
            </a:r>
            <a:br>
              <a:rPr lang="en-US" sz="2400" dirty="0" smtClean="0"/>
            </a:br>
            <a:r>
              <a:rPr lang="en-US" sz="2400" b="1" dirty="0" smtClean="0"/>
              <a:t>Entertainment</a:t>
            </a:r>
            <a:r>
              <a:rPr lang="en-US" sz="2400" dirty="0" smtClean="0"/>
              <a:t>. You have </a:t>
            </a:r>
            <a:br>
              <a:rPr lang="en-US" sz="2400" dirty="0" smtClean="0"/>
            </a:br>
            <a:r>
              <a:rPr lang="en-US" sz="2400" dirty="0" smtClean="0"/>
              <a:t>now manually applied the </a:t>
            </a:r>
            <a:br>
              <a:rPr lang="en-US" sz="2400" dirty="0" smtClean="0"/>
            </a:br>
            <a:r>
              <a:rPr lang="en-US" sz="2400" dirty="0" smtClean="0"/>
              <a:t>name Entertainment for </a:t>
            </a:r>
            <a:br>
              <a:rPr lang="en-US" sz="2400" dirty="0" smtClean="0"/>
            </a:br>
            <a:r>
              <a:rPr lang="en-US" sz="2400" dirty="0" smtClean="0"/>
              <a:t>Value4. Your entries in the </a:t>
            </a:r>
            <a:br>
              <a:rPr lang="en-US" sz="2400" dirty="0" smtClean="0"/>
            </a:br>
            <a:r>
              <a:rPr lang="en-US" sz="2400" dirty="0" smtClean="0"/>
              <a:t>Function Arguments dialog </a:t>
            </a:r>
            <a:br>
              <a:rPr lang="en-US" sz="2400" dirty="0" smtClean="0"/>
            </a:br>
            <a:r>
              <a:rPr lang="en-US" sz="2400" dirty="0" smtClean="0"/>
              <a:t>box should look similar to </a:t>
            </a:r>
            <a:br>
              <a:rPr lang="en-US" sz="2400" dirty="0" smtClean="0"/>
            </a:br>
            <a:r>
              <a:rPr lang="en-US" sz="2400" dirty="0" smtClean="0"/>
              <a:t>those shown in the figure.</a:t>
            </a:r>
          </a:p>
          <a:p>
            <a:pPr marL="457200" indent="-457200">
              <a:buFont typeface="+mj-lt"/>
              <a:buAutoNum type="arabicPeriod" startAt="8"/>
            </a:pPr>
            <a:r>
              <a:rPr lang="en-US" sz="2400" dirty="0" smtClean="0"/>
              <a:t>Click </a:t>
            </a:r>
            <a:r>
              <a:rPr lang="en-US" sz="2400" b="1" dirty="0" smtClean="0"/>
              <a:t>OK </a:t>
            </a:r>
            <a:r>
              <a:rPr lang="en-US" sz="2400" dirty="0" smtClean="0"/>
              <a:t>to accept the </a:t>
            </a:r>
            <a:br>
              <a:rPr lang="en-US" sz="2400" dirty="0" smtClean="0"/>
            </a:br>
            <a:r>
              <a:rPr lang="en-US" sz="2400" dirty="0" smtClean="0"/>
              <a:t>function arguments. Excel </a:t>
            </a:r>
            <a:br>
              <a:rPr lang="en-US" sz="2400" dirty="0" smtClean="0"/>
            </a:br>
            <a:r>
              <a:rPr lang="en-US" sz="2400" dirty="0" smtClean="0"/>
              <a:t>returns a value of 17 in B39. </a:t>
            </a:r>
            <a:r>
              <a:rPr lang="en-US" sz="2400" b="1" dirty="0" smtClean="0"/>
              <a:t>SAVE</a:t>
            </a:r>
            <a:r>
              <a:rPr lang="en-US" sz="2400" dirty="0" smtClean="0"/>
              <a:t> the workbook.</a:t>
            </a:r>
          </a:p>
          <a:p>
            <a:r>
              <a:rPr lang="en-US" sz="2400" b="1" dirty="0" smtClean="0"/>
              <a:t>LEAVE</a:t>
            </a:r>
            <a:r>
              <a:rPr lang="en-US" sz="2400" dirty="0" smtClean="0"/>
              <a:t> the workbook open to use in the next exercise. </a:t>
            </a:r>
            <a:endParaRPr lang="en-US" sz="2400" dirty="0"/>
          </a:p>
        </p:txBody>
      </p:sp>
      <p:pic>
        <p:nvPicPr>
          <p:cNvPr id="4" name="Picture 3" descr="f0825.JPG"/>
          <p:cNvPicPr>
            <a:picLocks noChangeAspect="1"/>
          </p:cNvPicPr>
          <p:nvPr/>
        </p:nvPicPr>
        <p:blipFill>
          <a:blip r:embed="rId3"/>
          <a:stretch>
            <a:fillRect/>
          </a:stretch>
        </p:blipFill>
        <p:spPr>
          <a:xfrm>
            <a:off x="4572000" y="1676400"/>
            <a:ext cx="4084696" cy="3633788"/>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COUNTA</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Use the COUNTA function to count the number of cells in a range that are not empty. </a:t>
            </a:r>
          </a:p>
          <a:p>
            <a:r>
              <a:rPr lang="en-US" sz="2400" dirty="0" smtClean="0"/>
              <a:t>COUNTA counts both text and values in a selected data range. </a:t>
            </a:r>
          </a:p>
          <a:p>
            <a:r>
              <a:rPr lang="en-US" sz="2400" dirty="0" smtClean="0"/>
              <a:t>You can use this formula to count the number of entries in a particular worksheet or range of cells. </a:t>
            </a:r>
          </a:p>
          <a:p>
            <a:r>
              <a:rPr lang="en-US" sz="2400" dirty="0" smtClean="0"/>
              <a:t>You will use this formula in the next exercise.</a:t>
            </a:r>
            <a:endParaRPr lang="en-US" sz="24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AVERAGE</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The AVERAGE function adds a range of cells and then divides by the number of cell entries. </a:t>
            </a:r>
          </a:p>
          <a:p>
            <a:r>
              <a:rPr lang="en-US" sz="2400" dirty="0" smtClean="0"/>
              <a:t>It might be interesting to know the average difference between what you budgeted for expenses and the amount you actually spent during the month. </a:t>
            </a:r>
          </a:p>
          <a:p>
            <a:r>
              <a:rPr lang="en-US" sz="2400" dirty="0" smtClean="0"/>
              <a:t>Before you can calculate the average, however, you will need to finish calculating the differences.</a:t>
            </a:r>
            <a:endParaRPr lang="en-US" sz="24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AVERAGE</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worksheet from the previous exercise.</a:t>
            </a:r>
          </a:p>
          <a:p>
            <a:pPr marL="457200" indent="-457200">
              <a:buFont typeface="+mj-lt"/>
              <a:buAutoNum type="arabicPeriod"/>
            </a:pPr>
            <a:r>
              <a:rPr lang="en-US" sz="2400" dirty="0" smtClean="0"/>
              <a:t>Select </a:t>
            </a:r>
            <a:r>
              <a:rPr lang="en-US" sz="2400" b="1" dirty="0" smtClean="0"/>
              <a:t>D21 </a:t>
            </a:r>
            <a:r>
              <a:rPr lang="en-US" sz="2400" dirty="0" smtClean="0"/>
              <a:t>and right-click. Click </a:t>
            </a:r>
            <a:r>
              <a:rPr lang="en-US" sz="2400" b="1" dirty="0" smtClean="0"/>
              <a:t>Copy</a:t>
            </a:r>
            <a:r>
              <a:rPr lang="en-US" sz="2400" dirty="0" smtClean="0"/>
              <a:t>. You are copying the formula in D21 for the next step.</a:t>
            </a:r>
          </a:p>
          <a:p>
            <a:pPr marL="457200" indent="-457200">
              <a:buFont typeface="+mj-lt"/>
              <a:buAutoNum type="arabicPeriod"/>
            </a:pPr>
            <a:r>
              <a:rPr lang="en-US" sz="2400" dirty="0" smtClean="0"/>
              <a:t>Select </a:t>
            </a:r>
            <a:r>
              <a:rPr lang="en-US" sz="2400" b="1" dirty="0" smtClean="0"/>
              <a:t>D23</a:t>
            </a:r>
            <a:r>
              <a:rPr lang="en-US" sz="2400" dirty="0" smtClean="0"/>
              <a:t>, right-click and click </a:t>
            </a:r>
            <a:r>
              <a:rPr lang="en-US" sz="2400" b="1" dirty="0" smtClean="0"/>
              <a:t>Paste</a:t>
            </a:r>
            <a:r>
              <a:rPr lang="en-US" sz="2400" dirty="0" smtClean="0"/>
              <a:t>. You have just pasted the formula into cell D23.</a:t>
            </a:r>
          </a:p>
          <a:p>
            <a:pPr marL="457200" indent="-457200">
              <a:buFont typeface="+mj-lt"/>
              <a:buAutoNum type="arabicPeriod"/>
            </a:pPr>
            <a:r>
              <a:rPr lang="en-US" sz="2400" dirty="0" smtClean="0"/>
              <a:t>Use the fill handle in cell D23 to copy the formula to the range D24:D28.</a:t>
            </a:r>
          </a:p>
          <a:p>
            <a:pPr marL="457200" indent="-457200">
              <a:buFont typeface="+mj-lt"/>
              <a:buAutoNum type="arabicPeriod"/>
            </a:pPr>
            <a:r>
              <a:rPr lang="en-US" sz="2400" dirty="0" smtClean="0"/>
              <a:t>Copy the formula in D28 and paste it to D30. </a:t>
            </a:r>
          </a:p>
          <a:p>
            <a:pPr marL="457200" indent="-457200">
              <a:buFont typeface="+mj-lt"/>
              <a:buAutoNum type="arabicPeriod"/>
            </a:pPr>
            <a:r>
              <a:rPr lang="en-US" sz="2400" dirty="0" smtClean="0"/>
              <a:t>Use the fill handle in cell D30 to copy the formula to D31:D33.</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AVERAGE</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6"/>
            </a:pPr>
            <a:r>
              <a:rPr lang="en-US" sz="2400" dirty="0" smtClean="0"/>
              <a:t>In </a:t>
            </a:r>
            <a:r>
              <a:rPr lang="en-US" sz="2400" b="1" dirty="0" smtClean="0"/>
              <a:t>A41</a:t>
            </a:r>
            <a:r>
              <a:rPr lang="en-US" sz="2400" dirty="0" smtClean="0"/>
              <a:t>, key </a:t>
            </a:r>
            <a:r>
              <a:rPr lang="en-US" sz="2400" b="1" dirty="0" smtClean="0"/>
              <a:t>Average Difference </a:t>
            </a:r>
            <a:r>
              <a:rPr lang="en-US" sz="2400" dirty="0" smtClean="0"/>
              <a:t>and press </a:t>
            </a:r>
            <a:r>
              <a:rPr lang="en-US" sz="2400" b="1" dirty="0" smtClean="0"/>
              <a:t>Tab</a:t>
            </a:r>
            <a:r>
              <a:rPr lang="en-US" sz="2400" dirty="0" smtClean="0"/>
              <a:t>.</a:t>
            </a:r>
          </a:p>
          <a:p>
            <a:pPr marL="457200" indent="-457200">
              <a:buFont typeface="+mj-lt"/>
              <a:buAutoNum type="arabicPeriod" startAt="6"/>
            </a:pPr>
            <a:r>
              <a:rPr lang="en-US" sz="2400" dirty="0" smtClean="0"/>
              <a:t>Click </a:t>
            </a:r>
            <a:r>
              <a:rPr lang="en-US" sz="2400" b="1" dirty="0" smtClean="0"/>
              <a:t>Recently Used</a:t>
            </a:r>
            <a:r>
              <a:rPr lang="en-US" sz="2400" dirty="0" smtClean="0"/>
              <a:t> in the </a:t>
            </a:r>
            <a:r>
              <a:rPr lang="en-US" sz="2400" i="1" dirty="0" smtClean="0"/>
              <a:t>Function Library </a:t>
            </a:r>
            <a:r>
              <a:rPr lang="en-US" sz="2400" dirty="0" smtClean="0"/>
              <a:t>group and click </a:t>
            </a:r>
            <a:r>
              <a:rPr lang="en-US" sz="2400" b="1" dirty="0" smtClean="0"/>
              <a:t>AVERAGE</a:t>
            </a:r>
            <a:r>
              <a:rPr lang="en-US" sz="2400" dirty="0" smtClean="0"/>
              <a:t>. If AVERAGE does not appear in your recently used function list, key AVERAGE in the </a:t>
            </a:r>
            <a:r>
              <a:rPr lang="en-US" sz="2400" i="1" dirty="0" smtClean="0"/>
              <a:t>Search for a function</a:t>
            </a:r>
            <a:r>
              <a:rPr lang="en-US" sz="2400" dirty="0" smtClean="0"/>
              <a:t> box and click </a:t>
            </a:r>
            <a:r>
              <a:rPr lang="en-US" sz="2400" b="1" dirty="0" smtClean="0"/>
              <a:t>Go</a:t>
            </a:r>
            <a:r>
              <a:rPr lang="en-US" sz="2400" dirty="0" smtClean="0"/>
              <a:t>. The function will appear at the top of the function list and be selected by default. Click </a:t>
            </a:r>
            <a:r>
              <a:rPr lang="en-US" sz="2400" b="1" dirty="0" smtClean="0"/>
              <a:t>OK</a:t>
            </a:r>
            <a:r>
              <a:rPr lang="en-US" sz="2400" dirty="0" smtClean="0"/>
              <a:t>. You are applying the AVERAGE formula to cell A42.</a:t>
            </a:r>
          </a:p>
          <a:p>
            <a:pPr marL="457200" indent="-457200">
              <a:buFont typeface="+mj-lt"/>
              <a:buAutoNum type="arabicPeriod" startAt="6"/>
            </a:pPr>
            <a:r>
              <a:rPr lang="en-US" sz="2400" dirty="0" smtClean="0"/>
              <a:t>Click </a:t>
            </a:r>
            <a:r>
              <a:rPr lang="en-US" sz="2400" b="1" dirty="0" smtClean="0"/>
              <a:t>Collapse Dialog </a:t>
            </a:r>
            <a:r>
              <a:rPr lang="en-US" sz="2400" dirty="0" smtClean="0"/>
              <a:t>in </a:t>
            </a:r>
            <a:r>
              <a:rPr lang="en-US" sz="2400" i="1" dirty="0" smtClean="0"/>
              <a:t>Value1</a:t>
            </a:r>
            <a:r>
              <a:rPr lang="en-US" sz="2400" dirty="0" smtClean="0"/>
              <a:t>. Press </a:t>
            </a:r>
            <a:r>
              <a:rPr lang="en-US" sz="2400" b="1" dirty="0" smtClean="0"/>
              <a:t>Ctrl</a:t>
            </a:r>
            <a:r>
              <a:rPr lang="en-US" sz="2400" dirty="0" smtClean="0"/>
              <a:t> and select the category totals (D15, D21, D28, and D33). Notice that the arguments are separated by a comma.</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Create a Formula for Addition</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smtClean="0"/>
              <a:t>Select </a:t>
            </a:r>
            <a:r>
              <a:rPr lang="en-US" sz="2400" b="1" dirty="0" smtClean="0"/>
              <a:t>B1 </a:t>
            </a:r>
            <a:r>
              <a:rPr lang="en-US" sz="2400" dirty="0" smtClean="0"/>
              <a:t>to display the formula for that cell in the formula bar. As illustrated in the figure below, although you entered + to begin the formula, when you pressed Enter, Excel replaced the + with = as the beginning mathematical operator. This is the Excel formula auto correct feature.</a:t>
            </a:r>
            <a:endParaRPr lang="en-US" sz="2400" dirty="0"/>
          </a:p>
        </p:txBody>
      </p:sp>
      <p:pic>
        <p:nvPicPr>
          <p:cNvPr id="6" name="Picture 5" descr="f0802.JPG"/>
          <p:cNvPicPr>
            <a:picLocks noChangeAspect="1"/>
          </p:cNvPicPr>
          <p:nvPr/>
        </p:nvPicPr>
        <p:blipFill>
          <a:blip r:embed="rId3"/>
          <a:stretch>
            <a:fillRect/>
          </a:stretch>
        </p:blipFill>
        <p:spPr>
          <a:xfrm>
            <a:off x="2590800" y="3886200"/>
            <a:ext cx="4210050" cy="152400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AVERAGE</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9"/>
            </a:pPr>
            <a:r>
              <a:rPr lang="en-US" sz="2400" dirty="0" smtClean="0"/>
              <a:t>Click </a:t>
            </a:r>
            <a:r>
              <a:rPr lang="en-US" sz="2400" b="1" dirty="0" smtClean="0"/>
              <a:t>Expand Dialog</a:t>
            </a:r>
            <a:r>
              <a:rPr lang="en-US" sz="2400" dirty="0" smtClean="0"/>
              <a:t>. Click </a:t>
            </a:r>
            <a:br>
              <a:rPr lang="en-US" sz="2400" dirty="0" smtClean="0"/>
            </a:br>
            <a:r>
              <a:rPr lang="en-US" sz="2400" b="1" dirty="0" smtClean="0"/>
              <a:t>OK</a:t>
            </a:r>
            <a:r>
              <a:rPr lang="en-US" sz="2400" dirty="0" smtClean="0"/>
              <a:t>. Your screen should </a:t>
            </a:r>
            <a:br>
              <a:rPr lang="en-US" sz="2400" dirty="0" smtClean="0"/>
            </a:br>
            <a:r>
              <a:rPr lang="en-US" sz="2400" dirty="0" smtClean="0"/>
              <a:t>resemble the screenshot </a:t>
            </a:r>
            <a:br>
              <a:rPr lang="en-US" sz="2400" dirty="0" smtClean="0"/>
            </a:br>
            <a:r>
              <a:rPr lang="en-US" sz="2400" dirty="0" smtClean="0"/>
              <a:t>in the figure. There is a </a:t>
            </a:r>
            <a:br>
              <a:rPr lang="en-US" sz="2400" dirty="0" smtClean="0"/>
            </a:br>
            <a:r>
              <a:rPr lang="en-US" sz="2400" dirty="0" smtClean="0"/>
              <a:t>$38 average difference </a:t>
            </a:r>
            <a:br>
              <a:rPr lang="en-US" sz="2400" dirty="0" smtClean="0"/>
            </a:br>
            <a:r>
              <a:rPr lang="en-US" sz="2400" dirty="0" smtClean="0"/>
              <a:t>between the amount </a:t>
            </a:r>
            <a:br>
              <a:rPr lang="en-US" sz="2400" dirty="0" smtClean="0"/>
            </a:br>
            <a:r>
              <a:rPr lang="en-US" sz="2400" dirty="0" smtClean="0"/>
              <a:t>budgeted and the amount </a:t>
            </a:r>
            <a:br>
              <a:rPr lang="en-US" sz="2400" dirty="0" smtClean="0"/>
            </a:br>
            <a:r>
              <a:rPr lang="en-US" sz="2400" dirty="0" smtClean="0"/>
              <a:t>you spent in each category. </a:t>
            </a:r>
          </a:p>
          <a:p>
            <a:pPr marL="457200" indent="-457200">
              <a:buFont typeface="+mj-lt"/>
              <a:buAutoNum type="arabicPeriod" startAt="9"/>
            </a:pPr>
            <a:r>
              <a:rPr lang="en-US" sz="2400" b="1" dirty="0" smtClean="0"/>
              <a:t>SAVE</a:t>
            </a:r>
            <a:r>
              <a:rPr lang="en-US" sz="2400" dirty="0" smtClean="0"/>
              <a:t> and </a:t>
            </a:r>
            <a:r>
              <a:rPr lang="en-US" sz="2400" b="1" dirty="0" smtClean="0"/>
              <a:t>CLOSE</a:t>
            </a:r>
            <a:r>
              <a:rPr lang="en-US" sz="2400" dirty="0" smtClean="0"/>
              <a:t> the </a:t>
            </a:r>
            <a:br>
              <a:rPr lang="en-US" sz="2400" dirty="0" smtClean="0"/>
            </a:br>
            <a:r>
              <a:rPr lang="en-US" sz="2400" b="1" i="1" dirty="0" smtClean="0"/>
              <a:t>Budget</a:t>
            </a:r>
            <a:r>
              <a:rPr lang="en-US" sz="2400" dirty="0" smtClean="0"/>
              <a:t> workbook.</a:t>
            </a:r>
          </a:p>
          <a:p>
            <a:r>
              <a:rPr lang="en-US" sz="2400" b="1" dirty="0" smtClean="0"/>
              <a:t>LEAVE</a:t>
            </a:r>
            <a:r>
              <a:rPr lang="en-US" sz="2400" dirty="0" smtClean="0"/>
              <a:t> Excel open to use in the next exercise. </a:t>
            </a:r>
            <a:endParaRPr lang="en-US" sz="2400" dirty="0"/>
          </a:p>
        </p:txBody>
      </p:sp>
      <p:pic>
        <p:nvPicPr>
          <p:cNvPr id="4" name="Picture 3" descr="f0826.JPG"/>
          <p:cNvPicPr>
            <a:picLocks noChangeAspect="1"/>
          </p:cNvPicPr>
          <p:nvPr/>
        </p:nvPicPr>
        <p:blipFill>
          <a:blip r:embed="rId3"/>
          <a:stretch>
            <a:fillRect/>
          </a:stretch>
        </p:blipFill>
        <p:spPr>
          <a:xfrm>
            <a:off x="4610100" y="1828800"/>
            <a:ext cx="4076700" cy="341513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MIN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The MIN formula returns the smallest number in a set of values. For example, a professor would use the MIN function to determine the lowest test score; a sales organization would determine which sales representative earned the lowest commission or which employee earns the lowest salary. </a:t>
            </a:r>
          </a:p>
          <a:p>
            <a:r>
              <a:rPr lang="en-US" sz="2400" dirty="0" smtClean="0"/>
              <a:t>Maximum values are usually calculated for the same set of data. </a:t>
            </a:r>
          </a:p>
          <a:p>
            <a:r>
              <a:rPr lang="en-US" sz="2400" dirty="0" smtClean="0"/>
              <a:t>You will learn to apply the MIN function in the next exercise.</a:t>
            </a:r>
          </a:p>
          <a:p>
            <a:pPr>
              <a:buNone/>
            </a:pPr>
            <a:r>
              <a:rPr lang="en-US" sz="2400" dirty="0" smtClean="0"/>
              <a:t> </a:t>
            </a:r>
            <a:endParaRPr lang="en-US" sz="24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MIN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OPEN</a:t>
            </a:r>
            <a:r>
              <a:rPr lang="en-US" sz="2400" dirty="0" smtClean="0"/>
              <a:t> the </a:t>
            </a:r>
            <a:r>
              <a:rPr lang="en-US" sz="2400" b="1" i="1" dirty="0" smtClean="0"/>
              <a:t>Personnel</a:t>
            </a:r>
            <a:r>
              <a:rPr lang="en-US" sz="2400" dirty="0" smtClean="0"/>
              <a:t> data file for Lesson 8. </a:t>
            </a:r>
          </a:p>
          <a:p>
            <a:pPr marL="457200" indent="-457200">
              <a:buFont typeface="+mj-lt"/>
              <a:buAutoNum type="arabicPeriod"/>
            </a:pPr>
            <a:r>
              <a:rPr lang="en-US" sz="2400" dirty="0" smtClean="0"/>
              <a:t>Select </a:t>
            </a:r>
            <a:r>
              <a:rPr lang="en-US" sz="2400" b="1" dirty="0" smtClean="0"/>
              <a:t>A22 </a:t>
            </a:r>
            <a:r>
              <a:rPr lang="en-US" sz="2400" dirty="0" smtClean="0"/>
              <a:t>and key </a:t>
            </a:r>
            <a:r>
              <a:rPr lang="en-US" sz="2400" b="1" dirty="0" smtClean="0"/>
              <a:t>Minimum Salary</a:t>
            </a:r>
            <a:r>
              <a:rPr lang="en-US" sz="2400" dirty="0" smtClean="0"/>
              <a:t>. Press </a:t>
            </a:r>
            <a:r>
              <a:rPr lang="en-US" sz="2400" b="1" dirty="0" smtClean="0"/>
              <a:t>Tab</a:t>
            </a:r>
            <a:r>
              <a:rPr lang="en-US" sz="2400" dirty="0" smtClean="0"/>
              <a:t>.</a:t>
            </a:r>
          </a:p>
          <a:p>
            <a:pPr marL="457200" indent="-457200">
              <a:buFont typeface="+mj-lt"/>
              <a:buAutoNum type="arabicPeriod"/>
            </a:pPr>
            <a:r>
              <a:rPr lang="en-US" sz="2400" dirty="0" smtClean="0"/>
              <a:t>Click the </a:t>
            </a:r>
            <a:r>
              <a:rPr lang="en-US" sz="2400" b="1" dirty="0" smtClean="0"/>
              <a:t>Recently Used </a:t>
            </a:r>
            <a:r>
              <a:rPr lang="en-US" sz="2400" dirty="0" smtClean="0"/>
              <a:t>button in the </a:t>
            </a:r>
            <a:r>
              <a:rPr lang="en-US" sz="2400" i="1" dirty="0" smtClean="0"/>
              <a:t>Function Library </a:t>
            </a:r>
            <a:r>
              <a:rPr lang="en-US" sz="2400" dirty="0" smtClean="0"/>
              <a:t>group on the </a:t>
            </a:r>
            <a:r>
              <a:rPr lang="en-US" sz="2400" i="1" dirty="0" smtClean="0"/>
              <a:t>Formulas </a:t>
            </a:r>
            <a:r>
              <a:rPr lang="en-US" sz="2400" dirty="0" smtClean="0"/>
              <a:t>tab. The MIN function is not listed. Key </a:t>
            </a:r>
            <a:r>
              <a:rPr lang="en-US" sz="2400" b="1" dirty="0" smtClean="0"/>
              <a:t>=min </a:t>
            </a:r>
            <a:r>
              <a:rPr lang="en-US" sz="2400" dirty="0" smtClean="0"/>
              <a:t>in cell B22 and double-click on </a:t>
            </a:r>
            <a:r>
              <a:rPr lang="en-US" sz="2400" b="1" dirty="0" smtClean="0"/>
              <a:t>MIN </a:t>
            </a:r>
            <a:r>
              <a:rPr lang="en-US" sz="2400" dirty="0" smtClean="0"/>
              <a:t>when it appears on the drop-down list below cell B22. Excel inputs the MIN command and an opening parenthesis is added to your formula.</a:t>
            </a:r>
          </a:p>
          <a:p>
            <a:pPr>
              <a:buNone/>
            </a:pPr>
            <a:r>
              <a:rPr lang="en-US" sz="2400" dirty="0" smtClean="0"/>
              <a:t> </a:t>
            </a:r>
            <a:endParaRPr lang="en-US" sz="24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MIN</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smtClean="0"/>
              <a:t>Select </a:t>
            </a:r>
            <a:r>
              <a:rPr lang="en-US" sz="2400" b="1" dirty="0" smtClean="0"/>
              <a:t>E6:E19 </a:t>
            </a:r>
            <a:r>
              <a:rPr lang="en-US" sz="2400" dirty="0" smtClean="0"/>
              <a:t>and press </a:t>
            </a:r>
            <a:br>
              <a:rPr lang="en-US" sz="2400" dirty="0" smtClean="0"/>
            </a:br>
            <a:r>
              <a:rPr lang="en-US" sz="2400" b="1" dirty="0" smtClean="0"/>
              <a:t>Enter</a:t>
            </a:r>
            <a:r>
              <a:rPr lang="en-US" sz="2400" dirty="0" smtClean="0"/>
              <a:t>. You have now </a:t>
            </a:r>
            <a:br>
              <a:rPr lang="en-US" sz="2400" dirty="0" smtClean="0"/>
            </a:br>
            <a:r>
              <a:rPr lang="en-US" sz="2400" dirty="0" smtClean="0"/>
              <a:t>finished creating the </a:t>
            </a:r>
            <a:br>
              <a:rPr lang="en-US" sz="2400" dirty="0" smtClean="0"/>
            </a:br>
            <a:r>
              <a:rPr lang="en-US" sz="2400" dirty="0" smtClean="0"/>
              <a:t>formula arguments and </a:t>
            </a:r>
            <a:br>
              <a:rPr lang="en-US" sz="2400" dirty="0" smtClean="0"/>
            </a:br>
            <a:r>
              <a:rPr lang="en-US" sz="2400" dirty="0" smtClean="0"/>
              <a:t>applied the MIN function. </a:t>
            </a:r>
            <a:br>
              <a:rPr lang="en-US" sz="2400" dirty="0" smtClean="0"/>
            </a:br>
            <a:r>
              <a:rPr lang="en-US" sz="2400" dirty="0" smtClean="0"/>
              <a:t>Excel returns a value of </a:t>
            </a:r>
            <a:br>
              <a:rPr lang="en-US" sz="2400" dirty="0" smtClean="0"/>
            </a:br>
            <a:r>
              <a:rPr lang="en-US" sz="2400" dirty="0" smtClean="0"/>
              <a:t>$25,000 as the minimum </a:t>
            </a:r>
            <a:br>
              <a:rPr lang="en-US" sz="2400" dirty="0" smtClean="0"/>
            </a:br>
            <a:r>
              <a:rPr lang="en-US" sz="2400" dirty="0" smtClean="0"/>
              <a:t>salary for the personnel. </a:t>
            </a:r>
            <a:br>
              <a:rPr lang="en-US" sz="2400" dirty="0" smtClean="0"/>
            </a:br>
            <a:r>
              <a:rPr lang="en-US" sz="2400" dirty="0" smtClean="0"/>
              <a:t>See the figure.</a:t>
            </a:r>
          </a:p>
          <a:p>
            <a:pPr marL="457200" indent="-457200">
              <a:buFont typeface="+mj-lt"/>
              <a:buAutoNum type="arabicPeriod" startAt="3"/>
            </a:pPr>
            <a:r>
              <a:rPr lang="en-US" sz="2400" b="1" dirty="0" smtClean="0"/>
              <a:t>SAVE</a:t>
            </a:r>
            <a:r>
              <a:rPr lang="en-US" sz="2400" dirty="0" smtClean="0"/>
              <a:t> the workbook as </a:t>
            </a:r>
            <a:r>
              <a:rPr lang="en-US" sz="2400" b="1" i="1" dirty="0" smtClean="0"/>
              <a:t>Analysis</a:t>
            </a:r>
            <a:r>
              <a:rPr lang="en-US" sz="2400" dirty="0" smtClean="0"/>
              <a:t>.</a:t>
            </a:r>
          </a:p>
          <a:p>
            <a:r>
              <a:rPr lang="en-US" sz="2400" b="1" dirty="0" smtClean="0"/>
              <a:t>LEAVE</a:t>
            </a:r>
            <a:r>
              <a:rPr lang="en-US" sz="2400" dirty="0" smtClean="0"/>
              <a:t> the workbook open to use in the next exercise.</a:t>
            </a:r>
          </a:p>
          <a:p>
            <a:pPr>
              <a:buNone/>
            </a:pPr>
            <a:r>
              <a:rPr lang="en-US" sz="2400" dirty="0" smtClean="0"/>
              <a:t> </a:t>
            </a:r>
            <a:endParaRPr lang="en-US" sz="2400" dirty="0"/>
          </a:p>
        </p:txBody>
      </p:sp>
      <p:pic>
        <p:nvPicPr>
          <p:cNvPr id="4" name="Picture 3" descr="f0827.JPG"/>
          <p:cNvPicPr>
            <a:picLocks noChangeAspect="1"/>
          </p:cNvPicPr>
          <p:nvPr/>
        </p:nvPicPr>
        <p:blipFill>
          <a:blip r:embed="rId3"/>
          <a:stretch>
            <a:fillRect/>
          </a:stretch>
        </p:blipFill>
        <p:spPr>
          <a:xfrm>
            <a:off x="4495800" y="1724025"/>
            <a:ext cx="4038600" cy="3228975"/>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MAX</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The MAX function returns the largest value in a set of values. </a:t>
            </a:r>
          </a:p>
          <a:p>
            <a:r>
              <a:rPr lang="en-US" sz="2400" dirty="0" smtClean="0"/>
              <a:t>Minimum values are usually calculated for the same set of data.</a:t>
            </a:r>
          </a:p>
          <a:p>
            <a:endParaRPr lang="en-US" sz="2400" dirty="0" smtClean="0"/>
          </a:p>
          <a:p>
            <a:pPr>
              <a:buNone/>
            </a:pPr>
            <a:r>
              <a:rPr lang="en-US" sz="2400" dirty="0" smtClean="0"/>
              <a:t> </a:t>
            </a:r>
            <a:endParaRPr lang="en-US" sz="24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MAX</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300" b="1" dirty="0" smtClean="0"/>
              <a:t>USE</a:t>
            </a:r>
            <a:r>
              <a:rPr lang="en-US" sz="2300" dirty="0" smtClean="0"/>
              <a:t> the worksheet from the previous exercise.</a:t>
            </a:r>
          </a:p>
          <a:p>
            <a:r>
              <a:rPr lang="en-US" sz="2300" dirty="0" smtClean="0"/>
              <a:t>In </a:t>
            </a:r>
            <a:r>
              <a:rPr lang="en-US" sz="2300" i="1" dirty="0" smtClean="0"/>
              <a:t>A23</a:t>
            </a:r>
            <a:r>
              <a:rPr lang="en-US" sz="2300" dirty="0" smtClean="0"/>
              <a:t>, key </a:t>
            </a:r>
            <a:r>
              <a:rPr lang="en-US" sz="2300" b="1" dirty="0" smtClean="0"/>
              <a:t>Maximum Salary </a:t>
            </a:r>
            <a:r>
              <a:rPr lang="en-US" sz="2300" dirty="0" smtClean="0"/>
              <a:t>and press </a:t>
            </a:r>
            <a:r>
              <a:rPr lang="en-US" sz="2300" b="1" dirty="0" smtClean="0"/>
              <a:t>Tab</a:t>
            </a:r>
            <a:r>
              <a:rPr lang="en-US" sz="2300" dirty="0" smtClean="0"/>
              <a:t>.</a:t>
            </a:r>
          </a:p>
          <a:p>
            <a:r>
              <a:rPr lang="en-US" sz="2300" dirty="0" smtClean="0"/>
              <a:t>Click </a:t>
            </a:r>
            <a:r>
              <a:rPr lang="en-US" sz="2300" b="1" dirty="0" smtClean="0"/>
              <a:t>Insert Function </a:t>
            </a:r>
            <a:r>
              <a:rPr lang="en-US" sz="2300" dirty="0" smtClean="0"/>
              <a:t>in the </a:t>
            </a:r>
            <a:r>
              <a:rPr lang="en-US" sz="2300" i="1" dirty="0" smtClean="0"/>
              <a:t>Function Library </a:t>
            </a:r>
            <a:r>
              <a:rPr lang="en-US" sz="2300" dirty="0" smtClean="0"/>
              <a:t>group and key </a:t>
            </a:r>
            <a:r>
              <a:rPr lang="en-US" sz="2300" b="1" dirty="0" smtClean="0"/>
              <a:t>MAX </a:t>
            </a:r>
            <a:r>
              <a:rPr lang="en-US" sz="2300" dirty="0" smtClean="0"/>
              <a:t>in the </a:t>
            </a:r>
            <a:r>
              <a:rPr lang="en-US" sz="2300" i="1" dirty="0" smtClean="0"/>
              <a:t>Search for a function </a:t>
            </a:r>
            <a:r>
              <a:rPr lang="en-US" sz="2300" dirty="0" smtClean="0"/>
              <a:t>box and click </a:t>
            </a:r>
            <a:r>
              <a:rPr lang="en-US" sz="2300" b="1" dirty="0" smtClean="0"/>
              <a:t>Go</a:t>
            </a:r>
            <a:r>
              <a:rPr lang="en-US" sz="2300" dirty="0" smtClean="0"/>
              <a:t>. When the MAX function appears, it will be selected by default, click </a:t>
            </a:r>
            <a:r>
              <a:rPr lang="en-US" sz="2300" b="1" dirty="0" smtClean="0"/>
              <a:t>OK</a:t>
            </a:r>
            <a:r>
              <a:rPr lang="en-US" sz="2300" dirty="0" smtClean="0"/>
              <a:t>.</a:t>
            </a:r>
          </a:p>
          <a:p>
            <a:r>
              <a:rPr lang="en-US" sz="2300" dirty="0" smtClean="0"/>
              <a:t>Click the </a:t>
            </a:r>
            <a:r>
              <a:rPr lang="en-US" sz="2300" b="1" dirty="0" smtClean="0"/>
              <a:t>Collapse Dialog </a:t>
            </a:r>
            <a:r>
              <a:rPr lang="en-US" sz="2300" dirty="0" smtClean="0"/>
              <a:t>button in </a:t>
            </a:r>
            <a:r>
              <a:rPr lang="en-US" sz="2300" i="1" dirty="0" smtClean="0"/>
              <a:t>Number1</a:t>
            </a:r>
            <a:r>
              <a:rPr lang="en-US" sz="2300" dirty="0" smtClean="0"/>
              <a:t> text box and select </a:t>
            </a:r>
            <a:r>
              <a:rPr lang="en-US" sz="2300" b="1" dirty="0" smtClean="0"/>
              <a:t>E6:E19</a:t>
            </a:r>
            <a:r>
              <a:rPr lang="en-US" sz="2300" dirty="0" smtClean="0"/>
              <a:t>.</a:t>
            </a:r>
          </a:p>
          <a:p>
            <a:r>
              <a:rPr lang="en-US" sz="2300" dirty="0" smtClean="0"/>
              <a:t>Click the </a:t>
            </a:r>
            <a:r>
              <a:rPr lang="en-US" sz="2300" b="1" dirty="0" smtClean="0"/>
              <a:t>Expand Dialog </a:t>
            </a:r>
            <a:r>
              <a:rPr lang="en-US" sz="2300" dirty="0" smtClean="0"/>
              <a:t>button and click </a:t>
            </a:r>
            <a:r>
              <a:rPr lang="en-US" sz="2300" b="1" dirty="0" smtClean="0"/>
              <a:t>OK</a:t>
            </a:r>
            <a:r>
              <a:rPr lang="en-US" sz="2300" dirty="0" smtClean="0"/>
              <a:t>. Excel applies and calculates the function on the range and returns the maximum salary value of $89,000 in cell A24.</a:t>
            </a:r>
          </a:p>
          <a:p>
            <a:r>
              <a:rPr lang="en-US" sz="2300" b="1" dirty="0" smtClean="0"/>
              <a:t>SAVE</a:t>
            </a:r>
            <a:r>
              <a:rPr lang="en-US" sz="2300" dirty="0" smtClean="0"/>
              <a:t> and </a:t>
            </a:r>
            <a:r>
              <a:rPr lang="en-US" sz="2300" b="1" dirty="0" smtClean="0"/>
              <a:t>CLOSE</a:t>
            </a:r>
            <a:r>
              <a:rPr lang="en-US" sz="2300" dirty="0" smtClean="0"/>
              <a:t> the workbook.</a:t>
            </a:r>
          </a:p>
          <a:p>
            <a:r>
              <a:rPr lang="en-US" sz="2300" b="1" dirty="0" smtClean="0"/>
              <a:t>LEAVE</a:t>
            </a:r>
            <a:r>
              <a:rPr lang="en-US" sz="2300" dirty="0" smtClean="0"/>
              <a:t> Excel open to use in the next exercise.</a:t>
            </a:r>
          </a:p>
          <a:p>
            <a:endParaRPr lang="en-US" sz="2300" dirty="0" smtClean="0"/>
          </a:p>
          <a:p>
            <a:pPr>
              <a:buNone/>
            </a:pPr>
            <a:r>
              <a:rPr lang="en-US" sz="2300" dirty="0" smtClean="0"/>
              <a:t> </a:t>
            </a:r>
            <a:endParaRPr lang="en-US" sz="23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Formulas to Create Subtotals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You can calculate subtotals using the SUBTOTAL function, but it is generally easier to create a list by using the Subtotal command in the Outline group on the Data tab.</a:t>
            </a:r>
          </a:p>
          <a:p>
            <a:r>
              <a:rPr lang="en-US" sz="2400" dirty="0" smtClean="0"/>
              <a:t>After the subtotal list has been created, you can edit it using the SUBTOTAL function.</a:t>
            </a:r>
          </a:p>
          <a:p>
            <a:endParaRPr lang="en-US" sz="2300" dirty="0" smtClean="0"/>
          </a:p>
          <a:p>
            <a:endParaRPr lang="en-US" sz="2300" dirty="0" smtClean="0"/>
          </a:p>
          <a:p>
            <a:pPr>
              <a:buNone/>
            </a:pPr>
            <a:r>
              <a:rPr lang="en-US" sz="2300" dirty="0" smtClean="0"/>
              <a:t> </a:t>
            </a:r>
            <a:endParaRPr lang="en-US" sz="23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Selecting Ranges for Subtotaling</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Groups are created for subtotaling by sorting the data. Data must be sorted by groups to insert a SUBTOTAL function.</a:t>
            </a:r>
          </a:p>
          <a:p>
            <a:r>
              <a:rPr lang="en-US" sz="2400" dirty="0" smtClean="0"/>
              <a:t>Subtotals are calculated with a summary function, and you can use the SUBTOTAL function to display more than one type of summary function for each column.</a:t>
            </a:r>
          </a:p>
          <a:p>
            <a:endParaRPr lang="en-US" sz="2300" dirty="0" smtClean="0"/>
          </a:p>
          <a:p>
            <a:endParaRPr lang="en-US" sz="2300" dirty="0" smtClean="0"/>
          </a:p>
          <a:p>
            <a:pPr>
              <a:buNone/>
            </a:pPr>
            <a:r>
              <a:rPr lang="en-US" sz="2300" dirty="0" smtClean="0"/>
              <a:t> </a:t>
            </a:r>
            <a:endParaRPr lang="en-US" sz="23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Select Ranges for Subtotaling</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b="1" dirty="0" smtClean="0"/>
              <a:t>OPEN</a:t>
            </a:r>
            <a:r>
              <a:rPr lang="en-US" sz="2400" dirty="0" smtClean="0"/>
              <a:t> the </a:t>
            </a:r>
            <a:r>
              <a:rPr lang="en-US" sz="2400" b="1" i="1" dirty="0" smtClean="0"/>
              <a:t>Personnel</a:t>
            </a:r>
            <a:r>
              <a:rPr lang="en-US" sz="2400" dirty="0" smtClean="0"/>
              <a:t> data file for this lesson.</a:t>
            </a:r>
          </a:p>
          <a:p>
            <a:pPr marL="457200" indent="-457200">
              <a:buFont typeface="+mj-lt"/>
              <a:buAutoNum type="arabicPeriod"/>
            </a:pPr>
            <a:r>
              <a:rPr lang="en-US" sz="2400" dirty="0" smtClean="0"/>
              <a:t>Select </a:t>
            </a:r>
            <a:r>
              <a:rPr lang="en-US" sz="2400" b="1" dirty="0" smtClean="0"/>
              <a:t>A5:F19 </a:t>
            </a:r>
            <a:r>
              <a:rPr lang="en-US" sz="2400" dirty="0" smtClean="0"/>
              <a:t>(the data range and the column labels). Click </a:t>
            </a:r>
            <a:r>
              <a:rPr lang="en-US" sz="2400" b="1" dirty="0" smtClean="0"/>
              <a:t>Sort </a:t>
            </a:r>
            <a:r>
              <a:rPr lang="en-US" sz="2400" dirty="0" smtClean="0"/>
              <a:t>in the </a:t>
            </a:r>
            <a:r>
              <a:rPr lang="en-US" sz="2400" i="1" dirty="0" smtClean="0"/>
              <a:t>Sort &amp; Filter </a:t>
            </a:r>
            <a:r>
              <a:rPr lang="en-US" sz="2400" dirty="0" smtClean="0"/>
              <a:t>group on the </a:t>
            </a:r>
            <a:r>
              <a:rPr lang="en-US" sz="2400" i="1" dirty="0" smtClean="0"/>
              <a:t>Data </a:t>
            </a:r>
            <a:r>
              <a:rPr lang="en-US" sz="2400" dirty="0" smtClean="0"/>
              <a:t>tab.</a:t>
            </a:r>
          </a:p>
          <a:p>
            <a:pPr marL="457200" indent="-457200">
              <a:buFont typeface="+mj-lt"/>
              <a:buAutoNum type="arabicPeriod"/>
            </a:pPr>
            <a:r>
              <a:rPr lang="en-US" sz="2400" dirty="0" smtClean="0"/>
              <a:t>On the Sort dialog box, select </a:t>
            </a:r>
            <a:r>
              <a:rPr lang="en-US" sz="2400" b="1" dirty="0" smtClean="0"/>
              <a:t>Department </a:t>
            </a:r>
            <a:r>
              <a:rPr lang="en-US" sz="2400" dirty="0" smtClean="0"/>
              <a:t>as the sort by criterion. Select the </a:t>
            </a:r>
            <a:r>
              <a:rPr lang="en-US" sz="2400" b="1" dirty="0" smtClean="0"/>
              <a:t>My data has headers </a:t>
            </a:r>
            <a:r>
              <a:rPr lang="en-US" sz="2400" dirty="0" smtClean="0"/>
              <a:t>check box if it is not selected. Click </a:t>
            </a:r>
            <a:r>
              <a:rPr lang="en-US" sz="2400" b="1" dirty="0" smtClean="0"/>
              <a:t>OK</a:t>
            </a:r>
            <a:r>
              <a:rPr lang="en-US" sz="2400" dirty="0" smtClean="0"/>
              <a:t>. The list is sorted by department.</a:t>
            </a:r>
          </a:p>
          <a:p>
            <a:pPr marL="457200" indent="-457200">
              <a:buFont typeface="+mj-lt"/>
              <a:buAutoNum type="arabicPeriod"/>
            </a:pPr>
            <a:r>
              <a:rPr lang="en-US" sz="2400" dirty="0" smtClean="0"/>
              <a:t>With the data range still selected, click </a:t>
            </a:r>
            <a:r>
              <a:rPr lang="en-US" sz="2400" b="1" dirty="0" smtClean="0"/>
              <a:t>Subtotal </a:t>
            </a:r>
            <a:r>
              <a:rPr lang="en-US" sz="2400" dirty="0" smtClean="0"/>
              <a:t>in the </a:t>
            </a:r>
            <a:r>
              <a:rPr lang="en-US" sz="2400" i="1" dirty="0" smtClean="0"/>
              <a:t>Outline group </a:t>
            </a:r>
            <a:r>
              <a:rPr lang="en-US" sz="2400" dirty="0" smtClean="0"/>
              <a:t>on the </a:t>
            </a:r>
            <a:r>
              <a:rPr lang="en-US" sz="2400" i="1" dirty="0" smtClean="0"/>
              <a:t>Data </a:t>
            </a:r>
            <a:r>
              <a:rPr lang="en-US" sz="2400" dirty="0" smtClean="0"/>
              <a:t>tab. The Subtotal dialog box opens.</a:t>
            </a:r>
          </a:p>
          <a:p>
            <a:pPr marL="457200" indent="-457200">
              <a:buFont typeface="+mj-lt"/>
              <a:buAutoNum type="arabicPeriod"/>
            </a:pPr>
            <a:r>
              <a:rPr lang="en-US" sz="2400" dirty="0" smtClean="0"/>
              <a:t>Select </a:t>
            </a:r>
            <a:r>
              <a:rPr lang="en-US" sz="2400" b="1" dirty="0" smtClean="0"/>
              <a:t>Department </a:t>
            </a:r>
            <a:r>
              <a:rPr lang="en-US" sz="2400" dirty="0" smtClean="0"/>
              <a:t>in the </a:t>
            </a:r>
            <a:r>
              <a:rPr lang="en-US" sz="2400" i="1" dirty="0" smtClean="0"/>
              <a:t>At each change in</a:t>
            </a:r>
            <a:r>
              <a:rPr lang="en-US" sz="2400" dirty="0" smtClean="0"/>
              <a:t> box. Sum is the default in the </a:t>
            </a:r>
            <a:r>
              <a:rPr lang="en-US" sz="2400" i="1" dirty="0" smtClean="0"/>
              <a:t>Use function</a:t>
            </a:r>
            <a:r>
              <a:rPr lang="en-US" sz="2400" dirty="0" smtClean="0"/>
              <a:t> box. </a:t>
            </a:r>
            <a:endParaRPr lang="en-US" sz="2300" dirty="0" smtClean="0"/>
          </a:p>
          <a:p>
            <a:endParaRPr lang="en-US" sz="2300" dirty="0" smtClean="0"/>
          </a:p>
          <a:p>
            <a:pPr>
              <a:buNone/>
            </a:pPr>
            <a:r>
              <a:rPr lang="en-US" sz="2300" dirty="0" smtClean="0"/>
              <a:t> </a:t>
            </a:r>
            <a:endParaRPr lang="en-US" sz="23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Select Ranges for Subtotaling</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6"/>
            </a:pPr>
            <a:r>
              <a:rPr lang="en-US" sz="2400" dirty="0" smtClean="0"/>
              <a:t>Select </a:t>
            </a:r>
            <a:r>
              <a:rPr lang="en-US" sz="2400" b="1" dirty="0" smtClean="0"/>
              <a:t>Salary </a:t>
            </a:r>
            <a:r>
              <a:rPr lang="en-US" sz="2400" dirty="0" smtClean="0"/>
              <a:t>in the </a:t>
            </a:r>
            <a:r>
              <a:rPr lang="en-US" sz="2400" i="1" dirty="0" smtClean="0"/>
              <a:t>Add subtotal to</a:t>
            </a:r>
            <a:r>
              <a:rPr lang="en-US" sz="2400" dirty="0" smtClean="0"/>
              <a:t> box. Deselect any other column labels. Select </a:t>
            </a:r>
            <a:r>
              <a:rPr lang="en-US" sz="2400" b="1" dirty="0" smtClean="0"/>
              <a:t>Summary below data </a:t>
            </a:r>
            <a:r>
              <a:rPr lang="en-US" sz="2400" dirty="0" smtClean="0"/>
              <a:t>if it is not selected. Click </a:t>
            </a:r>
            <a:r>
              <a:rPr lang="en-US" sz="2400" b="1" dirty="0" smtClean="0"/>
              <a:t>OK</a:t>
            </a:r>
            <a:r>
              <a:rPr lang="en-US" sz="2400" dirty="0" smtClean="0"/>
              <a:t>. Subtotals are inserted below each department with a grand total at the bottom.</a:t>
            </a:r>
          </a:p>
          <a:p>
            <a:pPr marL="457200" indent="-457200">
              <a:buFont typeface="+mj-lt"/>
              <a:buAutoNum type="arabicPeriod" startAt="6"/>
            </a:pPr>
            <a:r>
              <a:rPr lang="en-US" sz="2400" dirty="0" smtClean="0"/>
              <a:t>With the data selected, click </a:t>
            </a:r>
            <a:r>
              <a:rPr lang="en-US" sz="2400" b="1" dirty="0" smtClean="0"/>
              <a:t>Subtotal</a:t>
            </a:r>
            <a:r>
              <a:rPr lang="en-US" sz="2400" dirty="0" smtClean="0"/>
              <a:t>. On the dialog box, click </a:t>
            </a:r>
            <a:r>
              <a:rPr lang="en-US" sz="2400" b="1" dirty="0" smtClean="0"/>
              <a:t>Average </a:t>
            </a:r>
            <a:r>
              <a:rPr lang="en-US" sz="2400" dirty="0" smtClean="0"/>
              <a:t>in the </a:t>
            </a:r>
            <a:r>
              <a:rPr lang="en-US" sz="2400" i="1" dirty="0" smtClean="0"/>
              <a:t>Use function</a:t>
            </a:r>
            <a:r>
              <a:rPr lang="en-US" sz="2400" dirty="0" smtClean="0"/>
              <a:t> box.</a:t>
            </a:r>
          </a:p>
          <a:p>
            <a:pPr marL="457200" indent="-457200">
              <a:buFont typeface="+mj-lt"/>
              <a:buAutoNum type="arabicPeriod" startAt="6"/>
            </a:pPr>
            <a:r>
              <a:rPr lang="en-US" sz="2400" dirty="0" smtClean="0"/>
              <a:t>Click </a:t>
            </a:r>
            <a:r>
              <a:rPr lang="en-US" sz="2400" b="1" dirty="0" smtClean="0"/>
              <a:t>Replace current subtotals </a:t>
            </a:r>
            <a:r>
              <a:rPr lang="en-US" sz="2400" dirty="0" smtClean="0"/>
              <a:t>to deselect it. Click </a:t>
            </a:r>
            <a:r>
              <a:rPr lang="en-US" sz="2400" b="1" dirty="0" smtClean="0"/>
              <a:t>OK</a:t>
            </a:r>
            <a:r>
              <a:rPr lang="en-US" sz="2400" dirty="0" smtClean="0"/>
              <a:t>.</a:t>
            </a:r>
          </a:p>
          <a:p>
            <a:pPr marL="457200" indent="-457200">
              <a:buFont typeface="+mj-lt"/>
              <a:buAutoNum type="arabicPeriod" startAt="6"/>
            </a:pPr>
            <a:r>
              <a:rPr lang="en-US" sz="2400" b="1" dirty="0" smtClean="0"/>
              <a:t>SAVE</a:t>
            </a:r>
            <a:r>
              <a:rPr lang="en-US" sz="2400" dirty="0" smtClean="0"/>
              <a:t> the workbook as </a:t>
            </a:r>
            <a:r>
              <a:rPr lang="en-US" sz="2400" b="1" i="1" dirty="0" smtClean="0"/>
              <a:t>Dept Subtotals</a:t>
            </a:r>
            <a:r>
              <a:rPr lang="en-US" sz="2400" dirty="0" smtClean="0"/>
              <a:t>.</a:t>
            </a:r>
          </a:p>
          <a:p>
            <a:r>
              <a:rPr lang="en-US" sz="2400" b="1" dirty="0" smtClean="0"/>
              <a:t>LEAVE</a:t>
            </a:r>
            <a:r>
              <a:rPr lang="en-US" sz="2400" dirty="0" smtClean="0"/>
              <a:t> Excel open to use in the next exercise.</a:t>
            </a:r>
            <a:endParaRPr lang="en-US" sz="2300" dirty="0" smtClean="0"/>
          </a:p>
          <a:p>
            <a:pPr>
              <a:buNone/>
            </a:pPr>
            <a:r>
              <a:rPr lang="en-US" sz="2300" dirty="0" smtClean="0"/>
              <a:t> </a:t>
            </a:r>
            <a:endParaRPr lang="en-US" sz="2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Create a Formula for Addition</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smtClean="0"/>
              <a:t>Select </a:t>
            </a:r>
            <a:r>
              <a:rPr lang="en-US" sz="2400" b="1" dirty="0" smtClean="0"/>
              <a:t>A3</a:t>
            </a:r>
            <a:r>
              <a:rPr lang="en-US" sz="2400" dirty="0" smtClean="0"/>
              <a:t>. Click the formula bar and key </a:t>
            </a:r>
            <a:r>
              <a:rPr lang="en-US" sz="2400" b="1" dirty="0" smtClean="0"/>
              <a:t>=94+89+35</a:t>
            </a:r>
            <a:r>
              <a:rPr lang="en-US" sz="2400" dirty="0" smtClean="0"/>
              <a:t>. Press </a:t>
            </a:r>
            <a:r>
              <a:rPr lang="en-US" sz="2400" b="1" dirty="0" smtClean="0"/>
              <a:t>Enter</a:t>
            </a:r>
            <a:r>
              <a:rPr lang="en-US" sz="2400" dirty="0" smtClean="0"/>
              <a:t>. The sum of the three numbers, </a:t>
            </a:r>
            <a:r>
              <a:rPr lang="en-US" sz="2400" i="1" dirty="0" smtClean="0"/>
              <a:t>218</a:t>
            </a:r>
            <a:r>
              <a:rPr lang="en-US" sz="2400" dirty="0" smtClean="0"/>
              <a:t>, appears in the cell.</a:t>
            </a:r>
          </a:p>
          <a:p>
            <a:pPr marL="457200" indent="-457200">
              <a:buFont typeface="+mj-lt"/>
              <a:buAutoNum type="arabicPeriod" startAt="4"/>
            </a:pPr>
            <a:r>
              <a:rPr lang="en-US" sz="2400" dirty="0" smtClean="0"/>
              <a:t>Select </a:t>
            </a:r>
            <a:r>
              <a:rPr lang="en-US" sz="2400" b="1" dirty="0" smtClean="0"/>
              <a:t>A3 </a:t>
            </a:r>
            <a:r>
              <a:rPr lang="en-US" sz="2400" dirty="0" smtClean="0"/>
              <a:t>and click the formula bar. Select </a:t>
            </a:r>
            <a:r>
              <a:rPr lang="en-US" sz="2400" b="1" dirty="0" smtClean="0"/>
              <a:t>89 </a:t>
            </a:r>
            <a:r>
              <a:rPr lang="en-US" sz="2400" dirty="0" smtClean="0"/>
              <a:t>and key </a:t>
            </a:r>
            <a:r>
              <a:rPr lang="en-US" sz="2400" b="1" dirty="0" smtClean="0"/>
              <a:t>98</a:t>
            </a:r>
            <a:r>
              <a:rPr lang="en-US" sz="2400" dirty="0" smtClean="0"/>
              <a:t>. Press </a:t>
            </a:r>
            <a:r>
              <a:rPr lang="en-US" sz="2400" b="1" dirty="0" smtClean="0"/>
              <a:t>Enter</a:t>
            </a:r>
            <a:r>
              <a:rPr lang="en-US" sz="2400" dirty="0" smtClean="0"/>
              <a:t>. Notice that your sum changes to </a:t>
            </a:r>
            <a:r>
              <a:rPr lang="en-US" sz="2400" i="1" dirty="0" smtClean="0"/>
              <a:t>227</a:t>
            </a:r>
            <a:r>
              <a:rPr lang="en-US" sz="2400" dirty="0" smtClean="0"/>
              <a:t>.</a:t>
            </a:r>
          </a:p>
          <a:p>
            <a:r>
              <a:rPr lang="en-US" sz="2400" b="1" dirty="0" smtClean="0"/>
              <a:t>LEAVE</a:t>
            </a:r>
            <a:r>
              <a:rPr lang="en-US" sz="2400" dirty="0" smtClean="0"/>
              <a:t> the workbook open to use in the next exercise. </a:t>
            </a:r>
            <a:endParaRPr lang="en-US" sz="24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Modifying a Range in a Subtotal</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You can change the way data is grouped and subtotaled by modifying the subtotal range using the SUBTOTAL function.</a:t>
            </a:r>
          </a:p>
          <a:p>
            <a:r>
              <a:rPr lang="en-US" sz="2400" dirty="0" smtClean="0"/>
              <a:t>This option is not available when you create subtotals from the Data tab commands.</a:t>
            </a:r>
          </a:p>
          <a:p>
            <a:pPr>
              <a:buNone/>
            </a:pPr>
            <a:r>
              <a:rPr lang="en-US" sz="2300" dirty="0" smtClean="0"/>
              <a:t> </a:t>
            </a:r>
            <a:endParaRPr lang="en-US" sz="23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Modify a Range in a Subtotal</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worksheet you saved in the previous exercise.</a:t>
            </a:r>
          </a:p>
          <a:p>
            <a:pPr marL="457200" indent="-457200">
              <a:buFont typeface="+mj-lt"/>
              <a:buAutoNum type="arabicPeriod"/>
            </a:pPr>
            <a:r>
              <a:rPr lang="en-US" sz="2400" dirty="0" smtClean="0"/>
              <a:t>Insert a row </a:t>
            </a:r>
            <a:r>
              <a:rPr lang="en-US" sz="2400" i="1" dirty="0" smtClean="0"/>
              <a:t>above</a:t>
            </a:r>
            <a:r>
              <a:rPr lang="en-US" sz="2400" dirty="0" smtClean="0"/>
              <a:t> the Grand Total row.</a:t>
            </a:r>
          </a:p>
          <a:p>
            <a:pPr marL="457200" indent="-457200">
              <a:buFont typeface="+mj-lt"/>
              <a:buAutoNum type="arabicPeriod"/>
            </a:pPr>
            <a:r>
              <a:rPr lang="en-US" sz="2400" dirty="0" smtClean="0"/>
              <a:t>Key </a:t>
            </a:r>
            <a:r>
              <a:rPr lang="en-US" sz="2400" b="1" dirty="0" smtClean="0"/>
              <a:t>Sales/Marketing Total </a:t>
            </a:r>
            <a:r>
              <a:rPr lang="en-US" sz="2400" dirty="0" smtClean="0"/>
              <a:t>in B29.</a:t>
            </a:r>
          </a:p>
          <a:p>
            <a:pPr marL="457200" indent="-457200">
              <a:buFont typeface="+mj-lt"/>
              <a:buAutoNum type="arabicPeriod"/>
            </a:pPr>
            <a:r>
              <a:rPr lang="en-US" sz="2400" dirty="0" smtClean="0"/>
              <a:t>Copy the subtotal formula from E47 to E49.</a:t>
            </a:r>
          </a:p>
          <a:p>
            <a:pPr marL="457200" indent="-457200">
              <a:buFont typeface="+mj-lt"/>
              <a:buAutoNum type="arabicPeriod"/>
            </a:pPr>
            <a:r>
              <a:rPr lang="en-US" sz="2400" dirty="0" smtClean="0"/>
              <a:t>In the Formula bar, change the function 9 (which includes hidden values) to 109 (which ignores hidden values) to exclude the sum and average subtotals for the individual departments within the data range. Otherwise, the formula result will include the average salary and the total salaries as well as the actual salaries for individual employees.</a:t>
            </a:r>
          </a:p>
          <a:p>
            <a:pPr>
              <a:buNone/>
            </a:pPr>
            <a:r>
              <a:rPr lang="en-US" sz="2300" dirty="0" smtClean="0"/>
              <a:t> </a:t>
            </a:r>
            <a:endParaRPr lang="en-US" sz="23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Modify a Range in a Subtotal</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smtClean="0"/>
              <a:t>Replace the range in the Formula bar with E21:E45 and press </a:t>
            </a:r>
            <a:r>
              <a:rPr lang="en-US" sz="2400" b="1" dirty="0" smtClean="0"/>
              <a:t>Enter</a:t>
            </a:r>
            <a:r>
              <a:rPr lang="en-US" sz="2400" dirty="0" smtClean="0"/>
              <a:t>. The salaries for the sales and marketing departments combined are $310,000, which are now entered into the cell.</a:t>
            </a:r>
          </a:p>
          <a:p>
            <a:pPr marL="457200" indent="-457200">
              <a:buFont typeface="+mj-lt"/>
              <a:buAutoNum type="arabicPeriod" startAt="5"/>
            </a:pPr>
            <a:r>
              <a:rPr lang="en-US" sz="2400" b="1" dirty="0" smtClean="0"/>
              <a:t>SAVE</a:t>
            </a:r>
            <a:r>
              <a:rPr lang="en-US" sz="2400" dirty="0" smtClean="0"/>
              <a:t> the workbook as </a:t>
            </a:r>
            <a:r>
              <a:rPr lang="en-US" sz="2400" b="1" i="1" dirty="0" smtClean="0"/>
              <a:t>Dept Subtotals Revised</a:t>
            </a:r>
            <a:r>
              <a:rPr lang="en-US" sz="2400" dirty="0" smtClean="0"/>
              <a:t>. </a:t>
            </a:r>
            <a:r>
              <a:rPr lang="en-US" sz="2400" b="1" dirty="0" smtClean="0"/>
              <a:t>CLOSE</a:t>
            </a:r>
            <a:r>
              <a:rPr lang="en-US" sz="2400" dirty="0" smtClean="0"/>
              <a:t> the workbook.</a:t>
            </a:r>
          </a:p>
          <a:p>
            <a:r>
              <a:rPr lang="en-US" sz="2400" b="1" dirty="0" smtClean="0"/>
              <a:t>LEAVE</a:t>
            </a:r>
            <a:r>
              <a:rPr lang="en-US" sz="2400" dirty="0" smtClean="0"/>
              <a:t> Excel open to use in the next exercise.</a:t>
            </a:r>
          </a:p>
          <a:p>
            <a:pPr>
              <a:buNone/>
            </a:pPr>
            <a:r>
              <a:rPr lang="en-US" sz="2300" dirty="0" smtClean="0"/>
              <a:t> </a:t>
            </a:r>
            <a:endParaRPr lang="en-US" sz="23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Building Formulas to Subtotal and Total</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In the previous exercise, you copied and modified a formula to create a subtotal for a combined group. </a:t>
            </a:r>
          </a:p>
          <a:p>
            <a:r>
              <a:rPr lang="en-US" sz="2400" dirty="0" smtClean="0"/>
              <a:t>You can accomplish the same result by using the SUBTOTAL function to build a formula and add subtotals to data that you cannot or do not want to sort into one category in order to use the built-in function in the Data tab’s subtotal function.</a:t>
            </a:r>
            <a:endParaRPr lang="en-US" sz="24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Build to Subtotal and Total</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lvl="0" indent="-457200">
              <a:buFont typeface="+mj-lt"/>
              <a:buAutoNum type="arabicPeriod"/>
            </a:pPr>
            <a:r>
              <a:rPr lang="en-US" sz="2400" b="1" dirty="0" smtClean="0"/>
              <a:t>OPEN</a:t>
            </a:r>
            <a:r>
              <a:rPr lang="en-US" sz="2400" dirty="0" smtClean="0"/>
              <a:t> the </a:t>
            </a:r>
            <a:r>
              <a:rPr lang="en-US" sz="2400" b="1" i="1" dirty="0" smtClean="0"/>
              <a:t>Personnel</a:t>
            </a:r>
            <a:r>
              <a:rPr lang="en-US" sz="2400" dirty="0" smtClean="0"/>
              <a:t> data file for this lesson.</a:t>
            </a:r>
          </a:p>
          <a:p>
            <a:pPr marL="457200" indent="-457200">
              <a:buFont typeface="+mj-lt"/>
              <a:buAutoNum type="arabicPeriod"/>
            </a:pPr>
            <a:r>
              <a:rPr lang="en-US" sz="2400" dirty="0" smtClean="0"/>
              <a:t>Insert a row above row 11.</a:t>
            </a:r>
          </a:p>
          <a:p>
            <a:pPr marL="457200" indent="-457200">
              <a:buFont typeface="+mj-lt"/>
              <a:buAutoNum type="arabicPeriod"/>
            </a:pPr>
            <a:r>
              <a:rPr lang="en-US" sz="2400" dirty="0" smtClean="0"/>
              <a:t>Select </a:t>
            </a:r>
            <a:r>
              <a:rPr lang="en-US" sz="2400" b="1" dirty="0" smtClean="0"/>
              <a:t>E11 </a:t>
            </a:r>
            <a:r>
              <a:rPr lang="en-US" sz="2400" dirty="0" smtClean="0"/>
              <a:t>and click </a:t>
            </a:r>
            <a:r>
              <a:rPr lang="en-US" sz="2400" b="1" dirty="0" smtClean="0"/>
              <a:t>Recently Used </a:t>
            </a:r>
            <a:r>
              <a:rPr lang="en-US" sz="2400" dirty="0" smtClean="0"/>
              <a:t>in the </a:t>
            </a:r>
            <a:r>
              <a:rPr lang="en-US" sz="2400" i="1" dirty="0" smtClean="0"/>
              <a:t>Formula Library </a:t>
            </a:r>
            <a:r>
              <a:rPr lang="en-US" sz="2400" dirty="0" smtClean="0"/>
              <a:t>group on the </a:t>
            </a:r>
            <a:r>
              <a:rPr lang="en-US" sz="2400" i="1" dirty="0" smtClean="0"/>
              <a:t>Formulas </a:t>
            </a:r>
            <a:r>
              <a:rPr lang="en-US" sz="2400" dirty="0" smtClean="0"/>
              <a:t>tab. The Recently Used formula drop-down list appears. Note that the SUBTOTAL function is not there. Click on the </a:t>
            </a:r>
            <a:r>
              <a:rPr lang="en-US" sz="2400" b="1" dirty="0" smtClean="0"/>
              <a:t>Insert Function </a:t>
            </a:r>
            <a:r>
              <a:rPr lang="en-US" sz="2400" dirty="0" smtClean="0"/>
              <a:t>option. Key </a:t>
            </a:r>
            <a:r>
              <a:rPr lang="en-US" sz="2400" b="1" dirty="0" smtClean="0"/>
              <a:t>SUBTOTAL </a:t>
            </a:r>
            <a:r>
              <a:rPr lang="en-US" sz="2400" dirty="0" smtClean="0"/>
              <a:t>in the </a:t>
            </a:r>
            <a:r>
              <a:rPr lang="en-US" sz="2400" i="1" dirty="0" smtClean="0"/>
              <a:t>Search for a function</a:t>
            </a:r>
            <a:r>
              <a:rPr lang="en-US" sz="2400" dirty="0" smtClean="0"/>
              <a:t> box and click </a:t>
            </a:r>
            <a:r>
              <a:rPr lang="en-US" sz="2400" b="1" dirty="0" smtClean="0"/>
              <a:t>Go</a:t>
            </a:r>
            <a:r>
              <a:rPr lang="en-US" sz="2400" dirty="0" smtClean="0"/>
              <a:t>. When the SUBTOTAL function appears, it will be selected by default, click </a:t>
            </a:r>
            <a:r>
              <a:rPr lang="en-US" sz="2400" b="1" dirty="0" smtClean="0"/>
              <a:t>OK</a:t>
            </a:r>
            <a:r>
              <a:rPr lang="en-US" sz="2400" dirty="0" smtClean="0"/>
              <a:t>.</a:t>
            </a:r>
          </a:p>
          <a:p>
            <a:pPr marL="457200" indent="-457200">
              <a:buFont typeface="+mj-lt"/>
              <a:buAutoNum type="arabicPeriod"/>
            </a:pPr>
            <a:r>
              <a:rPr lang="en-US" sz="2400" dirty="0" smtClean="0"/>
              <a:t>Key </a:t>
            </a:r>
            <a:r>
              <a:rPr lang="en-US" sz="2400" b="1" dirty="0" smtClean="0"/>
              <a:t>9</a:t>
            </a:r>
            <a:r>
              <a:rPr lang="en-US" sz="2400" dirty="0" smtClean="0"/>
              <a:t> in the </a:t>
            </a:r>
            <a:r>
              <a:rPr lang="en-US" sz="2400" i="1" dirty="0" err="1" smtClean="0"/>
              <a:t>Function_num</a:t>
            </a:r>
            <a:r>
              <a:rPr lang="en-US" sz="2400" dirty="0" smtClean="0"/>
              <a:t> box on the Function Arguments dialog box.</a:t>
            </a:r>
            <a:endParaRPr lang="en-US" sz="24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Build to Subtotal and Total</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de-DE" sz="2400" dirty="0" err="1" smtClean="0"/>
              <a:t>Click</a:t>
            </a:r>
            <a:r>
              <a:rPr lang="de-DE" sz="2400" dirty="0" smtClean="0"/>
              <a:t> </a:t>
            </a:r>
            <a:r>
              <a:rPr lang="de-DE" sz="2400" b="1" dirty="0" err="1" smtClean="0"/>
              <a:t>Collapse</a:t>
            </a:r>
            <a:r>
              <a:rPr lang="de-DE" sz="2400" b="1" dirty="0" smtClean="0"/>
              <a:t> Dialog </a:t>
            </a:r>
            <a:r>
              <a:rPr lang="de-DE" sz="2400" dirty="0" smtClean="0"/>
              <a:t>in Ref1 and </a:t>
            </a:r>
            <a:r>
              <a:rPr lang="de-DE" sz="2400" dirty="0" err="1" smtClean="0"/>
              <a:t>select</a:t>
            </a:r>
            <a:r>
              <a:rPr lang="de-DE" sz="2400" dirty="0" smtClean="0"/>
              <a:t> </a:t>
            </a:r>
            <a:r>
              <a:rPr lang="de-DE" sz="2400" b="1" dirty="0" smtClean="0"/>
              <a:t>E6:E10</a:t>
            </a:r>
            <a:r>
              <a:rPr lang="de-DE" sz="2400" dirty="0" smtClean="0"/>
              <a:t>. </a:t>
            </a:r>
            <a:r>
              <a:rPr lang="en-US" sz="2400" dirty="0" smtClean="0"/>
              <a:t>You are inputting your first reference.</a:t>
            </a:r>
          </a:p>
          <a:p>
            <a:pPr marL="457200" indent="-457200">
              <a:buFont typeface="+mj-lt"/>
              <a:buAutoNum type="arabicPeriod" startAt="5"/>
            </a:pPr>
            <a:r>
              <a:rPr lang="en-US" sz="2400" dirty="0" smtClean="0"/>
              <a:t>Click </a:t>
            </a:r>
            <a:r>
              <a:rPr lang="en-US" sz="2400" b="1" dirty="0" smtClean="0"/>
              <a:t>Expand Dialog </a:t>
            </a:r>
            <a:r>
              <a:rPr lang="en-US" sz="2400" dirty="0" smtClean="0"/>
              <a:t>and click </a:t>
            </a:r>
            <a:r>
              <a:rPr lang="en-US" sz="2400" b="1" dirty="0" smtClean="0"/>
              <a:t>OK </a:t>
            </a:r>
            <a:r>
              <a:rPr lang="en-US" sz="2400" dirty="0" smtClean="0"/>
              <a:t>to accept your changes and close the dialog box.</a:t>
            </a:r>
          </a:p>
          <a:p>
            <a:pPr marL="457200" indent="-457200">
              <a:buFont typeface="+mj-lt"/>
              <a:buAutoNum type="arabicPeriod" startAt="5"/>
            </a:pPr>
            <a:r>
              <a:rPr lang="en-US" sz="2400" dirty="0" smtClean="0"/>
              <a:t>Select </a:t>
            </a:r>
            <a:r>
              <a:rPr lang="en-US" sz="2400" b="1" dirty="0" smtClean="0"/>
              <a:t>B11 </a:t>
            </a:r>
            <a:r>
              <a:rPr lang="en-US" sz="2400" dirty="0" smtClean="0"/>
              <a:t>and key </a:t>
            </a:r>
            <a:r>
              <a:rPr lang="en-US" sz="2400" b="1" dirty="0" smtClean="0"/>
              <a:t>Support Staff Total</a:t>
            </a:r>
            <a:r>
              <a:rPr lang="en-US" sz="2400" dirty="0" smtClean="0"/>
              <a:t>.</a:t>
            </a:r>
          </a:p>
          <a:p>
            <a:pPr marL="457200" indent="-457200">
              <a:buFont typeface="+mj-lt"/>
              <a:buAutoNum type="arabicPeriod" startAt="5"/>
            </a:pPr>
            <a:r>
              <a:rPr lang="en-US" sz="2400" dirty="0" smtClean="0"/>
              <a:t>Select </a:t>
            </a:r>
            <a:r>
              <a:rPr lang="en-US" sz="2400" b="1" dirty="0" smtClean="0"/>
              <a:t>B21 </a:t>
            </a:r>
            <a:r>
              <a:rPr lang="en-US" sz="2400" dirty="0" smtClean="0"/>
              <a:t>and key </a:t>
            </a:r>
            <a:r>
              <a:rPr lang="en-US" sz="2400" b="1" dirty="0" smtClean="0"/>
              <a:t>Sales and Marketing Total</a:t>
            </a:r>
            <a:r>
              <a:rPr lang="en-US" sz="2400" dirty="0" smtClean="0"/>
              <a:t>.</a:t>
            </a:r>
          </a:p>
          <a:p>
            <a:pPr marL="457200" indent="-457200">
              <a:buFont typeface="+mj-lt"/>
              <a:buAutoNum type="arabicPeriod" startAt="5"/>
            </a:pPr>
            <a:r>
              <a:rPr lang="en-US" sz="2400" dirty="0" smtClean="0"/>
              <a:t>Select </a:t>
            </a:r>
            <a:r>
              <a:rPr lang="en-US" sz="2400" b="1" dirty="0" smtClean="0"/>
              <a:t>E21 </a:t>
            </a:r>
            <a:r>
              <a:rPr lang="en-US" sz="2400" dirty="0" smtClean="0"/>
              <a:t>and click </a:t>
            </a:r>
            <a:r>
              <a:rPr lang="en-US" sz="2400" b="1" dirty="0" smtClean="0"/>
              <a:t>Recently Used</a:t>
            </a:r>
            <a:r>
              <a:rPr lang="en-US" sz="2400" dirty="0" smtClean="0"/>
              <a:t>. Click </a:t>
            </a:r>
            <a:r>
              <a:rPr lang="en-US" sz="2400" b="1" dirty="0" smtClean="0"/>
              <a:t>SUBTOTAL</a:t>
            </a:r>
            <a:r>
              <a:rPr lang="en-US" sz="2400" dirty="0" smtClean="0"/>
              <a:t>. Use the same procedure in step 4 to create a subtotal for the values in E12:E20. You are creating another subtotal formula. Format the subtotal for currency and expand the column to accommodate the data.</a:t>
            </a:r>
            <a:endParaRPr lang="en-US" sz="24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Build to Subtotal and Total</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10"/>
            </a:pPr>
            <a:r>
              <a:rPr lang="en-US" sz="2400" dirty="0" smtClean="0"/>
              <a:t>Press </a:t>
            </a:r>
            <a:r>
              <a:rPr lang="en-US" sz="2400" b="1" dirty="0" smtClean="0"/>
              <a:t>Ctrl</a:t>
            </a:r>
            <a:r>
              <a:rPr lang="en-US" sz="2400" dirty="0" smtClean="0"/>
              <a:t> and select row </a:t>
            </a:r>
            <a:br>
              <a:rPr lang="en-US" sz="2400" dirty="0" smtClean="0"/>
            </a:br>
            <a:r>
              <a:rPr lang="en-US" sz="2400" b="1" dirty="0" smtClean="0"/>
              <a:t>11</a:t>
            </a:r>
            <a:r>
              <a:rPr lang="en-US" sz="2400" dirty="0" smtClean="0"/>
              <a:t> and row </a:t>
            </a:r>
            <a:r>
              <a:rPr lang="en-US" sz="2400" b="1" dirty="0" smtClean="0"/>
              <a:t>21</a:t>
            </a:r>
            <a:r>
              <a:rPr lang="en-US" sz="2400" dirty="0" smtClean="0"/>
              <a:t>. Click </a:t>
            </a:r>
            <a:r>
              <a:rPr lang="en-US" sz="2400" b="1" dirty="0" smtClean="0"/>
              <a:t>Bold </a:t>
            </a:r>
            <a:br>
              <a:rPr lang="en-US" sz="2400" b="1" dirty="0" smtClean="0"/>
            </a:br>
            <a:r>
              <a:rPr lang="en-US" sz="2400" dirty="0" smtClean="0"/>
              <a:t>on the </a:t>
            </a:r>
            <a:r>
              <a:rPr lang="en-US" sz="2400" i="1" dirty="0" smtClean="0"/>
              <a:t>Home </a:t>
            </a:r>
            <a:r>
              <a:rPr lang="en-US" sz="2400" dirty="0" smtClean="0"/>
              <a:t>tab to </a:t>
            </a:r>
            <a:br>
              <a:rPr lang="en-US" sz="2400" dirty="0" smtClean="0"/>
            </a:br>
            <a:r>
              <a:rPr lang="en-US" sz="2400" dirty="0" smtClean="0"/>
              <a:t>emphasize the subtotals. </a:t>
            </a:r>
            <a:br>
              <a:rPr lang="en-US" sz="2400" dirty="0" smtClean="0"/>
            </a:br>
            <a:r>
              <a:rPr lang="en-US" sz="2400" dirty="0" smtClean="0"/>
              <a:t>Compare your worksheet </a:t>
            </a:r>
            <a:br>
              <a:rPr lang="en-US" sz="2400" dirty="0" smtClean="0"/>
            </a:br>
            <a:r>
              <a:rPr lang="en-US" sz="2400" dirty="0" smtClean="0"/>
              <a:t>to the figure.</a:t>
            </a:r>
          </a:p>
          <a:p>
            <a:pPr marL="457200" indent="-457200">
              <a:buFont typeface="+mj-lt"/>
              <a:buAutoNum type="arabicPeriod" startAt="10"/>
            </a:pPr>
            <a:r>
              <a:rPr lang="en-US" sz="2400" b="1" dirty="0" smtClean="0"/>
              <a:t>SAVE</a:t>
            </a:r>
            <a:r>
              <a:rPr lang="en-US" sz="2400" dirty="0" smtClean="0"/>
              <a:t> the workbook as </a:t>
            </a:r>
            <a:br>
              <a:rPr lang="en-US" sz="2400" dirty="0" smtClean="0"/>
            </a:br>
            <a:r>
              <a:rPr lang="en-US" sz="2400" b="1" i="1" dirty="0" smtClean="0"/>
              <a:t>Combined Depts</a:t>
            </a:r>
            <a:r>
              <a:rPr lang="en-US" sz="2400" dirty="0" smtClean="0"/>
              <a:t>.</a:t>
            </a:r>
          </a:p>
          <a:p>
            <a:r>
              <a:rPr lang="en-US" sz="2400" b="1" dirty="0" smtClean="0"/>
              <a:t>LEAVE</a:t>
            </a:r>
            <a:r>
              <a:rPr lang="en-US" sz="2400" dirty="0" smtClean="0"/>
              <a:t> the workbook open to use in the next exercise.</a:t>
            </a:r>
            <a:endParaRPr lang="en-US" sz="2400" dirty="0"/>
          </a:p>
        </p:txBody>
      </p:sp>
      <p:pic>
        <p:nvPicPr>
          <p:cNvPr id="4" name="Picture 3" descr="f0828.JPG"/>
          <p:cNvPicPr>
            <a:picLocks noChangeAspect="1"/>
          </p:cNvPicPr>
          <p:nvPr/>
        </p:nvPicPr>
        <p:blipFill>
          <a:blip r:embed="rId3"/>
          <a:stretch>
            <a:fillRect/>
          </a:stretch>
        </p:blipFill>
        <p:spPr>
          <a:xfrm>
            <a:off x="4524375" y="1905000"/>
            <a:ext cx="4086225" cy="2657475"/>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Controlling the Appearance of Formulas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When you work with extremely large worksheets that contain numerous formulas, you sometimes need to see all formulas to audit the calculations in the worksheet. </a:t>
            </a:r>
          </a:p>
          <a:p>
            <a:r>
              <a:rPr lang="en-US" sz="2400" dirty="0" smtClean="0"/>
              <a:t>You can display and print the worksheet with all formulas visible.</a:t>
            </a:r>
            <a:endParaRPr lang="en-US" sz="24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Displaying Formulas on the Screen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When you create a formula, the result of the calculation is displayed in the cell and the formula is displayed in the Formula bar. </a:t>
            </a:r>
          </a:p>
          <a:p>
            <a:r>
              <a:rPr lang="en-US" sz="2400" dirty="0" smtClean="0"/>
              <a:t>You may need to see all formulas on the screen in order to audit them. </a:t>
            </a:r>
          </a:p>
          <a:p>
            <a:r>
              <a:rPr lang="en-US" sz="2400" dirty="0" smtClean="0"/>
              <a:t>As you learn in this lesson, you can click the Show Formulas command to display the formula in each cell instead of the resulting value.</a:t>
            </a:r>
            <a:endParaRPr lang="en-US" sz="24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Display Formulas on the Screen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With the workbook </a:t>
            </a:r>
            <a:r>
              <a:rPr lang="en-US" sz="2400" b="1" i="1" dirty="0" smtClean="0"/>
              <a:t>Combined </a:t>
            </a:r>
            <a:r>
              <a:rPr lang="en-US" sz="2400" b="1" i="1" dirty="0" err="1" smtClean="0"/>
              <a:t>Depts</a:t>
            </a:r>
            <a:r>
              <a:rPr lang="en-US" sz="2400" dirty="0" smtClean="0"/>
              <a:t> already open, perform the following steps:</a:t>
            </a:r>
          </a:p>
          <a:p>
            <a:pPr marL="457200" indent="-457200">
              <a:buFont typeface="+mj-lt"/>
              <a:buAutoNum type="arabicPeriod"/>
            </a:pPr>
            <a:r>
              <a:rPr lang="en-US" sz="2400" dirty="0" smtClean="0"/>
              <a:t>Click </a:t>
            </a:r>
            <a:r>
              <a:rPr lang="en-US" sz="2400" b="1" dirty="0" smtClean="0"/>
              <a:t>Show Formulas </a:t>
            </a:r>
            <a:r>
              <a:rPr lang="en-US" sz="2400" dirty="0" smtClean="0"/>
              <a:t>in the </a:t>
            </a:r>
            <a:r>
              <a:rPr lang="en-US" sz="2400" i="1" dirty="0" smtClean="0"/>
              <a:t>Formula Auditing </a:t>
            </a:r>
            <a:r>
              <a:rPr lang="en-US" sz="2400" dirty="0" smtClean="0"/>
              <a:t>group on the </a:t>
            </a:r>
            <a:r>
              <a:rPr lang="en-US" sz="2400" i="1" dirty="0" smtClean="0"/>
              <a:t>Formulas </a:t>
            </a:r>
            <a:r>
              <a:rPr lang="en-US" sz="2400" dirty="0" smtClean="0"/>
              <a:t>tab. All worksheet formulas are displayed.</a:t>
            </a:r>
          </a:p>
          <a:p>
            <a:pPr marL="457200" indent="-457200">
              <a:buFont typeface="+mj-lt"/>
              <a:buAutoNum type="arabicPeriod"/>
            </a:pPr>
            <a:r>
              <a:rPr lang="en-US" sz="2400" dirty="0" smtClean="0"/>
              <a:t>Click </a:t>
            </a:r>
            <a:r>
              <a:rPr lang="en-US" sz="2400" b="1" dirty="0" smtClean="0"/>
              <a:t>Show Formulas</a:t>
            </a:r>
            <a:r>
              <a:rPr lang="en-US" sz="2400" dirty="0" smtClean="0"/>
              <a:t>. Values are displayed.</a:t>
            </a:r>
          </a:p>
          <a:p>
            <a:pPr marL="457200" indent="-457200">
              <a:buFont typeface="+mj-lt"/>
              <a:buAutoNum type="arabicPeriod"/>
            </a:pPr>
            <a:r>
              <a:rPr lang="en-US" sz="2400" b="1" dirty="0" smtClean="0"/>
              <a:t>SAVE</a:t>
            </a:r>
            <a:r>
              <a:rPr lang="en-US" sz="2400" dirty="0" smtClean="0"/>
              <a:t> and </a:t>
            </a:r>
            <a:r>
              <a:rPr lang="en-US" sz="2400" b="1" dirty="0" smtClean="0"/>
              <a:t>CLOSE</a:t>
            </a:r>
            <a:r>
              <a:rPr lang="en-US" sz="2400" dirty="0" smtClean="0"/>
              <a:t> the workbook. When you open the workbook again, it will open values displayed.</a:t>
            </a:r>
          </a:p>
          <a:p>
            <a:r>
              <a:rPr lang="en-US" sz="2400" b="1" dirty="0" smtClean="0"/>
              <a:t>LEAVE</a:t>
            </a:r>
            <a:r>
              <a:rPr lang="en-US" sz="2400" dirty="0" smtClean="0"/>
              <a:t> Excel open to use in the next exercise. </a:t>
            </a:r>
          </a:p>
        </p:txBody>
      </p:sp>
    </p:spTree>
  </p:cSld>
  <p:clrMapOvr>
    <a:masterClrMapping/>
  </p:clrMapOvr>
</p:sld>
</file>

<file path=ppt/theme/theme1.xml><?xml version="1.0" encoding="utf-8"?>
<a:theme xmlns:a="http://schemas.openxmlformats.org/drawingml/2006/main" name="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3499</TotalTime>
  <Words>8191</Words>
  <Application>Microsoft Office PowerPoint</Application>
  <PresentationFormat>On-screen Show (4:3)</PresentationFormat>
  <Paragraphs>583</Paragraphs>
  <Slides>104</Slides>
  <Notes>104</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template</vt:lpstr>
      <vt:lpstr>Using Basic Formulas and Functions</vt:lpstr>
      <vt:lpstr>Objectives</vt:lpstr>
      <vt:lpstr>Software Orientation: Formulas Tab</vt:lpstr>
      <vt:lpstr>Building Basic Formulas</vt:lpstr>
      <vt:lpstr>Creating a Formula that Performs Addition</vt:lpstr>
      <vt:lpstr>Creating a Formula that Performs Addition</vt:lpstr>
      <vt:lpstr>Step-by-Step: Create a Formula for Addition</vt:lpstr>
      <vt:lpstr>Step-by-Step: Create a Formula for Addition</vt:lpstr>
      <vt:lpstr>Step-by-Step: Create a Formula for Addition</vt:lpstr>
      <vt:lpstr>Creating a Formula that Performs Subtraction</vt:lpstr>
      <vt:lpstr>Creating a Formula that Performs Subtraction</vt:lpstr>
      <vt:lpstr>Step-by-Step: Create a Formula for Subtraction</vt:lpstr>
      <vt:lpstr>Creating a Formula that Performs Multiplication</vt:lpstr>
      <vt:lpstr>Step-by-Step: Create a Formula for Multiplication</vt:lpstr>
      <vt:lpstr>Creating a Formula that Performs Division</vt:lpstr>
      <vt:lpstr>Creating a Formula that Performs Division</vt:lpstr>
      <vt:lpstr>Creating a Formula that Performs Division</vt:lpstr>
      <vt:lpstr>Creating a Formula that Performs Division</vt:lpstr>
      <vt:lpstr>Step-by-Step: Create a Formula for Division</vt:lpstr>
      <vt:lpstr>Step-by-Step: Create a Formula for Division</vt:lpstr>
      <vt:lpstr>Using Cell References in Formulas</vt:lpstr>
      <vt:lpstr>Using Relative Cell References in a Formula</vt:lpstr>
      <vt:lpstr>Using Relative Cell References in a Formula</vt:lpstr>
      <vt:lpstr>Step-by-Step: Use Relative Cell References</vt:lpstr>
      <vt:lpstr>Step-by-Step: Use Relative Cell References</vt:lpstr>
      <vt:lpstr>Step-by-Step: Use Relative Cell References</vt:lpstr>
      <vt:lpstr>Step-by-Step: Use Relative Cell References</vt:lpstr>
      <vt:lpstr>Step-by-Step: Use Relative Cell References</vt:lpstr>
      <vt:lpstr>Step-by-Step: Use Relative Cell References</vt:lpstr>
      <vt:lpstr>Using Absolute Cell References in a Formula</vt:lpstr>
      <vt:lpstr>Using Absolute Cell References in a Formula</vt:lpstr>
      <vt:lpstr>Using Absolute Cell References in a Formula</vt:lpstr>
      <vt:lpstr>Using Absolute Cell References in a Formula</vt:lpstr>
      <vt:lpstr>Step-by-Step: Use Absolute Cell References</vt:lpstr>
      <vt:lpstr>Step-by-Step: Use Absolute Cell References</vt:lpstr>
      <vt:lpstr>Step-by-Step: Use Absolute Cell References</vt:lpstr>
      <vt:lpstr>Step-by-Step: Use Absolute Cell References</vt:lpstr>
      <vt:lpstr>Referring to Data in Another Worksheet</vt:lpstr>
      <vt:lpstr>Step-by-Step: Refer to Data in Another Worksheet</vt:lpstr>
      <vt:lpstr>Step-by-Step: Refer to Data in Another Worksheet</vt:lpstr>
      <vt:lpstr>Step-by-Step: Refer to Data in Another Worksheet</vt:lpstr>
      <vt:lpstr>Referencing Data in Another Worksheet</vt:lpstr>
      <vt:lpstr>Step-by-Step: Reference Data in Another Worksheet</vt:lpstr>
      <vt:lpstr>Step-by-Step: Reference Data in Another Worksheet</vt:lpstr>
      <vt:lpstr>Step-by-Step: Reference Data in Another Worksheet</vt:lpstr>
      <vt:lpstr>Step-by-Step: Reference Data in Another Worksheet</vt:lpstr>
      <vt:lpstr>Using Cell Ranges in Formulas</vt:lpstr>
      <vt:lpstr>Naming a Range</vt:lpstr>
      <vt:lpstr>Naming a Range</vt:lpstr>
      <vt:lpstr>Naming a Range</vt:lpstr>
      <vt:lpstr>Step-by-Step: Name a Range</vt:lpstr>
      <vt:lpstr>Step-by-Step: Name a Range</vt:lpstr>
      <vt:lpstr>Step-by-Step: Name a Range</vt:lpstr>
      <vt:lpstr>Step-by-Step: Name a Range</vt:lpstr>
      <vt:lpstr>Changing the Size of a Range</vt:lpstr>
      <vt:lpstr>Step-by-Step: Change the Size of a Range</vt:lpstr>
      <vt:lpstr>Step-by-Step: Change the Size of a Range</vt:lpstr>
      <vt:lpstr>Keeping Track of Ranges</vt:lpstr>
      <vt:lpstr>Step-by-Step: Keep Track of Ranges</vt:lpstr>
      <vt:lpstr>Step-by-Step: Keep Track of Ranges</vt:lpstr>
      <vt:lpstr>Creating a Formula to Operate on a Named Range</vt:lpstr>
      <vt:lpstr>Step-by-Step: Create a Formula for a Named Range</vt:lpstr>
      <vt:lpstr>Step-by-Step: Create a Formula for a Named Range</vt:lpstr>
      <vt:lpstr>Summarizing Data with Functions</vt:lpstr>
      <vt:lpstr>Summarizing Data with Functions</vt:lpstr>
      <vt:lpstr>Summarizing Data with Functions</vt:lpstr>
      <vt:lpstr>Using SUM</vt:lpstr>
      <vt:lpstr>Using SUM</vt:lpstr>
      <vt:lpstr>Step-by-Step: Use SUM</vt:lpstr>
      <vt:lpstr>Step-by-Step: Use SUM</vt:lpstr>
      <vt:lpstr>Step-by-Step: Use SUM</vt:lpstr>
      <vt:lpstr>Using COUNT</vt:lpstr>
      <vt:lpstr>Step-by-Step: Use COUNT</vt:lpstr>
      <vt:lpstr>Step-by-Step: Use COUNT</vt:lpstr>
      <vt:lpstr>Step-by-Step: Use COUNT</vt:lpstr>
      <vt:lpstr>Using COUNTA</vt:lpstr>
      <vt:lpstr>Using AVERAGE</vt:lpstr>
      <vt:lpstr>Step-by-Step: Use AVERAGE</vt:lpstr>
      <vt:lpstr>Step-by-Step: Use AVERAGE</vt:lpstr>
      <vt:lpstr>Step-by-Step: Use AVERAGE</vt:lpstr>
      <vt:lpstr>Using MIN</vt:lpstr>
      <vt:lpstr>Step-by-Step: Use MIN</vt:lpstr>
      <vt:lpstr>Step-by-Step: Use MIN</vt:lpstr>
      <vt:lpstr>Using MAX</vt:lpstr>
      <vt:lpstr>Step-by-Step: Use MAX</vt:lpstr>
      <vt:lpstr>Using Formulas to Create Subtotals</vt:lpstr>
      <vt:lpstr>Selecting Ranges for Subtotaling</vt:lpstr>
      <vt:lpstr>Step-by-Step: Select Ranges for Subtotaling</vt:lpstr>
      <vt:lpstr>Step-by-Step: Select Ranges for Subtotaling</vt:lpstr>
      <vt:lpstr>Modifying a Range in a Subtotal</vt:lpstr>
      <vt:lpstr>Step-by-Step: Modify a Range in a Subtotal</vt:lpstr>
      <vt:lpstr>Step-by-Step: Modify a Range in a Subtotal</vt:lpstr>
      <vt:lpstr>Building Formulas to Subtotal and Total</vt:lpstr>
      <vt:lpstr>Step-by-Step: Build to Subtotal and Total</vt:lpstr>
      <vt:lpstr>Step-by-Step: Build to Subtotal and Total</vt:lpstr>
      <vt:lpstr>Step-by-Step: Build to Subtotal and Total</vt:lpstr>
      <vt:lpstr>Controlling the Appearance of Formulas</vt:lpstr>
      <vt:lpstr>Displaying Formulas on the Screen</vt:lpstr>
      <vt:lpstr>Step-by-Step: Display Formulas on the Screen</vt:lpstr>
      <vt:lpstr>Printing Formulas</vt:lpstr>
      <vt:lpstr>Step-by-Step: Print Formulas</vt:lpstr>
      <vt:lpstr>Step-by-Step: Print Formulas</vt:lpstr>
      <vt:lpstr>Step-by-Step: Print Formulas</vt:lpstr>
      <vt:lpstr>Lesson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Jennifer Lartz</cp:lastModifiedBy>
  <cp:revision>176</cp:revision>
  <dcterms:created xsi:type="dcterms:W3CDTF">2011-08-17T16:34:14Z</dcterms:created>
  <dcterms:modified xsi:type="dcterms:W3CDTF">2013-01-21T01:20:04Z</dcterms:modified>
</cp:coreProperties>
</file>