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51"/>
  </p:notesMasterIdLst>
  <p:sldIdLst>
    <p:sldId id="256" r:id="rId2"/>
    <p:sldId id="257" r:id="rId3"/>
    <p:sldId id="259" r:id="rId4"/>
    <p:sldId id="413" r:id="rId5"/>
    <p:sldId id="547" r:id="rId6"/>
    <p:sldId id="548" r:id="rId7"/>
    <p:sldId id="549" r:id="rId8"/>
    <p:sldId id="556" r:id="rId9"/>
    <p:sldId id="557" r:id="rId10"/>
    <p:sldId id="560" r:id="rId11"/>
    <p:sldId id="561" r:id="rId12"/>
    <p:sldId id="564" r:id="rId13"/>
    <p:sldId id="565" r:id="rId14"/>
    <p:sldId id="566" r:id="rId15"/>
    <p:sldId id="567" r:id="rId16"/>
    <p:sldId id="570" r:id="rId17"/>
    <p:sldId id="571" r:id="rId18"/>
    <p:sldId id="574" r:id="rId19"/>
    <p:sldId id="575" r:id="rId20"/>
    <p:sldId id="576" r:id="rId21"/>
    <p:sldId id="577" r:id="rId22"/>
    <p:sldId id="580" r:id="rId23"/>
    <p:sldId id="581" r:id="rId24"/>
    <p:sldId id="585" r:id="rId25"/>
    <p:sldId id="586" r:id="rId26"/>
    <p:sldId id="590" r:id="rId27"/>
    <p:sldId id="591" r:id="rId28"/>
    <p:sldId id="592" r:id="rId29"/>
    <p:sldId id="594" r:id="rId30"/>
    <p:sldId id="597" r:id="rId31"/>
    <p:sldId id="598" r:id="rId32"/>
    <p:sldId id="599" r:id="rId33"/>
    <p:sldId id="604" r:id="rId34"/>
    <p:sldId id="605" r:id="rId35"/>
    <p:sldId id="606" r:id="rId36"/>
    <p:sldId id="607" r:id="rId37"/>
    <p:sldId id="610" r:id="rId38"/>
    <p:sldId id="611" r:id="rId39"/>
    <p:sldId id="615" r:id="rId40"/>
    <p:sldId id="616" r:id="rId41"/>
    <p:sldId id="617" r:id="rId42"/>
    <p:sldId id="618" r:id="rId43"/>
    <p:sldId id="620" r:id="rId44"/>
    <p:sldId id="621" r:id="rId45"/>
    <p:sldId id="624" r:id="rId46"/>
    <p:sldId id="625" r:id="rId47"/>
    <p:sldId id="626" r:id="rId48"/>
    <p:sldId id="627" r:id="rId49"/>
    <p:sldId id="457" r:id="rId50"/>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5808" autoAdjust="0"/>
    <p:restoredTop sz="90603" autoAdjust="0"/>
  </p:normalViewPr>
  <p:slideViewPr>
    <p:cSldViewPr>
      <p:cViewPr varScale="1">
        <p:scale>
          <a:sx n="64" d="100"/>
          <a:sy n="64" d="100"/>
        </p:scale>
        <p:origin x="-1218" y="-90"/>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Because you are permanently deleting data, it is a good idea to copy the original range of cells to another worksheet or workbook before removing duplicate values. You saved the file at the end of the previous exercise; therefore, you have a backup if you inadvertently remove data that you do not intend to remove.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Later in this lesson you will to learn to filter data. You can filter for unique values first to confirm that the results of removing duplicate values will return the result you want.</a:t>
            </a:r>
          </a:p>
          <a:p>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You are working with a relatively small amount of data in the practice exercises, and it would not take a great deal of time to review the data and identify duplicate entries. However, if a company has hundreds of employees, you can see the benefit of this Excel feature.</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Sort and Filter commands are in the Editing group on the Home tab as well as the Sort &amp; Filter group on the Data tab.</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In Excel, you can sort by up to 64 columns. For best results, the range of cells that you sort should have column headings.</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Cross-Reference: </a:t>
            </a:r>
            <a:r>
              <a:rPr lang="en-US" sz="1200" kern="1200" dirty="0" smtClean="0">
                <a:solidFill>
                  <a:schemeClr val="tx1"/>
                </a:solidFill>
                <a:latin typeface="+mn-lt"/>
                <a:ea typeface="+mn-ea"/>
                <a:cs typeface="+mn-cs"/>
              </a:rPr>
              <a:t>You learned about applying conditional formatting in Lesson 4, Formatting Cells and Ranges.</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Troubleshooting:</a:t>
            </a:r>
            <a:r>
              <a:rPr lang="en-US" b="1" baseline="0" dirty="0" smtClean="0"/>
              <a:t> </a:t>
            </a:r>
            <a:r>
              <a:rPr lang="en-US" sz="1200" kern="1200" dirty="0" smtClean="0">
                <a:solidFill>
                  <a:schemeClr val="tx1"/>
                </a:solidFill>
                <a:latin typeface="+mn-lt"/>
                <a:ea typeface="+mn-ea"/>
                <a:cs typeface="+mn-cs"/>
              </a:rPr>
              <a:t>This sort will result in the green arrows (highest values) on top. However, the medium and low range values are not sorted. You need to implement a multiple-criteria sort.</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Excel also allows you to sort by font color. To do this, in the Sort On section, you would select Font Color instead of Cell Color.</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Troubleshooting: </a:t>
            </a:r>
            <a:r>
              <a:rPr lang="en-US" sz="1200" kern="1200" dirty="0" smtClean="0">
                <a:solidFill>
                  <a:schemeClr val="tx1"/>
                </a:solidFill>
                <a:latin typeface="+mn-lt"/>
                <a:ea typeface="+mn-ea"/>
                <a:cs typeface="+mn-cs"/>
              </a:rPr>
              <a:t>When a worksheet contains unevenly sized merged cells, if you do not select data before you open the Sort dialog box, you will receive an error message that tells you a sort requires merged cells to be identically sized. The </a:t>
            </a:r>
            <a:r>
              <a:rPr lang="en-US" sz="1200" i="1" kern="1200" dirty="0" smtClean="0">
                <a:solidFill>
                  <a:schemeClr val="tx1"/>
                </a:solidFill>
                <a:latin typeface="+mn-lt"/>
                <a:ea typeface="+mn-ea"/>
                <a:cs typeface="+mn-cs"/>
              </a:rPr>
              <a:t>MA Assignments </a:t>
            </a:r>
            <a:r>
              <a:rPr lang="en-US" sz="1200" kern="1200" dirty="0" smtClean="0">
                <a:solidFill>
                  <a:schemeClr val="tx1"/>
                </a:solidFill>
                <a:latin typeface="+mn-lt"/>
                <a:ea typeface="+mn-ea"/>
                <a:cs typeface="+mn-cs"/>
              </a:rPr>
              <a:t>worksheet contained two rows with merged cells. Therefore, you had to select the data range (including column labels) the first time you sorted the worksheet. If you performed additional sorts, Excel would remember the data range and you would not need to select it again.</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Troubleshooting: </a:t>
            </a:r>
            <a:r>
              <a:rPr lang="en-US" sz="1200" kern="1200" dirty="0" smtClean="0">
                <a:solidFill>
                  <a:schemeClr val="tx1"/>
                </a:solidFill>
                <a:latin typeface="+mn-lt"/>
                <a:ea typeface="+mn-ea"/>
                <a:cs typeface="+mn-cs"/>
              </a:rPr>
              <a:t>To make the AutoFilter menu wider or longer, click and drag the grip handle at the bottom</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To remove a filter from a set of data (and see all the data in the worksheet again), you click on the Filter button again. This will make all the data visible again.</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If the workbook is set to automatically calculate formulas, the Subtotal command recalculates subtotal values automatically as you edit the detail data.</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Because the data selected for the table did not have headers, default names (i.e., Column1) are displayed above the table.</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Another Way: </a:t>
            </a:r>
            <a:r>
              <a:rPr lang="en-US" sz="1200" kern="1200" dirty="0" smtClean="0">
                <a:solidFill>
                  <a:schemeClr val="tx1"/>
                </a:solidFill>
                <a:latin typeface="+mn-lt"/>
                <a:ea typeface="+mn-ea"/>
                <a:cs typeface="+mn-cs"/>
              </a:rPr>
              <a:t>You can also right-click on a table row or column to open the shortcut menu. Point to Insert and options to insert rows or columns.</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val="162601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Working with Data</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Remove Duplicates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t>
            </a:r>
            <a:r>
              <a:rPr lang="en-US" sz="2400" b="1" dirty="0" smtClean="0"/>
              <a:t>A3:E29</a:t>
            </a:r>
            <a:r>
              <a:rPr lang="en-US" sz="2400" dirty="0" smtClean="0"/>
              <a:t>. In the </a:t>
            </a:r>
            <a:r>
              <a:rPr lang="en-US" sz="2400" i="1" dirty="0" smtClean="0"/>
              <a:t>Data </a:t>
            </a:r>
            <a:br>
              <a:rPr lang="en-US" sz="2400" i="1" dirty="0" smtClean="0"/>
            </a:br>
            <a:r>
              <a:rPr lang="en-US" sz="2400" i="1" dirty="0" smtClean="0"/>
              <a:t>Tools</a:t>
            </a:r>
            <a:r>
              <a:rPr lang="en-US" sz="2400" dirty="0" smtClean="0"/>
              <a:t> group, click </a:t>
            </a:r>
            <a:r>
              <a:rPr lang="en-US" sz="2400" b="1" dirty="0" smtClean="0"/>
              <a:t>Remove </a:t>
            </a:r>
            <a:br>
              <a:rPr lang="en-US" sz="2400" b="1" dirty="0" smtClean="0"/>
            </a:br>
            <a:r>
              <a:rPr lang="en-US" sz="2400" b="1" dirty="0" smtClean="0"/>
              <a:t>Duplicates</a:t>
            </a:r>
            <a:r>
              <a:rPr lang="en-US" sz="2400" dirty="0" smtClean="0"/>
              <a:t>. The </a:t>
            </a:r>
            <a:r>
              <a:rPr lang="en-US" sz="2400" i="1" dirty="0" smtClean="0"/>
              <a:t>Remove </a:t>
            </a:r>
            <a:br>
              <a:rPr lang="en-US" sz="2400" i="1" dirty="0" smtClean="0"/>
            </a:br>
            <a:r>
              <a:rPr lang="en-US" sz="2400" i="1" dirty="0" smtClean="0"/>
              <a:t>Duplicates</a:t>
            </a:r>
            <a:r>
              <a:rPr lang="en-US" sz="2400" dirty="0" smtClean="0"/>
              <a:t> dialog box shown </a:t>
            </a:r>
            <a:br>
              <a:rPr lang="en-US" sz="2400" dirty="0" smtClean="0"/>
            </a:br>
            <a:r>
              <a:rPr lang="en-US" sz="2400" dirty="0" smtClean="0"/>
              <a:t>in in the figure opens.</a:t>
            </a:r>
          </a:p>
          <a:p>
            <a:pPr marL="457200" indent="-457200">
              <a:buFont typeface="+mj-lt"/>
              <a:buAutoNum type="arabicPeriod"/>
            </a:pPr>
            <a:r>
              <a:rPr lang="en-US" sz="2400" dirty="0" smtClean="0"/>
              <a:t>Remove the check from Hours and Insurance. You will identify duplicate employee data based on last name, first name, and job title.</a:t>
            </a:r>
          </a:p>
        </p:txBody>
      </p:sp>
      <p:pic>
        <p:nvPicPr>
          <p:cNvPr id="4" name="Picture 3" descr="f0705.JPG"/>
          <p:cNvPicPr>
            <a:picLocks noChangeAspect="1"/>
          </p:cNvPicPr>
          <p:nvPr/>
        </p:nvPicPr>
        <p:blipFill>
          <a:blip r:embed="rId3"/>
          <a:stretch>
            <a:fillRect/>
          </a:stretch>
        </p:blipFill>
        <p:spPr>
          <a:xfrm>
            <a:off x="4800600" y="2286000"/>
            <a:ext cx="3838575" cy="15726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a:t>
            </a:r>
            <a:r>
              <a:rPr lang="en-US" sz="3100" smtClean="0"/>
              <a:t>Remove Duplicates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My data has headers is </a:t>
            </a:r>
            <a:br>
              <a:rPr lang="en-US" sz="2400" dirty="0" smtClean="0"/>
            </a:br>
            <a:r>
              <a:rPr lang="en-US" sz="2400" dirty="0" smtClean="0"/>
              <a:t>selected by default. </a:t>
            </a:r>
            <a:br>
              <a:rPr lang="en-US" sz="2400" dirty="0" smtClean="0"/>
            </a:br>
            <a:r>
              <a:rPr lang="en-US" sz="2400" dirty="0" smtClean="0"/>
              <a:t>Click </a:t>
            </a:r>
            <a:r>
              <a:rPr lang="en-US" sz="2400" b="1" dirty="0" smtClean="0"/>
              <a:t>OK</a:t>
            </a:r>
            <a:r>
              <a:rPr lang="en-US" sz="2400" dirty="0" smtClean="0"/>
              <a:t>. Duplicate rows </a:t>
            </a:r>
            <a:br>
              <a:rPr lang="en-US" sz="2400" dirty="0" smtClean="0"/>
            </a:br>
            <a:r>
              <a:rPr lang="en-US" sz="2400" dirty="0" smtClean="0"/>
              <a:t>are removed and the </a:t>
            </a:r>
            <a:br>
              <a:rPr lang="en-US" sz="2400" dirty="0" smtClean="0"/>
            </a:br>
            <a:r>
              <a:rPr lang="en-US" sz="2400" dirty="0" smtClean="0"/>
              <a:t>confirmation box shown </a:t>
            </a:r>
            <a:br>
              <a:rPr lang="en-US" sz="2400" dirty="0" smtClean="0"/>
            </a:br>
            <a:r>
              <a:rPr lang="en-US" sz="2400" dirty="0" smtClean="0"/>
              <a:t>in the figure appears </a:t>
            </a:r>
            <a:br>
              <a:rPr lang="en-US" sz="2400" dirty="0" smtClean="0"/>
            </a:br>
            <a:r>
              <a:rPr lang="en-US" sz="2400" dirty="0" smtClean="0"/>
              <a:t>informing you that two </a:t>
            </a:r>
            <a:br>
              <a:rPr lang="en-US" sz="2400" dirty="0" smtClean="0"/>
            </a:br>
            <a:r>
              <a:rPr lang="en-US" sz="2400" dirty="0" smtClean="0"/>
              <a:t>duplicate values were </a:t>
            </a:r>
            <a:br>
              <a:rPr lang="en-US" sz="2400" dirty="0" smtClean="0"/>
            </a:br>
            <a:r>
              <a:rPr lang="en-US" sz="2400" dirty="0" smtClean="0"/>
              <a:t>found and removed.</a:t>
            </a:r>
          </a:p>
          <a:p>
            <a:pPr marL="457200" indent="-457200">
              <a:buFont typeface="+mj-lt"/>
              <a:buAutoNum type="arabicPeriod" startAt="3"/>
            </a:pPr>
            <a:r>
              <a:rPr lang="en-US" sz="2400" dirty="0" smtClean="0"/>
              <a:t>Click </a:t>
            </a:r>
            <a:r>
              <a:rPr lang="en-US" sz="2400" b="1" dirty="0" smtClean="0"/>
              <a:t>OK</a:t>
            </a:r>
            <a:r>
              <a:rPr lang="en-US" sz="2400" dirty="0" smtClean="0"/>
              <a:t>. </a:t>
            </a:r>
            <a:r>
              <a:rPr lang="en-US" sz="2400" b="1" dirty="0" smtClean="0"/>
              <a:t>SAVE</a:t>
            </a:r>
            <a:r>
              <a:rPr lang="en-US" sz="2400" dirty="0" smtClean="0"/>
              <a:t> the </a:t>
            </a:r>
            <a:br>
              <a:rPr lang="en-US" sz="2400" dirty="0" smtClean="0"/>
            </a:br>
            <a:r>
              <a:rPr lang="en-US" sz="2400" dirty="0" smtClean="0"/>
              <a:t>workbook.</a:t>
            </a:r>
          </a:p>
          <a:p>
            <a:r>
              <a:rPr lang="en-US" sz="2400" b="1" dirty="0" smtClean="0"/>
              <a:t>LEAVE</a:t>
            </a:r>
            <a:r>
              <a:rPr lang="en-US" sz="2400" dirty="0" smtClean="0"/>
              <a:t> the workbook open to use in the next exercise.  </a:t>
            </a:r>
          </a:p>
        </p:txBody>
      </p:sp>
      <p:pic>
        <p:nvPicPr>
          <p:cNvPr id="5" name="Picture 4" descr="f0706.JPG"/>
          <p:cNvPicPr>
            <a:picLocks noChangeAspect="1"/>
          </p:cNvPicPr>
          <p:nvPr/>
        </p:nvPicPr>
        <p:blipFill>
          <a:blip r:embed="rId3"/>
          <a:stretch>
            <a:fillRect/>
          </a:stretch>
        </p:blipFill>
        <p:spPr>
          <a:xfrm>
            <a:off x="4267200" y="1600200"/>
            <a:ext cx="4374876" cy="41147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a Single Criterion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Before you begin, Delete the contents of row 1 from your worksheet.</a:t>
            </a:r>
          </a:p>
          <a:p>
            <a:pPr marL="457200" indent="-457200">
              <a:buFont typeface="+mj-lt"/>
              <a:buAutoNum type="arabicPeriod"/>
            </a:pPr>
            <a:r>
              <a:rPr lang="en-US" sz="2400" dirty="0" smtClean="0"/>
              <a:t>Select </a:t>
            </a:r>
            <a:r>
              <a:rPr lang="en-US" sz="2400" b="1" dirty="0" smtClean="0"/>
              <a:t>D2:D27 </a:t>
            </a:r>
            <a:r>
              <a:rPr lang="en-US" sz="2400" dirty="0" smtClean="0"/>
              <a:t>(column heading and data in column D).</a:t>
            </a:r>
          </a:p>
          <a:p>
            <a:pPr marL="457200" indent="-457200">
              <a:buFont typeface="+mj-lt"/>
              <a:buAutoNum type="arabicPeriod"/>
            </a:pPr>
            <a:r>
              <a:rPr lang="en-US" sz="2400" dirty="0" smtClean="0"/>
              <a:t>On the </a:t>
            </a:r>
            <a:r>
              <a:rPr lang="en-US" sz="2400" i="1" dirty="0" smtClean="0"/>
              <a:t>Data</a:t>
            </a:r>
            <a:r>
              <a:rPr lang="en-US" sz="2400" dirty="0" smtClean="0"/>
              <a:t> tab, click the </a:t>
            </a:r>
            <a:r>
              <a:rPr lang="en-US" sz="2400" b="1" dirty="0" smtClean="0"/>
              <a:t>Sort         </a:t>
            </a:r>
            <a:r>
              <a:rPr lang="en-US" sz="2400" dirty="0" smtClean="0"/>
              <a:t>button.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303236"/>
            <a:ext cx="462006" cy="7392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a Single Criterion</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smtClean="0"/>
              <a:t>A Sort Warning message appears and by default prompts you to expand the data selection. Click </a:t>
            </a:r>
            <a:r>
              <a:rPr lang="en-US" sz="2400" b="1" dirty="0" smtClean="0"/>
              <a:t>Expand the selection </a:t>
            </a:r>
            <a:r>
              <a:rPr lang="en-US" sz="2400" dirty="0" smtClean="0"/>
              <a:t>option and click the </a:t>
            </a:r>
            <a:r>
              <a:rPr lang="en-US" sz="2400" b="1" dirty="0" smtClean="0"/>
              <a:t>Sort </a:t>
            </a:r>
            <a:r>
              <a:rPr lang="en-US" sz="2400" dirty="0" smtClean="0"/>
              <a:t>button. The </a:t>
            </a:r>
            <a:r>
              <a:rPr lang="en-US" sz="2400" i="1" dirty="0" smtClean="0"/>
              <a:t>Sort</a:t>
            </a:r>
            <a:r>
              <a:rPr lang="en-US" sz="2400" dirty="0" smtClean="0"/>
              <a:t> dialog box opens. Excel will automatically organize your column information. It </a:t>
            </a:r>
            <a:br>
              <a:rPr lang="en-US" sz="2400" dirty="0" smtClean="0"/>
            </a:br>
            <a:r>
              <a:rPr lang="en-US" sz="2400" dirty="0" smtClean="0"/>
              <a:t>recognizes the header, </a:t>
            </a:r>
            <a:br>
              <a:rPr lang="en-US" sz="2400" dirty="0" smtClean="0"/>
            </a:br>
            <a:r>
              <a:rPr lang="en-US" sz="2400" dirty="0" smtClean="0"/>
              <a:t>understands the numeric values, and gives you the sort options. You will accept </a:t>
            </a:r>
            <a:br>
              <a:rPr lang="en-US" sz="2400" dirty="0" smtClean="0"/>
            </a:br>
            <a:r>
              <a:rPr lang="en-US" sz="2400" dirty="0" smtClean="0"/>
              <a:t>what Excel has selected. </a:t>
            </a:r>
            <a:br>
              <a:rPr lang="en-US" sz="2400" dirty="0" smtClean="0"/>
            </a:br>
            <a:r>
              <a:rPr lang="en-US" sz="2400" dirty="0" smtClean="0"/>
              <a:t>See the figure. Click </a:t>
            </a:r>
            <a:r>
              <a:rPr lang="en-US" sz="2400" b="1" dirty="0" smtClean="0"/>
              <a:t>OK </a:t>
            </a:r>
            <a:br>
              <a:rPr lang="en-US" sz="2400" b="1" dirty="0" smtClean="0"/>
            </a:br>
            <a:r>
              <a:rPr lang="en-US" sz="2400" dirty="0" smtClean="0"/>
              <a:t>to accept the first single </a:t>
            </a:r>
            <a:br>
              <a:rPr lang="en-US" sz="2400" dirty="0" smtClean="0"/>
            </a:br>
            <a:r>
              <a:rPr lang="en-US" sz="2400" dirty="0" smtClean="0"/>
              <a:t>sort criteria. </a:t>
            </a:r>
          </a:p>
        </p:txBody>
      </p:sp>
      <p:pic>
        <p:nvPicPr>
          <p:cNvPr id="4" name="Picture 3" descr="f0707.JPG"/>
          <p:cNvPicPr>
            <a:picLocks noChangeAspect="1"/>
          </p:cNvPicPr>
          <p:nvPr/>
        </p:nvPicPr>
        <p:blipFill>
          <a:blip r:embed="rId3"/>
          <a:stretch>
            <a:fillRect/>
          </a:stretch>
        </p:blipFill>
        <p:spPr>
          <a:xfrm>
            <a:off x="4296871" y="3200400"/>
            <a:ext cx="4389929" cy="3200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a Single Criterion</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Select any cell in column A and click the </a:t>
            </a:r>
            <a:r>
              <a:rPr lang="en-US" sz="2400" b="1" dirty="0" smtClean="0"/>
              <a:t>Sort A to Z </a:t>
            </a:r>
            <a:br>
              <a:rPr lang="en-US" sz="2400" b="1" dirty="0" smtClean="0"/>
            </a:br>
            <a:r>
              <a:rPr lang="en-US" sz="2400" dirty="0" smtClean="0"/>
              <a:t>button.</a:t>
            </a:r>
            <a:r>
              <a:rPr lang="en-US" sz="2400" b="1" i="1" dirty="0" smtClean="0"/>
              <a:t> </a:t>
            </a:r>
            <a:r>
              <a:rPr lang="en-US" sz="2400" dirty="0" smtClean="0"/>
              <a:t>Data is sorted by last name. You have chosen your second single criteria of sorting alphabetically from A–Z.</a:t>
            </a:r>
          </a:p>
          <a:p>
            <a:pPr marL="457200" indent="-457200">
              <a:buFont typeface="+mj-lt"/>
              <a:buAutoNum type="arabicPeriod" startAt="5"/>
            </a:pPr>
            <a:r>
              <a:rPr lang="en-US" sz="2400" dirty="0" smtClean="0"/>
              <a:t>Select </a:t>
            </a:r>
            <a:r>
              <a:rPr lang="en-US" sz="2400" b="1" dirty="0" smtClean="0"/>
              <a:t>A2:E27 </a:t>
            </a:r>
            <a:r>
              <a:rPr lang="en-US" sz="2400" dirty="0" smtClean="0"/>
              <a:t>and click the </a:t>
            </a:r>
            <a:r>
              <a:rPr lang="en-US" sz="2400" b="1" dirty="0" smtClean="0"/>
              <a:t>Sort </a:t>
            </a:r>
            <a:r>
              <a:rPr lang="en-US" sz="2400" dirty="0" smtClean="0"/>
              <a:t>button to launch the </a:t>
            </a:r>
            <a:r>
              <a:rPr lang="en-US" sz="2400" i="1" dirty="0" smtClean="0"/>
              <a:t>Sort</a:t>
            </a:r>
            <a:r>
              <a:rPr lang="en-US" sz="2400" dirty="0" smtClean="0"/>
              <a:t> dialog box shown in the figure below. </a:t>
            </a:r>
          </a:p>
        </p:txBody>
      </p:sp>
      <p:pic>
        <p:nvPicPr>
          <p:cNvPr id="5" name="Picture 4" descr="f0708.JPG"/>
          <p:cNvPicPr>
            <a:picLocks noChangeAspect="1"/>
          </p:cNvPicPr>
          <p:nvPr/>
        </p:nvPicPr>
        <p:blipFill>
          <a:blip r:embed="rId3"/>
          <a:stretch>
            <a:fillRect/>
          </a:stretch>
        </p:blipFill>
        <p:spPr>
          <a:xfrm>
            <a:off x="3124200" y="3886200"/>
            <a:ext cx="2971800" cy="1295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1600200"/>
            <a:ext cx="428664" cy="4286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a Single Criterion</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7"/>
            </a:pPr>
            <a:r>
              <a:rPr lang="en-US" sz="2400" dirty="0" smtClean="0"/>
              <a:t>In the Column section’s </a:t>
            </a:r>
            <a:r>
              <a:rPr lang="en-US" sz="2400" i="1" dirty="0" smtClean="0"/>
              <a:t>Sort By</a:t>
            </a:r>
            <a:r>
              <a:rPr lang="en-US" sz="2400" dirty="0" smtClean="0"/>
              <a:t> box, click the </a:t>
            </a:r>
            <a:r>
              <a:rPr lang="en-US" sz="2400" b="1" dirty="0" smtClean="0"/>
              <a:t>arrow </a:t>
            </a:r>
            <a:r>
              <a:rPr lang="en-US" sz="2400" dirty="0" smtClean="0"/>
              <a:t>to activate the drop-down list and select </a:t>
            </a:r>
            <a:r>
              <a:rPr lang="en-US" sz="2400" b="1" dirty="0" smtClean="0"/>
              <a:t>Job Title</a:t>
            </a:r>
            <a:r>
              <a:rPr lang="en-US" sz="2400" dirty="0" smtClean="0"/>
              <a:t>. Click </a:t>
            </a:r>
            <a:r>
              <a:rPr lang="en-US" sz="2400" b="1" dirty="0" smtClean="0"/>
              <a:t>OK</a:t>
            </a:r>
            <a:r>
              <a:rPr lang="en-US" sz="2400" dirty="0" smtClean="0"/>
              <a:t>. You have selected the third single sort criteria. Note that your worksheet is now sorted by Job Title.</a:t>
            </a:r>
          </a:p>
          <a:p>
            <a:pPr marL="457200" indent="-457200">
              <a:buFont typeface="+mj-lt"/>
              <a:buAutoNum type="arabicPeriod" startAt="7"/>
            </a:pPr>
            <a:r>
              <a:rPr lang="en-US" sz="2400" dirty="0" smtClean="0"/>
              <a:t>Click the </a:t>
            </a:r>
            <a:r>
              <a:rPr lang="en-US" sz="2400" b="1" dirty="0" smtClean="0"/>
              <a:t>Sort </a:t>
            </a:r>
            <a:r>
              <a:rPr lang="en-US" sz="2400" dirty="0" smtClean="0"/>
              <a:t>button in the </a:t>
            </a:r>
            <a:r>
              <a:rPr lang="en-US" sz="2400" i="1" dirty="0" smtClean="0"/>
              <a:t>Sort and Filter</a:t>
            </a:r>
            <a:r>
              <a:rPr lang="en-US" sz="2400" dirty="0" smtClean="0"/>
              <a:t> group; the data range is automatically selected and the Sort dialog box opens. Select </a:t>
            </a:r>
            <a:r>
              <a:rPr lang="en-US" sz="2400" b="1" dirty="0" smtClean="0"/>
              <a:t>Hours </a:t>
            </a:r>
            <a:r>
              <a:rPr lang="en-US" sz="2400" dirty="0" smtClean="0"/>
              <a:t>in the Column section’s </a:t>
            </a:r>
            <a:r>
              <a:rPr lang="en-US" sz="2400" i="1" dirty="0" smtClean="0"/>
              <a:t>Sort By</a:t>
            </a:r>
            <a:r>
              <a:rPr lang="en-US" sz="2400" dirty="0" smtClean="0"/>
              <a:t> box. </a:t>
            </a:r>
            <a:r>
              <a:rPr lang="en-US" sz="2400" dirty="0" smtClean="0"/>
              <a:t>Change the order options to smallest to largest. Click </a:t>
            </a:r>
            <a:r>
              <a:rPr lang="en-US" sz="2400" b="1" dirty="0" smtClean="0"/>
              <a:t>OK</a:t>
            </a:r>
            <a:r>
              <a:rPr lang="en-US" sz="2400" dirty="0" smtClean="0"/>
              <a:t>. You have now selected you last single sort criteria. Note that your worksheet is once again sorted by the data in the Hours column.</a:t>
            </a:r>
          </a:p>
          <a:p>
            <a:r>
              <a:rPr lang="en-US" sz="2400" b="1" dirty="0" smtClean="0"/>
              <a:t>LEAVE</a:t>
            </a:r>
            <a:r>
              <a:rPr lang="en-US" sz="2400" dirty="0" smtClean="0"/>
              <a:t> the workbook open to use in the next exercise.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Multiple Criteria</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the range </a:t>
            </a:r>
            <a:r>
              <a:rPr lang="en-US" sz="2400" b="1" dirty="0" smtClean="0"/>
              <a:t>A2:E27</a:t>
            </a:r>
            <a:r>
              <a:rPr lang="en-US" sz="2400" dirty="0" smtClean="0"/>
              <a:t>, if it isn’t already selected.</a:t>
            </a:r>
          </a:p>
          <a:p>
            <a:pPr marL="457200" indent="-457200">
              <a:buFont typeface="+mj-lt"/>
              <a:buAutoNum type="arabicPeriod"/>
            </a:pPr>
            <a:r>
              <a:rPr lang="en-US" sz="2400" dirty="0" smtClean="0"/>
              <a:t>Click </a:t>
            </a:r>
            <a:r>
              <a:rPr lang="en-US" sz="2400" b="1" dirty="0" smtClean="0"/>
              <a:t>Sort </a:t>
            </a:r>
            <a:r>
              <a:rPr lang="en-US" sz="2400" dirty="0" smtClean="0"/>
              <a:t>in the </a:t>
            </a:r>
            <a:r>
              <a:rPr lang="en-US" sz="2400" i="1" dirty="0" smtClean="0"/>
              <a:t>Sort and Filter</a:t>
            </a:r>
            <a:r>
              <a:rPr lang="en-US" sz="2400" dirty="0" smtClean="0"/>
              <a:t> group on the </a:t>
            </a:r>
            <a:r>
              <a:rPr lang="en-US" sz="2400" i="1" dirty="0" smtClean="0"/>
              <a:t>Data</a:t>
            </a:r>
            <a:r>
              <a:rPr lang="en-US" sz="2400" dirty="0" smtClean="0"/>
              <a:t> tab to open the dialog box.</a:t>
            </a:r>
          </a:p>
          <a:p>
            <a:pPr marL="457200" indent="-457200">
              <a:buFont typeface="+mj-lt"/>
              <a:buAutoNum type="arabicPeriod"/>
            </a:pPr>
            <a:r>
              <a:rPr lang="en-US" sz="2400" dirty="0" smtClean="0"/>
              <a:t>Select </a:t>
            </a:r>
            <a:r>
              <a:rPr lang="en-US" sz="2400" b="1" dirty="0" smtClean="0"/>
              <a:t>Job Title </a:t>
            </a:r>
            <a:r>
              <a:rPr lang="en-US" sz="2400" dirty="0" smtClean="0"/>
              <a:t>in the </a:t>
            </a:r>
            <a:r>
              <a:rPr lang="en-US" sz="2400" i="1" dirty="0" smtClean="0"/>
              <a:t>Column</a:t>
            </a:r>
            <a:r>
              <a:rPr lang="en-US" sz="2400" dirty="0" smtClean="0"/>
              <a:t> section’s </a:t>
            </a:r>
            <a:r>
              <a:rPr lang="en-US" sz="2400" i="1" dirty="0" smtClean="0"/>
              <a:t>Sort By</a:t>
            </a:r>
            <a:r>
              <a:rPr lang="en-US" sz="2400" dirty="0" smtClean="0"/>
              <a:t> box and </a:t>
            </a:r>
            <a:r>
              <a:rPr lang="en-US" sz="2400" b="1" dirty="0" smtClean="0"/>
              <a:t>A to Z</a:t>
            </a:r>
            <a:r>
              <a:rPr lang="en-US" sz="2400" dirty="0" smtClean="0"/>
              <a:t> in the </a:t>
            </a:r>
            <a:r>
              <a:rPr lang="en-US" sz="2400" i="1" dirty="0" smtClean="0"/>
              <a:t>Order</a:t>
            </a:r>
            <a:r>
              <a:rPr lang="en-US" sz="2400" dirty="0" smtClean="0"/>
              <a:t> box.</a:t>
            </a:r>
          </a:p>
          <a:p>
            <a:pPr marL="457200" indent="-457200">
              <a:buFont typeface="+mj-lt"/>
              <a:buAutoNum type="arabicPeriod"/>
            </a:pPr>
            <a:r>
              <a:rPr lang="en-US" sz="2400" dirty="0" smtClean="0"/>
              <a:t>Click the </a:t>
            </a:r>
            <a:r>
              <a:rPr lang="en-US" sz="2400" b="1" dirty="0" smtClean="0"/>
              <a:t>Add Level </a:t>
            </a:r>
            <a:r>
              <a:rPr lang="en-US" sz="2400" dirty="0" smtClean="0"/>
              <a:t>button in the dialog box to identify the second sort criteria. A new criterion line is added to the dialog box.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Multiple Criteria</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In the </a:t>
            </a:r>
            <a:r>
              <a:rPr lang="en-US" sz="2400" i="1" dirty="0" smtClean="0"/>
              <a:t>Then By</a:t>
            </a:r>
            <a:r>
              <a:rPr lang="en-US" sz="2400" dirty="0" smtClean="0"/>
              <a:t> box in the </a:t>
            </a:r>
            <a:r>
              <a:rPr lang="en-US" sz="2400" i="1" dirty="0" smtClean="0"/>
              <a:t>Column</a:t>
            </a:r>
            <a:r>
              <a:rPr lang="en-US" sz="2400" dirty="0" smtClean="0"/>
              <a:t> section select </a:t>
            </a:r>
            <a:r>
              <a:rPr lang="en-US" sz="2400" b="1" dirty="0" smtClean="0"/>
              <a:t>Last Name </a:t>
            </a:r>
            <a:r>
              <a:rPr lang="en-US" sz="2400" dirty="0" smtClean="0"/>
              <a:t>as the second criterion. </a:t>
            </a:r>
            <a:r>
              <a:rPr lang="en-US" sz="2400" b="1" dirty="0" smtClean="0"/>
              <a:t>A to Z</a:t>
            </a:r>
            <a:r>
              <a:rPr lang="en-US" sz="2400" dirty="0" smtClean="0"/>
              <a:t> should be the default in the </a:t>
            </a:r>
            <a:r>
              <a:rPr lang="en-US" sz="2400" i="1" dirty="0" smtClean="0"/>
              <a:t>Order</a:t>
            </a:r>
            <a:r>
              <a:rPr lang="en-US" sz="2400" dirty="0" smtClean="0"/>
              <a:t> box as shown in the figure. </a:t>
            </a:r>
            <a:br>
              <a:rPr lang="en-US" sz="2400" dirty="0" smtClean="0"/>
            </a:br>
            <a:r>
              <a:rPr lang="en-US" sz="2400" dirty="0" smtClean="0"/>
              <a:t>Click </a:t>
            </a:r>
            <a:r>
              <a:rPr lang="en-US" sz="2400" b="1" dirty="0" smtClean="0"/>
              <a:t>OK</a:t>
            </a:r>
            <a:r>
              <a:rPr lang="en-US" sz="2400" dirty="0" smtClean="0"/>
              <a:t>. You have now sorted </a:t>
            </a:r>
            <a:br>
              <a:rPr lang="en-US" sz="2400" dirty="0" smtClean="0"/>
            </a:br>
            <a:r>
              <a:rPr lang="en-US" sz="2400" dirty="0" smtClean="0"/>
              <a:t>using multiple criteria; first by</a:t>
            </a:r>
            <a:br>
              <a:rPr lang="en-US" sz="2400" dirty="0" smtClean="0"/>
            </a:br>
            <a:r>
              <a:rPr lang="en-US" sz="2400" dirty="0" smtClean="0"/>
              <a:t>job title and then alphabetically</a:t>
            </a:r>
            <a:br>
              <a:rPr lang="en-US" sz="2400" dirty="0" smtClean="0"/>
            </a:br>
            <a:r>
              <a:rPr lang="en-US" sz="2400" dirty="0" smtClean="0"/>
              <a:t>by last name. </a:t>
            </a:r>
          </a:p>
          <a:p>
            <a:pPr marL="457200" indent="-457200">
              <a:buFont typeface="+mj-lt"/>
              <a:buAutoNum type="arabicPeriod" startAt="5"/>
            </a:pPr>
            <a:r>
              <a:rPr lang="en-US" sz="2400" b="1" dirty="0" smtClean="0"/>
              <a:t>SAVE</a:t>
            </a:r>
            <a:r>
              <a:rPr lang="en-US" sz="2400" dirty="0" smtClean="0"/>
              <a:t> the workbook. </a:t>
            </a:r>
          </a:p>
          <a:p>
            <a:r>
              <a:rPr lang="en-US" sz="2400" b="1" dirty="0" smtClean="0"/>
              <a:t>LEAVE</a:t>
            </a:r>
            <a:r>
              <a:rPr lang="en-US" sz="2400" dirty="0" smtClean="0"/>
              <a:t> the workbook open to use in the next exercise. </a:t>
            </a:r>
          </a:p>
        </p:txBody>
      </p:sp>
      <p:pic>
        <p:nvPicPr>
          <p:cNvPr id="4" name="Picture 3" descr="f0709.JPG"/>
          <p:cNvPicPr>
            <a:picLocks noChangeAspect="1"/>
          </p:cNvPicPr>
          <p:nvPr/>
        </p:nvPicPr>
        <p:blipFill>
          <a:blip r:embed="rId3"/>
          <a:stretch>
            <a:fillRect/>
          </a:stretch>
        </p:blipFill>
        <p:spPr>
          <a:xfrm>
            <a:off x="5167896" y="2895600"/>
            <a:ext cx="3442704" cy="1524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Sort Using Conditional Formatting</a:t>
            </a:r>
            <a:endParaRPr lang="en-US" sz="3100"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On the </a:t>
            </a:r>
            <a:r>
              <a:rPr lang="en-US" sz="2400" i="1" dirty="0" smtClean="0"/>
              <a:t>Home</a:t>
            </a:r>
            <a:r>
              <a:rPr lang="en-US" sz="2400" dirty="0" smtClean="0"/>
              <a:t> tab, click </a:t>
            </a:r>
            <a:r>
              <a:rPr lang="en-US" sz="2400" b="1" dirty="0" smtClean="0"/>
              <a:t>Find &amp; Select </a:t>
            </a:r>
            <a:r>
              <a:rPr lang="en-US" sz="2400" dirty="0" smtClean="0"/>
              <a:t>in the </a:t>
            </a:r>
            <a:r>
              <a:rPr lang="en-US" sz="2400" i="1" dirty="0" smtClean="0"/>
              <a:t>Editing</a:t>
            </a:r>
            <a:r>
              <a:rPr lang="en-US" sz="2400" dirty="0" smtClean="0"/>
              <a:t> command group, and click </a:t>
            </a:r>
            <a:r>
              <a:rPr lang="en-US" sz="2400" b="1" dirty="0" smtClean="0"/>
              <a:t>Conditional Formatting </a:t>
            </a:r>
            <a:r>
              <a:rPr lang="en-US" sz="2400" dirty="0" smtClean="0"/>
              <a:t>in the drop-down menu. A message is returned that no cells in the worksheet contain conditional formatting. Click </a:t>
            </a:r>
            <a:r>
              <a:rPr lang="en-US" sz="2400" b="1" dirty="0" smtClean="0"/>
              <a:t>OK </a:t>
            </a:r>
            <a:r>
              <a:rPr lang="en-US" sz="2400" dirty="0" smtClean="0"/>
              <a:t>to close the message box. This step is to make sure there are no conditional formatting rules in place.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Sort Using Conditional Formatting</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2"/>
            </a:pPr>
            <a:r>
              <a:rPr lang="en-US" sz="2400" dirty="0" smtClean="0"/>
              <a:t>Select </a:t>
            </a:r>
            <a:r>
              <a:rPr lang="en-US" sz="2400" b="1" dirty="0" smtClean="0"/>
              <a:t>D3:D27</a:t>
            </a:r>
            <a:r>
              <a:rPr lang="en-US" sz="2400" dirty="0" smtClean="0"/>
              <a:t>. </a:t>
            </a:r>
            <a:r>
              <a:rPr lang="en-US" sz="2400" dirty="0" smtClean="0"/>
              <a:t>Click </a:t>
            </a:r>
            <a:r>
              <a:rPr lang="en-US" sz="2400" b="1" dirty="0" smtClean="0"/>
              <a:t>Conditional Formatting </a:t>
            </a:r>
            <a:r>
              <a:rPr lang="en-US" sz="2400" dirty="0" smtClean="0"/>
              <a:t>in the </a:t>
            </a:r>
            <a:r>
              <a:rPr lang="en-US" sz="2400" i="1" dirty="0" smtClean="0"/>
              <a:t>Styles</a:t>
            </a:r>
            <a:r>
              <a:rPr lang="en-US" sz="2400" dirty="0" smtClean="0"/>
              <a:t> group, and then open the </a:t>
            </a:r>
            <a:r>
              <a:rPr lang="en-US" sz="2400" b="1" dirty="0" smtClean="0"/>
              <a:t>Icon Sets </a:t>
            </a:r>
            <a:r>
              <a:rPr lang="en-US" sz="2400" dirty="0" smtClean="0"/>
              <a:t>gallery. See the figure below.  </a:t>
            </a:r>
          </a:p>
        </p:txBody>
      </p:sp>
      <p:pic>
        <p:nvPicPr>
          <p:cNvPr id="4" name="Picture 3" descr="f0711.JPG"/>
          <p:cNvPicPr>
            <a:picLocks noChangeAspect="1"/>
          </p:cNvPicPr>
          <p:nvPr/>
        </p:nvPicPr>
        <p:blipFill>
          <a:blip r:embed="rId3"/>
          <a:stretch>
            <a:fillRect/>
          </a:stretch>
        </p:blipFill>
        <p:spPr>
          <a:xfrm>
            <a:off x="2514600" y="3048000"/>
            <a:ext cx="4371975" cy="3028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5" name="Picture 4" descr="matrix.JPG"/>
          <p:cNvPicPr>
            <a:picLocks noChangeAspect="1"/>
          </p:cNvPicPr>
          <p:nvPr/>
        </p:nvPicPr>
        <p:blipFill>
          <a:blip r:embed="rId3"/>
          <a:stretch>
            <a:fillRect/>
          </a:stretch>
        </p:blipFill>
        <p:spPr>
          <a:xfrm>
            <a:off x="1538287" y="1885950"/>
            <a:ext cx="6067425" cy="1924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Sort Using Conditional Formatting</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3"/>
            </a:pPr>
            <a:r>
              <a:rPr lang="en-US" sz="2400" dirty="0" smtClean="0"/>
              <a:t>Click the </a:t>
            </a:r>
            <a:r>
              <a:rPr lang="en-US" sz="2400" b="1" dirty="0" smtClean="0"/>
              <a:t>3 Arrows icon set</a:t>
            </a:r>
            <a:r>
              <a:rPr lang="en-US" sz="2400" dirty="0" smtClean="0"/>
              <a:t>. Each value in the selected column now has an arrow that represents whether the value falls within the high, middle, or low range of your data.</a:t>
            </a:r>
          </a:p>
          <a:p>
            <a:pPr marL="457200" indent="-457200">
              <a:buFont typeface="+mj-lt"/>
              <a:buAutoNum type="arabicPeriod" startAt="3"/>
            </a:pPr>
            <a:r>
              <a:rPr lang="en-US" sz="2400" dirty="0" smtClean="0"/>
              <a:t>Select </a:t>
            </a:r>
            <a:r>
              <a:rPr lang="en-US" sz="2400" b="1" dirty="0" smtClean="0"/>
              <a:t>A3:E27</a:t>
            </a:r>
            <a:r>
              <a:rPr lang="en-US" sz="2400" dirty="0" smtClean="0"/>
              <a:t>. </a:t>
            </a:r>
            <a:r>
              <a:rPr lang="en-US" sz="2400" dirty="0" smtClean="0"/>
              <a:t>On the </a:t>
            </a:r>
            <a:r>
              <a:rPr lang="en-US" sz="2400" i="1" dirty="0" smtClean="0"/>
              <a:t>Home</a:t>
            </a:r>
            <a:r>
              <a:rPr lang="en-US" sz="2400" dirty="0" smtClean="0"/>
              <a:t> tab, </a:t>
            </a:r>
            <a:br>
              <a:rPr lang="en-US" sz="2400" dirty="0" smtClean="0"/>
            </a:br>
            <a:r>
              <a:rPr lang="en-US" sz="2400" dirty="0" smtClean="0"/>
              <a:t>click </a:t>
            </a:r>
            <a:r>
              <a:rPr lang="en-US" sz="2400" b="1" dirty="0" smtClean="0"/>
              <a:t>Sort &amp; Filter </a:t>
            </a:r>
            <a:r>
              <a:rPr lang="en-US" sz="2400" dirty="0" smtClean="0"/>
              <a:t>and then click </a:t>
            </a:r>
            <a:br>
              <a:rPr lang="en-US" sz="2400" dirty="0" smtClean="0"/>
            </a:br>
            <a:r>
              <a:rPr lang="en-US" sz="2400" b="1" dirty="0" smtClean="0"/>
              <a:t>Custom Sort </a:t>
            </a:r>
            <a:r>
              <a:rPr lang="en-US" sz="2400" dirty="0" smtClean="0"/>
              <a:t>(see the figure); the </a:t>
            </a:r>
            <a:br>
              <a:rPr lang="en-US" sz="2400" dirty="0" smtClean="0"/>
            </a:br>
            <a:r>
              <a:rPr lang="en-US" sz="2400" i="1" dirty="0" smtClean="0"/>
              <a:t>Sort</a:t>
            </a:r>
            <a:r>
              <a:rPr lang="en-US" sz="2400" dirty="0" smtClean="0"/>
              <a:t> dialog box opens. </a:t>
            </a:r>
          </a:p>
        </p:txBody>
      </p:sp>
      <p:pic>
        <p:nvPicPr>
          <p:cNvPr id="5" name="Picture 4" descr="f0712.JPG"/>
          <p:cNvPicPr>
            <a:picLocks noChangeAspect="1"/>
          </p:cNvPicPr>
          <p:nvPr/>
        </p:nvPicPr>
        <p:blipFill>
          <a:blip r:embed="rId3"/>
          <a:stretch>
            <a:fillRect/>
          </a:stretch>
        </p:blipFill>
        <p:spPr>
          <a:xfrm>
            <a:off x="5486400" y="3105150"/>
            <a:ext cx="3134688" cy="19240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Sort Using Conditional Formatting</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300" dirty="0" smtClean="0"/>
              <a:t>Select </a:t>
            </a:r>
            <a:r>
              <a:rPr lang="en-US" sz="2300" b="1" dirty="0" smtClean="0"/>
              <a:t>Hours </a:t>
            </a:r>
            <a:r>
              <a:rPr lang="en-US" sz="2300" dirty="0" smtClean="0"/>
              <a:t>in the </a:t>
            </a:r>
            <a:r>
              <a:rPr lang="en-US" sz="2300" i="1" dirty="0" smtClean="0"/>
              <a:t>Sort </a:t>
            </a:r>
            <a:br>
              <a:rPr lang="en-US" sz="2300" i="1" dirty="0" smtClean="0"/>
            </a:br>
            <a:r>
              <a:rPr lang="en-US" sz="2300" i="1" dirty="0" smtClean="0"/>
              <a:t>By</a:t>
            </a:r>
            <a:r>
              <a:rPr lang="en-US" sz="2300" dirty="0" smtClean="0"/>
              <a:t> box. Select </a:t>
            </a:r>
            <a:r>
              <a:rPr lang="en-US" sz="2300" b="1" dirty="0" smtClean="0"/>
              <a:t>Cell Icon </a:t>
            </a:r>
            <a:r>
              <a:rPr lang="en-US" sz="2300" dirty="0" smtClean="0"/>
              <a:t/>
            </a:r>
            <a:br>
              <a:rPr lang="en-US" sz="2300" dirty="0" smtClean="0"/>
            </a:br>
            <a:r>
              <a:rPr lang="en-US" sz="2300" dirty="0" smtClean="0"/>
              <a:t>in the </a:t>
            </a:r>
            <a:r>
              <a:rPr lang="en-US" sz="2300" i="1" dirty="0" smtClean="0"/>
              <a:t>Sort On</a:t>
            </a:r>
            <a:r>
              <a:rPr lang="en-US" sz="2300" dirty="0" smtClean="0"/>
              <a:t> section’s </a:t>
            </a:r>
            <a:br>
              <a:rPr lang="en-US" sz="2300" dirty="0" smtClean="0"/>
            </a:br>
            <a:r>
              <a:rPr lang="en-US" sz="2300" dirty="0" smtClean="0"/>
              <a:t>drop-down list. Click the </a:t>
            </a:r>
            <a:br>
              <a:rPr lang="en-US" sz="2300" dirty="0" smtClean="0"/>
            </a:br>
            <a:r>
              <a:rPr lang="en-US" sz="2300" b="1" dirty="0" smtClean="0"/>
              <a:t>green arrow </a:t>
            </a:r>
            <a:r>
              <a:rPr lang="en-US" sz="2300" dirty="0" smtClean="0"/>
              <a:t>under </a:t>
            </a:r>
            <a:r>
              <a:rPr lang="en-US" sz="2300" i="1" dirty="0" smtClean="0"/>
              <a:t>Order</a:t>
            </a:r>
            <a:r>
              <a:rPr lang="en-US" sz="2300" dirty="0" smtClean="0"/>
              <a:t> </a:t>
            </a:r>
            <a:br>
              <a:rPr lang="en-US" sz="2300" dirty="0" smtClean="0"/>
            </a:br>
            <a:r>
              <a:rPr lang="en-US" sz="2300" dirty="0" smtClean="0"/>
              <a:t>(see the figure).</a:t>
            </a:r>
          </a:p>
          <a:p>
            <a:pPr marL="457200" indent="-457200">
              <a:buFont typeface="+mj-lt"/>
              <a:buAutoNum type="arabicPeriod" startAt="5"/>
            </a:pPr>
            <a:r>
              <a:rPr lang="en-US" sz="2300" dirty="0" smtClean="0"/>
              <a:t>Select </a:t>
            </a:r>
            <a:r>
              <a:rPr lang="en-US" sz="2300" b="1" dirty="0" smtClean="0"/>
              <a:t>Hours </a:t>
            </a:r>
            <a:r>
              <a:rPr lang="en-US" sz="2300" dirty="0" smtClean="0"/>
              <a:t>in the </a:t>
            </a:r>
            <a:r>
              <a:rPr lang="en-US" sz="2300" i="1" dirty="0" smtClean="0"/>
              <a:t>Then by</a:t>
            </a:r>
            <a:r>
              <a:rPr lang="en-US" sz="2300" dirty="0" smtClean="0"/>
              <a:t> box. Select </a:t>
            </a:r>
            <a:r>
              <a:rPr lang="en-US" sz="2300" b="1" dirty="0" smtClean="0"/>
              <a:t>Cell Icon </a:t>
            </a:r>
            <a:r>
              <a:rPr lang="en-US" sz="2300" dirty="0" smtClean="0"/>
              <a:t>under </a:t>
            </a:r>
            <a:r>
              <a:rPr lang="en-US" sz="2300" i="1" dirty="0" smtClean="0"/>
              <a:t>Sort On</a:t>
            </a:r>
            <a:r>
              <a:rPr lang="en-US" sz="2300" dirty="0" smtClean="0"/>
              <a:t> and accept the yellow arrow and </a:t>
            </a:r>
            <a:r>
              <a:rPr lang="en-US" sz="2300" b="1" dirty="0" smtClean="0"/>
              <a:t>On top </a:t>
            </a:r>
            <a:r>
              <a:rPr lang="en-US" sz="2300" dirty="0" smtClean="0"/>
              <a:t>in the </a:t>
            </a:r>
            <a:r>
              <a:rPr lang="en-US" sz="2300" i="1" dirty="0" smtClean="0"/>
              <a:t>Order</a:t>
            </a:r>
            <a:r>
              <a:rPr lang="en-US" sz="2300" dirty="0" smtClean="0"/>
              <a:t> field. Click </a:t>
            </a:r>
            <a:r>
              <a:rPr lang="en-US" sz="2300" b="1" dirty="0" smtClean="0"/>
              <a:t>OK</a:t>
            </a:r>
            <a:r>
              <a:rPr lang="en-US" sz="2300" dirty="0" smtClean="0"/>
              <a:t>. Data sorts by icon set. The criteria caused the data to sort first by the Green arrow Icon and then by the Yellow.</a:t>
            </a:r>
          </a:p>
          <a:p>
            <a:pPr marL="457200" indent="-457200">
              <a:buFont typeface="+mj-lt"/>
              <a:buAutoNum type="arabicPeriod" startAt="5"/>
            </a:pPr>
            <a:r>
              <a:rPr lang="en-US" sz="2300" b="1" dirty="0" smtClean="0"/>
              <a:t>SAVE</a:t>
            </a:r>
            <a:r>
              <a:rPr lang="en-US" sz="2300" dirty="0" smtClean="0"/>
              <a:t> your workbook as </a:t>
            </a:r>
            <a:r>
              <a:rPr lang="en-US" sz="2300" b="1" i="1" dirty="0" err="1" smtClean="0"/>
              <a:t>Contoso</a:t>
            </a:r>
            <a:r>
              <a:rPr lang="en-US" sz="2300" b="1" i="1" dirty="0" smtClean="0"/>
              <a:t> Icons</a:t>
            </a:r>
            <a:r>
              <a:rPr lang="en-US" sz="2300" dirty="0" smtClean="0"/>
              <a:t>. </a:t>
            </a:r>
            <a:r>
              <a:rPr lang="en-US" sz="2300" b="1" dirty="0" smtClean="0"/>
              <a:t>CLOSE</a:t>
            </a:r>
            <a:r>
              <a:rPr lang="en-US" sz="2300" dirty="0" smtClean="0"/>
              <a:t> the workbook.</a:t>
            </a:r>
          </a:p>
          <a:p>
            <a:r>
              <a:rPr lang="en-US" sz="2300" b="1" dirty="0" smtClean="0"/>
              <a:t>LEAVE</a:t>
            </a:r>
            <a:r>
              <a:rPr lang="en-US" sz="2300" dirty="0" smtClean="0"/>
              <a:t> Excel open to use in the next exercise.</a:t>
            </a:r>
            <a:r>
              <a:rPr lang="en-US" sz="2400" dirty="0" smtClean="0"/>
              <a:t> </a:t>
            </a:r>
          </a:p>
        </p:txBody>
      </p:sp>
      <p:pic>
        <p:nvPicPr>
          <p:cNvPr id="6" name="Picture 5" descr="f0713.JPG"/>
          <p:cNvPicPr>
            <a:picLocks noChangeAspect="1"/>
          </p:cNvPicPr>
          <p:nvPr/>
        </p:nvPicPr>
        <p:blipFill>
          <a:blip r:embed="rId3"/>
          <a:stretch>
            <a:fillRect/>
          </a:stretch>
        </p:blipFill>
        <p:spPr>
          <a:xfrm>
            <a:off x="4114800" y="1828799"/>
            <a:ext cx="4524375" cy="18458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OPEN</a:t>
            </a:r>
            <a:r>
              <a:rPr lang="en-US" sz="2400" dirty="0" smtClean="0"/>
              <a:t> the </a:t>
            </a:r>
            <a:r>
              <a:rPr lang="en-US" sz="2400" b="1" i="1" dirty="0" smtClean="0"/>
              <a:t>MA Assignments</a:t>
            </a:r>
            <a:r>
              <a:rPr lang="en-US" sz="2400" dirty="0" smtClean="0"/>
              <a:t> data file for this lesson. </a:t>
            </a:r>
          </a:p>
          <a:p>
            <a:pPr marL="457200" indent="-457200">
              <a:buFont typeface="+mj-lt"/>
              <a:buAutoNum type="arabicPeriod"/>
            </a:pPr>
            <a:r>
              <a:rPr lang="en-US" sz="2400" dirty="0" smtClean="0"/>
              <a:t>Select the entire data range (including the column headings). On the </a:t>
            </a:r>
            <a:r>
              <a:rPr lang="en-US" sz="2400" i="1" dirty="0" smtClean="0"/>
              <a:t>Data</a:t>
            </a:r>
            <a:r>
              <a:rPr lang="en-US" sz="2400" dirty="0" smtClean="0"/>
              <a:t> tab, click </a:t>
            </a:r>
            <a:r>
              <a:rPr lang="en-US" sz="2400" b="1" dirty="0" smtClean="0"/>
              <a:t>Sort</a:t>
            </a:r>
            <a:r>
              <a:rPr lang="en-US" sz="2400" dirty="0" smtClean="0"/>
              <a:t>.</a:t>
            </a:r>
          </a:p>
          <a:p>
            <a:pPr marL="457200" indent="-457200">
              <a:buFont typeface="+mj-lt"/>
              <a:buAutoNum type="arabicPeriod"/>
            </a:pPr>
            <a:r>
              <a:rPr lang="en-US" sz="2400" dirty="0" smtClean="0"/>
              <a:t>In the </a:t>
            </a:r>
            <a:r>
              <a:rPr lang="en-US" sz="2400" i="1" dirty="0" smtClean="0"/>
              <a:t>Sort</a:t>
            </a:r>
            <a:r>
              <a:rPr lang="en-US" sz="2400" dirty="0" smtClean="0"/>
              <a:t> dialog box, accept </a:t>
            </a:r>
            <a:r>
              <a:rPr lang="en-US" sz="2400" b="1" dirty="0" smtClean="0"/>
              <a:t>Last Name</a:t>
            </a:r>
            <a:r>
              <a:rPr lang="en-US" sz="2400" dirty="0" smtClean="0"/>
              <a:t> in the </a:t>
            </a:r>
            <a:r>
              <a:rPr lang="en-US" sz="2400" i="1" dirty="0" smtClean="0"/>
              <a:t>Sort By</a:t>
            </a:r>
            <a:r>
              <a:rPr lang="en-US" sz="2400" dirty="0" smtClean="0"/>
              <a:t> box. Under </a:t>
            </a:r>
            <a:r>
              <a:rPr lang="en-US" sz="2400" i="1" dirty="0" smtClean="0"/>
              <a:t>Sort On</a:t>
            </a:r>
            <a:r>
              <a:rPr lang="en-US" sz="2400" dirty="0" smtClean="0"/>
              <a:t>, select </a:t>
            </a:r>
            <a:r>
              <a:rPr lang="en-US" sz="2400" b="1" dirty="0" smtClean="0"/>
              <a:t>Cell Color</a:t>
            </a:r>
            <a:r>
              <a:rPr lang="en-US" sz="2400" dirty="0" smtClean="0"/>
              <a:t>.</a:t>
            </a:r>
          </a:p>
          <a:p>
            <a:pPr marL="457200" indent="-457200">
              <a:buFont typeface="+mj-lt"/>
              <a:buAutoNum type="arabicPeriod"/>
            </a:pPr>
            <a:r>
              <a:rPr lang="en-US" sz="2400" dirty="0" smtClean="0"/>
              <a:t>Under </a:t>
            </a:r>
            <a:r>
              <a:rPr lang="en-US" sz="2400" i="1" dirty="0" smtClean="0"/>
              <a:t>Order</a:t>
            </a:r>
            <a:r>
              <a:rPr lang="en-US" sz="2400" dirty="0" smtClean="0"/>
              <a:t>, select </a:t>
            </a:r>
            <a:r>
              <a:rPr lang="en-US" sz="2400" b="1" dirty="0" smtClean="0"/>
              <a:t>Pink </a:t>
            </a:r>
            <a:r>
              <a:rPr lang="en-US" sz="2400" dirty="0" smtClean="0"/>
              <a:t>and </a:t>
            </a:r>
            <a:r>
              <a:rPr lang="en-US" sz="2400" b="1" dirty="0" smtClean="0"/>
              <a:t>On Top</a:t>
            </a:r>
            <a:r>
              <a:rPr lang="en-US" sz="2400" dirty="0" smtClean="0"/>
              <a:t>.</a:t>
            </a:r>
          </a:p>
          <a:p>
            <a:pPr marL="457200" indent="-457200">
              <a:buFont typeface="+mj-lt"/>
              <a:buAutoNum type="arabicPeriod"/>
            </a:pPr>
            <a:r>
              <a:rPr lang="en-US" sz="2400" dirty="0" smtClean="0"/>
              <a:t>Click the </a:t>
            </a:r>
            <a:r>
              <a:rPr lang="en-US" sz="2400" b="1" dirty="0" smtClean="0"/>
              <a:t>Add Level </a:t>
            </a:r>
            <a:r>
              <a:rPr lang="en-US" sz="2400" dirty="0" smtClean="0"/>
              <a:t>button in the dialog box and select </a:t>
            </a:r>
            <a:r>
              <a:rPr lang="en-US" sz="2400" b="1" dirty="0" smtClean="0"/>
              <a:t>Last Name </a:t>
            </a:r>
            <a:r>
              <a:rPr lang="en-US" sz="2400" dirty="0" smtClean="0"/>
              <a:t>in the </a:t>
            </a:r>
            <a:r>
              <a:rPr lang="en-US" sz="2400" i="1" dirty="0" smtClean="0"/>
              <a:t>Sort By</a:t>
            </a:r>
            <a:r>
              <a:rPr lang="en-US" sz="2400" dirty="0" smtClean="0"/>
              <a:t> box. In the </a:t>
            </a:r>
            <a:r>
              <a:rPr lang="en-US" sz="2400" i="1" dirty="0" smtClean="0"/>
              <a:t>Sort On</a:t>
            </a:r>
            <a:r>
              <a:rPr lang="en-US" sz="2400" dirty="0" smtClean="0"/>
              <a:t> section, select </a:t>
            </a:r>
            <a:r>
              <a:rPr lang="en-US" sz="2400" b="1" dirty="0" smtClean="0"/>
              <a:t>Cell Color</a:t>
            </a:r>
            <a:r>
              <a:rPr lang="en-US" sz="2400" dirty="0" smtClean="0"/>
              <a:t>. Select </a:t>
            </a:r>
            <a:r>
              <a:rPr lang="en-US" sz="2400" b="1" dirty="0" smtClean="0"/>
              <a:t>Yellow </a:t>
            </a:r>
            <a:r>
              <a:rPr lang="en-US" sz="2400" dirty="0" smtClean="0"/>
              <a:t>and </a:t>
            </a:r>
            <a:r>
              <a:rPr lang="en-US" sz="2400" b="1" dirty="0" smtClean="0"/>
              <a:t>On Top </a:t>
            </a:r>
            <a:r>
              <a:rPr lang="en-US" sz="2400" dirty="0" smtClean="0"/>
              <a:t>in the </a:t>
            </a:r>
            <a:r>
              <a:rPr lang="en-US" sz="2400" i="1" dirty="0" smtClean="0"/>
              <a:t>Order</a:t>
            </a:r>
            <a:r>
              <a:rPr lang="en-US" sz="2400" dirty="0" smtClean="0"/>
              <a:t> section.  </a:t>
            </a:r>
            <a:endParaRPr lang="en-US" sz="22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Using the same method you used </a:t>
            </a:r>
            <a:br>
              <a:rPr lang="en-US" sz="2400" dirty="0" smtClean="0"/>
            </a:br>
            <a:r>
              <a:rPr lang="en-US" sz="2400" dirty="0" smtClean="0"/>
              <a:t>in step 4, add a level for Green </a:t>
            </a:r>
            <a:br>
              <a:rPr lang="en-US" sz="2400" dirty="0" smtClean="0"/>
            </a:br>
            <a:r>
              <a:rPr lang="en-US" sz="2400" dirty="0" smtClean="0"/>
              <a:t>and then add a level for Blue. You </a:t>
            </a:r>
            <a:br>
              <a:rPr lang="en-US" sz="2400" dirty="0" smtClean="0"/>
            </a:br>
            <a:r>
              <a:rPr lang="en-US" sz="2400" dirty="0" smtClean="0"/>
              <a:t>should have a criterion for each </a:t>
            </a:r>
            <a:br>
              <a:rPr lang="en-US" sz="2400" dirty="0" smtClean="0"/>
            </a:br>
            <a:r>
              <a:rPr lang="en-US" sz="2400" dirty="0" smtClean="0"/>
              <a:t>color as illustrated in the figure. </a:t>
            </a:r>
            <a:br>
              <a:rPr lang="en-US" sz="2400" dirty="0" smtClean="0"/>
            </a:br>
            <a:r>
              <a:rPr lang="en-US" sz="2400" dirty="0" smtClean="0"/>
              <a:t>Click </a:t>
            </a:r>
            <a:r>
              <a:rPr lang="en-US" sz="2400" b="1" dirty="0" smtClean="0"/>
              <a:t>OK</a:t>
            </a:r>
            <a:r>
              <a:rPr lang="en-US" sz="2400" dirty="0" smtClean="0"/>
              <a:t>. </a:t>
            </a:r>
          </a:p>
          <a:p>
            <a:pPr marL="457200" indent="-457200">
              <a:buFont typeface="+mj-lt"/>
              <a:buAutoNum type="arabicPeriod" startAt="5"/>
            </a:pPr>
            <a:r>
              <a:rPr lang="en-US" sz="2400" b="1" dirty="0" smtClean="0"/>
              <a:t>SAVE</a:t>
            </a:r>
            <a:r>
              <a:rPr lang="en-US" sz="2400" dirty="0" smtClean="0"/>
              <a:t> the workbook in your Lesson 7 folder as </a:t>
            </a:r>
            <a:r>
              <a:rPr lang="en-US" sz="2400" b="1" i="1" dirty="0" smtClean="0"/>
              <a:t>MA Assignments</a:t>
            </a:r>
            <a:r>
              <a:rPr lang="en-US" sz="2400" dirty="0" smtClean="0"/>
              <a:t>.</a:t>
            </a:r>
          </a:p>
          <a:p>
            <a:r>
              <a:rPr lang="en-US" sz="2400" b="1" dirty="0" smtClean="0"/>
              <a:t>LEAVE</a:t>
            </a:r>
            <a:r>
              <a:rPr lang="en-US" sz="2400" dirty="0" smtClean="0"/>
              <a:t> the workbook open to use in the next exercise.   </a:t>
            </a:r>
            <a:endParaRPr lang="en-US" sz="2200" dirty="0" smtClean="0"/>
          </a:p>
        </p:txBody>
      </p:sp>
      <p:pic>
        <p:nvPicPr>
          <p:cNvPr id="4" name="Picture 3" descr="f0714.JPG"/>
          <p:cNvPicPr>
            <a:picLocks noChangeAspect="1"/>
          </p:cNvPicPr>
          <p:nvPr/>
        </p:nvPicPr>
        <p:blipFill>
          <a:blip r:embed="rId3"/>
          <a:stretch>
            <a:fillRect/>
          </a:stretch>
        </p:blipFill>
        <p:spPr>
          <a:xfrm>
            <a:off x="5562600" y="1981200"/>
            <a:ext cx="2962275" cy="1371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AutoFilter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t>
            </a:r>
            <a:r>
              <a:rPr lang="en-US" sz="2400" b="1" dirty="0" smtClean="0"/>
              <a:t>A3:E28</a:t>
            </a:r>
            <a:r>
              <a:rPr lang="en-US" sz="2400" dirty="0" smtClean="0"/>
              <a:t>. Click </a:t>
            </a:r>
            <a:br>
              <a:rPr lang="en-US" sz="2400" dirty="0" smtClean="0"/>
            </a:br>
            <a:r>
              <a:rPr lang="en-US" sz="2400" b="1" dirty="0" smtClean="0"/>
              <a:t>Filter </a:t>
            </a:r>
            <a:r>
              <a:rPr lang="en-US" sz="2400" dirty="0" smtClean="0"/>
              <a:t>on the </a:t>
            </a:r>
            <a:r>
              <a:rPr lang="en-US" sz="2400" i="1" dirty="0" smtClean="0"/>
              <a:t>Data</a:t>
            </a:r>
            <a:r>
              <a:rPr lang="en-US" sz="2400" dirty="0" smtClean="0"/>
              <a:t> tab in </a:t>
            </a:r>
            <a:br>
              <a:rPr lang="en-US" sz="2400" dirty="0" smtClean="0"/>
            </a:br>
            <a:r>
              <a:rPr lang="en-US" sz="2400" dirty="0" smtClean="0"/>
              <a:t>the </a:t>
            </a:r>
            <a:r>
              <a:rPr lang="en-US" sz="2400" i="1" dirty="0" smtClean="0"/>
              <a:t>Sort &amp; Filter</a:t>
            </a:r>
            <a:r>
              <a:rPr lang="en-US" sz="2400" dirty="0" smtClean="0"/>
              <a:t> group; a </a:t>
            </a:r>
            <a:br>
              <a:rPr lang="en-US" sz="2400" dirty="0" smtClean="0"/>
            </a:br>
            <a:r>
              <a:rPr lang="en-US" sz="2400" dirty="0" smtClean="0"/>
              <a:t>filter arrow is added to </a:t>
            </a:r>
            <a:br>
              <a:rPr lang="en-US" sz="2400" dirty="0" smtClean="0"/>
            </a:br>
            <a:r>
              <a:rPr lang="en-US" sz="2400" dirty="0" smtClean="0"/>
              <a:t>each column heading.</a:t>
            </a:r>
          </a:p>
          <a:p>
            <a:pPr marL="457200" indent="-457200">
              <a:buFont typeface="+mj-lt"/>
              <a:buAutoNum type="arabicPeriod"/>
            </a:pPr>
            <a:r>
              <a:rPr lang="en-US" sz="2400" dirty="0" smtClean="0"/>
              <a:t>Click the filter arrow in </a:t>
            </a:r>
            <a:br>
              <a:rPr lang="en-US" sz="2400" dirty="0" smtClean="0"/>
            </a:br>
            <a:r>
              <a:rPr lang="en-US" sz="2400" dirty="0" smtClean="0"/>
              <a:t>the </a:t>
            </a:r>
            <a:r>
              <a:rPr lang="en-US" sz="2400" i="1" dirty="0" smtClean="0"/>
              <a:t>Job Title</a:t>
            </a:r>
            <a:r>
              <a:rPr lang="en-US" sz="2400" dirty="0" smtClean="0"/>
              <a:t> column. </a:t>
            </a:r>
            <a:br>
              <a:rPr lang="en-US" sz="2400" dirty="0" smtClean="0"/>
            </a:br>
            <a:r>
              <a:rPr lang="en-US" sz="2400" dirty="0" smtClean="0"/>
              <a:t>The </a:t>
            </a:r>
            <a:r>
              <a:rPr lang="en-US" sz="2400" i="1" dirty="0" smtClean="0"/>
              <a:t>AutoFilter</a:t>
            </a:r>
            <a:r>
              <a:rPr lang="en-US" sz="2400" dirty="0" smtClean="0"/>
              <a:t> menu </a:t>
            </a:r>
            <a:br>
              <a:rPr lang="en-US" sz="2400" dirty="0" smtClean="0"/>
            </a:br>
            <a:r>
              <a:rPr lang="en-US" sz="2400" dirty="0" smtClean="0"/>
              <a:t>shown in the figure is </a:t>
            </a:r>
            <a:br>
              <a:rPr lang="en-US" sz="2400" dirty="0" smtClean="0"/>
            </a:br>
            <a:r>
              <a:rPr lang="en-US" sz="2400" dirty="0" smtClean="0"/>
              <a:t>displayed. </a:t>
            </a:r>
            <a:endParaRPr lang="en-US" sz="2400" dirty="0"/>
          </a:p>
        </p:txBody>
      </p:sp>
      <p:pic>
        <p:nvPicPr>
          <p:cNvPr id="4" name="Picture 3" descr="f0715.JPG"/>
          <p:cNvPicPr>
            <a:picLocks noChangeAspect="1"/>
          </p:cNvPicPr>
          <p:nvPr/>
        </p:nvPicPr>
        <p:blipFill>
          <a:blip r:embed="rId3"/>
          <a:stretch>
            <a:fillRect/>
          </a:stretch>
        </p:blipFill>
        <p:spPr>
          <a:xfrm>
            <a:off x="4343400" y="2190750"/>
            <a:ext cx="4295775" cy="39814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AutoFilter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3"/>
            </a:pPr>
            <a:r>
              <a:rPr lang="en-US" sz="2400" dirty="0" smtClean="0"/>
              <a:t>Currently the data is not filtered, so all job titles are selected. Click </a:t>
            </a:r>
            <a:r>
              <a:rPr lang="en-US" sz="2400" b="1" dirty="0" smtClean="0"/>
              <a:t>Select All </a:t>
            </a:r>
            <a:r>
              <a:rPr lang="en-US" sz="2400" dirty="0" smtClean="0"/>
              <a:t>to deselect all titles.</a:t>
            </a:r>
          </a:p>
          <a:p>
            <a:pPr marL="457200" indent="-457200">
              <a:buFont typeface="+mj-lt"/>
              <a:buAutoNum type="arabicPeriod" startAt="3"/>
            </a:pPr>
            <a:r>
              <a:rPr lang="en-US" sz="2400" dirty="0" smtClean="0"/>
              <a:t>Click </a:t>
            </a:r>
            <a:r>
              <a:rPr lang="en-US" sz="2400" b="1" dirty="0" smtClean="0"/>
              <a:t>Accounts Receivable </a:t>
            </a:r>
            <a:br>
              <a:rPr lang="en-US" sz="2400" b="1" dirty="0" smtClean="0"/>
            </a:br>
            <a:r>
              <a:rPr lang="en-US" sz="2400" b="1" dirty="0" smtClean="0"/>
              <a:t>Clerk </a:t>
            </a:r>
            <a:r>
              <a:rPr lang="en-US" sz="2400" dirty="0" smtClean="0"/>
              <a:t>and </a:t>
            </a:r>
            <a:r>
              <a:rPr lang="en-US" sz="2400" b="1" dirty="0" smtClean="0"/>
              <a:t>Receptionist</a:t>
            </a:r>
            <a:r>
              <a:rPr lang="en-US" sz="2400" dirty="0" smtClean="0"/>
              <a:t>. Click </a:t>
            </a:r>
            <a:br>
              <a:rPr lang="en-US" sz="2400" dirty="0" smtClean="0"/>
            </a:br>
            <a:r>
              <a:rPr lang="en-US" sz="2400" b="1" dirty="0" smtClean="0"/>
              <a:t>OK</a:t>
            </a:r>
            <a:r>
              <a:rPr lang="en-US" sz="2400" dirty="0" smtClean="0"/>
              <a:t>. Data for six employees </a:t>
            </a:r>
            <a:br>
              <a:rPr lang="en-US" sz="2400" dirty="0" smtClean="0"/>
            </a:br>
            <a:r>
              <a:rPr lang="en-US" sz="2400" dirty="0" smtClean="0"/>
              <a:t>who hold these titles is </a:t>
            </a:r>
            <a:br>
              <a:rPr lang="en-US" sz="2400" dirty="0" smtClean="0"/>
            </a:br>
            <a:r>
              <a:rPr lang="en-US" sz="2400" dirty="0" smtClean="0"/>
              <a:t>displayed. All other </a:t>
            </a:r>
            <a:br>
              <a:rPr lang="en-US" sz="2400" dirty="0" smtClean="0"/>
            </a:br>
            <a:r>
              <a:rPr lang="en-US" sz="2400" dirty="0" smtClean="0"/>
              <a:t>employees are filtered out. </a:t>
            </a:r>
            <a:br>
              <a:rPr lang="en-US" sz="2400" dirty="0" smtClean="0"/>
            </a:br>
            <a:r>
              <a:rPr lang="en-US" sz="2400" dirty="0" smtClean="0"/>
              <a:t>See the figure. </a:t>
            </a:r>
          </a:p>
          <a:p>
            <a:r>
              <a:rPr lang="en-US" sz="2400" b="1" dirty="0" smtClean="0"/>
              <a:t>LEAVE</a:t>
            </a:r>
            <a:r>
              <a:rPr lang="en-US" sz="2400" dirty="0" smtClean="0"/>
              <a:t> the workbook open with the filtered data displayed to use in the next exercise. </a:t>
            </a:r>
            <a:endParaRPr lang="en-US" sz="2400" dirty="0"/>
          </a:p>
        </p:txBody>
      </p:sp>
      <p:pic>
        <p:nvPicPr>
          <p:cNvPr id="5" name="Picture 4" descr="f0716.JPG"/>
          <p:cNvPicPr>
            <a:picLocks noChangeAspect="1"/>
          </p:cNvPicPr>
          <p:nvPr/>
        </p:nvPicPr>
        <p:blipFill>
          <a:blip r:embed="rId3"/>
          <a:stretch>
            <a:fillRect/>
          </a:stretch>
        </p:blipFill>
        <p:spPr>
          <a:xfrm>
            <a:off x="4793974" y="2667000"/>
            <a:ext cx="3892826"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Custom AutoFilter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With the filtered list displayed, click the </a:t>
            </a:r>
            <a:r>
              <a:rPr lang="en-US" sz="2400" b="1" dirty="0" smtClean="0"/>
              <a:t>filter arrow </a:t>
            </a:r>
            <a:r>
              <a:rPr lang="en-US" sz="2400" dirty="0" smtClean="0"/>
              <a:t>in column D. In the </a:t>
            </a:r>
            <a:br>
              <a:rPr lang="en-US" sz="2400" dirty="0" smtClean="0"/>
            </a:br>
            <a:r>
              <a:rPr lang="en-US" sz="2400" i="1" dirty="0" smtClean="0"/>
              <a:t>AutoFilter</a:t>
            </a:r>
            <a:r>
              <a:rPr lang="en-US" sz="2400" dirty="0" smtClean="0"/>
              <a:t> menu, point </a:t>
            </a:r>
            <a:br>
              <a:rPr lang="en-US" sz="2400" dirty="0" smtClean="0"/>
            </a:br>
            <a:r>
              <a:rPr lang="en-US" sz="2400" dirty="0" smtClean="0"/>
              <a:t>to Number Filters. </a:t>
            </a:r>
            <a:br>
              <a:rPr lang="en-US" sz="2400" dirty="0" smtClean="0"/>
            </a:br>
            <a:r>
              <a:rPr lang="en-US" sz="2400" dirty="0" smtClean="0"/>
              <a:t>As shown in the figure,</a:t>
            </a:r>
            <a:br>
              <a:rPr lang="en-US" sz="2400" dirty="0" smtClean="0"/>
            </a:br>
            <a:r>
              <a:rPr lang="en-US" sz="2400" dirty="0" smtClean="0"/>
              <a:t>the menu expands to</a:t>
            </a:r>
            <a:br>
              <a:rPr lang="en-US" sz="2400" dirty="0" smtClean="0"/>
            </a:br>
            <a:r>
              <a:rPr lang="en-US" sz="2400" dirty="0" smtClean="0"/>
              <a:t>allow you to customize</a:t>
            </a:r>
            <a:br>
              <a:rPr lang="en-US" sz="2400" dirty="0" smtClean="0"/>
            </a:br>
            <a:r>
              <a:rPr lang="en-US" sz="2400" dirty="0" smtClean="0"/>
              <a:t>the filter.   </a:t>
            </a:r>
            <a:endParaRPr lang="en-US" sz="2400" dirty="0"/>
          </a:p>
        </p:txBody>
      </p:sp>
      <p:pic>
        <p:nvPicPr>
          <p:cNvPr id="6" name="Picture 5" descr="f0717.JPG"/>
          <p:cNvPicPr>
            <a:picLocks noChangeAspect="1"/>
          </p:cNvPicPr>
          <p:nvPr/>
        </p:nvPicPr>
        <p:blipFill>
          <a:blip r:embed="rId3"/>
          <a:stretch>
            <a:fillRect/>
          </a:stretch>
        </p:blipFill>
        <p:spPr>
          <a:xfrm>
            <a:off x="4076252" y="2743200"/>
            <a:ext cx="4277173" cy="3276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Custom AutoFilter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2"/>
            </a:pPr>
            <a:r>
              <a:rPr lang="en-US" sz="2400" dirty="0" smtClean="0"/>
              <a:t>Select </a:t>
            </a:r>
            <a:r>
              <a:rPr lang="en-US" sz="2400" b="1" dirty="0" smtClean="0"/>
              <a:t>Less Than </a:t>
            </a:r>
            <a:r>
              <a:rPr lang="en-US" sz="2400" dirty="0" smtClean="0"/>
              <a:t>on the expanded menu and key </a:t>
            </a:r>
            <a:r>
              <a:rPr lang="en-US" sz="2400" b="1" dirty="0" smtClean="0"/>
              <a:t>30 </a:t>
            </a:r>
            <a:r>
              <a:rPr lang="en-US" sz="2400" dirty="0" smtClean="0"/>
              <a:t>in the amount box. Click </a:t>
            </a:r>
            <a:r>
              <a:rPr lang="en-US" sz="2400" b="1" dirty="0" smtClean="0"/>
              <a:t>OK</a:t>
            </a:r>
            <a:r>
              <a:rPr lang="en-US" sz="2400" dirty="0" smtClean="0"/>
              <a:t>. The AutoFilter menu closes and the filtered list reduces to four employees who work fewer than 30 hours per week.</a:t>
            </a:r>
          </a:p>
          <a:p>
            <a:pPr marL="457200" indent="-457200">
              <a:buFont typeface="+mj-lt"/>
              <a:buAutoNum type="arabicPeriod" startAt="2"/>
            </a:pPr>
            <a:r>
              <a:rPr lang="en-US" sz="2400" dirty="0" smtClean="0"/>
              <a:t>Click the </a:t>
            </a:r>
            <a:r>
              <a:rPr lang="en-US" sz="2400" b="1" dirty="0" smtClean="0"/>
              <a:t>Filter </a:t>
            </a:r>
            <a:r>
              <a:rPr lang="en-US" sz="2400" dirty="0" smtClean="0"/>
              <a:t>button in the </a:t>
            </a:r>
            <a:r>
              <a:rPr lang="en-US" sz="2400" i="1" dirty="0" smtClean="0"/>
              <a:t>Sort &amp; Filter</a:t>
            </a:r>
            <a:r>
              <a:rPr lang="en-US" sz="2400" dirty="0" smtClean="0"/>
              <a:t> group on the </a:t>
            </a:r>
            <a:r>
              <a:rPr lang="en-US" sz="2400" i="1" dirty="0" smtClean="0"/>
              <a:t>Data</a:t>
            </a:r>
            <a:r>
              <a:rPr lang="en-US" sz="2400" dirty="0" smtClean="0"/>
              <a:t> tab to display all data. With the data range still selected, click </a:t>
            </a:r>
            <a:r>
              <a:rPr lang="en-US" sz="2400" b="1" dirty="0" smtClean="0"/>
              <a:t>Filter </a:t>
            </a:r>
            <a:r>
              <a:rPr lang="en-US" sz="2400" dirty="0" smtClean="0"/>
              <a:t>again.</a:t>
            </a:r>
          </a:p>
          <a:p>
            <a:pPr marL="457200" indent="-457200">
              <a:buFont typeface="+mj-lt"/>
              <a:buAutoNum type="arabicPeriod" startAt="2"/>
            </a:pPr>
            <a:r>
              <a:rPr lang="en-US" sz="2400" dirty="0" smtClean="0"/>
              <a:t>Click the </a:t>
            </a:r>
            <a:r>
              <a:rPr lang="en-US" sz="2400" b="1" dirty="0" smtClean="0"/>
              <a:t>filter arrow </a:t>
            </a:r>
            <a:r>
              <a:rPr lang="en-US" sz="2400" dirty="0" smtClean="0"/>
              <a:t>in column D to open the </a:t>
            </a:r>
            <a:r>
              <a:rPr lang="en-US" sz="2400" i="1" dirty="0" smtClean="0"/>
              <a:t>AutoFilter</a:t>
            </a:r>
            <a:r>
              <a:rPr lang="en-US" sz="2400" dirty="0" smtClean="0"/>
              <a:t> menu. Point to Number Filters and select </a:t>
            </a:r>
            <a:r>
              <a:rPr lang="en-US" sz="2400" b="1" dirty="0" smtClean="0"/>
              <a:t>Greater Than</a:t>
            </a:r>
            <a:r>
              <a:rPr lang="en-US" sz="2400" dirty="0" smtClean="0"/>
              <a:t>. Key </a:t>
            </a:r>
            <a:r>
              <a:rPr lang="en-US" sz="2400" b="1" dirty="0" smtClean="0"/>
              <a:t>15 </a:t>
            </a:r>
            <a:r>
              <a:rPr lang="en-US" sz="2400" dirty="0" smtClean="0"/>
              <a:t>and press </a:t>
            </a:r>
            <a:r>
              <a:rPr lang="en-US" sz="2400" b="1" dirty="0" smtClean="0"/>
              <a:t>Tab</a:t>
            </a:r>
            <a:r>
              <a:rPr lang="en-US" sz="2400" dirty="0" smtClean="0"/>
              <a:t> twice to move to the second comparison operator criteria box.   </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Custom AutoFilter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Click the </a:t>
            </a:r>
            <a:r>
              <a:rPr lang="en-US" sz="2400" b="1" dirty="0" smtClean="0"/>
              <a:t>arrow </a:t>
            </a:r>
            <a:r>
              <a:rPr lang="en-US" sz="2400" dirty="0" smtClean="0"/>
              <a:t>for the comparison operator drop-down list and select </a:t>
            </a:r>
            <a:r>
              <a:rPr lang="en-US" sz="2400" b="1" dirty="0" smtClean="0"/>
              <a:t>is less than </a:t>
            </a:r>
            <a:r>
              <a:rPr lang="en-US" sz="2400" dirty="0" smtClean="0"/>
              <a:t>as the second comparison operator and press </a:t>
            </a:r>
            <a:r>
              <a:rPr lang="en-US" sz="2400" b="1" dirty="0" smtClean="0"/>
              <a:t>Tab</a:t>
            </a:r>
            <a:r>
              <a:rPr lang="en-US" sz="2400" dirty="0" smtClean="0"/>
              <a:t>. Key </a:t>
            </a:r>
            <a:r>
              <a:rPr lang="en-US" sz="2400" b="1" dirty="0" smtClean="0"/>
              <a:t>30 </a:t>
            </a:r>
            <a:r>
              <a:rPr lang="en-US" sz="2400" dirty="0" smtClean="0"/>
              <a:t>and click </a:t>
            </a:r>
            <a:r>
              <a:rPr lang="en-US" sz="2400" b="1" dirty="0" smtClean="0"/>
              <a:t>OK</a:t>
            </a:r>
            <a:r>
              <a:rPr lang="en-US" sz="2400" dirty="0" smtClean="0"/>
              <a:t>. The list should be filtered to six employees.</a:t>
            </a:r>
          </a:p>
          <a:p>
            <a:pPr marL="457200" indent="-457200">
              <a:buFont typeface="+mj-lt"/>
              <a:buAutoNum type="arabicPeriod" startAt="5"/>
            </a:pPr>
            <a:r>
              <a:rPr lang="en-US" sz="2400" dirty="0" smtClean="0"/>
              <a:t>Click the </a:t>
            </a:r>
            <a:r>
              <a:rPr lang="en-US" sz="2400" b="1" dirty="0" smtClean="0"/>
              <a:t>Filter </a:t>
            </a:r>
            <a:r>
              <a:rPr lang="en-US" sz="2400" dirty="0" smtClean="0"/>
              <a:t>button to once again display all data.</a:t>
            </a:r>
          </a:p>
          <a:p>
            <a:pPr marL="457200" indent="-457200">
              <a:buFont typeface="+mj-lt"/>
              <a:buAutoNum type="arabicPeriod" startAt="5"/>
            </a:pPr>
            <a:r>
              <a:rPr lang="en-US" sz="2400" b="1" dirty="0" smtClean="0"/>
              <a:t>SAVE</a:t>
            </a:r>
            <a:r>
              <a:rPr lang="en-US" sz="2400" dirty="0" smtClean="0"/>
              <a:t> 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Filter Using Conditional Formatting</a:t>
            </a:r>
            <a:endParaRPr lang="en-US" sz="3000" dirty="0"/>
          </a:p>
        </p:txBody>
      </p:sp>
      <p:sp>
        <p:nvSpPr>
          <p:cNvPr id="6147" name="Content Placeholder 2"/>
          <p:cNvSpPr>
            <a:spLocks noGrp="1"/>
          </p:cNvSpPr>
          <p:nvPr>
            <p:ph idx="1"/>
          </p:nvPr>
        </p:nvSpPr>
        <p:spPr>
          <a:xfrm>
            <a:off x="457200" y="1600200"/>
            <a:ext cx="8229600" cy="4800600"/>
          </a:xfrm>
        </p:spPr>
        <p:txBody>
          <a:bodyPr/>
          <a:lstStyle/>
          <a:p>
            <a:r>
              <a:rPr lang="en-US" sz="2300" b="1" dirty="0" smtClean="0"/>
              <a:t>OPEN</a:t>
            </a:r>
            <a:r>
              <a:rPr lang="en-US" sz="2300" dirty="0" smtClean="0"/>
              <a:t> </a:t>
            </a:r>
            <a:r>
              <a:rPr lang="en-US" sz="2300" b="1" i="1" dirty="0" smtClean="0"/>
              <a:t>Conditional Format</a:t>
            </a:r>
            <a:r>
              <a:rPr lang="en-US" sz="2300" dirty="0" smtClean="0"/>
              <a:t> from the data files for this lesson.</a:t>
            </a:r>
          </a:p>
          <a:p>
            <a:pPr marL="457200" indent="-457200">
              <a:buFont typeface="+mj-lt"/>
              <a:buAutoNum type="arabicPeriod"/>
            </a:pPr>
            <a:r>
              <a:rPr lang="en-US" sz="2300" dirty="0" smtClean="0"/>
              <a:t>Select </a:t>
            </a:r>
            <a:r>
              <a:rPr lang="en-US" sz="2300" b="1" dirty="0" smtClean="0"/>
              <a:t>A3:E32</a:t>
            </a:r>
            <a:r>
              <a:rPr lang="en-US" sz="2300" dirty="0" smtClean="0"/>
              <a:t>. On the </a:t>
            </a:r>
            <a:r>
              <a:rPr lang="en-US" sz="2300" i="1" dirty="0" smtClean="0"/>
              <a:t>Data</a:t>
            </a:r>
            <a:r>
              <a:rPr lang="en-US" sz="2300" dirty="0" smtClean="0"/>
              <a:t> tab, click </a:t>
            </a:r>
            <a:r>
              <a:rPr lang="en-US" sz="2300" b="1" dirty="0" smtClean="0"/>
              <a:t>Filter</a:t>
            </a:r>
            <a:r>
              <a:rPr lang="en-US" sz="2300" dirty="0" smtClean="0"/>
              <a:t>.</a:t>
            </a:r>
          </a:p>
          <a:p>
            <a:pPr marL="457200" indent="-457200">
              <a:buFont typeface="+mj-lt"/>
              <a:buAutoNum type="arabicPeriod"/>
            </a:pPr>
            <a:r>
              <a:rPr lang="en-US" sz="2300" dirty="0" smtClean="0"/>
              <a:t>Click the </a:t>
            </a:r>
            <a:r>
              <a:rPr lang="en-US" sz="2300" b="1" dirty="0" smtClean="0"/>
              <a:t>filter arrow </a:t>
            </a:r>
            <a:r>
              <a:rPr lang="en-US" sz="2300" dirty="0" smtClean="0"/>
              <a:t>in column D. Point to Filter by Color in the </a:t>
            </a:r>
            <a:r>
              <a:rPr lang="en-US" sz="2300" i="1" dirty="0" smtClean="0"/>
              <a:t>AutoFilter</a:t>
            </a:r>
            <a:r>
              <a:rPr lang="en-US" sz="2300" dirty="0" smtClean="0"/>
              <a:t> menu that appears. Click the </a:t>
            </a:r>
            <a:r>
              <a:rPr lang="en-US" sz="2300" b="1" dirty="0" smtClean="0"/>
              <a:t>green flag </a:t>
            </a:r>
            <a:r>
              <a:rPr lang="en-US" sz="2300" dirty="0" smtClean="0"/>
              <a:t>under the </a:t>
            </a:r>
            <a:r>
              <a:rPr lang="en-US" sz="2300" i="1" dirty="0" smtClean="0"/>
              <a:t>Filter by Cell</a:t>
            </a:r>
            <a:r>
              <a:rPr lang="en-US" sz="2300" dirty="0" smtClean="0"/>
              <a:t> icon. Data formatted with a green flag (highest number of work hours) is displayed.</a:t>
            </a:r>
          </a:p>
          <a:p>
            <a:pPr marL="457200" indent="-457200">
              <a:buFont typeface="+mj-lt"/>
              <a:buAutoNum type="arabicPeriod"/>
            </a:pPr>
            <a:r>
              <a:rPr lang="en-US" sz="2300" dirty="0" smtClean="0"/>
              <a:t>Click the </a:t>
            </a:r>
            <a:r>
              <a:rPr lang="en-US" sz="2300" b="1" dirty="0" smtClean="0"/>
              <a:t>filter arrow </a:t>
            </a:r>
            <a:r>
              <a:rPr lang="en-US" sz="2300" dirty="0" smtClean="0"/>
              <a:t>in column D. Point to Filter by Color. Click the </a:t>
            </a:r>
            <a:r>
              <a:rPr lang="en-US" sz="2300" b="1" dirty="0" smtClean="0"/>
              <a:t>red flag </a:t>
            </a:r>
            <a:r>
              <a:rPr lang="en-US" sz="2300" dirty="0" smtClean="0"/>
              <a:t>under the </a:t>
            </a:r>
            <a:r>
              <a:rPr lang="en-US" sz="2300" i="1" dirty="0" smtClean="0"/>
              <a:t>Filter by Cell</a:t>
            </a:r>
            <a:r>
              <a:rPr lang="en-US" sz="2300" dirty="0" smtClean="0"/>
              <a:t> icon. The data formatted by a green flag is replaced in the worksheet by data formatted with a red flag (lowest number of work hours).</a:t>
            </a:r>
          </a:p>
          <a:p>
            <a:pPr marL="457200" indent="-457200">
              <a:buFont typeface="+mj-lt"/>
              <a:buAutoNum type="arabicPeriod"/>
            </a:pPr>
            <a:r>
              <a:rPr lang="en-US" sz="2300" dirty="0" smtClean="0"/>
              <a:t>Click </a:t>
            </a:r>
            <a:r>
              <a:rPr lang="en-US" sz="2300" b="1" dirty="0" smtClean="0"/>
              <a:t>Filter </a:t>
            </a:r>
            <a:r>
              <a:rPr lang="en-US" sz="2300" dirty="0" smtClean="0"/>
              <a:t>to remove the filter arrows.</a:t>
            </a:r>
          </a:p>
          <a:p>
            <a:r>
              <a:rPr lang="en-US" sz="2300" b="1" dirty="0" smtClean="0"/>
              <a:t>LEAVE</a:t>
            </a:r>
            <a:r>
              <a:rPr lang="en-US" sz="2300" dirty="0" smtClean="0"/>
              <a:t> the workbook open to use in the next exercise.</a:t>
            </a:r>
          </a:p>
          <a:p>
            <a:pPr>
              <a:buNone/>
            </a:pPr>
            <a:endParaRPr lang="en-US" sz="2400" dirty="0" smtClean="0"/>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Software Orientation: Excel’s Data Tab</a:t>
            </a:r>
          </a:p>
        </p:txBody>
      </p:sp>
      <p:sp>
        <p:nvSpPr>
          <p:cNvPr id="4099" name="Rectangle 3"/>
          <p:cNvSpPr>
            <a:spLocks noGrp="1" noChangeArrowheads="1"/>
          </p:cNvSpPr>
          <p:nvPr>
            <p:ph type="body" idx="1"/>
          </p:nvPr>
        </p:nvSpPr>
        <p:spPr>
          <a:xfrm>
            <a:off x="457200" y="1600200"/>
            <a:ext cx="8229600" cy="4876800"/>
          </a:xfrm>
        </p:spPr>
        <p:txBody>
          <a:bodyPr/>
          <a:lstStyle/>
          <a:p>
            <a:r>
              <a:rPr lang="en-US" sz="2300" dirty="0" smtClean="0"/>
              <a:t>The command groups on Excel’s Data tab, shown in the figure below, enable you to sort and filter data, convert text to columns, ensure valid data entry, conduct what-if analyses, and outline data. You can also get external data into Excel by using Data commands.</a:t>
            </a:r>
          </a:p>
          <a:p>
            <a:endParaRPr lang="en-US" sz="2300" dirty="0" smtClean="0"/>
          </a:p>
          <a:p>
            <a:endParaRPr lang="en-US" sz="2300" dirty="0" smtClean="0"/>
          </a:p>
          <a:p>
            <a:endParaRPr lang="en-US" sz="2300" dirty="0" smtClean="0"/>
          </a:p>
          <a:p>
            <a:endParaRPr lang="en-US" sz="2300" dirty="0" smtClean="0"/>
          </a:p>
          <a:p>
            <a:r>
              <a:rPr lang="en-US" sz="2300" dirty="0" smtClean="0"/>
              <a:t>In this lesson, you will learn many ways to use the command groups on Excel’s Data tab to manage spreadsheet data. Use this figure as a guide to these powerful commands. </a:t>
            </a:r>
          </a:p>
        </p:txBody>
      </p:sp>
      <p:pic>
        <p:nvPicPr>
          <p:cNvPr id="4" name="Picture 3" descr="f0701.JPG"/>
          <p:cNvPicPr>
            <a:picLocks noChangeAspect="1"/>
          </p:cNvPicPr>
          <p:nvPr/>
        </p:nvPicPr>
        <p:blipFill>
          <a:blip r:embed="rId3"/>
          <a:stretch>
            <a:fillRect/>
          </a:stretch>
        </p:blipFill>
        <p:spPr>
          <a:xfrm>
            <a:off x="1524000" y="3571875"/>
            <a:ext cx="6038850" cy="14573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Filter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any cell in the data range and click the </a:t>
            </a:r>
            <a:r>
              <a:rPr lang="en-US" sz="2400" b="1" dirty="0" smtClean="0"/>
              <a:t>Filter </a:t>
            </a:r>
            <a:r>
              <a:rPr lang="en-US" sz="2400" dirty="0" smtClean="0"/>
              <a:t>button in the </a:t>
            </a:r>
            <a:r>
              <a:rPr lang="en-US" sz="2400" i="1" dirty="0" smtClean="0"/>
              <a:t>Sort &amp; Filter</a:t>
            </a:r>
            <a:r>
              <a:rPr lang="en-US" sz="2400" dirty="0" smtClean="0"/>
              <a:t> group on the </a:t>
            </a:r>
            <a:r>
              <a:rPr lang="en-US" sz="2400" i="1" dirty="0" smtClean="0"/>
              <a:t>Data</a:t>
            </a:r>
            <a:r>
              <a:rPr lang="en-US" sz="2400" dirty="0" smtClean="0"/>
              <a:t> tab.</a:t>
            </a:r>
          </a:p>
          <a:p>
            <a:pPr marL="457200" indent="-457200">
              <a:buFont typeface="+mj-lt"/>
              <a:buAutoNum type="arabicPeriod"/>
            </a:pPr>
            <a:r>
              <a:rPr lang="en-US" sz="2400" dirty="0" smtClean="0"/>
              <a:t>Click the arrow next to the Title header (</a:t>
            </a:r>
            <a:r>
              <a:rPr lang="en-US" sz="2400" dirty="0" err="1" smtClean="0"/>
              <a:t>Contoso</a:t>
            </a:r>
            <a:r>
              <a:rPr lang="en-US" sz="2400" dirty="0" smtClean="0"/>
              <a:t>, Ltd.) and point to Filter by Color. Click </a:t>
            </a:r>
            <a:r>
              <a:rPr lang="en-US" sz="2400" b="1" dirty="0" smtClean="0"/>
              <a:t>More Font Colors</a:t>
            </a:r>
            <a:r>
              <a:rPr lang="en-US" sz="2400" dirty="0" smtClean="0"/>
              <a:t>. A dialog box opens that displays the font colors used in the worksheet.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Filter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3"/>
            </a:pPr>
            <a:r>
              <a:rPr lang="en-US" sz="2400" dirty="0" smtClean="0"/>
              <a:t>As in the figure below, the first color appears in the </a:t>
            </a:r>
            <a:r>
              <a:rPr lang="en-US" sz="2400" i="1" dirty="0" smtClean="0"/>
              <a:t>Selected</a:t>
            </a:r>
            <a:r>
              <a:rPr lang="en-US" sz="2400" dirty="0" smtClean="0"/>
              <a:t> field. Click </a:t>
            </a:r>
            <a:r>
              <a:rPr lang="en-US" sz="2400" b="1" dirty="0" smtClean="0"/>
              <a:t>OK</a:t>
            </a:r>
            <a:r>
              <a:rPr lang="en-US" sz="2400" dirty="0" smtClean="0"/>
              <a:t>. The heading rows are displayed. These are the colors in </a:t>
            </a:r>
            <a:r>
              <a:rPr lang="en-US" sz="2400" smtClean="0"/>
              <a:t>the </a:t>
            </a:r>
            <a:r>
              <a:rPr lang="en-US" sz="2400" smtClean="0"/>
              <a:t>Office theme </a:t>
            </a:r>
            <a:r>
              <a:rPr lang="en-US" sz="2400" dirty="0" smtClean="0"/>
              <a:t>that was applied to this worksheet. </a:t>
            </a:r>
            <a:endParaRPr lang="en-US" sz="2400" dirty="0"/>
          </a:p>
        </p:txBody>
      </p:sp>
      <p:pic>
        <p:nvPicPr>
          <p:cNvPr id="4" name="Picture 3" descr="f0719.JPG"/>
          <p:cNvPicPr>
            <a:picLocks noChangeAspect="1"/>
          </p:cNvPicPr>
          <p:nvPr/>
        </p:nvPicPr>
        <p:blipFill>
          <a:blip r:embed="rId3"/>
          <a:stretch>
            <a:fillRect/>
          </a:stretch>
        </p:blipFill>
        <p:spPr>
          <a:xfrm>
            <a:off x="3276600" y="2875128"/>
            <a:ext cx="4638675" cy="338470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Filter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smtClean="0"/>
              <a:t>Click the </a:t>
            </a:r>
            <a:r>
              <a:rPr lang="en-US" sz="2400" b="1" dirty="0" smtClean="0"/>
              <a:t>filter arrow </a:t>
            </a:r>
            <a:r>
              <a:rPr lang="en-US" sz="2400" dirty="0" smtClean="0"/>
              <a:t>next to the </a:t>
            </a:r>
            <a:r>
              <a:rPr lang="en-US" sz="2400" i="1" dirty="0" smtClean="0"/>
              <a:t>Title</a:t>
            </a:r>
            <a:r>
              <a:rPr lang="en-US" sz="2400" dirty="0" smtClean="0"/>
              <a:t> header again and click </a:t>
            </a:r>
            <a:r>
              <a:rPr lang="en-US" sz="2400" b="1" dirty="0" smtClean="0"/>
              <a:t>Clear Filter From “</a:t>
            </a:r>
            <a:r>
              <a:rPr lang="en-US" sz="2400" b="1" dirty="0" err="1" smtClean="0"/>
              <a:t>Contoso</a:t>
            </a:r>
            <a:r>
              <a:rPr lang="en-US" sz="2400" b="1" dirty="0" smtClean="0"/>
              <a:t>, Ltd.”</a:t>
            </a:r>
          </a:p>
          <a:p>
            <a:pPr marL="457200" indent="-457200">
              <a:buFont typeface="+mj-lt"/>
              <a:buAutoNum type="arabicPeriod" startAt="4"/>
            </a:pPr>
            <a:r>
              <a:rPr lang="en-US" sz="2400" dirty="0" smtClean="0"/>
              <a:t>Click the </a:t>
            </a:r>
            <a:r>
              <a:rPr lang="en-US" sz="2400" b="1" dirty="0" smtClean="0"/>
              <a:t>Title header filter arrow </a:t>
            </a:r>
            <a:r>
              <a:rPr lang="en-US" sz="2400" dirty="0" smtClean="0"/>
              <a:t>again and point to Filter by Color. Select </a:t>
            </a:r>
            <a:r>
              <a:rPr lang="en-US" sz="2400" b="1" dirty="0" smtClean="0"/>
              <a:t>Purple </a:t>
            </a:r>
            <a:r>
              <a:rPr lang="en-US" sz="2400" dirty="0" smtClean="0"/>
              <a:t>in the </a:t>
            </a:r>
            <a:r>
              <a:rPr lang="en-US" sz="2400" i="1" dirty="0" smtClean="0"/>
              <a:t>Filter by Font Color</a:t>
            </a:r>
            <a:r>
              <a:rPr lang="en-US" sz="2400" dirty="0" smtClean="0"/>
              <a:t> drop-down menu (3rd selection). Data for Dr. Blythe (new physician) and his two medical assistants is displayed because you chose the Purple font in your sort criteria. </a:t>
            </a:r>
          </a:p>
          <a:p>
            <a:pPr marL="457200" indent="-457200">
              <a:buFont typeface="+mj-lt"/>
              <a:buAutoNum type="arabicPeriod" startAt="4"/>
            </a:pPr>
            <a:r>
              <a:rPr lang="en-US" sz="2400" dirty="0" smtClean="0"/>
              <a:t>Click the </a:t>
            </a:r>
            <a:r>
              <a:rPr lang="en-US" sz="2400" b="1" dirty="0" smtClean="0"/>
              <a:t>Filter </a:t>
            </a:r>
            <a:r>
              <a:rPr lang="en-US" sz="2400" dirty="0" smtClean="0"/>
              <a:t>button to clear the filter arrows.</a:t>
            </a:r>
          </a:p>
          <a:p>
            <a:pPr marL="457200" indent="-457200">
              <a:buFont typeface="+mj-lt"/>
              <a:buAutoNum type="arabicPeriod" startAt="4"/>
            </a:pPr>
            <a:r>
              <a:rPr lang="en-US" sz="2400" b="1" dirty="0" smtClean="0"/>
              <a:t>CLOSE</a:t>
            </a:r>
            <a:r>
              <a:rPr lang="en-US" sz="2400" dirty="0" smtClean="0"/>
              <a:t> the file. You have not made changes to the data, so it is not necessary to save the file.</a:t>
            </a:r>
          </a:p>
          <a:p>
            <a:r>
              <a:rPr lang="en-US" sz="2400" b="1" dirty="0" smtClean="0"/>
              <a:t>LEAVE</a:t>
            </a:r>
            <a:r>
              <a:rPr lang="en-US" sz="2400" dirty="0" smtClean="0"/>
              <a:t> Excel open to use in the next exercise.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Group and Ungroup for Subtotaling</a:t>
            </a:r>
            <a:endParaRPr lang="en-US" sz="3000"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OPEN</a:t>
            </a:r>
            <a:r>
              <a:rPr lang="en-US" sz="2400" dirty="0" smtClean="0"/>
              <a:t> the </a:t>
            </a:r>
            <a:r>
              <a:rPr lang="en-US" sz="2400" b="1" i="1" dirty="0" smtClean="0"/>
              <a:t>Salary </a:t>
            </a:r>
            <a:r>
              <a:rPr lang="en-US" sz="2400" dirty="0" smtClean="0"/>
              <a:t>data file for this lesson.</a:t>
            </a:r>
          </a:p>
          <a:p>
            <a:pPr marL="457200" indent="-457200">
              <a:buFont typeface="+mj-lt"/>
              <a:buAutoNum type="arabicPeriod"/>
            </a:pPr>
            <a:r>
              <a:rPr lang="en-US" sz="2400" dirty="0" smtClean="0"/>
              <a:t>Select any cell in the data range. Click </a:t>
            </a:r>
            <a:r>
              <a:rPr lang="en-US" sz="2400" b="1" dirty="0" smtClean="0"/>
              <a:t>Sort </a:t>
            </a:r>
            <a:r>
              <a:rPr lang="en-US" sz="2400" dirty="0" smtClean="0"/>
              <a:t>on the </a:t>
            </a:r>
            <a:r>
              <a:rPr lang="en-US" sz="2400" i="1" dirty="0" smtClean="0"/>
              <a:t>Data</a:t>
            </a:r>
            <a:r>
              <a:rPr lang="en-US" sz="2400" dirty="0" smtClean="0"/>
              <a:t> tab.</a:t>
            </a:r>
          </a:p>
          <a:p>
            <a:pPr marL="457200" indent="-457200">
              <a:buFont typeface="+mj-lt"/>
              <a:buAutoNum type="arabicPeriod"/>
            </a:pPr>
            <a:r>
              <a:rPr lang="en-US" sz="2400" dirty="0" smtClean="0"/>
              <a:t>In the </a:t>
            </a:r>
            <a:r>
              <a:rPr lang="en-US" sz="2400" i="1" dirty="0" smtClean="0"/>
              <a:t>Sort</a:t>
            </a:r>
            <a:r>
              <a:rPr lang="en-US" sz="2400" dirty="0" smtClean="0"/>
              <a:t> dialog box, sort first by Job Category in ascending order.</a:t>
            </a:r>
          </a:p>
          <a:p>
            <a:pPr marL="457200" indent="-457200">
              <a:buFont typeface="+mj-lt"/>
              <a:buAutoNum type="arabicPeriod"/>
            </a:pPr>
            <a:r>
              <a:rPr lang="en-US" sz="2400" dirty="0" smtClean="0"/>
              <a:t>Add a sort level, sort by Job Title in ascending order, and click </a:t>
            </a:r>
            <a:r>
              <a:rPr lang="en-US" sz="2400" b="1" dirty="0" smtClean="0"/>
              <a:t>OK</a:t>
            </a:r>
            <a:r>
              <a:rPr lang="en-US" sz="2400" dirty="0" smtClean="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Group and Ungroup for Subtotaling</a:t>
            </a:r>
            <a:endParaRPr lang="en-US" sz="30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smtClean="0"/>
              <a:t>Select row </a:t>
            </a:r>
            <a:r>
              <a:rPr lang="en-US" sz="2400" b="1" dirty="0" smtClean="0"/>
              <a:t>14</a:t>
            </a:r>
            <a:r>
              <a:rPr lang="en-US" sz="2400" dirty="0" smtClean="0"/>
              <a:t>, press </a:t>
            </a:r>
            <a:br>
              <a:rPr lang="en-US" sz="2400" dirty="0" smtClean="0"/>
            </a:br>
            <a:r>
              <a:rPr lang="en-US" sz="2400" b="1" dirty="0" smtClean="0"/>
              <a:t>Ctrl</a:t>
            </a:r>
            <a:r>
              <a:rPr lang="en-US" sz="2400" dirty="0" smtClean="0"/>
              <a:t>, and select row </a:t>
            </a:r>
            <a:r>
              <a:rPr lang="en-US" sz="2400" b="1" dirty="0" smtClean="0"/>
              <a:t>27</a:t>
            </a:r>
            <a:r>
              <a:rPr lang="en-US" sz="2400" dirty="0" smtClean="0"/>
              <a:t>. </a:t>
            </a:r>
            <a:br>
              <a:rPr lang="en-US" sz="2400" dirty="0" smtClean="0"/>
            </a:br>
            <a:r>
              <a:rPr lang="en-US" sz="2400" dirty="0" smtClean="0"/>
              <a:t>On the </a:t>
            </a:r>
            <a:r>
              <a:rPr lang="en-US" sz="2400" i="1" dirty="0" smtClean="0"/>
              <a:t>Home</a:t>
            </a:r>
            <a:r>
              <a:rPr lang="en-US" sz="2400" dirty="0" smtClean="0"/>
              <a:t> tab, click </a:t>
            </a:r>
            <a:br>
              <a:rPr lang="en-US" sz="2400" dirty="0" smtClean="0"/>
            </a:br>
            <a:r>
              <a:rPr lang="en-US" sz="2400" dirty="0" smtClean="0"/>
              <a:t>the </a:t>
            </a:r>
            <a:r>
              <a:rPr lang="en-US" sz="2400" b="1" dirty="0" smtClean="0"/>
              <a:t>Insert arrow </a:t>
            </a:r>
            <a:r>
              <a:rPr lang="en-US" sz="2400" dirty="0" smtClean="0"/>
              <a:t>in the </a:t>
            </a:r>
            <a:br>
              <a:rPr lang="en-US" sz="2400" dirty="0" smtClean="0"/>
            </a:br>
            <a:r>
              <a:rPr lang="en-US" sz="2400" i="1" dirty="0" smtClean="0"/>
              <a:t>Cells</a:t>
            </a:r>
            <a:r>
              <a:rPr lang="en-US" sz="2400" dirty="0" smtClean="0"/>
              <a:t> group and click </a:t>
            </a:r>
            <a:br>
              <a:rPr lang="en-US" sz="2400" dirty="0" smtClean="0"/>
            </a:br>
            <a:r>
              <a:rPr lang="en-US" sz="2400" b="1" dirty="0" smtClean="0"/>
              <a:t>Insert Sheet Rows </a:t>
            </a:r>
            <a:r>
              <a:rPr lang="en-US" sz="2400" dirty="0" smtClean="0"/>
              <a:t>from </a:t>
            </a:r>
            <a:br>
              <a:rPr lang="en-US" sz="2400" dirty="0" smtClean="0"/>
            </a:br>
            <a:r>
              <a:rPr lang="en-US" sz="2400" dirty="0" smtClean="0"/>
              <a:t>the drop-down menu </a:t>
            </a:r>
            <a:br>
              <a:rPr lang="en-US" sz="2400" dirty="0" smtClean="0"/>
            </a:br>
            <a:r>
              <a:rPr lang="en-US" sz="2400" dirty="0" smtClean="0"/>
              <a:t>that appears. This step </a:t>
            </a:r>
            <a:br>
              <a:rPr lang="en-US" sz="2400" dirty="0" smtClean="0"/>
            </a:br>
            <a:r>
              <a:rPr lang="en-US" sz="2400" dirty="0" smtClean="0"/>
              <a:t>inserts rows to separate </a:t>
            </a:r>
            <a:br>
              <a:rPr lang="en-US" sz="2400" dirty="0" smtClean="0"/>
            </a:br>
            <a:r>
              <a:rPr lang="en-US" sz="2400" dirty="0" smtClean="0"/>
              <a:t>the job categories. </a:t>
            </a:r>
            <a:br>
              <a:rPr lang="en-US" sz="2400" dirty="0" smtClean="0"/>
            </a:br>
            <a:r>
              <a:rPr lang="en-US" sz="2400" dirty="0" smtClean="0"/>
              <a:t>Refer to the figure. </a:t>
            </a:r>
          </a:p>
        </p:txBody>
      </p:sp>
      <p:pic>
        <p:nvPicPr>
          <p:cNvPr id="4" name="Picture 3" descr="f0720.JPG"/>
          <p:cNvPicPr>
            <a:picLocks noChangeAspect="1"/>
          </p:cNvPicPr>
          <p:nvPr/>
        </p:nvPicPr>
        <p:blipFill>
          <a:blip r:embed="rId3"/>
          <a:stretch>
            <a:fillRect/>
          </a:stretch>
        </p:blipFill>
        <p:spPr>
          <a:xfrm>
            <a:off x="4276725" y="1971675"/>
            <a:ext cx="4333875" cy="35147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Group and Ungroup for Subtotaling</a:t>
            </a:r>
            <a:endParaRPr lang="en-US" sz="30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In C14, key </a:t>
            </a:r>
            <a:r>
              <a:rPr lang="en-US" sz="2400" b="1" dirty="0" smtClean="0"/>
              <a:t>Subtotal</a:t>
            </a:r>
            <a:r>
              <a:rPr lang="en-US" sz="2400" dirty="0" smtClean="0"/>
              <a:t>. Select </a:t>
            </a:r>
            <a:r>
              <a:rPr lang="en-US" sz="2400" b="1" dirty="0" smtClean="0"/>
              <a:t>F14 </a:t>
            </a:r>
            <a:r>
              <a:rPr lang="en-US" sz="2400" dirty="0" smtClean="0"/>
              <a:t>and click the </a:t>
            </a:r>
            <a:r>
              <a:rPr lang="en-US" sz="2400" b="1" dirty="0" smtClean="0"/>
              <a:t>Sum </a:t>
            </a:r>
            <a:r>
              <a:rPr lang="en-US" sz="2400" dirty="0" smtClean="0"/>
              <a:t>icon (also shown in the figure on the previous slide). The values above F14 are selected. Press </a:t>
            </a:r>
            <a:r>
              <a:rPr lang="en-US" sz="2400" b="1" dirty="0" smtClean="0"/>
              <a:t>Enter</a:t>
            </a:r>
            <a:r>
              <a:rPr lang="en-US" sz="2400" dirty="0" smtClean="0"/>
              <a:t> and Excel subtotals the category.</a:t>
            </a:r>
          </a:p>
          <a:p>
            <a:pPr marL="457200" indent="-457200">
              <a:buFont typeface="+mj-lt"/>
              <a:buAutoNum type="arabicPeriod" startAt="5"/>
            </a:pPr>
            <a:r>
              <a:rPr lang="en-US" sz="2400" dirty="0" smtClean="0"/>
              <a:t>In C28, key </a:t>
            </a:r>
            <a:r>
              <a:rPr lang="en-US" sz="2400" b="1" dirty="0" smtClean="0"/>
              <a:t>Subtotal</a:t>
            </a:r>
            <a:r>
              <a:rPr lang="en-US" sz="2400" dirty="0" smtClean="0"/>
              <a:t>. Select </a:t>
            </a:r>
            <a:r>
              <a:rPr lang="en-US" sz="2400" b="1" dirty="0" smtClean="0"/>
              <a:t>F28 </a:t>
            </a:r>
            <a:r>
              <a:rPr lang="en-US" sz="2400" dirty="0" smtClean="0"/>
              <a:t>and click </a:t>
            </a:r>
            <a:r>
              <a:rPr lang="en-US" sz="2400" b="1" dirty="0" smtClean="0"/>
              <a:t>Sum</a:t>
            </a:r>
            <a:r>
              <a:rPr lang="en-US" sz="2400" dirty="0" smtClean="0"/>
              <a:t>. Press </a:t>
            </a:r>
            <a:r>
              <a:rPr lang="en-US" sz="2400" b="1" dirty="0" smtClean="0"/>
              <a:t>Enter</a:t>
            </a:r>
            <a:r>
              <a:rPr lang="en-US" sz="2400" dirty="0" smtClean="0"/>
              <a:t>.</a:t>
            </a:r>
          </a:p>
          <a:p>
            <a:pPr marL="457200" indent="-457200">
              <a:buFont typeface="+mj-lt"/>
              <a:buAutoNum type="arabicPeriod" startAt="5"/>
            </a:pPr>
            <a:r>
              <a:rPr lang="en-US" sz="2400" dirty="0" smtClean="0"/>
              <a:t>In C36, key </a:t>
            </a:r>
            <a:r>
              <a:rPr lang="en-US" sz="2400" b="1" dirty="0" smtClean="0"/>
              <a:t>Subtotal</a:t>
            </a:r>
            <a:r>
              <a:rPr lang="en-US" sz="2400" dirty="0" smtClean="0"/>
              <a:t>. Select </a:t>
            </a:r>
            <a:r>
              <a:rPr lang="en-US" sz="2400" b="1" dirty="0" smtClean="0"/>
              <a:t>F36 </a:t>
            </a:r>
            <a:r>
              <a:rPr lang="en-US" sz="2400" dirty="0" smtClean="0"/>
              <a:t>and click </a:t>
            </a:r>
            <a:r>
              <a:rPr lang="en-US" sz="2400" b="1" dirty="0" smtClean="0"/>
              <a:t>Sum</a:t>
            </a:r>
            <a:r>
              <a:rPr lang="en-US" sz="2400" dirty="0" smtClean="0"/>
              <a:t>. Press </a:t>
            </a:r>
            <a:r>
              <a:rPr lang="en-US" sz="2400" b="1" dirty="0" smtClean="0"/>
              <a:t>Enter</a:t>
            </a:r>
            <a:r>
              <a:rPr lang="en-US" sz="2400" dirty="0" smtClean="0"/>
              <a:t>.</a:t>
            </a:r>
          </a:p>
          <a:p>
            <a:pPr marL="457200" indent="-457200">
              <a:buFont typeface="+mj-lt"/>
              <a:buAutoNum type="arabicPeriod" startAt="5"/>
            </a:pPr>
            <a:r>
              <a:rPr lang="en-US" sz="2400" dirty="0" smtClean="0"/>
              <a:t>In C37, key </a:t>
            </a:r>
            <a:r>
              <a:rPr lang="en-US" sz="2400" b="1" dirty="0" smtClean="0"/>
              <a:t>Grand Total</a:t>
            </a:r>
            <a:r>
              <a:rPr lang="en-US" sz="2400" dirty="0" smtClean="0"/>
              <a:t>. Select </a:t>
            </a:r>
            <a:r>
              <a:rPr lang="en-US" sz="2400" b="1" dirty="0" smtClean="0"/>
              <a:t>F37 </a:t>
            </a:r>
            <a:r>
              <a:rPr lang="en-US" sz="2400" dirty="0" smtClean="0"/>
              <a:t>and click </a:t>
            </a:r>
            <a:r>
              <a:rPr lang="en-US" sz="2400" b="1" dirty="0" smtClean="0"/>
              <a:t>Sum</a:t>
            </a:r>
            <a:r>
              <a:rPr lang="en-US" sz="2400" dirty="0" smtClean="0"/>
              <a:t>. The three subtotals are selected. Press </a:t>
            </a:r>
            <a:r>
              <a:rPr lang="en-US" sz="2400" b="1" dirty="0" smtClean="0"/>
              <a:t>Enter</a:t>
            </a:r>
            <a:r>
              <a:rPr lang="en-US" sz="2400" dirty="0" smtClean="0"/>
              <a:t>.</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Group and Ungroup for Subtotaling</a:t>
            </a:r>
            <a:endParaRPr lang="en-US" sz="30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9"/>
            </a:pPr>
            <a:r>
              <a:rPr lang="en-US" sz="2300" dirty="0" smtClean="0"/>
              <a:t>Select a cell in the data </a:t>
            </a:r>
            <a:br>
              <a:rPr lang="en-US" sz="2300" dirty="0" smtClean="0"/>
            </a:br>
            <a:r>
              <a:rPr lang="en-US" sz="2300" dirty="0" smtClean="0"/>
              <a:t>range. On the </a:t>
            </a:r>
            <a:r>
              <a:rPr lang="en-US" sz="2300" i="1" dirty="0" smtClean="0"/>
              <a:t>Data</a:t>
            </a:r>
            <a:r>
              <a:rPr lang="en-US" sz="2300" dirty="0" smtClean="0"/>
              <a:t> tab, </a:t>
            </a:r>
            <a:br>
              <a:rPr lang="en-US" sz="2300" dirty="0" smtClean="0"/>
            </a:br>
            <a:r>
              <a:rPr lang="en-US" sz="2300" dirty="0" smtClean="0"/>
              <a:t>click the </a:t>
            </a:r>
            <a:r>
              <a:rPr lang="en-US" sz="2300" b="1" dirty="0" smtClean="0"/>
              <a:t>Group </a:t>
            </a:r>
            <a:r>
              <a:rPr lang="en-US" sz="2300" dirty="0" smtClean="0"/>
              <a:t>arrow in the </a:t>
            </a:r>
            <a:br>
              <a:rPr lang="en-US" sz="2300" dirty="0" smtClean="0"/>
            </a:br>
            <a:r>
              <a:rPr lang="en-US" sz="2300" i="1" dirty="0" smtClean="0"/>
              <a:t>Outline</a:t>
            </a:r>
            <a:r>
              <a:rPr lang="en-US" sz="2300" dirty="0" smtClean="0"/>
              <a:t> group, and then </a:t>
            </a:r>
            <a:br>
              <a:rPr lang="en-US" sz="2300" dirty="0" smtClean="0"/>
            </a:br>
            <a:r>
              <a:rPr lang="en-US" sz="2300" dirty="0" smtClean="0"/>
              <a:t>click </a:t>
            </a:r>
            <a:r>
              <a:rPr lang="en-US" sz="2300" b="1" dirty="0" smtClean="0"/>
              <a:t>Auto Outline </a:t>
            </a:r>
            <a:r>
              <a:rPr lang="en-US" sz="2300" dirty="0" smtClean="0"/>
              <a:t>from the </a:t>
            </a:r>
            <a:br>
              <a:rPr lang="en-US" sz="2300" dirty="0" smtClean="0"/>
            </a:br>
            <a:r>
              <a:rPr lang="en-US" sz="2300" dirty="0" smtClean="0"/>
              <a:t>drop-down menu. A three-</a:t>
            </a:r>
            <a:br>
              <a:rPr lang="en-US" sz="2300" dirty="0" smtClean="0"/>
            </a:br>
            <a:r>
              <a:rPr lang="en-US" sz="2300" dirty="0" smtClean="0"/>
              <a:t>level outline is created. The </a:t>
            </a:r>
            <a:br>
              <a:rPr lang="en-US" sz="2300" dirty="0" smtClean="0"/>
            </a:br>
            <a:r>
              <a:rPr lang="en-US" sz="2300" dirty="0" smtClean="0"/>
              <a:t>figure shows your worksheet </a:t>
            </a:r>
            <a:br>
              <a:rPr lang="en-US" sz="2300" dirty="0" smtClean="0"/>
            </a:br>
            <a:r>
              <a:rPr lang="en-US" sz="2300" dirty="0" smtClean="0"/>
              <a:t>complete with subtotals and </a:t>
            </a:r>
            <a:br>
              <a:rPr lang="en-US" sz="2300" dirty="0" smtClean="0"/>
            </a:br>
            <a:r>
              <a:rPr lang="en-US" sz="2300" dirty="0" smtClean="0"/>
              <a:t>grand total. To view your </a:t>
            </a:r>
            <a:br>
              <a:rPr lang="en-US" sz="2300" dirty="0" smtClean="0"/>
            </a:br>
            <a:r>
              <a:rPr lang="en-US" sz="2300" dirty="0" smtClean="0"/>
              <a:t>worksheet as in the figure, </a:t>
            </a:r>
            <a:br>
              <a:rPr lang="en-US" sz="2300" dirty="0" smtClean="0"/>
            </a:br>
            <a:r>
              <a:rPr lang="en-US" sz="2300" dirty="0" smtClean="0"/>
              <a:t>adjust your zoom to 75%. </a:t>
            </a:r>
          </a:p>
          <a:p>
            <a:pPr marL="457200" indent="-457200"/>
            <a:r>
              <a:rPr lang="en-US" sz="2300" b="1" dirty="0" smtClean="0"/>
              <a:t>LEAVE</a:t>
            </a:r>
            <a:r>
              <a:rPr lang="en-US" sz="2300" dirty="0" smtClean="0"/>
              <a:t> the workbook open to use in the next exercise. </a:t>
            </a:r>
            <a:endParaRPr lang="en-US" sz="2300" dirty="0"/>
          </a:p>
        </p:txBody>
      </p:sp>
      <p:pic>
        <p:nvPicPr>
          <p:cNvPr id="4" name="Picture 3" descr="f0721.JPG"/>
          <p:cNvPicPr>
            <a:picLocks noChangeAspect="1"/>
          </p:cNvPicPr>
          <p:nvPr/>
        </p:nvPicPr>
        <p:blipFill>
          <a:blip r:embed="rId3"/>
          <a:stretch>
            <a:fillRect/>
          </a:stretch>
        </p:blipFill>
        <p:spPr>
          <a:xfrm>
            <a:off x="4673953" y="1905000"/>
            <a:ext cx="4012847" cy="3810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Subtotal Data in a List</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worksheet from the previous exercise.</a:t>
            </a:r>
          </a:p>
          <a:p>
            <a:pPr marL="457200" indent="-457200">
              <a:buFont typeface="+mj-lt"/>
              <a:buAutoNum type="arabicPeriod"/>
            </a:pPr>
            <a:r>
              <a:rPr lang="en-US" sz="2400" dirty="0" smtClean="0"/>
              <a:t>In the </a:t>
            </a:r>
            <a:r>
              <a:rPr lang="en-US" sz="2400" i="1" dirty="0" smtClean="0"/>
              <a:t>Outline</a:t>
            </a:r>
            <a:r>
              <a:rPr lang="en-US" sz="2400" dirty="0" smtClean="0"/>
              <a:t> group on the </a:t>
            </a:r>
            <a:r>
              <a:rPr lang="en-US" sz="2400" i="1" dirty="0" smtClean="0"/>
              <a:t>Data</a:t>
            </a:r>
            <a:r>
              <a:rPr lang="en-US" sz="2400" dirty="0" smtClean="0"/>
              <a:t> tab, click the </a:t>
            </a:r>
            <a:r>
              <a:rPr lang="en-US" sz="2400" b="1" dirty="0" smtClean="0"/>
              <a:t>Ungroup </a:t>
            </a:r>
            <a:r>
              <a:rPr lang="en-US" sz="2400" dirty="0" smtClean="0"/>
              <a:t>arrow and then click </a:t>
            </a:r>
            <a:r>
              <a:rPr lang="en-US" sz="2400" b="1" dirty="0" smtClean="0"/>
              <a:t>Clear Outline</a:t>
            </a:r>
            <a:r>
              <a:rPr lang="en-US" sz="2400" dirty="0" smtClean="0"/>
              <a:t>.</a:t>
            </a:r>
          </a:p>
          <a:p>
            <a:pPr marL="457200" indent="-457200">
              <a:buFont typeface="+mj-lt"/>
              <a:buAutoNum type="arabicPeriod"/>
            </a:pPr>
            <a:r>
              <a:rPr lang="en-US" sz="2400" dirty="0" smtClean="0"/>
              <a:t>Select rows </a:t>
            </a:r>
            <a:r>
              <a:rPr lang="en-US" sz="2400" b="1" dirty="0" smtClean="0"/>
              <a:t>14</a:t>
            </a:r>
            <a:r>
              <a:rPr lang="en-US" sz="2400" dirty="0" smtClean="0"/>
              <a:t>, </a:t>
            </a:r>
            <a:r>
              <a:rPr lang="en-US" sz="2400" b="1" dirty="0" smtClean="0"/>
              <a:t>28</a:t>
            </a:r>
            <a:r>
              <a:rPr lang="en-US" sz="2400" dirty="0" smtClean="0"/>
              <a:t>, </a:t>
            </a:r>
            <a:r>
              <a:rPr lang="en-US" sz="2400" b="1" dirty="0" smtClean="0"/>
              <a:t>36</a:t>
            </a:r>
            <a:r>
              <a:rPr lang="en-US" sz="2400" dirty="0" smtClean="0"/>
              <a:t>, and </a:t>
            </a:r>
            <a:r>
              <a:rPr lang="en-US" sz="2400" b="1" dirty="0" smtClean="0"/>
              <a:t>37</a:t>
            </a:r>
            <a:r>
              <a:rPr lang="en-US" sz="2400" dirty="0" smtClean="0"/>
              <a:t>, right-click and Delete all selected rows. Remember, to select nonadjacent rows, click the first row then press and hold the </a:t>
            </a:r>
            <a:r>
              <a:rPr lang="en-US" sz="2400" b="1" dirty="0" smtClean="0"/>
              <a:t>Ctrl </a:t>
            </a:r>
            <a:r>
              <a:rPr lang="en-US" sz="2400" dirty="0" smtClean="0"/>
              <a:t>key and proceed to click the additional rows you wish to select.</a:t>
            </a:r>
          </a:p>
          <a:p>
            <a:pPr marL="457200" indent="-457200">
              <a:buFont typeface="+mj-lt"/>
              <a:buAutoNum type="arabicPeriod"/>
            </a:pPr>
            <a:r>
              <a:rPr lang="en-US" sz="2400" dirty="0" smtClean="0"/>
              <a:t>Select the data range (</a:t>
            </a:r>
            <a:r>
              <a:rPr lang="en-US" sz="2400" b="1" dirty="0" smtClean="0"/>
              <a:t>A3:F33</a:t>
            </a:r>
            <a:r>
              <a:rPr lang="en-US" sz="2400" dirty="0" smtClean="0"/>
              <a:t>), including the column labels in the selection.</a:t>
            </a:r>
          </a:p>
          <a:p>
            <a:pPr marL="457200" indent="-457200">
              <a:buFont typeface="+mj-lt"/>
              <a:buAutoNum type="arabicPeriod"/>
            </a:pPr>
            <a:r>
              <a:rPr lang="en-US" sz="2400" dirty="0" smtClean="0"/>
              <a:t>Click </a:t>
            </a:r>
            <a:r>
              <a:rPr lang="en-US" sz="2400" b="1" dirty="0" smtClean="0"/>
              <a:t>Subtotal </a:t>
            </a:r>
            <a:r>
              <a:rPr lang="en-US" sz="2400" dirty="0" smtClean="0"/>
              <a:t>in the </a:t>
            </a:r>
            <a:r>
              <a:rPr lang="en-US" sz="2400" i="1" dirty="0" smtClean="0"/>
              <a:t>Outline</a:t>
            </a:r>
            <a:r>
              <a:rPr lang="en-US" sz="2400" dirty="0" smtClean="0"/>
              <a:t> group on the </a:t>
            </a:r>
            <a:r>
              <a:rPr lang="en-US" sz="2400" i="1" dirty="0" smtClean="0"/>
              <a:t>Data</a:t>
            </a:r>
            <a:r>
              <a:rPr lang="en-US" sz="2400" dirty="0" smtClean="0"/>
              <a:t> tab. The </a:t>
            </a:r>
            <a:r>
              <a:rPr lang="en-US" sz="2400" i="1" dirty="0" smtClean="0"/>
              <a:t>Subtotal</a:t>
            </a:r>
            <a:r>
              <a:rPr lang="en-US" sz="2400" dirty="0" smtClean="0"/>
              <a:t> dialog box is displayed.</a:t>
            </a:r>
          </a:p>
          <a:p>
            <a:pPr marL="457200" indent="-457200">
              <a:buFont typeface="+mj-lt"/>
              <a:buAutoNum type="arabicPeriod"/>
            </a:pPr>
            <a:r>
              <a:rPr lang="en-US" sz="2400" dirty="0" smtClean="0"/>
              <a:t>Select </a:t>
            </a:r>
            <a:r>
              <a:rPr lang="en-US" sz="2400" b="1" dirty="0" smtClean="0"/>
              <a:t>Job Category </a:t>
            </a:r>
            <a:r>
              <a:rPr lang="en-US" sz="2400" dirty="0" smtClean="0"/>
              <a:t>in the </a:t>
            </a:r>
            <a:r>
              <a:rPr lang="en-US" sz="2400" i="1" dirty="0" smtClean="0"/>
              <a:t>At Each Change in</a:t>
            </a:r>
            <a:r>
              <a:rPr lang="en-US" sz="2400" dirty="0" smtClean="0"/>
              <a:t> box.</a:t>
            </a:r>
          </a:p>
          <a:p>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Subtotal Data in a List</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6"/>
            </a:pPr>
            <a:r>
              <a:rPr lang="en-US" sz="2300" dirty="0" smtClean="0"/>
              <a:t>Under </a:t>
            </a:r>
            <a:r>
              <a:rPr lang="en-US" sz="2300" i="1" dirty="0" smtClean="0"/>
              <a:t>Add Subtotal To</a:t>
            </a:r>
            <a:r>
              <a:rPr lang="en-US" sz="2300" dirty="0" smtClean="0"/>
              <a:t>, </a:t>
            </a:r>
            <a:br>
              <a:rPr lang="en-US" sz="2300" dirty="0" smtClean="0"/>
            </a:br>
            <a:r>
              <a:rPr lang="en-US" sz="2300" dirty="0" smtClean="0"/>
              <a:t>Salary should already be </a:t>
            </a:r>
            <a:br>
              <a:rPr lang="en-US" sz="2300" dirty="0" smtClean="0"/>
            </a:br>
            <a:r>
              <a:rPr lang="en-US" sz="2300" dirty="0" err="1" smtClean="0"/>
              <a:t>checkmarked</a:t>
            </a:r>
            <a:r>
              <a:rPr lang="en-US" sz="2300" dirty="0" smtClean="0"/>
              <a:t>. Click </a:t>
            </a:r>
            <a:r>
              <a:rPr lang="en-US" sz="2300" b="1" dirty="0" smtClean="0"/>
              <a:t>OK </a:t>
            </a:r>
            <a:r>
              <a:rPr lang="en-US" sz="2300" dirty="0" smtClean="0"/>
              <a:t>to </a:t>
            </a:r>
            <a:br>
              <a:rPr lang="en-US" sz="2300" dirty="0" smtClean="0"/>
            </a:br>
            <a:r>
              <a:rPr lang="en-US" sz="2300" dirty="0" smtClean="0"/>
              <a:t>accept the remaining </a:t>
            </a:r>
            <a:br>
              <a:rPr lang="en-US" sz="2300" dirty="0" smtClean="0"/>
            </a:br>
            <a:r>
              <a:rPr lang="en-US" sz="2300" dirty="0" smtClean="0"/>
              <a:t>defaults. Subtotals are </a:t>
            </a:r>
            <a:br>
              <a:rPr lang="en-US" sz="2300" dirty="0" smtClean="0"/>
            </a:br>
            <a:r>
              <a:rPr lang="en-US" sz="2300" dirty="0" smtClean="0"/>
              <a:t>inserted for each of the </a:t>
            </a:r>
            <a:br>
              <a:rPr lang="en-US" sz="2300" dirty="0" smtClean="0"/>
            </a:br>
            <a:r>
              <a:rPr lang="en-US" sz="2300" dirty="0" smtClean="0"/>
              <a:t>three job categories, and a </a:t>
            </a:r>
            <a:br>
              <a:rPr lang="en-US" sz="2300" dirty="0" smtClean="0"/>
            </a:br>
            <a:r>
              <a:rPr lang="en-US" sz="2300" dirty="0" smtClean="0"/>
              <a:t>grand total is calculated at </a:t>
            </a:r>
            <a:br>
              <a:rPr lang="en-US" sz="2300" dirty="0" smtClean="0"/>
            </a:br>
            <a:r>
              <a:rPr lang="en-US" sz="2300" dirty="0" smtClean="0"/>
              <a:t>the bottom of the list. The </a:t>
            </a:r>
            <a:br>
              <a:rPr lang="en-US" sz="2300" dirty="0" smtClean="0"/>
            </a:br>
            <a:r>
              <a:rPr lang="en-US" sz="2300" dirty="0" smtClean="0"/>
              <a:t>figure has the outline groups with subtotals and grand total.</a:t>
            </a:r>
          </a:p>
          <a:p>
            <a:pPr marL="457200" indent="-457200">
              <a:buFont typeface="+mj-lt"/>
              <a:buAutoNum type="arabicPeriod" startAt="6"/>
            </a:pPr>
            <a:r>
              <a:rPr lang="en-US" sz="2300" b="1" dirty="0" smtClean="0"/>
              <a:t>SAVE</a:t>
            </a:r>
            <a:r>
              <a:rPr lang="en-US" sz="2300" dirty="0" smtClean="0"/>
              <a:t> the workbook as </a:t>
            </a:r>
            <a:r>
              <a:rPr lang="en-US" sz="2300" b="1" i="1" dirty="0" smtClean="0"/>
              <a:t>Salaries</a:t>
            </a:r>
            <a:r>
              <a:rPr lang="en-US" sz="2300" dirty="0" smtClean="0"/>
              <a:t>.</a:t>
            </a:r>
          </a:p>
          <a:p>
            <a:r>
              <a:rPr lang="en-US" sz="2300" b="1" dirty="0" smtClean="0"/>
              <a:t>CLOSE</a:t>
            </a:r>
            <a:r>
              <a:rPr lang="en-US" sz="2300" dirty="0" smtClean="0"/>
              <a:t> the workbook, but </a:t>
            </a:r>
            <a:r>
              <a:rPr lang="en-US" sz="2300" b="1" dirty="0" smtClean="0"/>
              <a:t>LEAVE</a:t>
            </a:r>
            <a:r>
              <a:rPr lang="en-US" sz="2300" dirty="0" smtClean="0"/>
              <a:t> Excel open for the next exercise.</a:t>
            </a:r>
          </a:p>
          <a:p>
            <a:endParaRPr lang="en-US" sz="2300" dirty="0"/>
          </a:p>
        </p:txBody>
      </p:sp>
      <p:pic>
        <p:nvPicPr>
          <p:cNvPr id="4" name="Picture 3" descr="f0723.JPG"/>
          <p:cNvPicPr>
            <a:picLocks noChangeAspect="1"/>
          </p:cNvPicPr>
          <p:nvPr/>
        </p:nvPicPr>
        <p:blipFill>
          <a:blip r:embed="rId3"/>
          <a:stretch>
            <a:fillRect/>
          </a:stretch>
        </p:blipFill>
        <p:spPr>
          <a:xfrm>
            <a:off x="4495800" y="1676400"/>
            <a:ext cx="4014651" cy="304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Table with a Quick Style</a:t>
            </a:r>
            <a:endParaRPr lang="en-US" sz="3100"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OPEN</a:t>
            </a:r>
            <a:r>
              <a:rPr lang="en-US" sz="2400" dirty="0" smtClean="0"/>
              <a:t> </a:t>
            </a:r>
            <a:r>
              <a:rPr lang="en-US" sz="2400" b="1" i="1" dirty="0" smtClean="0"/>
              <a:t>Salary</a:t>
            </a:r>
            <a:r>
              <a:rPr lang="en-US" sz="2400" dirty="0" smtClean="0"/>
              <a:t> from the data files for this lesson. </a:t>
            </a:r>
          </a:p>
          <a:p>
            <a:pPr marL="457200" indent="-457200">
              <a:buFont typeface="+mj-lt"/>
              <a:buAutoNum type="arabicPeriod"/>
            </a:pPr>
            <a:r>
              <a:rPr lang="en-US" sz="2400" dirty="0" smtClean="0"/>
              <a:t>Select any cell in the data. Click </a:t>
            </a:r>
            <a:r>
              <a:rPr lang="en-US" sz="2400" b="1" dirty="0" smtClean="0"/>
              <a:t>Sort </a:t>
            </a:r>
            <a:r>
              <a:rPr lang="en-US" sz="2400" dirty="0" smtClean="0"/>
              <a:t>on the </a:t>
            </a:r>
            <a:r>
              <a:rPr lang="en-US" sz="2400" i="1" dirty="0" smtClean="0"/>
              <a:t>Data</a:t>
            </a:r>
            <a:r>
              <a:rPr lang="en-US" sz="2400" dirty="0" smtClean="0"/>
              <a:t> tab.</a:t>
            </a:r>
          </a:p>
          <a:p>
            <a:pPr marL="457200" indent="-457200">
              <a:buFont typeface="+mj-lt"/>
              <a:buAutoNum type="arabicPeriod"/>
            </a:pPr>
            <a:r>
              <a:rPr lang="en-US" sz="2400" dirty="0" smtClean="0"/>
              <a:t>In the </a:t>
            </a:r>
            <a:r>
              <a:rPr lang="en-US" sz="2400" i="1" dirty="0" smtClean="0"/>
              <a:t>Sort</a:t>
            </a:r>
            <a:r>
              <a:rPr lang="en-US" sz="2400" dirty="0" smtClean="0"/>
              <a:t> dialog box, sort first by </a:t>
            </a:r>
            <a:r>
              <a:rPr lang="en-US" sz="2400" b="1" dirty="0" smtClean="0"/>
              <a:t>Job Category </a:t>
            </a:r>
            <a:r>
              <a:rPr lang="en-US" sz="2400" dirty="0" smtClean="0"/>
              <a:t>in ascending order.</a:t>
            </a:r>
          </a:p>
          <a:p>
            <a:pPr marL="457200" indent="-457200">
              <a:buFont typeface="+mj-lt"/>
              <a:buAutoNum type="arabicPeriod"/>
            </a:pPr>
            <a:r>
              <a:rPr lang="en-US" sz="2400" dirty="0" smtClean="0"/>
              <a:t>Add a sort level and sort by Job Title in ascending order. Click </a:t>
            </a:r>
            <a:r>
              <a:rPr lang="en-US" sz="2400" b="1" dirty="0" smtClean="0"/>
              <a:t>OK</a:t>
            </a:r>
            <a:r>
              <a:rPr lang="en-US" sz="2400" dirty="0" smtClean="0"/>
              <a:t>. Your data has been sorted first by Job Category and then by Job Title.</a:t>
            </a:r>
          </a:p>
          <a:p>
            <a:pPr marL="457200" indent="-457200">
              <a:buFont typeface="+mj-lt"/>
              <a:buAutoNum type="arabicPeriod"/>
            </a:pPr>
            <a:r>
              <a:rPr lang="en-US" sz="2400" dirty="0" smtClean="0"/>
              <a:t>On the </a:t>
            </a:r>
            <a:r>
              <a:rPr lang="en-US" sz="2400" i="1" dirty="0" smtClean="0"/>
              <a:t>Home</a:t>
            </a:r>
            <a:r>
              <a:rPr lang="en-US" sz="2400" dirty="0" smtClean="0"/>
              <a:t> tab, click </a:t>
            </a:r>
            <a:r>
              <a:rPr lang="en-US" sz="2400" b="1" dirty="0" smtClean="0"/>
              <a:t>Format as Table </a:t>
            </a:r>
            <a:r>
              <a:rPr lang="en-US" sz="2400" dirty="0" smtClean="0"/>
              <a:t>in the </a:t>
            </a:r>
            <a:r>
              <a:rPr lang="en-US" sz="2400" i="1" dirty="0" smtClean="0"/>
              <a:t>Styles</a:t>
            </a:r>
            <a:r>
              <a:rPr lang="en-US" sz="2400" dirty="0" smtClean="0"/>
              <a:t> Group. The </a:t>
            </a:r>
            <a:r>
              <a:rPr lang="en-US" sz="2400" i="1" dirty="0" smtClean="0"/>
              <a:t>Table styles</a:t>
            </a:r>
            <a:r>
              <a:rPr lang="en-US" sz="2400" dirty="0" smtClean="0"/>
              <a:t> gallery opens.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Restrict Cell Entries to Data Types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Before you begin these steps, be sure to </a:t>
            </a:r>
            <a:r>
              <a:rPr lang="en-US" sz="2400" b="1" dirty="0" smtClean="0"/>
              <a:t>LAUNCH</a:t>
            </a:r>
            <a:r>
              <a:rPr lang="en-US" sz="2400" dirty="0" smtClean="0"/>
              <a:t> Microsoft Excel. Click </a:t>
            </a:r>
            <a:r>
              <a:rPr lang="en-US" sz="2400" dirty="0"/>
              <a:t>the </a:t>
            </a:r>
            <a:r>
              <a:rPr lang="en-US" sz="2400" b="1" dirty="0"/>
              <a:t>File</a:t>
            </a:r>
            <a:r>
              <a:rPr lang="en-US" sz="2400" dirty="0"/>
              <a:t> tab in the upper-left corner of the Ribbon.</a:t>
            </a:r>
            <a:endParaRPr lang="en-US" sz="2400" dirty="0" smtClean="0"/>
          </a:p>
          <a:p>
            <a:pPr marL="457200" lvl="0" indent="-457200">
              <a:buFont typeface="+mj-lt"/>
              <a:buAutoNum type="arabicPeriod"/>
            </a:pPr>
            <a:r>
              <a:rPr lang="en-US" sz="2400" b="1" dirty="0" smtClean="0"/>
              <a:t>OPEN</a:t>
            </a:r>
            <a:r>
              <a:rPr lang="en-US" sz="2400" dirty="0" smtClean="0"/>
              <a:t> the </a:t>
            </a:r>
            <a:r>
              <a:rPr lang="en-US" sz="2400" b="1" i="1" dirty="0" smtClean="0"/>
              <a:t>Employee Data</a:t>
            </a:r>
            <a:r>
              <a:rPr lang="en-US" sz="2400" dirty="0" smtClean="0"/>
              <a:t> data file for this lesson.</a:t>
            </a:r>
          </a:p>
          <a:p>
            <a:pPr marL="457200" indent="-457200">
              <a:buFont typeface="+mj-lt"/>
              <a:buAutoNum type="arabicPeriod"/>
            </a:pPr>
            <a:r>
              <a:rPr lang="en-US" sz="2400" dirty="0" smtClean="0"/>
              <a:t>Select the cell range </a:t>
            </a:r>
            <a:r>
              <a:rPr lang="en-US" sz="2400" b="1" dirty="0" smtClean="0"/>
              <a:t>D3:D50</a:t>
            </a:r>
            <a:r>
              <a:rPr lang="en-US" sz="2400" dirty="0" smtClean="0"/>
              <a:t>.</a:t>
            </a:r>
          </a:p>
          <a:p>
            <a:pPr marL="457200" indent="-457200">
              <a:buFont typeface="+mj-lt"/>
              <a:buAutoNum type="arabicPeriod"/>
            </a:pPr>
            <a:r>
              <a:rPr lang="en-US" sz="2400" dirty="0" smtClean="0"/>
              <a:t>On the </a:t>
            </a:r>
            <a:r>
              <a:rPr lang="en-US" sz="2400" i="1" dirty="0" smtClean="0"/>
              <a:t>Data</a:t>
            </a:r>
            <a:r>
              <a:rPr lang="en-US" sz="2400" dirty="0" smtClean="0"/>
              <a:t> tab, in the </a:t>
            </a:r>
            <a:r>
              <a:rPr lang="en-US" sz="2400" i="1" dirty="0" smtClean="0"/>
              <a:t>Data Tools</a:t>
            </a:r>
            <a:r>
              <a:rPr lang="en-US" sz="2400" dirty="0" smtClean="0"/>
              <a:t> group, click </a:t>
            </a:r>
            <a:r>
              <a:rPr lang="en-US" sz="2400" b="1" dirty="0" smtClean="0"/>
              <a:t>Data Validation</a:t>
            </a:r>
            <a:r>
              <a:rPr lang="en-US" sz="2400" dirty="0" smtClean="0"/>
              <a:t>. You will now begin to set your validation criteria.</a:t>
            </a:r>
          </a:p>
          <a:p>
            <a:pPr marL="457200" indent="-457200">
              <a:buFont typeface="+mj-lt"/>
              <a:buAutoNum type="arabicPeriod"/>
            </a:pPr>
            <a:r>
              <a:rPr lang="en-US" sz="2400" dirty="0" smtClean="0"/>
              <a:t>On the </a:t>
            </a:r>
            <a:r>
              <a:rPr lang="en-US" sz="2400" i="1" dirty="0" smtClean="0"/>
              <a:t>Settings </a:t>
            </a:r>
            <a:r>
              <a:rPr lang="en-US" sz="2400" dirty="0" smtClean="0"/>
              <a:t>tab of the </a:t>
            </a:r>
            <a:r>
              <a:rPr lang="en-US" sz="2400" i="1" dirty="0" smtClean="0"/>
              <a:t>Data Validation</a:t>
            </a:r>
            <a:r>
              <a:rPr lang="en-US" sz="2400" dirty="0" smtClean="0"/>
              <a:t> dialog box, select </a:t>
            </a:r>
            <a:r>
              <a:rPr lang="en-US" sz="2400" b="1" dirty="0" smtClean="0"/>
              <a:t>Whole number </a:t>
            </a:r>
            <a:r>
              <a:rPr lang="en-US" sz="2400" dirty="0" smtClean="0"/>
              <a:t>in the Allow box. This sets the number format for your validation.</a:t>
            </a:r>
          </a:p>
          <a:p>
            <a:pPr marL="514350" indent="-514350">
              <a:buFont typeface="+mj-lt"/>
              <a:buAutoNum type="arabicPeriod"/>
            </a:pPr>
            <a:endParaRPr lang="en-US" sz="24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Table with a Quick Style</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Mouse over the Table styles to Table Style Medium 5 from the gallery. The </a:t>
            </a:r>
            <a:r>
              <a:rPr lang="en-US" sz="2400" i="1" dirty="0" smtClean="0"/>
              <a:t>Format as Table</a:t>
            </a:r>
            <a:r>
              <a:rPr lang="en-US" sz="2400" dirty="0" smtClean="0"/>
              <a:t> dialog box opens. </a:t>
            </a:r>
          </a:p>
          <a:p>
            <a:pPr marL="457200" indent="-457200">
              <a:buFont typeface="+mj-lt"/>
              <a:buAutoNum type="arabicPeriod" startAt="5"/>
            </a:pPr>
            <a:r>
              <a:rPr lang="en-US" sz="2400" dirty="0" smtClean="0"/>
              <a:t>Click the </a:t>
            </a:r>
            <a:r>
              <a:rPr lang="en-US" sz="2400" b="1" dirty="0" smtClean="0"/>
              <a:t>hide dialog box         </a:t>
            </a:r>
            <a:r>
              <a:rPr lang="en-US" sz="2400" dirty="0" smtClean="0"/>
              <a:t>icon</a:t>
            </a:r>
            <a:r>
              <a:rPr lang="en-US" sz="2400" b="1" i="1" dirty="0" smtClean="0"/>
              <a:t> </a:t>
            </a:r>
            <a:r>
              <a:rPr lang="en-US" sz="2400" dirty="0" smtClean="0"/>
              <a:t>in the </a:t>
            </a:r>
            <a:r>
              <a:rPr lang="en-US" sz="2400" i="1" dirty="0" smtClean="0"/>
              <a:t>Where Is the Data for Your Table?</a:t>
            </a:r>
            <a:r>
              <a:rPr lang="en-US" sz="2400" dirty="0" smtClean="0"/>
              <a:t> box to collapse the </a:t>
            </a:r>
            <a:r>
              <a:rPr lang="en-US" sz="2400" i="1" dirty="0" smtClean="0"/>
              <a:t>Format as Table</a:t>
            </a:r>
            <a:r>
              <a:rPr lang="en-US" sz="2400" dirty="0" smtClean="0"/>
              <a:t> dialog box so you can select the data to be included in the table.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158" y="2362200"/>
            <a:ext cx="459662" cy="45248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Table with a Quick Style</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7"/>
            </a:pPr>
            <a:r>
              <a:rPr lang="en-US" sz="2400" dirty="0" smtClean="0"/>
              <a:t>Select </a:t>
            </a:r>
            <a:r>
              <a:rPr lang="en-US" sz="2400" b="1" dirty="0" smtClean="0"/>
              <a:t>A27:F32 </a:t>
            </a:r>
            <a:r>
              <a:rPr lang="en-US" sz="2400" dirty="0" smtClean="0"/>
              <a:t>as </a:t>
            </a:r>
            <a:br>
              <a:rPr lang="en-US" sz="2400" dirty="0" smtClean="0"/>
            </a:br>
            <a:r>
              <a:rPr lang="en-US" sz="2400" dirty="0" smtClean="0"/>
              <a:t>shown in the figure and </a:t>
            </a:r>
            <a:br>
              <a:rPr lang="en-US" sz="2400" dirty="0" smtClean="0"/>
            </a:br>
            <a:r>
              <a:rPr lang="en-US" sz="2400" dirty="0" smtClean="0"/>
              <a:t>press </a:t>
            </a:r>
            <a:r>
              <a:rPr lang="en-US" sz="2400" b="1" dirty="0" smtClean="0"/>
              <a:t>Enter</a:t>
            </a:r>
            <a:r>
              <a:rPr lang="en-US" sz="2400" dirty="0" smtClean="0"/>
              <a:t>. The </a:t>
            </a:r>
            <a:r>
              <a:rPr lang="en-US" sz="2400" i="1" dirty="0" smtClean="0"/>
              <a:t>Create </a:t>
            </a:r>
            <a:br>
              <a:rPr lang="en-US" sz="2400" i="1" dirty="0" smtClean="0"/>
            </a:br>
            <a:r>
              <a:rPr lang="en-US" sz="2400" i="1" dirty="0" smtClean="0"/>
              <a:t>Table</a:t>
            </a:r>
            <a:r>
              <a:rPr lang="en-US" sz="2400" dirty="0" smtClean="0"/>
              <a:t> dialog box </a:t>
            </a:r>
            <a:br>
              <a:rPr lang="en-US" sz="2400" dirty="0" smtClean="0"/>
            </a:br>
            <a:r>
              <a:rPr lang="en-US" sz="2400" dirty="0" smtClean="0"/>
              <a:t>appears. Your table </a:t>
            </a:r>
            <a:br>
              <a:rPr lang="en-US" sz="2400" dirty="0" smtClean="0"/>
            </a:br>
            <a:r>
              <a:rPr lang="en-US" sz="2400" dirty="0" smtClean="0"/>
              <a:t>does not have headers, </a:t>
            </a:r>
            <a:br>
              <a:rPr lang="en-US" sz="2400" dirty="0" smtClean="0"/>
            </a:br>
            <a:r>
              <a:rPr lang="en-US" sz="2400" dirty="0" smtClean="0"/>
              <a:t>so click </a:t>
            </a:r>
            <a:r>
              <a:rPr lang="en-US" sz="2400" b="1" dirty="0" smtClean="0"/>
              <a:t>OK</a:t>
            </a:r>
            <a:r>
              <a:rPr lang="en-US" sz="2400" dirty="0" smtClean="0"/>
              <a:t>. The Table </a:t>
            </a:r>
            <a:br>
              <a:rPr lang="en-US" sz="2400" dirty="0" smtClean="0"/>
            </a:br>
            <a:r>
              <a:rPr lang="en-US" sz="2400" dirty="0" smtClean="0"/>
              <a:t>Style Medium 5 format </a:t>
            </a:r>
            <a:br>
              <a:rPr lang="en-US" sz="2400" dirty="0" smtClean="0"/>
            </a:br>
            <a:r>
              <a:rPr lang="en-US" sz="2400" dirty="0" smtClean="0"/>
              <a:t>is applied and filtering </a:t>
            </a:r>
            <a:br>
              <a:rPr lang="en-US" sz="2400" dirty="0" smtClean="0"/>
            </a:br>
            <a:r>
              <a:rPr lang="en-US" sz="2400" dirty="0" smtClean="0"/>
              <a:t>column headers are </a:t>
            </a:r>
            <a:br>
              <a:rPr lang="en-US" sz="2400" dirty="0" smtClean="0"/>
            </a:br>
            <a:r>
              <a:rPr lang="en-US" sz="2400" dirty="0" smtClean="0"/>
              <a:t>inserted as illustrated </a:t>
            </a:r>
            <a:br>
              <a:rPr lang="en-US" sz="2400" dirty="0" smtClean="0"/>
            </a:br>
            <a:r>
              <a:rPr lang="en-US" sz="2400" dirty="0" smtClean="0"/>
              <a:t>in the figure on the </a:t>
            </a:r>
            <a:br>
              <a:rPr lang="en-US" sz="2400" dirty="0" smtClean="0"/>
            </a:br>
            <a:r>
              <a:rPr lang="en-US" sz="2400" dirty="0" smtClean="0"/>
              <a:t>next slide. </a:t>
            </a:r>
          </a:p>
        </p:txBody>
      </p:sp>
      <p:pic>
        <p:nvPicPr>
          <p:cNvPr id="6" name="Picture 5" descr="f0725.JPG"/>
          <p:cNvPicPr>
            <a:picLocks noChangeAspect="1"/>
          </p:cNvPicPr>
          <p:nvPr/>
        </p:nvPicPr>
        <p:blipFill>
          <a:blip r:embed="rId3"/>
          <a:stretch>
            <a:fillRect/>
          </a:stretch>
        </p:blipFill>
        <p:spPr>
          <a:xfrm>
            <a:off x="4191000" y="1914525"/>
            <a:ext cx="4429125" cy="41814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Table with a Quick Style</a:t>
            </a:r>
            <a:endParaRPr lang="en-US" sz="3100" dirty="0"/>
          </a:p>
        </p:txBody>
      </p:sp>
      <p:sp>
        <p:nvSpPr>
          <p:cNvPr id="6147" name="Content Placeholder 2"/>
          <p:cNvSpPr>
            <a:spLocks noGrp="1"/>
          </p:cNvSpPr>
          <p:nvPr>
            <p:ph idx="1"/>
          </p:nvPr>
        </p:nvSpPr>
        <p:spPr>
          <a:xfrm>
            <a:off x="457200" y="5181600"/>
            <a:ext cx="8229600" cy="1219200"/>
          </a:xfrm>
        </p:spPr>
        <p:txBody>
          <a:bodyPr/>
          <a:lstStyle/>
          <a:p>
            <a:pPr marL="457200" indent="-457200">
              <a:buFont typeface="+mj-lt"/>
              <a:buAutoNum type="arabicPeriod" startAt="8"/>
            </a:pPr>
            <a:r>
              <a:rPr lang="en-US" sz="2400" b="1" dirty="0" smtClean="0"/>
              <a:t>SAVE</a:t>
            </a:r>
            <a:r>
              <a:rPr lang="en-US" sz="2400" dirty="0" smtClean="0"/>
              <a:t> the workbook as </a:t>
            </a:r>
            <a:r>
              <a:rPr lang="en-US" sz="2400" b="1" i="1" dirty="0" smtClean="0"/>
              <a:t>Table</a:t>
            </a:r>
            <a:r>
              <a:rPr lang="en-US" sz="2400" dirty="0" smtClean="0"/>
              <a:t> in the Lesson 7 folder.</a:t>
            </a:r>
          </a:p>
          <a:p>
            <a:r>
              <a:rPr lang="en-US" sz="2400" b="1" dirty="0" smtClean="0"/>
              <a:t>LEAVE</a:t>
            </a:r>
            <a:r>
              <a:rPr lang="en-US" sz="2400" dirty="0" smtClean="0"/>
              <a:t> the workbook open to use in the next exercise.</a:t>
            </a:r>
            <a:endParaRPr lang="en-US" sz="2400" dirty="0"/>
          </a:p>
        </p:txBody>
      </p:sp>
      <p:pic>
        <p:nvPicPr>
          <p:cNvPr id="5" name="Picture 4" descr="f0726.JPG"/>
          <p:cNvPicPr>
            <a:picLocks noChangeAspect="1"/>
          </p:cNvPicPr>
          <p:nvPr/>
        </p:nvPicPr>
        <p:blipFill>
          <a:blip r:embed="rId3"/>
          <a:stretch>
            <a:fillRect/>
          </a:stretch>
        </p:blipFill>
        <p:spPr>
          <a:xfrm>
            <a:off x="2362200" y="1676400"/>
            <a:ext cx="4343400" cy="32956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Total Row Command</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Select a cell inside the </a:t>
            </a:r>
            <a:br>
              <a:rPr lang="en-US" sz="2400" dirty="0" smtClean="0"/>
            </a:br>
            <a:r>
              <a:rPr lang="en-US" sz="2400" dirty="0" smtClean="0"/>
              <a:t>table and click the </a:t>
            </a:r>
            <a:r>
              <a:rPr lang="en-US" sz="2400" b="1" dirty="0" smtClean="0"/>
              <a:t>Total </a:t>
            </a:r>
            <a:br>
              <a:rPr lang="en-US" sz="2400" b="1" dirty="0" smtClean="0"/>
            </a:br>
            <a:r>
              <a:rPr lang="en-US" sz="2400" b="1" dirty="0" smtClean="0"/>
              <a:t>Row </a:t>
            </a:r>
            <a:r>
              <a:rPr lang="en-US" sz="2400" dirty="0" smtClean="0"/>
              <a:t>command box in </a:t>
            </a:r>
            <a:br>
              <a:rPr lang="en-US" sz="2400" dirty="0" smtClean="0"/>
            </a:br>
            <a:r>
              <a:rPr lang="en-US" sz="2400" dirty="0" smtClean="0"/>
              <a:t>the </a:t>
            </a:r>
            <a:r>
              <a:rPr lang="en-US" sz="2400" i="1" dirty="0" smtClean="0"/>
              <a:t>Table Style Options</a:t>
            </a:r>
            <a:r>
              <a:rPr lang="en-US" sz="2400" dirty="0" smtClean="0"/>
              <a:t> </a:t>
            </a:r>
            <a:br>
              <a:rPr lang="en-US" sz="2400" dirty="0" smtClean="0"/>
            </a:br>
            <a:r>
              <a:rPr lang="en-US" sz="2400" dirty="0" smtClean="0"/>
              <a:t>group on the </a:t>
            </a:r>
            <a:r>
              <a:rPr lang="en-US" sz="2400" i="1" dirty="0" smtClean="0"/>
              <a:t>Design</a:t>
            </a:r>
            <a:r>
              <a:rPr lang="en-US" sz="2400" dirty="0" smtClean="0"/>
              <a:t> </a:t>
            </a:r>
            <a:br>
              <a:rPr lang="en-US" sz="2400" dirty="0" smtClean="0"/>
            </a:br>
            <a:r>
              <a:rPr lang="en-US" sz="2400" dirty="0" smtClean="0"/>
              <a:t>tab. A row is inserted </a:t>
            </a:r>
            <a:br>
              <a:rPr lang="en-US" sz="2400" dirty="0" smtClean="0"/>
            </a:br>
            <a:r>
              <a:rPr lang="en-US" sz="2400" dirty="0" smtClean="0"/>
              <a:t>below the table and the </a:t>
            </a:r>
            <a:br>
              <a:rPr lang="en-US" sz="2400" dirty="0" smtClean="0"/>
            </a:br>
            <a:r>
              <a:rPr lang="en-US" sz="2400" dirty="0" smtClean="0"/>
              <a:t>salaries in column F of </a:t>
            </a:r>
            <a:br>
              <a:rPr lang="en-US" sz="2400" dirty="0" smtClean="0"/>
            </a:br>
            <a:r>
              <a:rPr lang="en-US" sz="2400" dirty="0" smtClean="0"/>
              <a:t>the table are totaled. </a:t>
            </a:r>
            <a:br>
              <a:rPr lang="en-US" sz="2400" dirty="0" smtClean="0"/>
            </a:br>
            <a:r>
              <a:rPr lang="en-US" sz="2400" dirty="0" smtClean="0"/>
              <a:t>This is illustrated in the </a:t>
            </a:r>
            <a:br>
              <a:rPr lang="en-US" sz="2400" dirty="0" smtClean="0"/>
            </a:br>
            <a:r>
              <a:rPr lang="en-US" sz="2400" dirty="0" smtClean="0"/>
              <a:t>figure. </a:t>
            </a:r>
            <a:endParaRPr lang="en-US" sz="2400" dirty="0"/>
          </a:p>
        </p:txBody>
      </p:sp>
      <p:pic>
        <p:nvPicPr>
          <p:cNvPr id="4" name="Picture 3" descr="f0727.JPG"/>
          <p:cNvPicPr>
            <a:picLocks noChangeAspect="1"/>
          </p:cNvPicPr>
          <p:nvPr/>
        </p:nvPicPr>
        <p:blipFill>
          <a:blip r:embed="rId3"/>
          <a:stretch>
            <a:fillRect/>
          </a:stretch>
        </p:blipFill>
        <p:spPr>
          <a:xfrm>
            <a:off x="4276725" y="2524125"/>
            <a:ext cx="4333875" cy="33432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Total Row Command</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2"/>
            </a:pPr>
            <a:r>
              <a:rPr lang="en-US" sz="2400" dirty="0" smtClean="0"/>
              <a:t>Click any </a:t>
            </a:r>
            <a:r>
              <a:rPr lang="en-US" sz="2400" i="1" dirty="0" smtClean="0"/>
              <a:t>blank</a:t>
            </a:r>
            <a:r>
              <a:rPr lang="en-US" sz="2400" dirty="0" smtClean="0"/>
              <a:t> cell to deselect the table. Adjust the column width to display the total amount if necessary. Click on any cell inside the table.</a:t>
            </a:r>
          </a:p>
          <a:p>
            <a:pPr marL="457200" indent="-457200">
              <a:buFont typeface="+mj-lt"/>
              <a:buAutoNum type="arabicPeriod" startAt="2"/>
            </a:pPr>
            <a:r>
              <a:rPr lang="en-US" sz="2400" b="1" dirty="0" smtClean="0"/>
              <a:t>SAVE</a:t>
            </a:r>
            <a:r>
              <a:rPr lang="en-US" sz="2400" dirty="0" smtClean="0"/>
              <a:t> the workbook.</a:t>
            </a:r>
          </a:p>
          <a:p>
            <a:r>
              <a:rPr lang="en-US" sz="2400" b="1" dirty="0" smtClean="0"/>
              <a:t>LEAVE</a:t>
            </a:r>
            <a:r>
              <a:rPr lang="en-US" sz="2400" dirty="0" smtClean="0"/>
              <a:t> the workbook open to use in the next exercise.</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Add and Remove Rows or Columns</a:t>
            </a:r>
            <a:endParaRPr lang="en-US" sz="3000" dirty="0"/>
          </a:p>
        </p:txBody>
      </p:sp>
      <p:sp>
        <p:nvSpPr>
          <p:cNvPr id="6147" name="Content Placeholder 2"/>
          <p:cNvSpPr>
            <a:spLocks noGrp="1"/>
          </p:cNvSpPr>
          <p:nvPr>
            <p:ph idx="1"/>
          </p:nvPr>
        </p:nvSpPr>
        <p:spPr>
          <a:xfrm>
            <a:off x="457200" y="1524000"/>
            <a:ext cx="8229600" cy="4800600"/>
          </a:xfrm>
        </p:spPr>
        <p:txBody>
          <a:bodyPr/>
          <a:lstStyle/>
          <a:p>
            <a:r>
              <a:rPr lang="en-US" sz="2200" b="1" dirty="0" smtClean="0"/>
              <a:t>USE</a:t>
            </a:r>
            <a:r>
              <a:rPr lang="en-US" sz="2200" dirty="0" smtClean="0"/>
              <a:t> the workbook from the previous exercise.</a:t>
            </a:r>
          </a:p>
          <a:p>
            <a:pPr marL="457200" indent="-457200">
              <a:buFont typeface="+mj-lt"/>
              <a:buAutoNum type="arabicPeriod"/>
            </a:pPr>
            <a:r>
              <a:rPr lang="en-US" sz="2200" dirty="0" smtClean="0"/>
              <a:t>On the </a:t>
            </a:r>
            <a:r>
              <a:rPr lang="en-US" sz="2200" i="1" dirty="0" smtClean="0"/>
              <a:t>Design</a:t>
            </a:r>
            <a:r>
              <a:rPr lang="en-US" sz="2200" dirty="0" smtClean="0"/>
              <a:t> tab, in the </a:t>
            </a:r>
            <a:r>
              <a:rPr lang="en-US" sz="2200" i="1" dirty="0" smtClean="0"/>
              <a:t>Properties</a:t>
            </a:r>
            <a:r>
              <a:rPr lang="en-US" sz="2200" dirty="0" smtClean="0"/>
              <a:t> group, click </a:t>
            </a:r>
            <a:r>
              <a:rPr lang="en-US" sz="2200" b="1" dirty="0" smtClean="0"/>
              <a:t>Resize </a:t>
            </a:r>
            <a:r>
              <a:rPr lang="en-US" sz="2200" dirty="0" smtClean="0"/>
              <a:t/>
            </a:r>
            <a:br>
              <a:rPr lang="en-US" sz="2200" dirty="0" smtClean="0"/>
            </a:br>
            <a:r>
              <a:rPr lang="en-US" sz="2200" b="1" dirty="0" smtClean="0"/>
              <a:t>Table</a:t>
            </a:r>
            <a:r>
              <a:rPr lang="en-US" sz="2200" dirty="0" smtClean="0"/>
              <a:t>. The </a:t>
            </a:r>
            <a:r>
              <a:rPr lang="en-US" sz="2200" i="1" dirty="0" smtClean="0"/>
              <a:t>Resize Table</a:t>
            </a:r>
            <a:r>
              <a:rPr lang="en-US" sz="2200" dirty="0" smtClean="0"/>
              <a:t> dialog box opens.</a:t>
            </a:r>
          </a:p>
          <a:p>
            <a:pPr marL="457200" indent="-457200">
              <a:buFont typeface="+mj-lt"/>
              <a:buAutoNum type="arabicPeriod"/>
            </a:pPr>
            <a:r>
              <a:rPr lang="en-US" sz="2200" dirty="0" smtClean="0"/>
              <a:t>Collapse the Resize Table dialog </a:t>
            </a:r>
            <a:br>
              <a:rPr lang="en-US" sz="2200" dirty="0" smtClean="0"/>
            </a:br>
            <a:r>
              <a:rPr lang="en-US" sz="2200" dirty="0" smtClean="0"/>
              <a:t>box by clicking the </a:t>
            </a:r>
            <a:r>
              <a:rPr lang="en-US" sz="2200" b="1" dirty="0" smtClean="0"/>
              <a:t>collapse </a:t>
            </a:r>
            <a:br>
              <a:rPr lang="en-US" sz="2200" b="1" dirty="0" smtClean="0"/>
            </a:br>
            <a:r>
              <a:rPr lang="en-US" sz="2200" b="1" dirty="0" smtClean="0"/>
              <a:t>dialog box</a:t>
            </a:r>
            <a:r>
              <a:rPr lang="en-US" sz="2200" dirty="0" smtClean="0"/>
              <a:t> button, and select </a:t>
            </a:r>
            <a:br>
              <a:rPr lang="en-US" sz="2200" dirty="0" smtClean="0"/>
            </a:br>
            <a:r>
              <a:rPr lang="en-US" sz="2200" b="1" dirty="0" smtClean="0"/>
              <a:t>A27:F35</a:t>
            </a:r>
            <a:r>
              <a:rPr lang="en-US" sz="2200" dirty="0" smtClean="0"/>
              <a:t>. Press </a:t>
            </a:r>
            <a:r>
              <a:rPr lang="en-US" sz="2200" b="1" dirty="0" smtClean="0"/>
              <a:t>Enter</a:t>
            </a:r>
            <a:r>
              <a:rPr lang="en-US" sz="2200" dirty="0" smtClean="0"/>
              <a:t> to accept </a:t>
            </a:r>
            <a:br>
              <a:rPr lang="en-US" sz="2200" dirty="0" smtClean="0"/>
            </a:br>
            <a:r>
              <a:rPr lang="en-US" sz="2200" dirty="0" smtClean="0"/>
              <a:t>the new range of cells. Click </a:t>
            </a:r>
            <a:r>
              <a:rPr lang="en-US" sz="2200" b="1" dirty="0" smtClean="0"/>
              <a:t>OK </a:t>
            </a:r>
            <a:r>
              <a:rPr lang="en-US" sz="2200" dirty="0" smtClean="0"/>
              <a:t/>
            </a:r>
            <a:br>
              <a:rPr lang="en-US" sz="2200" dirty="0" smtClean="0"/>
            </a:br>
            <a:r>
              <a:rPr lang="en-US" sz="2200" dirty="0" smtClean="0"/>
              <a:t>to accept the change to the table </a:t>
            </a:r>
            <a:br>
              <a:rPr lang="en-US" sz="2200" dirty="0" smtClean="0"/>
            </a:br>
            <a:r>
              <a:rPr lang="en-US" sz="2200" dirty="0" smtClean="0"/>
              <a:t>and apply the new settings. The </a:t>
            </a:r>
            <a:br>
              <a:rPr lang="en-US" sz="2200" dirty="0" smtClean="0"/>
            </a:br>
            <a:r>
              <a:rPr lang="en-US" sz="2200" dirty="0" smtClean="0"/>
              <a:t>physician assistant data is </a:t>
            </a:r>
            <a:br>
              <a:rPr lang="en-US" sz="2200" dirty="0" smtClean="0"/>
            </a:br>
            <a:r>
              <a:rPr lang="en-US" sz="2200" dirty="0" smtClean="0"/>
              <a:t>moved above the total line, and </a:t>
            </a:r>
            <a:br>
              <a:rPr lang="en-US" sz="2200" dirty="0" smtClean="0"/>
            </a:br>
            <a:r>
              <a:rPr lang="en-US" sz="2200" dirty="0" smtClean="0"/>
              <a:t>the total is recalculated. Refer to </a:t>
            </a:r>
            <a:br>
              <a:rPr lang="en-US" sz="2200" dirty="0" smtClean="0"/>
            </a:br>
            <a:r>
              <a:rPr lang="en-US" sz="2200" dirty="0" smtClean="0"/>
              <a:t>the figure.</a:t>
            </a:r>
          </a:p>
        </p:txBody>
      </p:sp>
      <p:pic>
        <p:nvPicPr>
          <p:cNvPr id="4" name="Picture 3" descr="f0728.JPG"/>
          <p:cNvPicPr>
            <a:picLocks noChangeAspect="1"/>
          </p:cNvPicPr>
          <p:nvPr/>
        </p:nvPicPr>
        <p:blipFill>
          <a:blip r:embed="rId3"/>
          <a:stretch>
            <a:fillRect/>
          </a:stretch>
        </p:blipFill>
        <p:spPr>
          <a:xfrm>
            <a:off x="5029200" y="2886767"/>
            <a:ext cx="3643313" cy="343783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Add and Remove Rows or Columns</a:t>
            </a:r>
            <a:endParaRPr lang="en-US" sz="3000" dirty="0"/>
          </a:p>
        </p:txBody>
      </p:sp>
      <p:sp>
        <p:nvSpPr>
          <p:cNvPr id="6147" name="Content Placeholder 2"/>
          <p:cNvSpPr>
            <a:spLocks noGrp="1"/>
          </p:cNvSpPr>
          <p:nvPr>
            <p:ph idx="1"/>
          </p:nvPr>
        </p:nvSpPr>
        <p:spPr>
          <a:xfrm>
            <a:off x="457200" y="1524000"/>
            <a:ext cx="8229600" cy="4800600"/>
          </a:xfrm>
        </p:spPr>
        <p:txBody>
          <a:bodyPr/>
          <a:lstStyle/>
          <a:p>
            <a:pPr marL="457200" indent="-457200">
              <a:buFont typeface="+mj-lt"/>
              <a:buAutoNum type="arabicPeriod" startAt="3"/>
            </a:pPr>
            <a:r>
              <a:rPr lang="en-US" sz="2400" dirty="0" smtClean="0"/>
              <a:t>Select </a:t>
            </a:r>
            <a:r>
              <a:rPr lang="en-US" sz="2400" b="1" dirty="0" smtClean="0"/>
              <a:t>C28</a:t>
            </a:r>
            <a:r>
              <a:rPr lang="en-US" sz="2400" dirty="0" smtClean="0"/>
              <a:t>. On the </a:t>
            </a:r>
            <a:r>
              <a:rPr lang="en-US" sz="2400" i="1" dirty="0" smtClean="0"/>
              <a:t>Home</a:t>
            </a:r>
            <a:r>
              <a:rPr lang="en-US" sz="2400" dirty="0" smtClean="0"/>
              <a:t> </a:t>
            </a:r>
            <a:br>
              <a:rPr lang="en-US" sz="2400" dirty="0" smtClean="0"/>
            </a:br>
            <a:r>
              <a:rPr lang="en-US" sz="2400" dirty="0" smtClean="0"/>
              <a:t>tab, click the </a:t>
            </a:r>
            <a:r>
              <a:rPr lang="en-US" sz="2400" b="1" dirty="0" smtClean="0"/>
              <a:t>Delete arrow </a:t>
            </a:r>
            <a:br>
              <a:rPr lang="en-US" sz="2400" b="1" dirty="0" smtClean="0"/>
            </a:br>
            <a:r>
              <a:rPr lang="en-US" sz="2400" dirty="0" smtClean="0"/>
              <a:t>in the </a:t>
            </a:r>
            <a:r>
              <a:rPr lang="en-US" sz="2400" i="1" dirty="0" smtClean="0"/>
              <a:t>Cells</a:t>
            </a:r>
            <a:r>
              <a:rPr lang="en-US" sz="2400" dirty="0" smtClean="0"/>
              <a:t> group, and </a:t>
            </a:r>
            <a:br>
              <a:rPr lang="en-US" sz="2400" dirty="0" smtClean="0"/>
            </a:br>
            <a:r>
              <a:rPr lang="en-US" sz="2400" dirty="0" smtClean="0"/>
              <a:t>click </a:t>
            </a:r>
            <a:r>
              <a:rPr lang="en-US" sz="2400" b="1" dirty="0" smtClean="0"/>
              <a:t>Delete Table Columns </a:t>
            </a:r>
            <a:br>
              <a:rPr lang="en-US" sz="2400" b="1" dirty="0" smtClean="0"/>
            </a:br>
            <a:r>
              <a:rPr lang="en-US" sz="2400" dirty="0" smtClean="0"/>
              <a:t>from the drop-down menu </a:t>
            </a:r>
            <a:br>
              <a:rPr lang="en-US" sz="2400" dirty="0" smtClean="0"/>
            </a:br>
            <a:r>
              <a:rPr lang="en-US" sz="2400" dirty="0" smtClean="0"/>
              <a:t>that appears. Column C is </a:t>
            </a:r>
            <a:br>
              <a:rPr lang="en-US" sz="2400" dirty="0" smtClean="0"/>
            </a:br>
            <a:r>
              <a:rPr lang="en-US" sz="2400" dirty="0" smtClean="0"/>
              <a:t>deleted. Refer to the figure </a:t>
            </a:r>
            <a:br>
              <a:rPr lang="en-US" sz="2400" dirty="0" smtClean="0"/>
            </a:br>
            <a:r>
              <a:rPr lang="en-US" sz="2400" dirty="0" smtClean="0"/>
              <a:t>for the drop-down menu. </a:t>
            </a:r>
          </a:p>
          <a:p>
            <a:pPr marL="457200" indent="-457200">
              <a:buFont typeface="+mj-lt"/>
              <a:buAutoNum type="arabicPeriod" startAt="3"/>
            </a:pPr>
            <a:r>
              <a:rPr lang="en-US" sz="2400" dirty="0" smtClean="0"/>
              <a:t>Click the </a:t>
            </a:r>
            <a:r>
              <a:rPr lang="en-US" sz="2400" b="1" dirty="0" smtClean="0"/>
              <a:t>Column1</a:t>
            </a:r>
            <a:r>
              <a:rPr lang="en-US" sz="2400" dirty="0" smtClean="0"/>
              <a:t> heading </a:t>
            </a:r>
            <a:br>
              <a:rPr lang="en-US" sz="2400" dirty="0" smtClean="0"/>
            </a:br>
            <a:r>
              <a:rPr lang="en-US" sz="2400" dirty="0" smtClean="0"/>
              <a:t>and key </a:t>
            </a:r>
            <a:r>
              <a:rPr lang="en-US" sz="2400" b="1" dirty="0" smtClean="0"/>
              <a:t>Last Name</a:t>
            </a:r>
            <a:r>
              <a:rPr lang="en-US" sz="2400" dirty="0" smtClean="0"/>
              <a:t>. Press </a:t>
            </a:r>
            <a:r>
              <a:rPr lang="en-US" sz="2400" b="1" dirty="0" smtClean="0"/>
              <a:t>Tab</a:t>
            </a:r>
            <a:r>
              <a:rPr lang="en-US" sz="2400" dirty="0" smtClean="0"/>
              <a:t> to move to the Column 2 heading. Key </a:t>
            </a:r>
            <a:r>
              <a:rPr lang="en-US" sz="2400" b="1" dirty="0" smtClean="0"/>
              <a:t>First Name </a:t>
            </a:r>
            <a:r>
              <a:rPr lang="en-US" sz="2400" dirty="0" smtClean="0"/>
              <a:t>in that column heading and press </a:t>
            </a:r>
            <a:r>
              <a:rPr lang="en-US" sz="2400" b="1" dirty="0" smtClean="0"/>
              <a:t>Tab </a:t>
            </a:r>
            <a:r>
              <a:rPr lang="en-US" sz="2400" dirty="0" smtClean="0"/>
              <a:t>to advance to the next heading. Key </a:t>
            </a:r>
            <a:r>
              <a:rPr lang="en-US" sz="2400" b="1" dirty="0" smtClean="0"/>
              <a:t>Job Title </a:t>
            </a:r>
            <a:r>
              <a:rPr lang="en-US" sz="2400" dirty="0" smtClean="0"/>
              <a:t>in the column 4 heading and press </a:t>
            </a:r>
            <a:r>
              <a:rPr lang="en-US" sz="2400" b="1" dirty="0" smtClean="0"/>
              <a:t>Tab</a:t>
            </a:r>
            <a:r>
              <a:rPr lang="en-US" sz="2400" dirty="0" smtClean="0"/>
              <a:t>. </a:t>
            </a:r>
            <a:endParaRPr lang="en-US" sz="2200" dirty="0" smtClean="0"/>
          </a:p>
        </p:txBody>
      </p:sp>
      <p:pic>
        <p:nvPicPr>
          <p:cNvPr id="5" name="Picture 4" descr="f0729.JPG"/>
          <p:cNvPicPr>
            <a:picLocks noChangeAspect="1"/>
          </p:cNvPicPr>
          <p:nvPr/>
        </p:nvPicPr>
        <p:blipFill>
          <a:blip r:embed="rId3"/>
          <a:stretch>
            <a:fillRect/>
          </a:stretch>
        </p:blipFill>
        <p:spPr>
          <a:xfrm>
            <a:off x="4572000" y="1818730"/>
            <a:ext cx="4114800" cy="298187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Add and Remove Rows or Columns</a:t>
            </a:r>
            <a:endParaRPr lang="en-US" sz="3000" dirty="0"/>
          </a:p>
        </p:txBody>
      </p:sp>
      <p:sp>
        <p:nvSpPr>
          <p:cNvPr id="6147" name="Content Placeholder 2"/>
          <p:cNvSpPr>
            <a:spLocks noGrp="1"/>
          </p:cNvSpPr>
          <p:nvPr>
            <p:ph idx="1"/>
          </p:nvPr>
        </p:nvSpPr>
        <p:spPr>
          <a:xfrm>
            <a:off x="457200" y="1524000"/>
            <a:ext cx="8229600" cy="4800600"/>
          </a:xfrm>
        </p:spPr>
        <p:txBody>
          <a:bodyPr/>
          <a:lstStyle/>
          <a:p>
            <a:pPr marL="457200" indent="-457200">
              <a:buFont typeface="+mj-lt"/>
              <a:buAutoNum type="arabicPeriod" startAt="5"/>
            </a:pPr>
            <a:r>
              <a:rPr lang="en-US" sz="2400" dirty="0" smtClean="0"/>
              <a:t>Key </a:t>
            </a:r>
            <a:r>
              <a:rPr lang="en-US" sz="2400" b="1" dirty="0" smtClean="0"/>
              <a:t>Hours </a:t>
            </a:r>
            <a:r>
              <a:rPr lang="en-US" sz="2400" dirty="0" smtClean="0"/>
              <a:t>in column 5. </a:t>
            </a:r>
            <a:br>
              <a:rPr lang="en-US" sz="2400" dirty="0" smtClean="0"/>
            </a:br>
            <a:r>
              <a:rPr lang="en-US" sz="2400" dirty="0" smtClean="0"/>
              <a:t>Press </a:t>
            </a:r>
            <a:r>
              <a:rPr lang="en-US" sz="2400" b="1" dirty="0" smtClean="0"/>
              <a:t>Tab</a:t>
            </a:r>
            <a:r>
              <a:rPr lang="en-US" sz="2400" dirty="0" smtClean="0"/>
              <a:t>. In the </a:t>
            </a:r>
            <a:r>
              <a:rPr lang="en-US" sz="2400" i="1" dirty="0" smtClean="0"/>
              <a:t>Invalid </a:t>
            </a:r>
            <a:br>
              <a:rPr lang="en-US" sz="2400" i="1" dirty="0" smtClean="0"/>
            </a:br>
            <a:r>
              <a:rPr lang="en-US" sz="2400" i="1" dirty="0" smtClean="0"/>
              <a:t>Entry</a:t>
            </a:r>
            <a:r>
              <a:rPr lang="en-US" sz="2400" dirty="0" smtClean="0"/>
              <a:t> dialog box that </a:t>
            </a:r>
            <a:br>
              <a:rPr lang="en-US" sz="2400" dirty="0" smtClean="0"/>
            </a:br>
            <a:r>
              <a:rPr lang="en-US" sz="2400" dirty="0" smtClean="0"/>
              <a:t>displays, click </a:t>
            </a:r>
            <a:r>
              <a:rPr lang="en-US" sz="2400" b="1" dirty="0" smtClean="0"/>
              <a:t>Yes </a:t>
            </a:r>
            <a:r>
              <a:rPr lang="en-US" sz="2400" dirty="0" smtClean="0"/>
              <a:t>to </a:t>
            </a:r>
            <a:br>
              <a:rPr lang="en-US" sz="2400" dirty="0" smtClean="0"/>
            </a:br>
            <a:r>
              <a:rPr lang="en-US" sz="2400" dirty="0" smtClean="0"/>
              <a:t>continue. Clicking </a:t>
            </a:r>
            <a:r>
              <a:rPr lang="en-US" sz="2400" b="1" dirty="0" smtClean="0"/>
              <a:t>Yes </a:t>
            </a:r>
            <a:br>
              <a:rPr lang="en-US" sz="2400" b="1" dirty="0" smtClean="0"/>
            </a:br>
            <a:r>
              <a:rPr lang="en-US" sz="2400" dirty="0" smtClean="0"/>
              <a:t>here will  override the </a:t>
            </a:r>
            <a:br>
              <a:rPr lang="en-US" sz="2400" dirty="0" smtClean="0"/>
            </a:br>
            <a:r>
              <a:rPr lang="en-US" sz="2400" dirty="0" smtClean="0"/>
              <a:t>data restrictions and </a:t>
            </a:r>
            <a:br>
              <a:rPr lang="en-US" sz="2400" dirty="0" smtClean="0"/>
            </a:br>
            <a:r>
              <a:rPr lang="en-US" sz="2400" dirty="0" smtClean="0"/>
              <a:t>dismiss the Invalid </a:t>
            </a:r>
            <a:br>
              <a:rPr lang="en-US" sz="2400" dirty="0" smtClean="0"/>
            </a:br>
            <a:r>
              <a:rPr lang="en-US" sz="2400" dirty="0" smtClean="0"/>
              <a:t>Entry dialog box. Key </a:t>
            </a:r>
            <a:br>
              <a:rPr lang="en-US" sz="2400" dirty="0" smtClean="0"/>
            </a:br>
            <a:r>
              <a:rPr lang="en-US" sz="2400" b="1" dirty="0" smtClean="0"/>
              <a:t>Salary </a:t>
            </a:r>
            <a:r>
              <a:rPr lang="en-US" sz="2400" dirty="0" smtClean="0"/>
              <a:t>in the column 6 heading and press </a:t>
            </a:r>
            <a:r>
              <a:rPr lang="en-US" sz="2400" b="1" dirty="0" smtClean="0"/>
              <a:t>Enter</a:t>
            </a:r>
            <a:r>
              <a:rPr lang="en-US" sz="2400" dirty="0" smtClean="0"/>
              <a:t>. Your table headings should appear as illustrated in the figure. </a:t>
            </a:r>
            <a:endParaRPr lang="en-US" sz="2200" dirty="0" smtClean="0"/>
          </a:p>
        </p:txBody>
      </p:sp>
      <p:pic>
        <p:nvPicPr>
          <p:cNvPr id="6" name="Picture 5" descr="f0730.JPG"/>
          <p:cNvPicPr>
            <a:picLocks noChangeAspect="1"/>
          </p:cNvPicPr>
          <p:nvPr/>
        </p:nvPicPr>
        <p:blipFill>
          <a:blip r:embed="rId3"/>
          <a:stretch>
            <a:fillRect/>
          </a:stretch>
        </p:blipFill>
        <p:spPr>
          <a:xfrm>
            <a:off x="4267200" y="1762125"/>
            <a:ext cx="4381500" cy="296227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Add and Remove Rows or Columns</a:t>
            </a:r>
            <a:endParaRPr lang="en-US" sz="3000" dirty="0"/>
          </a:p>
        </p:txBody>
      </p:sp>
      <p:sp>
        <p:nvSpPr>
          <p:cNvPr id="6147" name="Content Placeholder 2"/>
          <p:cNvSpPr>
            <a:spLocks noGrp="1"/>
          </p:cNvSpPr>
          <p:nvPr>
            <p:ph idx="1"/>
          </p:nvPr>
        </p:nvSpPr>
        <p:spPr>
          <a:xfrm>
            <a:off x="457200" y="1524000"/>
            <a:ext cx="8229600" cy="4800600"/>
          </a:xfrm>
        </p:spPr>
        <p:txBody>
          <a:bodyPr/>
          <a:lstStyle/>
          <a:p>
            <a:pPr marL="457200" indent="-457200">
              <a:buFont typeface="+mj-lt"/>
              <a:buAutoNum type="arabicPeriod" startAt="6"/>
            </a:pPr>
            <a:r>
              <a:rPr lang="en-US" sz="2400" dirty="0" smtClean="0"/>
              <a:t>If necessary, adjust the column E width to display the total salary amount.</a:t>
            </a:r>
          </a:p>
          <a:p>
            <a:pPr marL="457200" indent="-457200">
              <a:buFont typeface="+mj-lt"/>
              <a:buAutoNum type="arabicPeriod" startAt="6"/>
            </a:pPr>
            <a:r>
              <a:rPr lang="en-US" sz="2400" dirty="0" smtClean="0"/>
              <a:t>In the </a:t>
            </a:r>
            <a:r>
              <a:rPr lang="en-US" sz="2400" i="1" dirty="0" smtClean="0"/>
              <a:t>Properties</a:t>
            </a:r>
            <a:r>
              <a:rPr lang="en-US" sz="2400" dirty="0" smtClean="0"/>
              <a:t> group on the </a:t>
            </a:r>
            <a:r>
              <a:rPr lang="en-US" sz="2400" i="1" dirty="0" smtClean="0"/>
              <a:t>Design</a:t>
            </a:r>
            <a:r>
              <a:rPr lang="en-US" sz="2400" dirty="0" smtClean="0"/>
              <a:t> tab, select the text in the </a:t>
            </a:r>
            <a:r>
              <a:rPr lang="en-US" sz="2400" i="1" dirty="0" smtClean="0"/>
              <a:t>Table Name</a:t>
            </a:r>
            <a:r>
              <a:rPr lang="en-US" sz="2400" dirty="0" smtClean="0"/>
              <a:t> box and key </a:t>
            </a:r>
            <a:r>
              <a:rPr lang="en-US" sz="2400" b="1" dirty="0" smtClean="0"/>
              <a:t>Schedule </a:t>
            </a:r>
            <a:r>
              <a:rPr lang="en-US" sz="2400" dirty="0" smtClean="0"/>
              <a:t>and press </a:t>
            </a:r>
            <a:r>
              <a:rPr lang="en-US" sz="2400" b="1" dirty="0" smtClean="0"/>
              <a:t>Enter</a:t>
            </a:r>
            <a:r>
              <a:rPr lang="en-US" sz="2400" dirty="0" smtClean="0"/>
              <a:t>. This table represents the individuals with whom patients schedule appointments.</a:t>
            </a:r>
          </a:p>
          <a:p>
            <a:pPr marL="457200" indent="-457200">
              <a:buFont typeface="+mj-lt"/>
              <a:buAutoNum type="arabicPeriod" startAt="6"/>
            </a:pPr>
            <a:r>
              <a:rPr lang="en-US" sz="2400" b="1" dirty="0" smtClean="0"/>
              <a:t>SAVE</a:t>
            </a:r>
            <a:r>
              <a:rPr lang="en-US" sz="2400" dirty="0" smtClean="0"/>
              <a:t> the file and then </a:t>
            </a:r>
            <a:r>
              <a:rPr lang="en-US" sz="2400" b="1" dirty="0" smtClean="0"/>
              <a:t>CLOSE</a:t>
            </a:r>
            <a:r>
              <a:rPr lang="en-US" sz="2400" dirty="0" smtClean="0"/>
              <a:t> the file.</a:t>
            </a:r>
          </a:p>
          <a:p>
            <a:r>
              <a:rPr lang="en-US" sz="2400" b="1" dirty="0" smtClean="0"/>
              <a:t>CLOSE</a:t>
            </a:r>
            <a:r>
              <a:rPr lang="en-US" sz="2400" dirty="0" smtClean="0"/>
              <a:t> Excel.</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4" name="Picture 3" descr="matrix.JPG"/>
          <p:cNvPicPr>
            <a:picLocks noChangeAspect="1"/>
          </p:cNvPicPr>
          <p:nvPr/>
        </p:nvPicPr>
        <p:blipFill>
          <a:blip r:embed="rId3"/>
          <a:stretch>
            <a:fillRect/>
          </a:stretch>
        </p:blipFill>
        <p:spPr>
          <a:xfrm>
            <a:off x="1538287" y="1885950"/>
            <a:ext cx="6067425" cy="1924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Restrict Cell Entries to Data Types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Key </a:t>
            </a:r>
            <a:r>
              <a:rPr lang="en-US" sz="2400" b="1" dirty="0" smtClean="0"/>
              <a:t>15 </a:t>
            </a:r>
            <a:r>
              <a:rPr lang="en-US" sz="2400" dirty="0" smtClean="0"/>
              <a:t>in the </a:t>
            </a:r>
            <a:r>
              <a:rPr lang="en-US" sz="2400" i="1" dirty="0" smtClean="0"/>
              <a:t>Minimum</a:t>
            </a:r>
            <a:r>
              <a:rPr lang="en-US" sz="2400" dirty="0" smtClean="0"/>
              <a:t> box and </a:t>
            </a:r>
            <a:r>
              <a:rPr lang="en-US" sz="2400" b="1" dirty="0" smtClean="0"/>
              <a:t>40 </a:t>
            </a:r>
            <a:r>
              <a:rPr lang="en-US" sz="2400" dirty="0" smtClean="0"/>
              <a:t>in the </a:t>
            </a:r>
            <a:br>
              <a:rPr lang="en-US" sz="2400" dirty="0" smtClean="0"/>
            </a:br>
            <a:r>
              <a:rPr lang="en-US" sz="2400" i="1" dirty="0" smtClean="0"/>
              <a:t>Maximum</a:t>
            </a:r>
            <a:r>
              <a:rPr lang="en-US" sz="2400" dirty="0" smtClean="0"/>
              <a:t> box. You have now set your </a:t>
            </a:r>
            <a:br>
              <a:rPr lang="en-US" sz="2400" dirty="0" smtClean="0"/>
            </a:br>
            <a:r>
              <a:rPr lang="en-US" sz="2400" dirty="0" smtClean="0"/>
              <a:t>whole number range. The </a:t>
            </a:r>
            <a:r>
              <a:rPr lang="en-US" sz="2400" i="1" dirty="0" smtClean="0"/>
              <a:t>Data Validation</a:t>
            </a:r>
            <a:r>
              <a:rPr lang="en-US" sz="2400" dirty="0" smtClean="0"/>
              <a:t> </a:t>
            </a:r>
            <a:br>
              <a:rPr lang="en-US" sz="2400" dirty="0" smtClean="0"/>
            </a:br>
            <a:r>
              <a:rPr lang="en-US" sz="2400" dirty="0" smtClean="0"/>
              <a:t>dialog box should look like the figure.</a:t>
            </a:r>
          </a:p>
          <a:p>
            <a:pPr marL="457200" indent="-457200">
              <a:buFont typeface="+mj-lt"/>
              <a:buAutoNum type="arabicPeriod" startAt="5"/>
            </a:pPr>
            <a:r>
              <a:rPr lang="en-US" sz="2400" dirty="0" smtClean="0"/>
              <a:t>Click the </a:t>
            </a:r>
            <a:r>
              <a:rPr lang="en-US" sz="2400" b="1" dirty="0" smtClean="0"/>
              <a:t>Error Alert </a:t>
            </a:r>
            <a:r>
              <a:rPr lang="en-US" sz="2400" dirty="0" smtClean="0"/>
              <a:t>tab in the dialog box. </a:t>
            </a:r>
            <a:br>
              <a:rPr lang="en-US" sz="2400" dirty="0" smtClean="0"/>
            </a:br>
            <a:r>
              <a:rPr lang="en-US" sz="2400" dirty="0" smtClean="0"/>
              <a:t>Be sure the Show error alert after invalid data is entered check box is selected. Key </a:t>
            </a:r>
            <a:r>
              <a:rPr lang="en-US" sz="2400" b="1" dirty="0" smtClean="0"/>
              <a:t>Invalid Entry </a:t>
            </a:r>
            <a:r>
              <a:rPr lang="en-US" sz="2400" dirty="0" smtClean="0"/>
              <a:t>in the </a:t>
            </a:r>
            <a:r>
              <a:rPr lang="en-US" sz="2400" i="1" dirty="0" smtClean="0"/>
              <a:t>Title</a:t>
            </a:r>
            <a:r>
              <a:rPr lang="en-US" sz="2400" dirty="0" smtClean="0"/>
              <a:t> box. This will display an alert when an invalid entry has been made to the cell.  </a:t>
            </a:r>
          </a:p>
          <a:p>
            <a:pPr marL="514350" indent="-514350">
              <a:buFont typeface="+mj-lt"/>
              <a:buAutoNum type="arabicPeriod" startAt="5"/>
            </a:pPr>
            <a:endParaRPr lang="en-US" sz="2400" dirty="0" smtClean="0"/>
          </a:p>
        </p:txBody>
      </p:sp>
      <p:pic>
        <p:nvPicPr>
          <p:cNvPr id="4" name="Picture 3" descr="f0702.JPG"/>
          <p:cNvPicPr>
            <a:picLocks noChangeAspect="1"/>
          </p:cNvPicPr>
          <p:nvPr/>
        </p:nvPicPr>
        <p:blipFill>
          <a:blip r:embed="rId3"/>
          <a:stretch>
            <a:fillRect/>
          </a:stretch>
        </p:blipFill>
        <p:spPr>
          <a:xfrm>
            <a:off x="6553200" y="1752600"/>
            <a:ext cx="2057400" cy="1628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Restrict Cell Entries to Data Types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Key </a:t>
            </a:r>
            <a:r>
              <a:rPr lang="en-US" sz="2400" b="1" dirty="0" smtClean="0"/>
              <a:t>Only whole numbers can be entered </a:t>
            </a:r>
            <a:br>
              <a:rPr lang="en-US" sz="2400" b="1" dirty="0" smtClean="0"/>
            </a:br>
            <a:r>
              <a:rPr lang="en-US" sz="2400" dirty="0" smtClean="0"/>
              <a:t>in the </a:t>
            </a:r>
            <a:r>
              <a:rPr lang="en-US" sz="2400" i="1" dirty="0" smtClean="0"/>
              <a:t>error message</a:t>
            </a:r>
            <a:r>
              <a:rPr lang="en-US" sz="2400" dirty="0" smtClean="0"/>
              <a:t> box as shown in </a:t>
            </a:r>
            <a:br>
              <a:rPr lang="en-US" sz="2400" dirty="0" smtClean="0"/>
            </a:br>
            <a:r>
              <a:rPr lang="en-US" sz="2400" dirty="0" smtClean="0"/>
              <a:t>the figure. This will display the error </a:t>
            </a:r>
            <a:br>
              <a:rPr lang="en-US" sz="2400" dirty="0" smtClean="0"/>
            </a:br>
            <a:r>
              <a:rPr lang="en-US" sz="2400" dirty="0" smtClean="0"/>
              <a:t>message that you want the user to see. </a:t>
            </a:r>
          </a:p>
          <a:p>
            <a:pPr marL="457200" indent="-457200">
              <a:buFont typeface="+mj-lt"/>
              <a:buAutoNum type="arabicPeriod" startAt="7"/>
            </a:pPr>
            <a:r>
              <a:rPr lang="en-US" sz="2400" dirty="0" smtClean="0"/>
              <a:t>Click the </a:t>
            </a:r>
            <a:r>
              <a:rPr lang="en-US" sz="2400" b="1" dirty="0" smtClean="0"/>
              <a:t>Input Message </a:t>
            </a:r>
            <a:r>
              <a:rPr lang="en-US" sz="2400" dirty="0" smtClean="0"/>
              <a:t>tab and in the </a:t>
            </a:r>
            <a:br>
              <a:rPr lang="en-US" sz="2400" dirty="0" smtClean="0"/>
            </a:br>
            <a:r>
              <a:rPr lang="en-US" sz="2400" i="1" dirty="0" smtClean="0"/>
              <a:t>Input Message</a:t>
            </a:r>
            <a:r>
              <a:rPr lang="en-US" sz="2400" dirty="0" smtClean="0"/>
              <a:t> box, key </a:t>
            </a:r>
            <a:r>
              <a:rPr lang="en-US" sz="2400" b="1" dirty="0" smtClean="0"/>
              <a:t>Enter a whole number between</a:t>
            </a:r>
            <a:r>
              <a:rPr lang="en-US" sz="2400" b="1" i="1" dirty="0" smtClean="0"/>
              <a:t> </a:t>
            </a:r>
            <a:r>
              <a:rPr lang="en-US" sz="2400" b="1" dirty="0" smtClean="0"/>
              <a:t>15 and 40</a:t>
            </a:r>
            <a:r>
              <a:rPr lang="en-US" sz="2400" dirty="0" smtClean="0"/>
              <a:t>. Click </a:t>
            </a:r>
            <a:r>
              <a:rPr lang="en-US" sz="2400" b="1" dirty="0" smtClean="0"/>
              <a:t>OK</a:t>
            </a:r>
            <a:r>
              <a:rPr lang="en-US" sz="2400" dirty="0" smtClean="0"/>
              <a:t>. This will create the message for the user to follow to correct their error.   </a:t>
            </a:r>
          </a:p>
          <a:p>
            <a:pPr marL="514350" indent="-514350">
              <a:buFont typeface="+mj-lt"/>
              <a:buAutoNum type="arabicPeriod" startAt="7"/>
            </a:pPr>
            <a:endParaRPr lang="en-US" sz="2400" dirty="0" smtClean="0"/>
          </a:p>
        </p:txBody>
      </p:sp>
      <p:pic>
        <p:nvPicPr>
          <p:cNvPr id="6" name="Picture 5" descr="f0703.JPG"/>
          <p:cNvPicPr>
            <a:picLocks noChangeAspect="1"/>
          </p:cNvPicPr>
          <p:nvPr/>
        </p:nvPicPr>
        <p:blipFill>
          <a:blip r:embed="rId3"/>
          <a:stretch>
            <a:fillRect/>
          </a:stretch>
        </p:blipFill>
        <p:spPr>
          <a:xfrm>
            <a:off x="6400800" y="1743075"/>
            <a:ext cx="2114550" cy="16859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Restrict Cell Entries to Data Types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9"/>
            </a:pPr>
            <a:r>
              <a:rPr lang="en-US" sz="2400" dirty="0" smtClean="0"/>
              <a:t>Select cell </a:t>
            </a:r>
            <a:r>
              <a:rPr lang="en-US" sz="2400" b="1" dirty="0" smtClean="0"/>
              <a:t>D6</a:t>
            </a:r>
            <a:r>
              <a:rPr lang="en-US" sz="2400" dirty="0" smtClean="0"/>
              <a:t>, key </a:t>
            </a:r>
            <a:r>
              <a:rPr lang="en-US" sz="2400" b="1" dirty="0" smtClean="0"/>
              <a:t>35.5</a:t>
            </a:r>
            <a:r>
              <a:rPr lang="en-US" sz="2400" dirty="0" smtClean="0"/>
              <a:t>, and press </a:t>
            </a:r>
            <a:r>
              <a:rPr lang="en-US" sz="2400" b="1" dirty="0" smtClean="0"/>
              <a:t>Enter</a:t>
            </a:r>
            <a:r>
              <a:rPr lang="en-US" sz="2400" dirty="0" smtClean="0"/>
              <a:t>. </a:t>
            </a:r>
            <a:br>
              <a:rPr lang="en-US" sz="2400" dirty="0" smtClean="0"/>
            </a:br>
            <a:r>
              <a:rPr lang="en-US" sz="2400" dirty="0" smtClean="0"/>
              <a:t>The </a:t>
            </a:r>
            <a:r>
              <a:rPr lang="en-US" sz="2400" i="1" dirty="0" smtClean="0"/>
              <a:t>Invalid Entry</a:t>
            </a:r>
            <a:r>
              <a:rPr lang="en-US" sz="2400" dirty="0" smtClean="0"/>
              <a:t> dialog box (see the figure) </a:t>
            </a:r>
            <a:br>
              <a:rPr lang="en-US" sz="2400" dirty="0" smtClean="0"/>
            </a:br>
            <a:r>
              <a:rPr lang="en-US" sz="2400" dirty="0" smtClean="0"/>
              <a:t>opens, displaying the error message you created. </a:t>
            </a:r>
          </a:p>
          <a:p>
            <a:pPr marL="457200" indent="-457200">
              <a:buFont typeface="+mj-lt"/>
              <a:buAutoNum type="arabicPeriod" startAt="9"/>
            </a:pPr>
            <a:r>
              <a:rPr lang="en-US" sz="2400" dirty="0" smtClean="0"/>
              <a:t>Click </a:t>
            </a:r>
            <a:r>
              <a:rPr lang="en-US" sz="2400" b="1" dirty="0" smtClean="0"/>
              <a:t>Retry </a:t>
            </a:r>
            <a:r>
              <a:rPr lang="en-US" sz="2400" dirty="0" smtClean="0"/>
              <a:t>to close the error message; key </a:t>
            </a:r>
            <a:r>
              <a:rPr lang="en-US" sz="2400" b="1" dirty="0" smtClean="0"/>
              <a:t>36</a:t>
            </a:r>
            <a:r>
              <a:rPr lang="en-US" sz="2400" dirty="0" smtClean="0"/>
              <a:t>, and press </a:t>
            </a:r>
            <a:r>
              <a:rPr lang="en-US" sz="2400" b="1" dirty="0" smtClean="0"/>
              <a:t>Enter</a:t>
            </a:r>
            <a:r>
              <a:rPr lang="en-US" sz="2400" dirty="0" smtClean="0"/>
              <a:t>.</a:t>
            </a:r>
          </a:p>
          <a:p>
            <a:pPr marL="457200" indent="-457200">
              <a:buFont typeface="+mj-lt"/>
              <a:buAutoNum type="arabicPeriod" startAt="9"/>
            </a:pPr>
            <a:r>
              <a:rPr lang="en-US" sz="2400" dirty="0" smtClean="0"/>
              <a:t>Use the following employee information to key values in row 29. Patricia Doyle was hired today as a receptionist. She will work 20 hours each week.</a:t>
            </a:r>
          </a:p>
          <a:p>
            <a:pPr marL="457200" indent="-457200">
              <a:buFont typeface="+mj-lt"/>
              <a:buAutoNum type="arabicPeriod" startAt="9"/>
            </a:pPr>
            <a:r>
              <a:rPr lang="en-US" sz="2400" dirty="0" smtClean="0"/>
              <a:t>Create a Lesson 7 folder and </a:t>
            </a:r>
            <a:r>
              <a:rPr lang="en-US" sz="2400" b="1" dirty="0" smtClean="0"/>
              <a:t>SAVE</a:t>
            </a:r>
            <a:r>
              <a:rPr lang="en-US" sz="2400" dirty="0" smtClean="0"/>
              <a:t> the file as </a:t>
            </a:r>
            <a:r>
              <a:rPr lang="en-US" sz="2400" b="1" i="1" dirty="0" err="1" smtClean="0"/>
              <a:t>Contoso</a:t>
            </a:r>
            <a:r>
              <a:rPr lang="en-US" sz="2400" b="1" i="1" dirty="0" smtClean="0"/>
              <a:t> Data</a:t>
            </a:r>
            <a:r>
              <a:rPr lang="en-US" sz="2400" dirty="0" smtClean="0"/>
              <a:t>.</a:t>
            </a:r>
          </a:p>
          <a:p>
            <a:r>
              <a:rPr lang="en-US" sz="2400" b="1" dirty="0" smtClean="0"/>
              <a:t>LEAVE</a:t>
            </a:r>
            <a:r>
              <a:rPr lang="en-US" sz="2400" dirty="0" smtClean="0"/>
              <a:t> the workbook open to use in the next exercise. </a:t>
            </a:r>
          </a:p>
        </p:txBody>
      </p:sp>
      <p:pic>
        <p:nvPicPr>
          <p:cNvPr id="5" name="Picture 4" descr="f0704.JPG"/>
          <p:cNvPicPr>
            <a:picLocks noChangeAspect="1"/>
          </p:cNvPicPr>
          <p:nvPr/>
        </p:nvPicPr>
        <p:blipFill>
          <a:blip r:embed="rId3"/>
          <a:stretch>
            <a:fillRect/>
          </a:stretch>
        </p:blipFill>
        <p:spPr>
          <a:xfrm>
            <a:off x="6858000" y="1676400"/>
            <a:ext cx="1695450" cy="6762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Allow Specific Values in Cells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t>
            </a:r>
            <a:r>
              <a:rPr lang="en-US" sz="2400" b="1" dirty="0" smtClean="0"/>
              <a:t>E3:E29</a:t>
            </a:r>
            <a:r>
              <a:rPr lang="en-US" sz="2400" dirty="0" smtClean="0"/>
              <a:t>. Click </a:t>
            </a:r>
            <a:r>
              <a:rPr lang="en-US" sz="2400" b="1" dirty="0" smtClean="0"/>
              <a:t>Data Validation </a:t>
            </a:r>
            <a:r>
              <a:rPr lang="en-US" sz="2400" dirty="0" smtClean="0"/>
              <a:t>in the </a:t>
            </a:r>
            <a:r>
              <a:rPr lang="en-US" sz="2400" i="1" dirty="0" smtClean="0"/>
              <a:t>Data Tools</a:t>
            </a:r>
            <a:r>
              <a:rPr lang="en-US" sz="2400" dirty="0" smtClean="0"/>
              <a:t> group on the </a:t>
            </a:r>
            <a:r>
              <a:rPr lang="en-US" sz="2400" i="1" dirty="0" smtClean="0"/>
              <a:t>Data</a:t>
            </a:r>
            <a:r>
              <a:rPr lang="en-US" sz="2400" dirty="0" smtClean="0"/>
              <a:t> tab.</a:t>
            </a:r>
          </a:p>
          <a:p>
            <a:pPr marL="457200" indent="-457200">
              <a:buFont typeface="+mj-lt"/>
              <a:buAutoNum type="arabicPeriod"/>
            </a:pPr>
            <a:r>
              <a:rPr lang="en-US" sz="2400" dirty="0" smtClean="0"/>
              <a:t>Click the </a:t>
            </a:r>
            <a:r>
              <a:rPr lang="en-US" sz="2400" b="1" dirty="0" smtClean="0"/>
              <a:t>Settings </a:t>
            </a:r>
            <a:r>
              <a:rPr lang="en-US" sz="2400" dirty="0" smtClean="0"/>
              <a:t>tab, in the </a:t>
            </a:r>
            <a:r>
              <a:rPr lang="en-US" sz="2400" i="1" dirty="0" smtClean="0"/>
              <a:t>Allow</a:t>
            </a:r>
            <a:r>
              <a:rPr lang="en-US" sz="2400" dirty="0" smtClean="0"/>
              <a:t> box, select </a:t>
            </a:r>
            <a:r>
              <a:rPr lang="en-US" sz="2400" b="1" dirty="0" smtClean="0"/>
              <a:t>List</a:t>
            </a:r>
            <a:r>
              <a:rPr lang="en-US" sz="2400" dirty="0" smtClean="0"/>
              <a:t>. The In-cell drop-down check box is selected by default.</a:t>
            </a:r>
          </a:p>
          <a:p>
            <a:pPr marL="457200" indent="-457200">
              <a:buFont typeface="+mj-lt"/>
              <a:buAutoNum type="arabicPeriod"/>
            </a:pPr>
            <a:r>
              <a:rPr lang="en-US" sz="2400" dirty="0" smtClean="0"/>
              <a:t>In the </a:t>
            </a:r>
            <a:r>
              <a:rPr lang="en-US" sz="2400" i="1" dirty="0" smtClean="0"/>
              <a:t>Source</a:t>
            </a:r>
            <a:r>
              <a:rPr lang="en-US" sz="2400" dirty="0" smtClean="0"/>
              <a:t> box, key </a:t>
            </a:r>
            <a:r>
              <a:rPr lang="en-US" sz="2400" b="1" dirty="0" smtClean="0"/>
              <a:t>Yes</a:t>
            </a:r>
            <a:r>
              <a:rPr lang="en-US" sz="2400" b="1" i="1" dirty="0" smtClean="0"/>
              <a:t>,</a:t>
            </a:r>
            <a:r>
              <a:rPr lang="en-US" sz="2400" b="1" dirty="0" smtClean="0"/>
              <a:t> No</a:t>
            </a:r>
            <a:r>
              <a:rPr lang="en-US" sz="2400" dirty="0" smtClean="0"/>
              <a:t>. Click </a:t>
            </a:r>
            <a:r>
              <a:rPr lang="en-US" sz="2400" b="1" dirty="0" smtClean="0"/>
              <a:t>OK </a:t>
            </a:r>
            <a:r>
              <a:rPr lang="en-US" sz="2400" dirty="0" smtClean="0"/>
              <a:t>to accept the settings. An arrow now appears to the right of the cell range.</a:t>
            </a:r>
          </a:p>
          <a:p>
            <a:pPr marL="457200" indent="-457200">
              <a:buFont typeface="+mj-lt"/>
              <a:buAutoNum type="arabicPeriod"/>
            </a:pPr>
            <a:r>
              <a:rPr lang="en-US" sz="2400" dirty="0" smtClean="0"/>
              <a:t>Click </a:t>
            </a:r>
            <a:r>
              <a:rPr lang="en-US" sz="2400" b="1" dirty="0" smtClean="0"/>
              <a:t>E3</a:t>
            </a:r>
            <a:r>
              <a:rPr lang="en-US" sz="2400" dirty="0" smtClean="0"/>
              <a:t>. Click the arrow to the right of the cell. You now see the list options you created in the previous step.</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Allow Specific Values in Cells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If the value in column D is 30 or more hours, from the newly created drop-down list, choose </a:t>
            </a:r>
            <a:r>
              <a:rPr lang="en-US" sz="2400" b="1" dirty="0" smtClean="0"/>
              <a:t>Yes</a:t>
            </a:r>
            <a:r>
              <a:rPr lang="en-US" sz="2400" dirty="0" smtClean="0"/>
              <a:t>. If it is less than 30 hours, select </a:t>
            </a:r>
            <a:r>
              <a:rPr lang="en-US" sz="2400" b="1" dirty="0" smtClean="0"/>
              <a:t>No</a:t>
            </a:r>
            <a:r>
              <a:rPr lang="en-US" sz="2400" dirty="0" smtClean="0"/>
              <a:t>. </a:t>
            </a:r>
          </a:p>
          <a:p>
            <a:pPr marL="457200" indent="-457200">
              <a:buFont typeface="+mj-lt"/>
              <a:buAutoNum type="arabicPeriod" startAt="5"/>
            </a:pPr>
            <a:r>
              <a:rPr lang="en-US" sz="2400" dirty="0" smtClean="0"/>
              <a:t>Continue to apply the appropriate response from the list for each cell in E4:E29.</a:t>
            </a:r>
          </a:p>
          <a:p>
            <a:pPr marL="457200" indent="-457200">
              <a:buFont typeface="+mj-lt"/>
              <a:buAutoNum type="arabicPeriod" startAt="5"/>
            </a:pPr>
            <a:r>
              <a:rPr lang="en-US" sz="2400" b="1" dirty="0" smtClean="0"/>
              <a:t>SAVE </a:t>
            </a:r>
            <a:r>
              <a:rPr lang="en-US" sz="2400" dirty="0" smtClean="0"/>
              <a:t>the workbook.</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3229</TotalTime>
  <Words>3112</Words>
  <Application>Microsoft Office PowerPoint</Application>
  <PresentationFormat>On-screen Show (4:3)</PresentationFormat>
  <Paragraphs>255</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template</vt:lpstr>
      <vt:lpstr>Working with Data</vt:lpstr>
      <vt:lpstr>Objectives</vt:lpstr>
      <vt:lpstr>Software Orientation: Excel’s Data Tab</vt:lpstr>
      <vt:lpstr>Step-by-Step: Restrict Cell Entries to Data Types</vt:lpstr>
      <vt:lpstr>Step-by-Step: Restrict Cell Entries to Data Types</vt:lpstr>
      <vt:lpstr>Step-by-Step: Restrict Cell Entries to Data Types</vt:lpstr>
      <vt:lpstr>Step-by-Step: Restrict Cell Entries to Data Types</vt:lpstr>
      <vt:lpstr>Step-by-Step: Allow Specific Values in Cells</vt:lpstr>
      <vt:lpstr>Step-by-Step: Allow Specific Values in Cells</vt:lpstr>
      <vt:lpstr>Step-by-Step: Remove Duplicates</vt:lpstr>
      <vt:lpstr>Step-by-Step: Remove Duplicates</vt:lpstr>
      <vt:lpstr>Step-by-Step: Sort Data on a Single Criterion</vt:lpstr>
      <vt:lpstr>Step-by-Step: Sort Data on a Single Criterion</vt:lpstr>
      <vt:lpstr>Step-by-Step: Sort Data on a Single Criterion</vt:lpstr>
      <vt:lpstr>Step-by-Step: Sort Data on a Single Criterion</vt:lpstr>
      <vt:lpstr>Step-by-Step: Sort Data on Multiple Criteria</vt:lpstr>
      <vt:lpstr>Step-by-Step: Sort Data on Multiple Criteria</vt:lpstr>
      <vt:lpstr>Step-by-Step: Sort Using Conditional Formatting</vt:lpstr>
      <vt:lpstr>Step-by-Step: Sort Using Conditional Formatting</vt:lpstr>
      <vt:lpstr>Step-by-Step: Sort Using Conditional Formatting</vt:lpstr>
      <vt:lpstr>Step-by-Step: Sort Using Conditional Formatting</vt:lpstr>
      <vt:lpstr>Step-by-Step: Sort Data Using Cell Attributes</vt:lpstr>
      <vt:lpstr>Step-by-Step: Sort Data Using Cell Attributes</vt:lpstr>
      <vt:lpstr>Step-by-Step: Use AutoFilter</vt:lpstr>
      <vt:lpstr>Step-by-Step: Use AutoFilter</vt:lpstr>
      <vt:lpstr>Step-by-Step: Create a Custom AutoFilter</vt:lpstr>
      <vt:lpstr>Step-by-Step: Create a Custom AutoFilter</vt:lpstr>
      <vt:lpstr>Step-by-Step: Create a Custom AutoFilter</vt:lpstr>
      <vt:lpstr>Step-by-Step: Filter Using Conditional Formatting</vt:lpstr>
      <vt:lpstr>Step-by-Step: Filter Data Using Cell Attributes</vt:lpstr>
      <vt:lpstr>Step-by-Step: Filter Data Using Cell Attributes</vt:lpstr>
      <vt:lpstr>Step-by-Step: Filter Data Using Cell Attributes</vt:lpstr>
      <vt:lpstr>Step-by-Step: Group and Ungroup for Subtotaling</vt:lpstr>
      <vt:lpstr>Step-by-Step: Group and Ungroup for Subtotaling</vt:lpstr>
      <vt:lpstr>Step-by-Step: Group and Ungroup for Subtotaling</vt:lpstr>
      <vt:lpstr>Step-by-Step: Group and Ungroup for Subtotaling</vt:lpstr>
      <vt:lpstr>Step-by-Step: Subtotal Data in a List</vt:lpstr>
      <vt:lpstr>Step-by-Step: Subtotal Data in a List</vt:lpstr>
      <vt:lpstr>Step-by-Step: Format a Table with a Quick Style</vt:lpstr>
      <vt:lpstr>Step-by-Step: Format a Table with a Quick Style</vt:lpstr>
      <vt:lpstr>Step-by-Step: Format a Table with a Quick Style</vt:lpstr>
      <vt:lpstr>Step-by-Step: Format a Table with a Quick Style</vt:lpstr>
      <vt:lpstr>Step-by-Step: Use the Total Row Command</vt:lpstr>
      <vt:lpstr>Step-by-Step: Use the Total Row Command</vt:lpstr>
      <vt:lpstr>Step-by-Step: Add and Remove Rows or Columns</vt:lpstr>
      <vt:lpstr>Step-by-Step: Add and Remove Rows or Columns</vt:lpstr>
      <vt:lpstr>Step-by-Step: Add and Remove Rows or Columns</vt:lpstr>
      <vt:lpstr>Step-by-Step: Add and Remove Rows or Columns</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179</cp:revision>
  <dcterms:created xsi:type="dcterms:W3CDTF">2011-08-23T14:24:22Z</dcterms:created>
  <dcterms:modified xsi:type="dcterms:W3CDTF">2013-01-21T01:01:51Z</dcterms:modified>
</cp:coreProperties>
</file>