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7" r:id="rId2"/>
    <p:sldId id="465" r:id="rId3"/>
    <p:sldId id="466" r:id="rId4"/>
    <p:sldId id="467" r:id="rId5"/>
    <p:sldId id="468" r:id="rId6"/>
    <p:sldId id="469" r:id="rId7"/>
    <p:sldId id="470" r:id="rId8"/>
    <p:sldId id="471" r:id="rId9"/>
    <p:sldId id="473" r:id="rId10"/>
    <p:sldId id="474" r:id="rId11"/>
    <p:sldId id="475" r:id="rId12"/>
    <p:sldId id="476" r:id="rId13"/>
    <p:sldId id="477" r:id="rId14"/>
    <p:sldId id="478" r:id="rId15"/>
    <p:sldId id="479" r:id="rId16"/>
    <p:sldId id="48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B0F975-CFCE-45DF-BEFC-5058ADB45D7A}">
          <p14:sldIdLst>
            <p14:sldId id="257"/>
            <p14:sldId id="465"/>
            <p14:sldId id="466"/>
            <p14:sldId id="467"/>
            <p14:sldId id="468"/>
            <p14:sldId id="469"/>
            <p14:sldId id="470"/>
            <p14:sldId id="471"/>
            <p14:sldId id="473"/>
            <p14:sldId id="474"/>
            <p14:sldId id="475"/>
            <p14:sldId id="476"/>
            <p14:sldId id="477"/>
            <p14:sldId id="478"/>
            <p14:sldId id="479"/>
            <p14:sldId id="4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1"/>
    <a:srgbClr val="F4EA6C"/>
    <a:srgbClr val="E7EA76"/>
    <a:srgbClr val="DBDF2F"/>
    <a:srgbClr val="FFD72D"/>
    <a:srgbClr val="FDBFF9"/>
    <a:srgbClr val="CC99FF"/>
    <a:srgbClr val="73E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83473" autoAdjust="0"/>
  </p:normalViewPr>
  <p:slideViewPr>
    <p:cSldViewPr>
      <p:cViewPr varScale="1">
        <p:scale>
          <a:sx n="91" d="100"/>
          <a:sy n="91" d="100"/>
        </p:scale>
        <p:origin x="156" y="5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99" d="100"/>
          <a:sy n="99" d="100"/>
        </p:scale>
        <p:origin x="427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587EB5-A5D5-8748-ABCC-B83535DA22C5}" type="datetimeFigureOut">
              <a:rPr lang="en-US" smtClean="0"/>
              <a:t>9/30/2018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25B94A-BD3B-1444-BF9E-93E3D3682B30}" type="slidenum">
              <a:rPr lang="en-US" smtClean="0"/>
              <a:t>‹#›</a:t>
            </a:fld>
            <a:endParaRPr lang="en-US"/>
          </a:p>
        </p:txBody>
      </p:sp>
    </p:spTree>
    <p:extLst>
      <p:ext uri="{BB962C8B-B14F-4D97-AF65-F5344CB8AC3E}">
        <p14:creationId xmlns:p14="http://schemas.microsoft.com/office/powerpoint/2010/main" val="12661803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815A65-B58C-418C-944B-2EBA0631CCF2}" type="datetimeFigureOut">
              <a:rPr lang="en-US" smtClean="0"/>
              <a:t>9/30/2018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432CF-F4C1-4C5B-8421-C43D5966965E}" type="slidenum">
              <a:rPr lang="en-US" smtClean="0"/>
              <a:t>‹#›</a:t>
            </a:fld>
            <a:endParaRPr lang="en-US"/>
          </a:p>
        </p:txBody>
      </p:sp>
    </p:spTree>
    <p:extLst>
      <p:ext uri="{BB962C8B-B14F-4D97-AF65-F5344CB8AC3E}">
        <p14:creationId xmlns:p14="http://schemas.microsoft.com/office/powerpoint/2010/main" val="190043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432CF-F4C1-4C5B-8421-C43D5966965E}" type="slidenum">
              <a:rPr lang="en-US" smtClean="0"/>
              <a:t>1</a:t>
            </a:fld>
            <a:endParaRPr lang="en-US"/>
          </a:p>
        </p:txBody>
      </p:sp>
    </p:spTree>
    <p:extLst>
      <p:ext uri="{BB962C8B-B14F-4D97-AF65-F5344CB8AC3E}">
        <p14:creationId xmlns:p14="http://schemas.microsoft.com/office/powerpoint/2010/main" val="2430386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5814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402609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242766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235046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dirty="0"/>
          </a:p>
        </p:txBody>
      </p:sp>
    </p:spTree>
    <p:extLst>
      <p:ext uri="{BB962C8B-B14F-4D97-AF65-F5344CB8AC3E}">
        <p14:creationId xmlns:p14="http://schemas.microsoft.com/office/powerpoint/2010/main" val="1891532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393596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462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62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96495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75450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194301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4227546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2328844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9/30/2018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150081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jpe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90600"/>
            <a:ext cx="8229600" cy="79864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905000"/>
            <a:ext cx="8229600" cy="42211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flipH="1">
            <a:off x="0" y="0"/>
            <a:ext cx="9144000" cy="685800"/>
          </a:xfrm>
          <a:prstGeom prst="rect">
            <a:avLst/>
          </a:prstGeom>
        </p:spPr>
      </p:pic>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5943600"/>
            <a:ext cx="9144000" cy="929244"/>
          </a:xfrm>
          <a:prstGeom prst="rect">
            <a:avLst/>
          </a:prstGeom>
        </p:spPr>
      </p:pic>
      <p:sp>
        <p:nvSpPr>
          <p:cNvPr id="12" name="TextBox 11"/>
          <p:cNvSpPr txBox="1"/>
          <p:nvPr userDrawn="1"/>
        </p:nvSpPr>
        <p:spPr>
          <a:xfrm>
            <a:off x="6400800" y="6248400"/>
            <a:ext cx="2667000" cy="430887"/>
          </a:xfrm>
          <a:prstGeom prst="rect">
            <a:avLst/>
          </a:prstGeom>
          <a:noFill/>
        </p:spPr>
        <p:txBody>
          <a:bodyPr wrap="square" rtlCol="0">
            <a:spAutoFit/>
          </a:bodyPr>
          <a:lstStyle/>
          <a:p>
            <a:r>
              <a:rPr lang="en-US" sz="2200" b="0" dirty="0">
                <a:ln>
                  <a:noFill/>
                </a:ln>
                <a:solidFill>
                  <a:schemeClr val="bg1"/>
                </a:solidFill>
                <a:latin typeface="Open Sans" charset="0"/>
                <a:ea typeface="Open Sans" charset="0"/>
                <a:cs typeface="Open Sans" charset="0"/>
              </a:rPr>
              <a:t>www.byteback.org</a:t>
            </a:r>
          </a:p>
        </p:txBody>
      </p:sp>
      <p:pic>
        <p:nvPicPr>
          <p:cNvPr id="5" name="Picture 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83115" y="6359965"/>
            <a:ext cx="291649" cy="291649"/>
          </a:xfrm>
          <a:prstGeom prst="rect">
            <a:avLst/>
          </a:prstGeom>
        </p:spPr>
      </p:pic>
      <p:pic>
        <p:nvPicPr>
          <p:cNvPr id="6" name="Picture 5"/>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935778" y="6359964"/>
            <a:ext cx="291649" cy="291649"/>
          </a:xfrm>
          <a:prstGeom prst="rect">
            <a:avLst/>
          </a:prstGeom>
        </p:spPr>
      </p:pic>
      <p:pic>
        <p:nvPicPr>
          <p:cNvPr id="11" name="Picture 10"/>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006764" y="6340492"/>
            <a:ext cx="317836" cy="317836"/>
          </a:xfrm>
          <a:prstGeom prst="rect">
            <a:avLst/>
          </a:prstGeom>
        </p:spPr>
      </p:pic>
      <p:pic>
        <p:nvPicPr>
          <p:cNvPr id="13" name="Picture 12"/>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553200" y="152400"/>
            <a:ext cx="2263140" cy="253472"/>
          </a:xfrm>
          <a:prstGeom prst="rect">
            <a:avLst/>
          </a:prstGeom>
        </p:spPr>
      </p:pic>
      <p:pic>
        <p:nvPicPr>
          <p:cNvPr id="4" name="Picture 3"/>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228600" y="148835"/>
            <a:ext cx="1371599" cy="682885"/>
          </a:xfrm>
          <a:prstGeom prst="rect">
            <a:avLst/>
          </a:prstGeom>
        </p:spPr>
      </p:pic>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5660311" y="6355685"/>
            <a:ext cx="295724" cy="295724"/>
          </a:xfrm>
          <a:prstGeom prst="rect">
            <a:avLst/>
          </a:prstGeom>
        </p:spPr>
      </p:pic>
      <p:pic>
        <p:nvPicPr>
          <p:cNvPr id="14" name="Picture 13"/>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5218365" y="6356123"/>
            <a:ext cx="456725" cy="304483"/>
          </a:xfrm>
          <a:prstGeom prst="rect">
            <a:avLst/>
          </a:prstGeom>
        </p:spPr>
      </p:pic>
    </p:spTree>
    <p:extLst>
      <p:ext uri="{BB962C8B-B14F-4D97-AF65-F5344CB8AC3E}">
        <p14:creationId xmlns:p14="http://schemas.microsoft.com/office/powerpoint/2010/main" val="2559233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000" kern="1200">
          <a:solidFill>
            <a:schemeClr val="tx1"/>
          </a:solidFill>
          <a:latin typeface="Open Sans" charset="0"/>
          <a:ea typeface="Open Sans" charset="0"/>
          <a:cs typeface="Open Sans"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Open Sans" charset="0"/>
          <a:ea typeface="Open Sans" charset="0"/>
          <a:cs typeface="Open Sans"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Open Sans" charset="0"/>
          <a:ea typeface="Open Sans" charset="0"/>
          <a:cs typeface="Open Sans"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Open Sans" charset="0"/>
          <a:ea typeface="Open Sans" charset="0"/>
          <a:cs typeface="Open Sans"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charset="0"/>
          <a:ea typeface="Open Sans" charset="0"/>
          <a:cs typeface="Open Sans"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charset="0"/>
          <a:ea typeface="Open Sans" charset="0"/>
          <a:cs typeface="Open Sans"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90600"/>
            <a:ext cx="8610600" cy="5105400"/>
          </a:xfrm>
        </p:spPr>
        <p:txBody>
          <a:bodyPr>
            <a:normAutofit/>
          </a:bodyPr>
          <a:lstStyle/>
          <a:p>
            <a:r>
              <a:rPr lang="en-US" b="1" dirty="0"/>
              <a:t>HDI Desktop Support Technician Training</a:t>
            </a:r>
            <a:br>
              <a:rPr lang="en-US" b="1" dirty="0"/>
            </a:br>
            <a:br>
              <a:rPr lang="en-US" b="1" dirty="0"/>
            </a:br>
            <a:br>
              <a:rPr lang="en-US" b="1" dirty="0"/>
            </a:br>
            <a:br>
              <a:rPr lang="en-US" b="1" dirty="0"/>
            </a:br>
            <a:br>
              <a:rPr lang="en-US" dirty="0"/>
            </a:br>
            <a:r>
              <a:rPr lang="en-US" dirty="0"/>
              <a:t>Quiz 3 Review</a:t>
            </a:r>
            <a:br>
              <a:rPr lang="en-US" dirty="0"/>
            </a:br>
            <a:endParaRPr lang="en-US" dirty="0"/>
          </a:p>
        </p:txBody>
      </p:sp>
      <p:pic>
        <p:nvPicPr>
          <p:cNvPr id="3" name="Picture 2" descr="P:\Administration\Communications\2. Photos\FY15\ILoveByteBack Social Media Campaign\Jo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8359" y="2333906"/>
            <a:ext cx="3223482" cy="2418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12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70000" lnSpcReduction="20000"/>
          </a:bodyPr>
          <a:lstStyle/>
          <a:p>
            <a:pPr marL="0" indent="0" algn="ctr">
              <a:buNone/>
            </a:pPr>
            <a:r>
              <a:rPr lang="en-US" b="1" u="sng" dirty="0">
                <a:latin typeface="Candara" panose="020E0502030303020204" pitchFamily="34" charset="0"/>
              </a:rPr>
              <a:t>Which type of service is generally 24/7/365?</a:t>
            </a:r>
            <a:endParaRPr lang="en-US" dirty="0">
              <a:latin typeface="Candara" panose="020E0502030303020204" pitchFamily="34" charset="0"/>
            </a:endParaRPr>
          </a:p>
          <a:p>
            <a:r>
              <a:rPr lang="en-US" dirty="0">
                <a:latin typeface="Candara" panose="020E0502030303020204" pitchFamily="34" charset="0"/>
              </a:rPr>
              <a:t>Automated Remediation</a:t>
            </a:r>
          </a:p>
          <a:p>
            <a:r>
              <a:rPr lang="en-US" dirty="0">
                <a:latin typeface="Candara" panose="020E0502030303020204" pitchFamily="34" charset="0"/>
              </a:rPr>
              <a:t>Desktop Support</a:t>
            </a:r>
          </a:p>
          <a:p>
            <a:r>
              <a:rPr lang="en-US" dirty="0">
                <a:latin typeface="Candara" panose="020E0502030303020204" pitchFamily="34" charset="0"/>
              </a:rPr>
              <a:t>Walk Up Support</a:t>
            </a:r>
          </a:p>
          <a:p>
            <a:r>
              <a:rPr lang="en-US" dirty="0">
                <a:latin typeface="Candara" panose="020E0502030303020204" pitchFamily="34" charset="0"/>
              </a:rPr>
              <a:t>Telephone Support</a:t>
            </a:r>
          </a:p>
          <a:p>
            <a:endParaRPr lang="en-US" dirty="0">
              <a:latin typeface="Candara" panose="020E0502030303020204" pitchFamily="34" charset="0"/>
            </a:endParaRPr>
          </a:p>
          <a:p>
            <a:pPr marL="0" indent="0">
              <a:buNone/>
            </a:pPr>
            <a:r>
              <a:rPr lang="en-US" b="1" i="1" dirty="0">
                <a:latin typeface="Candara" panose="020E0502030303020204" pitchFamily="34" charset="0"/>
              </a:rPr>
              <a:t>Competency 4.9.1: </a:t>
            </a:r>
            <a:r>
              <a:rPr lang="en-US" dirty="0">
                <a:latin typeface="Candara" panose="020E0502030303020204" pitchFamily="34" charset="0"/>
              </a:rPr>
              <a:t>Automated remediation technology-</a:t>
            </a:r>
          </a:p>
          <a:p>
            <a:r>
              <a:rPr lang="en-US" dirty="0">
                <a:latin typeface="Candara" panose="020E0502030303020204" pitchFamily="34" charset="0"/>
              </a:rPr>
              <a:t>Is intended to provide instantaneous (24.7.265) response to issue.</a:t>
            </a:r>
          </a:p>
          <a:p>
            <a:r>
              <a:rPr lang="en-US" dirty="0">
                <a:latin typeface="Candara" panose="020E0502030303020204" pitchFamily="34" charset="0"/>
              </a:rPr>
              <a:t>Identifies when an issue has occurred and initiates remedial or corrective action</a:t>
            </a:r>
          </a:p>
          <a:p>
            <a:r>
              <a:rPr lang="en-US" dirty="0">
                <a:latin typeface="Candara" panose="020E0502030303020204" pitchFamily="34" charset="0"/>
              </a:rPr>
              <a:t>Should link/correlate to incident, request, problem, and change management</a:t>
            </a:r>
          </a:p>
          <a:p>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Since automated remediation is computer based, it can always be running. Telephone support needs to be staffed, so it’s not always 24/7/365, since there are holidays and closing hours.</a:t>
            </a:r>
          </a:p>
        </p:txBody>
      </p:sp>
      <p:sp>
        <p:nvSpPr>
          <p:cNvPr id="4" name="Donut 3"/>
          <p:cNvSpPr/>
          <p:nvPr/>
        </p:nvSpPr>
        <p:spPr>
          <a:xfrm>
            <a:off x="-9525" y="11430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62532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11" end="11"/>
                                            </p:txEl>
                                          </p:spTgt>
                                        </p:tgtEl>
                                        <p:attrNameLst>
                                          <p:attrName>style.visibility</p:attrName>
                                        </p:attrNameLst>
                                      </p:cBhvr>
                                      <p:to>
                                        <p:strVal val="visible"/>
                                      </p:to>
                                    </p:set>
                                    <p:animEffect transition="in" filter="fade">
                                      <p:cBhvr>
                                        <p:cTn id="2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839200" cy="5638800"/>
          </a:xfrm>
        </p:spPr>
        <p:txBody>
          <a:bodyPr>
            <a:normAutofit fontScale="85000" lnSpcReduction="20000"/>
          </a:bodyPr>
          <a:lstStyle/>
          <a:p>
            <a:pPr marL="0" indent="0" algn="ctr">
              <a:buNone/>
            </a:pPr>
            <a:r>
              <a:rPr lang="en-US" b="1" u="sng" dirty="0"/>
              <a:t>If you wanted to provide predictable and equitable calls to your customers, you would likely install which telephony tool?</a:t>
            </a:r>
            <a:br>
              <a:rPr lang="en-US" dirty="0"/>
            </a:br>
            <a:endParaRPr lang="en-US" dirty="0"/>
          </a:p>
          <a:p>
            <a:r>
              <a:rPr lang="en-US" dirty="0"/>
              <a:t>Automatic Call Distributor (ACD)</a:t>
            </a:r>
          </a:p>
          <a:p>
            <a:r>
              <a:rPr lang="en-US" dirty="0"/>
              <a:t>Voice-over Internet Protocol (VoIP)</a:t>
            </a:r>
          </a:p>
          <a:p>
            <a:r>
              <a:rPr lang="en-US" dirty="0"/>
              <a:t>Automatic Voice Recognition (AVR)</a:t>
            </a:r>
          </a:p>
          <a:p>
            <a:r>
              <a:rPr lang="en-US" dirty="0"/>
              <a:t>Interactive Voice Response (IVR)</a:t>
            </a:r>
          </a:p>
          <a:p>
            <a:pPr marL="0" indent="0">
              <a:buNone/>
            </a:pPr>
            <a:endParaRPr lang="en-US" dirty="0"/>
          </a:p>
          <a:p>
            <a:pPr marL="0" indent="0">
              <a:buNone/>
            </a:pPr>
            <a:r>
              <a:rPr lang="en-US" b="1" i="1" dirty="0">
                <a:latin typeface="Candara" panose="020E0502030303020204" pitchFamily="34" charset="0"/>
              </a:rPr>
              <a:t>Competency 4.2.3: </a:t>
            </a:r>
            <a:r>
              <a:rPr lang="en-US" dirty="0">
                <a:latin typeface="Candara" panose="020E0502030303020204" pitchFamily="34" charset="0"/>
              </a:rPr>
              <a:t>The purpose of an ACD is to distribute incoming call/contact to a specific group of individuals/agents based od a set of predefined routing strategy. ACD’s are used where incoming calls need to interact with </a:t>
            </a:r>
            <a:r>
              <a:rPr lang="en-US" dirty="0" err="1">
                <a:latin typeface="Candara" panose="020E0502030303020204" pitchFamily="34" charset="0"/>
              </a:rPr>
              <a:t>osmone</a:t>
            </a:r>
            <a:r>
              <a:rPr lang="en-US" dirty="0">
                <a:latin typeface="Candara" panose="020E0502030303020204" pitchFamily="34" charset="0"/>
              </a:rPr>
              <a:t>, but not a specific individual.</a:t>
            </a:r>
          </a:p>
        </p:txBody>
      </p:sp>
      <p:sp>
        <p:nvSpPr>
          <p:cNvPr id="4" name="Donut 3"/>
          <p:cNvSpPr/>
          <p:nvPr/>
        </p:nvSpPr>
        <p:spPr>
          <a:xfrm>
            <a:off x="152400" y="21336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868916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charRg st="261" end="526"/>
                                            </p:txEl>
                                          </p:spTgt>
                                        </p:tgtEl>
                                        <p:attrNameLst>
                                          <p:attrName>style.visibility</p:attrName>
                                        </p:attrNameLst>
                                      </p:cBhvr>
                                      <p:to>
                                        <p:strVal val="visible"/>
                                      </p:to>
                                    </p:set>
                                    <p:animEffect transition="in" filter="fade">
                                      <p:cBhvr>
                                        <p:cTn id="12" dur="500"/>
                                        <p:tgtEl>
                                          <p:spTgt spid="3">
                                            <p:txEl>
                                              <p:charRg st="261" end="5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9144000" cy="5135563"/>
          </a:xfrm>
        </p:spPr>
        <p:txBody>
          <a:bodyPr>
            <a:normAutofit fontScale="92500" lnSpcReduction="20000"/>
          </a:bodyPr>
          <a:lstStyle/>
          <a:p>
            <a:pPr marL="0" indent="0" algn="ctr">
              <a:buNone/>
            </a:pPr>
            <a:r>
              <a:rPr lang="en-US" b="1" u="sng" dirty="0">
                <a:latin typeface="Candara" panose="020E0502030303020204" pitchFamily="34" charset="0"/>
              </a:rPr>
              <a:t>Which type of support requires the most attention to body language, personal appearance?</a:t>
            </a:r>
            <a:endParaRPr lang="en-US" u="sng" dirty="0">
              <a:latin typeface="Candara" panose="020E0502030303020204" pitchFamily="34" charset="0"/>
            </a:endParaRPr>
          </a:p>
          <a:p>
            <a:r>
              <a:rPr lang="en-US" dirty="0">
                <a:latin typeface="Candara" panose="020E0502030303020204" pitchFamily="34" charset="0"/>
              </a:rPr>
              <a:t>Desktop Support</a:t>
            </a:r>
          </a:p>
          <a:p>
            <a:r>
              <a:rPr lang="en-US" dirty="0">
                <a:latin typeface="Candara" panose="020E0502030303020204" pitchFamily="34" charset="0"/>
              </a:rPr>
              <a:t>Remote Support</a:t>
            </a:r>
          </a:p>
          <a:p>
            <a:r>
              <a:rPr lang="en-US" dirty="0">
                <a:latin typeface="Candara" panose="020E0502030303020204" pitchFamily="34" charset="0"/>
              </a:rPr>
              <a:t>E-mail Support</a:t>
            </a:r>
          </a:p>
          <a:p>
            <a:r>
              <a:rPr lang="en-US" dirty="0">
                <a:latin typeface="Candara" panose="020E0502030303020204" pitchFamily="34" charset="0"/>
              </a:rPr>
              <a:t>Telephone Support</a:t>
            </a:r>
          </a:p>
          <a:p>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Similar to the above question, though not a competency, this is an application of critical thinking. Body language and personal appearance would relate to in person interactions, and </a:t>
            </a:r>
            <a:r>
              <a:rPr lang="en-US" dirty="0" err="1">
                <a:latin typeface="Candara" panose="020E0502030303020204" pitchFamily="34" charset="0"/>
              </a:rPr>
              <a:t>onl</a:t>
            </a:r>
            <a:r>
              <a:rPr lang="en-US" dirty="0">
                <a:latin typeface="Candara" panose="020E0502030303020204" pitchFamily="34" charset="0"/>
              </a:rPr>
              <a:t> desktop support meets that.</a:t>
            </a:r>
          </a:p>
          <a:p>
            <a:pPr marL="0" indent="0">
              <a:buNone/>
            </a:pPr>
            <a:endParaRPr lang="en-US" dirty="0"/>
          </a:p>
        </p:txBody>
      </p:sp>
      <p:sp>
        <p:nvSpPr>
          <p:cNvPr id="4" name="Donut 3"/>
          <p:cNvSpPr/>
          <p:nvPr/>
        </p:nvSpPr>
        <p:spPr>
          <a:xfrm>
            <a:off x="0" y="1828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50170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5715000"/>
          </a:xfrm>
        </p:spPr>
        <p:txBody>
          <a:bodyPr>
            <a:normAutofit fontScale="77500" lnSpcReduction="20000"/>
          </a:bodyPr>
          <a:lstStyle/>
          <a:p>
            <a:pPr marL="0" indent="0" algn="ctr">
              <a:buNone/>
            </a:pPr>
            <a:r>
              <a:rPr lang="en-US" b="1" u="sng" dirty="0">
                <a:latin typeface="Candara" panose="020E0502030303020204" pitchFamily="34" charset="0"/>
              </a:rPr>
              <a:t>Which of the following are telephony metrics? [3 Correct Answers]</a:t>
            </a:r>
          </a:p>
          <a:p>
            <a:r>
              <a:rPr lang="en-US" dirty="0">
                <a:latin typeface="Candara" panose="020E0502030303020204" pitchFamily="34" charset="0"/>
              </a:rPr>
              <a:t>Average Talk Time</a:t>
            </a:r>
          </a:p>
          <a:p>
            <a:r>
              <a:rPr lang="en-US" dirty="0">
                <a:latin typeface="Candara" panose="020E0502030303020204" pitchFamily="34" charset="0"/>
              </a:rPr>
              <a:t>Abandon Before Answer</a:t>
            </a:r>
          </a:p>
          <a:p>
            <a:r>
              <a:rPr lang="en-US" dirty="0">
                <a:latin typeface="Candara" panose="020E0502030303020204" pitchFamily="34" charset="0"/>
              </a:rPr>
              <a:t>Mean Time to Restore Service</a:t>
            </a:r>
          </a:p>
          <a:p>
            <a:r>
              <a:rPr lang="en-US" dirty="0">
                <a:latin typeface="Candara" panose="020E0502030303020204" pitchFamily="34" charset="0"/>
              </a:rPr>
              <a:t>Average Handle Time</a:t>
            </a:r>
          </a:p>
          <a:p>
            <a:r>
              <a:rPr lang="en-US" dirty="0">
                <a:latin typeface="Candara" panose="020E0502030303020204" pitchFamily="34" charset="0"/>
              </a:rPr>
              <a:t>Busy Time</a:t>
            </a:r>
          </a:p>
          <a:p>
            <a:endParaRPr lang="en-US" dirty="0">
              <a:latin typeface="Candara" panose="020E0502030303020204" pitchFamily="34" charset="0"/>
            </a:endParaRPr>
          </a:p>
          <a:p>
            <a:pPr marL="0" indent="0">
              <a:buNone/>
            </a:pPr>
            <a:r>
              <a:rPr lang="en-US" b="1" i="1" dirty="0">
                <a:latin typeface="Candara" panose="020E0502030303020204" pitchFamily="34" charset="0"/>
              </a:rPr>
              <a:t>Competency 4.2.8:</a:t>
            </a:r>
            <a:r>
              <a:rPr lang="en-US" i="1" dirty="0">
                <a:latin typeface="Candara" panose="020E0502030303020204" pitchFamily="34" charset="0"/>
              </a:rPr>
              <a:t> </a:t>
            </a:r>
            <a:r>
              <a:rPr lang="en-US" dirty="0">
                <a:latin typeface="Candara" panose="020E0502030303020204" pitchFamily="34" charset="0"/>
              </a:rPr>
              <a:t>Telephony Metrics:</a:t>
            </a:r>
          </a:p>
          <a:p>
            <a:r>
              <a:rPr lang="en-US" dirty="0">
                <a:latin typeface="Candara" panose="020E0502030303020204" pitchFamily="34" charset="0"/>
              </a:rPr>
              <a:t>Average Speed to Answer</a:t>
            </a:r>
          </a:p>
          <a:p>
            <a:r>
              <a:rPr lang="en-US" dirty="0">
                <a:latin typeface="Candara" panose="020E0502030303020204" pitchFamily="34" charset="0"/>
              </a:rPr>
              <a:t>Hold Time</a:t>
            </a:r>
          </a:p>
          <a:p>
            <a:r>
              <a:rPr lang="en-US" dirty="0">
                <a:latin typeface="Candara" panose="020E0502030303020204" pitchFamily="34" charset="0"/>
              </a:rPr>
              <a:t>Abandon Before Answer</a:t>
            </a:r>
          </a:p>
          <a:p>
            <a:r>
              <a:rPr lang="en-US" dirty="0">
                <a:latin typeface="Candara" panose="020E0502030303020204" pitchFamily="34" charset="0"/>
              </a:rPr>
              <a:t>Average Handle Time</a:t>
            </a:r>
          </a:p>
          <a:p>
            <a:r>
              <a:rPr lang="en-US" dirty="0">
                <a:latin typeface="Candara" panose="020E0502030303020204" pitchFamily="34" charset="0"/>
              </a:rPr>
              <a:t>Average Talk Time</a:t>
            </a:r>
          </a:p>
          <a:p>
            <a:r>
              <a:rPr lang="en-US" dirty="0">
                <a:latin typeface="Candara" panose="020E0502030303020204" pitchFamily="34" charset="0"/>
              </a:rPr>
              <a:t>Availability</a:t>
            </a:r>
          </a:p>
        </p:txBody>
      </p:sp>
      <p:sp>
        <p:nvSpPr>
          <p:cNvPr id="4" name="Donut 3"/>
          <p:cNvSpPr/>
          <p:nvPr/>
        </p:nvSpPr>
        <p:spPr>
          <a:xfrm>
            <a:off x="-41134" y="146449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Donut 3">
            <a:extLst>
              <a:ext uri="{FF2B5EF4-FFF2-40B4-BE49-F238E27FC236}">
                <a16:creationId xmlns:a16="http://schemas.microsoft.com/office/drawing/2014/main" id="{49CF5F8A-2A19-4610-9087-2227387E7B39}"/>
              </a:ext>
            </a:extLst>
          </p:cNvPr>
          <p:cNvSpPr/>
          <p:nvPr/>
        </p:nvSpPr>
        <p:spPr>
          <a:xfrm>
            <a:off x="-41134" y="2582034"/>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Donut 3">
            <a:extLst>
              <a:ext uri="{FF2B5EF4-FFF2-40B4-BE49-F238E27FC236}">
                <a16:creationId xmlns:a16="http://schemas.microsoft.com/office/drawing/2014/main" id="{C06B86A1-DAF0-40AF-846D-0ECB7B128F91}"/>
              </a:ext>
            </a:extLst>
          </p:cNvPr>
          <p:cNvSpPr/>
          <p:nvPr/>
        </p:nvSpPr>
        <p:spPr>
          <a:xfrm>
            <a:off x="-30345" y="184549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84882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fade">
                                      <p:cBhvr>
                                        <p:cTn id="18" dur="500"/>
                                        <p:tgtEl>
                                          <p:spTgt spid="3">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fade">
                                      <p:cBhvr>
                                        <p:cTn id="21" dur="500"/>
                                        <p:tgtEl>
                                          <p:spTgt spid="3">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fade">
                                      <p:cBhvr>
                                        <p:cTn id="24" dur="500"/>
                                        <p:tgtEl>
                                          <p:spTgt spid="3">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fade">
                                      <p:cBhvr>
                                        <p:cTn id="30" dur="500"/>
                                        <p:tgtEl>
                                          <p:spTgt spid="3">
                                            <p:txEl>
                                              <p:pRg st="11" end="11"/>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fade">
                                      <p:cBhvr>
                                        <p:cTn id="33" dur="500"/>
                                        <p:tgtEl>
                                          <p:spTgt spid="3">
                                            <p:txEl>
                                              <p:pRg st="12" end="12"/>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13" end="13"/>
                                            </p:txEl>
                                          </p:spTgt>
                                        </p:tgtEl>
                                        <p:attrNameLst>
                                          <p:attrName>style.visibility</p:attrName>
                                        </p:attrNameLst>
                                      </p:cBhvr>
                                      <p:to>
                                        <p:strVal val="visible"/>
                                      </p:to>
                                    </p:set>
                                    <p:animEffect transition="in" filter="fade">
                                      <p:cBhvr>
                                        <p:cTn id="36"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92500" lnSpcReduction="20000"/>
          </a:bodyPr>
          <a:lstStyle/>
          <a:p>
            <a:pPr marL="0" indent="0" algn="ctr">
              <a:buNone/>
            </a:pPr>
            <a:r>
              <a:rPr lang="en-US" b="1" u="sng" dirty="0">
                <a:latin typeface="Candara" panose="020E0502030303020204" pitchFamily="34" charset="0"/>
              </a:rPr>
              <a:t>You would install Interactive Voice Response (IVR) to:</a:t>
            </a:r>
          </a:p>
          <a:p>
            <a:r>
              <a:rPr lang="en-US" dirty="0">
                <a:latin typeface="Candara" panose="020E0502030303020204" pitchFamily="34" charset="0"/>
              </a:rPr>
              <a:t>Route customers effectively</a:t>
            </a:r>
          </a:p>
          <a:p>
            <a:r>
              <a:rPr lang="en-US" dirty="0">
                <a:latin typeface="Candara" panose="020E0502030303020204" pitchFamily="34" charset="0"/>
              </a:rPr>
              <a:t>Act as a knowledge-base to solve problems for customers</a:t>
            </a:r>
          </a:p>
          <a:p>
            <a:r>
              <a:rPr lang="en-US" dirty="0">
                <a:latin typeface="Candara" panose="020E0502030303020204" pitchFamily="34" charset="0"/>
              </a:rPr>
              <a:t>Report suspicious activity to the authorities</a:t>
            </a:r>
          </a:p>
          <a:p>
            <a:r>
              <a:rPr lang="en-US" dirty="0">
                <a:latin typeface="Candara" panose="020E0502030303020204" pitchFamily="34" charset="0"/>
              </a:rPr>
              <a:t>Update incorrect information within the knowledgebase</a:t>
            </a:r>
          </a:p>
          <a:p>
            <a:pPr marL="0" indent="0">
              <a:buNone/>
            </a:pPr>
            <a:endParaRPr lang="en-US" dirty="0">
              <a:latin typeface="Candara" panose="020E0502030303020204" pitchFamily="34" charset="0"/>
            </a:endParaRPr>
          </a:p>
          <a:p>
            <a:pPr marL="0" indent="0">
              <a:buNone/>
            </a:pPr>
            <a:r>
              <a:rPr lang="en-US" b="1" i="1" dirty="0">
                <a:latin typeface="Candara" panose="020E0502030303020204" pitchFamily="34" charset="0"/>
              </a:rPr>
              <a:t>Competency 4.2.6: </a:t>
            </a:r>
            <a:r>
              <a:rPr lang="en-US" dirty="0">
                <a:latin typeface="Candara" panose="020E0502030303020204" pitchFamily="34" charset="0"/>
              </a:rPr>
              <a:t>The purpose of  an IVR system is to collect, validate, and route customer information efficient to support analysts.</a:t>
            </a:r>
            <a:br>
              <a:rPr lang="en-US" dirty="0"/>
            </a:br>
            <a:endParaRPr lang="en-US" dirty="0"/>
          </a:p>
        </p:txBody>
      </p:sp>
      <p:sp>
        <p:nvSpPr>
          <p:cNvPr id="4" name="Donut 3">
            <a:extLst>
              <a:ext uri="{FF2B5EF4-FFF2-40B4-BE49-F238E27FC236}">
                <a16:creationId xmlns:a16="http://schemas.microsoft.com/office/drawing/2014/main" id="{9700C0CA-808F-4575-9737-C58C49709F4F}"/>
              </a:ext>
            </a:extLst>
          </p:cNvPr>
          <p:cNvSpPr/>
          <p:nvPr/>
        </p:nvSpPr>
        <p:spPr>
          <a:xfrm>
            <a:off x="0" y="1295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4046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85000" lnSpcReduction="10000"/>
          </a:bodyPr>
          <a:lstStyle/>
          <a:p>
            <a:pPr marL="0" indent="0" algn="ctr">
              <a:buNone/>
            </a:pPr>
            <a:r>
              <a:rPr lang="en-US" b="1" u="sng" dirty="0">
                <a:latin typeface="Candara" panose="020E0502030303020204" pitchFamily="34" charset="0"/>
              </a:rPr>
              <a:t>What program is most appropriate to use for backup storage purposes?</a:t>
            </a:r>
          </a:p>
          <a:p>
            <a:r>
              <a:rPr lang="en-US" dirty="0">
                <a:latin typeface="Candara" panose="020E0502030303020204" pitchFamily="34" charset="0"/>
              </a:rPr>
              <a:t>Cloud Services</a:t>
            </a:r>
          </a:p>
          <a:p>
            <a:r>
              <a:rPr lang="en-US" dirty="0">
                <a:latin typeface="Candara" panose="020E0502030303020204" pitchFamily="34" charset="0"/>
              </a:rPr>
              <a:t>Monitoring Systems</a:t>
            </a:r>
          </a:p>
          <a:p>
            <a:r>
              <a:rPr lang="en-US" dirty="0">
                <a:latin typeface="Candara" panose="020E0502030303020204" pitchFamily="34" charset="0"/>
              </a:rPr>
              <a:t>Automated Remediation</a:t>
            </a:r>
          </a:p>
          <a:p>
            <a:r>
              <a:rPr lang="en-US" dirty="0">
                <a:latin typeface="Candara" panose="020E0502030303020204" pitchFamily="34" charset="0"/>
              </a:rPr>
              <a:t>Service Management Systems</a:t>
            </a:r>
          </a:p>
          <a:p>
            <a:pPr marL="0" indent="0">
              <a:buNone/>
            </a:pPr>
            <a:endParaRPr lang="en-US" dirty="0">
              <a:latin typeface="Candara" panose="020E0502030303020204" pitchFamily="34" charset="0"/>
            </a:endParaRPr>
          </a:p>
          <a:p>
            <a:pPr marL="0" indent="0">
              <a:buNone/>
            </a:pPr>
            <a:r>
              <a:rPr lang="en-US" b="1" i="1" dirty="0">
                <a:latin typeface="Candara" panose="020E0502030303020204" pitchFamily="34" charset="0"/>
              </a:rPr>
              <a:t>Competency 4.11.4: </a:t>
            </a:r>
            <a:r>
              <a:rPr lang="en-US" dirty="0">
                <a:latin typeface="Candara" panose="020E0502030303020204" pitchFamily="34" charset="0"/>
              </a:rPr>
              <a:t>Benefits of Cloud Service include:</a:t>
            </a:r>
          </a:p>
          <a:p>
            <a:r>
              <a:rPr lang="en-US" dirty="0"/>
              <a:t>Enhanced capacity manage capabilities</a:t>
            </a:r>
          </a:p>
          <a:p>
            <a:r>
              <a:rPr lang="en-US" dirty="0"/>
              <a:t>Reduced spending on infrastructure costs</a:t>
            </a:r>
          </a:p>
          <a:p>
            <a:r>
              <a:rPr lang="en-US" dirty="0"/>
              <a:t>Facilitates faster deployment of new services</a:t>
            </a:r>
            <a:br>
              <a:rPr lang="en-US" dirty="0"/>
            </a:br>
            <a:endParaRPr lang="en-US" dirty="0"/>
          </a:p>
        </p:txBody>
      </p:sp>
      <p:sp>
        <p:nvSpPr>
          <p:cNvPr id="4" name="Donut 3">
            <a:extLst>
              <a:ext uri="{FF2B5EF4-FFF2-40B4-BE49-F238E27FC236}">
                <a16:creationId xmlns:a16="http://schemas.microsoft.com/office/drawing/2014/main" id="{9700C0CA-808F-4575-9737-C58C49709F4F}"/>
              </a:ext>
            </a:extLst>
          </p:cNvPr>
          <p:cNvSpPr/>
          <p:nvPr/>
        </p:nvSpPr>
        <p:spPr>
          <a:xfrm>
            <a:off x="0" y="1676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54940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92500" lnSpcReduction="20000"/>
          </a:bodyPr>
          <a:lstStyle/>
          <a:p>
            <a:pPr marL="0" indent="0" algn="ctr">
              <a:buNone/>
            </a:pPr>
            <a:r>
              <a:rPr lang="en-US" b="1" u="sng" dirty="0">
                <a:latin typeface="Candara" panose="020E0502030303020204" pitchFamily="34" charset="0"/>
              </a:rPr>
              <a:t>A benefit of Instant messaging for an IT company is:</a:t>
            </a:r>
          </a:p>
          <a:p>
            <a:r>
              <a:rPr lang="en-US" dirty="0">
                <a:latin typeface="Candara" panose="020E0502030303020204" pitchFamily="34" charset="0"/>
              </a:rPr>
              <a:t>The ability to seek coworker advice while resolving an incident</a:t>
            </a:r>
          </a:p>
          <a:p>
            <a:r>
              <a:rPr lang="en-US" dirty="0">
                <a:latin typeface="Candara" panose="020E0502030303020204" pitchFamily="34" charset="0"/>
              </a:rPr>
              <a:t>Increase focus on the customer</a:t>
            </a:r>
          </a:p>
          <a:p>
            <a:r>
              <a:rPr lang="en-US" dirty="0">
                <a:latin typeface="Candara" panose="020E0502030303020204" pitchFamily="34" charset="0"/>
              </a:rPr>
              <a:t>Speak with your manager when you have a problem</a:t>
            </a:r>
          </a:p>
          <a:p>
            <a:r>
              <a:rPr lang="en-US" dirty="0">
                <a:latin typeface="Candara" panose="020E0502030303020204" pitchFamily="34" charset="0"/>
              </a:rPr>
              <a:t>Chat with friends when you're bored</a:t>
            </a:r>
          </a:p>
          <a:p>
            <a:pPr marL="0" indent="0">
              <a:buNone/>
            </a:pPr>
            <a:endParaRPr lang="en-US" dirty="0">
              <a:latin typeface="Candara" panose="020E0502030303020204" pitchFamily="34" charset="0"/>
            </a:endParaRPr>
          </a:p>
          <a:p>
            <a:pPr marL="0" indent="0">
              <a:buNone/>
            </a:pPr>
            <a:r>
              <a:rPr lang="en-US" b="1" i="1" dirty="0">
                <a:latin typeface="Candara" panose="020E0502030303020204" pitchFamily="34" charset="0"/>
              </a:rPr>
              <a:t>Competency 4.7.1: </a:t>
            </a:r>
            <a:r>
              <a:rPr lang="en-US" dirty="0">
                <a:latin typeface="Candara" panose="020E0502030303020204" pitchFamily="34" charset="0"/>
              </a:rPr>
              <a:t>Instant Message (IM) and Chat enables interactive communication between customers and support staff. IT also allows support staff to quickly access in-house experts for assistance to eliminate/reduce further escalations.</a:t>
            </a:r>
            <a:endParaRPr lang="en-US" dirty="0"/>
          </a:p>
        </p:txBody>
      </p:sp>
      <p:sp>
        <p:nvSpPr>
          <p:cNvPr id="4" name="Donut 3">
            <a:extLst>
              <a:ext uri="{FF2B5EF4-FFF2-40B4-BE49-F238E27FC236}">
                <a16:creationId xmlns:a16="http://schemas.microsoft.com/office/drawing/2014/main" id="{9700C0CA-808F-4575-9737-C58C49709F4F}"/>
              </a:ext>
            </a:extLst>
          </p:cNvPr>
          <p:cNvSpPr/>
          <p:nvPr/>
        </p:nvSpPr>
        <p:spPr>
          <a:xfrm>
            <a:off x="-76200" y="1295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576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059363"/>
          </a:xfrm>
        </p:spPr>
        <p:txBody>
          <a:bodyPr>
            <a:normAutofit fontScale="85000" lnSpcReduction="20000"/>
          </a:bodyPr>
          <a:lstStyle/>
          <a:p>
            <a:pPr marL="0" indent="0" algn="ctr">
              <a:buNone/>
            </a:pPr>
            <a:r>
              <a:rPr lang="en-US" b="1" u="sng" dirty="0">
                <a:latin typeface="Candara" panose="020E0502030303020204" pitchFamily="34" charset="0"/>
              </a:rPr>
              <a:t>What is the main objective of self-healing technologies?:</a:t>
            </a:r>
          </a:p>
          <a:p>
            <a:r>
              <a:rPr lang="en-US" dirty="0">
                <a:latin typeface="Candara" panose="020E0502030303020204" pitchFamily="34" charset="0"/>
              </a:rPr>
              <a:t>To Identify issues and restore functionality to systems</a:t>
            </a:r>
          </a:p>
          <a:p>
            <a:r>
              <a:rPr lang="en-US" dirty="0">
                <a:latin typeface="Candara" panose="020E0502030303020204" pitchFamily="34" charset="0"/>
              </a:rPr>
              <a:t>Automatically upgrade systems</a:t>
            </a:r>
          </a:p>
          <a:p>
            <a:r>
              <a:rPr lang="en-US" dirty="0">
                <a:latin typeface="Candara" panose="020E0502030303020204" pitchFamily="34" charset="0"/>
              </a:rPr>
              <a:t>Provide instant access to user accounts</a:t>
            </a:r>
          </a:p>
          <a:p>
            <a:r>
              <a:rPr lang="en-US" dirty="0">
                <a:latin typeface="Candara" panose="020E0502030303020204" pitchFamily="34" charset="0"/>
              </a:rPr>
              <a:t>Communicate information without human intervention</a:t>
            </a:r>
          </a:p>
          <a:p>
            <a:pPr marL="0" indent="0">
              <a:buNone/>
            </a:pPr>
            <a:endParaRPr lang="en-US" dirty="0">
              <a:latin typeface="Candara" panose="020E0502030303020204" pitchFamily="34" charset="0"/>
            </a:endParaRPr>
          </a:p>
          <a:p>
            <a:pPr marL="0" indent="0">
              <a:buNone/>
            </a:pPr>
            <a:r>
              <a:rPr lang="en-US" b="1" dirty="0">
                <a:latin typeface="Candara" panose="020E0502030303020204" pitchFamily="34" charset="0"/>
              </a:rPr>
              <a:t>Competency 4.9.1: </a:t>
            </a:r>
            <a:r>
              <a:rPr lang="en-US" dirty="0">
                <a:latin typeface="Candara" panose="020E0502030303020204" pitchFamily="34" charset="0"/>
              </a:rPr>
              <a:t>The objectives of automated remediation are:</a:t>
            </a:r>
          </a:p>
          <a:p>
            <a:r>
              <a:rPr lang="en-US" dirty="0">
                <a:latin typeface="Candara" panose="020E0502030303020204" pitchFamily="34" charset="0"/>
              </a:rPr>
              <a:t>Provide instantaneous (24/7/364) response to issue minimizing impact of any service failures</a:t>
            </a:r>
          </a:p>
          <a:p>
            <a:r>
              <a:rPr lang="en-US" dirty="0">
                <a:latin typeface="Candara" panose="020E0502030303020204" pitchFamily="34" charset="0"/>
              </a:rPr>
              <a:t>Identify when an issue has occurred and initiate remedial or corrective action to restore a system to a functioning </a:t>
            </a:r>
            <a:r>
              <a:rPr lang="en-US" dirty="0"/>
              <a:t>state</a:t>
            </a:r>
          </a:p>
        </p:txBody>
      </p:sp>
      <p:sp>
        <p:nvSpPr>
          <p:cNvPr id="5" name="Donut 4"/>
          <p:cNvSpPr/>
          <p:nvPr/>
        </p:nvSpPr>
        <p:spPr>
          <a:xfrm>
            <a:off x="0" y="1447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91398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3">
                                            <p:txEl>
                                              <p:pRg st="8" end="8"/>
                                            </p:txEl>
                                          </p:spTgt>
                                        </p:tgtEl>
                                        <p:attrNameLst>
                                          <p:attrName>style.visibility</p:attrName>
                                        </p:attrNameLst>
                                      </p:cBhvr>
                                      <p:to>
                                        <p:strVal val="visible"/>
                                      </p:to>
                                    </p:set>
                                    <p:animEffect transition="in" filter="fade">
                                      <p:cBhvr>
                                        <p:cTn id="2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410200"/>
          </a:xfrm>
        </p:spPr>
        <p:txBody>
          <a:bodyPr>
            <a:normAutofit fontScale="70000" lnSpcReduction="20000"/>
          </a:bodyPr>
          <a:lstStyle/>
          <a:p>
            <a:pPr marL="0" indent="0" algn="ctr">
              <a:buNone/>
            </a:pPr>
            <a:r>
              <a:rPr lang="en-US" b="1" u="sng" dirty="0">
                <a:latin typeface="Candara" panose="020E0502030303020204" pitchFamily="34" charset="0"/>
              </a:rPr>
              <a:t>Which of the following is an example of a cloud service?</a:t>
            </a:r>
          </a:p>
          <a:p>
            <a:r>
              <a:rPr lang="en-US" dirty="0">
                <a:latin typeface="Candara" panose="020E0502030303020204" pitchFamily="34" charset="0"/>
              </a:rPr>
              <a:t>Desktop-as-a-Service (</a:t>
            </a:r>
            <a:r>
              <a:rPr lang="en-US" dirty="0" err="1">
                <a:latin typeface="Candara" panose="020E0502030303020204" pitchFamily="34" charset="0"/>
              </a:rPr>
              <a:t>DaaS</a:t>
            </a:r>
            <a:r>
              <a:rPr lang="en-US" dirty="0">
                <a:latin typeface="Candara" panose="020E0502030303020204" pitchFamily="34" charset="0"/>
              </a:rPr>
              <a:t>)</a:t>
            </a:r>
          </a:p>
          <a:p>
            <a:r>
              <a:rPr lang="en-US" dirty="0">
                <a:latin typeface="Candara" panose="020E0502030303020204" pitchFamily="34" charset="0"/>
              </a:rPr>
              <a:t>Hardware-as-a-Service (</a:t>
            </a:r>
            <a:r>
              <a:rPr lang="en-US" dirty="0" err="1">
                <a:latin typeface="Candara" panose="020E0502030303020204" pitchFamily="34" charset="0"/>
              </a:rPr>
              <a:t>HaaS</a:t>
            </a:r>
            <a:r>
              <a:rPr lang="en-US" dirty="0">
                <a:latin typeface="Candara" panose="020E0502030303020204" pitchFamily="34" charset="0"/>
              </a:rPr>
              <a:t>)</a:t>
            </a:r>
          </a:p>
          <a:p>
            <a:r>
              <a:rPr lang="en-US" dirty="0">
                <a:latin typeface="Candara" panose="020E0502030303020204" pitchFamily="34" charset="0"/>
              </a:rPr>
              <a:t>Management-as-a-Service(</a:t>
            </a:r>
            <a:r>
              <a:rPr lang="en-US" dirty="0" err="1">
                <a:latin typeface="Candara" panose="020E0502030303020204" pitchFamily="34" charset="0"/>
              </a:rPr>
              <a:t>MaaS</a:t>
            </a:r>
            <a:r>
              <a:rPr lang="en-US" dirty="0">
                <a:latin typeface="Candara" panose="020E0502030303020204" pitchFamily="34" charset="0"/>
              </a:rPr>
              <a:t>) </a:t>
            </a:r>
          </a:p>
          <a:p>
            <a:r>
              <a:rPr lang="en-US" dirty="0">
                <a:latin typeface="Candara" panose="020E0502030303020204" pitchFamily="34" charset="0"/>
              </a:rPr>
              <a:t>Network-as-a-Service (</a:t>
            </a:r>
            <a:r>
              <a:rPr lang="en-US" dirty="0" err="1">
                <a:latin typeface="Candara" panose="020E0502030303020204" pitchFamily="34" charset="0"/>
              </a:rPr>
              <a:t>NaaS</a:t>
            </a:r>
            <a:r>
              <a:rPr lang="en-US" dirty="0">
                <a:latin typeface="Candara" panose="020E0502030303020204" pitchFamily="34" charset="0"/>
              </a:rPr>
              <a:t>)</a:t>
            </a:r>
          </a:p>
          <a:p>
            <a:pPr marL="0" indent="0">
              <a:buNone/>
            </a:pPr>
            <a:endParaRPr lang="en-US" dirty="0">
              <a:latin typeface="Candara" panose="020E0502030303020204" pitchFamily="34" charset="0"/>
            </a:endParaRPr>
          </a:p>
          <a:p>
            <a:pPr marL="0" indent="0">
              <a:buNone/>
            </a:pPr>
            <a:r>
              <a:rPr lang="en-US" b="1" i="1" dirty="0">
                <a:latin typeface="Candara" panose="020E0502030303020204" pitchFamily="34" charset="0"/>
              </a:rPr>
              <a:t>Competency 4.1.1: </a:t>
            </a:r>
            <a:r>
              <a:rPr lang="en-US" dirty="0">
                <a:latin typeface="Candara" panose="020E0502030303020204" pitchFamily="34" charset="0"/>
              </a:rPr>
              <a:t>Cloud Service technologies-public private, hybrid models</a:t>
            </a:r>
          </a:p>
          <a:p>
            <a:r>
              <a:rPr lang="en-US" dirty="0">
                <a:latin typeface="Candara" panose="020E0502030303020204" pitchFamily="34" charset="0"/>
              </a:rPr>
              <a:t>Application-as-a-Service</a:t>
            </a:r>
          </a:p>
          <a:p>
            <a:r>
              <a:rPr lang="en-US" dirty="0">
                <a:latin typeface="Candara" panose="020E0502030303020204" pitchFamily="34" charset="0"/>
              </a:rPr>
              <a:t>Infrastructure-as-a-Service</a:t>
            </a:r>
          </a:p>
          <a:p>
            <a:r>
              <a:rPr lang="en-US" dirty="0">
                <a:latin typeface="Candara" panose="020E0502030303020204" pitchFamily="34" charset="0"/>
              </a:rPr>
              <a:t>Platform-as-a-Service</a:t>
            </a:r>
          </a:p>
          <a:p>
            <a:r>
              <a:rPr lang="en-US" dirty="0">
                <a:latin typeface="Candara" panose="020E0502030303020204" pitchFamily="34" charset="0"/>
              </a:rPr>
              <a:t>Software-as-a-Service</a:t>
            </a:r>
          </a:p>
          <a:p>
            <a:r>
              <a:rPr lang="en-US" dirty="0">
                <a:latin typeface="Candara" panose="020E0502030303020204" pitchFamily="34" charset="0"/>
              </a:rPr>
              <a:t>Storage-as-a-Service</a:t>
            </a:r>
          </a:p>
          <a:p>
            <a:endParaRPr lang="en-US" dirty="0">
              <a:latin typeface="Candara" panose="020E0502030303020204" pitchFamily="34" charset="0"/>
            </a:endParaRPr>
          </a:p>
          <a:p>
            <a:pPr marL="0" indent="0">
              <a:buNone/>
            </a:pPr>
            <a:r>
              <a:rPr lang="en-US" b="1" dirty="0">
                <a:solidFill>
                  <a:srgbClr val="FF0000"/>
                </a:solidFill>
                <a:latin typeface="Candara" panose="020E0502030303020204" pitchFamily="34" charset="0"/>
              </a:rPr>
              <a:t>IMPORTANT NOTE: </a:t>
            </a:r>
            <a:r>
              <a:rPr lang="en-US" dirty="0">
                <a:solidFill>
                  <a:srgbClr val="FF0000"/>
                </a:solidFill>
                <a:latin typeface="Candara" panose="020E0502030303020204" pitchFamily="34" charset="0"/>
              </a:rPr>
              <a:t>This is kind of a trick question. While Network-as-a-Service is actually a cloud service, the HDI model does not yet recognize it. So Desktop-as-a-Service is the answer.</a:t>
            </a:r>
            <a:endParaRPr lang="en-US" b="1" dirty="0">
              <a:solidFill>
                <a:srgbClr val="FF0000"/>
              </a:solidFill>
              <a:latin typeface="Candara" panose="020E0502030303020204" pitchFamily="34" charset="0"/>
            </a:endParaRPr>
          </a:p>
          <a:p>
            <a:pPr marL="0" indent="0">
              <a:buNone/>
            </a:pPr>
            <a:endParaRPr lang="en-US" dirty="0"/>
          </a:p>
          <a:p>
            <a:pPr marL="0" indent="0">
              <a:buNone/>
            </a:pPr>
            <a:endParaRPr lang="en-US" b="1" dirty="0"/>
          </a:p>
        </p:txBody>
      </p:sp>
      <p:sp>
        <p:nvSpPr>
          <p:cNvPr id="4" name="Donut 3"/>
          <p:cNvSpPr/>
          <p:nvPr/>
        </p:nvSpPr>
        <p:spPr>
          <a:xfrm>
            <a:off x="0" y="11430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79409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3" end="13"/>
                                            </p:txEl>
                                          </p:spTgt>
                                        </p:tgtEl>
                                        <p:attrNameLst>
                                          <p:attrName>style.visibility</p:attrName>
                                        </p:attrNameLst>
                                      </p:cBhvr>
                                      <p:to>
                                        <p:strVal val="visible"/>
                                      </p:to>
                                    </p:set>
                                    <p:animEffect transition="in" filter="fade">
                                      <p:cBhvr>
                                        <p:cTn id="30"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77500" lnSpcReduction="20000"/>
          </a:bodyPr>
          <a:lstStyle/>
          <a:p>
            <a:pPr marL="0" indent="0" algn="ctr">
              <a:buNone/>
            </a:pPr>
            <a:r>
              <a:rPr lang="en-US" b="1" u="sng" dirty="0">
                <a:latin typeface="Candara" panose="020E0502030303020204" pitchFamily="34" charset="0"/>
              </a:rPr>
              <a:t>Which telephony metric is used to develop a company’s staffing/scheduling model?</a:t>
            </a:r>
          </a:p>
          <a:p>
            <a:r>
              <a:rPr lang="en-US" dirty="0">
                <a:latin typeface="Candara" panose="020E0502030303020204" pitchFamily="34" charset="0"/>
              </a:rPr>
              <a:t>Average Speed to Answer </a:t>
            </a:r>
          </a:p>
          <a:p>
            <a:r>
              <a:rPr lang="en-US" dirty="0">
                <a:latin typeface="Candara" panose="020E0502030303020204" pitchFamily="34" charset="0"/>
              </a:rPr>
              <a:t>Average Handle Time </a:t>
            </a:r>
          </a:p>
          <a:p>
            <a:r>
              <a:rPr lang="en-US" dirty="0">
                <a:latin typeface="Candara" panose="020E0502030303020204" pitchFamily="34" charset="0"/>
              </a:rPr>
              <a:t>Average Talk Time </a:t>
            </a:r>
          </a:p>
          <a:p>
            <a:r>
              <a:rPr lang="en-US" dirty="0">
                <a:latin typeface="Candara" panose="020E0502030303020204" pitchFamily="34" charset="0"/>
              </a:rPr>
              <a:t>Abandon Before Answer</a:t>
            </a:r>
          </a:p>
          <a:p>
            <a:pPr marL="0" indent="0">
              <a:buNone/>
            </a:pPr>
            <a:endParaRPr lang="en-US" dirty="0">
              <a:latin typeface="Candara" panose="020E0502030303020204" pitchFamily="34" charset="0"/>
            </a:endParaRPr>
          </a:p>
          <a:p>
            <a:pPr marL="0" indent="0">
              <a:buNone/>
            </a:pPr>
            <a:r>
              <a:rPr lang="en-US" b="1" i="1" dirty="0">
                <a:latin typeface="Candara" panose="020E0502030303020204" pitchFamily="34" charset="0"/>
              </a:rPr>
              <a:t>Competency 4.2.8: </a:t>
            </a:r>
            <a:r>
              <a:rPr lang="en-US" dirty="0">
                <a:latin typeface="Candara" panose="020E0502030303020204" pitchFamily="34" charset="0"/>
              </a:rPr>
              <a:t>Average Handle Time is: Talk Time + After Call Work (ACW) + Hold Time; and is used to develop staffing and scheduling model</a:t>
            </a:r>
          </a:p>
          <a:p>
            <a:pPr marL="0" indent="0">
              <a:buNone/>
            </a:pPr>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While all metrics are important, the Average Handle Time is the overarching metric that covers the entire time a customer goes through from calling in to having the issue resolved.</a:t>
            </a:r>
          </a:p>
          <a:p>
            <a:pPr marL="0" indent="0">
              <a:buNone/>
            </a:pPr>
            <a:endParaRPr lang="en-US" dirty="0"/>
          </a:p>
        </p:txBody>
      </p:sp>
      <p:sp>
        <p:nvSpPr>
          <p:cNvPr id="4" name="Donut 3"/>
          <p:cNvSpPr/>
          <p:nvPr/>
        </p:nvSpPr>
        <p:spPr>
          <a:xfrm>
            <a:off x="-2697" y="19812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34561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410200"/>
          </a:xfrm>
        </p:spPr>
        <p:txBody>
          <a:bodyPr>
            <a:normAutofit fontScale="62500" lnSpcReduction="20000"/>
          </a:bodyPr>
          <a:lstStyle/>
          <a:p>
            <a:pPr marL="0" indent="0" algn="ctr">
              <a:buNone/>
            </a:pPr>
            <a:r>
              <a:rPr lang="en-US" b="1" u="sng" dirty="0">
                <a:latin typeface="Candara" panose="020E0502030303020204" pitchFamily="34" charset="0"/>
              </a:rPr>
              <a:t>Which is an example of a telephony system?</a:t>
            </a:r>
          </a:p>
          <a:p>
            <a:r>
              <a:rPr lang="en-US" dirty="0">
                <a:latin typeface="Candara" panose="020E0502030303020204" pitchFamily="34" charset="0"/>
              </a:rPr>
              <a:t>Automated customer care system</a:t>
            </a:r>
          </a:p>
          <a:p>
            <a:r>
              <a:rPr lang="en-US" dirty="0">
                <a:latin typeface="Candara" panose="020E0502030303020204" pitchFamily="34" charset="0"/>
              </a:rPr>
              <a:t>Real-time monitoring system</a:t>
            </a:r>
          </a:p>
          <a:p>
            <a:r>
              <a:rPr lang="en-US" dirty="0">
                <a:latin typeface="Candara" panose="020E0502030303020204" pitchFamily="34" charset="0"/>
              </a:rPr>
              <a:t>Voice over Internet Protocol (VoIP)</a:t>
            </a:r>
          </a:p>
          <a:p>
            <a:r>
              <a:rPr lang="en-US" dirty="0">
                <a:latin typeface="Candara" panose="020E0502030303020204" pitchFamily="34" charset="0"/>
              </a:rPr>
              <a:t>Digital Whiteboard</a:t>
            </a:r>
          </a:p>
          <a:p>
            <a:endParaRPr lang="en-US" dirty="0">
              <a:latin typeface="Candara" panose="020E0502030303020204" pitchFamily="34" charset="0"/>
            </a:endParaRPr>
          </a:p>
          <a:p>
            <a:pPr marL="0" indent="0">
              <a:buNone/>
            </a:pPr>
            <a:r>
              <a:rPr lang="en-US" b="1" i="1" dirty="0">
                <a:latin typeface="Candara" panose="020E0502030303020204" pitchFamily="34" charset="0"/>
              </a:rPr>
              <a:t>Competency 4.1.1: </a:t>
            </a:r>
            <a:r>
              <a:rPr lang="en-US" dirty="0">
                <a:latin typeface="Candara" panose="020E0502030303020204" pitchFamily="34" charset="0"/>
              </a:rPr>
              <a:t>Telephony Systems:</a:t>
            </a:r>
          </a:p>
          <a:p>
            <a:r>
              <a:rPr lang="en-US" dirty="0">
                <a:latin typeface="Candara" panose="020E0502030303020204" pitchFamily="34" charset="0"/>
              </a:rPr>
              <a:t>Automated call distribution (ACD)</a:t>
            </a:r>
          </a:p>
          <a:p>
            <a:r>
              <a:rPr lang="en-US" dirty="0">
                <a:latin typeface="Candara" panose="020E0502030303020204" pitchFamily="34" charset="0"/>
              </a:rPr>
              <a:t>Automatic Voice Recognition (AVR)</a:t>
            </a:r>
          </a:p>
          <a:p>
            <a:r>
              <a:rPr lang="en-US" dirty="0">
                <a:latin typeface="Candara" panose="020E0502030303020204" pitchFamily="34" charset="0"/>
              </a:rPr>
              <a:t>Interactive Voice Response (IVR)</a:t>
            </a:r>
          </a:p>
          <a:p>
            <a:r>
              <a:rPr lang="en-US" dirty="0">
                <a:latin typeface="Candara" panose="020E0502030303020204" pitchFamily="34" charset="0"/>
              </a:rPr>
              <a:t>Voice-over Internet Protocol (VoIP)</a:t>
            </a:r>
          </a:p>
          <a:p>
            <a:r>
              <a:rPr lang="en-US" dirty="0">
                <a:latin typeface="Candara" panose="020E0502030303020204" pitchFamily="34" charset="0"/>
              </a:rPr>
              <a:t>Computer Telephony Integration (CTI)</a:t>
            </a:r>
          </a:p>
          <a:p>
            <a:endParaRPr lang="en-US" dirty="0">
              <a:latin typeface="Candara" panose="020E0502030303020204" pitchFamily="34" charset="0"/>
            </a:endParaRPr>
          </a:p>
          <a:p>
            <a:pPr marL="0" indent="0">
              <a:buNone/>
            </a:pPr>
            <a:r>
              <a:rPr lang="en-US" b="1" dirty="0">
                <a:latin typeface="Candara" panose="020E0502030303020204" pitchFamily="34" charset="0"/>
              </a:rPr>
              <a:t>NOTES:</a:t>
            </a:r>
          </a:p>
          <a:p>
            <a:r>
              <a:rPr lang="en-US" dirty="0">
                <a:latin typeface="Candara" panose="020E0502030303020204" pitchFamily="34" charset="0"/>
              </a:rPr>
              <a:t>Automated Customer Care system is a type of management tool</a:t>
            </a:r>
          </a:p>
          <a:p>
            <a:r>
              <a:rPr lang="en-US" dirty="0">
                <a:latin typeface="Candara" panose="020E0502030303020204" pitchFamily="34" charset="0"/>
              </a:rPr>
              <a:t>A Digital White Board is an example of a collaboration tool.</a:t>
            </a:r>
          </a:p>
          <a:p>
            <a:r>
              <a:rPr lang="en-US" dirty="0">
                <a:latin typeface="Candara" panose="020E0502030303020204" pitchFamily="34" charset="0"/>
              </a:rPr>
              <a:t>Real-Time monitoring system is an example of a Monitoring and Alerting Tool</a:t>
            </a:r>
          </a:p>
          <a:p>
            <a:endParaRPr lang="en-US" dirty="0"/>
          </a:p>
          <a:p>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4" name="Donut 3"/>
          <p:cNvSpPr/>
          <p:nvPr/>
        </p:nvSpPr>
        <p:spPr>
          <a:xfrm>
            <a:off x="-9441" y="1676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10005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3" end="13"/>
                                            </p:txEl>
                                          </p:spTgt>
                                        </p:tgtEl>
                                        <p:attrNameLst>
                                          <p:attrName>style.visibility</p:attrName>
                                        </p:attrNameLst>
                                      </p:cBhvr>
                                      <p:to>
                                        <p:strVal val="visible"/>
                                      </p:to>
                                    </p:set>
                                    <p:animEffect transition="in" filter="fade">
                                      <p:cBhvr>
                                        <p:cTn id="32" dur="500"/>
                                        <p:tgtEl>
                                          <p:spTgt spid="3">
                                            <p:txEl>
                                              <p:pRg st="13" end="13"/>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animEffect transition="in" filter="fade">
                                      <p:cBhvr>
                                        <p:cTn id="35" dur="500"/>
                                        <p:tgtEl>
                                          <p:spTgt spid="3">
                                            <p:txEl>
                                              <p:pRg st="14" end="14"/>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5" end="15"/>
                                            </p:txEl>
                                          </p:spTgt>
                                        </p:tgtEl>
                                        <p:attrNameLst>
                                          <p:attrName>style.visibility</p:attrName>
                                        </p:attrNameLst>
                                      </p:cBhvr>
                                      <p:to>
                                        <p:strVal val="visible"/>
                                      </p:to>
                                    </p:set>
                                    <p:animEffect transition="in" filter="fade">
                                      <p:cBhvr>
                                        <p:cTn id="38" dur="500"/>
                                        <p:tgtEl>
                                          <p:spTgt spid="3">
                                            <p:txEl>
                                              <p:pRg st="15" end="15"/>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16" end="16"/>
                                            </p:txEl>
                                          </p:spTgt>
                                        </p:tgtEl>
                                        <p:attrNameLst>
                                          <p:attrName>style.visibility</p:attrName>
                                        </p:attrNameLst>
                                      </p:cBhvr>
                                      <p:to>
                                        <p:strVal val="visible"/>
                                      </p:to>
                                    </p:set>
                                    <p:animEffect transition="in" filter="fade">
                                      <p:cBhvr>
                                        <p:cTn id="41"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66800"/>
            <a:ext cx="9144000" cy="5059363"/>
          </a:xfrm>
        </p:spPr>
        <p:txBody>
          <a:bodyPr>
            <a:normAutofit fontScale="85000" lnSpcReduction="20000"/>
          </a:bodyPr>
          <a:lstStyle/>
          <a:p>
            <a:pPr marL="0" indent="0" algn="ctr">
              <a:buNone/>
            </a:pPr>
            <a:r>
              <a:rPr lang="en-US" b="1" u="sng" dirty="0"/>
              <a:t>What is a challenge of integrating Computer Telephony Integration (CTI)?</a:t>
            </a:r>
          </a:p>
          <a:p>
            <a:r>
              <a:rPr lang="en-US" dirty="0"/>
              <a:t>Integration can be costly and complicated</a:t>
            </a:r>
          </a:p>
          <a:p>
            <a:r>
              <a:rPr lang="en-US" dirty="0"/>
              <a:t>Customers may receive the screen pop</a:t>
            </a:r>
          </a:p>
          <a:p>
            <a:r>
              <a:rPr lang="en-US" dirty="0"/>
              <a:t>Decreased customer satisfaction</a:t>
            </a:r>
          </a:p>
          <a:p>
            <a:r>
              <a:rPr lang="en-US" dirty="0"/>
              <a:t>Integration is boring</a:t>
            </a:r>
            <a:br>
              <a:rPr lang="en-US" dirty="0"/>
            </a:br>
            <a:endParaRPr lang="en-US" dirty="0"/>
          </a:p>
          <a:p>
            <a:pPr marL="0" indent="0">
              <a:buNone/>
            </a:pPr>
            <a:r>
              <a:rPr lang="en-US" b="1" i="1" dirty="0"/>
              <a:t>Competency 4.3.5: </a:t>
            </a:r>
            <a:r>
              <a:rPr lang="en-US" dirty="0"/>
              <a:t>Challenges of CTI include</a:t>
            </a:r>
          </a:p>
          <a:p>
            <a:r>
              <a:rPr lang="en-US" dirty="0"/>
              <a:t>Integration may be complex and costly</a:t>
            </a:r>
          </a:p>
          <a:p>
            <a:r>
              <a:rPr lang="en-US" dirty="0"/>
              <a:t>Can result in longer Average Speed to Answer (ASA) times if not implement properly</a:t>
            </a:r>
          </a:p>
          <a:p>
            <a:r>
              <a:rPr lang="en-US" dirty="0"/>
              <a:t>May required customers to enter information such as their ID in order to facilitate routing.</a:t>
            </a:r>
          </a:p>
        </p:txBody>
      </p:sp>
      <p:sp>
        <p:nvSpPr>
          <p:cNvPr id="4" name="Donut 3"/>
          <p:cNvSpPr/>
          <p:nvPr/>
        </p:nvSpPr>
        <p:spPr>
          <a:xfrm>
            <a:off x="0" y="16002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4891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500"/>
                                        <p:tgtEl>
                                          <p:spTgt spid="3">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fade">
                                      <p:cBhvr>
                                        <p:cTn id="18" dur="500"/>
                                        <p:tgtEl>
                                          <p:spTgt spid="3">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animEffect transition="in" filter="fade">
                                      <p:cBhvr>
                                        <p:cTn id="2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715000"/>
          </a:xfrm>
        </p:spPr>
        <p:txBody>
          <a:bodyPr>
            <a:normAutofit fontScale="62500" lnSpcReduction="20000"/>
          </a:bodyPr>
          <a:lstStyle/>
          <a:p>
            <a:pPr marL="0" indent="0">
              <a:buNone/>
            </a:pPr>
            <a:r>
              <a:rPr lang="en-US" b="1" u="sng" dirty="0"/>
              <a:t>Social Media can best be used to increase value of Desktop Support in an organization by:</a:t>
            </a:r>
            <a:endParaRPr lang="en-US" dirty="0"/>
          </a:p>
          <a:p>
            <a:r>
              <a:rPr lang="en-US" dirty="0"/>
              <a:t>Facilitating knowledge sharing between customers</a:t>
            </a:r>
          </a:p>
          <a:p>
            <a:r>
              <a:rPr lang="en-US" dirty="0"/>
              <a:t>Ensuring repeatable and consistent procedures that meet governance and regulatory requirements</a:t>
            </a:r>
          </a:p>
          <a:p>
            <a:r>
              <a:rPr lang="en-US" dirty="0"/>
              <a:t>Performing file clean up</a:t>
            </a:r>
          </a:p>
          <a:p>
            <a:r>
              <a:rPr lang="en-US" dirty="0"/>
              <a:t>Allowing customers to update contact information and reset passwords</a:t>
            </a:r>
          </a:p>
          <a:p>
            <a:endParaRPr lang="en-US" dirty="0"/>
          </a:p>
          <a:p>
            <a:pPr marL="0" indent="0">
              <a:buNone/>
            </a:pPr>
            <a:r>
              <a:rPr lang="en-US" b="1" i="1" dirty="0"/>
              <a:t>Competency 4.10.2: </a:t>
            </a:r>
            <a:r>
              <a:rPr lang="en-US" dirty="0"/>
              <a:t>Social media is used in the support center to:</a:t>
            </a:r>
          </a:p>
          <a:p>
            <a:r>
              <a:rPr lang="en-US" dirty="0"/>
              <a:t>Customers and employees can create, search, and update posts facilitating knowledge sharing between each other</a:t>
            </a:r>
          </a:p>
          <a:p>
            <a:r>
              <a:rPr lang="en-US" dirty="0"/>
              <a:t>Community members share knowledge with each other via various platforms</a:t>
            </a:r>
          </a:p>
          <a:p>
            <a:r>
              <a:rPr lang="en-US" dirty="0"/>
              <a:t>Personalized communication via customer preferred channels</a:t>
            </a:r>
          </a:p>
          <a:p>
            <a:r>
              <a:rPr lang="en-US" dirty="0"/>
              <a:t>Easily customer push/pull channels for communication</a:t>
            </a:r>
          </a:p>
          <a:p>
            <a:r>
              <a:rPr lang="en-US" dirty="0"/>
              <a:t>Customers share experience with each other and the service provided</a:t>
            </a:r>
          </a:p>
          <a:p>
            <a:r>
              <a:rPr lang="en-US" dirty="0"/>
              <a:t>Data mining for product/service improvement</a:t>
            </a:r>
          </a:p>
          <a:p>
            <a:pPr marL="0" indent="0">
              <a:buNone/>
            </a:pPr>
            <a:endParaRPr lang="en-US" b="1" i="1" dirty="0"/>
          </a:p>
        </p:txBody>
      </p:sp>
      <p:sp>
        <p:nvSpPr>
          <p:cNvPr id="4" name="Donut 3"/>
          <p:cNvSpPr/>
          <p:nvPr/>
        </p:nvSpPr>
        <p:spPr>
          <a:xfrm>
            <a:off x="0" y="1447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69690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2" end="12"/>
                                            </p:txEl>
                                          </p:spTgt>
                                        </p:tgtEl>
                                        <p:attrNameLst>
                                          <p:attrName>style.visibility</p:attrName>
                                        </p:attrNameLst>
                                      </p:cBhvr>
                                      <p:to>
                                        <p:strVal val="visible"/>
                                      </p:to>
                                    </p:set>
                                    <p:animEffect transition="in" filter="fade">
                                      <p:cBhvr>
                                        <p:cTn id="30"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9144000" cy="5135563"/>
          </a:xfrm>
        </p:spPr>
        <p:txBody>
          <a:bodyPr>
            <a:normAutofit fontScale="85000" lnSpcReduction="20000"/>
          </a:bodyPr>
          <a:lstStyle/>
          <a:p>
            <a:pPr marL="0" indent="0">
              <a:buNone/>
            </a:pPr>
            <a:r>
              <a:rPr lang="en-US" b="1" u="sng" dirty="0">
                <a:latin typeface="Candara" panose="020E0502030303020204" pitchFamily="34" charset="0"/>
              </a:rPr>
              <a:t>An automated call distributor can:</a:t>
            </a:r>
          </a:p>
          <a:p>
            <a:r>
              <a:rPr lang="en-US" dirty="0">
                <a:latin typeface="Candara" panose="020E0502030303020204" pitchFamily="34" charset="0"/>
              </a:rPr>
              <a:t>Track agent availability</a:t>
            </a:r>
          </a:p>
          <a:p>
            <a:r>
              <a:rPr lang="en-US" dirty="0">
                <a:latin typeface="Candara" panose="020E0502030303020204" pitchFamily="34" charset="0"/>
              </a:rPr>
              <a:t>Send and receive Instant Messages (IMs)</a:t>
            </a:r>
          </a:p>
          <a:p>
            <a:r>
              <a:rPr lang="en-US" dirty="0">
                <a:latin typeface="Candara" panose="020E0502030303020204" pitchFamily="34" charset="0"/>
              </a:rPr>
              <a:t>Update the knowledge-based</a:t>
            </a:r>
          </a:p>
          <a:p>
            <a:r>
              <a:rPr lang="en-US" dirty="0">
                <a:latin typeface="Candara" panose="020E0502030303020204" pitchFamily="34" charset="0"/>
              </a:rPr>
              <a:t>Respond to any customer inquiries</a:t>
            </a:r>
          </a:p>
          <a:p>
            <a:endParaRPr lang="en-US" dirty="0">
              <a:latin typeface="Candara" panose="020E0502030303020204" pitchFamily="34" charset="0"/>
            </a:endParaRPr>
          </a:p>
          <a:p>
            <a:pPr marL="0" indent="0">
              <a:buNone/>
            </a:pPr>
            <a:r>
              <a:rPr lang="en-US" b="1" i="1" dirty="0">
                <a:latin typeface="Candara" panose="020E0502030303020204" pitchFamily="34" charset="0"/>
              </a:rPr>
              <a:t>Competency 4.2.3: </a:t>
            </a:r>
            <a:r>
              <a:rPr lang="en-US" dirty="0">
                <a:latin typeface="Candara" panose="020E0502030303020204" pitchFamily="34" charset="0"/>
              </a:rPr>
              <a:t>AN ACD system is a system that distributes incoming contact to support analysts.</a:t>
            </a:r>
          </a:p>
          <a:p>
            <a:pPr marL="0" indent="0">
              <a:buNone/>
            </a:pPr>
            <a:endParaRPr lang="en-US" b="1"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Using critical thinking, the ACD needs to have the ability to track if an agent is available or not, otherwise it might route customers to busy users, while other users are free.</a:t>
            </a:r>
            <a:endParaRPr lang="en-US" b="1" dirty="0">
              <a:latin typeface="Candara" panose="020E0502030303020204" pitchFamily="34" charset="0"/>
            </a:endParaRPr>
          </a:p>
        </p:txBody>
      </p:sp>
      <p:sp>
        <p:nvSpPr>
          <p:cNvPr id="4" name="Donut 3">
            <a:extLst>
              <a:ext uri="{FF2B5EF4-FFF2-40B4-BE49-F238E27FC236}">
                <a16:creationId xmlns:a16="http://schemas.microsoft.com/office/drawing/2014/main" id="{64565BB5-26A4-43C4-AF6E-0A2225AF5248}"/>
              </a:ext>
            </a:extLst>
          </p:cNvPr>
          <p:cNvSpPr/>
          <p:nvPr/>
        </p:nvSpPr>
        <p:spPr>
          <a:xfrm>
            <a:off x="0" y="13716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41411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57800"/>
          </a:xfrm>
        </p:spPr>
        <p:txBody>
          <a:bodyPr>
            <a:normAutofit fontScale="32500" lnSpcReduction="20000"/>
          </a:bodyPr>
          <a:lstStyle/>
          <a:p>
            <a:pPr marL="0" indent="0" algn="ctr">
              <a:buNone/>
            </a:pPr>
            <a:r>
              <a:rPr lang="en-US" sz="5500" b="1" u="sng" dirty="0">
                <a:latin typeface="Candara" panose="020E0502030303020204" pitchFamily="34" charset="0"/>
              </a:rPr>
              <a:t>What support involves a desktop support user going to the customer’s location?</a:t>
            </a:r>
            <a:endParaRPr lang="en-US" sz="5500" dirty="0">
              <a:latin typeface="Candara" panose="020E0502030303020204" pitchFamily="34" charset="0"/>
            </a:endParaRPr>
          </a:p>
          <a:p>
            <a:r>
              <a:rPr lang="en-US" sz="5500" dirty="0">
                <a:latin typeface="Candara" panose="020E0502030303020204" pitchFamily="34" charset="0"/>
              </a:rPr>
              <a:t>Telephone Support</a:t>
            </a:r>
          </a:p>
          <a:p>
            <a:r>
              <a:rPr lang="en-US" sz="5500" dirty="0">
                <a:latin typeface="Candara" panose="020E0502030303020204" pitchFamily="34" charset="0"/>
              </a:rPr>
              <a:t>Desktop Support</a:t>
            </a:r>
          </a:p>
          <a:p>
            <a:r>
              <a:rPr lang="en-US" sz="5500" dirty="0">
                <a:latin typeface="Candara" panose="020E0502030303020204" pitchFamily="34" charset="0"/>
              </a:rPr>
              <a:t>Electronic Support</a:t>
            </a:r>
          </a:p>
          <a:p>
            <a:r>
              <a:rPr lang="en-US" sz="5500" dirty="0">
                <a:latin typeface="Candara" panose="020E0502030303020204" pitchFamily="34" charset="0"/>
              </a:rPr>
              <a:t>Walk-up Support</a:t>
            </a:r>
          </a:p>
          <a:p>
            <a:endParaRPr lang="en-US" sz="5500" dirty="0">
              <a:latin typeface="Candara" panose="020E0502030303020204" pitchFamily="34" charset="0"/>
            </a:endParaRPr>
          </a:p>
          <a:p>
            <a:pPr marL="0" indent="0">
              <a:buNone/>
            </a:pPr>
            <a:r>
              <a:rPr lang="en-US" sz="5500" b="1" i="1" dirty="0">
                <a:latin typeface="Candara" panose="020E0502030303020204" pitchFamily="34" charset="0"/>
              </a:rPr>
              <a:t>Competency 4.4.1: </a:t>
            </a:r>
            <a:r>
              <a:rPr lang="en-US" sz="5500" dirty="0">
                <a:latin typeface="Candara" panose="020E0502030303020204" pitchFamily="34" charset="0"/>
              </a:rPr>
              <a:t>Assisted service examples-</a:t>
            </a:r>
          </a:p>
          <a:p>
            <a:r>
              <a:rPr lang="en-US" sz="5500" dirty="0">
                <a:latin typeface="Candara" panose="020E0502030303020204" pitchFamily="34" charset="0"/>
              </a:rPr>
              <a:t>Telephone support</a:t>
            </a:r>
          </a:p>
          <a:p>
            <a:r>
              <a:rPr lang="en-US" sz="5500" dirty="0">
                <a:latin typeface="Candara" panose="020E0502030303020204" pitchFamily="34" charset="0"/>
              </a:rPr>
              <a:t>Desktop Support (onsite)</a:t>
            </a:r>
          </a:p>
          <a:p>
            <a:r>
              <a:rPr lang="en-US" sz="5500" dirty="0">
                <a:latin typeface="Candara" panose="020E0502030303020204" pitchFamily="34" charset="0"/>
              </a:rPr>
              <a:t>Walk-Up Support</a:t>
            </a:r>
          </a:p>
          <a:p>
            <a:r>
              <a:rPr lang="en-US" sz="5500" dirty="0">
                <a:latin typeface="Candara" panose="020E0502030303020204" pitchFamily="34" charset="0"/>
              </a:rPr>
              <a:t>Electronic Support</a:t>
            </a:r>
          </a:p>
          <a:p>
            <a:pPr lvl="1"/>
            <a:r>
              <a:rPr lang="en-US" sz="4900" dirty="0">
                <a:latin typeface="Candara" panose="020E0502030303020204" pitchFamily="34" charset="0"/>
              </a:rPr>
              <a:t>Remote control, E-mail, Instant Message (IM), Social Media</a:t>
            </a:r>
          </a:p>
          <a:p>
            <a:pPr marL="0" indent="0">
              <a:buNone/>
            </a:pPr>
            <a:endParaRPr lang="en-US" sz="5500" dirty="0">
              <a:latin typeface="Candara" panose="020E0502030303020204" pitchFamily="34" charset="0"/>
            </a:endParaRPr>
          </a:p>
          <a:p>
            <a:pPr marL="0" indent="0">
              <a:buNone/>
            </a:pPr>
            <a:r>
              <a:rPr lang="en-US" sz="5500" b="1" dirty="0">
                <a:latin typeface="Candara" panose="020E0502030303020204" pitchFamily="34" charset="0"/>
              </a:rPr>
              <a:t>NOTE: </a:t>
            </a:r>
            <a:r>
              <a:rPr lang="en-US" sz="5500" dirty="0">
                <a:latin typeface="Candara" panose="020E0502030303020204" pitchFamily="34" charset="0"/>
              </a:rPr>
              <a:t>The standards don’t review the difference, but while Telephone and electronic are straightforward, it’s important to know the difference between Desktop/Deskside Support and Walkup Support. Desktop/Deskside support in considered when the DST travels to the customer’s location to address an issue, like when a company sends a dispatch to your location</a:t>
            </a:r>
            <a:r>
              <a:rPr lang="en-US" sz="4900" dirty="0">
                <a:latin typeface="Candara" panose="020E0502030303020204" pitchFamily="34" charset="0"/>
              </a:rPr>
              <a:t>. </a:t>
            </a:r>
            <a:r>
              <a:rPr lang="en-US" sz="5500" dirty="0">
                <a:latin typeface="Candara" panose="020E0502030303020204" pitchFamily="34" charset="0"/>
              </a:rPr>
              <a:t>Walk-Up support is when the customer travels to the DST, like at </a:t>
            </a:r>
            <a:r>
              <a:rPr lang="en-US" sz="4500" dirty="0">
                <a:latin typeface="Candara" panose="020E0502030303020204" pitchFamily="34" charset="0"/>
              </a:rPr>
              <a:t>the Apple Store.</a:t>
            </a:r>
          </a:p>
        </p:txBody>
      </p:sp>
      <p:sp>
        <p:nvSpPr>
          <p:cNvPr id="4" name="Donut 3">
            <a:extLst>
              <a:ext uri="{FF2B5EF4-FFF2-40B4-BE49-F238E27FC236}">
                <a16:creationId xmlns:a16="http://schemas.microsoft.com/office/drawing/2014/main" id="{D7DD0DDC-EFDD-4F93-A8F4-35D55D5A24A3}"/>
              </a:ext>
            </a:extLst>
          </p:cNvPr>
          <p:cNvSpPr/>
          <p:nvPr/>
        </p:nvSpPr>
        <p:spPr>
          <a:xfrm>
            <a:off x="0" y="12954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243259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fade">
                                      <p:cBhvr>
                                        <p:cTn id="27" dur="500"/>
                                        <p:tgtEl>
                                          <p:spTgt spid="3">
                                            <p:txEl>
                                              <p:pRg st="11" end="1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3" end="13"/>
                                            </p:txEl>
                                          </p:spTgt>
                                        </p:tgtEl>
                                        <p:attrNameLst>
                                          <p:attrName>style.visibility</p:attrName>
                                        </p:attrNameLst>
                                      </p:cBhvr>
                                      <p:to>
                                        <p:strVal val="visible"/>
                                      </p:to>
                                    </p:set>
                                    <p:animEffect transition="in" filter="fade">
                                      <p:cBhvr>
                                        <p:cTn id="3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Byte Back PowerPoint Template G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Byte Back PowerPoint Template Green</Template>
  <TotalTime>35049</TotalTime>
  <Words>1047</Words>
  <Application>Microsoft Office PowerPoint</Application>
  <PresentationFormat>On-screen Show (4:3)</PresentationFormat>
  <Paragraphs>164</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Candara</vt:lpstr>
      <vt:lpstr>Open Sans</vt:lpstr>
      <vt:lpstr>Byte Back PowerPoint Template Green</vt:lpstr>
      <vt:lpstr>HDI Desktop Support Technician Training     Quiz 3 Review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Yvette Scorse</dc:creator>
  <cp:lastModifiedBy>Bock Szymkowicz</cp:lastModifiedBy>
  <cp:revision>277</cp:revision>
  <dcterms:created xsi:type="dcterms:W3CDTF">2016-01-14T19:03:51Z</dcterms:created>
  <dcterms:modified xsi:type="dcterms:W3CDTF">2018-10-01T03:30:58Z</dcterms:modified>
</cp:coreProperties>
</file>