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59"/>
  </p:notesMasterIdLst>
  <p:sldIdLst>
    <p:sldId id="256" r:id="rId2"/>
    <p:sldId id="257" r:id="rId3"/>
    <p:sldId id="259" r:id="rId4"/>
    <p:sldId id="546" r:id="rId5"/>
    <p:sldId id="413" r:id="rId6"/>
    <p:sldId id="547" r:id="rId7"/>
    <p:sldId id="548" r:id="rId8"/>
    <p:sldId id="553" r:id="rId9"/>
    <p:sldId id="554" r:id="rId10"/>
    <p:sldId id="555" r:id="rId11"/>
    <p:sldId id="561" r:id="rId12"/>
    <p:sldId id="562" r:id="rId13"/>
    <p:sldId id="564" r:id="rId14"/>
    <p:sldId id="565" r:id="rId15"/>
    <p:sldId id="566" r:id="rId16"/>
    <p:sldId id="567" r:id="rId17"/>
    <p:sldId id="570" r:id="rId18"/>
    <p:sldId id="572" r:id="rId19"/>
    <p:sldId id="571" r:id="rId20"/>
    <p:sldId id="573" r:id="rId21"/>
    <p:sldId id="577" r:id="rId22"/>
    <p:sldId id="578" r:id="rId23"/>
    <p:sldId id="581" r:id="rId24"/>
    <p:sldId id="582" r:id="rId25"/>
    <p:sldId id="583" r:id="rId26"/>
    <p:sldId id="586" r:id="rId27"/>
    <p:sldId id="587" r:id="rId28"/>
    <p:sldId id="588" r:id="rId29"/>
    <p:sldId id="589" r:id="rId30"/>
    <p:sldId id="591" r:id="rId31"/>
    <p:sldId id="593" r:id="rId32"/>
    <p:sldId id="594" r:id="rId33"/>
    <p:sldId id="595" r:id="rId34"/>
    <p:sldId id="597" r:id="rId35"/>
    <p:sldId id="598" r:id="rId36"/>
    <p:sldId id="599" r:id="rId37"/>
    <p:sldId id="601" r:id="rId38"/>
    <p:sldId id="602" r:id="rId39"/>
    <p:sldId id="603" r:id="rId40"/>
    <p:sldId id="606" r:id="rId41"/>
    <p:sldId id="607" r:id="rId42"/>
    <p:sldId id="609" r:id="rId43"/>
    <p:sldId id="610" r:id="rId44"/>
    <p:sldId id="612" r:id="rId45"/>
    <p:sldId id="613" r:id="rId46"/>
    <p:sldId id="615" r:id="rId47"/>
    <p:sldId id="616" r:id="rId48"/>
    <p:sldId id="620" r:id="rId49"/>
    <p:sldId id="621" r:id="rId50"/>
    <p:sldId id="624" r:id="rId51"/>
    <p:sldId id="625" r:id="rId52"/>
    <p:sldId id="626" r:id="rId53"/>
    <p:sldId id="629" r:id="rId54"/>
    <p:sldId id="630" r:id="rId55"/>
    <p:sldId id="632" r:id="rId56"/>
    <p:sldId id="633" r:id="rId57"/>
    <p:sldId id="569" r:id="rId58"/>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5808" autoAdjust="0"/>
    <p:restoredTop sz="90603" autoAdjust="0"/>
  </p:normalViewPr>
  <p:slideViewPr>
    <p:cSldViewPr>
      <p:cViewPr varScale="1">
        <p:scale>
          <a:sx n="64" d="100"/>
          <a:sy n="64" d="100"/>
        </p:scale>
        <p:origin x="-1218" y="-90"/>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effectLst/>
                <a:latin typeface="+mn-lt"/>
                <a:ea typeface="+mn-ea"/>
                <a:cs typeface="+mn-cs"/>
              </a:rPr>
              <a:t>In previous lessons, when you double-clicked the right column boundary, you were utilizing the AutoFit Column Width option.</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Troubleshooting:</a:t>
            </a:r>
            <a:r>
              <a:rPr lang="en-US" b="1" baseline="0" dirty="0" smtClean="0"/>
              <a:t> </a:t>
            </a:r>
            <a:r>
              <a:rPr lang="en-US" sz="1200" kern="1200" dirty="0" smtClean="0">
                <a:solidFill>
                  <a:schemeClr val="tx1"/>
                </a:solidFill>
                <a:effectLst/>
                <a:latin typeface="+mn-lt"/>
                <a:ea typeface="+mn-ea"/>
                <a:cs typeface="+mn-cs"/>
              </a:rPr>
              <a:t>If you select row 1 rather than the data range and apply the style, the bottom border style effect will extend to the end of the row (cell XFD1).</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Way: </a:t>
            </a:r>
            <a:r>
              <a:rPr lang="en-US" sz="1200" kern="1200" dirty="0" smtClean="0">
                <a:solidFill>
                  <a:schemeClr val="tx1"/>
                </a:solidFill>
                <a:effectLst/>
                <a:latin typeface="+mn-lt"/>
                <a:ea typeface="+mn-ea"/>
                <a:cs typeface="+mn-cs"/>
              </a:rPr>
              <a:t>You can also hide a column by setting the column width to zero.</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effectLst/>
                <a:latin typeface="+mn-lt"/>
                <a:ea typeface="+mn-ea"/>
                <a:cs typeface="+mn-cs"/>
              </a:rPr>
              <a:t>You must click the row or column heading to select the entire row or column when you want to display a hidden row or column. Selecting the data in the rows or columns will not release the hidden rows or columns.</a:t>
            </a:r>
            <a:r>
              <a:rPr lang="en-US" sz="1200" b="1" kern="1200" baseline="0" dirty="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Troubleshooting: </a:t>
            </a:r>
            <a:r>
              <a:rPr lang="en-US" sz="1200" kern="1200" dirty="0" smtClean="0">
                <a:solidFill>
                  <a:schemeClr val="tx1"/>
                </a:solidFill>
                <a:effectLst/>
                <a:latin typeface="+mn-lt"/>
                <a:ea typeface="+mn-ea"/>
                <a:cs typeface="+mn-cs"/>
              </a:rPr>
              <a:t>When you select rows 10 and 16 to unhide the hidden rows, you must select them in a way that includes the hidden rows. Press Shift when you select row 16 or select row 10 and drag to include row 16. If you select row 10, press Ctrl, and click row 16, the rows will not unhide.</a:t>
            </a: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effectLst/>
                <a:latin typeface="+mn-lt"/>
                <a:ea typeface="+mn-ea"/>
                <a:cs typeface="+mn-cs"/>
              </a:rPr>
              <a:t>Because you increased the font size after you applied Heading 1 to the title, the font size remains at 20 points. If you had changed the font size before applying the heading style, the title would be displayed in 14 points, because that is the default font size for themes.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easy to create your own theme that can be applied to all of your Excel workbooks and other Office 2010 documents. You can choose any of the color combinations shown in this figure, which represent the built-in themes, or you can create your own combination of colors.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Theme colors shown above contain four text and background colors, six accent colors, and two hyperlink colors. You can change any or all of these when you customize a theme.</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effectLst/>
                <a:latin typeface="+mn-lt"/>
                <a:ea typeface="+mn-ea"/>
                <a:cs typeface="+mn-cs"/>
              </a:rPr>
              <a:t>To return all theme color elements to their original colors, click the Reset button in the Custom Colors dialog box before you click Save.</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manual page breaks to control page break locations. You can drag an automatic page break to a new location to convert it to a manual page break.</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Way: </a:t>
            </a:r>
            <a:r>
              <a:rPr lang="en-US" sz="1200" kern="1200" dirty="0" smtClean="0">
                <a:solidFill>
                  <a:schemeClr val="tx1"/>
                </a:solidFill>
                <a:effectLst/>
                <a:latin typeface="+mn-lt"/>
                <a:ea typeface="+mn-ea"/>
                <a:cs typeface="+mn-cs"/>
              </a:rPr>
              <a:t>When formatting rows and columns, you can press Enter instead of clicking the OK button in the dialog box.</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16260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Formatting Worksheets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Step-by-Step: Modify Row </a:t>
            </a:r>
            <a:br>
              <a:rPr lang="en-US" dirty="0"/>
            </a:br>
            <a:r>
              <a:rPr lang="en-US" dirty="0"/>
              <a:t>Height and Column Width</a:t>
            </a:r>
          </a:p>
        </p:txBody>
      </p:sp>
      <p:sp>
        <p:nvSpPr>
          <p:cNvPr id="6147" name="Content Placeholder 2"/>
          <p:cNvSpPr>
            <a:spLocks noGrp="1"/>
          </p:cNvSpPr>
          <p:nvPr>
            <p:ph idx="1"/>
          </p:nvPr>
        </p:nvSpPr>
        <p:spPr>
          <a:xfrm>
            <a:off x="457200" y="1600200"/>
            <a:ext cx="8229600" cy="4876800"/>
          </a:xfrm>
        </p:spPr>
        <p:txBody>
          <a:bodyPr/>
          <a:lstStyle/>
          <a:p>
            <a:r>
              <a:rPr lang="en-US" sz="2400" dirty="0" smtClean="0"/>
              <a:t>The workbook should now look like the workbook shown here.</a:t>
            </a:r>
          </a:p>
          <a:p>
            <a:pPr marL="457200" indent="-457200">
              <a:buFont typeface="+mj-lt"/>
              <a:buAutoNum type="arabicPeriod" startAt="12"/>
            </a:pPr>
            <a:r>
              <a:rPr lang="en-US" sz="2400" dirty="0" smtClean="0"/>
              <a:t>Create </a:t>
            </a:r>
            <a:r>
              <a:rPr lang="en-US" sz="2400" dirty="0"/>
              <a:t>a </a:t>
            </a:r>
            <a:r>
              <a:rPr lang="en-US" sz="2400" dirty="0" smtClean="0"/>
              <a:t/>
            </a:r>
            <a:br>
              <a:rPr lang="en-US" sz="2400" dirty="0" smtClean="0"/>
            </a:br>
            <a:r>
              <a:rPr lang="en-US" sz="2400" dirty="0" smtClean="0"/>
              <a:t>Lesson </a:t>
            </a:r>
            <a:r>
              <a:rPr lang="en-US" sz="2400" dirty="0"/>
              <a:t>5 </a:t>
            </a:r>
            <a:r>
              <a:rPr lang="en-US" sz="2400" dirty="0" smtClean="0"/>
              <a:t/>
            </a:r>
            <a:br>
              <a:rPr lang="en-US" sz="2400" dirty="0" smtClean="0"/>
            </a:br>
            <a:r>
              <a:rPr lang="en-US" sz="2400" dirty="0" smtClean="0"/>
              <a:t>folder </a:t>
            </a:r>
            <a:r>
              <a:rPr lang="en-US" sz="2400" dirty="0"/>
              <a:t>and </a:t>
            </a:r>
            <a:r>
              <a:rPr lang="en-US" sz="2400" dirty="0" smtClean="0"/>
              <a:t/>
            </a:r>
            <a:br>
              <a:rPr lang="en-US" sz="2400" dirty="0" smtClean="0"/>
            </a:br>
            <a:r>
              <a:rPr lang="en-US" sz="2400" b="1" dirty="0" smtClean="0"/>
              <a:t>SAVE</a:t>
            </a:r>
            <a:r>
              <a:rPr lang="en-US" sz="2400" dirty="0" smtClean="0"/>
              <a:t> </a:t>
            </a:r>
            <a:r>
              <a:rPr lang="en-US" sz="2400" dirty="0"/>
              <a:t>the </a:t>
            </a:r>
            <a:r>
              <a:rPr lang="en-US" sz="2400" dirty="0" smtClean="0"/>
              <a:t/>
            </a:r>
            <a:br>
              <a:rPr lang="en-US" sz="2400" dirty="0" smtClean="0"/>
            </a:br>
            <a:r>
              <a:rPr lang="en-US" sz="2400" dirty="0" smtClean="0"/>
              <a:t>workbook.</a:t>
            </a:r>
          </a:p>
          <a:p>
            <a:r>
              <a:rPr lang="en-US" sz="2400" b="1" dirty="0" smtClean="0"/>
              <a:t>LEAVE</a:t>
            </a:r>
            <a:r>
              <a:rPr lang="en-US" sz="2400" dirty="0" smtClean="0"/>
              <a:t> </a:t>
            </a:r>
            <a:r>
              <a:rPr lang="en-US" sz="2400" dirty="0"/>
              <a:t>the </a:t>
            </a:r>
            <a:r>
              <a:rPr lang="en-US" sz="2400" dirty="0" smtClean="0"/>
              <a:t/>
            </a:r>
            <a:br>
              <a:rPr lang="en-US" sz="2400" dirty="0" smtClean="0"/>
            </a:br>
            <a:r>
              <a:rPr lang="en-US" sz="2400" dirty="0" smtClean="0"/>
              <a:t>workbook </a:t>
            </a:r>
            <a:br>
              <a:rPr lang="en-US" sz="2400" dirty="0" smtClean="0"/>
            </a:br>
            <a:r>
              <a:rPr lang="en-US" sz="2400" dirty="0" smtClean="0"/>
              <a:t>open </a:t>
            </a:r>
            <a:r>
              <a:rPr lang="en-US" sz="2400" dirty="0"/>
              <a:t>to </a:t>
            </a:r>
            <a:r>
              <a:rPr lang="en-US" sz="2400" dirty="0" smtClean="0"/>
              <a:t>use</a:t>
            </a:r>
            <a:br>
              <a:rPr lang="en-US" sz="2400" dirty="0" smtClean="0"/>
            </a:br>
            <a:r>
              <a:rPr lang="en-US" sz="2400" dirty="0" smtClean="0"/>
              <a:t>in </a:t>
            </a:r>
            <a:r>
              <a:rPr lang="en-US" sz="2400" dirty="0"/>
              <a:t>the next </a:t>
            </a:r>
            <a:r>
              <a:rPr lang="en-US" sz="2400" dirty="0" smtClean="0"/>
              <a:t/>
            </a:r>
            <a:br>
              <a:rPr lang="en-US" sz="2400" dirty="0" smtClean="0"/>
            </a:br>
            <a:r>
              <a:rPr lang="en-US" sz="2400" dirty="0" smtClean="0"/>
              <a:t>exercise</a:t>
            </a:r>
            <a:r>
              <a:rPr lang="en-US" sz="2400" dirty="0"/>
              <a:t>.</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1"/>
            <a:ext cx="5609988" cy="3733800"/>
          </a:xfrm>
          <a:prstGeom prst="rect">
            <a:avLst/>
          </a:prstGeom>
        </p:spPr>
      </p:pic>
    </p:spTree>
    <p:extLst>
      <p:ext uri="{BB962C8B-B14F-4D97-AF65-F5344CB8AC3E}">
        <p14:creationId xmlns:p14="http://schemas.microsoft.com/office/powerpoint/2010/main" val="229535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exercise to perform these steps</a:t>
            </a:r>
            <a:r>
              <a:rPr lang="en-US" sz="2400" dirty="0" smtClean="0"/>
              <a:t>:</a:t>
            </a:r>
          </a:p>
          <a:p>
            <a:pPr marL="457200" indent="-457200">
              <a:buFont typeface="+mj-lt"/>
              <a:buAutoNum type="arabicPeriod"/>
            </a:pPr>
            <a:r>
              <a:rPr lang="en-US" sz="2400" dirty="0"/>
              <a:t>Select </a:t>
            </a:r>
            <a:r>
              <a:rPr lang="en-US" sz="2400" b="1" dirty="0"/>
              <a:t>A1:G1</a:t>
            </a:r>
            <a:r>
              <a:rPr lang="en-US" sz="2400" dirty="0"/>
              <a:t>, then click </a:t>
            </a:r>
            <a:r>
              <a:rPr lang="en-US" sz="2400" b="1" dirty="0"/>
              <a:t>Merge &amp; Center</a:t>
            </a:r>
            <a:r>
              <a:rPr lang="en-US" sz="2400" dirty="0"/>
              <a:t>. With A1 selected, click </a:t>
            </a:r>
            <a:r>
              <a:rPr lang="en-US" sz="2400" b="1" dirty="0"/>
              <a:t>Cell Styles </a:t>
            </a:r>
            <a:r>
              <a:rPr lang="en-US" sz="2400" dirty="0"/>
              <a:t>in the Styles group and click </a:t>
            </a:r>
            <a:r>
              <a:rPr lang="en-US" sz="2400" b="1" dirty="0"/>
              <a:t>Heading 1</a:t>
            </a:r>
            <a:r>
              <a:rPr lang="en-US" sz="2400" dirty="0"/>
              <a:t> under </a:t>
            </a:r>
            <a:r>
              <a:rPr lang="en-US" sz="2400" i="1" dirty="0"/>
              <a:t>Titles and Headings</a:t>
            </a:r>
            <a:r>
              <a:rPr lang="en-US" sz="2400" dirty="0"/>
              <a:t>.</a:t>
            </a:r>
          </a:p>
          <a:p>
            <a:pPr marL="457200" indent="-457200">
              <a:buFont typeface="+mj-lt"/>
              <a:buAutoNum type="arabicPeriod"/>
            </a:pPr>
            <a:r>
              <a:rPr lang="en-US" sz="2400" dirty="0" smtClean="0"/>
              <a:t>Key </a:t>
            </a:r>
            <a:r>
              <a:rPr lang="en-US" sz="2400" b="1" dirty="0"/>
              <a:t>Margie’s Travel </a:t>
            </a:r>
            <a:r>
              <a:rPr lang="en-US" sz="2400" dirty="0"/>
              <a:t>and press </a:t>
            </a:r>
            <a:r>
              <a:rPr lang="en-US" sz="2400" b="1" dirty="0"/>
              <a:t>Enter</a:t>
            </a:r>
            <a:r>
              <a:rPr lang="en-US" sz="2400" dirty="0"/>
              <a:t>.</a:t>
            </a:r>
          </a:p>
          <a:p>
            <a:pPr marL="457200" indent="-457200">
              <a:buFont typeface="+mj-lt"/>
              <a:buAutoNum type="arabicPeriod"/>
            </a:pPr>
            <a:r>
              <a:rPr lang="en-US" sz="2400" dirty="0" smtClean="0"/>
              <a:t>With </a:t>
            </a:r>
            <a:r>
              <a:rPr lang="en-US" sz="2400" b="1" dirty="0"/>
              <a:t>A1</a:t>
            </a:r>
            <a:r>
              <a:rPr lang="en-US" sz="2400" dirty="0"/>
              <a:t> selected, click </a:t>
            </a:r>
            <a:r>
              <a:rPr lang="en-US" sz="2400" b="1" dirty="0"/>
              <a:t>Increase Font Size  </a:t>
            </a:r>
            <a:r>
              <a:rPr lang="en-US" sz="2400" b="1" dirty="0" smtClean="0"/>
              <a:t>       </a:t>
            </a:r>
            <a:r>
              <a:rPr lang="en-US" sz="2400" dirty="0" smtClean="0"/>
              <a:t>until </a:t>
            </a:r>
            <a:r>
              <a:rPr lang="en-US" sz="2400" dirty="0"/>
              <a:t>the font size is </a:t>
            </a:r>
            <a:r>
              <a:rPr lang="en-US" sz="2400" b="1" dirty="0"/>
              <a:t>20 points</a:t>
            </a:r>
            <a:r>
              <a:rPr lang="en-US" sz="2400" dirty="0" smtClean="0"/>
              <a:t>.</a:t>
            </a:r>
          </a:p>
          <a:p>
            <a:pPr marL="457200" indent="-457200">
              <a:buFont typeface="+mj-lt"/>
              <a:buAutoNum type="arabicPeriod"/>
            </a:pPr>
            <a:endParaRPr lang="en-US" sz="2400" dirty="0"/>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1" y="4038601"/>
            <a:ext cx="457200" cy="457200"/>
          </a:xfrm>
          <a:prstGeom prst="rect">
            <a:avLst/>
          </a:prstGeom>
        </p:spPr>
      </p:pic>
    </p:spTree>
    <p:extLst>
      <p:ext uri="{BB962C8B-B14F-4D97-AF65-F5344CB8AC3E}">
        <p14:creationId xmlns:p14="http://schemas.microsoft.com/office/powerpoint/2010/main" val="163069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dirty="0"/>
              <a:t>Notice </a:t>
            </a:r>
            <a:r>
              <a:rPr lang="en-US" sz="2400" dirty="0" smtClean="0"/>
              <a:t>(as shown in this figure) that </a:t>
            </a:r>
            <a:r>
              <a:rPr lang="en-US" sz="2400" dirty="0"/>
              <a:t>the height of row 1 increased to </a:t>
            </a:r>
            <a:r>
              <a:rPr lang="en-US" sz="2400" dirty="0" smtClean="0"/>
              <a:t/>
            </a:r>
            <a:br>
              <a:rPr lang="en-US" sz="2400" dirty="0" smtClean="0"/>
            </a:br>
            <a:r>
              <a:rPr lang="en-US" sz="2400" dirty="0" smtClean="0"/>
              <a:t>accommodate the</a:t>
            </a:r>
            <a:br>
              <a:rPr lang="en-US" sz="2400" dirty="0" smtClean="0"/>
            </a:br>
            <a:r>
              <a:rPr lang="en-US" sz="2400" dirty="0" smtClean="0"/>
              <a:t>larger </a:t>
            </a:r>
            <a:r>
              <a:rPr lang="en-US" sz="2400" dirty="0"/>
              <a:t>font size</a:t>
            </a:r>
            <a:r>
              <a:rPr lang="en-US" sz="2400" dirty="0" smtClean="0"/>
              <a:t>.</a:t>
            </a:r>
          </a:p>
          <a:p>
            <a:pPr marL="457200" indent="-457200">
              <a:buFont typeface="+mj-lt"/>
              <a:buAutoNum type="arabicPeriod" startAt="4"/>
            </a:pPr>
            <a:r>
              <a:rPr lang="en-US" sz="2400" dirty="0"/>
              <a:t>Merge and </a:t>
            </a:r>
            <a:r>
              <a:rPr lang="en-US" sz="2400" dirty="0" smtClean="0"/>
              <a:t>center</a:t>
            </a:r>
            <a:br>
              <a:rPr lang="en-US" sz="2400" dirty="0" smtClean="0"/>
            </a:br>
            <a:r>
              <a:rPr lang="en-US" sz="2400" b="1" dirty="0" smtClean="0"/>
              <a:t>A2:G2</a:t>
            </a:r>
            <a:r>
              <a:rPr lang="en-US" sz="2400" dirty="0"/>
              <a:t>. Apply </a:t>
            </a:r>
            <a:r>
              <a:rPr lang="en-US" sz="2400" dirty="0" smtClean="0"/>
              <a:t>the</a:t>
            </a:r>
            <a:br>
              <a:rPr lang="en-US" sz="2400" dirty="0" smtClean="0"/>
            </a:br>
            <a:r>
              <a:rPr lang="en-US" sz="2400" b="1" dirty="0" smtClean="0"/>
              <a:t>Heading </a:t>
            </a:r>
            <a:r>
              <a:rPr lang="en-US" sz="2400" b="1" dirty="0"/>
              <a:t>2</a:t>
            </a:r>
            <a:r>
              <a:rPr lang="en-US" sz="2400" dirty="0"/>
              <a:t> style</a:t>
            </a:r>
            <a:r>
              <a:rPr lang="en-US" sz="2400" dirty="0" smtClean="0"/>
              <a:t>.</a:t>
            </a:r>
          </a:p>
          <a:p>
            <a:pPr marL="457200" indent="-457200">
              <a:buFont typeface="+mj-lt"/>
              <a:buAutoNum type="arabicPeriod" startAt="4"/>
            </a:pPr>
            <a:r>
              <a:rPr lang="en-US" sz="2400" dirty="0"/>
              <a:t>Key </a:t>
            </a:r>
            <a:r>
              <a:rPr lang="en-US" sz="2400" b="1" dirty="0"/>
              <a:t>Cruise Options, Prepared for </a:t>
            </a:r>
            <a:r>
              <a:rPr lang="en-US" sz="2400" b="1" dirty="0" err="1"/>
              <a:t>Fabrikam</a:t>
            </a:r>
            <a:r>
              <a:rPr lang="en-US" sz="2400" b="1" dirty="0"/>
              <a:t>, Inc.</a:t>
            </a:r>
            <a:r>
              <a:rPr lang="en-US" sz="2400" dirty="0"/>
              <a:t> and press </a:t>
            </a:r>
            <a:r>
              <a:rPr lang="en-US" sz="2400" b="1" dirty="0"/>
              <a:t>Enter</a:t>
            </a:r>
            <a:r>
              <a:rPr lang="en-US" sz="2400" dirty="0" smtClean="0"/>
              <a:t>.</a:t>
            </a:r>
          </a:p>
          <a:p>
            <a:pPr marL="457200" indent="-457200">
              <a:buFont typeface="+mj-lt"/>
              <a:buAutoNum type="arabicPeriod" startAt="4"/>
            </a:pPr>
            <a:r>
              <a:rPr lang="en-US" sz="2400" dirty="0"/>
              <a:t>Click on the newly merged </a:t>
            </a:r>
            <a:r>
              <a:rPr lang="en-US" sz="2400" b="1" dirty="0"/>
              <a:t>A2</a:t>
            </a:r>
            <a:r>
              <a:rPr lang="en-US" sz="2400" dirty="0"/>
              <a:t> and increase the font size to 16 points. Note that the period after Inc. is highlighted in light blue. Please include this when you key the </a:t>
            </a:r>
            <a:r>
              <a:rPr lang="en-US" sz="2400" dirty="0" smtClean="0"/>
              <a:t>heading.</a:t>
            </a:r>
          </a:p>
          <a:p>
            <a:endParaRPr lang="en-US" sz="2400" dirty="0" smtClean="0"/>
          </a:p>
          <a:p>
            <a:pPr marL="457200" indent="-457200">
              <a:buFont typeface="+mj-lt"/>
              <a:buAutoNum type="arabicPeriod"/>
            </a:pPr>
            <a:endParaRPr lang="en-US" sz="2400" dirty="0"/>
          </a:p>
          <a:p>
            <a:endParaRPr lang="en-US" sz="2400" dirty="0" smtClean="0"/>
          </a:p>
          <a:p>
            <a:pPr marL="514350" indent="-514350">
              <a:buFont typeface="+mj-lt"/>
              <a:buAutoNum type="arabicPeriod"/>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2119952"/>
            <a:ext cx="4800600" cy="2190307"/>
          </a:xfrm>
          <a:prstGeom prst="rect">
            <a:avLst/>
          </a:prstGeom>
        </p:spPr>
      </p:pic>
    </p:spTree>
    <p:extLst>
      <p:ext uri="{BB962C8B-B14F-4D97-AF65-F5344CB8AC3E}">
        <p14:creationId xmlns:p14="http://schemas.microsoft.com/office/powerpoint/2010/main" val="180119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a:t>Select </a:t>
            </a:r>
            <a:r>
              <a:rPr lang="en-US" sz="2400" b="1" dirty="0"/>
              <a:t>A3:G3</a:t>
            </a:r>
            <a:r>
              <a:rPr lang="en-US" sz="2400" dirty="0"/>
              <a:t> and apply </a:t>
            </a:r>
            <a:r>
              <a:rPr lang="en-US" sz="2400" b="1" dirty="0"/>
              <a:t>Heading 3</a:t>
            </a:r>
            <a:r>
              <a:rPr lang="en-US" sz="2400" dirty="0"/>
              <a:t> style to the column labels. Increase the font size to 12 points.</a:t>
            </a:r>
          </a:p>
          <a:p>
            <a:pPr marL="457200" indent="-457200">
              <a:buFont typeface="+mj-lt"/>
              <a:buAutoNum type="arabicPeriod" startAt="7"/>
            </a:pPr>
            <a:r>
              <a:rPr lang="en-US" sz="2400" dirty="0" smtClean="0"/>
              <a:t>Select </a:t>
            </a:r>
            <a:r>
              <a:rPr lang="en-US" sz="2400" dirty="0"/>
              <a:t>row 3. Click </a:t>
            </a:r>
            <a:r>
              <a:rPr lang="en-US" sz="2400" b="1" dirty="0"/>
              <a:t>Middle Align and Center </a:t>
            </a:r>
            <a:r>
              <a:rPr lang="en-US" sz="2400" b="1" dirty="0" smtClean="0"/>
              <a:t>        </a:t>
            </a:r>
            <a:r>
              <a:rPr lang="en-US" sz="2400" dirty="0" smtClean="0"/>
              <a:t>in </a:t>
            </a:r>
            <a:r>
              <a:rPr lang="en-US" sz="2400" dirty="0"/>
              <a:t>the Alignment</a:t>
            </a:r>
            <a:r>
              <a:rPr lang="en-US" sz="2400" i="1" dirty="0"/>
              <a:t> </a:t>
            </a:r>
            <a:r>
              <a:rPr lang="en-US" sz="2400" dirty="0"/>
              <a:t>group.</a:t>
            </a:r>
          </a:p>
          <a:p>
            <a:pPr marL="457200" indent="-457200">
              <a:buFont typeface="+mj-lt"/>
              <a:buAutoNum type="arabicPeriod" startAt="7"/>
            </a:pPr>
            <a:r>
              <a:rPr lang="en-US" sz="2400" dirty="0" smtClean="0"/>
              <a:t>Select </a:t>
            </a:r>
            <a:r>
              <a:rPr lang="en-US" sz="2400" dirty="0"/>
              <a:t>columns </a:t>
            </a:r>
            <a:r>
              <a:rPr lang="en-US" sz="2400" b="1" dirty="0"/>
              <a:t>D</a:t>
            </a:r>
            <a:r>
              <a:rPr lang="en-US" sz="2400" dirty="0"/>
              <a:t> and </a:t>
            </a:r>
            <a:r>
              <a:rPr lang="en-US" sz="2400" b="1" dirty="0"/>
              <a:t>E</a:t>
            </a:r>
            <a:r>
              <a:rPr lang="en-US" sz="2400" dirty="0"/>
              <a:t>. Click the </a:t>
            </a:r>
            <a:r>
              <a:rPr lang="en-US" sz="2400" b="1" dirty="0"/>
              <a:t>Number Format </a:t>
            </a:r>
            <a:r>
              <a:rPr lang="en-US" sz="2400" dirty="0"/>
              <a:t>box and click </a:t>
            </a:r>
            <a:r>
              <a:rPr lang="en-US" sz="2400" b="1" dirty="0"/>
              <a:t>Accounting</a:t>
            </a:r>
            <a:r>
              <a:rPr lang="en-US" sz="2400" dirty="0"/>
              <a:t>. Refer to Figure 5-9 </a:t>
            </a:r>
            <a:r>
              <a:rPr lang="en-US" sz="2400" dirty="0" smtClean="0"/>
              <a:t>on the next slide to </a:t>
            </a:r>
            <a:r>
              <a:rPr lang="en-US" sz="2400" dirty="0"/>
              <a:t>view the formatting changes in your worksheet.</a:t>
            </a:r>
            <a:endParaRPr lang="en-US" sz="2400" dirty="0" smtClean="0"/>
          </a:p>
          <a:p>
            <a:pPr marL="457200" indent="-457200">
              <a:buFont typeface="+mj-lt"/>
              <a:buAutoNum type="arabicPeriod" startAt="7"/>
            </a:pPr>
            <a:endParaRPr lang="en-US" sz="2400" dirty="0"/>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435622"/>
            <a:ext cx="469281" cy="427567"/>
          </a:xfrm>
          <a:prstGeom prst="rect">
            <a:avLst/>
          </a:prstGeom>
        </p:spPr>
      </p:pic>
      <p:sp>
        <p:nvSpPr>
          <p:cNvPr id="6" name="TextBox 5"/>
          <p:cNvSpPr txBox="1"/>
          <p:nvPr/>
        </p:nvSpPr>
        <p:spPr>
          <a:xfrm>
            <a:off x="2726140" y="4953000"/>
            <a:ext cx="59367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The Accounting </a:t>
            </a:r>
            <a:r>
              <a:rPr lang="en-US" sz="2000" dirty="0"/>
              <a:t>format will be applied to any number you enter in column C or D, even if, for example, you enter the number as </a:t>
            </a:r>
            <a:r>
              <a:rPr lang="en-US" sz="2000" dirty="0" smtClean="0"/>
              <a:t>currency.</a:t>
            </a:r>
            <a:endParaRPr lang="en-US" sz="2000" dirty="0"/>
          </a:p>
        </p:txBody>
      </p:sp>
    </p:spTree>
    <p:extLst>
      <p:ext uri="{BB962C8B-B14F-4D97-AF65-F5344CB8AC3E}">
        <p14:creationId xmlns:p14="http://schemas.microsoft.com/office/powerpoint/2010/main" val="340152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endParaRPr lang="en-US" sz="2400" dirty="0" smtClean="0"/>
          </a:p>
        </p:txBody>
      </p:sp>
      <p:sp>
        <p:nvSpPr>
          <p:cNvPr id="224258" name="Rectangle 2"/>
          <p:cNvSpPr>
            <a:spLocks noGrp="1" noChangeArrowheads="1"/>
          </p:cNvSpPr>
          <p:nvPr>
            <p:ph type="title"/>
          </p:nvPr>
        </p:nvSpPr>
        <p:spPr/>
        <p:txBody>
          <a:bodyPr/>
          <a:lstStyle/>
          <a:p>
            <a:pPr>
              <a:defRPr/>
            </a:pPr>
            <a:r>
              <a:rPr lang="en-US" dirty="0" smtClean="0"/>
              <a:t>Figure 5-9: Heading, Alignment</a:t>
            </a:r>
            <a:br>
              <a:rPr lang="en-US" dirty="0" smtClean="0"/>
            </a:br>
            <a:r>
              <a:rPr lang="en-US" dirty="0" smtClean="0"/>
              <a:t>and Font Size Applied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5887"/>
            <a:ext cx="6692998" cy="4486678"/>
          </a:xfrm>
          <a:prstGeom prst="rect">
            <a:avLst/>
          </a:prstGeom>
        </p:spPr>
      </p:pic>
    </p:spTree>
    <p:extLst>
      <p:ext uri="{BB962C8B-B14F-4D97-AF65-F5344CB8AC3E}">
        <p14:creationId xmlns:p14="http://schemas.microsoft.com/office/powerpoint/2010/main" val="291074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a:t>Select </a:t>
            </a:r>
            <a:r>
              <a:rPr lang="en-US" sz="2400"/>
              <a:t>rows </a:t>
            </a:r>
            <a:r>
              <a:rPr lang="en-US" sz="2400" b="1" smtClean="0"/>
              <a:t>4–9</a:t>
            </a:r>
            <a:r>
              <a:rPr lang="en-US" sz="2400" smtClean="0"/>
              <a:t> </a:t>
            </a:r>
            <a:r>
              <a:rPr lang="en-US" sz="2400" dirty="0"/>
              <a:t>and click the </a:t>
            </a:r>
            <a:r>
              <a:rPr lang="en-US" sz="2400" b="1" dirty="0"/>
              <a:t>Font</a:t>
            </a:r>
            <a:r>
              <a:rPr lang="en-US" sz="2400" dirty="0"/>
              <a:t> </a:t>
            </a:r>
            <a:r>
              <a:rPr lang="en-US" sz="2400" b="1" dirty="0"/>
              <a:t>Color</a:t>
            </a:r>
            <a:r>
              <a:rPr lang="en-US" sz="2400" dirty="0"/>
              <a:t> arrow in the Font group. This activates the font colors option box. </a:t>
            </a:r>
          </a:p>
          <a:p>
            <a:pPr marL="457200" indent="-457200">
              <a:buFont typeface="+mj-lt"/>
              <a:buAutoNum type="arabicPeriod" startAt="10"/>
            </a:pPr>
            <a:r>
              <a:rPr lang="en-US" sz="2400" dirty="0" smtClean="0"/>
              <a:t>Click </a:t>
            </a:r>
            <a:r>
              <a:rPr lang="en-US" sz="2400" b="1" dirty="0"/>
              <a:t>Green</a:t>
            </a:r>
            <a:r>
              <a:rPr lang="en-US" sz="2400" dirty="0"/>
              <a:t> under </a:t>
            </a:r>
            <a:r>
              <a:rPr lang="en-US" sz="2400" i="1" dirty="0"/>
              <a:t>Standard Colors</a:t>
            </a:r>
            <a:r>
              <a:rPr lang="en-US" sz="2400" dirty="0"/>
              <a:t>.</a:t>
            </a:r>
          </a:p>
          <a:p>
            <a:pPr marL="457200" indent="-457200">
              <a:buFont typeface="+mj-lt"/>
              <a:buAutoNum type="arabicPeriod" startAt="10"/>
            </a:pPr>
            <a:r>
              <a:rPr lang="en-US" sz="2400" dirty="0" smtClean="0"/>
              <a:t>Select </a:t>
            </a:r>
            <a:r>
              <a:rPr lang="en-US" sz="2400" dirty="0"/>
              <a:t>rows </a:t>
            </a:r>
            <a:r>
              <a:rPr lang="en-US" sz="2400" b="1" dirty="0"/>
              <a:t>11–15</a:t>
            </a:r>
            <a:r>
              <a:rPr lang="en-US" sz="2400" dirty="0"/>
              <a:t>. Click the </a:t>
            </a:r>
            <a:r>
              <a:rPr lang="en-US" sz="2400" b="1" dirty="0"/>
              <a:t>Font Color</a:t>
            </a:r>
            <a:r>
              <a:rPr lang="en-US" sz="2400" dirty="0"/>
              <a:t> arrow and click </a:t>
            </a:r>
            <a:r>
              <a:rPr lang="en-US" sz="2400" b="1" dirty="0"/>
              <a:t>Purple</a:t>
            </a:r>
            <a:r>
              <a:rPr lang="en-US" sz="2400" dirty="0"/>
              <a:t> under </a:t>
            </a:r>
            <a:r>
              <a:rPr lang="en-US" sz="2400" i="1" dirty="0"/>
              <a:t>Standard Colors</a:t>
            </a:r>
            <a:r>
              <a:rPr lang="en-US" sz="2400" dirty="0"/>
              <a:t>.</a:t>
            </a:r>
          </a:p>
          <a:p>
            <a:pPr marL="457200" indent="-457200">
              <a:buFont typeface="+mj-lt"/>
              <a:buAutoNum type="arabicPeriod" startAt="10"/>
            </a:pPr>
            <a:r>
              <a:rPr lang="en-US" sz="2400" dirty="0" smtClean="0"/>
              <a:t>Select </a:t>
            </a:r>
            <a:r>
              <a:rPr lang="en-US" sz="2400" dirty="0"/>
              <a:t>rows </a:t>
            </a:r>
            <a:r>
              <a:rPr lang="en-US" sz="2400" b="1" dirty="0"/>
              <a:t>17–21</a:t>
            </a:r>
            <a:r>
              <a:rPr lang="en-US" sz="2400" dirty="0"/>
              <a:t>. Click the </a:t>
            </a:r>
            <a:r>
              <a:rPr lang="en-US" sz="2400" b="1" dirty="0"/>
              <a:t>Font</a:t>
            </a:r>
            <a:r>
              <a:rPr lang="en-US" sz="2400" dirty="0"/>
              <a:t> </a:t>
            </a:r>
            <a:r>
              <a:rPr lang="en-US" sz="2400" b="1" dirty="0"/>
              <a:t>Color</a:t>
            </a:r>
            <a:r>
              <a:rPr lang="en-US" sz="2400" dirty="0"/>
              <a:t> arrow and click </a:t>
            </a:r>
            <a:r>
              <a:rPr lang="en-US" sz="2400" b="1" dirty="0"/>
              <a:t>Red</a:t>
            </a:r>
            <a:r>
              <a:rPr lang="en-US" sz="2400" dirty="0"/>
              <a:t> under </a:t>
            </a:r>
            <a:r>
              <a:rPr lang="en-US" sz="2400" i="1" dirty="0"/>
              <a:t>Standard </a:t>
            </a:r>
            <a:r>
              <a:rPr lang="en-US" sz="2400" i="1" dirty="0" smtClean="0"/>
              <a:t>Colors</a:t>
            </a:r>
            <a:r>
              <a:rPr lang="en-US" sz="2400" dirty="0" smtClean="0"/>
              <a:t>.</a:t>
            </a:r>
          </a:p>
          <a:p>
            <a:r>
              <a:rPr lang="en-US" sz="2400" dirty="0" smtClean="0"/>
              <a:t>Refer </a:t>
            </a:r>
            <a:r>
              <a:rPr lang="en-US" sz="2400" dirty="0"/>
              <a:t>to Figure 5-10 </a:t>
            </a:r>
            <a:r>
              <a:rPr lang="en-US" sz="2400" dirty="0" smtClean="0"/>
              <a:t>on the next slide to </a:t>
            </a:r>
            <a:r>
              <a:rPr lang="en-US" sz="2400" dirty="0"/>
              <a:t>see your final formatting changes.</a:t>
            </a:r>
          </a:p>
          <a:p>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197109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457200" indent="-457200">
              <a:buFont typeface="+mj-lt"/>
              <a:buAutoNum type="arabicPeriod" startAt="14"/>
            </a:pPr>
            <a:r>
              <a:rPr lang="en-US" sz="2400" b="1" dirty="0"/>
              <a:t>SAVE</a:t>
            </a:r>
            <a:r>
              <a:rPr lang="en-US" sz="2400" dirty="0"/>
              <a:t> the </a:t>
            </a:r>
            <a:r>
              <a:rPr lang="en-US" sz="2400" dirty="0" smtClean="0"/>
              <a:t>workbook.</a:t>
            </a:r>
          </a:p>
          <a:p>
            <a:r>
              <a:rPr lang="en-US" sz="2400" b="1" dirty="0"/>
              <a:t>LEAVE</a:t>
            </a:r>
            <a:r>
              <a:rPr lang="en-US" sz="2400" dirty="0"/>
              <a:t> the workbook open to use in the next </a:t>
            </a:r>
            <a:r>
              <a:rPr lang="en-US" sz="2400" dirty="0" smtClean="0"/>
              <a:t>exercise.</a:t>
            </a:r>
          </a:p>
          <a:p>
            <a:pPr marL="514350" indent="-514350">
              <a:buFont typeface="+mj-lt"/>
              <a:buAutoNum type="arabicPeriod" startAt="14"/>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76400"/>
            <a:ext cx="6354035" cy="3738915"/>
          </a:xfrm>
          <a:prstGeom prst="rect">
            <a:avLst/>
          </a:prstGeom>
        </p:spPr>
      </p:pic>
    </p:spTree>
    <p:extLst>
      <p:ext uri="{BB962C8B-B14F-4D97-AF65-F5344CB8AC3E}">
        <p14:creationId xmlns:p14="http://schemas.microsoft.com/office/powerpoint/2010/main" val="290489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Hide or Unhide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exercise to perform these steps</a:t>
            </a:r>
            <a:r>
              <a:rPr lang="en-US" sz="2400" dirty="0" smtClean="0"/>
              <a:t>:</a:t>
            </a:r>
          </a:p>
          <a:p>
            <a:pPr marL="457200" indent="-457200">
              <a:buFont typeface="+mj-lt"/>
              <a:buAutoNum type="arabicPeriod"/>
            </a:pPr>
            <a:r>
              <a:rPr lang="en-US" sz="2400" dirty="0"/>
              <a:t>Click the column </a:t>
            </a:r>
            <a:r>
              <a:rPr lang="en-US" sz="2400" b="1" dirty="0"/>
              <a:t>D</a:t>
            </a:r>
            <a:r>
              <a:rPr lang="en-US" sz="2400" dirty="0"/>
              <a:t> header to select the entire column. Click </a:t>
            </a:r>
            <a:r>
              <a:rPr lang="en-US" sz="2400" b="1" dirty="0"/>
              <a:t>Format</a:t>
            </a:r>
            <a:r>
              <a:rPr lang="en-US" sz="2400" dirty="0"/>
              <a:t> in the Cells group.</a:t>
            </a:r>
          </a:p>
          <a:p>
            <a:pPr marL="457200" indent="-457200">
              <a:buFont typeface="+mj-lt"/>
              <a:buAutoNum type="arabicPeriod"/>
            </a:pPr>
            <a:r>
              <a:rPr lang="en-US" sz="2400" dirty="0" smtClean="0"/>
              <a:t>Mouse </a:t>
            </a:r>
            <a:r>
              <a:rPr lang="en-US" sz="2400" dirty="0"/>
              <a:t>over </a:t>
            </a:r>
            <a:r>
              <a:rPr lang="en-US" sz="2400" b="1" dirty="0"/>
              <a:t>Hide &amp; Unhide </a:t>
            </a:r>
            <a:r>
              <a:rPr lang="en-US" sz="2400" dirty="0"/>
              <a:t>and click </a:t>
            </a:r>
            <a:r>
              <a:rPr lang="en-US" sz="2400" b="1" dirty="0"/>
              <a:t>Hide</a:t>
            </a:r>
            <a:r>
              <a:rPr lang="en-US" sz="2400" dirty="0"/>
              <a:t> </a:t>
            </a:r>
            <a:r>
              <a:rPr lang="en-US" sz="2400" b="1" dirty="0"/>
              <a:t>Columns</a:t>
            </a:r>
            <a:r>
              <a:rPr lang="en-US" sz="2400" dirty="0"/>
              <a:t> in the Visibility group. This process will hide column D from view. A thick line appears when you have hidden the column</a:t>
            </a:r>
            <a:r>
              <a:rPr lang="en-US" sz="2400" dirty="0" smtClean="0"/>
              <a:t>.</a:t>
            </a:r>
            <a:endParaRPr lang="en-US" sz="2400" dirty="0"/>
          </a:p>
          <a:p>
            <a:pPr marL="457200" indent="-457200">
              <a:buFont typeface="+mj-lt"/>
              <a:buAutoNum type="arabicPeriod"/>
            </a:pPr>
            <a:r>
              <a:rPr lang="en-US" sz="2400" dirty="0"/>
              <a:t>Click the row </a:t>
            </a:r>
            <a:r>
              <a:rPr lang="en-US" sz="2400" b="1" dirty="0"/>
              <a:t>11</a:t>
            </a:r>
            <a:r>
              <a:rPr lang="en-US" sz="2400" dirty="0"/>
              <a:t> header, press </a:t>
            </a:r>
            <a:r>
              <a:rPr lang="en-US" sz="2400" b="1" dirty="0"/>
              <a:t>Shift</a:t>
            </a:r>
            <a:r>
              <a:rPr lang="en-US" sz="2400" dirty="0"/>
              <a:t>, and click the row </a:t>
            </a:r>
            <a:r>
              <a:rPr lang="en-US" sz="2400" b="1" dirty="0"/>
              <a:t>15</a:t>
            </a:r>
            <a:r>
              <a:rPr lang="en-US" sz="2400" dirty="0"/>
              <a:t> heading. Click </a:t>
            </a:r>
            <a:r>
              <a:rPr lang="en-US" sz="2400" b="1" dirty="0"/>
              <a:t>Format</a:t>
            </a:r>
            <a:r>
              <a:rPr lang="en-US" sz="2400" dirty="0"/>
              <a:t> in the Cells group. This has selected all five rows</a:t>
            </a:r>
            <a:r>
              <a:rPr lang="en-US" sz="2400" dirty="0" smtClean="0"/>
              <a:t>.</a:t>
            </a:r>
          </a:p>
          <a:p>
            <a:pPr marL="457200" indent="-457200">
              <a:buFont typeface="+mj-lt"/>
              <a:buAutoNum type="arabicPeriod"/>
            </a:pPr>
            <a:endParaRPr lang="en-US" sz="2400" dirty="0"/>
          </a:p>
          <a:p>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314741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Hide or Unhide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Mouse over </a:t>
            </a:r>
            <a:r>
              <a:rPr lang="en-US" sz="2400" b="1" dirty="0"/>
              <a:t>Hide &amp; Unhide</a:t>
            </a:r>
            <a:r>
              <a:rPr lang="en-US" sz="2400" dirty="0"/>
              <a:t> and click </a:t>
            </a:r>
            <a:r>
              <a:rPr lang="en-US" sz="2400" b="1" dirty="0"/>
              <a:t>Hide</a:t>
            </a:r>
            <a:r>
              <a:rPr lang="en-US" sz="2400" dirty="0"/>
              <a:t> </a:t>
            </a:r>
            <a:r>
              <a:rPr lang="en-US" sz="2400" b="1" dirty="0"/>
              <a:t>Rows</a:t>
            </a:r>
            <a:r>
              <a:rPr lang="en-US" sz="2400" dirty="0"/>
              <a:t> in the Visibility group. A thick line has once again appeared to show your action of hiding the rows</a:t>
            </a:r>
            <a:r>
              <a:rPr lang="en-US" sz="2400" dirty="0" smtClean="0"/>
              <a:t>.</a:t>
            </a:r>
          </a:p>
          <a:p>
            <a:pPr marL="457200" indent="-457200">
              <a:buFont typeface="+mj-lt"/>
              <a:buAutoNum type="arabicPeriod" startAt="4"/>
            </a:pPr>
            <a:r>
              <a:rPr lang="en-US" sz="2400" dirty="0"/>
              <a:t>Click </a:t>
            </a:r>
            <a:r>
              <a:rPr lang="en-US" sz="2400" b="1" dirty="0"/>
              <a:t>Quick Print </a:t>
            </a:r>
            <a:r>
              <a:rPr lang="en-US" sz="2400" b="1" dirty="0" smtClean="0"/>
              <a:t>        </a:t>
            </a:r>
            <a:r>
              <a:rPr lang="en-US" sz="2400" dirty="0" smtClean="0"/>
              <a:t>on </a:t>
            </a:r>
            <a:r>
              <a:rPr lang="en-US" sz="2400" dirty="0"/>
              <a:t>the Quick Access Toolbar</a:t>
            </a:r>
            <a:r>
              <a:rPr lang="en-US" sz="2400" dirty="0" smtClean="0"/>
              <a:t>.</a:t>
            </a:r>
          </a:p>
          <a:p>
            <a:pPr marL="0" indent="0">
              <a:buNone/>
            </a:pPr>
            <a:r>
              <a:rPr lang="en-US" sz="2400" dirty="0" smtClean="0"/>
              <a:t> </a:t>
            </a:r>
          </a:p>
          <a:p>
            <a:r>
              <a:rPr lang="en-US" sz="2400" dirty="0" smtClean="0"/>
              <a:t>As </a:t>
            </a:r>
            <a:r>
              <a:rPr lang="en-US" sz="2400" dirty="0"/>
              <a:t>shown in Figure </a:t>
            </a:r>
            <a:r>
              <a:rPr lang="en-US" sz="2400" dirty="0" smtClean="0"/>
              <a:t>5-11 on the next slide, </a:t>
            </a:r>
            <a:r>
              <a:rPr lang="en-US" sz="2400" dirty="0"/>
              <a:t>you can recognize when rows or columns are hidden because numbers are skipped in the row headings or letters are skipped in the column headings. When you view your printed worksheet, note that it does not show the hidden rows or </a:t>
            </a:r>
            <a:r>
              <a:rPr lang="en-US" sz="2400" dirty="0" smtClean="0"/>
              <a:t>column.</a:t>
            </a:r>
          </a:p>
          <a:p>
            <a:pPr marL="457200" indent="-457200">
              <a:buFont typeface="+mj-lt"/>
              <a:buAutoNum type="arabicPeriod" startAt="4"/>
            </a:pPr>
            <a:endParaRPr lang="en-US" sz="2400" dirty="0"/>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431" y="2778828"/>
            <a:ext cx="495369" cy="433448"/>
          </a:xfrm>
          <a:prstGeom prst="rect">
            <a:avLst/>
          </a:prstGeom>
        </p:spPr>
      </p:pic>
    </p:spTree>
    <p:extLst>
      <p:ext uri="{BB962C8B-B14F-4D97-AF65-F5344CB8AC3E}">
        <p14:creationId xmlns:p14="http://schemas.microsoft.com/office/powerpoint/2010/main" val="72889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Figure 5-11: Hidden Column and Rows</a:t>
            </a:r>
            <a:endParaRPr lang="en-US" sz="3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44" y="1676400"/>
            <a:ext cx="7063056" cy="4724400"/>
          </a:xfrm>
          <a:prstGeom prst="rect">
            <a:avLst/>
          </a:prstGeom>
        </p:spPr>
      </p:pic>
    </p:spTree>
    <p:extLst>
      <p:ext uri="{BB962C8B-B14F-4D97-AF65-F5344CB8AC3E}">
        <p14:creationId xmlns:p14="http://schemas.microsoft.com/office/powerpoint/2010/main" val="275153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1" y="1691185"/>
            <a:ext cx="7882758" cy="4114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Hide or Unhide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a:t>Select columns </a:t>
            </a:r>
            <a:r>
              <a:rPr lang="en-US" sz="2400" b="1" dirty="0"/>
              <a:t>C</a:t>
            </a:r>
            <a:r>
              <a:rPr lang="en-US" sz="2400" dirty="0"/>
              <a:t> and </a:t>
            </a:r>
            <a:r>
              <a:rPr lang="en-US" sz="2400" b="1" dirty="0"/>
              <a:t>E</a:t>
            </a:r>
            <a:r>
              <a:rPr lang="en-US" sz="2400" dirty="0"/>
              <a:t> (which are columns on each side of the hidden column).</a:t>
            </a:r>
          </a:p>
          <a:p>
            <a:pPr marL="457200" indent="-457200">
              <a:buFont typeface="+mj-lt"/>
              <a:buAutoNum type="arabicPeriod" startAt="6"/>
            </a:pPr>
            <a:r>
              <a:rPr lang="en-US" sz="2400" dirty="0" smtClean="0"/>
              <a:t>Click </a:t>
            </a:r>
            <a:r>
              <a:rPr lang="en-US" sz="2400" b="1" dirty="0"/>
              <a:t>Format</a:t>
            </a:r>
            <a:r>
              <a:rPr lang="en-US" sz="2400" dirty="0"/>
              <a:t>, mouse over </a:t>
            </a:r>
            <a:r>
              <a:rPr lang="en-US" sz="2400" b="1" dirty="0"/>
              <a:t>Hide &amp; Unhide</a:t>
            </a:r>
            <a:r>
              <a:rPr lang="en-US" sz="2400" dirty="0"/>
              <a:t>, and click </a:t>
            </a:r>
            <a:r>
              <a:rPr lang="en-US" sz="2400" b="1" dirty="0"/>
              <a:t>Unhide Columns </a:t>
            </a:r>
            <a:r>
              <a:rPr lang="en-US" sz="2400" dirty="0"/>
              <a:t>in the Visibility</a:t>
            </a:r>
            <a:r>
              <a:rPr lang="en-US" sz="2400" i="1" dirty="0"/>
              <a:t> </a:t>
            </a:r>
            <a:r>
              <a:rPr lang="en-US" sz="2400" dirty="0"/>
              <a:t>group. Column D is again visible.</a:t>
            </a:r>
          </a:p>
          <a:p>
            <a:pPr marL="457200" indent="-457200">
              <a:buFont typeface="+mj-lt"/>
              <a:buAutoNum type="arabicPeriod" startAt="6"/>
            </a:pPr>
            <a:r>
              <a:rPr lang="en-US" sz="2400" dirty="0"/>
              <a:t>Select row </a:t>
            </a:r>
            <a:r>
              <a:rPr lang="en-US" sz="2400" b="1" dirty="0"/>
              <a:t>10</a:t>
            </a:r>
            <a:r>
              <a:rPr lang="en-US" sz="2400" dirty="0"/>
              <a:t>, press </a:t>
            </a:r>
            <a:r>
              <a:rPr lang="en-US" sz="2400" b="1" dirty="0"/>
              <a:t>Shift</a:t>
            </a:r>
            <a:r>
              <a:rPr lang="en-US" sz="2400" dirty="0"/>
              <a:t>, and select row </a:t>
            </a:r>
            <a:r>
              <a:rPr lang="en-US" sz="2400" b="1" dirty="0"/>
              <a:t>16</a:t>
            </a:r>
            <a:r>
              <a:rPr lang="en-US" sz="2400" dirty="0"/>
              <a:t>. Click </a:t>
            </a:r>
            <a:r>
              <a:rPr lang="en-US" sz="2400" b="1" dirty="0"/>
              <a:t>Format</a:t>
            </a:r>
            <a:r>
              <a:rPr lang="en-US" sz="2400" dirty="0"/>
              <a:t>. Point to </a:t>
            </a:r>
            <a:r>
              <a:rPr lang="en-US" sz="2400" b="1" dirty="0"/>
              <a:t>Hide &amp; Unhide </a:t>
            </a:r>
            <a:r>
              <a:rPr lang="en-US" sz="2400" dirty="0"/>
              <a:t>and click </a:t>
            </a:r>
            <a:r>
              <a:rPr lang="en-US" sz="2400" b="1" dirty="0"/>
              <a:t>Unhide Rows </a:t>
            </a:r>
            <a:r>
              <a:rPr lang="en-US" sz="2400" dirty="0"/>
              <a:t>in the Visibility group. As a result of this action, your worksheet returns to its original state from before beginning the exercise</a:t>
            </a:r>
            <a:r>
              <a:rPr lang="en-US" sz="2400" dirty="0" smtClean="0"/>
              <a:t>.</a:t>
            </a:r>
          </a:p>
          <a:p>
            <a:pPr marL="457200" indent="-457200">
              <a:buFont typeface="+mj-lt"/>
              <a:buAutoNum type="arabicPeriod" startAt="6"/>
            </a:pPr>
            <a:r>
              <a:rPr lang="en-US" sz="2400" b="1" dirty="0"/>
              <a:t>SAVE</a:t>
            </a:r>
            <a:r>
              <a:rPr lang="en-US" sz="2400" dirty="0"/>
              <a:t> the workbook</a:t>
            </a:r>
            <a:r>
              <a:rPr lang="en-US" sz="2400" dirty="0" smtClean="0"/>
              <a:t>.</a:t>
            </a:r>
          </a:p>
          <a:p>
            <a:r>
              <a:rPr lang="en-US" sz="2400" b="1" dirty="0"/>
              <a:t>LEAVE</a:t>
            </a:r>
            <a:r>
              <a:rPr lang="en-US" sz="2400" dirty="0"/>
              <a:t> the workbook open to use in the next exercise.</a:t>
            </a:r>
            <a:endParaRPr lang="en-US" sz="2400" dirty="0" smtClean="0"/>
          </a:p>
          <a:p>
            <a:pPr marL="457200" indent="-457200">
              <a:buFont typeface="+mj-lt"/>
              <a:buAutoNum type="arabicPeriod" startAt="6"/>
            </a:pPr>
            <a:endParaRPr lang="en-US" sz="2400" dirty="0"/>
          </a:p>
          <a:p>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302817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Choose a Theme for a Worksheet</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exercise to perform these steps</a:t>
            </a:r>
            <a:r>
              <a:rPr lang="en-US" sz="2400" dirty="0" smtClean="0"/>
              <a:t>:</a:t>
            </a:r>
          </a:p>
          <a:p>
            <a:pPr marL="457200" indent="-457200">
              <a:buFont typeface="+mj-lt"/>
              <a:buAutoNum type="arabicPeriod"/>
            </a:pPr>
            <a:r>
              <a:rPr lang="en-US" sz="2400" dirty="0"/>
              <a:t>Click the </a:t>
            </a:r>
            <a:r>
              <a:rPr lang="en-US" sz="2400" b="1" dirty="0"/>
              <a:t>Page Layout </a:t>
            </a:r>
            <a:r>
              <a:rPr lang="en-US" sz="2400" dirty="0"/>
              <a:t>tab to make it active.</a:t>
            </a:r>
          </a:p>
          <a:p>
            <a:pPr marL="457200" indent="-457200">
              <a:buFont typeface="+mj-lt"/>
              <a:buAutoNum type="arabicPeriod"/>
            </a:pPr>
            <a:r>
              <a:rPr lang="en-US" sz="2400" dirty="0" smtClean="0"/>
              <a:t>Click </a:t>
            </a:r>
            <a:r>
              <a:rPr lang="en-US" sz="2400" b="1" dirty="0"/>
              <a:t>Themes</a:t>
            </a:r>
            <a:r>
              <a:rPr lang="en-US" sz="2400" dirty="0"/>
              <a:t>. </a:t>
            </a:r>
            <a:r>
              <a:rPr lang="en-US" sz="2400" dirty="0" smtClean="0"/>
              <a:t>As shown in this figure, the</a:t>
            </a:r>
            <a:br>
              <a:rPr lang="en-US" sz="2400" dirty="0" smtClean="0"/>
            </a:br>
            <a:r>
              <a:rPr lang="en-US" sz="2400" dirty="0" smtClean="0"/>
              <a:t>first </a:t>
            </a:r>
            <a:r>
              <a:rPr lang="en-US" sz="2400" dirty="0"/>
              <a:t>20 built-in themes </a:t>
            </a:r>
            <a:r>
              <a:rPr lang="en-US" sz="2400" dirty="0" smtClean="0"/>
              <a:t>are </a:t>
            </a:r>
            <a:r>
              <a:rPr lang="en-US" sz="2400" dirty="0"/>
              <a:t>displayed in </a:t>
            </a:r>
            <a:r>
              <a:rPr lang="en-US" sz="2400" dirty="0" smtClean="0"/>
              <a:t>a</a:t>
            </a:r>
            <a:br>
              <a:rPr lang="en-US" sz="2400" dirty="0" smtClean="0"/>
            </a:br>
            <a:r>
              <a:rPr lang="en-US" sz="2400" dirty="0" smtClean="0"/>
              <a:t>preview window. </a:t>
            </a:r>
            <a:r>
              <a:rPr lang="en-US" sz="2400" dirty="0"/>
              <a:t>Mouse over each </a:t>
            </a:r>
            <a:r>
              <a:rPr lang="en-US" sz="2400" dirty="0" smtClean="0"/>
              <a:t>theme</a:t>
            </a:r>
            <a:br>
              <a:rPr lang="en-US" sz="2400" dirty="0" smtClean="0"/>
            </a:br>
            <a:r>
              <a:rPr lang="en-US" sz="2400" dirty="0" smtClean="0"/>
              <a:t>and </a:t>
            </a:r>
            <a:r>
              <a:rPr lang="en-US" sz="2400" dirty="0"/>
              <a:t>observe the changes in the title </a:t>
            </a:r>
            <a:r>
              <a:rPr lang="en-US" sz="2400" dirty="0" smtClean="0"/>
              <a:t>lines</a:t>
            </a:r>
            <a:br>
              <a:rPr lang="en-US" sz="2400" dirty="0" smtClean="0"/>
            </a:br>
            <a:r>
              <a:rPr lang="en-US" sz="2400" dirty="0" smtClean="0"/>
              <a:t>of </a:t>
            </a:r>
            <a:r>
              <a:rPr lang="en-US" sz="2400" dirty="0"/>
              <a:t>your </a:t>
            </a:r>
            <a:r>
              <a:rPr lang="en-US" sz="2400" dirty="0" smtClean="0"/>
              <a:t>worksheet.</a:t>
            </a:r>
          </a:p>
          <a:p>
            <a:pPr marL="457200" indent="-457200">
              <a:buFont typeface="+mj-lt"/>
              <a:buAutoNum type="arabicPeriod"/>
            </a:pPr>
            <a:r>
              <a:rPr lang="en-US" sz="2400" dirty="0"/>
              <a:t>Scroll down and click </a:t>
            </a:r>
            <a:r>
              <a:rPr lang="en-US" sz="2400" b="1" dirty="0"/>
              <a:t>Verve</a:t>
            </a:r>
            <a:r>
              <a:rPr lang="en-US" sz="2400" dirty="0"/>
              <a:t> to apply </a:t>
            </a:r>
            <a:r>
              <a:rPr lang="en-US" sz="2400" dirty="0" smtClean="0"/>
              <a:t>that</a:t>
            </a:r>
            <a:br>
              <a:rPr lang="en-US" sz="2400" dirty="0" smtClean="0"/>
            </a:br>
            <a:r>
              <a:rPr lang="en-US" sz="2400" dirty="0" smtClean="0"/>
              <a:t>style </a:t>
            </a:r>
            <a:r>
              <a:rPr lang="en-US" sz="2400" dirty="0"/>
              <a:t>to your worksheet.</a:t>
            </a:r>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971800"/>
            <a:ext cx="1981200" cy="3457166"/>
          </a:xfrm>
          <a:prstGeom prst="rect">
            <a:avLst/>
          </a:prstGeom>
        </p:spPr>
      </p:pic>
    </p:spTree>
    <p:extLst>
      <p:ext uri="{BB962C8B-B14F-4D97-AF65-F5344CB8AC3E}">
        <p14:creationId xmlns:p14="http://schemas.microsoft.com/office/powerpoint/2010/main" val="127955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Choose a Theme for a Worksheet</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the </a:t>
            </a:r>
            <a:r>
              <a:rPr lang="en-US" sz="2400" b="1" dirty="0"/>
              <a:t>File</a:t>
            </a:r>
            <a:r>
              <a:rPr lang="en-US" sz="2400" dirty="0"/>
              <a:t> tab to access Backstage. Click </a:t>
            </a:r>
            <a:r>
              <a:rPr lang="en-US" sz="2400" b="1" dirty="0"/>
              <a:t>Save</a:t>
            </a:r>
            <a:r>
              <a:rPr lang="en-US" sz="2400" dirty="0"/>
              <a:t> </a:t>
            </a:r>
            <a:r>
              <a:rPr lang="en-US" sz="2400" b="1" dirty="0"/>
              <a:t>As</a:t>
            </a:r>
            <a:r>
              <a:rPr lang="en-US" sz="2400" dirty="0"/>
              <a:t> and save the workbook in the Lesson 5 folder as </a:t>
            </a:r>
            <a:r>
              <a:rPr lang="en-US" sz="2400" b="1" i="1" dirty="0"/>
              <a:t>Verve Theme</a:t>
            </a:r>
            <a:r>
              <a:rPr lang="en-US" sz="2400" dirty="0"/>
              <a:t>. </a:t>
            </a:r>
            <a:endParaRPr lang="en-US" sz="2400" dirty="0" smtClean="0"/>
          </a:p>
          <a:p>
            <a:r>
              <a:rPr lang="en-US" sz="2400" dirty="0" smtClean="0"/>
              <a:t>Here</a:t>
            </a:r>
            <a:r>
              <a:rPr lang="en-US" sz="2400" dirty="0"/>
              <a:t>, you changed the default document theme by selecting another predefined document theme. As you can see, document themes that you apply immediately affect the styles that have already been applied in your </a:t>
            </a:r>
            <a:r>
              <a:rPr lang="en-US" sz="2400" dirty="0" smtClean="0"/>
              <a:t>document.</a:t>
            </a:r>
          </a:p>
          <a:p>
            <a:pPr marL="457200" indent="-457200">
              <a:buFont typeface="+mj-lt"/>
              <a:buAutoNum type="arabicPeriod" startAt="5"/>
            </a:pPr>
            <a:r>
              <a:rPr lang="en-US" sz="2400" dirty="0"/>
              <a:t>Click </a:t>
            </a:r>
            <a:r>
              <a:rPr lang="en-US" sz="2400" b="1" dirty="0"/>
              <a:t>Themes</a:t>
            </a:r>
            <a:r>
              <a:rPr lang="en-US" sz="2400" dirty="0"/>
              <a:t> and click </a:t>
            </a:r>
            <a:r>
              <a:rPr lang="en-US" sz="2400" b="1" dirty="0"/>
              <a:t>Opulent</a:t>
            </a:r>
            <a:r>
              <a:rPr lang="en-US" sz="2400" dirty="0"/>
              <a:t>. The appearance of your document is significantly changed</a:t>
            </a:r>
            <a:r>
              <a:rPr lang="en-US" sz="2400" dirty="0" smtClean="0"/>
              <a:t>.</a:t>
            </a:r>
          </a:p>
          <a:p>
            <a:pPr marL="457200" indent="-457200">
              <a:buFont typeface="+mj-lt"/>
              <a:buAutoNum type="arabicPeriod" startAt="5"/>
            </a:pPr>
            <a:r>
              <a:rPr lang="en-US" sz="2400" dirty="0"/>
              <a:t>Click </a:t>
            </a:r>
            <a:r>
              <a:rPr lang="en-US" sz="2400" b="1" dirty="0"/>
              <a:t>Save</a:t>
            </a:r>
            <a:r>
              <a:rPr lang="en-US" sz="2400" dirty="0"/>
              <a:t> </a:t>
            </a:r>
            <a:r>
              <a:rPr lang="en-US" sz="2400" b="1" dirty="0" smtClean="0"/>
              <a:t>As</a:t>
            </a:r>
            <a:r>
              <a:rPr lang="en-US" sz="2400" dirty="0" smtClean="0"/>
              <a:t> </a:t>
            </a:r>
            <a:r>
              <a:rPr lang="en-US" sz="2400" dirty="0"/>
              <a:t>and save the workbook in the Lesson 5 folder. Name your workbook </a:t>
            </a:r>
            <a:r>
              <a:rPr lang="en-US" sz="2400" b="1" i="1" dirty="0"/>
              <a:t>Opulent Theme</a:t>
            </a:r>
            <a:r>
              <a:rPr lang="en-US" sz="2400" dirty="0" smtClean="0"/>
              <a:t>.</a:t>
            </a:r>
          </a:p>
          <a:p>
            <a:r>
              <a:rPr lang="en-US" sz="2400" b="1" dirty="0"/>
              <a:t>LEAVE</a:t>
            </a:r>
            <a:r>
              <a:rPr lang="en-US" sz="2400" dirty="0"/>
              <a:t> the workbook open to use in the next </a:t>
            </a:r>
            <a:r>
              <a:rPr lang="en-US" sz="2400" dirty="0" smtClean="0"/>
              <a:t>exercise.</a:t>
            </a:r>
          </a:p>
          <a:p>
            <a:pPr marL="457200" indent="-457200">
              <a:buFont typeface="+mj-lt"/>
              <a:buAutoNum type="arabicPeriod" startAt="5"/>
            </a:pPr>
            <a:endParaRPr lang="en-US" sz="2400" dirty="0"/>
          </a:p>
          <a:p>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2791644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Colors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 </a:t>
            </a:r>
            <a:r>
              <a:rPr lang="en-US" sz="2400" dirty="0"/>
              <a:t>the </a:t>
            </a:r>
            <a:r>
              <a:rPr lang="en-US" sz="2400" b="1" i="1" dirty="0"/>
              <a:t>Opulent Theme</a:t>
            </a:r>
            <a:r>
              <a:rPr lang="en-US" sz="2400" dirty="0"/>
              <a:t> workbook, which should be open from the previous exercise, to complete the following steps</a:t>
            </a:r>
            <a:r>
              <a:rPr lang="en-US" sz="2400" dirty="0" smtClean="0"/>
              <a:t>:</a:t>
            </a:r>
          </a:p>
          <a:p>
            <a:pPr marL="457200" indent="-457200">
              <a:buFont typeface="+mj-lt"/>
              <a:buAutoNum type="arabicPeriod"/>
            </a:pPr>
            <a:r>
              <a:rPr lang="en-US" sz="2400" dirty="0"/>
              <a:t>On the </a:t>
            </a:r>
            <a:r>
              <a:rPr lang="en-US" sz="2400" b="1" dirty="0"/>
              <a:t>Page</a:t>
            </a:r>
            <a:r>
              <a:rPr lang="en-US" sz="2400" dirty="0"/>
              <a:t> </a:t>
            </a:r>
            <a:r>
              <a:rPr lang="en-US" sz="2400" b="1" dirty="0"/>
              <a:t>Layout</a:t>
            </a:r>
            <a:r>
              <a:rPr lang="en-US" sz="2400" dirty="0"/>
              <a:t> tab, in the </a:t>
            </a:r>
            <a:r>
              <a:rPr lang="en-US" sz="2400" dirty="0" smtClean="0"/>
              <a:t>Themes</a:t>
            </a:r>
            <a:br>
              <a:rPr lang="en-US" sz="2400" dirty="0" smtClean="0"/>
            </a:br>
            <a:r>
              <a:rPr lang="en-US" sz="2400" dirty="0" smtClean="0"/>
              <a:t>group</a:t>
            </a:r>
            <a:r>
              <a:rPr lang="en-US" sz="2400" dirty="0"/>
              <a:t>, click </a:t>
            </a:r>
            <a:r>
              <a:rPr lang="en-US" sz="2400" b="1" dirty="0"/>
              <a:t>Colors</a:t>
            </a:r>
            <a:r>
              <a:rPr lang="en-US" sz="2400" dirty="0"/>
              <a:t>. </a:t>
            </a:r>
            <a:endParaRPr lang="en-US" sz="2400" dirty="0" smtClean="0"/>
          </a:p>
          <a:p>
            <a:r>
              <a:rPr lang="en-US" sz="2400" dirty="0" smtClean="0"/>
              <a:t>This figure illustrates the </a:t>
            </a:r>
            <a:r>
              <a:rPr lang="en-US" sz="2400" dirty="0"/>
              <a:t>color array for </a:t>
            </a:r>
            <a:r>
              <a:rPr lang="en-US" sz="2400" dirty="0" smtClean="0"/>
              <a:t/>
            </a:r>
            <a:br>
              <a:rPr lang="en-US" sz="2400" dirty="0" smtClean="0"/>
            </a:br>
            <a:r>
              <a:rPr lang="en-US" sz="2400" dirty="0" smtClean="0"/>
              <a:t>some </a:t>
            </a:r>
            <a:r>
              <a:rPr lang="en-US" sz="2400" dirty="0"/>
              <a:t>of the built-in </a:t>
            </a:r>
            <a:r>
              <a:rPr lang="en-US" sz="2400" dirty="0" smtClean="0"/>
              <a:t>themes</a:t>
            </a:r>
            <a:r>
              <a:rPr lang="en-US" sz="2400" dirty="0"/>
              <a:t>. Remember, </a:t>
            </a:r>
            <a:r>
              <a:rPr lang="en-US" sz="2400" dirty="0" smtClean="0"/>
              <a:t/>
            </a:r>
            <a:br>
              <a:rPr lang="en-US" sz="2400" dirty="0" smtClean="0"/>
            </a:br>
            <a:r>
              <a:rPr lang="en-US" sz="2400" dirty="0" smtClean="0"/>
              <a:t>you </a:t>
            </a:r>
            <a:r>
              <a:rPr lang="en-US" sz="2400" dirty="0"/>
              <a:t>have to scroll </a:t>
            </a:r>
            <a:r>
              <a:rPr lang="en-US" sz="2400" dirty="0" smtClean="0"/>
              <a:t>through </a:t>
            </a:r>
            <a:r>
              <a:rPr lang="en-US" sz="2400" dirty="0"/>
              <a:t>the entire list </a:t>
            </a:r>
            <a:r>
              <a:rPr lang="en-US" sz="2400" dirty="0" smtClean="0"/>
              <a:t/>
            </a:r>
            <a:br>
              <a:rPr lang="en-US" sz="2400" dirty="0" smtClean="0"/>
            </a:br>
            <a:r>
              <a:rPr lang="en-US" sz="2400" dirty="0" smtClean="0"/>
              <a:t>to </a:t>
            </a:r>
            <a:r>
              <a:rPr lang="en-US" sz="2400" dirty="0"/>
              <a:t>see them all. </a:t>
            </a:r>
            <a:r>
              <a:rPr lang="en-US" sz="2400" dirty="0" smtClean="0"/>
              <a:t>Each </a:t>
            </a:r>
            <a:r>
              <a:rPr lang="en-US" sz="2400" dirty="0"/>
              <a:t>theme has an array </a:t>
            </a:r>
            <a:r>
              <a:rPr lang="en-US" sz="2400" dirty="0" smtClean="0"/>
              <a:t/>
            </a:r>
            <a:br>
              <a:rPr lang="en-US" sz="2400" dirty="0" smtClean="0"/>
            </a:br>
            <a:r>
              <a:rPr lang="en-US" sz="2400" dirty="0" smtClean="0"/>
              <a:t>of </a:t>
            </a:r>
            <a:r>
              <a:rPr lang="en-US" sz="2400" dirty="0"/>
              <a:t>accent colors </a:t>
            </a:r>
            <a:r>
              <a:rPr lang="en-US" sz="2400" dirty="0" smtClean="0"/>
              <a:t>that </a:t>
            </a:r>
            <a:r>
              <a:rPr lang="en-US" sz="2400" dirty="0"/>
              <a:t>are the same as the </a:t>
            </a:r>
            <a:r>
              <a:rPr lang="en-US" sz="2400" dirty="0" smtClean="0"/>
              <a:t/>
            </a:r>
            <a:br>
              <a:rPr lang="en-US" sz="2400" dirty="0" smtClean="0"/>
            </a:br>
            <a:r>
              <a:rPr lang="en-US" sz="2400" dirty="0" smtClean="0"/>
              <a:t>accents </a:t>
            </a:r>
            <a:r>
              <a:rPr lang="en-US" sz="2400" dirty="0"/>
              <a:t>in </a:t>
            </a:r>
            <a:r>
              <a:rPr lang="en-US" sz="2400" dirty="0" smtClean="0"/>
              <a:t>the Styles </a:t>
            </a:r>
            <a:r>
              <a:rPr lang="en-US" sz="2400" dirty="0"/>
              <a:t>group</a:t>
            </a:r>
            <a:r>
              <a:rPr lang="en-US" sz="2400" dirty="0" smtClean="0"/>
              <a:t>.</a:t>
            </a:r>
            <a:endParaRPr lang="en-US" sz="2400" dirty="0"/>
          </a:p>
          <a:p>
            <a:endParaRPr lang="en-US" sz="2400" dirty="0" smtClean="0"/>
          </a:p>
          <a:p>
            <a:pPr marL="514350" indent="-514350">
              <a:buFont typeface="+mj-lt"/>
              <a:buAutoNum type="arabicPeriod"/>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6503"/>
            <a:ext cx="1770365" cy="3748291"/>
          </a:xfrm>
          <a:prstGeom prst="rect">
            <a:avLst/>
          </a:prstGeom>
        </p:spPr>
      </p:pic>
    </p:spTree>
    <p:extLst>
      <p:ext uri="{BB962C8B-B14F-4D97-AF65-F5344CB8AC3E}">
        <p14:creationId xmlns:p14="http://schemas.microsoft.com/office/powerpoint/2010/main" val="168879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Colors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2"/>
            </a:pPr>
            <a:r>
              <a:rPr lang="en-US" sz="2400" dirty="0"/>
              <a:t>Click </a:t>
            </a:r>
            <a:r>
              <a:rPr lang="en-US" sz="2400" b="1" dirty="0"/>
              <a:t>Create New Theme Colors</a:t>
            </a:r>
            <a:r>
              <a:rPr lang="en-US" sz="2400" dirty="0"/>
              <a:t>. The </a:t>
            </a:r>
            <a:r>
              <a:rPr lang="en-US" sz="2400" i="1" dirty="0"/>
              <a:t>Create New Theme Colors</a:t>
            </a:r>
            <a:r>
              <a:rPr lang="en-US" sz="2400" dirty="0"/>
              <a:t> dialog box opens (see </a:t>
            </a:r>
            <a:r>
              <a:rPr lang="en-US" sz="2400" dirty="0" smtClean="0"/>
              <a:t>the figure), </a:t>
            </a:r>
            <a:r>
              <a:rPr lang="en-US" sz="2400" dirty="0"/>
              <a:t>showing the colors used in the Opulent </a:t>
            </a:r>
            <a:r>
              <a:rPr lang="en-US" sz="2400" dirty="0" smtClean="0"/>
              <a:t/>
            </a:r>
            <a:br>
              <a:rPr lang="en-US" sz="2400" dirty="0" smtClean="0"/>
            </a:br>
            <a:r>
              <a:rPr lang="en-US" sz="2400" dirty="0" smtClean="0"/>
              <a:t>theme </a:t>
            </a:r>
            <a:r>
              <a:rPr lang="en-US" sz="2400" dirty="0"/>
              <a:t>that is currently </a:t>
            </a:r>
            <a:r>
              <a:rPr lang="en-US" sz="2400" dirty="0" smtClean="0"/>
              <a:t/>
            </a:r>
            <a:br>
              <a:rPr lang="en-US" sz="2400" dirty="0" smtClean="0"/>
            </a:br>
            <a:r>
              <a:rPr lang="en-US" sz="2400" dirty="0" smtClean="0"/>
              <a:t>applied </a:t>
            </a:r>
            <a:r>
              <a:rPr lang="en-US" sz="2400" dirty="0"/>
              <a:t>to the worksheet. </a:t>
            </a:r>
            <a:r>
              <a:rPr lang="en-US" sz="2400" dirty="0" smtClean="0"/>
              <a:t/>
            </a:r>
            <a:br>
              <a:rPr lang="en-US" sz="2400" dirty="0" smtClean="0"/>
            </a:br>
            <a:r>
              <a:rPr lang="en-US" sz="2400" dirty="0" smtClean="0"/>
              <a:t>Move </a:t>
            </a:r>
            <a:r>
              <a:rPr lang="en-US" sz="2400" dirty="0"/>
              <a:t>the dialog box so that </a:t>
            </a:r>
            <a:r>
              <a:rPr lang="en-US" sz="2400" dirty="0" smtClean="0"/>
              <a:t/>
            </a:r>
            <a:br>
              <a:rPr lang="en-US" sz="2400" dirty="0" smtClean="0"/>
            </a:br>
            <a:r>
              <a:rPr lang="en-US" sz="2400" dirty="0" smtClean="0"/>
              <a:t>you </a:t>
            </a:r>
            <a:r>
              <a:rPr lang="en-US" sz="2400" dirty="0"/>
              <a:t>can see the worksheet </a:t>
            </a:r>
            <a:r>
              <a:rPr lang="en-US" sz="2400" dirty="0" smtClean="0"/>
              <a:t/>
            </a:r>
            <a:br>
              <a:rPr lang="en-US" sz="2400" dirty="0" smtClean="0"/>
            </a:br>
            <a:r>
              <a:rPr lang="en-US" sz="2400" dirty="0" smtClean="0"/>
              <a:t>titles </a:t>
            </a:r>
            <a:r>
              <a:rPr lang="en-US" sz="2400" dirty="0"/>
              <a:t>and column </a:t>
            </a:r>
            <a:r>
              <a:rPr lang="en-US" sz="2400" dirty="0" smtClean="0"/>
              <a:t>labels.</a:t>
            </a:r>
          </a:p>
          <a:p>
            <a:pPr marL="457200" indent="-457200">
              <a:buFont typeface="+mj-lt"/>
              <a:buAutoNum type="arabicPeriod" startAt="2"/>
            </a:pPr>
            <a:r>
              <a:rPr lang="en-US" sz="2400" dirty="0"/>
              <a:t>Click the </a:t>
            </a:r>
            <a:r>
              <a:rPr lang="en-US" sz="2400" dirty="0" smtClean="0"/>
              <a:t/>
            </a:r>
            <a:br>
              <a:rPr lang="en-US" sz="2400" dirty="0" smtClean="0"/>
            </a:br>
            <a:r>
              <a:rPr lang="en-US" sz="2400" b="1" dirty="0" smtClean="0"/>
              <a:t>Text/Background </a:t>
            </a:r>
            <a:r>
              <a:rPr lang="en-US" sz="2400" b="1" dirty="0"/>
              <a:t>– Dark 2 </a:t>
            </a:r>
            <a:r>
              <a:rPr lang="en-US" sz="2400" dirty="0" smtClean="0"/>
              <a:t/>
            </a:r>
            <a:br>
              <a:rPr lang="en-US" sz="2400" dirty="0" smtClean="0"/>
            </a:br>
            <a:r>
              <a:rPr lang="en-US" sz="2400" dirty="0" smtClean="0"/>
              <a:t>arrow</a:t>
            </a:r>
            <a:r>
              <a:rPr lang="en-US" sz="2400" dirty="0"/>
              <a:t>. The current color is </a:t>
            </a:r>
            <a:r>
              <a:rPr lang="en-US" sz="2400" dirty="0" smtClean="0"/>
              <a:t/>
            </a:r>
            <a:br>
              <a:rPr lang="en-US" sz="2400" dirty="0" smtClean="0"/>
            </a:br>
            <a:r>
              <a:rPr lang="en-US" sz="2400" dirty="0" smtClean="0"/>
              <a:t>highlighted </a:t>
            </a:r>
            <a:r>
              <a:rPr lang="en-US" sz="2400" dirty="0"/>
              <a:t>under </a:t>
            </a:r>
            <a:r>
              <a:rPr lang="en-US" sz="2400" i="1" dirty="0"/>
              <a:t>Theme </a:t>
            </a:r>
            <a:r>
              <a:rPr lang="en-US" sz="2400" i="1" dirty="0" smtClean="0"/>
              <a:t/>
            </a:r>
            <a:br>
              <a:rPr lang="en-US" sz="2400" i="1" dirty="0" smtClean="0"/>
            </a:br>
            <a:r>
              <a:rPr lang="en-US" sz="2400" i="1" dirty="0" smtClean="0"/>
              <a:t>Colors</a:t>
            </a:r>
            <a:r>
              <a:rPr lang="en-US" sz="2400" dirty="0"/>
              <a:t>. Click </a:t>
            </a:r>
            <a:r>
              <a:rPr lang="en-US" sz="2400" b="1" dirty="0"/>
              <a:t>Accent 6</a:t>
            </a:r>
            <a:r>
              <a:rPr lang="en-US" sz="2400" dirty="0"/>
              <a:t> to change the color to orange.</a:t>
            </a:r>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493069"/>
            <a:ext cx="3352799" cy="3485321"/>
          </a:xfrm>
          <a:prstGeom prst="rect">
            <a:avLst/>
          </a:prstGeom>
        </p:spPr>
      </p:pic>
    </p:spTree>
    <p:extLst>
      <p:ext uri="{BB962C8B-B14F-4D97-AF65-F5344CB8AC3E}">
        <p14:creationId xmlns:p14="http://schemas.microsoft.com/office/powerpoint/2010/main" val="202725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Colors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the arrow next to </a:t>
            </a:r>
            <a:r>
              <a:rPr lang="en-US" sz="2400" b="1" dirty="0"/>
              <a:t>Accent 1</a:t>
            </a:r>
            <a:r>
              <a:rPr lang="en-US" sz="2400" dirty="0"/>
              <a:t> in the dialog box and click </a:t>
            </a:r>
            <a:r>
              <a:rPr lang="en-US" sz="2400" b="1" dirty="0"/>
              <a:t>Accent 6</a:t>
            </a:r>
            <a:r>
              <a:rPr lang="en-US" sz="2400" dirty="0"/>
              <a:t> under </a:t>
            </a:r>
            <a:r>
              <a:rPr lang="en-US" sz="2400" i="1" dirty="0"/>
              <a:t>Theme Colors</a:t>
            </a:r>
            <a:r>
              <a:rPr lang="en-US" sz="2400" dirty="0"/>
              <a:t>. In the </a:t>
            </a:r>
            <a:r>
              <a:rPr lang="en-US" sz="2400" i="1" dirty="0"/>
              <a:t>Name</a:t>
            </a:r>
            <a:r>
              <a:rPr lang="en-US" sz="2400" dirty="0"/>
              <a:t> box, key </a:t>
            </a:r>
            <a:r>
              <a:rPr lang="en-US" sz="2400" b="1" dirty="0"/>
              <a:t>My Colors</a:t>
            </a:r>
            <a:r>
              <a:rPr lang="en-US" sz="2400" dirty="0"/>
              <a:t>. </a:t>
            </a:r>
            <a:r>
              <a:rPr lang="en-US" sz="2400" dirty="0" smtClean="0"/>
              <a:t>Click </a:t>
            </a:r>
            <a:r>
              <a:rPr lang="en-US" sz="2400" b="1" dirty="0"/>
              <a:t>Save</a:t>
            </a:r>
            <a:r>
              <a:rPr lang="en-US" sz="2400" dirty="0"/>
              <a:t>. </a:t>
            </a:r>
            <a:r>
              <a:rPr lang="en-US" sz="2400" dirty="0" smtClean="0"/>
              <a:t/>
            </a:r>
            <a:br>
              <a:rPr lang="en-US" sz="2400" dirty="0" smtClean="0"/>
            </a:br>
            <a:r>
              <a:rPr lang="en-US" sz="2400" dirty="0" smtClean="0"/>
              <a:t>The font </a:t>
            </a:r>
            <a:r>
              <a:rPr lang="en-US" sz="2400" dirty="0"/>
              <a:t>and line </a:t>
            </a:r>
            <a:r>
              <a:rPr lang="en-US" sz="2400" dirty="0" smtClean="0"/>
              <a:t/>
            </a:r>
            <a:br>
              <a:rPr lang="en-US" sz="2400" dirty="0" smtClean="0"/>
            </a:br>
            <a:r>
              <a:rPr lang="en-US" sz="2400" dirty="0" smtClean="0"/>
              <a:t>color in </a:t>
            </a:r>
            <a:r>
              <a:rPr lang="en-US" sz="2400" dirty="0"/>
              <a:t>the </a:t>
            </a:r>
            <a:r>
              <a:rPr lang="en-US" sz="2400" dirty="0" smtClean="0"/>
              <a:t/>
            </a:r>
            <a:br>
              <a:rPr lang="en-US" sz="2400" dirty="0" smtClean="0"/>
            </a:br>
            <a:r>
              <a:rPr lang="en-US" sz="2400" dirty="0" smtClean="0"/>
              <a:t>worksheet titles </a:t>
            </a:r>
            <a:br>
              <a:rPr lang="en-US" sz="2400" dirty="0" smtClean="0"/>
            </a:br>
            <a:r>
              <a:rPr lang="en-US" sz="2400" dirty="0" smtClean="0"/>
              <a:t>reflect </a:t>
            </a:r>
            <a:r>
              <a:rPr lang="en-US" sz="2400" dirty="0"/>
              <a:t>the </a:t>
            </a:r>
            <a:r>
              <a:rPr lang="en-US" sz="2400" dirty="0" smtClean="0"/>
              <a:t/>
            </a:r>
            <a:br>
              <a:rPr lang="en-US" sz="2400" dirty="0" smtClean="0"/>
            </a:br>
            <a:r>
              <a:rPr lang="en-US" sz="2400" dirty="0" smtClean="0"/>
              <a:t>customized </a:t>
            </a:r>
            <a:r>
              <a:rPr lang="en-US" sz="2400" dirty="0"/>
              <a:t>theme </a:t>
            </a:r>
            <a:r>
              <a:rPr lang="en-US" sz="2400" dirty="0" smtClean="0"/>
              <a:t/>
            </a:r>
            <a:br>
              <a:rPr lang="en-US" sz="2400" dirty="0" smtClean="0"/>
            </a:br>
            <a:r>
              <a:rPr lang="en-US" sz="2400" dirty="0" smtClean="0"/>
              <a:t>colors</a:t>
            </a:r>
            <a:r>
              <a:rPr lang="en-US" sz="2400" dirty="0"/>
              <a:t>. Refer to </a:t>
            </a:r>
            <a:r>
              <a:rPr lang="en-US" sz="2400" dirty="0" smtClean="0"/>
              <a:t>this </a:t>
            </a:r>
            <a:br>
              <a:rPr lang="en-US" sz="2400" dirty="0" smtClean="0"/>
            </a:br>
            <a:r>
              <a:rPr lang="en-US" sz="2400" dirty="0" smtClean="0"/>
              <a:t>figure to </a:t>
            </a:r>
            <a:r>
              <a:rPr lang="en-US" sz="2400" dirty="0"/>
              <a:t>see the </a:t>
            </a:r>
            <a:r>
              <a:rPr lang="en-US" sz="2400" dirty="0" smtClean="0"/>
              <a:t/>
            </a:r>
            <a:br>
              <a:rPr lang="en-US" sz="2400" dirty="0" smtClean="0"/>
            </a:br>
            <a:r>
              <a:rPr lang="en-US" sz="2400" dirty="0" smtClean="0"/>
              <a:t>worksheet </a:t>
            </a:r>
            <a:r>
              <a:rPr lang="en-US" sz="2400" dirty="0"/>
              <a:t>with </a:t>
            </a:r>
            <a:r>
              <a:rPr lang="en-US" sz="2400" dirty="0" smtClean="0"/>
              <a:t/>
            </a:r>
            <a:br>
              <a:rPr lang="en-US" sz="2400" dirty="0" smtClean="0"/>
            </a:br>
            <a:r>
              <a:rPr lang="en-US" sz="2400" dirty="0" smtClean="0"/>
              <a:t>custom </a:t>
            </a:r>
            <a:r>
              <a:rPr lang="en-US" sz="2400" dirty="0"/>
              <a:t>theme </a:t>
            </a:r>
            <a:r>
              <a:rPr lang="en-US" sz="2400" dirty="0" smtClean="0"/>
              <a:t>colors.</a:t>
            </a:r>
            <a:endParaRPr lang="en-US" sz="2400" dirty="0"/>
          </a:p>
          <a:p>
            <a:r>
              <a:rPr lang="en-US" sz="2400" b="1" dirty="0"/>
              <a:t>LEAVE</a:t>
            </a:r>
            <a:r>
              <a:rPr lang="en-US" sz="2400" dirty="0"/>
              <a:t> the workbook open to use in the next </a:t>
            </a:r>
            <a:r>
              <a:rPr lang="en-US" sz="2400" dirty="0" smtClean="0"/>
              <a:t>exercise.</a:t>
            </a:r>
            <a:endParaRPr lang="en-US" sz="2400" dirty="0"/>
          </a:p>
          <a:p>
            <a:endParaRPr lang="en-US" sz="2400" dirty="0" smtClean="0"/>
          </a:p>
          <a:p>
            <a:pPr marL="514350" indent="-514350">
              <a:buFont typeface="+mj-lt"/>
              <a:buAutoNum type="arabicPeriod"/>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2723233"/>
            <a:ext cx="4800600" cy="2763167"/>
          </a:xfrm>
          <a:prstGeom prst="rect">
            <a:avLst/>
          </a:prstGeom>
        </p:spPr>
      </p:pic>
    </p:spTree>
    <p:extLst>
      <p:ext uri="{BB962C8B-B14F-4D97-AF65-F5344CB8AC3E}">
        <p14:creationId xmlns:p14="http://schemas.microsoft.com/office/powerpoint/2010/main" val="339398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Fonts and Effects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On the </a:t>
            </a:r>
            <a:r>
              <a:rPr lang="en-US" sz="2400" b="1" dirty="0"/>
              <a:t>Page</a:t>
            </a:r>
            <a:r>
              <a:rPr lang="en-US" sz="2400" dirty="0"/>
              <a:t> </a:t>
            </a:r>
            <a:r>
              <a:rPr lang="en-US" sz="2400" b="1" dirty="0"/>
              <a:t>Layout</a:t>
            </a:r>
            <a:r>
              <a:rPr lang="en-US" sz="2400" dirty="0"/>
              <a:t> tab, click </a:t>
            </a:r>
            <a:r>
              <a:rPr lang="en-US" sz="2400" b="1" dirty="0"/>
              <a:t>Fonts</a:t>
            </a:r>
            <a:r>
              <a:rPr lang="en-US" sz="2400" dirty="0"/>
              <a:t> in the Themes group.</a:t>
            </a:r>
          </a:p>
          <a:p>
            <a:pPr marL="457200" indent="-457200">
              <a:buFont typeface="+mj-lt"/>
              <a:buAutoNum type="arabicPeriod"/>
            </a:pPr>
            <a:r>
              <a:rPr lang="en-US" sz="2400" dirty="0" smtClean="0"/>
              <a:t>Click </a:t>
            </a:r>
            <a:r>
              <a:rPr lang="en-US" sz="2400" b="1" dirty="0"/>
              <a:t>Create</a:t>
            </a:r>
            <a:r>
              <a:rPr lang="en-US" sz="2400" dirty="0"/>
              <a:t> </a:t>
            </a:r>
            <a:r>
              <a:rPr lang="en-US" sz="2400" b="1" dirty="0"/>
              <a:t>New</a:t>
            </a:r>
            <a:r>
              <a:rPr lang="en-US" sz="2400" dirty="0"/>
              <a:t> </a:t>
            </a:r>
            <a:r>
              <a:rPr lang="en-US" sz="2400" b="1" dirty="0"/>
              <a:t>Theme</a:t>
            </a:r>
            <a:r>
              <a:rPr lang="en-US" sz="2400" dirty="0"/>
              <a:t> </a:t>
            </a:r>
            <a:r>
              <a:rPr lang="en-US" sz="2400" b="1" dirty="0"/>
              <a:t>Fonts</a:t>
            </a:r>
            <a:r>
              <a:rPr lang="en-US" sz="2400" dirty="0"/>
              <a:t>. In the Heading font box, click </a:t>
            </a:r>
            <a:r>
              <a:rPr lang="en-US" sz="2400" b="1" dirty="0"/>
              <a:t>Bookman</a:t>
            </a:r>
            <a:r>
              <a:rPr lang="en-US" sz="2400" dirty="0"/>
              <a:t> </a:t>
            </a:r>
            <a:r>
              <a:rPr lang="en-US" sz="2400" b="1" dirty="0"/>
              <a:t>Old</a:t>
            </a:r>
            <a:r>
              <a:rPr lang="en-US" sz="2400" dirty="0"/>
              <a:t> </a:t>
            </a:r>
            <a:r>
              <a:rPr lang="en-US" sz="2400" b="1" dirty="0"/>
              <a:t>Style</a:t>
            </a:r>
            <a:r>
              <a:rPr lang="en-US" sz="2400" dirty="0"/>
              <a:t>.</a:t>
            </a:r>
          </a:p>
          <a:p>
            <a:pPr marL="457200" indent="-457200">
              <a:buFont typeface="+mj-lt"/>
              <a:buAutoNum type="arabicPeriod"/>
            </a:pPr>
            <a:r>
              <a:rPr lang="en-US" sz="2400" dirty="0" smtClean="0"/>
              <a:t>In </a:t>
            </a:r>
            <a:r>
              <a:rPr lang="en-US" sz="2400" dirty="0"/>
              <a:t>the Body font box, click </a:t>
            </a:r>
            <a:r>
              <a:rPr lang="en-US" sz="2400" b="1" dirty="0"/>
              <a:t>Poor</a:t>
            </a:r>
            <a:r>
              <a:rPr lang="en-US" sz="2400" dirty="0"/>
              <a:t> </a:t>
            </a:r>
            <a:r>
              <a:rPr lang="en-US" sz="2400" b="1" dirty="0"/>
              <a:t>Richard</a:t>
            </a:r>
            <a:r>
              <a:rPr lang="en-US" sz="2400" dirty="0"/>
              <a:t>. The sample is updated with the fonts that you selected.</a:t>
            </a:r>
          </a:p>
          <a:p>
            <a:endParaRPr lang="en-US" sz="2400" dirty="0" smtClean="0"/>
          </a:p>
          <a:p>
            <a:pPr marL="514350" indent="-514350">
              <a:buFont typeface="+mj-lt"/>
              <a:buAutoNum type="arabicPeriod"/>
            </a:pPr>
            <a:endParaRPr lang="en-US" sz="2400" dirty="0" smtClean="0"/>
          </a:p>
        </p:txBody>
      </p:sp>
      <p:sp>
        <p:nvSpPr>
          <p:cNvPr id="6" name="TextBox 5"/>
          <p:cNvSpPr txBox="1"/>
          <p:nvPr/>
        </p:nvSpPr>
        <p:spPr>
          <a:xfrm>
            <a:off x="2743200" y="4800600"/>
            <a:ext cx="59367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TROUBLESHOOTING</a:t>
            </a:r>
            <a:r>
              <a:rPr lang="en-US" sz="2000" dirty="0" smtClean="0"/>
              <a:t>: If </a:t>
            </a:r>
            <a:r>
              <a:rPr lang="en-US" sz="2000" dirty="0"/>
              <a:t>your customized theme font is not automatically applied, click Cell Styles and click the customized heading font to apply </a:t>
            </a:r>
            <a:r>
              <a:rPr lang="en-US" sz="2000" dirty="0" smtClean="0"/>
              <a:t>it.</a:t>
            </a:r>
            <a:endParaRPr lang="en-US" sz="2000" dirty="0"/>
          </a:p>
        </p:txBody>
      </p:sp>
    </p:spTree>
    <p:extLst>
      <p:ext uri="{BB962C8B-B14F-4D97-AF65-F5344CB8AC3E}">
        <p14:creationId xmlns:p14="http://schemas.microsoft.com/office/powerpoint/2010/main" val="355934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Fonts and Effects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In the Name box, key </a:t>
            </a:r>
            <a:r>
              <a:rPr lang="en-US" sz="2400" b="1" dirty="0"/>
              <a:t>My Fonts </a:t>
            </a:r>
            <a:r>
              <a:rPr lang="en-US" sz="2400" dirty="0"/>
              <a:t>as the name for the new theme fonts. Click </a:t>
            </a:r>
            <a:r>
              <a:rPr lang="en-US" sz="2400" b="1" dirty="0"/>
              <a:t>Save</a:t>
            </a:r>
            <a:r>
              <a:rPr lang="en-US" sz="2400" dirty="0"/>
              <a:t>. </a:t>
            </a:r>
            <a:endParaRPr lang="en-US" sz="2400" dirty="0" smtClean="0"/>
          </a:p>
          <a:p>
            <a:r>
              <a:rPr lang="en-US" sz="2400" dirty="0" smtClean="0"/>
              <a:t>Your </a:t>
            </a:r>
            <a:r>
              <a:rPr lang="en-US" sz="2400" dirty="0"/>
              <a:t>customized theme fonts will be available for you to use to customize any of the built-in themes or to use the next time you click Cell Styles on the Home tab. (See </a:t>
            </a:r>
            <a:r>
              <a:rPr lang="en-US" sz="2400" dirty="0" smtClean="0"/>
              <a:t>the figure)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769608"/>
            <a:ext cx="7631373" cy="2402592"/>
          </a:xfrm>
          <a:prstGeom prst="rect">
            <a:avLst/>
          </a:prstGeom>
        </p:spPr>
      </p:pic>
    </p:spTree>
    <p:extLst>
      <p:ext uri="{BB962C8B-B14F-4D97-AF65-F5344CB8AC3E}">
        <p14:creationId xmlns:p14="http://schemas.microsoft.com/office/powerpoint/2010/main" val="389570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Fonts and Effects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In the Themes group, click </a:t>
            </a:r>
            <a:r>
              <a:rPr lang="en-US" sz="2400" b="1" dirty="0"/>
              <a:t>Themes</a:t>
            </a:r>
            <a:r>
              <a:rPr lang="en-US" sz="2400" dirty="0"/>
              <a:t>. Click </a:t>
            </a:r>
            <a:r>
              <a:rPr lang="en-US" sz="2400" b="1" dirty="0"/>
              <a:t>Save</a:t>
            </a:r>
            <a:r>
              <a:rPr lang="en-US" sz="2400" dirty="0"/>
              <a:t> </a:t>
            </a:r>
            <a:r>
              <a:rPr lang="en-US" sz="2400" b="1" dirty="0"/>
              <a:t>Current</a:t>
            </a:r>
            <a:r>
              <a:rPr lang="en-US" sz="2400" dirty="0"/>
              <a:t> </a:t>
            </a:r>
            <a:r>
              <a:rPr lang="en-US" sz="2400" b="1" dirty="0" smtClean="0"/>
              <a:t>Theme</a:t>
            </a:r>
            <a:r>
              <a:rPr lang="en-US" sz="2400" dirty="0" smtClean="0"/>
              <a:t>.</a:t>
            </a:r>
          </a:p>
          <a:p>
            <a:pPr marL="457200" indent="-457200">
              <a:buFont typeface="+mj-lt"/>
              <a:buAutoNum type="arabicPeriod" startAt="5"/>
            </a:pPr>
            <a:r>
              <a:rPr lang="en-US" sz="2400" dirty="0"/>
              <a:t>In the </a:t>
            </a:r>
            <a:r>
              <a:rPr lang="en-US" sz="2400" i="1" dirty="0"/>
              <a:t>File name</a:t>
            </a:r>
            <a:r>
              <a:rPr lang="en-US" sz="2400" dirty="0"/>
              <a:t> box, key </a:t>
            </a:r>
            <a:r>
              <a:rPr lang="en-US" sz="2400" b="1" dirty="0"/>
              <a:t>My Theme</a:t>
            </a:r>
            <a:r>
              <a:rPr lang="en-US" sz="2400" dirty="0"/>
              <a:t>. Click </a:t>
            </a:r>
            <a:r>
              <a:rPr lang="en-US" sz="2400" b="1" dirty="0"/>
              <a:t>Save</a:t>
            </a:r>
            <a:r>
              <a:rPr lang="en-US" sz="2400" dirty="0"/>
              <a:t>. Your customized document theme is saved in the Document Themes folder, and it is automatically added to the list of custom themes that now appears at the top of the themes preview window</a:t>
            </a:r>
            <a:r>
              <a:rPr lang="en-US" sz="2400" dirty="0" smtClean="0"/>
              <a:t>.</a:t>
            </a:r>
          </a:p>
          <a:p>
            <a:pPr marL="457200" indent="-457200">
              <a:buFont typeface="+mj-lt"/>
              <a:buAutoNum type="arabicPeriod" startAt="5"/>
            </a:pPr>
            <a:r>
              <a:rPr lang="en-US" sz="2400" dirty="0"/>
              <a:t>Click on </a:t>
            </a:r>
            <a:r>
              <a:rPr lang="en-US" sz="2400" b="1" dirty="0"/>
              <a:t>Themes</a:t>
            </a:r>
            <a:r>
              <a:rPr lang="en-US" sz="2400" dirty="0"/>
              <a:t>. Your theme is now viewable in </a:t>
            </a:r>
            <a:r>
              <a:rPr lang="en-US" sz="2400" i="1" dirty="0"/>
              <a:t>Custom</a:t>
            </a:r>
            <a:r>
              <a:rPr lang="en-US" sz="2400" dirty="0"/>
              <a:t> themes. </a:t>
            </a:r>
            <a:endParaRPr lang="en-US" sz="2400" dirty="0" smtClean="0"/>
          </a:p>
          <a:p>
            <a:pPr marL="457200" indent="-457200">
              <a:buFont typeface="+mj-lt"/>
              <a:buAutoNum type="arabicPeriod" startAt="5"/>
            </a:pPr>
            <a:r>
              <a:rPr lang="en-US" sz="2400" dirty="0"/>
              <a:t>On the Page Layout tab, in the Themes</a:t>
            </a:r>
            <a:r>
              <a:rPr lang="en-US" sz="2400" i="1" dirty="0"/>
              <a:t> </a:t>
            </a:r>
            <a:r>
              <a:rPr lang="en-US" sz="2400" dirty="0"/>
              <a:t>group, click </a:t>
            </a:r>
            <a:r>
              <a:rPr lang="en-US" sz="2400" b="1" dirty="0"/>
              <a:t>Effects</a:t>
            </a:r>
            <a:r>
              <a:rPr lang="en-US" sz="2400" dirty="0"/>
              <a:t>. Theme effects are sets of lines and fill </a:t>
            </a:r>
            <a:r>
              <a:rPr lang="en-US" sz="2400" dirty="0" smtClean="0"/>
              <a:t>effects. See the figure on the next slide.</a:t>
            </a:r>
          </a:p>
          <a:p>
            <a:pPr marL="457200" indent="-457200">
              <a:buFont typeface="+mj-lt"/>
              <a:buAutoNum type="arabicPeriod" startAt="5"/>
            </a:pPr>
            <a:endParaRPr lang="en-US" sz="2400" dirty="0" smtClean="0"/>
          </a:p>
        </p:txBody>
      </p:sp>
    </p:spTree>
    <p:extLst>
      <p:ext uri="{BB962C8B-B14F-4D97-AF65-F5344CB8AC3E}">
        <p14:creationId xmlns:p14="http://schemas.microsoft.com/office/powerpoint/2010/main" val="409514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Fonts and Effects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dirty="0" err="1"/>
              <a:t>Mousing</a:t>
            </a:r>
            <a:r>
              <a:rPr lang="en-US" sz="2400" dirty="0"/>
              <a:t> over the effects will show subtle changes in the cells</a:t>
            </a:r>
            <a:r>
              <a:rPr lang="en-US" sz="2400" dirty="0" smtClean="0"/>
              <a:t>.</a:t>
            </a:r>
          </a:p>
          <a:p>
            <a:pPr marL="457200" indent="-457200">
              <a:buFont typeface="+mj-lt"/>
              <a:buAutoNum type="arabicPeriod" startAt="9"/>
            </a:pPr>
            <a:r>
              <a:rPr lang="en-US" sz="2400" dirty="0"/>
              <a:t>Click the </a:t>
            </a:r>
            <a:r>
              <a:rPr lang="en-US" sz="2400" b="1" dirty="0"/>
              <a:t>Aspect</a:t>
            </a:r>
            <a:r>
              <a:rPr lang="en-US" sz="2400" dirty="0"/>
              <a:t> </a:t>
            </a:r>
            <a:r>
              <a:rPr lang="en-US" sz="2400" dirty="0" smtClean="0"/>
              <a:t/>
            </a:r>
            <a:br>
              <a:rPr lang="en-US" sz="2400" dirty="0" smtClean="0"/>
            </a:br>
            <a:r>
              <a:rPr lang="en-US" sz="2400" dirty="0" smtClean="0"/>
              <a:t>effect </a:t>
            </a:r>
            <a:r>
              <a:rPr lang="en-US" sz="2400" dirty="0"/>
              <a:t>to apply it </a:t>
            </a:r>
            <a:r>
              <a:rPr lang="en-US" sz="2400" dirty="0" smtClean="0"/>
              <a:t>to</a:t>
            </a:r>
            <a:br>
              <a:rPr lang="en-US" sz="2400" dirty="0" smtClean="0"/>
            </a:br>
            <a:r>
              <a:rPr lang="en-US" sz="2400" dirty="0" smtClean="0"/>
              <a:t>the </a:t>
            </a:r>
            <a:r>
              <a:rPr lang="en-US" sz="2400" dirty="0"/>
              <a:t>workbook. Click </a:t>
            </a:r>
            <a:r>
              <a:rPr lang="en-US" sz="2400" dirty="0" smtClean="0"/>
              <a:t/>
            </a:r>
            <a:br>
              <a:rPr lang="en-US" sz="2400" dirty="0" smtClean="0"/>
            </a:br>
            <a:r>
              <a:rPr lang="en-US" sz="2400" b="1" dirty="0" smtClean="0"/>
              <a:t>Undo</a:t>
            </a:r>
            <a:r>
              <a:rPr lang="en-US" sz="2400" dirty="0" smtClean="0"/>
              <a:t> </a:t>
            </a:r>
            <a:r>
              <a:rPr lang="en-US" sz="2400" dirty="0"/>
              <a:t>in the Quick </a:t>
            </a:r>
            <a:r>
              <a:rPr lang="en-US" sz="2400" dirty="0" smtClean="0"/>
              <a:t/>
            </a:r>
            <a:br>
              <a:rPr lang="en-US" sz="2400" dirty="0" smtClean="0"/>
            </a:br>
            <a:r>
              <a:rPr lang="en-US" sz="2400" dirty="0" smtClean="0"/>
              <a:t>Access </a:t>
            </a:r>
            <a:r>
              <a:rPr lang="en-US" sz="2400" dirty="0"/>
              <a:t>Toolbar to </a:t>
            </a:r>
            <a:r>
              <a:rPr lang="en-US" sz="2400" dirty="0" smtClean="0"/>
              <a:t/>
            </a:r>
            <a:br>
              <a:rPr lang="en-US" sz="2400" dirty="0" smtClean="0"/>
            </a:br>
            <a:r>
              <a:rPr lang="en-US" sz="2400" dirty="0" smtClean="0"/>
              <a:t>undo </a:t>
            </a:r>
            <a:r>
              <a:rPr lang="en-US" sz="2400" dirty="0"/>
              <a:t>the theme </a:t>
            </a:r>
            <a:r>
              <a:rPr lang="en-US" sz="2400" dirty="0" smtClean="0"/>
              <a:t/>
            </a:r>
            <a:br>
              <a:rPr lang="en-US" sz="2400" dirty="0" smtClean="0"/>
            </a:br>
            <a:r>
              <a:rPr lang="en-US" sz="2400" dirty="0" smtClean="0"/>
              <a:t>effect</a:t>
            </a:r>
            <a:r>
              <a:rPr lang="en-US" sz="2400" dirty="0"/>
              <a:t>. Do not save </a:t>
            </a:r>
            <a:r>
              <a:rPr lang="en-US" sz="2400" dirty="0" smtClean="0"/>
              <a:t/>
            </a:r>
            <a:br>
              <a:rPr lang="en-US" sz="2400" dirty="0" smtClean="0"/>
            </a:br>
            <a:r>
              <a:rPr lang="en-US" sz="2400" dirty="0" smtClean="0"/>
              <a:t>the </a:t>
            </a:r>
            <a:r>
              <a:rPr lang="en-US" sz="2400" dirty="0"/>
              <a:t>workbook</a:t>
            </a:r>
            <a:r>
              <a:rPr lang="en-US" sz="2400" dirty="0" smtClean="0"/>
              <a:t>.</a:t>
            </a:r>
          </a:p>
          <a:p>
            <a:r>
              <a:rPr lang="en-US" sz="2400" b="1" dirty="0"/>
              <a:t>LEAVE</a:t>
            </a:r>
            <a:r>
              <a:rPr lang="en-US" sz="2400" dirty="0"/>
              <a:t> the workbook open to use in the next exercise</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796" y="2281451"/>
            <a:ext cx="4736713" cy="3052549"/>
          </a:xfrm>
          <a:prstGeom prst="rect">
            <a:avLst/>
          </a:prstGeom>
        </p:spPr>
      </p:pic>
    </p:spTree>
    <p:extLst>
      <p:ext uri="{BB962C8B-B14F-4D97-AF65-F5344CB8AC3E}">
        <p14:creationId xmlns:p14="http://schemas.microsoft.com/office/powerpoint/2010/main" val="23600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100" dirty="0" smtClean="0"/>
              <a:t>Software Orientation: Page Layout Commands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One of the easiest ways to share information in a worksheet or workbook is to print copies for others to review</a:t>
            </a:r>
            <a:r>
              <a:rPr lang="en-US" sz="2400" dirty="0" smtClean="0"/>
              <a:t>.</a:t>
            </a:r>
          </a:p>
          <a:p>
            <a:r>
              <a:rPr lang="en-US" sz="2400" dirty="0" smtClean="0"/>
              <a:t>To </a:t>
            </a:r>
            <a:r>
              <a:rPr lang="en-US" sz="2400" dirty="0"/>
              <a:t>prepare worksheets for printing and distribution, you will continue to use some of the Home tab command groups, but you will primarily use the Page Layout command groups shown in </a:t>
            </a:r>
            <a:r>
              <a:rPr lang="en-US" sz="2400" dirty="0" smtClean="0"/>
              <a:t>the figure on the next slide. </a:t>
            </a:r>
          </a:p>
          <a:p>
            <a:r>
              <a:rPr lang="en-US" sz="2400" dirty="0" smtClean="0"/>
              <a:t>Applying </a:t>
            </a:r>
            <a:r>
              <a:rPr lang="en-US" sz="2400" dirty="0"/>
              <a:t>formatting options from these command groups will ensure that your printed worksheets are more useful, more readable, and more attractive.</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Worksheet Background</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On the Page Layout tab, in the Page Setup group, click </a:t>
            </a:r>
            <a:r>
              <a:rPr lang="en-US" sz="2400" b="1" dirty="0"/>
              <a:t>Background</a:t>
            </a:r>
            <a:r>
              <a:rPr lang="en-US" sz="2400" dirty="0"/>
              <a:t>.</a:t>
            </a:r>
          </a:p>
          <a:p>
            <a:pPr marL="457200" indent="-457200">
              <a:buFont typeface="+mj-lt"/>
              <a:buAutoNum type="arabicPeriod"/>
            </a:pPr>
            <a:r>
              <a:rPr lang="en-US" sz="2400" dirty="0" smtClean="0"/>
              <a:t>Click </a:t>
            </a:r>
            <a:r>
              <a:rPr lang="en-US" sz="2400" dirty="0"/>
              <a:t>the </a:t>
            </a:r>
            <a:r>
              <a:rPr lang="en-US" sz="2400" b="1" i="1" dirty="0"/>
              <a:t>Sunset</a:t>
            </a:r>
            <a:r>
              <a:rPr lang="en-US" sz="2400" dirty="0"/>
              <a:t> </a:t>
            </a:r>
            <a:r>
              <a:rPr lang="en-US" sz="2400" dirty="0" smtClean="0"/>
              <a:t/>
            </a:r>
            <a:br>
              <a:rPr lang="en-US" sz="2400" dirty="0" smtClean="0"/>
            </a:br>
            <a:r>
              <a:rPr lang="en-US" sz="2400" dirty="0" smtClean="0"/>
              <a:t>image </a:t>
            </a:r>
            <a:r>
              <a:rPr lang="en-US" sz="2400" dirty="0"/>
              <a:t>from the </a:t>
            </a:r>
            <a:r>
              <a:rPr lang="en-US" sz="2400" dirty="0" smtClean="0"/>
              <a:t/>
            </a:r>
            <a:br>
              <a:rPr lang="en-US" sz="2400" dirty="0" smtClean="0"/>
            </a:br>
            <a:r>
              <a:rPr lang="en-US" sz="2400" dirty="0" smtClean="0"/>
              <a:t>student </a:t>
            </a:r>
            <a:r>
              <a:rPr lang="en-US" sz="2400" dirty="0"/>
              <a:t>data files </a:t>
            </a:r>
            <a:r>
              <a:rPr lang="en-US" sz="2400" dirty="0" smtClean="0"/>
              <a:t/>
            </a:r>
            <a:br>
              <a:rPr lang="en-US" sz="2400" dirty="0" smtClean="0"/>
            </a:br>
            <a:r>
              <a:rPr lang="en-US" sz="2400" dirty="0" smtClean="0"/>
              <a:t>and </a:t>
            </a:r>
            <a:r>
              <a:rPr lang="en-US" sz="2400" dirty="0"/>
              <a:t>then click </a:t>
            </a:r>
            <a:r>
              <a:rPr lang="en-US" sz="2400" dirty="0" smtClean="0"/>
              <a:t/>
            </a:r>
            <a:br>
              <a:rPr lang="en-US" sz="2400" dirty="0" smtClean="0"/>
            </a:br>
            <a:r>
              <a:rPr lang="en-US" sz="2400" b="1" dirty="0" smtClean="0"/>
              <a:t>Insert</a:t>
            </a:r>
            <a:r>
              <a:rPr lang="en-US" sz="2400" dirty="0" smtClean="0"/>
              <a:t>. The picture</a:t>
            </a:r>
            <a:br>
              <a:rPr lang="en-US" sz="2400" dirty="0" smtClean="0"/>
            </a:br>
            <a:r>
              <a:rPr lang="en-US" sz="2400" dirty="0" smtClean="0"/>
              <a:t>is </a:t>
            </a:r>
            <a:r>
              <a:rPr lang="en-US" sz="2400" dirty="0"/>
              <a:t>displayed </a:t>
            </a:r>
            <a:r>
              <a:rPr lang="en-US" sz="2400" dirty="0" smtClean="0"/>
              <a:t>behind </a:t>
            </a:r>
            <a:br>
              <a:rPr lang="en-US" sz="2400" dirty="0" smtClean="0"/>
            </a:br>
            <a:r>
              <a:rPr lang="en-US" sz="2400" dirty="0" smtClean="0"/>
              <a:t>the </a:t>
            </a:r>
            <a:r>
              <a:rPr lang="en-US" sz="2400" dirty="0"/>
              <a:t>text and </a:t>
            </a:r>
            <a:r>
              <a:rPr lang="en-US" sz="2400" dirty="0" smtClean="0"/>
              <a:t>fills the</a:t>
            </a:r>
            <a:br>
              <a:rPr lang="en-US" sz="2400" dirty="0" smtClean="0"/>
            </a:br>
            <a:r>
              <a:rPr lang="en-US" sz="2400" dirty="0" smtClean="0"/>
              <a:t>sheet (see figure).</a:t>
            </a:r>
            <a:endParaRPr lang="en-US" sz="23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022979"/>
            <a:ext cx="4846166" cy="3200400"/>
          </a:xfrm>
          <a:prstGeom prst="rect">
            <a:avLst/>
          </a:prstGeom>
        </p:spPr>
      </p:pic>
    </p:spTree>
    <p:extLst>
      <p:ext uri="{BB962C8B-B14F-4D97-AF65-F5344CB8AC3E}">
        <p14:creationId xmlns:p14="http://schemas.microsoft.com/office/powerpoint/2010/main" val="1904913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Worksheet Background</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a:t>In the Sheet Options group, click </a:t>
            </a:r>
            <a:r>
              <a:rPr lang="en-US" sz="2400" b="1" dirty="0"/>
              <a:t>View</a:t>
            </a:r>
            <a:r>
              <a:rPr lang="en-US" sz="2400" dirty="0"/>
              <a:t> to remove the gridlines.</a:t>
            </a:r>
          </a:p>
          <a:p>
            <a:pPr marL="457200" indent="-457200">
              <a:buFont typeface="+mj-lt"/>
              <a:buAutoNum type="arabicPeriod" startAt="3"/>
            </a:pPr>
            <a:r>
              <a:rPr lang="en-US" sz="2400" dirty="0"/>
              <a:t>Select </a:t>
            </a:r>
            <a:r>
              <a:rPr lang="en-US" sz="2400" b="1" dirty="0"/>
              <a:t>A1:G21</a:t>
            </a:r>
            <a:r>
              <a:rPr lang="en-US" sz="2400" dirty="0"/>
              <a:t>, click the Home tab, and click the </a:t>
            </a:r>
            <a:r>
              <a:rPr lang="en-US" sz="2400" b="1" dirty="0"/>
              <a:t>Fill</a:t>
            </a:r>
            <a:r>
              <a:rPr lang="en-US" sz="2400" dirty="0"/>
              <a:t> </a:t>
            </a:r>
            <a:r>
              <a:rPr lang="en-US" sz="2400" b="1" dirty="0"/>
              <a:t>Color</a:t>
            </a:r>
            <a:r>
              <a:rPr lang="en-US" sz="2400" dirty="0"/>
              <a:t> </a:t>
            </a:r>
            <a:r>
              <a:rPr lang="en-US" sz="2400" b="1" dirty="0"/>
              <a:t>arrow</a:t>
            </a:r>
            <a:r>
              <a:rPr lang="en-US" sz="2400" dirty="0"/>
              <a:t>. To improve readability, click </a:t>
            </a:r>
            <a:r>
              <a:rPr lang="en-US" sz="2400" b="1" dirty="0"/>
              <a:t>Lavender</a:t>
            </a:r>
            <a:r>
              <a:rPr lang="en-US" sz="2400" dirty="0"/>
              <a:t> </a:t>
            </a:r>
            <a:r>
              <a:rPr lang="en-US" sz="2400" b="1" dirty="0"/>
              <a:t>Background</a:t>
            </a:r>
            <a:r>
              <a:rPr lang="en-US" sz="2400" dirty="0"/>
              <a:t> </a:t>
            </a:r>
            <a:r>
              <a:rPr lang="en-US" sz="2400" b="1" dirty="0"/>
              <a:t>2, Darker 25%</a:t>
            </a:r>
            <a:r>
              <a:rPr lang="en-US" sz="2400" dirty="0"/>
              <a:t> to add solid color shading to cells that contain data. </a:t>
            </a:r>
            <a:endParaRPr lang="en-US" sz="2400" dirty="0" smtClean="0"/>
          </a:p>
          <a:p>
            <a:r>
              <a:rPr lang="en-US" sz="2400" dirty="0" smtClean="0"/>
              <a:t>The </a:t>
            </a:r>
            <a:r>
              <a:rPr lang="en-US" sz="2400" dirty="0"/>
              <a:t>higher the percentage of the fill color, the darker the fill that will be applied. Before you apply fill colors, you can mouse over them </a:t>
            </a:r>
            <a:r>
              <a:rPr lang="en-US" sz="2400" dirty="0" smtClean="0"/>
              <a:t>to preview </a:t>
            </a:r>
            <a:r>
              <a:rPr lang="en-US" sz="2400" dirty="0"/>
              <a:t>in the worksheet.</a:t>
            </a:r>
          </a:p>
          <a:p>
            <a:pPr marL="457200" indent="-457200">
              <a:buFont typeface="+mj-lt"/>
              <a:buAutoNum type="arabicPeriod" startAt="5"/>
            </a:pPr>
            <a:r>
              <a:rPr lang="en-US" sz="2400" dirty="0" smtClean="0"/>
              <a:t>Click </a:t>
            </a:r>
            <a:r>
              <a:rPr lang="en-US" sz="2400" dirty="0"/>
              <a:t>anywhere in the </a:t>
            </a:r>
            <a:r>
              <a:rPr lang="en-US" sz="2400" b="1" dirty="0"/>
              <a:t>worksheet</a:t>
            </a:r>
            <a:r>
              <a:rPr lang="en-US" sz="2400" dirty="0"/>
              <a:t>. Click the </a:t>
            </a:r>
            <a:r>
              <a:rPr lang="en-US" sz="2400" b="1" dirty="0"/>
              <a:t>Page</a:t>
            </a:r>
            <a:r>
              <a:rPr lang="en-US" sz="2400" dirty="0"/>
              <a:t> </a:t>
            </a:r>
            <a:r>
              <a:rPr lang="en-US" sz="2400" b="1" dirty="0"/>
              <a:t>Layout</a:t>
            </a:r>
            <a:r>
              <a:rPr lang="en-US" sz="2400" dirty="0"/>
              <a:t> tab. In the Page Setup group, click </a:t>
            </a:r>
            <a:r>
              <a:rPr lang="en-US" sz="2400" b="1" dirty="0"/>
              <a:t>Delete</a:t>
            </a:r>
            <a:r>
              <a:rPr lang="en-US" sz="2400" dirty="0"/>
              <a:t> </a:t>
            </a:r>
            <a:r>
              <a:rPr lang="en-US" sz="2400" b="1" dirty="0"/>
              <a:t>Background</a:t>
            </a:r>
            <a:r>
              <a:rPr lang="en-US" sz="2400" dirty="0"/>
              <a:t>. The background is removed, but the shading </a:t>
            </a:r>
            <a:r>
              <a:rPr lang="en-US" sz="2400" dirty="0" smtClean="0"/>
              <a:t>remains</a:t>
            </a:r>
            <a:r>
              <a:rPr lang="en-US" sz="2400" dirty="0"/>
              <a:t>.</a:t>
            </a:r>
          </a:p>
          <a:p>
            <a:pPr marL="457200" indent="-457200">
              <a:buFont typeface="+mj-lt"/>
              <a:buAutoNum type="arabicPeriod" startAt="5"/>
            </a:pPr>
            <a:endParaRPr lang="en-US" sz="2300" dirty="0" smtClean="0"/>
          </a:p>
        </p:txBody>
      </p:sp>
    </p:spTree>
    <p:extLst>
      <p:ext uri="{BB962C8B-B14F-4D97-AF65-F5344CB8AC3E}">
        <p14:creationId xmlns:p14="http://schemas.microsoft.com/office/powerpoint/2010/main" val="2934444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Worksheet Background</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a:t>On the Page Layout tab, in the Page Setup group, click </a:t>
            </a:r>
            <a:r>
              <a:rPr lang="en-US" sz="2400" b="1" dirty="0"/>
              <a:t>Background</a:t>
            </a:r>
            <a:r>
              <a:rPr lang="en-US" sz="2400" dirty="0"/>
              <a:t> and select the </a:t>
            </a:r>
            <a:r>
              <a:rPr lang="en-US" sz="2400" b="1" i="1" dirty="0"/>
              <a:t>Open Sea</a:t>
            </a:r>
            <a:r>
              <a:rPr lang="en-US" sz="2400" dirty="0"/>
              <a:t> image from the student data files. Click </a:t>
            </a:r>
            <a:r>
              <a:rPr lang="en-US" sz="2400" b="1" dirty="0"/>
              <a:t>Insert</a:t>
            </a:r>
            <a:r>
              <a:rPr lang="en-US" sz="2400" dirty="0"/>
              <a:t>. (See </a:t>
            </a:r>
            <a:r>
              <a:rPr lang="en-US" sz="2400" dirty="0" smtClean="0"/>
              <a:t>the figure)</a:t>
            </a:r>
            <a:endParaRPr lang="en-US" sz="2400" dirty="0"/>
          </a:p>
          <a:p>
            <a:pPr marL="457200" indent="-457200">
              <a:buFont typeface="+mj-lt"/>
              <a:buAutoNum type="arabicPeriod" startAt="5"/>
            </a:pPr>
            <a:endParaRPr lang="en-US" sz="23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00"/>
            <a:ext cx="5105400" cy="3234370"/>
          </a:xfrm>
          <a:prstGeom prst="rect">
            <a:avLst/>
          </a:prstGeom>
        </p:spPr>
      </p:pic>
    </p:spTree>
    <p:extLst>
      <p:ext uri="{BB962C8B-B14F-4D97-AF65-F5344CB8AC3E}">
        <p14:creationId xmlns:p14="http://schemas.microsoft.com/office/powerpoint/2010/main" val="4143615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Worksheet Background</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b="1" dirty="0"/>
              <a:t>SAVE</a:t>
            </a:r>
            <a:r>
              <a:rPr lang="en-US" sz="2400" dirty="0"/>
              <a:t> the file in the Lesson 5 folder as </a:t>
            </a:r>
            <a:r>
              <a:rPr lang="en-US" sz="2400" b="1" i="1" dirty="0"/>
              <a:t>Background</a:t>
            </a:r>
            <a:r>
              <a:rPr lang="en-US" sz="2400" dirty="0"/>
              <a:t>. The background will be saved with the worksheet.</a:t>
            </a:r>
          </a:p>
          <a:p>
            <a:pPr marL="457200" indent="-457200">
              <a:buFont typeface="+mj-lt"/>
              <a:buAutoNum type="arabicPeriod" startAt="7"/>
            </a:pPr>
            <a:r>
              <a:rPr lang="en-US" sz="2400" dirty="0" smtClean="0"/>
              <a:t>Click </a:t>
            </a:r>
            <a:r>
              <a:rPr lang="en-US" sz="2400" b="1" dirty="0"/>
              <a:t>Delete</a:t>
            </a:r>
            <a:r>
              <a:rPr lang="en-US" sz="2400" dirty="0"/>
              <a:t> </a:t>
            </a:r>
            <a:r>
              <a:rPr lang="en-US" sz="2400" b="1" dirty="0"/>
              <a:t>Background</a:t>
            </a:r>
            <a:r>
              <a:rPr lang="en-US" sz="2400" dirty="0"/>
              <a:t> in preparation for the next exercise.</a:t>
            </a:r>
          </a:p>
          <a:p>
            <a:pPr marL="457200" indent="-457200">
              <a:buFont typeface="+mj-lt"/>
              <a:buAutoNum type="arabicPeriod" startAt="7"/>
            </a:pPr>
            <a:r>
              <a:rPr lang="en-US" sz="2400" dirty="0" smtClean="0"/>
              <a:t>Select </a:t>
            </a:r>
            <a:r>
              <a:rPr lang="en-US" sz="2400" b="1" dirty="0"/>
              <a:t>A1:G21</a:t>
            </a:r>
            <a:r>
              <a:rPr lang="en-US" sz="2400" dirty="0"/>
              <a:t>. Right-click the selected cells, click the arrow on the fill button in the Mini-toolbar, and select </a:t>
            </a:r>
            <a:r>
              <a:rPr lang="en-US" sz="2400" b="1" dirty="0"/>
              <a:t>No</a:t>
            </a:r>
            <a:r>
              <a:rPr lang="en-US" sz="2400" dirty="0"/>
              <a:t> </a:t>
            </a:r>
            <a:r>
              <a:rPr lang="en-US" sz="2400" b="1" dirty="0"/>
              <a:t>fill</a:t>
            </a:r>
            <a:r>
              <a:rPr lang="en-US" sz="2400" dirty="0" smtClean="0"/>
              <a:t>.</a:t>
            </a:r>
          </a:p>
          <a:p>
            <a:r>
              <a:rPr lang="en-US" sz="2400" b="1" dirty="0"/>
              <a:t>LEAVE</a:t>
            </a:r>
            <a:r>
              <a:rPr lang="en-US" sz="2400" dirty="0"/>
              <a:t> the workbook open to use in the next </a:t>
            </a:r>
            <a:r>
              <a:rPr lang="en-US" sz="2400" dirty="0" smtClean="0"/>
              <a:t>exercise.</a:t>
            </a:r>
            <a:endParaRPr lang="en-US" sz="2400" dirty="0"/>
          </a:p>
          <a:p>
            <a:pPr marL="457200" indent="-457200">
              <a:buFont typeface="+mj-lt"/>
              <a:buAutoNum type="arabicPeriod" startAt="7"/>
            </a:pPr>
            <a:endParaRPr lang="en-US" sz="2300" dirty="0" smtClean="0"/>
          </a:p>
        </p:txBody>
      </p:sp>
    </p:spTree>
    <p:extLst>
      <p:ext uri="{BB962C8B-B14F-4D97-AF65-F5344CB8AC3E}">
        <p14:creationId xmlns:p14="http://schemas.microsoft.com/office/powerpoint/2010/main" val="2501769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Color </a:t>
            </a:r>
            <a:br>
              <a:rPr lang="en-US" dirty="0" smtClean="0"/>
            </a:br>
            <a:r>
              <a:rPr lang="en-US" dirty="0" smtClean="0"/>
              <a:t>of a Worksheet Tab</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Right-click the </a:t>
            </a:r>
            <a:r>
              <a:rPr lang="en-US" sz="2400" b="1" dirty="0"/>
              <a:t>Sheet1</a:t>
            </a:r>
            <a:r>
              <a:rPr lang="en-US" sz="2400" dirty="0"/>
              <a:t> tab and mouse over </a:t>
            </a:r>
            <a:r>
              <a:rPr lang="en-US" sz="2400" b="1" dirty="0"/>
              <a:t>Tab Color</a:t>
            </a:r>
            <a:r>
              <a:rPr lang="en-US" sz="2400" dirty="0"/>
              <a:t>. Under </a:t>
            </a:r>
            <a:r>
              <a:rPr lang="en-US" sz="2400" i="1" dirty="0"/>
              <a:t>Standard Colors</a:t>
            </a:r>
            <a:r>
              <a:rPr lang="en-US" sz="2400" dirty="0"/>
              <a:t>, click </a:t>
            </a:r>
            <a:r>
              <a:rPr lang="en-US" sz="2400" b="1" dirty="0"/>
              <a:t>Green</a:t>
            </a:r>
            <a:r>
              <a:rPr lang="en-US" sz="2400" dirty="0"/>
              <a:t>.</a:t>
            </a:r>
          </a:p>
          <a:p>
            <a:pPr marL="457200" indent="-457200">
              <a:buFont typeface="+mj-lt"/>
              <a:buAutoNum type="arabicPeriod"/>
            </a:pPr>
            <a:r>
              <a:rPr lang="en-US" sz="2400" dirty="0" smtClean="0"/>
              <a:t>Right-click </a:t>
            </a:r>
            <a:r>
              <a:rPr lang="en-US" sz="2400" dirty="0"/>
              <a:t>the </a:t>
            </a:r>
            <a:r>
              <a:rPr lang="en-US" sz="2400" b="1" dirty="0"/>
              <a:t>Sheet2</a:t>
            </a:r>
            <a:r>
              <a:rPr lang="en-US" sz="2400" dirty="0"/>
              <a:t> tab and mouse over </a:t>
            </a:r>
            <a:r>
              <a:rPr lang="en-US" sz="2400" b="1" dirty="0"/>
              <a:t>Tab Color</a:t>
            </a:r>
            <a:r>
              <a:rPr lang="en-US" sz="2400" dirty="0"/>
              <a:t>. Click </a:t>
            </a:r>
            <a:r>
              <a:rPr lang="en-US" sz="2400" b="1" dirty="0"/>
              <a:t>Purple</a:t>
            </a:r>
            <a:r>
              <a:rPr lang="en-US" sz="2400" dirty="0"/>
              <a:t>.</a:t>
            </a:r>
          </a:p>
          <a:p>
            <a:pPr marL="457200" indent="-457200">
              <a:buFont typeface="+mj-lt"/>
              <a:buAutoNum type="arabicPeriod"/>
            </a:pPr>
            <a:r>
              <a:rPr lang="en-US" sz="2400" dirty="0" smtClean="0"/>
              <a:t>Right-click </a:t>
            </a:r>
            <a:r>
              <a:rPr lang="en-US" sz="2400" dirty="0"/>
              <a:t>the </a:t>
            </a:r>
            <a:r>
              <a:rPr lang="en-US" sz="2400" b="1" dirty="0"/>
              <a:t>Sheet3</a:t>
            </a:r>
            <a:r>
              <a:rPr lang="en-US" sz="2400" dirty="0"/>
              <a:t> tab and mouse over </a:t>
            </a:r>
            <a:r>
              <a:rPr lang="en-US" sz="2400" b="1" dirty="0"/>
              <a:t>Tab Color</a:t>
            </a:r>
            <a:r>
              <a:rPr lang="en-US" sz="2400" dirty="0"/>
              <a:t>. Click </a:t>
            </a:r>
            <a:r>
              <a:rPr lang="en-US" sz="2400" b="1" dirty="0"/>
              <a:t>Red</a:t>
            </a:r>
            <a:r>
              <a:rPr lang="en-US" sz="2400" dirty="0"/>
              <a:t>.</a:t>
            </a:r>
          </a:p>
          <a:p>
            <a:pPr marL="457200" indent="-457200">
              <a:buFont typeface="+mj-lt"/>
              <a:buAutoNum type="arabicPeriod"/>
            </a:pPr>
            <a:r>
              <a:rPr lang="en-US" sz="2400" dirty="0" smtClean="0"/>
              <a:t>Click </a:t>
            </a:r>
            <a:r>
              <a:rPr lang="en-US" sz="2400" dirty="0"/>
              <a:t>the </a:t>
            </a:r>
            <a:r>
              <a:rPr lang="en-US" sz="2400" b="1" dirty="0"/>
              <a:t>Sheet1</a:t>
            </a:r>
            <a:r>
              <a:rPr lang="en-US" sz="2400" dirty="0"/>
              <a:t> tab. Select </a:t>
            </a:r>
            <a:r>
              <a:rPr lang="en-US" sz="2400" b="1" dirty="0"/>
              <a:t>A1:A3</a:t>
            </a:r>
            <a:r>
              <a:rPr lang="en-US" sz="2400" dirty="0"/>
              <a:t>. Click </a:t>
            </a:r>
            <a:r>
              <a:rPr lang="en-US" sz="2400" b="1" dirty="0"/>
              <a:t>Copy</a:t>
            </a:r>
            <a:r>
              <a:rPr lang="en-US" sz="2400" dirty="0"/>
              <a:t>.</a:t>
            </a:r>
          </a:p>
          <a:p>
            <a:pPr marL="457200" indent="-457200">
              <a:buFont typeface="+mj-lt"/>
              <a:buAutoNum type="arabicPeriod"/>
            </a:pPr>
            <a:r>
              <a:rPr lang="en-US" sz="2400" dirty="0" smtClean="0"/>
              <a:t>Click </a:t>
            </a:r>
            <a:r>
              <a:rPr lang="en-US" sz="2400" b="1" dirty="0"/>
              <a:t>Sheet2</a:t>
            </a:r>
            <a:r>
              <a:rPr lang="en-US" sz="2400" dirty="0"/>
              <a:t>. Select </a:t>
            </a:r>
            <a:r>
              <a:rPr lang="en-US" sz="2400" b="1" dirty="0"/>
              <a:t>A1</a:t>
            </a:r>
            <a:r>
              <a:rPr lang="en-US" sz="2400" dirty="0"/>
              <a:t> and click </a:t>
            </a:r>
            <a:r>
              <a:rPr lang="en-US" sz="2400" b="1" dirty="0"/>
              <a:t>Paste</a:t>
            </a:r>
            <a:r>
              <a:rPr lang="en-US" sz="2400" dirty="0"/>
              <a:t>.</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1163738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Color </a:t>
            </a:r>
            <a:br>
              <a:rPr lang="en-US" dirty="0" smtClean="0"/>
            </a:br>
            <a:r>
              <a:rPr lang="en-US" dirty="0" smtClean="0"/>
              <a:t>of a Worksheet Tab</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a:t>Click the </a:t>
            </a:r>
            <a:r>
              <a:rPr lang="en-US" sz="2400" b="1" dirty="0"/>
              <a:t>Paste Options</a:t>
            </a:r>
            <a:r>
              <a:rPr lang="en-US" sz="2400" dirty="0"/>
              <a:t> button and click </a:t>
            </a:r>
            <a:r>
              <a:rPr lang="en-US" sz="2400" b="1" dirty="0"/>
              <a:t>Keep</a:t>
            </a:r>
            <a:r>
              <a:rPr lang="en-US" sz="2400" dirty="0"/>
              <a:t> </a:t>
            </a:r>
            <a:r>
              <a:rPr lang="en-US" sz="2400" b="1" dirty="0"/>
              <a:t>Source</a:t>
            </a:r>
            <a:r>
              <a:rPr lang="en-US" sz="2400" dirty="0"/>
              <a:t> </a:t>
            </a:r>
            <a:r>
              <a:rPr lang="en-US" sz="2400" b="1" dirty="0"/>
              <a:t>Column</a:t>
            </a:r>
            <a:r>
              <a:rPr lang="en-US" sz="2400" dirty="0"/>
              <a:t> </a:t>
            </a:r>
            <a:r>
              <a:rPr lang="en-US" sz="2400" b="1" dirty="0"/>
              <a:t>Widths</a:t>
            </a:r>
            <a:r>
              <a:rPr lang="en-US" sz="2400" dirty="0"/>
              <a:t>. </a:t>
            </a:r>
            <a:r>
              <a:rPr lang="en-US" sz="2400" dirty="0" smtClean="0"/>
              <a:t/>
            </a:r>
            <a:br>
              <a:rPr lang="en-US" sz="2400" dirty="0" smtClean="0"/>
            </a:br>
            <a:r>
              <a:rPr lang="en-US" sz="2400" dirty="0" smtClean="0"/>
              <a:t>(</a:t>
            </a:r>
            <a:r>
              <a:rPr lang="en-US" sz="2400" dirty="0"/>
              <a:t>See </a:t>
            </a:r>
            <a:r>
              <a:rPr lang="en-US" sz="2400" dirty="0" smtClean="0"/>
              <a:t>the figure)</a:t>
            </a:r>
          </a:p>
          <a:p>
            <a:pPr marL="457200" indent="-457200">
              <a:buFont typeface="+mj-lt"/>
              <a:buAutoNum type="arabicPeriod" startAt="6"/>
            </a:pPr>
            <a:r>
              <a:rPr lang="en-US" sz="2400" dirty="0"/>
              <a:t>Click </a:t>
            </a:r>
            <a:r>
              <a:rPr lang="en-US" sz="2400" b="1" dirty="0"/>
              <a:t>Sheet3</a:t>
            </a:r>
            <a:r>
              <a:rPr lang="en-US" sz="2400" dirty="0"/>
              <a:t>. </a:t>
            </a:r>
            <a:r>
              <a:rPr lang="en-US" sz="2400" dirty="0" smtClean="0"/>
              <a:t/>
            </a:r>
            <a:br>
              <a:rPr lang="en-US" sz="2400" dirty="0" smtClean="0"/>
            </a:br>
            <a:r>
              <a:rPr lang="en-US" sz="2400" dirty="0" smtClean="0"/>
              <a:t>Select </a:t>
            </a:r>
            <a:r>
              <a:rPr lang="en-US" sz="2400" b="1" dirty="0"/>
              <a:t>A1 </a:t>
            </a:r>
            <a:r>
              <a:rPr lang="en-US" sz="2400" dirty="0"/>
              <a:t>and </a:t>
            </a:r>
            <a:r>
              <a:rPr lang="en-US" sz="2400" dirty="0" smtClean="0"/>
              <a:t/>
            </a:r>
            <a:br>
              <a:rPr lang="en-US" sz="2400" dirty="0" smtClean="0"/>
            </a:br>
            <a:r>
              <a:rPr lang="en-US" sz="2400" dirty="0" smtClean="0"/>
              <a:t>click </a:t>
            </a:r>
            <a:r>
              <a:rPr lang="en-US" sz="2400" b="1" dirty="0" smtClean="0"/>
              <a:t>Paste</a:t>
            </a:r>
            <a:r>
              <a:rPr lang="en-US" sz="2400" dirty="0" smtClean="0"/>
              <a:t>.</a:t>
            </a:r>
          </a:p>
          <a:p>
            <a:pPr marL="457200" indent="-457200">
              <a:buFont typeface="+mj-lt"/>
              <a:buAutoNum type="arabicPeriod" startAt="6"/>
            </a:pPr>
            <a:r>
              <a:rPr lang="en-US" sz="2400" dirty="0"/>
              <a:t>Click the </a:t>
            </a:r>
            <a:r>
              <a:rPr lang="en-US" sz="2400" b="1" dirty="0"/>
              <a:t>Paste </a:t>
            </a:r>
            <a:r>
              <a:rPr lang="en-US" sz="2400" dirty="0" smtClean="0"/>
              <a:t/>
            </a:r>
            <a:br>
              <a:rPr lang="en-US" sz="2400" dirty="0" smtClean="0"/>
            </a:br>
            <a:r>
              <a:rPr lang="en-US" sz="2400" b="1" dirty="0" smtClean="0"/>
              <a:t>Options </a:t>
            </a:r>
            <a:r>
              <a:rPr lang="en-US" sz="2400" dirty="0"/>
              <a:t>button </a:t>
            </a:r>
            <a:r>
              <a:rPr lang="en-US" sz="2400" dirty="0" smtClean="0"/>
              <a:t/>
            </a:r>
            <a:br>
              <a:rPr lang="en-US" sz="2400" dirty="0" smtClean="0"/>
            </a:br>
            <a:r>
              <a:rPr lang="en-US" sz="2400" dirty="0" smtClean="0"/>
              <a:t>and </a:t>
            </a:r>
            <a:r>
              <a:rPr lang="en-US" sz="2400" dirty="0"/>
              <a:t>click </a:t>
            </a:r>
            <a:r>
              <a:rPr lang="en-US" sz="2400" b="1" dirty="0"/>
              <a:t>Keep </a:t>
            </a:r>
            <a:r>
              <a:rPr lang="en-US" sz="2400" dirty="0" smtClean="0"/>
              <a:t/>
            </a:r>
            <a:br>
              <a:rPr lang="en-US" sz="2400" dirty="0" smtClean="0"/>
            </a:br>
            <a:r>
              <a:rPr lang="en-US" sz="2400" b="1" dirty="0" smtClean="0"/>
              <a:t>Source </a:t>
            </a:r>
            <a:r>
              <a:rPr lang="en-US" sz="2400" b="1" dirty="0"/>
              <a:t>Column Widths</a:t>
            </a:r>
            <a:r>
              <a:rPr lang="en-US" sz="2400" dirty="0" smtClean="0"/>
              <a:t>.</a:t>
            </a:r>
          </a:p>
          <a:p>
            <a:pPr marL="457200" indent="-457200">
              <a:buFont typeface="+mj-lt"/>
              <a:buAutoNum type="arabicPeriod" startAt="6"/>
            </a:pPr>
            <a:r>
              <a:rPr lang="en-US" sz="2400" dirty="0"/>
              <a:t>On the </a:t>
            </a:r>
            <a:r>
              <a:rPr lang="en-US" sz="2400" b="1" dirty="0"/>
              <a:t>Sheet1</a:t>
            </a:r>
            <a:r>
              <a:rPr lang="en-US" sz="2400" dirty="0"/>
              <a:t> worksheet, select </a:t>
            </a:r>
            <a:r>
              <a:rPr lang="en-US" sz="2400" b="1" dirty="0"/>
              <a:t>A11:G15</a:t>
            </a:r>
            <a:r>
              <a:rPr lang="en-US" sz="2400" dirty="0"/>
              <a:t> and click </a:t>
            </a:r>
            <a:r>
              <a:rPr lang="en-US" sz="2400" b="1" dirty="0"/>
              <a:t>Cut</a:t>
            </a:r>
            <a:r>
              <a:rPr lang="en-US" sz="2400" dirty="0"/>
              <a:t>.</a:t>
            </a:r>
            <a:endParaRPr lang="en-US" sz="2400" dirty="0" smtClean="0"/>
          </a:p>
          <a:p>
            <a:pPr marL="457200" indent="-457200">
              <a:buFont typeface="+mj-lt"/>
              <a:buAutoNum type="arabicPeriod" startAt="6"/>
            </a:pPr>
            <a:endParaRPr lang="en-US" sz="2400" dirty="0" smtClean="0"/>
          </a:p>
          <a:p>
            <a:pPr marL="457200" indent="-457200">
              <a:buFont typeface="+mj-lt"/>
              <a:buAutoNum type="arabicPeriod" startAt="6"/>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09800"/>
            <a:ext cx="5111238" cy="2724467"/>
          </a:xfrm>
          <a:prstGeom prst="rect">
            <a:avLst/>
          </a:prstGeom>
        </p:spPr>
      </p:pic>
    </p:spTree>
    <p:extLst>
      <p:ext uri="{BB962C8B-B14F-4D97-AF65-F5344CB8AC3E}">
        <p14:creationId xmlns:p14="http://schemas.microsoft.com/office/powerpoint/2010/main" val="600436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Color </a:t>
            </a:r>
            <a:br>
              <a:rPr lang="en-US" dirty="0" smtClean="0"/>
            </a:br>
            <a:r>
              <a:rPr lang="en-US" dirty="0" smtClean="0"/>
              <a:t>of a Worksheet Tab</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a:t>On the </a:t>
            </a:r>
            <a:r>
              <a:rPr lang="en-US" sz="2400" b="1" dirty="0"/>
              <a:t>Sheet2</a:t>
            </a:r>
            <a:r>
              <a:rPr lang="en-US" sz="2400" dirty="0"/>
              <a:t> worksheet, select </a:t>
            </a:r>
            <a:r>
              <a:rPr lang="en-US" sz="2400" b="1" dirty="0"/>
              <a:t>A4</a:t>
            </a:r>
            <a:r>
              <a:rPr lang="en-US" sz="2400" dirty="0"/>
              <a:t> and click </a:t>
            </a:r>
            <a:r>
              <a:rPr lang="en-US" sz="2400" b="1" dirty="0"/>
              <a:t>Paste</a:t>
            </a:r>
            <a:r>
              <a:rPr lang="en-US" sz="2400" dirty="0"/>
              <a:t>.</a:t>
            </a:r>
          </a:p>
          <a:p>
            <a:pPr marL="457200" indent="-457200">
              <a:buFont typeface="+mj-lt"/>
              <a:buAutoNum type="arabicPeriod" startAt="10"/>
            </a:pPr>
            <a:r>
              <a:rPr lang="en-US" sz="2400" dirty="0" smtClean="0"/>
              <a:t>Cut </a:t>
            </a:r>
            <a:r>
              <a:rPr lang="en-US" sz="2400" dirty="0"/>
              <a:t>the </a:t>
            </a:r>
            <a:r>
              <a:rPr lang="en-US" sz="2400" b="1" dirty="0"/>
              <a:t>Alaska</a:t>
            </a:r>
            <a:r>
              <a:rPr lang="en-US" sz="2400" dirty="0"/>
              <a:t> data from </a:t>
            </a:r>
            <a:r>
              <a:rPr lang="en-US" sz="2400" b="1" dirty="0"/>
              <a:t>Sheet1</a:t>
            </a:r>
            <a:r>
              <a:rPr lang="en-US" sz="2400" dirty="0"/>
              <a:t> and paste it to </a:t>
            </a:r>
            <a:r>
              <a:rPr lang="en-US" sz="2400" b="1" dirty="0"/>
              <a:t>A4</a:t>
            </a:r>
            <a:r>
              <a:rPr lang="en-US" sz="2400" dirty="0"/>
              <a:t> on </a:t>
            </a:r>
            <a:r>
              <a:rPr lang="en-US" sz="2400" b="1" dirty="0"/>
              <a:t>Sheet3</a:t>
            </a:r>
            <a:r>
              <a:rPr lang="en-US" sz="2400" dirty="0"/>
              <a:t>. Note that each worksheet tab is color coded to match the font format in that worksheet</a:t>
            </a:r>
            <a:r>
              <a:rPr lang="en-US" sz="2400" dirty="0" smtClean="0"/>
              <a:t>.</a:t>
            </a:r>
          </a:p>
          <a:p>
            <a:r>
              <a:rPr lang="en-US" sz="2400" b="1" dirty="0"/>
              <a:t>LEAVE</a:t>
            </a:r>
            <a:r>
              <a:rPr lang="en-US" sz="2400" dirty="0"/>
              <a:t> the workbook open to use in the next exercise.</a:t>
            </a:r>
            <a:endParaRPr lang="en-US" sz="2400" dirty="0" smtClean="0"/>
          </a:p>
          <a:p>
            <a:pPr marL="457200" indent="-457200">
              <a:buFont typeface="+mj-lt"/>
              <a:buAutoNum type="arabicPeriod" startAt="10"/>
            </a:pPr>
            <a:endParaRPr lang="en-US" sz="2400" dirty="0" smtClean="0"/>
          </a:p>
        </p:txBody>
      </p:sp>
    </p:spTree>
    <p:extLst>
      <p:ext uri="{BB962C8B-B14F-4D97-AF65-F5344CB8AC3E}">
        <p14:creationId xmlns:p14="http://schemas.microsoft.com/office/powerpoint/2010/main" val="3406208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View and </a:t>
            </a:r>
            <a:br>
              <a:rPr lang="en-US" dirty="0" smtClean="0"/>
            </a:br>
            <a:r>
              <a:rPr lang="en-US" dirty="0" smtClean="0"/>
              <a:t>Print a Worksheet’s Gridlines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Click the </a:t>
            </a:r>
            <a:r>
              <a:rPr lang="en-US" sz="2400" b="1" dirty="0"/>
              <a:t>Sheet1</a:t>
            </a:r>
            <a:r>
              <a:rPr lang="en-US" sz="2400" dirty="0"/>
              <a:t> tab. On the </a:t>
            </a:r>
            <a:r>
              <a:rPr lang="en-US" sz="2400" b="1" dirty="0"/>
              <a:t>Page Layout </a:t>
            </a:r>
            <a:r>
              <a:rPr lang="en-US" sz="2400" dirty="0"/>
              <a:t>tab, in the Sheet Options group, remove the check mark from the </a:t>
            </a:r>
            <a:r>
              <a:rPr lang="en-US" sz="2400" b="1" dirty="0"/>
              <a:t>View option in the Gridlines</a:t>
            </a:r>
            <a:r>
              <a:rPr lang="en-US" sz="2400" dirty="0"/>
              <a:t> section.</a:t>
            </a:r>
          </a:p>
          <a:p>
            <a:pPr marL="457200" indent="-457200">
              <a:buFont typeface="+mj-lt"/>
              <a:buAutoNum type="arabicPeriod"/>
            </a:pPr>
            <a:r>
              <a:rPr lang="en-US" sz="2400" dirty="0" smtClean="0"/>
              <a:t>In </a:t>
            </a:r>
            <a:r>
              <a:rPr lang="en-US" sz="2400" dirty="0"/>
              <a:t>the Page Setup group, click </a:t>
            </a:r>
            <a:r>
              <a:rPr lang="en-US" sz="2400" b="1" dirty="0"/>
              <a:t>Orientation</a:t>
            </a:r>
            <a:r>
              <a:rPr lang="en-US" sz="2400" dirty="0"/>
              <a:t>, then click </a:t>
            </a:r>
            <a:r>
              <a:rPr lang="en-US" sz="2400" b="1" dirty="0"/>
              <a:t>Landscape</a:t>
            </a:r>
            <a:r>
              <a:rPr lang="en-US" sz="2400" dirty="0"/>
              <a:t>. In the Scale to Fit group, click </a:t>
            </a:r>
            <a:r>
              <a:rPr lang="en-US" sz="2400" b="1" dirty="0"/>
              <a:t>1 page</a:t>
            </a:r>
            <a:r>
              <a:rPr lang="en-US" sz="2400" dirty="0"/>
              <a:t> in the Width box.</a:t>
            </a:r>
          </a:p>
          <a:p>
            <a:pPr marL="457200" indent="-457200">
              <a:buFont typeface="+mj-lt"/>
              <a:buAutoNum type="arabicPeriod"/>
            </a:pPr>
            <a:r>
              <a:rPr lang="en-US" sz="2400" dirty="0" smtClean="0"/>
              <a:t>Click </a:t>
            </a:r>
            <a:r>
              <a:rPr lang="en-US" sz="2400" b="1" dirty="0"/>
              <a:t>Quick</a:t>
            </a:r>
            <a:r>
              <a:rPr lang="en-US" sz="2400" dirty="0"/>
              <a:t> </a:t>
            </a:r>
            <a:r>
              <a:rPr lang="en-US" sz="2400" b="1" dirty="0"/>
              <a:t>Print</a:t>
            </a:r>
            <a:r>
              <a:rPr lang="en-US" sz="2400" dirty="0"/>
              <a:t> on the Quick Access Toolbar. Gridlines should not be present on the work surface or in the printout.</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3642060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View and </a:t>
            </a:r>
            <a:br>
              <a:rPr lang="en-US" dirty="0" smtClean="0"/>
            </a:br>
            <a:r>
              <a:rPr lang="en-US" dirty="0" smtClean="0"/>
              <a:t>Print a Worksheet’s Gridlines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200" dirty="0"/>
              <a:t>Click the </a:t>
            </a:r>
            <a:r>
              <a:rPr lang="en-US" sz="2200" b="1" dirty="0"/>
              <a:t>Sheet2</a:t>
            </a:r>
            <a:r>
              <a:rPr lang="en-US" sz="2200" dirty="0"/>
              <a:t> tab to make it the active worksheet. Click the </a:t>
            </a:r>
            <a:r>
              <a:rPr lang="en-US" sz="2200" b="1" dirty="0"/>
              <a:t>Print</a:t>
            </a:r>
            <a:r>
              <a:rPr lang="en-US" sz="2200" dirty="0"/>
              <a:t> </a:t>
            </a:r>
            <a:r>
              <a:rPr lang="en-US" sz="2200" b="1" dirty="0"/>
              <a:t>check</a:t>
            </a:r>
            <a:r>
              <a:rPr lang="en-US" sz="2200" dirty="0"/>
              <a:t> </a:t>
            </a:r>
            <a:r>
              <a:rPr lang="en-US" sz="2200" b="1" dirty="0"/>
              <a:t>box</a:t>
            </a:r>
            <a:r>
              <a:rPr lang="en-US" sz="2200" dirty="0"/>
              <a:t> under Gridlines. Click </a:t>
            </a:r>
            <a:r>
              <a:rPr lang="en-US" sz="2200" b="1" dirty="0"/>
              <a:t>Orientation</a:t>
            </a:r>
            <a:r>
              <a:rPr lang="en-US" sz="2200" dirty="0"/>
              <a:t>, then click </a:t>
            </a:r>
            <a:r>
              <a:rPr lang="en-US" sz="2200" b="1" dirty="0"/>
              <a:t>Landscape</a:t>
            </a:r>
            <a:r>
              <a:rPr lang="en-US" sz="2200" dirty="0"/>
              <a:t>. </a:t>
            </a:r>
            <a:endParaRPr lang="en-US" sz="2200" dirty="0" smtClean="0"/>
          </a:p>
          <a:p>
            <a:r>
              <a:rPr lang="en-US" sz="2200" dirty="0" smtClean="0"/>
              <a:t>Each </a:t>
            </a:r>
            <a:r>
              <a:rPr lang="en-US" sz="2200" dirty="0"/>
              <a:t>worksheet has its own properties. When you access orientation for Sheet2, you will notice that Portrait is the default.</a:t>
            </a:r>
          </a:p>
          <a:p>
            <a:pPr marL="457200" indent="-457200">
              <a:buFont typeface="+mj-lt"/>
              <a:buAutoNum type="arabicPeriod" startAt="5"/>
            </a:pPr>
            <a:r>
              <a:rPr lang="en-US" sz="2200" dirty="0" smtClean="0"/>
              <a:t>In </a:t>
            </a:r>
            <a:r>
              <a:rPr lang="en-US" sz="2200" dirty="0"/>
              <a:t>the Scale to Fit group, click </a:t>
            </a:r>
            <a:r>
              <a:rPr lang="en-US" sz="2200" b="1" dirty="0"/>
              <a:t>1 page </a:t>
            </a:r>
            <a:r>
              <a:rPr lang="en-US" sz="2200" dirty="0"/>
              <a:t>in the Width box. Click </a:t>
            </a:r>
            <a:r>
              <a:rPr lang="en-US" sz="2200" dirty="0" smtClean="0"/>
              <a:t>. </a:t>
            </a:r>
            <a:r>
              <a:rPr lang="en-US" sz="2200" dirty="0"/>
              <a:t>Although gridlines are not present on the work surface, they are included on the printout.</a:t>
            </a:r>
          </a:p>
          <a:p>
            <a:pPr marL="457200" indent="-457200">
              <a:buFont typeface="+mj-lt"/>
              <a:buAutoNum type="arabicPeriod" startAt="5"/>
            </a:pPr>
            <a:r>
              <a:rPr lang="en-US" sz="2200" dirty="0" smtClean="0"/>
              <a:t>With </a:t>
            </a:r>
            <a:r>
              <a:rPr lang="en-US" sz="2200" dirty="0"/>
              <a:t>Sheet3 as the active worksheet, check </a:t>
            </a:r>
            <a:r>
              <a:rPr lang="en-US" sz="2200" b="1" dirty="0"/>
              <a:t>View and Print </a:t>
            </a:r>
            <a:r>
              <a:rPr lang="en-US" sz="2200" dirty="0"/>
              <a:t>under Gridlines. Click </a:t>
            </a:r>
            <a:r>
              <a:rPr lang="en-US" sz="2200" b="1" dirty="0"/>
              <a:t>Orientation</a:t>
            </a:r>
            <a:r>
              <a:rPr lang="en-US" sz="2200" dirty="0"/>
              <a:t> and </a:t>
            </a:r>
            <a:r>
              <a:rPr lang="en-US" sz="2200" b="1" dirty="0"/>
              <a:t>Landscape</a:t>
            </a:r>
            <a:r>
              <a:rPr lang="en-US" sz="2200" dirty="0" smtClean="0"/>
              <a:t>.</a:t>
            </a:r>
          </a:p>
          <a:p>
            <a:pPr marL="457200" indent="-457200">
              <a:buFont typeface="+mj-lt"/>
              <a:buAutoNum type="arabicPeriod" startAt="5"/>
            </a:pPr>
            <a:r>
              <a:rPr lang="en-US" sz="2200" dirty="0"/>
              <a:t>Click </a:t>
            </a:r>
            <a:r>
              <a:rPr lang="en-US" sz="2200" b="1" dirty="0"/>
              <a:t>Quick</a:t>
            </a:r>
            <a:r>
              <a:rPr lang="en-US" sz="2200" dirty="0"/>
              <a:t> </a:t>
            </a:r>
            <a:r>
              <a:rPr lang="en-US" sz="2200" b="1" dirty="0"/>
              <a:t>Print</a:t>
            </a:r>
            <a:r>
              <a:rPr lang="en-US" sz="2200" dirty="0"/>
              <a:t>. Gridlines are present on both the work surface and the printout</a:t>
            </a:r>
            <a:r>
              <a:rPr lang="en-US" sz="2200" dirty="0" smtClean="0"/>
              <a:t>.</a:t>
            </a:r>
          </a:p>
          <a:p>
            <a:r>
              <a:rPr lang="en-US" sz="2200" b="1" dirty="0"/>
              <a:t>LEAVE</a:t>
            </a:r>
            <a:r>
              <a:rPr lang="en-US" sz="2200" dirty="0"/>
              <a:t> the workbook open to use in the next </a:t>
            </a:r>
            <a:r>
              <a:rPr lang="en-US" sz="2200" dirty="0" smtClean="0"/>
              <a:t>exercise.</a:t>
            </a:r>
          </a:p>
        </p:txBody>
      </p:sp>
    </p:spTree>
    <p:extLst>
      <p:ext uri="{BB962C8B-B14F-4D97-AF65-F5344CB8AC3E}">
        <p14:creationId xmlns:p14="http://schemas.microsoft.com/office/powerpoint/2010/main" val="3301459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View and </a:t>
            </a:r>
            <a:br>
              <a:rPr lang="en-US" dirty="0" smtClean="0"/>
            </a:br>
            <a:r>
              <a:rPr lang="en-US" dirty="0" smtClean="0"/>
              <a:t>Print Column and Row Headings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000" b="1" dirty="0"/>
              <a:t>USE</a:t>
            </a:r>
            <a:r>
              <a:rPr lang="en-US" sz="2000" dirty="0"/>
              <a:t> the workbook from the previous </a:t>
            </a:r>
            <a:r>
              <a:rPr lang="en-US" sz="2000" dirty="0" smtClean="0"/>
              <a:t>exercise to </a:t>
            </a:r>
            <a:r>
              <a:rPr lang="en-US" sz="2000" dirty="0"/>
              <a:t>complete the following steps</a:t>
            </a:r>
            <a:r>
              <a:rPr lang="en-US" sz="2000" dirty="0" smtClean="0"/>
              <a:t>:</a:t>
            </a:r>
          </a:p>
          <a:p>
            <a:pPr marL="457200" indent="-457200">
              <a:buFont typeface="+mj-lt"/>
              <a:buAutoNum type="arabicPeriod"/>
            </a:pPr>
            <a:r>
              <a:rPr lang="en-US" sz="2000" dirty="0"/>
              <a:t>Click </a:t>
            </a:r>
            <a:r>
              <a:rPr lang="en-US" sz="2000" b="1" dirty="0"/>
              <a:t>Sheet1</a:t>
            </a:r>
            <a:r>
              <a:rPr lang="en-US" sz="2000" dirty="0"/>
              <a:t>. On the Page Layout tab, in the Sheet Options group under Headings, click </a:t>
            </a:r>
            <a:r>
              <a:rPr lang="en-US" sz="2000" b="1" dirty="0"/>
              <a:t>View</a:t>
            </a:r>
            <a:r>
              <a:rPr lang="en-US" sz="2000" dirty="0"/>
              <a:t> to remove the check. Column and row headings </a:t>
            </a:r>
            <a:r>
              <a:rPr lang="en-US" sz="2000" dirty="0" smtClean="0"/>
              <a:t>no longer display</a:t>
            </a:r>
            <a:r>
              <a:rPr lang="en-US" sz="2000" dirty="0"/>
              <a:t>.</a:t>
            </a:r>
          </a:p>
          <a:p>
            <a:pPr marL="457200" indent="-457200">
              <a:buFont typeface="+mj-lt"/>
              <a:buAutoNum type="arabicPeriod"/>
            </a:pPr>
            <a:r>
              <a:rPr lang="en-US" sz="2000" dirty="0" smtClean="0"/>
              <a:t>Check </a:t>
            </a:r>
            <a:r>
              <a:rPr lang="en-US" sz="2000" dirty="0"/>
              <a:t>the </a:t>
            </a:r>
            <a:r>
              <a:rPr lang="en-US" sz="2000" b="1" dirty="0"/>
              <a:t>View</a:t>
            </a:r>
            <a:r>
              <a:rPr lang="en-US" sz="2000" dirty="0"/>
              <a:t> box again. Headings are restored. Then, click the </a:t>
            </a:r>
            <a:r>
              <a:rPr lang="en-US" sz="2000" b="1" dirty="0"/>
              <a:t>Print</a:t>
            </a:r>
            <a:r>
              <a:rPr lang="en-US" sz="2000" dirty="0"/>
              <a:t> check box under Headings.</a:t>
            </a:r>
          </a:p>
          <a:p>
            <a:pPr marL="457200" indent="-457200">
              <a:buFont typeface="+mj-lt"/>
              <a:buAutoNum type="arabicPeriod"/>
            </a:pPr>
            <a:r>
              <a:rPr lang="en-US" sz="2000" dirty="0" smtClean="0"/>
              <a:t>Click </a:t>
            </a:r>
            <a:r>
              <a:rPr lang="en-US" sz="2000" dirty="0"/>
              <a:t>the </a:t>
            </a:r>
            <a:r>
              <a:rPr lang="en-US" sz="2000" b="1" dirty="0"/>
              <a:t>View</a:t>
            </a:r>
            <a:r>
              <a:rPr lang="en-US" sz="2000" dirty="0"/>
              <a:t> tab and click </a:t>
            </a:r>
            <a:r>
              <a:rPr lang="en-US" sz="2000" b="1" dirty="0"/>
              <a:t>Page</a:t>
            </a:r>
            <a:r>
              <a:rPr lang="en-US" sz="2000" dirty="0"/>
              <a:t> </a:t>
            </a:r>
            <a:r>
              <a:rPr lang="en-US" sz="2000" b="1" dirty="0"/>
              <a:t>Layout</a:t>
            </a:r>
            <a:r>
              <a:rPr lang="en-US" sz="2000" dirty="0"/>
              <a:t> in the Workbook Views group. Column and row headings now appear in the worksheet as it will be printed. </a:t>
            </a:r>
            <a:endParaRPr lang="en-US" sz="2000" dirty="0" smtClean="0"/>
          </a:p>
          <a:p>
            <a:r>
              <a:rPr lang="en-US" sz="2000" dirty="0" smtClean="0"/>
              <a:t>Remember</a:t>
            </a:r>
            <a:r>
              <a:rPr lang="en-US" sz="2000" dirty="0"/>
              <a:t>, Page Layout view allows you to see a worksheet exactly as it will appear on a printed page. You can use this view to see where pages begin and end</a:t>
            </a:r>
            <a:r>
              <a:rPr lang="en-US" sz="2000" dirty="0" smtClean="0"/>
              <a:t>.</a:t>
            </a:r>
            <a:endParaRPr lang="en-US" sz="2000" dirty="0"/>
          </a:p>
          <a:p>
            <a:r>
              <a:rPr lang="en-US" sz="2000" b="1" dirty="0"/>
              <a:t>LEAVE</a:t>
            </a:r>
            <a:r>
              <a:rPr lang="en-US" sz="2000" dirty="0"/>
              <a:t> the workbook open to use in the next exercise</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93910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100" dirty="0" smtClean="0"/>
              <a:t>Software Orientation: Page Layout Commands</a:t>
            </a:r>
          </a:p>
        </p:txBody>
      </p:sp>
      <p:sp>
        <p:nvSpPr>
          <p:cNvPr id="4099" name="Rectangle 3"/>
          <p:cNvSpPr>
            <a:spLocks noGrp="1" noChangeArrowheads="1"/>
          </p:cNvSpPr>
          <p:nvPr>
            <p:ph type="body" idx="1"/>
          </p:nvPr>
        </p:nvSpPr>
        <p:spPr>
          <a:xfrm>
            <a:off x="457200" y="1600200"/>
            <a:ext cx="8229600" cy="4876800"/>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2600"/>
            <a:ext cx="8077200" cy="1703303"/>
          </a:xfrm>
          <a:prstGeom prst="rect">
            <a:avLst/>
          </a:prstGeom>
        </p:spPr>
      </p:pic>
    </p:spTree>
    <p:extLst>
      <p:ext uri="{BB962C8B-B14F-4D97-AF65-F5344CB8AC3E}">
        <p14:creationId xmlns:p14="http://schemas.microsoft.com/office/powerpoint/2010/main" val="640515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Add Page </a:t>
            </a:r>
            <a:br>
              <a:rPr lang="en-US" dirty="0" smtClean="0"/>
            </a:br>
            <a:r>
              <a:rPr lang="en-US" dirty="0" smtClean="0"/>
              <a:t>Numbers to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With Sheet1 active, click the Insert tab, then click the </a:t>
            </a:r>
            <a:r>
              <a:rPr lang="en-US" sz="2400" b="1" dirty="0"/>
              <a:t>Header &amp; Footer </a:t>
            </a:r>
            <a:r>
              <a:rPr lang="en-US" sz="2400" dirty="0"/>
              <a:t>button in the Text group. The worksheet is now displayed in Page Layout view. </a:t>
            </a:r>
            <a:endParaRPr lang="en-US" sz="2400" dirty="0" smtClean="0"/>
          </a:p>
          <a:p>
            <a:r>
              <a:rPr lang="en-US" sz="2400" dirty="0" smtClean="0"/>
              <a:t>Note </a:t>
            </a:r>
            <a:r>
              <a:rPr lang="en-US" sz="2400" dirty="0"/>
              <a:t>that the center Header text box is active and the Design tab is added to the Ribbon. The Header &amp; Footer Design tab command groups are thus available for you to use in the worksheet.</a:t>
            </a:r>
          </a:p>
          <a:p>
            <a:pPr marL="457200" indent="-457200">
              <a:buFont typeface="+mj-lt"/>
              <a:buAutoNum type="arabicPeriod" startAt="2"/>
            </a:pPr>
            <a:r>
              <a:rPr lang="en-US" sz="2400" dirty="0" smtClean="0"/>
              <a:t>By </a:t>
            </a:r>
            <a:r>
              <a:rPr lang="en-US" sz="2400" dirty="0"/>
              <a:t>default, your cursor will appear in the center Header section. Press </a:t>
            </a:r>
            <a:r>
              <a:rPr lang="en-US" sz="2400" b="1" dirty="0"/>
              <a:t>Tab</a:t>
            </a:r>
            <a:r>
              <a:rPr lang="en-US" sz="2400" dirty="0"/>
              <a:t> to move to the right pane in the Header section of the worksheet</a:t>
            </a:r>
            <a:r>
              <a:rPr lang="en-US" sz="2400" dirty="0" smtClean="0"/>
              <a:t>.</a:t>
            </a:r>
          </a:p>
        </p:txBody>
      </p:sp>
    </p:spTree>
    <p:extLst>
      <p:ext uri="{BB962C8B-B14F-4D97-AF65-F5344CB8AC3E}">
        <p14:creationId xmlns:p14="http://schemas.microsoft.com/office/powerpoint/2010/main" val="3443268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Add Page </a:t>
            </a:r>
            <a:br>
              <a:rPr lang="en-US" dirty="0" smtClean="0"/>
            </a:br>
            <a:r>
              <a:rPr lang="en-US" dirty="0" smtClean="0"/>
              <a:t>Numbers to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b="1" dirty="0"/>
              <a:t>Page Number </a:t>
            </a:r>
            <a:r>
              <a:rPr lang="en-US" sz="2400" dirty="0"/>
              <a:t>in the Header &amp; Footer Elements group. The code </a:t>
            </a:r>
            <a:r>
              <a:rPr lang="en-US" sz="2400" b="1" dirty="0"/>
              <a:t>&amp;[Page]</a:t>
            </a:r>
            <a:r>
              <a:rPr lang="en-US" sz="2400" dirty="0"/>
              <a:t> appears in the text box. This symbol (&amp;) indicates that the appropriate page number will be added to each page of the printed worksheet</a:t>
            </a:r>
            <a:r>
              <a:rPr lang="en-US" sz="2400" dirty="0" smtClean="0"/>
              <a:t>.</a:t>
            </a:r>
          </a:p>
          <a:p>
            <a:pPr marL="457200" indent="-457200">
              <a:buFont typeface="+mj-lt"/>
              <a:buAutoNum type="arabicPeriod" startAt="3"/>
            </a:pPr>
            <a:r>
              <a:rPr lang="en-US" sz="2400" dirty="0"/>
              <a:t>Click the </a:t>
            </a:r>
            <a:r>
              <a:rPr lang="en-US" sz="2400" b="1" dirty="0"/>
              <a:t>Go to Footer </a:t>
            </a:r>
            <a:r>
              <a:rPr lang="en-US" sz="2400" dirty="0"/>
              <a:t>button in the Navigation</a:t>
            </a:r>
            <a:r>
              <a:rPr lang="en-US" sz="2400" i="1" dirty="0"/>
              <a:t> </a:t>
            </a:r>
            <a:r>
              <a:rPr lang="en-US" sz="2400" dirty="0"/>
              <a:t>group.</a:t>
            </a:r>
          </a:p>
          <a:p>
            <a:pPr marL="457200" indent="-457200">
              <a:buFont typeface="+mj-lt"/>
              <a:buAutoNum type="arabicPeriod" startAt="3"/>
            </a:pPr>
            <a:r>
              <a:rPr lang="en-US" sz="2400" dirty="0" smtClean="0"/>
              <a:t>Click </a:t>
            </a:r>
            <a:r>
              <a:rPr lang="en-US" sz="2400" dirty="0"/>
              <a:t>the left text box in the footer and click </a:t>
            </a:r>
            <a:r>
              <a:rPr lang="en-US" sz="2400" b="1" dirty="0"/>
              <a:t>Sheet</a:t>
            </a:r>
            <a:r>
              <a:rPr lang="en-US" sz="2400" dirty="0"/>
              <a:t> </a:t>
            </a:r>
            <a:r>
              <a:rPr lang="en-US" sz="2400" b="1" dirty="0"/>
              <a:t>Name</a:t>
            </a:r>
            <a:r>
              <a:rPr lang="en-US" sz="2400" dirty="0"/>
              <a:t> in the Header &amp; Footer Elements group. Press </a:t>
            </a:r>
            <a:r>
              <a:rPr lang="en-US" sz="2400" b="1" dirty="0"/>
              <a:t>Tab</a:t>
            </a:r>
            <a:r>
              <a:rPr lang="en-US" sz="2400" dirty="0"/>
              <a:t> twice to go to the right footer pane.</a:t>
            </a:r>
          </a:p>
          <a:p>
            <a:pPr marL="457200" indent="-457200">
              <a:buFont typeface="+mj-lt"/>
              <a:buAutoNum type="arabicPeriod" startAt="3"/>
            </a:pPr>
            <a:r>
              <a:rPr lang="en-US" sz="2400" dirty="0"/>
              <a:t>Click </a:t>
            </a:r>
            <a:r>
              <a:rPr lang="en-US" sz="2400" b="1" dirty="0"/>
              <a:t>Current Date </a:t>
            </a:r>
            <a:r>
              <a:rPr lang="en-US" sz="2400" dirty="0"/>
              <a:t>in the Header &amp; Footer Elements group. Then click anywhere in the worksheet outside the header and footer to close the Design tab</a:t>
            </a:r>
            <a:r>
              <a:rPr lang="en-US" sz="2400" dirty="0" smtClean="0"/>
              <a:t>.</a:t>
            </a:r>
          </a:p>
          <a:p>
            <a:pPr marL="457200" indent="-457200">
              <a:buFont typeface="+mj-lt"/>
              <a:buAutoNum type="arabicPeriod" startAt="3"/>
            </a:pPr>
            <a:r>
              <a:rPr lang="en-US" sz="2400" b="1" dirty="0"/>
              <a:t>SAVE</a:t>
            </a:r>
            <a:r>
              <a:rPr lang="en-US" sz="2400" dirty="0"/>
              <a:t> the workbook in the Lesson 5 folder as </a:t>
            </a:r>
            <a:r>
              <a:rPr lang="en-US" sz="2400" b="1" i="1" dirty="0"/>
              <a:t>Cruises</a:t>
            </a:r>
            <a:r>
              <a:rPr lang="en-US" sz="2400" dirty="0"/>
              <a:t>.</a:t>
            </a:r>
          </a:p>
          <a:p>
            <a:pPr marL="457200" indent="-457200">
              <a:buFont typeface="+mj-lt"/>
              <a:buAutoNum type="arabicPeriod" startAt="3"/>
            </a:pPr>
            <a:endParaRPr lang="en-US" sz="2400" dirty="0"/>
          </a:p>
          <a:p>
            <a:pPr marL="457200" indent="-457200">
              <a:buFont typeface="+mj-lt"/>
              <a:buAutoNum type="arabicPeriod" startAt="3"/>
            </a:pPr>
            <a:endParaRPr lang="en-US" sz="2400" dirty="0" smtClean="0"/>
          </a:p>
        </p:txBody>
      </p:sp>
    </p:spTree>
    <p:extLst>
      <p:ext uri="{BB962C8B-B14F-4D97-AF65-F5344CB8AC3E}">
        <p14:creationId xmlns:p14="http://schemas.microsoft.com/office/powerpoint/2010/main" val="1180744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Predefined</a:t>
            </a:r>
            <a:br>
              <a:rPr lang="en-US" dirty="0" smtClean="0"/>
            </a:br>
            <a:r>
              <a:rPr lang="en-US" dirty="0" smtClean="0"/>
              <a:t>Header or Footer</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Click the </a:t>
            </a:r>
            <a:r>
              <a:rPr lang="en-US" sz="2400" b="1" dirty="0"/>
              <a:t>Sheet3</a:t>
            </a:r>
            <a:r>
              <a:rPr lang="en-US" sz="2400" dirty="0"/>
              <a:t> worksheet. Click the </a:t>
            </a:r>
            <a:r>
              <a:rPr lang="en-US" sz="2400" b="1" dirty="0"/>
              <a:t>View</a:t>
            </a:r>
            <a:r>
              <a:rPr lang="en-US" sz="2400" dirty="0"/>
              <a:t> tab.</a:t>
            </a:r>
          </a:p>
          <a:p>
            <a:pPr marL="457200" indent="-457200">
              <a:buFont typeface="+mj-lt"/>
              <a:buAutoNum type="arabicPeriod"/>
            </a:pPr>
            <a:r>
              <a:rPr lang="en-US" sz="2400" dirty="0" smtClean="0"/>
              <a:t>Click </a:t>
            </a:r>
            <a:r>
              <a:rPr lang="en-US" sz="2400" b="1" dirty="0"/>
              <a:t>Page Layout </a:t>
            </a:r>
            <a:r>
              <a:rPr lang="en-US" sz="2400" dirty="0"/>
              <a:t>view in the Workbook Views group.</a:t>
            </a:r>
          </a:p>
          <a:p>
            <a:pPr marL="457200" indent="-457200">
              <a:buFont typeface="+mj-lt"/>
              <a:buAutoNum type="arabicPeriod"/>
            </a:pPr>
            <a:r>
              <a:rPr lang="en-US" sz="2400" dirty="0" smtClean="0"/>
              <a:t>Click </a:t>
            </a:r>
            <a:r>
              <a:rPr lang="en-US" sz="2400" dirty="0"/>
              <a:t>the </a:t>
            </a:r>
            <a:r>
              <a:rPr lang="en-US" sz="2400" b="1" dirty="0"/>
              <a:t>center Header pane</a:t>
            </a:r>
            <a:r>
              <a:rPr lang="en-US" sz="2400" dirty="0"/>
              <a:t>. Click on the </a:t>
            </a:r>
            <a:r>
              <a:rPr lang="en-US" sz="2400" b="1" dirty="0"/>
              <a:t>Header &amp; Footer Tools Design </a:t>
            </a:r>
            <a:r>
              <a:rPr lang="en-US" sz="2400" dirty="0"/>
              <a:t>tab now that it has become active. Click </a:t>
            </a:r>
            <a:r>
              <a:rPr lang="en-US" sz="2400" b="1" dirty="0"/>
              <a:t>Sheet Name </a:t>
            </a:r>
            <a:r>
              <a:rPr lang="en-US" sz="2400" dirty="0"/>
              <a:t>in the Header and Footer Elements</a:t>
            </a:r>
            <a:r>
              <a:rPr lang="en-US" sz="2400" i="1" dirty="0"/>
              <a:t> </a:t>
            </a:r>
            <a:r>
              <a:rPr lang="en-US" sz="2400" dirty="0"/>
              <a:t>group. &amp;Tab appears in the pane.</a:t>
            </a:r>
          </a:p>
          <a:p>
            <a:pPr marL="457200" indent="-457200">
              <a:buFont typeface="+mj-lt"/>
              <a:buAutoNum type="arabicPeriod"/>
            </a:pPr>
            <a:r>
              <a:rPr lang="en-US" sz="2400" dirty="0" smtClean="0"/>
              <a:t>Click </a:t>
            </a:r>
            <a:r>
              <a:rPr lang="en-US" sz="2400" b="1" dirty="0"/>
              <a:t>Go to Footer </a:t>
            </a:r>
            <a:r>
              <a:rPr lang="en-US" sz="2400" dirty="0"/>
              <a:t>in the Navigation group. Click the left </a:t>
            </a:r>
            <a:r>
              <a:rPr lang="en-US" sz="2400" b="1" dirty="0"/>
              <a:t>footer pane</a:t>
            </a:r>
            <a:r>
              <a:rPr lang="en-US" sz="2400" dirty="0" smtClean="0"/>
              <a:t>.</a:t>
            </a:r>
            <a:endParaRPr lang="en-US" sz="2400" dirty="0"/>
          </a:p>
          <a:p>
            <a:endParaRPr lang="en-US" sz="2400" dirty="0" smtClean="0"/>
          </a:p>
        </p:txBody>
      </p:sp>
    </p:spTree>
    <p:extLst>
      <p:ext uri="{BB962C8B-B14F-4D97-AF65-F5344CB8AC3E}">
        <p14:creationId xmlns:p14="http://schemas.microsoft.com/office/powerpoint/2010/main" val="358630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Predefined</a:t>
            </a:r>
            <a:br>
              <a:rPr lang="en-US" dirty="0" smtClean="0"/>
            </a:br>
            <a:r>
              <a:rPr lang="en-US" dirty="0" smtClean="0"/>
              <a:t>Header or Footer</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Click </a:t>
            </a:r>
            <a:r>
              <a:rPr lang="en-US" sz="2400" b="1" dirty="0"/>
              <a:t>Footer</a:t>
            </a:r>
            <a:r>
              <a:rPr lang="en-US" sz="2400" dirty="0"/>
              <a:t> in the </a:t>
            </a:r>
            <a:r>
              <a:rPr lang="en-US" sz="2400" i="1" dirty="0"/>
              <a:t>Header &amp; Footer</a:t>
            </a:r>
            <a:r>
              <a:rPr lang="en-US" sz="2400" dirty="0"/>
              <a:t> group and click the last option in the list, which combines Prepared by, Current Date, and Page Number. </a:t>
            </a:r>
            <a:endParaRPr lang="en-US" sz="2400" dirty="0" smtClean="0"/>
          </a:p>
          <a:p>
            <a:r>
              <a:rPr lang="en-US" sz="2400" dirty="0" smtClean="0"/>
              <a:t>Because </a:t>
            </a:r>
            <a:r>
              <a:rPr lang="en-US" sz="2400" dirty="0"/>
              <a:t>the footer is wider than the left pane, the majority of the footer is moved to the center pane, and the page number appears in the right pane</a:t>
            </a:r>
            <a:r>
              <a:rPr lang="en-US" sz="2400" dirty="0" smtClean="0"/>
              <a:t>.</a:t>
            </a:r>
          </a:p>
          <a:p>
            <a:r>
              <a:rPr lang="en-US" sz="2400" b="1" dirty="0"/>
              <a:t>LEAVE</a:t>
            </a:r>
            <a:r>
              <a:rPr lang="en-US" sz="2400" dirty="0"/>
              <a:t> the workbook open to use in the next </a:t>
            </a:r>
            <a:r>
              <a:rPr lang="en-US" sz="2400" dirty="0" smtClean="0"/>
              <a:t>exercise.</a:t>
            </a:r>
          </a:p>
        </p:txBody>
      </p:sp>
      <p:sp>
        <p:nvSpPr>
          <p:cNvPr id="4" name="TextBox 3"/>
          <p:cNvSpPr txBox="1"/>
          <p:nvPr/>
        </p:nvSpPr>
        <p:spPr>
          <a:xfrm>
            <a:off x="4343400" y="4930914"/>
            <a:ext cx="4336576" cy="1323439"/>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ANOTHER WAY</a:t>
            </a:r>
            <a:r>
              <a:rPr lang="en-US" sz="2000" dirty="0" smtClean="0"/>
              <a:t>: You </a:t>
            </a:r>
            <a:r>
              <a:rPr lang="en-US" sz="2000" dirty="0"/>
              <a:t>can access the Header and Footer text boxes by clicking Page Layout view on the right side of the status </a:t>
            </a:r>
            <a:r>
              <a:rPr lang="en-US" sz="2000" dirty="0" smtClean="0"/>
              <a:t>bar.</a:t>
            </a:r>
            <a:endParaRPr lang="en-US" sz="2000" dirty="0"/>
          </a:p>
        </p:txBody>
      </p:sp>
    </p:spTree>
    <p:extLst>
      <p:ext uri="{BB962C8B-B14F-4D97-AF65-F5344CB8AC3E}">
        <p14:creationId xmlns:p14="http://schemas.microsoft.com/office/powerpoint/2010/main" val="517184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Text and Graphics</a:t>
            </a:r>
            <a:br>
              <a:rPr lang="en-US" dirty="0" smtClean="0"/>
            </a:br>
            <a:r>
              <a:rPr lang="en-US" dirty="0" smtClean="0"/>
              <a:t>into a Header or Footer</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With Sheet3 still active, click the </a:t>
            </a:r>
            <a:r>
              <a:rPr lang="en-US" sz="2400" b="1" dirty="0"/>
              <a:t>center Header pane </a:t>
            </a:r>
            <a:r>
              <a:rPr lang="en-US" sz="2400" dirty="0"/>
              <a:t>and delete the existing header.</a:t>
            </a:r>
          </a:p>
          <a:p>
            <a:pPr marL="457200" indent="-457200">
              <a:buFont typeface="+mj-lt"/>
              <a:buAutoNum type="arabicPeriod"/>
            </a:pPr>
            <a:r>
              <a:rPr lang="en-US" sz="2400" dirty="0" smtClean="0"/>
              <a:t>Key </a:t>
            </a:r>
            <a:r>
              <a:rPr lang="en-US" sz="2400" b="1" dirty="0"/>
              <a:t>For Presentation to Client </a:t>
            </a:r>
            <a:r>
              <a:rPr lang="en-US" sz="2400" dirty="0"/>
              <a:t>in the center pane. Then press </a:t>
            </a:r>
            <a:r>
              <a:rPr lang="en-US" sz="2400" b="1" dirty="0"/>
              <a:t>Tab</a:t>
            </a:r>
            <a:r>
              <a:rPr lang="en-US" sz="2400" dirty="0"/>
              <a:t> to move to the right Header pane.</a:t>
            </a:r>
          </a:p>
          <a:p>
            <a:pPr marL="457200" indent="-457200">
              <a:buFont typeface="+mj-lt"/>
              <a:buAutoNum type="arabicPeriod"/>
            </a:pPr>
            <a:r>
              <a:rPr lang="en-US" sz="2400" dirty="0" smtClean="0"/>
              <a:t>Click </a:t>
            </a:r>
            <a:r>
              <a:rPr lang="en-US" sz="2400" dirty="0"/>
              <a:t>the </a:t>
            </a:r>
            <a:r>
              <a:rPr lang="en-US" sz="2400" b="1" dirty="0"/>
              <a:t>Design</a:t>
            </a:r>
            <a:r>
              <a:rPr lang="en-US" sz="2400" dirty="0"/>
              <a:t> tab if it is not already active. Click </a:t>
            </a:r>
            <a:r>
              <a:rPr lang="en-US" sz="2400" b="1" dirty="0"/>
              <a:t>Picture</a:t>
            </a:r>
            <a:r>
              <a:rPr lang="en-US" sz="2400" dirty="0"/>
              <a:t> in the Header and Footer Elements group. Select the </a:t>
            </a:r>
            <a:r>
              <a:rPr lang="en-US" sz="2400" b="1" i="1" dirty="0"/>
              <a:t>Sailing image</a:t>
            </a:r>
            <a:r>
              <a:rPr lang="en-US" sz="2400" dirty="0"/>
              <a:t> from student data files for Lesson 5 and click </a:t>
            </a:r>
            <a:r>
              <a:rPr lang="en-US" sz="2400" b="1" dirty="0"/>
              <a:t>Insert</a:t>
            </a:r>
            <a:r>
              <a:rPr lang="en-US" sz="2400" dirty="0"/>
              <a:t>.</a:t>
            </a:r>
          </a:p>
          <a:p>
            <a:pPr marL="457200" indent="-457200">
              <a:buFont typeface="+mj-lt"/>
              <a:buAutoNum type="arabicPeriod"/>
            </a:pPr>
            <a:r>
              <a:rPr lang="en-US" sz="2400" dirty="0" smtClean="0"/>
              <a:t>Click </a:t>
            </a:r>
            <a:r>
              <a:rPr lang="en-US" sz="2400" b="1" dirty="0"/>
              <a:t>Format </a:t>
            </a:r>
            <a:r>
              <a:rPr lang="en-US" sz="2400" b="1" dirty="0" smtClean="0"/>
              <a:t>Picture </a:t>
            </a:r>
            <a:r>
              <a:rPr lang="en-US" sz="2400" dirty="0" smtClean="0"/>
              <a:t>on the ribbon.</a:t>
            </a:r>
            <a:endParaRPr lang="en-US" sz="2400" dirty="0"/>
          </a:p>
          <a:p>
            <a:endParaRPr lang="en-US" sz="2400" dirty="0" smtClean="0"/>
          </a:p>
        </p:txBody>
      </p:sp>
    </p:spTree>
    <p:extLst>
      <p:ext uri="{BB962C8B-B14F-4D97-AF65-F5344CB8AC3E}">
        <p14:creationId xmlns:p14="http://schemas.microsoft.com/office/powerpoint/2010/main" val="686282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Text and Graphics</a:t>
            </a:r>
            <a:br>
              <a:rPr lang="en-US" dirty="0" smtClean="0"/>
            </a:br>
            <a:r>
              <a:rPr lang="en-US" dirty="0" smtClean="0"/>
              <a:t>into a Header or Footer</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In the </a:t>
            </a:r>
            <a:r>
              <a:rPr lang="en-US" sz="2400" i="1" dirty="0"/>
              <a:t>Format Picture</a:t>
            </a:r>
            <a:r>
              <a:rPr lang="en-US" sz="2400" dirty="0"/>
              <a:t> dialog box, under </a:t>
            </a:r>
            <a:r>
              <a:rPr lang="en-US" sz="2400" i="1" dirty="0"/>
              <a:t>Size and rotate</a:t>
            </a:r>
            <a:r>
              <a:rPr lang="en-US" sz="2400" dirty="0"/>
              <a:t>, set the height to </a:t>
            </a:r>
            <a:r>
              <a:rPr lang="en-US" sz="2400" b="1" dirty="0"/>
              <a:t>8.5”</a:t>
            </a:r>
            <a:r>
              <a:rPr lang="en-US" sz="2400" dirty="0"/>
              <a:t> and press </a:t>
            </a:r>
            <a:r>
              <a:rPr lang="en-US" sz="2400" b="1" dirty="0"/>
              <a:t>Tab</a:t>
            </a:r>
            <a:r>
              <a:rPr lang="en-US" sz="2400" dirty="0"/>
              <a:t>. Notice the width changes automatically. This happens because </a:t>
            </a:r>
            <a:r>
              <a:rPr lang="en-US" sz="2400" b="1" dirty="0"/>
              <a:t>Lock aspect ratio </a:t>
            </a:r>
            <a:r>
              <a:rPr lang="en-US" sz="2400" dirty="0"/>
              <a:t>is checked. Press </a:t>
            </a:r>
            <a:r>
              <a:rPr lang="en-US" sz="2400" b="1" dirty="0"/>
              <a:t>OK</a:t>
            </a:r>
            <a:r>
              <a:rPr lang="en-US" sz="2400" dirty="0" smtClean="0"/>
              <a:t>. </a:t>
            </a:r>
          </a:p>
          <a:p>
            <a:pPr marL="457200" indent="-457200">
              <a:buFont typeface="+mj-lt"/>
              <a:buAutoNum type="arabicPeriod" startAt="6"/>
            </a:pPr>
            <a:r>
              <a:rPr lang="en-US" sz="2400" dirty="0" smtClean="0"/>
              <a:t>Click anywhere on the worksheet to deselect Headers &amp; Footers editing. The image now appears behind the header and footer text.</a:t>
            </a:r>
          </a:p>
          <a:p>
            <a:pPr marL="457200" indent="-457200">
              <a:buFont typeface="+mj-lt"/>
              <a:buAutoNum type="arabicPeriod" startAt="6"/>
            </a:pPr>
            <a:r>
              <a:rPr lang="en-US" sz="2400" b="1" dirty="0" smtClean="0"/>
              <a:t>SAVE</a:t>
            </a:r>
            <a:r>
              <a:rPr lang="en-US" sz="2400" dirty="0" smtClean="0"/>
              <a:t> the </a:t>
            </a:r>
            <a:r>
              <a:rPr lang="en-US" sz="2400" dirty="0"/>
              <a:t>workbook</a:t>
            </a:r>
            <a:r>
              <a:rPr lang="en-US" sz="2400" dirty="0" smtClean="0"/>
              <a:t>.</a:t>
            </a:r>
          </a:p>
          <a:p>
            <a:r>
              <a:rPr lang="en-US" sz="2400" b="1" dirty="0"/>
              <a:t>LEAVE</a:t>
            </a:r>
            <a:r>
              <a:rPr lang="en-US" sz="2400" dirty="0"/>
              <a:t> </a:t>
            </a:r>
            <a:r>
              <a:rPr lang="en-US" sz="2400" smtClean="0"/>
              <a:t>the workbook open </a:t>
            </a:r>
            <a:r>
              <a:rPr lang="en-US" sz="2400" dirty="0"/>
              <a:t>for the next exercise.</a:t>
            </a:r>
            <a:endParaRPr lang="en-US" sz="2400" dirty="0" smtClean="0"/>
          </a:p>
        </p:txBody>
      </p:sp>
    </p:spTree>
    <p:extLst>
      <p:ext uri="{BB962C8B-B14F-4D97-AF65-F5344CB8AC3E}">
        <p14:creationId xmlns:p14="http://schemas.microsoft.com/office/powerpoint/2010/main" val="2442453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 Header to </a:t>
            </a:r>
            <a:br>
              <a:rPr lang="en-US" dirty="0" smtClean="0"/>
            </a:br>
            <a:r>
              <a:rPr lang="en-US" dirty="0" smtClean="0"/>
              <a:t>Print Titles on Specific Pages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lvl="0" indent="-457200">
              <a:buFont typeface="+mj-lt"/>
              <a:buAutoNum type="arabicPeriod"/>
            </a:pPr>
            <a:r>
              <a:rPr lang="en-US" sz="2400" dirty="0"/>
              <a:t>Click the </a:t>
            </a:r>
            <a:r>
              <a:rPr lang="en-US" sz="2400" b="1" dirty="0"/>
              <a:t>Insert</a:t>
            </a:r>
            <a:r>
              <a:rPr lang="en-US" sz="2400" dirty="0"/>
              <a:t> tab on the Ribbon. In the Text group, click </a:t>
            </a:r>
            <a:r>
              <a:rPr lang="en-US" sz="2400" b="1" dirty="0"/>
              <a:t>Header &amp; Footer</a:t>
            </a:r>
            <a:r>
              <a:rPr lang="en-US" sz="2400" dirty="0"/>
              <a:t>. By default Excel will open the Header in the Center pane for editing.</a:t>
            </a:r>
          </a:p>
          <a:p>
            <a:pPr marL="457200" lvl="0" indent="-457200">
              <a:buFont typeface="+mj-lt"/>
              <a:buAutoNum type="arabicPeriod"/>
            </a:pPr>
            <a:r>
              <a:rPr lang="en-US" sz="2400" dirty="0"/>
              <a:t>Key </a:t>
            </a:r>
            <a:r>
              <a:rPr lang="en-US" sz="2400" b="1" dirty="0"/>
              <a:t>Margie’s Client List for Printing</a:t>
            </a:r>
            <a:r>
              <a:rPr lang="en-US" sz="2400" dirty="0"/>
              <a:t>.</a:t>
            </a:r>
          </a:p>
          <a:p>
            <a:pPr marL="457200" lvl="0" indent="-457200">
              <a:buFont typeface="+mj-lt"/>
              <a:buAutoNum type="arabicPeriod"/>
            </a:pPr>
            <a:r>
              <a:rPr lang="en-US" sz="2400" dirty="0"/>
              <a:t>On the </a:t>
            </a:r>
            <a:r>
              <a:rPr lang="en-US" sz="2400" b="1" dirty="0"/>
              <a:t>Headers &amp; Footers Design </a:t>
            </a:r>
            <a:r>
              <a:rPr lang="en-US" sz="2400" dirty="0"/>
              <a:t>tab, in the Options group, select the </a:t>
            </a:r>
            <a:r>
              <a:rPr lang="en-US" sz="2400" b="1" dirty="0"/>
              <a:t>Different Odd &amp; Even Pages </a:t>
            </a:r>
            <a:r>
              <a:rPr lang="en-US" sz="2400" dirty="0"/>
              <a:t>check box. This will allow you to specify that the headers and footers on odd-numbered pages should be different from those on even-numbered pages. </a:t>
            </a:r>
          </a:p>
          <a:p>
            <a:endParaRPr lang="en-US" sz="2400" dirty="0" smtClean="0"/>
          </a:p>
        </p:txBody>
      </p:sp>
    </p:spTree>
    <p:extLst>
      <p:ext uri="{BB962C8B-B14F-4D97-AF65-F5344CB8AC3E}">
        <p14:creationId xmlns:p14="http://schemas.microsoft.com/office/powerpoint/2010/main" val="3644948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 Header to </a:t>
            </a:r>
            <a:br>
              <a:rPr lang="en-US" dirty="0" smtClean="0"/>
            </a:br>
            <a:r>
              <a:rPr lang="en-US" dirty="0" smtClean="0"/>
              <a:t>Print Titles on Specific Pages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4"/>
            </a:pPr>
            <a:r>
              <a:rPr lang="en-US" sz="2400" dirty="0"/>
              <a:t>Again on the </a:t>
            </a:r>
            <a:r>
              <a:rPr lang="en-US" sz="2400" b="1" dirty="0"/>
              <a:t>Design</a:t>
            </a:r>
            <a:r>
              <a:rPr lang="en-US" sz="2400" dirty="0"/>
              <a:t> tab, in the Options group, select the </a:t>
            </a:r>
            <a:r>
              <a:rPr lang="en-US" sz="2400" b="1" dirty="0"/>
              <a:t>Different First Page </a:t>
            </a:r>
            <a:r>
              <a:rPr lang="en-US" sz="2400" dirty="0"/>
              <a:t>check box. This option allows you to ignore the header title on the first page. You will not have a title because you will be leaving the center Header text box blank.</a:t>
            </a:r>
          </a:p>
          <a:p>
            <a:pPr marL="457200" lvl="0" indent="-457200">
              <a:buFont typeface="+mj-lt"/>
              <a:buAutoNum type="arabicPeriod" startAt="4"/>
            </a:pPr>
            <a:r>
              <a:rPr lang="en-US" sz="2400" dirty="0"/>
              <a:t>Click on the </a:t>
            </a:r>
            <a:r>
              <a:rPr lang="en-US" sz="2400" b="1" dirty="0"/>
              <a:t>File</a:t>
            </a:r>
            <a:r>
              <a:rPr lang="en-US" sz="2400" dirty="0"/>
              <a:t> tab to enter Backstage. Click on </a:t>
            </a:r>
            <a:r>
              <a:rPr lang="en-US" sz="2400" b="1" dirty="0"/>
              <a:t>Print</a:t>
            </a:r>
            <a:r>
              <a:rPr lang="en-US" sz="2400" dirty="0"/>
              <a:t>. You will now be able to view the title printing options that you selected for both the first page and odd and even pages.</a:t>
            </a:r>
          </a:p>
          <a:p>
            <a:pPr marL="457200" indent="-457200">
              <a:buFont typeface="+mj-lt"/>
              <a:buAutoNum type="arabicPeriod" startAt="4"/>
            </a:pPr>
            <a:r>
              <a:rPr lang="en-US" sz="2400" dirty="0"/>
              <a:t>Do not save the worksheet. </a:t>
            </a:r>
            <a:endParaRPr lang="en-US" sz="2400" dirty="0" smtClean="0"/>
          </a:p>
          <a:p>
            <a:r>
              <a:rPr lang="en-US" sz="2400" b="1" dirty="0"/>
              <a:t>CLOSE</a:t>
            </a:r>
            <a:r>
              <a:rPr lang="en-US" sz="2400" dirty="0"/>
              <a:t> Excel.</a:t>
            </a:r>
            <a:endParaRPr lang="en-US" sz="2400" dirty="0" smtClean="0"/>
          </a:p>
        </p:txBody>
      </p:sp>
    </p:spTree>
    <p:extLst>
      <p:ext uri="{BB962C8B-B14F-4D97-AF65-F5344CB8AC3E}">
        <p14:creationId xmlns:p14="http://schemas.microsoft.com/office/powerpoint/2010/main" val="3943023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Add or Move a Page Break</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OPEN</a:t>
            </a:r>
            <a:r>
              <a:rPr lang="en-US" sz="2400" dirty="0"/>
              <a:t> the </a:t>
            </a:r>
            <a:r>
              <a:rPr lang="en-US" sz="2400" b="1" i="1" dirty="0"/>
              <a:t>Margie’s Client List</a:t>
            </a:r>
            <a:r>
              <a:rPr lang="en-US" sz="2400" dirty="0"/>
              <a:t> workbook from the student data files in the Lesson 5 </a:t>
            </a:r>
            <a:r>
              <a:rPr lang="en-US" sz="2400" dirty="0" smtClean="0"/>
              <a:t>folder and follow </a:t>
            </a:r>
            <a:r>
              <a:rPr lang="en-US" sz="2400" dirty="0"/>
              <a:t>these steps</a:t>
            </a:r>
            <a:r>
              <a:rPr lang="en-US" sz="2400" dirty="0" smtClean="0"/>
              <a:t>:</a:t>
            </a:r>
          </a:p>
          <a:p>
            <a:pPr marL="457200" indent="-457200">
              <a:buFont typeface="+mj-lt"/>
              <a:buAutoNum type="arabicPeriod"/>
            </a:pPr>
            <a:r>
              <a:rPr lang="en-US" sz="2400" dirty="0"/>
              <a:t>On the </a:t>
            </a:r>
            <a:r>
              <a:rPr lang="en-US" sz="2400" b="1" dirty="0"/>
              <a:t>View</a:t>
            </a:r>
            <a:r>
              <a:rPr lang="en-US" sz="2400" dirty="0"/>
              <a:t> tab, click </a:t>
            </a:r>
            <a:r>
              <a:rPr lang="en-US" sz="2400" b="1" dirty="0"/>
              <a:t>Page Break Preview </a:t>
            </a:r>
            <a:r>
              <a:rPr lang="en-US" sz="2400" dirty="0"/>
              <a:t>if necessary. If a dialog box welcoming you to the view is displayed, read its contents and click </a:t>
            </a:r>
            <a:r>
              <a:rPr lang="en-US" sz="2400" b="1" dirty="0"/>
              <a:t>OK</a:t>
            </a:r>
            <a:r>
              <a:rPr lang="en-US" sz="2400" dirty="0"/>
              <a:t> to continue. </a:t>
            </a:r>
            <a:r>
              <a:rPr lang="en-US" sz="2400" dirty="0" smtClean="0"/>
              <a:t>(Refer to the figure on the previous slide.) </a:t>
            </a:r>
            <a:r>
              <a:rPr lang="en-US" sz="2400" dirty="0"/>
              <a:t>Note that an automatic page break occurs after row 46, and another automatic page break occurs between columns D and E.</a:t>
            </a:r>
          </a:p>
          <a:p>
            <a:pPr marL="457200" indent="-457200">
              <a:buFont typeface="+mj-lt"/>
              <a:buAutoNum type="arabicPeriod"/>
            </a:pPr>
            <a:r>
              <a:rPr lang="en-US" sz="2400" dirty="0" smtClean="0"/>
              <a:t>Click </a:t>
            </a:r>
            <a:r>
              <a:rPr lang="en-US" sz="2400" dirty="0"/>
              <a:t>and hold the horizontal page break (as seen in Figure 5-23) and drag it upward so it is now below row </a:t>
            </a:r>
            <a:r>
              <a:rPr lang="en-US" sz="2400" b="1" dirty="0"/>
              <a:t>40</a:t>
            </a:r>
            <a:r>
              <a:rPr lang="en-US" sz="2400" dirty="0"/>
              <a:t>. The automatic page break is now a manual page break represented by a solid blue line.</a:t>
            </a:r>
          </a:p>
          <a:p>
            <a:endParaRPr lang="en-US" sz="2400" dirty="0" smtClean="0"/>
          </a:p>
        </p:txBody>
      </p:sp>
    </p:spTree>
    <p:extLst>
      <p:ext uri="{BB962C8B-B14F-4D97-AF65-F5344CB8AC3E}">
        <p14:creationId xmlns:p14="http://schemas.microsoft.com/office/powerpoint/2010/main" val="1908012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Add or Move a Page Break</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a:t>Click cell </a:t>
            </a:r>
            <a:r>
              <a:rPr lang="en-US" sz="2400" b="1" dirty="0"/>
              <a:t>A22</a:t>
            </a:r>
            <a:r>
              <a:rPr lang="en-US" sz="2400" dirty="0"/>
              <a:t>, then click the Page Layout tab. In the Page Setup group, click </a:t>
            </a:r>
            <a:r>
              <a:rPr lang="en-US" sz="2400" b="1" dirty="0"/>
              <a:t>Breaks</a:t>
            </a:r>
            <a:r>
              <a:rPr lang="en-US" sz="2400" dirty="0"/>
              <a:t> and then </a:t>
            </a:r>
            <a:r>
              <a:rPr lang="en-US" sz="2400" b="1" dirty="0"/>
              <a:t>Insert Page Break</a:t>
            </a:r>
            <a:r>
              <a:rPr lang="en-US" sz="2400" dirty="0"/>
              <a:t>. A horizontal page break is added above row </a:t>
            </a:r>
            <a:r>
              <a:rPr lang="en-US" sz="2400" b="1" dirty="0"/>
              <a:t>22</a:t>
            </a:r>
            <a:r>
              <a:rPr lang="en-US" sz="2400" dirty="0"/>
              <a:t>. Press </a:t>
            </a:r>
            <a:r>
              <a:rPr lang="en-US" sz="2400" b="1" dirty="0" err="1"/>
              <a:t>Ctrl+Home</a:t>
            </a:r>
            <a:r>
              <a:rPr lang="en-US" sz="2400" dirty="0"/>
              <a:t> to move to cell </a:t>
            </a:r>
            <a:r>
              <a:rPr lang="en-US" sz="2400" b="1" dirty="0"/>
              <a:t>A1</a:t>
            </a:r>
            <a:r>
              <a:rPr lang="en-US" sz="2400" dirty="0" smtClean="0"/>
              <a:t>.</a:t>
            </a:r>
          </a:p>
          <a:p>
            <a:pPr marL="457200" indent="-457200">
              <a:buFont typeface="+mj-lt"/>
              <a:buAutoNum type="arabicPeriod" startAt="3"/>
            </a:pPr>
            <a:endParaRPr lang="en-US" sz="2400" dirty="0"/>
          </a:p>
          <a:p>
            <a:r>
              <a:rPr lang="en-US" sz="2400" b="1" dirty="0"/>
              <a:t>LEAVE</a:t>
            </a:r>
            <a:r>
              <a:rPr lang="en-US" sz="2400" dirty="0"/>
              <a:t> the workbook open to use in the next </a:t>
            </a:r>
            <a:r>
              <a:rPr lang="en-US" sz="2400" dirty="0" smtClean="0"/>
              <a:t>exercise.</a:t>
            </a:r>
          </a:p>
        </p:txBody>
      </p:sp>
      <p:sp>
        <p:nvSpPr>
          <p:cNvPr id="4" name="TextBox 3"/>
          <p:cNvSpPr txBox="1"/>
          <p:nvPr/>
        </p:nvSpPr>
        <p:spPr>
          <a:xfrm>
            <a:off x="4357048" y="4648200"/>
            <a:ext cx="43365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When </a:t>
            </a:r>
            <a:r>
              <a:rPr lang="en-US" sz="2000" dirty="0"/>
              <a:t>you move an automatic page break, it becomes a manual page </a:t>
            </a:r>
            <a:r>
              <a:rPr lang="en-US" sz="2000" dirty="0" smtClean="0"/>
              <a:t>break.</a:t>
            </a:r>
            <a:endParaRPr lang="en-US" sz="2000" dirty="0"/>
          </a:p>
        </p:txBody>
      </p:sp>
    </p:spTree>
    <p:extLst>
      <p:ext uri="{BB962C8B-B14F-4D97-AF65-F5344CB8AC3E}">
        <p14:creationId xmlns:p14="http://schemas.microsoft.com/office/powerpoint/2010/main" val="299262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Insert or Delete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dirty="0"/>
              <a:t>Locate the Lesson 5 folder to access the exercise files. </a:t>
            </a:r>
            <a:r>
              <a:rPr lang="en-US" sz="2400" dirty="0" smtClean="0"/>
              <a:t>Then </a:t>
            </a:r>
            <a:r>
              <a:rPr lang="en-US" sz="2400" dirty="0"/>
              <a:t>follow these steps</a:t>
            </a:r>
            <a:r>
              <a:rPr lang="en-US" sz="2400" dirty="0" smtClean="0"/>
              <a:t>:</a:t>
            </a:r>
          </a:p>
          <a:p>
            <a:pPr marL="457200" lvl="0" indent="-457200">
              <a:buFont typeface="+mj-lt"/>
              <a:buAutoNum type="arabicPeriod"/>
            </a:pPr>
            <a:r>
              <a:rPr lang="en-US" sz="2400" b="1" dirty="0"/>
              <a:t>OPEN</a:t>
            </a:r>
            <a:r>
              <a:rPr lang="en-US" sz="2400" dirty="0"/>
              <a:t> the </a:t>
            </a:r>
            <a:r>
              <a:rPr lang="en-US" sz="2400" b="1" i="1" dirty="0"/>
              <a:t>Margie’s Cruises</a:t>
            </a:r>
            <a:r>
              <a:rPr lang="en-US" sz="2400" dirty="0"/>
              <a:t> data file. The Home tab will be active</a:t>
            </a:r>
            <a:r>
              <a:rPr lang="en-US" sz="2400" dirty="0" smtClean="0"/>
              <a:t>.</a:t>
            </a:r>
            <a:endParaRPr lang="en-US" sz="2400" dirty="0"/>
          </a:p>
          <a:p>
            <a:pPr marL="457200" lvl="0" indent="-457200">
              <a:buFont typeface="+mj-lt"/>
              <a:buAutoNum type="arabicPeriod"/>
            </a:pPr>
            <a:r>
              <a:rPr lang="en-US" sz="2400" dirty="0"/>
              <a:t>Select any cell in row </a:t>
            </a:r>
            <a:r>
              <a:rPr lang="en-US" sz="2400" b="1" dirty="0"/>
              <a:t>12</a:t>
            </a:r>
            <a:r>
              <a:rPr lang="en-US" sz="2400" dirty="0"/>
              <a:t>; then press </a:t>
            </a:r>
            <a:r>
              <a:rPr lang="en-US" sz="2400" b="1" dirty="0"/>
              <a:t>Ctrl</a:t>
            </a:r>
            <a:r>
              <a:rPr lang="en-US" sz="2400" dirty="0"/>
              <a:t> and select a cell in row </a:t>
            </a:r>
            <a:r>
              <a:rPr lang="en-US" sz="2400" b="1" dirty="0"/>
              <a:t>17</a:t>
            </a:r>
            <a:r>
              <a:rPr lang="en-US" sz="2400" dirty="0"/>
              <a:t>. Click the arrow next to Insert in the Cells group and click </a:t>
            </a:r>
            <a:r>
              <a:rPr lang="en-US" sz="2400" b="1" dirty="0"/>
              <a:t>Insert Sheet Rows</a:t>
            </a:r>
            <a:r>
              <a:rPr lang="en-US" sz="2400" dirty="0" smtClean="0"/>
              <a:t>.</a:t>
            </a:r>
          </a:p>
          <a:p>
            <a:pPr marL="457200" lvl="0" indent="-457200">
              <a:buFont typeface="+mj-lt"/>
              <a:buAutoNum type="arabicPeriod"/>
            </a:pPr>
            <a:r>
              <a:rPr lang="en-US" sz="2400" dirty="0"/>
              <a:t>Select any cell in column </a:t>
            </a:r>
            <a:r>
              <a:rPr lang="en-US" sz="2400" b="1" dirty="0"/>
              <a:t>A</a:t>
            </a:r>
            <a:r>
              <a:rPr lang="en-US" sz="2400" dirty="0"/>
              <a:t>. Click the arrow under the </a:t>
            </a:r>
            <a:r>
              <a:rPr lang="en-US" sz="2400" b="1" dirty="0"/>
              <a:t>Insert cells </a:t>
            </a:r>
            <a:r>
              <a:rPr lang="en-US" sz="2400" dirty="0"/>
              <a:t>button in the Cells group, then click </a:t>
            </a:r>
            <a:r>
              <a:rPr lang="en-US" sz="2400" b="1" dirty="0"/>
              <a:t>Insert Sheet Columns</a:t>
            </a:r>
            <a:r>
              <a:rPr lang="en-US" sz="2400" dirty="0" smtClean="0"/>
              <a:t>.</a:t>
            </a:r>
            <a:endParaRPr lang="en-US" sz="2400" dirty="0"/>
          </a:p>
          <a:p>
            <a:pPr marL="457200" lvl="0" indent="-457200">
              <a:buFont typeface="+mj-lt"/>
              <a:buAutoNum type="arabicPeriod"/>
            </a:pPr>
            <a:r>
              <a:rPr lang="en-US" sz="2400" dirty="0"/>
              <a:t>In </a:t>
            </a:r>
            <a:r>
              <a:rPr lang="en-US" sz="2400" b="1" dirty="0"/>
              <a:t>A5</a:t>
            </a:r>
            <a:r>
              <a:rPr lang="en-US" sz="2400" dirty="0"/>
              <a:t>, key </a:t>
            </a:r>
            <a:r>
              <a:rPr lang="en-US" sz="2400" b="1" dirty="0"/>
              <a:t>Destination</a:t>
            </a:r>
            <a:r>
              <a:rPr lang="en-US" sz="2400" dirty="0"/>
              <a:t>.</a:t>
            </a:r>
            <a:r>
              <a:rPr lang="en-US" sz="2400" dirty="0" smtClean="0"/>
              <a:t> </a:t>
            </a:r>
          </a:p>
          <a:p>
            <a:pPr marL="514350" indent="-514350">
              <a:buFont typeface="+mj-lt"/>
              <a:buAutoNum type="arabicPeriod"/>
            </a:pPr>
            <a:endParaRPr lang="en-US" sz="24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Margins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 </a:t>
            </a:r>
            <a:r>
              <a:rPr lang="en-US" sz="2400" dirty="0" smtClean="0"/>
              <a:t>the workbook </a:t>
            </a:r>
            <a:r>
              <a:rPr lang="en-US" sz="2400" dirty="0"/>
              <a:t>from the </a:t>
            </a:r>
            <a:r>
              <a:rPr lang="en-US" sz="2400" dirty="0" smtClean="0"/>
              <a:t>previous exercise and follow </a:t>
            </a:r>
            <a:r>
              <a:rPr lang="en-US" sz="2400" dirty="0"/>
              <a:t>these steps</a:t>
            </a:r>
            <a:r>
              <a:rPr lang="en-US" sz="2400" dirty="0" smtClean="0"/>
              <a:t>:</a:t>
            </a:r>
          </a:p>
          <a:p>
            <a:pPr marL="457200" indent="-457200">
              <a:buFont typeface="+mj-lt"/>
              <a:buAutoNum type="arabicPeriod"/>
            </a:pPr>
            <a:r>
              <a:rPr lang="en-US" sz="2400" dirty="0"/>
              <a:t>Click the </a:t>
            </a:r>
            <a:r>
              <a:rPr lang="en-US" sz="2400" b="1" dirty="0"/>
              <a:t>View</a:t>
            </a:r>
            <a:r>
              <a:rPr lang="en-US" sz="2400" dirty="0"/>
              <a:t> tab on the Ribbon. In the Workbook Views group, click the </a:t>
            </a:r>
            <a:r>
              <a:rPr lang="en-US" sz="2400" b="1" dirty="0"/>
              <a:t>Page Layout </a:t>
            </a:r>
            <a:r>
              <a:rPr lang="en-US" sz="2400" dirty="0"/>
              <a:t>button.</a:t>
            </a:r>
          </a:p>
          <a:p>
            <a:pPr marL="457200" indent="-457200">
              <a:buFont typeface="+mj-lt"/>
              <a:buAutoNum type="arabicPeriod"/>
            </a:pPr>
            <a:r>
              <a:rPr lang="en-US" sz="2400" dirty="0" smtClean="0"/>
              <a:t>Click </a:t>
            </a:r>
            <a:r>
              <a:rPr lang="en-US" sz="2400" dirty="0"/>
              <a:t>the </a:t>
            </a:r>
            <a:r>
              <a:rPr lang="en-US" sz="2400" b="1" dirty="0"/>
              <a:t>Page</a:t>
            </a:r>
            <a:r>
              <a:rPr lang="en-US" sz="2400" dirty="0"/>
              <a:t> </a:t>
            </a:r>
            <a:r>
              <a:rPr lang="en-US" sz="2400" b="1" dirty="0"/>
              <a:t>Layout</a:t>
            </a:r>
            <a:r>
              <a:rPr lang="en-US" sz="2400" dirty="0"/>
              <a:t> tab. In the Page Setup group, click the arrow on the </a:t>
            </a:r>
            <a:r>
              <a:rPr lang="en-US" sz="2400" b="1" dirty="0"/>
              <a:t>Margins</a:t>
            </a:r>
            <a:r>
              <a:rPr lang="en-US" sz="2400" dirty="0"/>
              <a:t> button, then click </a:t>
            </a:r>
            <a:r>
              <a:rPr lang="en-US" sz="2400" b="1" dirty="0"/>
              <a:t>Narrow</a:t>
            </a:r>
            <a:r>
              <a:rPr lang="en-US" sz="2400" dirty="0"/>
              <a:t>.</a:t>
            </a:r>
          </a:p>
          <a:p>
            <a:pPr marL="457200" indent="-457200">
              <a:buFont typeface="+mj-lt"/>
              <a:buAutoNum type="arabicPeriod"/>
            </a:pPr>
            <a:r>
              <a:rPr lang="en-US" sz="2400" dirty="0" smtClean="0"/>
              <a:t>Mouse </a:t>
            </a:r>
            <a:r>
              <a:rPr lang="en-US" sz="2400" dirty="0"/>
              <a:t>over the </a:t>
            </a:r>
            <a:r>
              <a:rPr lang="en-US" sz="2400" b="1" dirty="0"/>
              <a:t>Zoom slider </a:t>
            </a:r>
            <a:r>
              <a:rPr lang="en-US" sz="2400" dirty="0"/>
              <a:t>on the right corner of the status bar and increase the zoom to </a:t>
            </a:r>
            <a:r>
              <a:rPr lang="en-US" sz="2400" b="1" dirty="0"/>
              <a:t>100%</a:t>
            </a:r>
            <a:r>
              <a:rPr lang="en-US" sz="2400" dirty="0"/>
              <a:t> if necessary</a:t>
            </a:r>
            <a:r>
              <a:rPr lang="en-US" sz="2400" dirty="0" smtClean="0"/>
              <a:t>.</a:t>
            </a:r>
          </a:p>
          <a:p>
            <a:r>
              <a:rPr lang="en-US" sz="2400" dirty="0" smtClean="0"/>
              <a:t>Depending </a:t>
            </a:r>
            <a:r>
              <a:rPr lang="en-US" sz="2400" dirty="0"/>
              <a:t>on whether this feature has been previously used, the zoom might be set to a different value. The Zoom slider allows you to zoom out or in, depending on how you need to view a worksheet’s contents.</a:t>
            </a:r>
          </a:p>
          <a:p>
            <a:endParaRPr lang="en-US" sz="2400" dirty="0" smtClean="0"/>
          </a:p>
        </p:txBody>
      </p:sp>
    </p:spTree>
    <p:extLst>
      <p:ext uri="{BB962C8B-B14F-4D97-AF65-F5344CB8AC3E}">
        <p14:creationId xmlns:p14="http://schemas.microsoft.com/office/powerpoint/2010/main" val="260950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Margins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a:t>
            </a:r>
            <a:r>
              <a:rPr lang="en-US" sz="2400" b="1" dirty="0"/>
              <a:t>Page Break Preview </a:t>
            </a:r>
            <a:r>
              <a:rPr lang="en-US" sz="2400" dirty="0"/>
              <a:t>on the Status bar. The margin adjustment has moved the vertical page break to between columns E and F. Again the Page Break welcome dialog box appears. Click </a:t>
            </a:r>
            <a:r>
              <a:rPr lang="en-US" sz="2400" b="1" dirty="0"/>
              <a:t>OK</a:t>
            </a:r>
            <a:r>
              <a:rPr lang="en-US" sz="2400" dirty="0"/>
              <a:t> to continue.</a:t>
            </a:r>
          </a:p>
          <a:p>
            <a:pPr marL="457200" indent="-457200">
              <a:buFont typeface="+mj-lt"/>
              <a:buAutoNum type="arabicPeriod" startAt="4"/>
            </a:pPr>
            <a:r>
              <a:rPr lang="en-US" sz="2400" dirty="0" smtClean="0"/>
              <a:t>Click </a:t>
            </a:r>
            <a:r>
              <a:rPr lang="en-US" sz="2400" b="1" dirty="0"/>
              <a:t>Margins</a:t>
            </a:r>
            <a:r>
              <a:rPr lang="en-US" sz="2400" dirty="0"/>
              <a:t>, then click </a:t>
            </a:r>
            <a:r>
              <a:rPr lang="en-US" sz="2400" b="1" dirty="0"/>
              <a:t>Custom Margins</a:t>
            </a:r>
            <a:r>
              <a:rPr lang="en-US" sz="2400" dirty="0"/>
              <a:t>. In the Page Setup dialog box, change the left and right margins to 0.5. Click </a:t>
            </a:r>
            <a:r>
              <a:rPr lang="en-US" sz="2400" b="1" dirty="0"/>
              <a:t>OK</a:t>
            </a:r>
            <a:r>
              <a:rPr lang="en-US" sz="2400" dirty="0"/>
              <a:t>.</a:t>
            </a:r>
          </a:p>
          <a:p>
            <a:pPr marL="457200" indent="-457200">
              <a:buFont typeface="+mj-lt"/>
              <a:buAutoNum type="arabicPeriod" startAt="4"/>
            </a:pPr>
            <a:r>
              <a:rPr lang="en-US" sz="2400" dirty="0" smtClean="0"/>
              <a:t>Click </a:t>
            </a:r>
            <a:r>
              <a:rPr lang="en-US" sz="2400" dirty="0"/>
              <a:t>cell </a:t>
            </a:r>
            <a:r>
              <a:rPr lang="en-US" sz="2400" b="1" dirty="0"/>
              <a:t>A22</a:t>
            </a:r>
            <a:r>
              <a:rPr lang="en-US" sz="2400" dirty="0"/>
              <a:t>, click </a:t>
            </a:r>
            <a:r>
              <a:rPr lang="en-US" sz="2400" b="1" dirty="0"/>
              <a:t>Breaks </a:t>
            </a:r>
            <a:r>
              <a:rPr lang="en-US" sz="2400" dirty="0"/>
              <a:t>in the Page Setup group, then click </a:t>
            </a:r>
            <a:r>
              <a:rPr lang="en-US" sz="2400" b="1" dirty="0"/>
              <a:t>Remove Page Break</a:t>
            </a:r>
            <a:r>
              <a:rPr lang="en-US" sz="2400" dirty="0"/>
              <a:t>.</a:t>
            </a:r>
          </a:p>
          <a:p>
            <a:pPr marL="457200" indent="-457200">
              <a:buFont typeface="+mj-lt"/>
              <a:buAutoNum type="arabicPeriod" startAt="4"/>
            </a:pPr>
            <a:r>
              <a:rPr lang="en-US" sz="2400" dirty="0" smtClean="0"/>
              <a:t>Click </a:t>
            </a:r>
            <a:r>
              <a:rPr lang="en-US" sz="2400" dirty="0"/>
              <a:t>the </a:t>
            </a:r>
            <a:r>
              <a:rPr lang="en-US" sz="2400" b="1" dirty="0"/>
              <a:t>vertical page break line </a:t>
            </a:r>
            <a:r>
              <a:rPr lang="en-US" sz="2400" dirty="0"/>
              <a:t>and drag it to the right of column </a:t>
            </a:r>
            <a:r>
              <a:rPr lang="en-US" sz="2400" b="1" dirty="0"/>
              <a:t>E</a:t>
            </a:r>
            <a:r>
              <a:rPr lang="en-US" sz="2400" dirty="0"/>
              <a:t>.</a:t>
            </a:r>
          </a:p>
          <a:p>
            <a:endParaRPr lang="en-US" sz="2400" dirty="0" smtClean="0"/>
          </a:p>
        </p:txBody>
      </p:sp>
    </p:spTree>
    <p:extLst>
      <p:ext uri="{BB962C8B-B14F-4D97-AF65-F5344CB8AC3E}">
        <p14:creationId xmlns:p14="http://schemas.microsoft.com/office/powerpoint/2010/main" val="799385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Margins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a:t>Click the </a:t>
            </a:r>
            <a:r>
              <a:rPr lang="en-US" sz="2400" b="1" dirty="0"/>
              <a:t>File</a:t>
            </a:r>
            <a:r>
              <a:rPr lang="en-US" sz="2400" dirty="0"/>
              <a:t> tab. Click </a:t>
            </a:r>
            <a:r>
              <a:rPr lang="en-US" sz="2400" b="1" dirty="0"/>
              <a:t>Print and Print Preview</a:t>
            </a:r>
            <a:r>
              <a:rPr lang="en-US" sz="2400" dirty="0"/>
              <a:t>. </a:t>
            </a:r>
            <a:endParaRPr lang="en-US" sz="2400" dirty="0" smtClean="0"/>
          </a:p>
          <a:p>
            <a:r>
              <a:rPr lang="en-US" sz="2400" dirty="0" smtClean="0"/>
              <a:t>The </a:t>
            </a:r>
            <a:r>
              <a:rPr lang="en-US" sz="2400" dirty="0"/>
              <a:t>worksheet will now print on two pages, with all columns fitting to one page wide.</a:t>
            </a:r>
          </a:p>
          <a:p>
            <a:pPr marL="457200" indent="-457200">
              <a:buFont typeface="+mj-lt"/>
              <a:buAutoNum type="arabicPeriod" startAt="9"/>
            </a:pPr>
            <a:r>
              <a:rPr lang="en-US" sz="2400" dirty="0" smtClean="0"/>
              <a:t>Print </a:t>
            </a:r>
            <a:r>
              <a:rPr lang="en-US" sz="2400" dirty="0"/>
              <a:t>the worksheet or click on the </a:t>
            </a:r>
            <a:r>
              <a:rPr lang="en-US" sz="2400" b="1" dirty="0"/>
              <a:t>Home</a:t>
            </a:r>
            <a:r>
              <a:rPr lang="en-US" sz="2400" dirty="0"/>
              <a:t> tab to leave Backstage and Print Preview without printing.</a:t>
            </a:r>
          </a:p>
          <a:p>
            <a:r>
              <a:rPr lang="en-US" sz="2400" b="1" dirty="0" smtClean="0"/>
              <a:t>CLOSE</a:t>
            </a:r>
            <a:r>
              <a:rPr lang="en-US" sz="2400" dirty="0" smtClean="0"/>
              <a:t> </a:t>
            </a:r>
            <a:r>
              <a:rPr lang="en-US" sz="2400" dirty="0"/>
              <a:t>the workbook without saving any changes</a:t>
            </a:r>
            <a:r>
              <a:rPr lang="en-US" sz="2400" dirty="0" smtClean="0"/>
              <a:t>.</a:t>
            </a:r>
            <a:endParaRPr lang="en-US" sz="2400" dirty="0"/>
          </a:p>
          <a:p>
            <a:endParaRPr lang="en-US" sz="2400" dirty="0" smtClean="0"/>
          </a:p>
        </p:txBody>
      </p:sp>
    </p:spTree>
    <p:extLst>
      <p:ext uri="{BB962C8B-B14F-4D97-AF65-F5344CB8AC3E}">
        <p14:creationId xmlns:p14="http://schemas.microsoft.com/office/powerpoint/2010/main" val="3504611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Worksheet’s Orientation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OPEN</a:t>
            </a:r>
            <a:r>
              <a:rPr lang="en-US" sz="2400" dirty="0"/>
              <a:t> </a:t>
            </a:r>
            <a:r>
              <a:rPr lang="en-US" sz="2400" b="1" i="1" dirty="0"/>
              <a:t>Margie’s Client List</a:t>
            </a:r>
            <a:r>
              <a:rPr lang="en-US" sz="2400" dirty="0"/>
              <a:t> again from the student data </a:t>
            </a:r>
            <a:r>
              <a:rPr lang="en-US" sz="2400" dirty="0" smtClean="0"/>
              <a:t>files and follow </a:t>
            </a:r>
            <a:r>
              <a:rPr lang="en-US" sz="2400" dirty="0"/>
              <a:t>these steps</a:t>
            </a:r>
            <a:r>
              <a:rPr lang="en-US" sz="2400" dirty="0" smtClean="0"/>
              <a:t>:</a:t>
            </a:r>
          </a:p>
          <a:p>
            <a:pPr marL="457200" indent="-457200">
              <a:buFont typeface="+mj-lt"/>
              <a:buAutoNum type="arabicPeriod"/>
            </a:pPr>
            <a:r>
              <a:rPr lang="en-US" sz="2400" dirty="0"/>
              <a:t>Click the </a:t>
            </a:r>
            <a:r>
              <a:rPr lang="en-US" sz="2400" b="1" dirty="0"/>
              <a:t>Page</a:t>
            </a:r>
            <a:r>
              <a:rPr lang="en-US" sz="2400" dirty="0"/>
              <a:t> </a:t>
            </a:r>
            <a:r>
              <a:rPr lang="en-US" sz="2400" b="1" dirty="0"/>
              <a:t>Layout</a:t>
            </a:r>
            <a:r>
              <a:rPr lang="en-US" sz="2400" dirty="0"/>
              <a:t> tab.</a:t>
            </a:r>
          </a:p>
          <a:p>
            <a:pPr marL="457200" indent="-457200">
              <a:buFont typeface="+mj-lt"/>
              <a:buAutoNum type="arabicPeriod"/>
            </a:pPr>
            <a:r>
              <a:rPr lang="en-US" sz="2400" dirty="0" smtClean="0"/>
              <a:t>Click </a:t>
            </a:r>
            <a:r>
              <a:rPr lang="en-US" sz="2400" b="1" dirty="0"/>
              <a:t>Orientation</a:t>
            </a:r>
            <a:r>
              <a:rPr lang="en-US" sz="2400" dirty="0"/>
              <a:t> in the Page Setup group and click </a:t>
            </a:r>
            <a:r>
              <a:rPr lang="en-US" sz="2400" b="1" dirty="0"/>
              <a:t>Landscape</a:t>
            </a:r>
            <a:r>
              <a:rPr lang="en-US" sz="2400" dirty="0"/>
              <a:t>. Scroll through the document to see that it will now print on two pages with each page containing all columns.</a:t>
            </a:r>
          </a:p>
          <a:p>
            <a:pPr marL="457200" indent="-457200">
              <a:buFont typeface="+mj-lt"/>
              <a:buAutoNum type="arabicPeriod"/>
            </a:pPr>
            <a:r>
              <a:rPr lang="en-US" sz="2400" dirty="0" smtClean="0"/>
              <a:t>In </a:t>
            </a:r>
            <a:r>
              <a:rPr lang="en-US" sz="2400" dirty="0"/>
              <a:t>the Page Setup group, click </a:t>
            </a:r>
            <a:r>
              <a:rPr lang="en-US" sz="2400" b="1" dirty="0"/>
              <a:t>Print</a:t>
            </a:r>
            <a:r>
              <a:rPr lang="en-US" sz="2400" dirty="0"/>
              <a:t> </a:t>
            </a:r>
            <a:r>
              <a:rPr lang="en-US" sz="2400" b="1" dirty="0"/>
              <a:t>Titles</a:t>
            </a:r>
            <a:r>
              <a:rPr lang="en-US" sz="2400" dirty="0"/>
              <a:t>. The </a:t>
            </a:r>
            <a:r>
              <a:rPr lang="en-US" sz="2400" i="1" dirty="0"/>
              <a:t>Page Setup</a:t>
            </a:r>
            <a:r>
              <a:rPr lang="en-US" sz="2400" dirty="0"/>
              <a:t> dialog box opens. Click the </a:t>
            </a:r>
            <a:r>
              <a:rPr lang="en-US" sz="2400" b="1" dirty="0"/>
              <a:t>Collapse</a:t>
            </a:r>
            <a:r>
              <a:rPr lang="en-US" sz="2400" dirty="0"/>
              <a:t> </a:t>
            </a:r>
            <a:r>
              <a:rPr lang="en-US" sz="2400" b="1" dirty="0"/>
              <a:t>dialog</a:t>
            </a:r>
            <a:r>
              <a:rPr lang="en-US" sz="2400" dirty="0"/>
              <a:t> </a:t>
            </a:r>
            <a:r>
              <a:rPr lang="en-US" sz="2400" b="1" dirty="0"/>
              <a:t>box</a:t>
            </a:r>
            <a:r>
              <a:rPr lang="en-US" sz="2400" dirty="0"/>
              <a:t> icon next to </a:t>
            </a:r>
            <a:r>
              <a:rPr lang="en-US" sz="2400" i="1" dirty="0"/>
              <a:t>Rows to repeat at top</a:t>
            </a:r>
            <a:r>
              <a:rPr lang="en-US" sz="2400" dirty="0"/>
              <a:t>. </a:t>
            </a:r>
          </a:p>
          <a:p>
            <a:endParaRPr lang="en-US" sz="2400" dirty="0" smtClean="0"/>
          </a:p>
        </p:txBody>
      </p:sp>
    </p:spTree>
    <p:extLst>
      <p:ext uri="{BB962C8B-B14F-4D97-AF65-F5344CB8AC3E}">
        <p14:creationId xmlns:p14="http://schemas.microsoft.com/office/powerpoint/2010/main" val="3499374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Worksheet’s Orientation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row </a:t>
            </a:r>
            <a:r>
              <a:rPr lang="en-US" sz="2400" b="1" dirty="0"/>
              <a:t>3</a:t>
            </a:r>
            <a:r>
              <a:rPr lang="en-US" sz="2400" dirty="0"/>
              <a:t> (the column labels). Row 3 data is identified in the dialog box. Press </a:t>
            </a:r>
            <a:r>
              <a:rPr lang="en-US" sz="2400" b="1" dirty="0"/>
              <a:t>Enter</a:t>
            </a:r>
            <a:r>
              <a:rPr lang="en-US" sz="2400" dirty="0"/>
              <a:t>. Click </a:t>
            </a:r>
            <a:r>
              <a:rPr lang="en-US" sz="2400" b="1" dirty="0"/>
              <a:t>OK</a:t>
            </a:r>
            <a:r>
              <a:rPr lang="en-US" sz="2400" dirty="0"/>
              <a:t> to accept the changes and close the dialog box</a:t>
            </a:r>
            <a:r>
              <a:rPr lang="en-US" sz="2400" dirty="0" smtClean="0"/>
              <a:t>.</a:t>
            </a:r>
          </a:p>
          <a:p>
            <a:pPr marL="457200" indent="-457200">
              <a:buFont typeface="+mj-lt"/>
              <a:buAutoNum type="arabicPeriod" startAt="5"/>
            </a:pPr>
            <a:r>
              <a:rPr lang="en-US" sz="2400" dirty="0"/>
              <a:t>Click the </a:t>
            </a:r>
            <a:r>
              <a:rPr lang="en-US" sz="2400" b="1" dirty="0"/>
              <a:t>File</a:t>
            </a:r>
            <a:r>
              <a:rPr lang="en-US" sz="2400" dirty="0"/>
              <a:t> tab, click </a:t>
            </a:r>
            <a:r>
              <a:rPr lang="en-US" sz="2400" b="1" dirty="0"/>
              <a:t>Print</a:t>
            </a:r>
            <a:r>
              <a:rPr lang="en-US" sz="2400" dirty="0"/>
              <a:t>, and view the Print Preview. Click the </a:t>
            </a:r>
            <a:r>
              <a:rPr lang="en-US" sz="2400" b="1" dirty="0"/>
              <a:t>Next Page arrow </a:t>
            </a:r>
            <a:r>
              <a:rPr lang="en-US" sz="2400" dirty="0"/>
              <a:t>at the bottom of the Print Options window to advance to page 2 in the Print Preview. Notice that the column labels appear on page 2 of the document.</a:t>
            </a:r>
          </a:p>
          <a:p>
            <a:pPr marL="457200" indent="-457200">
              <a:buFont typeface="+mj-lt"/>
              <a:buAutoNum type="arabicPeriod" startAt="5"/>
            </a:pPr>
            <a:r>
              <a:rPr lang="en-US" sz="2400" dirty="0" smtClean="0"/>
              <a:t>Click </a:t>
            </a:r>
            <a:r>
              <a:rPr lang="en-US" sz="2400" dirty="0"/>
              <a:t>on the </a:t>
            </a:r>
            <a:r>
              <a:rPr lang="en-US" sz="2400" b="1" dirty="0"/>
              <a:t>Home</a:t>
            </a:r>
            <a:r>
              <a:rPr lang="en-US" sz="2400" dirty="0"/>
              <a:t> tab</a:t>
            </a:r>
            <a:r>
              <a:rPr lang="en-US" sz="2400" dirty="0" smtClean="0"/>
              <a:t>.</a:t>
            </a:r>
          </a:p>
          <a:p>
            <a:r>
              <a:rPr lang="en-US" sz="2400" b="1" dirty="0"/>
              <a:t>LEAVE</a:t>
            </a:r>
            <a:r>
              <a:rPr lang="en-US" sz="2400" dirty="0"/>
              <a:t> the workbook open to use in the next </a:t>
            </a:r>
            <a:r>
              <a:rPr lang="en-US" sz="2400" dirty="0" smtClean="0"/>
              <a:t>exercise.</a:t>
            </a:r>
          </a:p>
        </p:txBody>
      </p:sp>
    </p:spTree>
    <p:extLst>
      <p:ext uri="{BB962C8B-B14F-4D97-AF65-F5344CB8AC3E}">
        <p14:creationId xmlns:p14="http://schemas.microsoft.com/office/powerpoint/2010/main" val="1966286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Worksheet’s Orientation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and follow </a:t>
            </a:r>
            <a:r>
              <a:rPr lang="en-US" sz="2400" dirty="0"/>
              <a:t>these steps</a:t>
            </a:r>
            <a:r>
              <a:rPr lang="en-US" sz="2400" dirty="0" smtClean="0"/>
              <a:t>:</a:t>
            </a:r>
          </a:p>
          <a:p>
            <a:pPr marL="457200" indent="-457200">
              <a:buFont typeface="+mj-lt"/>
              <a:buAutoNum type="arabicPeriod"/>
            </a:pPr>
            <a:r>
              <a:rPr lang="en-US" sz="2400" dirty="0"/>
              <a:t>On the </a:t>
            </a:r>
            <a:r>
              <a:rPr lang="en-US" sz="2400" b="1" dirty="0"/>
              <a:t>Page Layout </a:t>
            </a:r>
            <a:r>
              <a:rPr lang="en-US" sz="2400" dirty="0"/>
              <a:t>tab, click Orientation, then click </a:t>
            </a:r>
            <a:r>
              <a:rPr lang="en-US" sz="2400" b="1" dirty="0"/>
              <a:t>Portrait</a:t>
            </a:r>
            <a:r>
              <a:rPr lang="en-US" sz="2400" dirty="0"/>
              <a:t>. Notice that column E no longer fits on the same page with columns A–D.</a:t>
            </a:r>
          </a:p>
          <a:p>
            <a:pPr marL="457200" indent="-457200">
              <a:buFont typeface="+mj-lt"/>
              <a:buAutoNum type="arabicPeriod"/>
            </a:pPr>
            <a:r>
              <a:rPr lang="en-US" sz="2400" dirty="0" smtClean="0"/>
              <a:t>In </a:t>
            </a:r>
            <a:r>
              <a:rPr lang="en-US" sz="2400" dirty="0"/>
              <a:t>the Scale to Fit group, click the </a:t>
            </a:r>
            <a:r>
              <a:rPr lang="en-US" sz="2400" b="1" dirty="0"/>
              <a:t>Width</a:t>
            </a:r>
            <a:r>
              <a:rPr lang="en-US" sz="2400" dirty="0"/>
              <a:t> </a:t>
            </a:r>
            <a:r>
              <a:rPr lang="en-US" sz="2400" b="1" dirty="0"/>
              <a:t>arrow</a:t>
            </a:r>
            <a:r>
              <a:rPr lang="en-US" sz="2400" dirty="0"/>
              <a:t> and click </a:t>
            </a:r>
            <a:r>
              <a:rPr lang="en-US" sz="2400" b="1" dirty="0"/>
              <a:t>1 page</a:t>
            </a:r>
            <a:r>
              <a:rPr lang="en-US" sz="2400" dirty="0"/>
              <a:t>. Then click the </a:t>
            </a:r>
            <a:r>
              <a:rPr lang="en-US" sz="2400" b="1" dirty="0"/>
              <a:t>Height arrow </a:t>
            </a:r>
            <a:r>
              <a:rPr lang="en-US" sz="2400" dirty="0"/>
              <a:t>and select </a:t>
            </a:r>
            <a:r>
              <a:rPr lang="en-US" sz="2400" b="1" dirty="0"/>
              <a:t>1 page</a:t>
            </a:r>
            <a:r>
              <a:rPr lang="en-US" sz="2400" dirty="0"/>
              <a:t>. The scale of the worksheet is reduced so that all columns and rows fit on the same page.</a:t>
            </a:r>
          </a:p>
          <a:p>
            <a:pPr marL="457200" indent="-457200">
              <a:buFont typeface="+mj-lt"/>
              <a:buAutoNum type="arabicPeriod"/>
            </a:pPr>
            <a:r>
              <a:rPr lang="en-US" sz="2400" dirty="0" smtClean="0"/>
              <a:t>Click </a:t>
            </a:r>
            <a:r>
              <a:rPr lang="en-US" sz="2400" dirty="0"/>
              <a:t>the </a:t>
            </a:r>
            <a:r>
              <a:rPr lang="en-US" sz="2400" b="1" dirty="0"/>
              <a:t>File</a:t>
            </a:r>
            <a:r>
              <a:rPr lang="en-US" sz="2400" dirty="0"/>
              <a:t> tab, then click </a:t>
            </a:r>
            <a:r>
              <a:rPr lang="en-US" sz="2400" b="1" dirty="0"/>
              <a:t>Print</a:t>
            </a:r>
            <a:r>
              <a:rPr lang="en-US" sz="2400" dirty="0" smtClean="0"/>
              <a:t>.</a:t>
            </a:r>
            <a:endParaRPr lang="en-US" sz="2400" dirty="0"/>
          </a:p>
          <a:p>
            <a:endParaRPr lang="en-US" sz="2400" dirty="0" smtClean="0"/>
          </a:p>
        </p:txBody>
      </p:sp>
    </p:spTree>
    <p:extLst>
      <p:ext uri="{BB962C8B-B14F-4D97-AF65-F5344CB8AC3E}">
        <p14:creationId xmlns:p14="http://schemas.microsoft.com/office/powerpoint/2010/main" val="1410454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Worksheet’s Orientation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View </a:t>
            </a:r>
            <a:r>
              <a:rPr lang="en-US" sz="2400" dirty="0"/>
              <a:t>the Print Preview pane to the right. Notice that all columns appear on the page, and the height is one page as well. When output is reduced, it shrinks the height and width proportionally</a:t>
            </a:r>
            <a:r>
              <a:rPr lang="en-US" sz="2400" dirty="0" smtClean="0"/>
              <a:t>.</a:t>
            </a:r>
          </a:p>
          <a:p>
            <a:pPr marL="457200" indent="-457200">
              <a:buFont typeface="+mj-lt"/>
              <a:buAutoNum type="arabicPeriod" startAt="4"/>
            </a:pPr>
            <a:r>
              <a:rPr lang="en-US" sz="2400" b="1" dirty="0"/>
              <a:t>SAVE</a:t>
            </a:r>
            <a:r>
              <a:rPr lang="en-US" sz="2400" dirty="0"/>
              <a:t> the workbook as </a:t>
            </a:r>
            <a:r>
              <a:rPr lang="en-US" sz="2400" b="1" i="1" dirty="0"/>
              <a:t>Client List</a:t>
            </a:r>
            <a:r>
              <a:rPr lang="en-US" sz="2400" dirty="0"/>
              <a:t> and </a:t>
            </a:r>
            <a:r>
              <a:rPr lang="en-US" sz="2400" b="1" dirty="0"/>
              <a:t>CLOSE</a:t>
            </a:r>
            <a:r>
              <a:rPr lang="en-US" sz="2400" dirty="0"/>
              <a:t> the </a:t>
            </a:r>
            <a:r>
              <a:rPr lang="en-US" sz="2400" dirty="0" smtClean="0"/>
              <a:t>workbook.</a:t>
            </a:r>
          </a:p>
          <a:p>
            <a:r>
              <a:rPr lang="en-US" sz="2400" b="1" dirty="0"/>
              <a:t>CLOSE</a:t>
            </a:r>
            <a:r>
              <a:rPr lang="en-US" sz="2400" dirty="0"/>
              <a:t> </a:t>
            </a:r>
            <a:r>
              <a:rPr lang="en-US" sz="2400" dirty="0" smtClean="0"/>
              <a:t>Excel.</a:t>
            </a:r>
          </a:p>
          <a:p>
            <a:pPr marL="457200" indent="-457200">
              <a:buFont typeface="+mj-lt"/>
              <a:buAutoNum type="arabicPeriod" startAt="4"/>
            </a:pPr>
            <a:endParaRPr lang="en-US" sz="2400" dirty="0"/>
          </a:p>
          <a:p>
            <a:endParaRPr lang="en-US" sz="2400" dirty="0" smtClean="0"/>
          </a:p>
        </p:txBody>
      </p:sp>
      <p:sp>
        <p:nvSpPr>
          <p:cNvPr id="4" name="TextBox 3"/>
          <p:cNvSpPr txBox="1"/>
          <p:nvPr/>
        </p:nvSpPr>
        <p:spPr>
          <a:xfrm>
            <a:off x="3733800" y="4648200"/>
            <a:ext cx="4959824"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Remember </a:t>
            </a:r>
            <a:r>
              <a:rPr lang="en-US" sz="2000" dirty="0"/>
              <a:t>that width and height must be set to automatic if you want to specify a scale, such as 75</a:t>
            </a:r>
            <a:r>
              <a:rPr lang="en-US" sz="2000" dirty="0" smtClean="0"/>
              <a:t>%.</a:t>
            </a:r>
            <a:endParaRPr lang="en-US" sz="2000" dirty="0"/>
          </a:p>
        </p:txBody>
      </p:sp>
    </p:spTree>
    <p:extLst>
      <p:ext uri="{BB962C8B-B14F-4D97-AF65-F5344CB8AC3E}">
        <p14:creationId xmlns:p14="http://schemas.microsoft.com/office/powerpoint/2010/main" val="3582307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endParaRPr lang="en-US" sz="2400" dirty="0" smtClean="0"/>
          </a:p>
        </p:txBody>
      </p:sp>
      <p:sp>
        <p:nvSpPr>
          <p:cNvPr id="224258" name="Rectangle 2"/>
          <p:cNvSpPr>
            <a:spLocks noGrp="1" noChangeArrowheads="1"/>
          </p:cNvSpPr>
          <p:nvPr>
            <p:ph type="title"/>
          </p:nvPr>
        </p:nvSpPr>
        <p:spPr/>
        <p:txBody>
          <a:bodyPr/>
          <a:lstStyle/>
          <a:p>
            <a:pPr>
              <a:defRPr/>
            </a:pPr>
            <a:r>
              <a:rPr lang="en-US" dirty="0" smtClean="0"/>
              <a:t>Lesson Summary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78" y="1832212"/>
            <a:ext cx="7876222" cy="4111388"/>
          </a:xfrm>
          <a:prstGeom prst="rect">
            <a:avLst/>
          </a:prstGeom>
        </p:spPr>
      </p:pic>
    </p:spTree>
    <p:extLst>
      <p:ext uri="{BB962C8B-B14F-4D97-AF65-F5344CB8AC3E}">
        <p14:creationId xmlns:p14="http://schemas.microsoft.com/office/powerpoint/2010/main" val="143315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Insert or Delete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Select </a:t>
            </a:r>
            <a:r>
              <a:rPr lang="en-US" sz="2400" b="1" dirty="0"/>
              <a:t>A6:A11</a:t>
            </a:r>
            <a:r>
              <a:rPr lang="en-US" sz="2400" dirty="0"/>
              <a:t>. Click </a:t>
            </a:r>
            <a:r>
              <a:rPr lang="en-US" sz="2400" b="1" dirty="0"/>
              <a:t>Merge</a:t>
            </a:r>
            <a:r>
              <a:rPr lang="en-US" sz="2400" dirty="0"/>
              <a:t> </a:t>
            </a:r>
            <a:r>
              <a:rPr lang="en-US" sz="2400" b="1" dirty="0"/>
              <a:t>&amp; Center</a:t>
            </a:r>
            <a:r>
              <a:rPr lang="en-US" sz="2400" dirty="0"/>
              <a:t> in the Alignment</a:t>
            </a:r>
            <a:r>
              <a:rPr lang="en-US" sz="2400" i="1" dirty="0"/>
              <a:t> </a:t>
            </a:r>
            <a:r>
              <a:rPr lang="en-US" sz="2400" dirty="0"/>
              <a:t>group.</a:t>
            </a:r>
          </a:p>
          <a:p>
            <a:pPr marL="457200" indent="-457200">
              <a:buFont typeface="+mj-lt"/>
              <a:buAutoNum type="arabicPeriod" startAt="5"/>
            </a:pPr>
            <a:r>
              <a:rPr lang="en-US" sz="2400" dirty="0" smtClean="0"/>
              <a:t>Select </a:t>
            </a:r>
            <a:r>
              <a:rPr lang="en-US" sz="2400" b="1" dirty="0"/>
              <a:t>A13:17</a:t>
            </a:r>
            <a:r>
              <a:rPr lang="en-US" sz="2400" dirty="0"/>
              <a:t>. Click </a:t>
            </a:r>
            <a:r>
              <a:rPr lang="en-US" sz="2400" b="1" dirty="0"/>
              <a:t>Merge &amp; Center</a:t>
            </a:r>
            <a:r>
              <a:rPr lang="en-US" sz="2400" dirty="0"/>
              <a:t>.</a:t>
            </a:r>
          </a:p>
          <a:p>
            <a:pPr marL="457200" indent="-457200">
              <a:buFont typeface="+mj-lt"/>
              <a:buAutoNum type="arabicPeriod" startAt="5"/>
            </a:pPr>
            <a:r>
              <a:rPr lang="en-US" sz="2400" dirty="0" smtClean="0"/>
              <a:t>Select </a:t>
            </a:r>
            <a:r>
              <a:rPr lang="en-US" sz="2400" b="1" dirty="0"/>
              <a:t>A19:23</a:t>
            </a:r>
            <a:r>
              <a:rPr lang="en-US" sz="2400" dirty="0"/>
              <a:t>. Click </a:t>
            </a:r>
            <a:r>
              <a:rPr lang="en-US" sz="2400" b="1" dirty="0"/>
              <a:t>Merge &amp; Center</a:t>
            </a:r>
            <a:r>
              <a:rPr lang="en-US" sz="2400" dirty="0"/>
              <a:t>.</a:t>
            </a:r>
          </a:p>
          <a:p>
            <a:pPr marL="457200" indent="-457200">
              <a:buFont typeface="+mj-lt"/>
              <a:buAutoNum type="arabicPeriod" startAt="5"/>
            </a:pPr>
            <a:r>
              <a:rPr lang="en-US" sz="2400" dirty="0" smtClean="0"/>
              <a:t>Label </a:t>
            </a:r>
            <a:r>
              <a:rPr lang="en-US" sz="2400" dirty="0"/>
              <a:t>the merged cells </a:t>
            </a:r>
            <a:r>
              <a:rPr lang="en-US" sz="2400" b="1" dirty="0"/>
              <a:t>Mexico</a:t>
            </a:r>
            <a:r>
              <a:rPr lang="en-US" sz="2400" dirty="0"/>
              <a:t> </a:t>
            </a:r>
            <a:r>
              <a:rPr lang="en-US" sz="2400" b="1" dirty="0"/>
              <a:t>(A6)</a:t>
            </a:r>
            <a:r>
              <a:rPr lang="en-US" sz="2400" dirty="0"/>
              <a:t>, </a:t>
            </a:r>
            <a:r>
              <a:rPr lang="en-US" sz="2400" b="1" dirty="0"/>
              <a:t>Hawaii</a:t>
            </a:r>
            <a:r>
              <a:rPr lang="en-US" sz="2400" dirty="0"/>
              <a:t> </a:t>
            </a:r>
            <a:r>
              <a:rPr lang="en-US" sz="2400" b="1" dirty="0"/>
              <a:t>(A13)</a:t>
            </a:r>
            <a:r>
              <a:rPr lang="en-US" sz="2400" dirty="0"/>
              <a:t>, and </a:t>
            </a:r>
            <a:r>
              <a:rPr lang="en-US" sz="2400" b="1" dirty="0"/>
              <a:t>Alaska</a:t>
            </a:r>
            <a:r>
              <a:rPr lang="en-US" sz="2400" dirty="0"/>
              <a:t> </a:t>
            </a:r>
            <a:r>
              <a:rPr lang="en-US" sz="2400" b="1" dirty="0"/>
              <a:t>(A19)</a:t>
            </a:r>
            <a:r>
              <a:rPr lang="en-US" sz="2400" dirty="0"/>
              <a:t>.</a:t>
            </a:r>
          </a:p>
          <a:p>
            <a:pPr marL="457200" indent="-457200">
              <a:buFont typeface="+mj-lt"/>
              <a:buAutoNum type="arabicPeriod" startAt="5"/>
            </a:pPr>
            <a:r>
              <a:rPr lang="en-US" sz="2400" dirty="0" smtClean="0"/>
              <a:t>Select </a:t>
            </a:r>
            <a:r>
              <a:rPr lang="en-US" sz="2400" b="1" dirty="0"/>
              <a:t>A6:A23</a:t>
            </a:r>
            <a:r>
              <a:rPr lang="en-US" sz="2400" dirty="0"/>
              <a:t>. Click the </a:t>
            </a:r>
            <a:r>
              <a:rPr lang="en-US" sz="2400" b="1" dirty="0"/>
              <a:t>Middle Align</a:t>
            </a:r>
            <a:r>
              <a:rPr lang="en-US" sz="2400" dirty="0"/>
              <a:t> button in the Alignment group and </a:t>
            </a:r>
            <a:r>
              <a:rPr lang="en-US" sz="2400" b="1" dirty="0"/>
              <a:t>Bold</a:t>
            </a:r>
            <a:r>
              <a:rPr lang="en-US" sz="2400" dirty="0"/>
              <a:t> in the Font group</a:t>
            </a:r>
            <a:r>
              <a:rPr lang="en-US" sz="2400" dirty="0" smtClean="0"/>
              <a:t>.</a:t>
            </a:r>
            <a:endParaRPr lang="en-US" sz="2400" dirty="0"/>
          </a:p>
          <a:p>
            <a:pPr marL="457200" indent="-457200">
              <a:buFont typeface="+mj-lt"/>
              <a:buAutoNum type="arabicPeriod" startAt="5"/>
            </a:pPr>
            <a:r>
              <a:rPr lang="en-US" sz="2400" dirty="0"/>
              <a:t>Select any cell in row </a:t>
            </a:r>
            <a:r>
              <a:rPr lang="en-US" sz="2400" b="1" dirty="0"/>
              <a:t>2</a:t>
            </a:r>
            <a:r>
              <a:rPr lang="en-US" sz="2400" dirty="0"/>
              <a:t>. Click the arrow under the </a:t>
            </a:r>
            <a:r>
              <a:rPr lang="en-US" sz="2400" b="1" dirty="0"/>
              <a:t>Delete</a:t>
            </a:r>
            <a:r>
              <a:rPr lang="en-US" sz="2400" dirty="0"/>
              <a:t> button in the Cells group and click </a:t>
            </a:r>
            <a:r>
              <a:rPr lang="en-US" sz="2400" b="1" dirty="0"/>
              <a:t>Delete Sheet </a:t>
            </a:r>
            <a:r>
              <a:rPr lang="en-US" sz="2400" b="1" dirty="0" smtClean="0"/>
              <a:t>Rows</a:t>
            </a:r>
            <a:r>
              <a:rPr lang="en-US" sz="2400" dirty="0" smtClean="0"/>
              <a:t>.</a:t>
            </a:r>
          </a:p>
          <a:p>
            <a:pPr marL="514350" indent="-514350">
              <a:buFont typeface="+mj-lt"/>
              <a:buAutoNum type="arabicPeriod" startAt="5"/>
            </a:pPr>
            <a:endParaRPr lang="en-US" sz="2400" dirty="0" smtClean="0"/>
          </a:p>
        </p:txBody>
      </p:sp>
    </p:spTree>
    <p:extLst>
      <p:ext uri="{BB962C8B-B14F-4D97-AF65-F5344CB8AC3E}">
        <p14:creationId xmlns:p14="http://schemas.microsoft.com/office/powerpoint/2010/main" val="190918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Insert or Delete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1"/>
            </a:pPr>
            <a:r>
              <a:rPr lang="en-US" sz="2400" dirty="0"/>
              <a:t>Click the row header for the new row </a:t>
            </a:r>
            <a:r>
              <a:rPr lang="en-US" sz="2400" b="1" dirty="0"/>
              <a:t>2</a:t>
            </a:r>
            <a:r>
              <a:rPr lang="en-US" sz="2400" dirty="0"/>
              <a:t>. Right-click the highlighted row and click </a:t>
            </a:r>
            <a:r>
              <a:rPr lang="en-US" sz="2400" b="1" dirty="0" smtClean="0"/>
              <a:t>Delete</a:t>
            </a:r>
            <a:r>
              <a:rPr lang="en-US" sz="2400" dirty="0" smtClean="0"/>
              <a:t>.</a:t>
            </a:r>
          </a:p>
          <a:p>
            <a:r>
              <a:rPr lang="en-US" sz="2400" b="1" dirty="0"/>
              <a:t>LEAVE</a:t>
            </a:r>
            <a:r>
              <a:rPr lang="en-US" sz="2400" dirty="0"/>
              <a:t> the workbook open to use in the next </a:t>
            </a:r>
            <a:r>
              <a:rPr lang="en-US" sz="2400" dirty="0" smtClean="0"/>
              <a:t>exercise.</a:t>
            </a:r>
          </a:p>
          <a:p>
            <a:pPr marL="514350" indent="-514350">
              <a:buFont typeface="+mj-lt"/>
              <a:buAutoNum type="arabicPeriod" startAt="5"/>
            </a:pPr>
            <a:endParaRPr lang="en-US" sz="2400" dirty="0" smtClean="0"/>
          </a:p>
        </p:txBody>
      </p:sp>
      <p:sp>
        <p:nvSpPr>
          <p:cNvPr id="5" name="TextBox 4"/>
          <p:cNvSpPr txBox="1"/>
          <p:nvPr/>
        </p:nvSpPr>
        <p:spPr>
          <a:xfrm>
            <a:off x="2743200" y="4267200"/>
            <a:ext cx="59367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ANOTHER WAY</a:t>
            </a:r>
            <a:r>
              <a:rPr lang="en-US" sz="2000" dirty="0" smtClean="0"/>
              <a:t>: </a:t>
            </a:r>
            <a:r>
              <a:rPr lang="en-US" sz="2000" dirty="0"/>
              <a:t>After you insert a row or column, you can select the location where you want to insert another row or column and press </a:t>
            </a:r>
            <a:r>
              <a:rPr lang="en-US" sz="2000" dirty="0" err="1" smtClean="0"/>
              <a:t>Ctrl+Y</a:t>
            </a:r>
            <a:r>
              <a:rPr lang="en-US" sz="2000" dirty="0" smtClean="0"/>
              <a:t>.</a:t>
            </a:r>
            <a:endParaRPr lang="en-US" sz="2000" dirty="0"/>
          </a:p>
        </p:txBody>
      </p:sp>
    </p:spTree>
    <p:extLst>
      <p:ext uri="{BB962C8B-B14F-4D97-AF65-F5344CB8AC3E}">
        <p14:creationId xmlns:p14="http://schemas.microsoft.com/office/powerpoint/2010/main" val="106379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Modify Row </a:t>
            </a:r>
            <a:br>
              <a:rPr lang="en-US" dirty="0" smtClean="0"/>
            </a:br>
            <a:r>
              <a:rPr lang="en-US" dirty="0" smtClean="0"/>
              <a:t>Height and Column Width</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exercise to perform these steps</a:t>
            </a:r>
            <a:r>
              <a:rPr lang="en-US" sz="2400" dirty="0" smtClean="0"/>
              <a:t>:</a:t>
            </a:r>
          </a:p>
          <a:p>
            <a:pPr marL="457200" indent="-457200">
              <a:buFont typeface="+mj-lt"/>
              <a:buAutoNum type="arabicPeriod"/>
            </a:pPr>
            <a:r>
              <a:rPr lang="en-US" sz="2400" dirty="0"/>
              <a:t>Click the heading for column </a:t>
            </a:r>
            <a:r>
              <a:rPr lang="en-US" sz="2400" b="1" dirty="0"/>
              <a:t>D</a:t>
            </a:r>
            <a:r>
              <a:rPr lang="en-US" sz="2400" dirty="0"/>
              <a:t>. Press and hold the mouse button and drag to select column </a:t>
            </a:r>
            <a:r>
              <a:rPr lang="en-US" sz="2400" b="1" dirty="0"/>
              <a:t>E</a:t>
            </a:r>
            <a:r>
              <a:rPr lang="en-US" sz="2400" dirty="0"/>
              <a:t>. Release the mouse button. </a:t>
            </a:r>
          </a:p>
          <a:p>
            <a:pPr marL="457200" indent="-457200">
              <a:buFont typeface="+mj-lt"/>
              <a:buAutoNum type="arabicPeriod"/>
            </a:pPr>
            <a:r>
              <a:rPr lang="en-US" sz="2400" dirty="0" smtClean="0"/>
              <a:t>Click </a:t>
            </a:r>
            <a:r>
              <a:rPr lang="en-US" sz="2400" b="1" dirty="0"/>
              <a:t>Format </a:t>
            </a:r>
            <a:r>
              <a:rPr lang="en-US" sz="2400" dirty="0"/>
              <a:t>in the Cells</a:t>
            </a:r>
            <a:r>
              <a:rPr lang="en-US" sz="2400" i="1" dirty="0"/>
              <a:t> </a:t>
            </a:r>
            <a:r>
              <a:rPr lang="en-US" sz="2400" dirty="0"/>
              <a:t>group.</a:t>
            </a:r>
          </a:p>
          <a:p>
            <a:pPr marL="457200" indent="-457200">
              <a:buFont typeface="+mj-lt"/>
              <a:buAutoNum type="arabicPeriod"/>
            </a:pPr>
            <a:r>
              <a:rPr lang="en-US" sz="2400" dirty="0" smtClean="0"/>
              <a:t>Under </a:t>
            </a:r>
            <a:r>
              <a:rPr lang="en-US" sz="2400" i="1" dirty="0"/>
              <a:t>Cell Size</a:t>
            </a:r>
            <a:r>
              <a:rPr lang="en-US" sz="2400" dirty="0"/>
              <a:t>, click </a:t>
            </a:r>
            <a:r>
              <a:rPr lang="en-US" sz="2400" b="1" dirty="0"/>
              <a:t>Column Width </a:t>
            </a:r>
            <a:r>
              <a:rPr lang="en-US" sz="2400" dirty="0"/>
              <a:t>on the options </a:t>
            </a:r>
            <a:r>
              <a:rPr lang="en-US" sz="2400" dirty="0" smtClean="0"/>
              <a:t>list.</a:t>
            </a:r>
          </a:p>
          <a:p>
            <a:pPr marL="457200" indent="-457200">
              <a:buFont typeface="+mj-lt"/>
              <a:buAutoNum type="arabicPeriod"/>
            </a:pPr>
            <a:r>
              <a:rPr lang="en-US" sz="2400" dirty="0"/>
              <a:t>In the </a:t>
            </a:r>
            <a:r>
              <a:rPr lang="en-US" sz="2400" i="1" dirty="0"/>
              <a:t>Column Width</a:t>
            </a:r>
            <a:r>
              <a:rPr lang="en-US" sz="2400" dirty="0"/>
              <a:t> dialog box </a:t>
            </a:r>
            <a:r>
              <a:rPr lang="en-US" sz="2400" dirty="0" smtClean="0"/>
              <a:t/>
            </a:r>
            <a:br>
              <a:rPr lang="en-US" sz="2400" dirty="0" smtClean="0"/>
            </a:br>
            <a:r>
              <a:rPr lang="en-US" sz="2400" dirty="0" smtClean="0"/>
              <a:t>(shown here), </a:t>
            </a:r>
            <a:r>
              <a:rPr lang="en-US" sz="2400" dirty="0"/>
              <a:t>key </a:t>
            </a:r>
            <a:r>
              <a:rPr lang="en-US" sz="2400" b="1" dirty="0"/>
              <a:t>15</a:t>
            </a:r>
            <a:r>
              <a:rPr lang="en-US" sz="2400" dirty="0"/>
              <a:t>. Click </a:t>
            </a:r>
            <a:r>
              <a:rPr lang="en-US" sz="2400" b="1" dirty="0"/>
              <a:t>OK</a:t>
            </a:r>
            <a:r>
              <a:rPr lang="en-US" sz="2400" dirty="0"/>
              <a:t>. </a:t>
            </a:r>
            <a:r>
              <a:rPr lang="en-US" sz="2400" dirty="0" smtClean="0"/>
              <a:t/>
            </a:r>
            <a:br>
              <a:rPr lang="en-US" sz="2400" dirty="0" smtClean="0"/>
            </a:br>
            <a:r>
              <a:rPr lang="en-US" sz="2400" dirty="0" smtClean="0"/>
              <a:t>You </a:t>
            </a:r>
            <a:r>
              <a:rPr lang="en-US" sz="2400" dirty="0"/>
              <a:t>have adjusted the column </a:t>
            </a:r>
            <a:r>
              <a:rPr lang="en-US" sz="2400" dirty="0" smtClean="0"/>
              <a:t/>
            </a:r>
            <a:br>
              <a:rPr lang="en-US" sz="2400" dirty="0" smtClean="0"/>
            </a:br>
            <a:r>
              <a:rPr lang="en-US" sz="2400" dirty="0" smtClean="0"/>
              <a:t>width </a:t>
            </a:r>
            <a:r>
              <a:rPr lang="en-US" sz="2400" dirty="0"/>
              <a:t>to the specific size of 15.</a:t>
            </a:r>
          </a:p>
          <a:p>
            <a:pPr marL="457200" indent="-457200">
              <a:buFont typeface="+mj-lt"/>
              <a:buAutoNum type="arabicPeriod"/>
            </a:pPr>
            <a:endParaRPr lang="en-US" sz="2400" dirty="0" smtClean="0"/>
          </a:p>
          <a:p>
            <a:pPr marL="457200" indent="-457200">
              <a:buFont typeface="+mj-lt"/>
              <a:buAutoNum type="arabicPeriod"/>
            </a:pPr>
            <a:endParaRPr lang="en-US" sz="2400" dirty="0"/>
          </a:p>
          <a:p>
            <a:endParaRPr lang="en-US" sz="2400" dirty="0" smtClean="0"/>
          </a:p>
          <a:p>
            <a:pPr marL="514350" indent="-514350">
              <a:buFont typeface="+mj-lt"/>
              <a:buAutoNum type="arabicPeriod"/>
            </a:pP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572000"/>
            <a:ext cx="2858289" cy="1524000"/>
          </a:xfrm>
          <a:prstGeom prst="rect">
            <a:avLst/>
          </a:prstGeom>
        </p:spPr>
      </p:pic>
    </p:spTree>
    <p:extLst>
      <p:ext uri="{BB962C8B-B14F-4D97-AF65-F5344CB8AC3E}">
        <p14:creationId xmlns:p14="http://schemas.microsoft.com/office/powerpoint/2010/main" val="249948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Step-by-Step: Modify Row </a:t>
            </a:r>
            <a:br>
              <a:rPr lang="en-US" dirty="0"/>
            </a:br>
            <a:r>
              <a:rPr lang="en-US" dirty="0"/>
              <a:t>Height and Column Width</a:t>
            </a:r>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Select column </a:t>
            </a:r>
            <a:r>
              <a:rPr lang="en-US" sz="2400" b="1" dirty="0"/>
              <a:t>C</a:t>
            </a:r>
            <a:r>
              <a:rPr lang="en-US" sz="2400" dirty="0"/>
              <a:t>. Click </a:t>
            </a:r>
            <a:r>
              <a:rPr lang="en-US" sz="2400" b="1" dirty="0"/>
              <a:t>Format</a:t>
            </a:r>
            <a:r>
              <a:rPr lang="en-US" sz="2400" dirty="0"/>
              <a:t>, then click </a:t>
            </a:r>
            <a:r>
              <a:rPr lang="en-US" sz="2400" b="1" dirty="0"/>
              <a:t>AutoFit</a:t>
            </a:r>
            <a:r>
              <a:rPr lang="en-US" sz="2400" dirty="0"/>
              <a:t> </a:t>
            </a:r>
            <a:r>
              <a:rPr lang="en-US" sz="2400" b="1" dirty="0"/>
              <a:t>Column</a:t>
            </a:r>
            <a:r>
              <a:rPr lang="en-US" sz="2400" dirty="0"/>
              <a:t> Width. This command adjusts the column width to fit the longest entry in the column.</a:t>
            </a:r>
          </a:p>
          <a:p>
            <a:pPr marL="457200" indent="-457200">
              <a:buFont typeface="+mj-lt"/>
              <a:buAutoNum type="arabicPeriod" startAt="5"/>
            </a:pPr>
            <a:r>
              <a:rPr lang="en-US" sz="2400" dirty="0" smtClean="0"/>
              <a:t>Click </a:t>
            </a:r>
            <a:r>
              <a:rPr lang="en-US" sz="2400" dirty="0"/>
              <a:t>the right boundary of column G and drag to the right until the </a:t>
            </a:r>
            <a:r>
              <a:rPr lang="en-US" sz="2400" b="1" dirty="0"/>
              <a:t>ScreenTip </a:t>
            </a:r>
            <a:r>
              <a:rPr lang="en-US" sz="2400" dirty="0"/>
              <a:t>says </a:t>
            </a:r>
            <a:r>
              <a:rPr lang="en-US" sz="2400" b="1" dirty="0"/>
              <a:t>Width: 17.00</a:t>
            </a:r>
            <a:r>
              <a:rPr lang="en-US" sz="2400" dirty="0"/>
              <a:t>.</a:t>
            </a:r>
          </a:p>
          <a:p>
            <a:pPr marL="457200" indent="-457200">
              <a:buFont typeface="+mj-lt"/>
              <a:buAutoNum type="arabicPeriod" startAt="5"/>
            </a:pPr>
            <a:r>
              <a:rPr lang="en-US" sz="2400" dirty="0" smtClean="0"/>
              <a:t>Click </a:t>
            </a:r>
            <a:r>
              <a:rPr lang="en-US" sz="2400" dirty="0"/>
              <a:t>any cell in column A. Click </a:t>
            </a:r>
            <a:r>
              <a:rPr lang="en-US" sz="2400" b="1" dirty="0"/>
              <a:t>Format </a:t>
            </a:r>
            <a:r>
              <a:rPr lang="en-US" sz="2400" dirty="0"/>
              <a:t>in the Cells group.</a:t>
            </a:r>
          </a:p>
          <a:p>
            <a:pPr marL="457200" indent="-457200">
              <a:buFont typeface="+mj-lt"/>
              <a:buAutoNum type="arabicPeriod" startAt="5"/>
            </a:pPr>
            <a:r>
              <a:rPr lang="en-US" sz="2400" dirty="0" smtClean="0"/>
              <a:t>Under </a:t>
            </a:r>
            <a:r>
              <a:rPr lang="en-US" sz="2400" dirty="0"/>
              <a:t>Cell Size, click </a:t>
            </a:r>
            <a:r>
              <a:rPr lang="en-US" sz="2400" b="1" dirty="0"/>
              <a:t>Column Width</a:t>
            </a:r>
            <a:r>
              <a:rPr lang="en-US" sz="2400" dirty="0"/>
              <a:t>.</a:t>
            </a:r>
          </a:p>
          <a:p>
            <a:pPr marL="457200" indent="-457200">
              <a:buFont typeface="+mj-lt"/>
              <a:buAutoNum type="arabicPeriod" startAt="5"/>
            </a:pPr>
            <a:r>
              <a:rPr lang="en-US" sz="2400" dirty="0" smtClean="0"/>
              <a:t>In </a:t>
            </a:r>
            <a:r>
              <a:rPr lang="en-US" sz="2400" dirty="0"/>
              <a:t>the </a:t>
            </a:r>
            <a:r>
              <a:rPr lang="en-US" sz="2400" i="1" dirty="0"/>
              <a:t>Column Width</a:t>
            </a:r>
            <a:r>
              <a:rPr lang="en-US" sz="2400" dirty="0"/>
              <a:t> dialog box, key </a:t>
            </a:r>
            <a:r>
              <a:rPr lang="en-US" sz="2400" b="1" dirty="0"/>
              <a:t>16</a:t>
            </a:r>
            <a:r>
              <a:rPr lang="en-US" sz="2400" dirty="0"/>
              <a:t>. Click </a:t>
            </a:r>
            <a:r>
              <a:rPr lang="en-US" sz="2400" b="1" dirty="0"/>
              <a:t>OK</a:t>
            </a:r>
            <a:r>
              <a:rPr lang="en-US" sz="2400" dirty="0"/>
              <a:t>.</a:t>
            </a:r>
          </a:p>
          <a:p>
            <a:pPr marL="457200" indent="-457200">
              <a:buFont typeface="+mj-lt"/>
              <a:buAutoNum type="arabicPeriod" startAt="5"/>
            </a:pPr>
            <a:r>
              <a:rPr lang="en-US" sz="2400" dirty="0" smtClean="0"/>
              <a:t>Set </a:t>
            </a:r>
            <a:r>
              <a:rPr lang="en-US" sz="2400" dirty="0"/>
              <a:t>the width for column B to </a:t>
            </a:r>
            <a:r>
              <a:rPr lang="en-US" sz="2400" b="1" dirty="0"/>
              <a:t>30</a:t>
            </a:r>
            <a:r>
              <a:rPr lang="en-US" sz="2400" dirty="0"/>
              <a:t> characters.</a:t>
            </a:r>
          </a:p>
          <a:p>
            <a:pPr marL="457200" indent="-457200">
              <a:buFont typeface="+mj-lt"/>
              <a:buAutoNum type="arabicPeriod" startAt="5"/>
            </a:pPr>
            <a:r>
              <a:rPr lang="en-US" sz="2400" dirty="0" smtClean="0"/>
              <a:t>Select </a:t>
            </a:r>
            <a:r>
              <a:rPr lang="en-US" sz="2400" dirty="0"/>
              <a:t>row </a:t>
            </a:r>
            <a:r>
              <a:rPr lang="en-US" sz="2400" b="1" dirty="0"/>
              <a:t>3</a:t>
            </a:r>
            <a:r>
              <a:rPr lang="en-US" sz="2400" dirty="0"/>
              <a:t> and click </a:t>
            </a:r>
            <a:r>
              <a:rPr lang="en-US" sz="2400" b="1" dirty="0"/>
              <a:t>Format</a:t>
            </a:r>
            <a:r>
              <a:rPr lang="en-US" sz="2400" dirty="0"/>
              <a:t>. Click </a:t>
            </a:r>
            <a:r>
              <a:rPr lang="en-US" sz="2400" b="1" dirty="0"/>
              <a:t>Row Height </a:t>
            </a:r>
            <a:r>
              <a:rPr lang="en-US" sz="2400" dirty="0"/>
              <a:t>and key </a:t>
            </a:r>
            <a:r>
              <a:rPr lang="en-US" sz="2400" b="1" dirty="0"/>
              <a:t>25</a:t>
            </a:r>
            <a:r>
              <a:rPr lang="en-US" sz="2400" dirty="0"/>
              <a:t> in the </a:t>
            </a:r>
            <a:r>
              <a:rPr lang="en-US" sz="2400" i="1" dirty="0"/>
              <a:t>Row Height</a:t>
            </a:r>
            <a:r>
              <a:rPr lang="en-US" sz="2400" dirty="0"/>
              <a:t> dialog box. Click </a:t>
            </a:r>
            <a:r>
              <a:rPr lang="en-US" sz="2400" b="1" dirty="0"/>
              <a:t>OK</a:t>
            </a:r>
            <a:r>
              <a:rPr lang="en-US" sz="2400" dirty="0"/>
              <a:t>.</a:t>
            </a:r>
          </a:p>
          <a:p>
            <a:pPr marL="457200" indent="-457200">
              <a:buFont typeface="+mj-lt"/>
              <a:buAutoNum type="arabicPeriod" startAt="4"/>
            </a:pPr>
            <a:endParaRPr lang="en-US" sz="2400" dirty="0" smtClean="0"/>
          </a:p>
        </p:txBody>
      </p:sp>
    </p:spTree>
    <p:extLst>
      <p:ext uri="{BB962C8B-B14F-4D97-AF65-F5344CB8AC3E}">
        <p14:creationId xmlns:p14="http://schemas.microsoft.com/office/powerpoint/2010/main" val="2506635613"/>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4013</TotalTime>
  <Words>4744</Words>
  <Application>Microsoft Office PowerPoint</Application>
  <PresentationFormat>On-screen Show (4:3)</PresentationFormat>
  <Paragraphs>356</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template</vt:lpstr>
      <vt:lpstr>Formatting Worksheets</vt:lpstr>
      <vt:lpstr>Objectives</vt:lpstr>
      <vt:lpstr>Software Orientation: Page Layout Commands</vt:lpstr>
      <vt:lpstr>Software Orientation: Page Layout Commands</vt:lpstr>
      <vt:lpstr>Step-by-Step: Insert or Delete a Row or Column</vt:lpstr>
      <vt:lpstr>Step-by-Step: Insert or Delete a Row or Column</vt:lpstr>
      <vt:lpstr>Step-by-Step: Insert or Delete a Row or Column</vt:lpstr>
      <vt:lpstr>Step-by-Step: Modify Row  Height and Column Width</vt:lpstr>
      <vt:lpstr>Step-by-Step: Modify Row  Height and Column Width</vt:lpstr>
      <vt:lpstr>Step-by-Step: Modify Row  Height and Column Width</vt:lpstr>
      <vt:lpstr>Step-by-Step: Format and Entire Row or Column</vt:lpstr>
      <vt:lpstr>Step-by-Step: Format and Entire Row or Column</vt:lpstr>
      <vt:lpstr>Step-by-Step: Format and Entire Row or Column</vt:lpstr>
      <vt:lpstr>Figure 5-9: Heading, Alignment and Font Size Applied</vt:lpstr>
      <vt:lpstr>Step-by-Step: Format and Entire Row or Column</vt:lpstr>
      <vt:lpstr>Step-by-Step: Format and Entire Row or Column</vt:lpstr>
      <vt:lpstr>Step-by-Step: Hide or Unhide a Row or Column</vt:lpstr>
      <vt:lpstr>Step-by-Step: Hide or Unhide a Row or Column</vt:lpstr>
      <vt:lpstr>Figure 5-11: Hidden Column and Rows</vt:lpstr>
      <vt:lpstr>Step-by-Step: Hide or Unhide a Row or Column</vt:lpstr>
      <vt:lpstr>Step-by-Step: Choose a Theme for a Worksheet</vt:lpstr>
      <vt:lpstr>Step-by-Step: Choose a Theme for a Worksheet</vt:lpstr>
      <vt:lpstr>Step-by-Step: Customize a  Theme by Selecting Colors</vt:lpstr>
      <vt:lpstr>Step-by-Step: Customize a  Theme by Selecting Colors</vt:lpstr>
      <vt:lpstr>Step-by-Step: Customize a  Theme by Selecting Colors</vt:lpstr>
      <vt:lpstr>Step-by-Step: Customize a  Theme by Selecting Fonts and Effects</vt:lpstr>
      <vt:lpstr>Step-by-Step: Customize a  Theme by Selecting Fonts and Effects</vt:lpstr>
      <vt:lpstr>Step-by-Step: Customize a  Theme by Selecting Fonts and Effects</vt:lpstr>
      <vt:lpstr>Step-by-Step: Customize a  Theme by Selecting Fonts and Effects</vt:lpstr>
      <vt:lpstr>Step-by-Step: Format a Worksheet Background</vt:lpstr>
      <vt:lpstr>Step-by-Step: Format a Worksheet Background</vt:lpstr>
      <vt:lpstr>Step-by-Step: Format a Worksheet Background</vt:lpstr>
      <vt:lpstr>Step-by-Step: Format a Worksheet Background</vt:lpstr>
      <vt:lpstr>Step-by-Step: Change the Color  of a Worksheet Tab</vt:lpstr>
      <vt:lpstr>Step-by-Step: Change the Color  of a Worksheet Tab</vt:lpstr>
      <vt:lpstr>Step-by-Step: Change the Color  of a Worksheet Tab</vt:lpstr>
      <vt:lpstr>Step-by-Step: View and  Print a Worksheet’s Gridlines</vt:lpstr>
      <vt:lpstr>Step-by-Step: View and  Print a Worksheet’s Gridlines</vt:lpstr>
      <vt:lpstr>Step-by-Step: View and  Print Column and Row Headings</vt:lpstr>
      <vt:lpstr>Step-by-Step: Add Page  Numbers to a Worksheet</vt:lpstr>
      <vt:lpstr>Step-by-Step: Add Page  Numbers to a Worksheet</vt:lpstr>
      <vt:lpstr>Step-by-Step: Insert a Predefined Header or Footer</vt:lpstr>
      <vt:lpstr>Step-by-Step: Insert a Predefined Header or Footer</vt:lpstr>
      <vt:lpstr>Step-by-Step: Insert Text and Graphics into a Header or Footer</vt:lpstr>
      <vt:lpstr>Step-by-Step: Insert Text and Graphics into a Header or Footer</vt:lpstr>
      <vt:lpstr>Step-by-Step: Use a Header to  Print Titles on Specific Pages</vt:lpstr>
      <vt:lpstr>Step-by-Step: Use a Header to  Print Titles on Specific Pages</vt:lpstr>
      <vt:lpstr>Step-by-Step: Add or Move a Page Break</vt:lpstr>
      <vt:lpstr>Step-by-Step: Add or Move a Page Break</vt:lpstr>
      <vt:lpstr>Step-by-Step: Set Margins</vt:lpstr>
      <vt:lpstr>Step-by-Step: Set Margins</vt:lpstr>
      <vt:lpstr>Step-by-Step: Set Margins</vt:lpstr>
      <vt:lpstr>Step-by-Step: Set a Worksheet’s Orientation</vt:lpstr>
      <vt:lpstr>Step-by-Step: Set a Worksheet’s Orientation</vt:lpstr>
      <vt:lpstr>Step-by-Step: Set a Worksheet’s Orientation</vt:lpstr>
      <vt:lpstr>Step-by-Step: Set a Worksheet’s Orientation</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205</cp:revision>
  <dcterms:created xsi:type="dcterms:W3CDTF">2011-08-23T14:13:04Z</dcterms:created>
  <dcterms:modified xsi:type="dcterms:W3CDTF">2013-01-20T23:36:15Z</dcterms:modified>
</cp:coreProperties>
</file>