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94"/>
  </p:notesMasterIdLst>
  <p:sldIdLst>
    <p:sldId id="256" r:id="rId2"/>
    <p:sldId id="257" r:id="rId3"/>
    <p:sldId id="259" r:id="rId4"/>
    <p:sldId id="458" r:id="rId5"/>
    <p:sldId id="413" r:id="rId6"/>
    <p:sldId id="459" r:id="rId7"/>
    <p:sldId id="417" r:id="rId8"/>
    <p:sldId id="460" r:id="rId9"/>
    <p:sldId id="461" r:id="rId10"/>
    <p:sldId id="462" r:id="rId11"/>
    <p:sldId id="463" r:id="rId12"/>
    <p:sldId id="464" r:id="rId13"/>
    <p:sldId id="465" r:id="rId14"/>
    <p:sldId id="466" r:id="rId15"/>
    <p:sldId id="467" r:id="rId16"/>
    <p:sldId id="468" r:id="rId17"/>
    <p:sldId id="469" r:id="rId18"/>
    <p:sldId id="470" r:id="rId19"/>
    <p:sldId id="471" r:id="rId20"/>
    <p:sldId id="472" r:id="rId21"/>
    <p:sldId id="475" r:id="rId22"/>
    <p:sldId id="473" r:id="rId23"/>
    <p:sldId id="474" r:id="rId24"/>
    <p:sldId id="476"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504" r:id="rId53"/>
    <p:sldId id="505" r:id="rId54"/>
    <p:sldId id="506" r:id="rId55"/>
    <p:sldId id="507" r:id="rId56"/>
    <p:sldId id="508" r:id="rId57"/>
    <p:sldId id="509" r:id="rId58"/>
    <p:sldId id="510" r:id="rId59"/>
    <p:sldId id="511" r:id="rId60"/>
    <p:sldId id="512" r:id="rId61"/>
    <p:sldId id="513" r:id="rId62"/>
    <p:sldId id="514" r:id="rId63"/>
    <p:sldId id="515" r:id="rId64"/>
    <p:sldId id="516" r:id="rId65"/>
    <p:sldId id="517" r:id="rId66"/>
    <p:sldId id="518" r:id="rId67"/>
    <p:sldId id="519" r:id="rId68"/>
    <p:sldId id="520" r:id="rId69"/>
    <p:sldId id="521" r:id="rId70"/>
    <p:sldId id="522" r:id="rId71"/>
    <p:sldId id="523" r:id="rId72"/>
    <p:sldId id="524" r:id="rId73"/>
    <p:sldId id="525" r:id="rId74"/>
    <p:sldId id="526" r:id="rId75"/>
    <p:sldId id="527" r:id="rId76"/>
    <p:sldId id="528" r:id="rId77"/>
    <p:sldId id="529" r:id="rId78"/>
    <p:sldId id="530" r:id="rId79"/>
    <p:sldId id="531" r:id="rId80"/>
    <p:sldId id="532" r:id="rId81"/>
    <p:sldId id="533" r:id="rId82"/>
    <p:sldId id="534" r:id="rId83"/>
    <p:sldId id="535" r:id="rId84"/>
    <p:sldId id="536" r:id="rId85"/>
    <p:sldId id="537" r:id="rId86"/>
    <p:sldId id="538" r:id="rId87"/>
    <p:sldId id="539" r:id="rId88"/>
    <p:sldId id="540" r:id="rId89"/>
    <p:sldId id="541" r:id="rId90"/>
    <p:sldId id="542" r:id="rId91"/>
    <p:sldId id="543" r:id="rId92"/>
    <p:sldId id="457" r:id="rId93"/>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6" autoAdjust="0"/>
    <p:restoredTop sz="90603" autoAdjust="0"/>
  </p:normalViewPr>
  <p:slideViewPr>
    <p:cSldViewPr>
      <p:cViewPr>
        <p:scale>
          <a:sx n="70" d="100"/>
          <a:sy n="70" d="100"/>
        </p:scale>
        <p:origin x="-1524" y="15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Another Way:</a:t>
            </a:r>
            <a:r>
              <a:rPr lang="en-US" b="0" dirty="0" smtClean="0"/>
              <a:t> </a:t>
            </a:r>
            <a:r>
              <a:rPr lang="en-US" sz="1200" kern="1200" dirty="0" smtClean="0">
                <a:solidFill>
                  <a:schemeClr val="tx1"/>
                </a:solidFill>
                <a:effectLst/>
                <a:latin typeface="+mn-lt"/>
                <a:ea typeface="+mn-ea"/>
                <a:cs typeface="+mn-cs"/>
              </a:rPr>
              <a:t>You can also right-click your selected cells and then choose Delete on the shortcut menu to open the Delete dialog box.</a:t>
            </a:r>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Remember that when you use the Delete command, the cells themselves are deleted. In contrast, when you use the Cut command or press Delete on the keyboard, only the cell contents are deleted; the cells and any formatting remain.</a:t>
            </a:r>
            <a:endParaRPr lang="en-US" b="1"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5C6090E5-B9BE-46DA-86D2-5D87028E0069}"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5C6090E5-B9BE-46DA-86D2-5D87028E0069}"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NOTE:</a:t>
            </a:r>
            <a:r>
              <a:rPr lang="en-US" sz="1200" b="0" dirty="0" smtClean="0"/>
              <a:t> </a:t>
            </a:r>
            <a:r>
              <a:rPr lang="en-US" sz="1200" kern="1200" dirty="0" smtClean="0">
                <a:solidFill>
                  <a:schemeClr val="tx1"/>
                </a:solidFill>
                <a:effectLst/>
                <a:latin typeface="+mn-lt"/>
                <a:ea typeface="+mn-ea"/>
                <a:cs typeface="+mn-cs"/>
              </a:rPr>
              <a:t>If you choose a color and change your mind, click Undo on the Quick Access Toolbar or press </a:t>
            </a:r>
            <a:r>
              <a:rPr lang="en-US" sz="1200" kern="1200" dirty="0" err="1" smtClean="0">
                <a:solidFill>
                  <a:schemeClr val="tx1"/>
                </a:solidFill>
                <a:effectLst/>
                <a:latin typeface="+mn-lt"/>
                <a:ea typeface="+mn-ea"/>
                <a:cs typeface="+mn-cs"/>
              </a:rPr>
              <a:t>Ctrl+Z</a:t>
            </a:r>
            <a:r>
              <a:rPr lang="en-US" sz="1200" kern="1200" dirty="0" smtClean="0">
                <a:solidFill>
                  <a:schemeClr val="tx1"/>
                </a:solidFill>
                <a:effectLst/>
                <a:latin typeface="+mn-lt"/>
                <a:ea typeface="+mn-ea"/>
                <a:cs typeface="+mn-cs"/>
              </a:rPr>
              <a:t>.</a:t>
            </a: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After</a:t>
            </a:r>
            <a:r>
              <a:rPr lang="en-US" b="0" baseline="0" dirty="0" smtClean="0"/>
              <a:t> Step 2, students might need to </a:t>
            </a:r>
            <a:r>
              <a:rPr lang="en-US" sz="1200" dirty="0" smtClean="0"/>
              <a:t>adjust column widths to the appropriate size to accommodate their data.</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5C6090E5-B9BE-46DA-86D2-5D87028E0069}"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0" baseline="0" dirty="0" smtClean="0"/>
              <a:t> </a:t>
            </a:r>
            <a:r>
              <a:rPr lang="en-US" sz="1200" kern="1200" dirty="0" smtClean="0">
                <a:solidFill>
                  <a:schemeClr val="tx1"/>
                </a:solidFill>
                <a:effectLst/>
                <a:latin typeface="+mn-lt"/>
                <a:ea typeface="+mn-ea"/>
                <a:cs typeface="+mn-cs"/>
              </a:rPr>
              <a:t>If you format a cell for text wrapping and all wrapped text is not visible, it may be because the row is set to a specific height. You will learn to modify row height in Lesson 5.</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sz="1200" kern="1200" dirty="0" smtClean="0">
                <a:solidFill>
                  <a:schemeClr val="tx1"/>
                </a:solidFill>
                <a:effectLst/>
                <a:latin typeface="+mn-lt"/>
                <a:ea typeface="+mn-ea"/>
                <a:cs typeface="+mn-cs"/>
              </a:rPr>
              <a:t>Remember that you can edit a cell in the formula bar as well as in the cell itself.</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a:t>
            </a:r>
            <a:r>
              <a:rPr lang="en-US" b="1" baseline="0" dirty="0" smtClean="0"/>
              <a:t> Way: </a:t>
            </a:r>
            <a:r>
              <a:rPr lang="en-US" sz="1200" kern="1200" dirty="0" smtClean="0">
                <a:solidFill>
                  <a:schemeClr val="tx1"/>
                </a:solidFill>
                <a:effectLst/>
                <a:latin typeface="+mn-lt"/>
                <a:ea typeface="+mn-ea"/>
                <a:cs typeface="+mn-cs"/>
              </a:rPr>
              <a:t>Whereas Merge &amp; Center combines cells and centers the content, the Merge Across button in the Alignment group will merge cells and align the text flush left.</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Way:</a:t>
            </a:r>
            <a:r>
              <a:rPr lang="en-US" b="0" dirty="0" smtClean="0"/>
              <a:t> </a:t>
            </a:r>
            <a:r>
              <a:rPr lang="en-US" sz="1200" kern="1200" dirty="0" smtClean="0">
                <a:solidFill>
                  <a:schemeClr val="tx1"/>
                </a:solidFill>
                <a:effectLst/>
                <a:latin typeface="+mn-lt"/>
                <a:ea typeface="+mn-ea"/>
                <a:cs typeface="+mn-cs"/>
              </a:rPr>
              <a:t>With a merged cell active, you can click Merge &amp; Center to unmerge the cells.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Another Way:</a:t>
            </a:r>
            <a:r>
              <a:rPr lang="en-US" b="0" dirty="0" smtClean="0"/>
              <a:t> </a:t>
            </a:r>
            <a:r>
              <a:rPr lang="en-US" sz="1200" kern="1200" dirty="0" smtClean="0">
                <a:solidFill>
                  <a:schemeClr val="tx1"/>
                </a:solidFill>
                <a:effectLst/>
                <a:latin typeface="+mn-lt"/>
                <a:ea typeface="+mn-ea"/>
                <a:cs typeface="+mn-cs"/>
              </a:rPr>
              <a:t>You can also select a cell or range, right-click on the selection, and then click Insert to open the Insert dialog box. In that dialog box, you can click the direction in which you want to shift the cells.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Troubleshooting:</a:t>
            </a:r>
            <a:r>
              <a:rPr lang="en-US" sz="1200" b="1" baseline="0" dirty="0" smtClean="0"/>
              <a:t> </a:t>
            </a:r>
            <a:r>
              <a:rPr lang="en-US" sz="1200" kern="1200" dirty="0" smtClean="0">
                <a:solidFill>
                  <a:schemeClr val="tx1"/>
                </a:solidFill>
                <a:effectLst/>
                <a:latin typeface="+mn-lt"/>
                <a:ea typeface="+mn-ea"/>
                <a:cs typeface="+mn-cs"/>
              </a:rPr>
              <a:t>If the Merge &amp; Center button is unavailable, the selected cells may be in editing mode. To cancel this mode, press Enter or Escape (Esc).</a:t>
            </a: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smtClean="0"/>
              <a:t>NOTE: </a:t>
            </a:r>
            <a:r>
              <a:rPr lang="en-US" sz="1200" kern="1200" dirty="0" smtClean="0">
                <a:solidFill>
                  <a:schemeClr val="tx1"/>
                </a:solidFill>
                <a:effectLst/>
                <a:latin typeface="+mn-lt"/>
                <a:ea typeface="+mn-ea"/>
                <a:cs typeface="+mn-cs"/>
              </a:rPr>
              <a:t>If you apply two different types of borders to a shared cell boundary, the most recently applied border will be displayed.</a:t>
            </a: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Another Way: </a:t>
            </a:r>
            <a:r>
              <a:rPr lang="en-US" sz="1200" kern="1200" dirty="0" smtClean="0">
                <a:solidFill>
                  <a:schemeClr val="tx1"/>
                </a:solidFill>
                <a:effectLst/>
                <a:latin typeface="+mn-lt"/>
                <a:ea typeface="+mn-ea"/>
                <a:cs typeface="+mn-cs"/>
              </a:rPr>
              <a:t>The Format Painter is available on the Mini toolbar as well as in the Clipboard group.</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5C6090E5-B9BE-46DA-86D2-5D87028E0069}" type="slidenum">
              <a:rPr lang="en-US" smtClean="0"/>
              <a:pPr eaLnBrk="1" hangingPunct="1"/>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NOTE:</a:t>
            </a:r>
            <a:r>
              <a:rPr lang="en-US" b="0" dirty="0" smtClean="0"/>
              <a:t> </a:t>
            </a:r>
            <a:r>
              <a:rPr lang="en-US" sz="1200" dirty="0" smtClean="0"/>
              <a:t>Note that when working with active cells that have been inserted, when you continue to use these cells, the last action performed will be the selected option in the dialog box when you reuse the tool.</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a:t>
            </a:r>
            <a:r>
              <a:rPr lang="en-US" sz="1200" kern="1200" dirty="0" smtClean="0">
                <a:solidFill>
                  <a:schemeClr val="tx1"/>
                </a:solidFill>
                <a:effectLst/>
                <a:latin typeface="+mn-lt"/>
                <a:ea typeface="+mn-ea"/>
                <a:cs typeface="+mn-cs"/>
              </a:rPr>
              <a:t>If you select Clear All, contents and formatting are removed. Selecting Clear Contents removes the data within the selected range, but the formatting remains.</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someone@example.com"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200" dirty="0" smtClean="0"/>
              <a:t>Formatting Cells and Ranges</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Deleting Cells from a Worksheet</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You can use the Delete command in the Cells group to delete cells, ranges, rows, or </a:t>
            </a:r>
            <a:r>
              <a:rPr lang="en-US" sz="2000" dirty="0" smtClean="0"/>
              <a:t>columns.</a:t>
            </a:r>
          </a:p>
          <a:p>
            <a:r>
              <a:rPr lang="en-US" sz="2000" dirty="0" smtClean="0"/>
              <a:t>The </a:t>
            </a:r>
            <a:r>
              <a:rPr lang="en-US" sz="2000" dirty="0"/>
              <a:t>principles for deleting cells are the same as those for inserting cells except that the direction the cells shift is reversed.</a:t>
            </a:r>
            <a:endParaRPr lang="en-US" sz="2000" dirty="0" smtClean="0"/>
          </a:p>
        </p:txBody>
      </p:sp>
    </p:spTree>
    <p:extLst>
      <p:ext uri="{BB962C8B-B14F-4D97-AF65-F5344CB8AC3E}">
        <p14:creationId xmlns:p14="http://schemas.microsoft.com/office/powerpoint/2010/main" val="62994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Delete a Cell from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C3:C9</a:t>
            </a:r>
            <a:r>
              <a:rPr lang="en-US" sz="2400" dirty="0"/>
              <a:t>. Click </a:t>
            </a:r>
            <a:r>
              <a:rPr lang="en-US" sz="2400" b="1" dirty="0"/>
              <a:t>Delete</a:t>
            </a:r>
            <a:r>
              <a:rPr lang="en-US" sz="2400" dirty="0"/>
              <a:t> in the Cells group. The </a:t>
            </a:r>
            <a:r>
              <a:rPr lang="en-US" sz="2400" b="1" dirty="0"/>
              <a:t>Job Title </a:t>
            </a:r>
            <a:r>
              <a:rPr lang="en-US" sz="2400" dirty="0"/>
              <a:t>data is removed from the worksheet, and the remaining columns are shifted </a:t>
            </a:r>
            <a:r>
              <a:rPr lang="en-US" sz="2400" dirty="0" smtClean="0"/>
              <a:t>left.</a:t>
            </a:r>
          </a:p>
          <a:p>
            <a:pPr marL="457200" indent="-457200">
              <a:buFont typeface="+mj-lt"/>
              <a:buAutoNum type="arabicPeriod"/>
            </a:pPr>
            <a:r>
              <a:rPr lang="en-US" sz="2400" dirty="0" smtClean="0"/>
              <a:t>Select </a:t>
            </a:r>
            <a:r>
              <a:rPr lang="en-US" sz="2400" b="1" dirty="0"/>
              <a:t>A9:N9</a:t>
            </a:r>
            <a:r>
              <a:rPr lang="en-US" sz="2400" dirty="0"/>
              <a:t> and click </a:t>
            </a:r>
            <a:r>
              <a:rPr lang="en-US" sz="2400" b="1" dirty="0"/>
              <a:t>Delete</a:t>
            </a:r>
            <a:r>
              <a:rPr lang="en-US" sz="2400" dirty="0"/>
              <a:t>. The duplicate entry of data is </a:t>
            </a:r>
            <a:r>
              <a:rPr lang="en-US" sz="2400" dirty="0" smtClean="0"/>
              <a:t>removed.</a:t>
            </a:r>
          </a:p>
          <a:p>
            <a:pPr marL="457200" indent="-457200">
              <a:buFont typeface="+mj-lt"/>
              <a:buAutoNum type="arabicPeriod"/>
            </a:pPr>
            <a:r>
              <a:rPr lang="en-US" sz="2400" dirty="0" smtClean="0"/>
              <a:t>Select </a:t>
            </a:r>
            <a:r>
              <a:rPr lang="en-US" sz="2400" b="1" dirty="0"/>
              <a:t>K13:K18</a:t>
            </a:r>
            <a:r>
              <a:rPr lang="en-US" sz="2400" dirty="0"/>
              <a:t> and click </a:t>
            </a:r>
            <a:r>
              <a:rPr lang="en-US" sz="2400" b="1" dirty="0"/>
              <a:t>Cut</a:t>
            </a:r>
            <a:r>
              <a:rPr lang="en-US" sz="2400" dirty="0"/>
              <a:t> in the Clipboard </a:t>
            </a:r>
            <a:r>
              <a:rPr lang="en-US" sz="2400" dirty="0" smtClean="0"/>
              <a:t>group.</a:t>
            </a:r>
          </a:p>
          <a:p>
            <a:pPr marL="457200" indent="-457200">
              <a:buFont typeface="+mj-lt"/>
              <a:buAutoNum type="arabicPeriod"/>
            </a:pPr>
            <a:r>
              <a:rPr lang="en-US" sz="2400" dirty="0" smtClean="0"/>
              <a:t>Select </a:t>
            </a:r>
            <a:r>
              <a:rPr lang="en-US" sz="2400" b="1" dirty="0"/>
              <a:t>M3</a:t>
            </a:r>
            <a:r>
              <a:rPr lang="en-US" sz="2400" dirty="0"/>
              <a:t> and click </a:t>
            </a:r>
            <a:r>
              <a:rPr lang="en-US" sz="2400" b="1" dirty="0"/>
              <a:t>Paste</a:t>
            </a:r>
            <a:r>
              <a:rPr lang="en-US" sz="2400" dirty="0"/>
              <a:t>. The November data is now pasted into the space you made when you shifted cells in the previous exercise. Your worksheet should now resemble the one shown in Figure </a:t>
            </a:r>
            <a:r>
              <a:rPr lang="en-US" sz="2400" dirty="0" smtClean="0"/>
              <a:t>4-6 on the next slide.</a:t>
            </a:r>
          </a:p>
          <a:p>
            <a:pPr marL="457200" indent="-457200">
              <a:buFont typeface="+mj-lt"/>
              <a:buAutoNum type="arabicPeriod"/>
            </a:pPr>
            <a:r>
              <a:rPr lang="en-US" sz="2400" b="1" dirty="0" smtClean="0"/>
              <a:t>SAVE</a:t>
            </a:r>
            <a:r>
              <a:rPr lang="en-US" sz="2400" dirty="0" smtClean="0"/>
              <a:t> </a:t>
            </a:r>
            <a:r>
              <a:rPr lang="en-US" sz="2400" dirty="0"/>
              <a:t>your workbook.</a:t>
            </a:r>
            <a:endParaRPr lang="en-US" sz="2400" dirty="0" smtClean="0"/>
          </a:p>
        </p:txBody>
      </p:sp>
    </p:spTree>
    <p:extLst>
      <p:ext uri="{BB962C8B-B14F-4D97-AF65-F5344CB8AC3E}">
        <p14:creationId xmlns:p14="http://schemas.microsoft.com/office/powerpoint/2010/main" val="285239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4-6: Completed Paste of a Cell Group</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752600"/>
            <a:ext cx="5812625" cy="2181338"/>
          </a:xfrm>
        </p:spPr>
      </p:pic>
      <p:sp>
        <p:nvSpPr>
          <p:cNvPr id="7" name="Rectangle 3"/>
          <p:cNvSpPr txBox="1">
            <a:spLocks noChangeArrowheads="1"/>
          </p:cNvSpPr>
          <p:nvPr/>
        </p:nvSpPr>
        <p:spPr bwMode="auto">
          <a:xfrm>
            <a:off x="457200" y="41910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000" dirty="0"/>
              <a:t>As shown, you can click Delete in the Cells group to eliminate cells from a worksheet. Any data to the right of the deleted cell or cells will automatically shift left</a:t>
            </a:r>
            <a:r>
              <a:rPr lang="en-US" sz="2000" dirty="0" smtClean="0"/>
              <a:t>.</a:t>
            </a:r>
          </a:p>
          <a:p>
            <a:r>
              <a:rPr lang="en-US" sz="2000" dirty="0" smtClean="0"/>
              <a:t>If </a:t>
            </a:r>
            <a:r>
              <a:rPr lang="en-US" sz="2000" dirty="0"/>
              <a:t>you want to shift cells up rather than left, click the arrow next to Delete, then click Delete Cells to open the Delete dialog box.</a:t>
            </a:r>
            <a:endParaRPr lang="en-US" sz="2000" dirty="0" smtClean="0"/>
          </a:p>
        </p:txBody>
      </p:sp>
    </p:spTree>
    <p:extLst>
      <p:ext uri="{BB962C8B-B14F-4D97-AF65-F5344CB8AC3E}">
        <p14:creationId xmlns:p14="http://schemas.microsoft.com/office/powerpoint/2010/main" val="275274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Manually Formatting Cell Contents</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The commands in the Font, Alignment, and Number groups </a:t>
            </a:r>
            <a:r>
              <a:rPr lang="en-US" sz="2000" dirty="0" smtClean="0"/>
              <a:t>(see the figure below) </a:t>
            </a:r>
            <a:r>
              <a:rPr lang="en-US" sz="2000" dirty="0"/>
              <a:t>are used for basic formatting. </a:t>
            </a:r>
          </a:p>
          <a:p>
            <a:endParaRPr lang="en-US" sz="2000" dirty="0" smtClean="0"/>
          </a:p>
          <a:p>
            <a:endParaRPr lang="en-US" sz="2000" dirty="0"/>
          </a:p>
          <a:p>
            <a:endParaRPr lang="en-US" sz="2000" dirty="0" smtClean="0"/>
          </a:p>
          <a:p>
            <a:endParaRPr lang="en-US" sz="2000" dirty="0" smtClean="0"/>
          </a:p>
          <a:p>
            <a:r>
              <a:rPr lang="en-US" sz="2000" dirty="0" smtClean="0"/>
              <a:t>Using </a:t>
            </a:r>
            <a:r>
              <a:rPr lang="en-US" sz="2000" dirty="0"/>
              <a:t>only </a:t>
            </a:r>
            <a:r>
              <a:rPr lang="en-US" sz="2000" dirty="0" smtClean="0"/>
              <a:t>these groups</a:t>
            </a:r>
            <a:r>
              <a:rPr lang="en-US" sz="2000" dirty="0"/>
              <a:t>, you can significantly change the appearance of a worksheet. </a:t>
            </a:r>
            <a:endParaRPr lang="en-US" sz="2000" dirty="0" smtClean="0"/>
          </a:p>
          <a:p>
            <a:r>
              <a:rPr lang="en-US" sz="2000" dirty="0" smtClean="0"/>
              <a:t>Use </a:t>
            </a:r>
            <a:r>
              <a:rPr lang="en-US" sz="2000" dirty="0"/>
              <a:t>Font commands to change font and font size; to bold, italicize, and underline data; and to add color, fill, and borders. </a:t>
            </a:r>
            <a:endParaRPr lang="en-US" sz="2000" dirty="0" smtClean="0"/>
          </a:p>
          <a:p>
            <a:r>
              <a:rPr lang="en-US" sz="2000" dirty="0" smtClean="0"/>
              <a:t>Use </a:t>
            </a:r>
            <a:r>
              <a:rPr lang="en-US" sz="2000" dirty="0"/>
              <a:t>Alignment commands to choose how data is aligned within cells. </a:t>
            </a:r>
            <a:endParaRPr lang="en-US" sz="2000" dirty="0" smtClean="0"/>
          </a:p>
          <a:p>
            <a:r>
              <a:rPr lang="en-US" sz="2000" dirty="0" smtClean="0"/>
              <a:t>Use </a:t>
            </a:r>
            <a:r>
              <a:rPr lang="en-US" sz="2000" dirty="0"/>
              <a:t>Number commands to apply a format to values and to increase or decrease the number of digits after a decimal</a:t>
            </a:r>
            <a:r>
              <a:rPr lang="en-US" sz="2000" dirty="0" smtClean="0"/>
              <a:t>.</a:t>
            </a:r>
          </a:p>
          <a:p>
            <a:endParaRPr lang="en-US"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172" y="2362199"/>
            <a:ext cx="5138057" cy="1290223"/>
          </a:xfrm>
          <a:prstGeom prst="rect">
            <a:avLst/>
          </a:prstGeom>
        </p:spPr>
      </p:pic>
    </p:spTree>
    <p:extLst>
      <p:ext uri="{BB962C8B-B14F-4D97-AF65-F5344CB8AC3E}">
        <p14:creationId xmlns:p14="http://schemas.microsoft.com/office/powerpoint/2010/main" val="199423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Selecting Cells and Ranges</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To apply formatting to text and values in an existing worksheet, you must first select</a:t>
            </a:r>
            <a:r>
              <a:rPr lang="en-US" sz="2000" b="1" i="1" dirty="0"/>
              <a:t> </a:t>
            </a:r>
            <a:r>
              <a:rPr lang="en-US" sz="2000" dirty="0"/>
              <a:t>the data. </a:t>
            </a:r>
            <a:endParaRPr lang="en-US" sz="2000" dirty="0" smtClean="0"/>
          </a:p>
          <a:p>
            <a:r>
              <a:rPr lang="en-US" sz="2000" dirty="0" smtClean="0"/>
              <a:t>When </a:t>
            </a:r>
            <a:r>
              <a:rPr lang="en-US" sz="2000" dirty="0"/>
              <a:t>you select data, you identify the cell or range of cells in which you want to enter data or apply formatting. </a:t>
            </a:r>
            <a:endParaRPr lang="en-US" sz="2000" dirty="0" smtClean="0"/>
          </a:p>
          <a:p>
            <a:r>
              <a:rPr lang="en-US" sz="2000" dirty="0" smtClean="0"/>
              <a:t>You </a:t>
            </a:r>
            <a:r>
              <a:rPr lang="en-US" sz="2000" dirty="0"/>
              <a:t>can select cells, ranges, rows, columns, or the complete worksheet</a:t>
            </a:r>
            <a:r>
              <a:rPr lang="en-US" sz="2000" dirty="0" smtClean="0"/>
              <a:t>.</a:t>
            </a:r>
          </a:p>
          <a:p>
            <a:r>
              <a:rPr lang="en-US" sz="2000" dirty="0" smtClean="0"/>
              <a:t>The </a:t>
            </a:r>
            <a:r>
              <a:rPr lang="en-US" sz="2000" dirty="0"/>
              <a:t>cells in a range can be adjacent or </a:t>
            </a:r>
            <a:r>
              <a:rPr lang="en-US" sz="2000" dirty="0" smtClean="0"/>
              <a:t>nonadjacent.</a:t>
            </a:r>
          </a:p>
          <a:p>
            <a:r>
              <a:rPr lang="en-US" sz="2000" dirty="0" smtClean="0"/>
              <a:t>You </a:t>
            </a:r>
            <a:r>
              <a:rPr lang="en-US" sz="2000" dirty="0"/>
              <a:t>can also place a cell in editing mode and select all or part of its contents.</a:t>
            </a:r>
            <a:endParaRPr lang="en-US" sz="2000" dirty="0" smtClean="0"/>
          </a:p>
        </p:txBody>
      </p:sp>
    </p:spTree>
    <p:extLst>
      <p:ext uri="{BB962C8B-B14F-4D97-AF65-F5344CB8AC3E}">
        <p14:creationId xmlns:p14="http://schemas.microsoft.com/office/powerpoint/2010/main" val="15454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Select Cells and Ranges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cell </a:t>
            </a:r>
            <a:r>
              <a:rPr lang="en-US" sz="2400" b="1" dirty="0"/>
              <a:t>A3</a:t>
            </a:r>
            <a:r>
              <a:rPr lang="en-US" sz="2400" dirty="0"/>
              <a:t>. Hold down the left mouse button and drag to </a:t>
            </a:r>
            <a:r>
              <a:rPr lang="en-US" sz="2400" b="1" dirty="0"/>
              <a:t>B8 </a:t>
            </a:r>
            <a:r>
              <a:rPr lang="en-US" sz="2400" dirty="0"/>
              <a:t>to select the range, then release the mouse </a:t>
            </a:r>
            <a:r>
              <a:rPr lang="en-US" sz="2400" dirty="0" smtClean="0"/>
              <a:t>button.</a:t>
            </a:r>
          </a:p>
          <a:p>
            <a:pPr marL="457200" indent="-457200">
              <a:buFont typeface="+mj-lt"/>
              <a:buAutoNum type="arabicPeriod"/>
            </a:pPr>
            <a:r>
              <a:rPr lang="en-US" sz="2400" dirty="0" smtClean="0"/>
              <a:t>Click </a:t>
            </a:r>
            <a:r>
              <a:rPr lang="en-US" sz="2400" dirty="0"/>
              <a:t>the Row 3 heading to select the entire </a:t>
            </a:r>
            <a:r>
              <a:rPr lang="en-US" sz="2400" dirty="0" smtClean="0"/>
              <a:t>row.</a:t>
            </a:r>
          </a:p>
          <a:p>
            <a:pPr marL="457200" indent="-457200">
              <a:buFont typeface="+mj-lt"/>
              <a:buAutoNum type="arabicPeriod"/>
            </a:pPr>
            <a:r>
              <a:rPr lang="en-US" sz="2400" dirty="0" smtClean="0"/>
              <a:t>Click </a:t>
            </a:r>
            <a:r>
              <a:rPr lang="en-US" sz="2400" dirty="0"/>
              <a:t>the column C header, press and hold </a:t>
            </a:r>
            <a:r>
              <a:rPr lang="en-US" sz="2400" b="1" dirty="0"/>
              <a:t>Ctrl</a:t>
            </a:r>
            <a:r>
              <a:rPr lang="en-US" sz="2400" dirty="0"/>
              <a:t>, and click </a:t>
            </a:r>
            <a:r>
              <a:rPr lang="en-US" sz="2400" b="1" dirty="0"/>
              <a:t>E</a:t>
            </a:r>
            <a:r>
              <a:rPr lang="en-US" sz="2400" dirty="0"/>
              <a:t>, </a:t>
            </a:r>
            <a:r>
              <a:rPr lang="en-US" sz="2400" b="1" dirty="0"/>
              <a:t>G</a:t>
            </a:r>
            <a:r>
              <a:rPr lang="en-US" sz="2400" dirty="0"/>
              <a:t>, and </a:t>
            </a:r>
            <a:r>
              <a:rPr lang="en-US" sz="2400" b="1" dirty="0"/>
              <a:t>I</a:t>
            </a:r>
            <a:r>
              <a:rPr lang="en-US" sz="2400" dirty="0"/>
              <a:t> to select nonadjacent </a:t>
            </a:r>
            <a:r>
              <a:rPr lang="en-US" sz="2400" dirty="0" smtClean="0"/>
              <a:t>columns.</a:t>
            </a:r>
          </a:p>
          <a:p>
            <a:pPr marL="457200" indent="-457200">
              <a:buFont typeface="+mj-lt"/>
              <a:buAutoNum type="arabicPeriod"/>
            </a:pPr>
            <a:r>
              <a:rPr lang="en-US" sz="2400" dirty="0" smtClean="0"/>
              <a:t>Click </a:t>
            </a:r>
            <a:r>
              <a:rPr lang="en-US" sz="2400" dirty="0"/>
              <a:t>the </a:t>
            </a:r>
            <a:r>
              <a:rPr lang="en-US" sz="2400" b="1" dirty="0"/>
              <a:t>File </a:t>
            </a:r>
            <a:r>
              <a:rPr lang="en-US" sz="2400" dirty="0"/>
              <a:t>tab, then click </a:t>
            </a:r>
            <a:r>
              <a:rPr lang="en-US" sz="2400" b="1" dirty="0"/>
              <a:t>Save </a:t>
            </a:r>
            <a:r>
              <a:rPr lang="en-US" sz="2400" b="1" dirty="0" smtClean="0"/>
              <a:t>As</a:t>
            </a:r>
            <a:r>
              <a:rPr lang="en-US" sz="2400" dirty="0" smtClean="0"/>
              <a:t>.</a:t>
            </a:r>
          </a:p>
          <a:p>
            <a:pPr marL="457200" indent="-457200">
              <a:buFont typeface="+mj-lt"/>
              <a:buAutoNum type="arabicPeriod"/>
            </a:pPr>
            <a:r>
              <a:rPr lang="en-US" sz="2400" dirty="0" smtClean="0"/>
              <a:t>When </a:t>
            </a:r>
            <a:r>
              <a:rPr lang="en-US" sz="2400" dirty="0"/>
              <a:t>the </a:t>
            </a:r>
            <a:r>
              <a:rPr lang="en-US" sz="2400" i="1" dirty="0"/>
              <a:t>Save As </a:t>
            </a:r>
            <a:r>
              <a:rPr lang="en-US" sz="2400" dirty="0"/>
              <a:t>dialog box opens, create a </a:t>
            </a:r>
            <a:r>
              <a:rPr lang="en-US" sz="2400" b="1" dirty="0"/>
              <a:t>Lesson 4</a:t>
            </a:r>
            <a:r>
              <a:rPr lang="en-US" sz="2400" dirty="0"/>
              <a:t> </a:t>
            </a:r>
            <a:r>
              <a:rPr lang="en-US" sz="2400" dirty="0" smtClean="0"/>
              <a:t>folder.</a:t>
            </a:r>
          </a:p>
          <a:p>
            <a:pPr marL="457200" indent="-457200">
              <a:buFont typeface="+mj-lt"/>
              <a:buAutoNum type="arabicPeriod"/>
            </a:pPr>
            <a:r>
              <a:rPr lang="en-US" sz="2400" b="1" dirty="0" smtClean="0"/>
              <a:t>SAVE</a:t>
            </a:r>
            <a:r>
              <a:rPr lang="en-US" sz="2400" dirty="0" smtClean="0"/>
              <a:t> </a:t>
            </a:r>
            <a:r>
              <a:rPr lang="en-US" sz="2400" dirty="0"/>
              <a:t>your workbook in the folder and name it </a:t>
            </a:r>
            <a:r>
              <a:rPr lang="en-US" sz="2400" b="1" i="1" dirty="0"/>
              <a:t>Patient Visits</a:t>
            </a:r>
            <a:r>
              <a:rPr lang="en-US" sz="2400" dirty="0"/>
              <a:t>.</a:t>
            </a:r>
            <a:endParaRPr lang="en-US" sz="2400" dirty="0" smtClean="0"/>
          </a:p>
        </p:txBody>
      </p:sp>
    </p:spTree>
    <p:extLst>
      <p:ext uri="{BB962C8B-B14F-4D97-AF65-F5344CB8AC3E}">
        <p14:creationId xmlns:p14="http://schemas.microsoft.com/office/powerpoint/2010/main" val="3584814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Table 4-1: Making Selections in Excel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00200"/>
            <a:ext cx="6096000" cy="4690271"/>
          </a:xfrm>
        </p:spPr>
      </p:pic>
    </p:spTree>
    <p:extLst>
      <p:ext uri="{BB962C8B-B14F-4D97-AF65-F5344CB8AC3E}">
        <p14:creationId xmlns:p14="http://schemas.microsoft.com/office/powerpoint/2010/main" val="68244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Making Selections in Excel</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When you make a selection, the cell or range is highlighted on the screen. These highlights do not appear in a printout, however. If you want cells to be highlighted when you print a worksheet, you must use formatting features to apply shading</a:t>
            </a:r>
            <a:r>
              <a:rPr lang="en-US" sz="2000" dirty="0" smtClean="0"/>
              <a:t>.</a:t>
            </a:r>
          </a:p>
          <a:p>
            <a:r>
              <a:rPr lang="en-US" sz="2000" dirty="0" smtClean="0"/>
              <a:t>Excel </a:t>
            </a:r>
            <a:r>
              <a:rPr lang="en-US" sz="2000" dirty="0"/>
              <a:t>provides many ways to format labels and values in a worksheet. In the business world, worksheets are usually printed or shared with others electronically. Therefore, you want your worksheet or workbook to be as eye-catching and understandable as possible. </a:t>
            </a:r>
            <a:endParaRPr lang="en-US" sz="2000" dirty="0" smtClean="0"/>
          </a:p>
          <a:p>
            <a:r>
              <a:rPr lang="en-US" sz="2000" dirty="0" smtClean="0"/>
              <a:t>You </a:t>
            </a:r>
            <a:r>
              <a:rPr lang="en-US" sz="2000" dirty="0"/>
              <a:t>can improve the design of a worksheet in several </a:t>
            </a:r>
            <a:r>
              <a:rPr lang="en-US" sz="2000" dirty="0" smtClean="0"/>
              <a:t>ways:</a:t>
            </a:r>
          </a:p>
          <a:p>
            <a:pPr lvl="2">
              <a:buFont typeface="Wingdings" pitchFamily="2" charset="2"/>
              <a:buChar char="Ø"/>
            </a:pPr>
            <a:r>
              <a:rPr lang="en-US" sz="1800" dirty="0" smtClean="0"/>
              <a:t>Change </a:t>
            </a:r>
            <a:r>
              <a:rPr lang="en-US" sz="1800" dirty="0"/>
              <a:t>the alignment</a:t>
            </a:r>
          </a:p>
          <a:p>
            <a:pPr lvl="2">
              <a:buFont typeface="Wingdings" pitchFamily="2" charset="2"/>
              <a:buChar char="Ø"/>
            </a:pPr>
            <a:r>
              <a:rPr lang="en-US" sz="1800" dirty="0"/>
              <a:t>Change the font style and enlarge the text for titles</a:t>
            </a:r>
          </a:p>
          <a:p>
            <a:pPr lvl="2">
              <a:buFont typeface="Wingdings" pitchFamily="2" charset="2"/>
              <a:buChar char="Ø"/>
            </a:pPr>
            <a:r>
              <a:rPr lang="en-US" sz="1800" dirty="0"/>
              <a:t>Format titles and labels in bold and/or italics</a:t>
            </a:r>
          </a:p>
          <a:p>
            <a:pPr lvl="2">
              <a:buFont typeface="Wingdings" pitchFamily="2" charset="2"/>
              <a:buChar char="Ø"/>
            </a:pPr>
            <a:r>
              <a:rPr lang="en-US" sz="1800" dirty="0"/>
              <a:t>Apply special </a:t>
            </a:r>
            <a:r>
              <a:rPr lang="en-US" sz="1800" dirty="0" smtClean="0"/>
              <a:t>formatting attributes</a:t>
            </a:r>
          </a:p>
          <a:p>
            <a:r>
              <a:rPr lang="en-US" sz="2000" dirty="0"/>
              <a:t>Each of these formatting options is described in the following sections</a:t>
            </a:r>
            <a:r>
              <a:rPr lang="en-US" sz="2000" dirty="0" smtClean="0"/>
              <a:t>.</a:t>
            </a:r>
            <a:endParaRPr lang="en-US" sz="2000" dirty="0"/>
          </a:p>
        </p:txBody>
      </p:sp>
    </p:spTree>
    <p:extLst>
      <p:ext uri="{BB962C8B-B14F-4D97-AF65-F5344CB8AC3E}">
        <p14:creationId xmlns:p14="http://schemas.microsoft.com/office/powerpoint/2010/main" val="180610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Aligning Cell Contents	</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Text and numbers in a </a:t>
            </a:r>
            <a:r>
              <a:rPr lang="en-US" sz="2000" dirty="0" smtClean="0"/>
              <a:t>can </a:t>
            </a:r>
            <a:r>
              <a:rPr lang="en-US" sz="2000" dirty="0"/>
              <a:t>be aligned to the left, </a:t>
            </a:r>
            <a:r>
              <a:rPr lang="en-US" sz="2000" dirty="0" smtClean="0"/>
              <a:t>right</a:t>
            </a:r>
            <a:r>
              <a:rPr lang="en-US" sz="2000" dirty="0"/>
              <a:t>, or </a:t>
            </a:r>
            <a:r>
              <a:rPr lang="en-US" sz="2000" dirty="0" smtClean="0"/>
              <a:t>center</a:t>
            </a:r>
            <a:r>
              <a:rPr lang="en-US" sz="2000" dirty="0"/>
              <a:t>. </a:t>
            </a:r>
            <a:endParaRPr lang="en-US" sz="2000" dirty="0" smtClean="0"/>
          </a:p>
          <a:p>
            <a:r>
              <a:rPr lang="en-US" sz="2000" dirty="0" smtClean="0"/>
              <a:t>By </a:t>
            </a:r>
            <a:r>
              <a:rPr lang="en-US" sz="2000" dirty="0"/>
              <a:t>default, when you enter alphabetic characters or alphabetic characters combined with numbers or symbols, the cell content is left-aligned, but when you enter numbers, the content is right-aligned. </a:t>
            </a:r>
            <a:endParaRPr lang="en-US" sz="2000" dirty="0" smtClean="0"/>
          </a:p>
          <a:p>
            <a:r>
              <a:rPr lang="en-US" sz="2000" dirty="0" smtClean="0"/>
              <a:t>You </a:t>
            </a:r>
            <a:r>
              <a:rPr lang="en-US" sz="2000" dirty="0"/>
              <a:t>can use Alignment commands to change this default alignment or to override previous alignment formatting</a:t>
            </a:r>
            <a:r>
              <a:rPr lang="en-US" sz="2000" dirty="0" smtClean="0"/>
              <a:t>.</a:t>
            </a:r>
          </a:p>
          <a:p>
            <a:r>
              <a:rPr lang="en-US" sz="2000" dirty="0"/>
              <a:t>As illustrated in </a:t>
            </a:r>
            <a:r>
              <a:rPr lang="en-US" sz="2000" dirty="0" smtClean="0"/>
              <a:t>the figure below, </a:t>
            </a:r>
            <a:r>
              <a:rPr lang="en-US" sz="2000" dirty="0"/>
              <a:t>the alignment that has been applied to the active cell is shown by the highlighted commands in the Alignment group</a:t>
            </a:r>
            <a:r>
              <a:rPr lang="en-US" sz="2000" dirty="0" smtClean="0"/>
              <a:t>.</a:t>
            </a:r>
          </a:p>
          <a:p>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343400"/>
            <a:ext cx="4372586" cy="1924319"/>
          </a:xfrm>
          <a:prstGeom prst="rect">
            <a:avLst/>
          </a:prstGeom>
        </p:spPr>
      </p:pic>
    </p:spTree>
    <p:extLst>
      <p:ext uri="{BB962C8B-B14F-4D97-AF65-F5344CB8AC3E}">
        <p14:creationId xmlns:p14="http://schemas.microsoft.com/office/powerpoint/2010/main" val="360375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Align Cell Contents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smtClean="0"/>
              <a:t>A3:N3</a:t>
            </a:r>
            <a:r>
              <a:rPr lang="en-US" sz="2400" dirty="0" smtClean="0"/>
              <a:t>.</a:t>
            </a:r>
          </a:p>
          <a:p>
            <a:pPr marL="457200" indent="-457200">
              <a:buFont typeface="+mj-lt"/>
              <a:buAutoNum type="arabicPeriod"/>
            </a:pPr>
            <a:r>
              <a:rPr lang="en-US" sz="2400" dirty="0" smtClean="0"/>
              <a:t>In </a:t>
            </a:r>
            <a:r>
              <a:rPr lang="en-US" sz="2400" dirty="0"/>
              <a:t>the Alignment</a:t>
            </a:r>
            <a:r>
              <a:rPr lang="en-US" sz="2400" i="1" dirty="0"/>
              <a:t> </a:t>
            </a:r>
            <a:r>
              <a:rPr lang="en-US" sz="2400" dirty="0"/>
              <a:t>group, click </a:t>
            </a:r>
            <a:r>
              <a:rPr lang="en-US" sz="2400" b="1" dirty="0"/>
              <a:t>Center</a:t>
            </a:r>
            <a:r>
              <a:rPr lang="en-US" sz="2400" dirty="0"/>
              <a:t>. The column labels are now horizontally </a:t>
            </a:r>
            <a:r>
              <a:rPr lang="en-US" sz="2400" dirty="0" smtClean="0"/>
              <a:t>centered.</a:t>
            </a:r>
          </a:p>
          <a:p>
            <a:pPr marL="457200" indent="-457200">
              <a:buFont typeface="+mj-lt"/>
              <a:buAutoNum type="arabicPeriod"/>
            </a:pPr>
            <a:r>
              <a:rPr lang="en-US" sz="2400" dirty="0" smtClean="0"/>
              <a:t>Click </a:t>
            </a:r>
            <a:r>
              <a:rPr lang="en-US" sz="2400" b="1" dirty="0"/>
              <a:t>C4</a:t>
            </a:r>
            <a:r>
              <a:rPr lang="en-US" sz="2400" dirty="0"/>
              <a:t>, press </a:t>
            </a:r>
            <a:r>
              <a:rPr lang="en-US" sz="2400" b="1" dirty="0"/>
              <a:t>Shift</a:t>
            </a:r>
            <a:r>
              <a:rPr lang="en-US" sz="2400" dirty="0"/>
              <a:t>, and click </a:t>
            </a:r>
            <a:r>
              <a:rPr lang="en-US" sz="2400" b="1" dirty="0"/>
              <a:t>N8</a:t>
            </a:r>
            <a:r>
              <a:rPr lang="en-US" sz="2400" dirty="0"/>
              <a:t>. The cell range containing the values is selected. </a:t>
            </a:r>
            <a:r>
              <a:rPr lang="en-US" sz="2400" b="1" dirty="0"/>
              <a:t>Release </a:t>
            </a:r>
            <a:r>
              <a:rPr lang="en-US" sz="2400" dirty="0"/>
              <a:t>the </a:t>
            </a:r>
            <a:r>
              <a:rPr lang="en-US" sz="2400" b="1" dirty="0"/>
              <a:t>Shift</a:t>
            </a:r>
            <a:r>
              <a:rPr lang="en-US" sz="2400" dirty="0"/>
              <a:t> key and click </a:t>
            </a:r>
            <a:r>
              <a:rPr lang="en-US" sz="2400" b="1" dirty="0"/>
              <a:t>Align Text Right</a:t>
            </a:r>
            <a:r>
              <a:rPr lang="en-US" sz="2400" dirty="0"/>
              <a:t>. All cells containing values are now right-aligned.</a:t>
            </a:r>
            <a:endParaRPr lang="en-US" sz="2400" dirty="0" smtClean="0"/>
          </a:p>
        </p:txBody>
      </p:sp>
    </p:spTree>
    <p:extLst>
      <p:ext uri="{BB962C8B-B14F-4D97-AF65-F5344CB8AC3E}">
        <p14:creationId xmlns:p14="http://schemas.microsoft.com/office/powerpoint/2010/main" val="328380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626499"/>
            <a:ext cx="4876800" cy="467180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Choosing Fonts and Font Sizes	</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A </a:t>
            </a:r>
            <a:r>
              <a:rPr lang="en-US" sz="2000" b="1" i="1" dirty="0"/>
              <a:t>font </a:t>
            </a:r>
            <a:r>
              <a:rPr lang="en-US" sz="2000" dirty="0"/>
              <a:t>is a set of text characteristics designed to appear a certain way</a:t>
            </a:r>
            <a:r>
              <a:rPr lang="en-US" sz="2000" dirty="0" smtClean="0"/>
              <a:t>.</a:t>
            </a:r>
          </a:p>
          <a:p>
            <a:r>
              <a:rPr lang="en-US" sz="2000" dirty="0" smtClean="0"/>
              <a:t>The </a:t>
            </a:r>
            <a:r>
              <a:rPr lang="en-US" sz="2000" dirty="0"/>
              <a:t>font determines the appearance of the cell </a:t>
            </a:r>
            <a:r>
              <a:rPr lang="en-US" sz="2000" dirty="0" smtClean="0"/>
              <a:t>contents.</a:t>
            </a:r>
          </a:p>
          <a:p>
            <a:r>
              <a:rPr lang="en-US" sz="2000" dirty="0" smtClean="0"/>
              <a:t>The </a:t>
            </a:r>
            <a:r>
              <a:rPr lang="en-US" sz="2000" b="1" i="1" dirty="0"/>
              <a:t>default</a:t>
            </a:r>
            <a:r>
              <a:rPr lang="en-US" sz="2000" dirty="0"/>
              <a:t>,</a:t>
            </a:r>
            <a:r>
              <a:rPr lang="en-US" sz="2000" b="1" i="1" dirty="0"/>
              <a:t> </a:t>
            </a:r>
            <a:r>
              <a:rPr lang="en-US" sz="2000" dirty="0"/>
              <a:t>or predefined, font for Excel 2010 is 11-point Calibri. This is an easy-to-read font that takes up less space than Arial, which was the default in earlier Excel versions</a:t>
            </a:r>
            <a:r>
              <a:rPr lang="en-US" sz="2000" dirty="0" smtClean="0"/>
              <a:t>.</a:t>
            </a:r>
          </a:p>
          <a:p>
            <a:r>
              <a:rPr lang="en-US" sz="2000" dirty="0"/>
              <a:t>On Excel’s Options page, you can change the default font used in all new workbooks. </a:t>
            </a:r>
            <a:endParaRPr lang="en-US" sz="2000" dirty="0" smtClean="0"/>
          </a:p>
          <a:p>
            <a:r>
              <a:rPr lang="en-US" sz="2000" dirty="0" smtClean="0"/>
              <a:t>If </a:t>
            </a:r>
            <a:r>
              <a:rPr lang="en-US" sz="2000" dirty="0"/>
              <a:t>you chose a different default font and/or font size, that font is used only in workbooks that you create </a:t>
            </a:r>
            <a:r>
              <a:rPr lang="en-US" sz="2000" i="1" dirty="0"/>
              <a:t>after</a:t>
            </a:r>
            <a:r>
              <a:rPr lang="en-US" sz="2000" dirty="0"/>
              <a:t> you change the default and restart Excel. Existing workbooks are not affected</a:t>
            </a:r>
            <a:r>
              <a:rPr lang="en-US" sz="2000" dirty="0" smtClean="0"/>
              <a:t>.</a:t>
            </a:r>
            <a:endParaRPr lang="en-US" sz="2000" dirty="0"/>
          </a:p>
        </p:txBody>
      </p:sp>
    </p:spTree>
    <p:extLst>
      <p:ext uri="{BB962C8B-B14F-4D97-AF65-F5344CB8AC3E}">
        <p14:creationId xmlns:p14="http://schemas.microsoft.com/office/powerpoint/2010/main" val="1266852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Choosing Fonts and Font Sizes	</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smtClean="0"/>
              <a:t>You can </a:t>
            </a:r>
            <a:r>
              <a:rPr lang="en-US" sz="2000" dirty="0"/>
              <a:t>also change the font for only a selected cell, a range of cells, or for characters within text. </a:t>
            </a:r>
            <a:endParaRPr lang="en-US" sz="2000" dirty="0" smtClean="0"/>
          </a:p>
          <a:p>
            <a:r>
              <a:rPr lang="en-US" sz="2000" dirty="0" smtClean="0"/>
              <a:t>To change the font, select the font that you want in the Font box. You can then change the size in the Font Size box or click Increase Font Size or Decrease Font Size until the size you want is displayed in the Font Size box. </a:t>
            </a:r>
          </a:p>
          <a:p>
            <a:r>
              <a:rPr lang="en-US" sz="2000" dirty="0" smtClean="0"/>
              <a:t>To </a:t>
            </a:r>
            <a:r>
              <a:rPr lang="en-US" sz="2000" dirty="0"/>
              <a:t>improve the overall design of a worksheet, the font size is usually enlarged for titles and labels.</a:t>
            </a:r>
          </a:p>
          <a:p>
            <a:r>
              <a:rPr lang="en-US" sz="2000" dirty="0"/>
              <a:t>Font size is measured in points. Each time you click Decrease Font Size or Increase Font Size, the size changes by a set amount that matches the size options on the Font Size list</a:t>
            </a:r>
            <a:r>
              <a:rPr lang="en-US" sz="2000" dirty="0" smtClean="0"/>
              <a:t>.</a:t>
            </a:r>
          </a:p>
          <a:p>
            <a:r>
              <a:rPr lang="en-US" sz="2000" b="1" i="1" dirty="0" smtClean="0"/>
              <a:t>Points</a:t>
            </a:r>
            <a:r>
              <a:rPr lang="en-US" sz="2000" dirty="0" smtClean="0"/>
              <a:t> </a:t>
            </a:r>
            <a:r>
              <a:rPr lang="en-US" sz="2000" dirty="0"/>
              <a:t>refer to the measurement of the height of the characters in a cell. One point is equal to 1/72 inch.</a:t>
            </a:r>
          </a:p>
        </p:txBody>
      </p:sp>
    </p:spTree>
    <p:extLst>
      <p:ext uri="{BB962C8B-B14F-4D97-AF65-F5344CB8AC3E}">
        <p14:creationId xmlns:p14="http://schemas.microsoft.com/office/powerpoint/2010/main" val="4041799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Choose Fonts and Font Sizes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the column labels in row </a:t>
            </a:r>
            <a:r>
              <a:rPr lang="en-US" sz="2400" dirty="0" smtClean="0"/>
              <a:t>3.</a:t>
            </a:r>
          </a:p>
          <a:p>
            <a:pPr marL="457200" indent="-457200">
              <a:buFont typeface="+mj-lt"/>
              <a:buAutoNum type="arabicPeriod"/>
            </a:pPr>
            <a:r>
              <a:rPr lang="en-US" sz="2400" dirty="0" smtClean="0"/>
              <a:t>Click </a:t>
            </a:r>
            <a:r>
              <a:rPr lang="en-US" sz="2400" dirty="0"/>
              <a:t>the </a:t>
            </a:r>
            <a:r>
              <a:rPr lang="en-US" sz="2400" b="1" dirty="0"/>
              <a:t>Font</a:t>
            </a:r>
            <a:r>
              <a:rPr lang="en-US" sz="2400" dirty="0"/>
              <a:t> arrow. Scroll up the list of font names and click </a:t>
            </a:r>
            <a:r>
              <a:rPr lang="en-US" sz="2400" b="1" dirty="0"/>
              <a:t>Arial</a:t>
            </a:r>
            <a:r>
              <a:rPr lang="en-US" sz="2400" dirty="0"/>
              <a:t>. </a:t>
            </a:r>
            <a:r>
              <a:rPr lang="en-US" sz="2400" dirty="0" smtClean="0"/>
              <a:t>As shown in the figure below, the </a:t>
            </a:r>
            <a:r>
              <a:rPr lang="en-US" sz="2400" dirty="0"/>
              <a:t>font size is unchanged (still 11 point), but Arial is larger than the default Calibri font</a:t>
            </a:r>
            <a:r>
              <a:rPr lang="en-US" sz="240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675743"/>
            <a:ext cx="4128330" cy="2362200"/>
          </a:xfrm>
          <a:prstGeom prst="rect">
            <a:avLst/>
          </a:prstGeom>
        </p:spPr>
      </p:pic>
    </p:spTree>
    <p:extLst>
      <p:ext uri="{BB962C8B-B14F-4D97-AF65-F5344CB8AC3E}">
        <p14:creationId xmlns:p14="http://schemas.microsoft.com/office/powerpoint/2010/main" val="196444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Choose Fonts and Font Sizes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a:t>With row 3 still selected, click Decrease Font Size. The number 10 appears in the Font Size box, and the labels now fit within the column </a:t>
            </a:r>
            <a:r>
              <a:rPr lang="en-US" sz="2400" dirty="0" smtClean="0"/>
              <a:t>width.</a:t>
            </a:r>
          </a:p>
          <a:p>
            <a:pPr marL="457200" indent="-457200">
              <a:buFont typeface="+mj-lt"/>
              <a:buAutoNum type="arabicPeriod" startAt="3"/>
            </a:pPr>
            <a:r>
              <a:rPr lang="en-US" sz="2400" dirty="0" smtClean="0"/>
              <a:t> </a:t>
            </a:r>
            <a:r>
              <a:rPr lang="en-US" sz="2400" b="1" dirty="0" smtClean="0"/>
              <a:t>SAVE</a:t>
            </a:r>
            <a:r>
              <a:rPr lang="en-US" sz="2400" dirty="0" smtClean="0"/>
              <a:t> </a:t>
            </a:r>
            <a:r>
              <a:rPr lang="en-US" sz="2400" dirty="0"/>
              <a:t>the workbook.</a:t>
            </a:r>
            <a:endParaRPr lang="en-US" sz="2400" dirty="0" smtClean="0"/>
          </a:p>
        </p:txBody>
      </p:sp>
    </p:spTree>
    <p:extLst>
      <p:ext uri="{BB962C8B-B14F-4D97-AF65-F5344CB8AC3E}">
        <p14:creationId xmlns:p14="http://schemas.microsoft.com/office/powerpoint/2010/main" val="2927930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Applying Special Character Attributes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In addition to changing font and font size, you can apply special attributes</a:t>
            </a:r>
            <a:r>
              <a:rPr lang="en-US" sz="2400" b="1" i="1" dirty="0"/>
              <a:t> </a:t>
            </a:r>
            <a:r>
              <a:rPr lang="en-US" sz="2400" dirty="0"/>
              <a:t>to a font that add visual appeal. </a:t>
            </a:r>
            <a:endParaRPr lang="en-US" sz="2400" dirty="0" smtClean="0"/>
          </a:p>
          <a:p>
            <a:r>
              <a:rPr lang="en-US" sz="2400" dirty="0" smtClean="0"/>
              <a:t>An </a:t>
            </a:r>
            <a:r>
              <a:rPr lang="en-US" sz="2400" b="1" i="1" dirty="0"/>
              <a:t>attribute</a:t>
            </a:r>
            <a:r>
              <a:rPr lang="en-US" sz="2400" dirty="0"/>
              <a:t> is a formatting characteristic, such as bold, italic, or underlined text. </a:t>
            </a:r>
            <a:endParaRPr lang="en-US" sz="2400" dirty="0" smtClean="0"/>
          </a:p>
          <a:p>
            <a:r>
              <a:rPr lang="en-US" sz="2400" dirty="0" smtClean="0"/>
              <a:t>Applying </a:t>
            </a:r>
            <a:r>
              <a:rPr lang="en-US" sz="2400" dirty="0"/>
              <a:t>special characteristics to specific text or values adds interest to a worksheet and calls attention to specific data</a:t>
            </a:r>
            <a:r>
              <a:rPr lang="en-US" sz="2400" dirty="0" smtClean="0"/>
              <a:t>.</a:t>
            </a:r>
          </a:p>
          <a:p>
            <a:r>
              <a:rPr lang="en-US" sz="2400" dirty="0" smtClean="0"/>
              <a:t>Use a </a:t>
            </a:r>
            <a:r>
              <a:rPr lang="en-US" sz="2400" dirty="0"/>
              <a:t>clear, logical design plan that presents data in an easy-to-understand format. </a:t>
            </a:r>
            <a:r>
              <a:rPr lang="en-US" sz="2400" dirty="0" smtClean="0"/>
              <a:t>Don’t overuse </a:t>
            </a:r>
            <a:r>
              <a:rPr lang="en-US" sz="2400" dirty="0"/>
              <a:t>special character attributes. </a:t>
            </a:r>
            <a:r>
              <a:rPr lang="en-US" sz="2400" dirty="0" smtClean="0"/>
              <a:t>The focus </a:t>
            </a:r>
            <a:r>
              <a:rPr lang="en-US" sz="2400" dirty="0"/>
              <a:t>of your worksheet should be on the data and the information it conveys</a:t>
            </a:r>
            <a:r>
              <a:rPr lang="en-US" sz="2400" dirty="0" smtClean="0"/>
              <a:t>.</a:t>
            </a:r>
            <a:endParaRPr lang="en-US" sz="2400" dirty="0"/>
          </a:p>
        </p:txBody>
      </p:sp>
    </p:spTree>
    <p:extLst>
      <p:ext uri="{BB962C8B-B14F-4D97-AF65-F5344CB8AC3E}">
        <p14:creationId xmlns:p14="http://schemas.microsoft.com/office/powerpoint/2010/main" val="81053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Applying Special Character Attributes</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smtClean="0"/>
              <a:t>When </a:t>
            </a:r>
            <a:r>
              <a:rPr lang="en-US" sz="2000" dirty="0"/>
              <a:t>you select text for formatting, you can also use the </a:t>
            </a:r>
            <a:r>
              <a:rPr lang="en-US" sz="2000" b="1" i="1" dirty="0"/>
              <a:t>Mini toolbar</a:t>
            </a:r>
            <a:r>
              <a:rPr lang="en-US" sz="2000" dirty="0"/>
              <a:t>, shown in </a:t>
            </a:r>
            <a:r>
              <a:rPr lang="en-US" sz="2000" dirty="0" smtClean="0"/>
              <a:t>the figure below, </a:t>
            </a:r>
            <a:r>
              <a:rPr lang="en-US" sz="2000" dirty="0"/>
              <a:t>to apply selected formatting features. </a:t>
            </a:r>
            <a:endParaRPr lang="en-US" sz="2000" dirty="0" smtClean="0"/>
          </a:p>
          <a:p>
            <a:endParaRPr lang="en-US" sz="2000" dirty="0"/>
          </a:p>
          <a:p>
            <a:endParaRPr lang="en-US" sz="2000" dirty="0" smtClean="0"/>
          </a:p>
          <a:p>
            <a:endParaRPr lang="en-US" sz="2000" dirty="0" smtClean="0"/>
          </a:p>
          <a:p>
            <a:r>
              <a:rPr lang="en-US" sz="2000" dirty="0" smtClean="0"/>
              <a:t>This </a:t>
            </a:r>
            <a:r>
              <a:rPr lang="en-US" sz="2000" dirty="0"/>
              <a:t>unique formatting tool was new in Excel 2007 and has carried over to Excel 2010. </a:t>
            </a:r>
            <a:endParaRPr lang="en-US" sz="2000" dirty="0" smtClean="0"/>
          </a:p>
          <a:p>
            <a:r>
              <a:rPr lang="en-US" sz="2000" dirty="0" smtClean="0"/>
              <a:t>When </a:t>
            </a:r>
            <a:r>
              <a:rPr lang="en-US" sz="2000" dirty="0"/>
              <a:t>you right-click, the Mini toolbar displays above the shortcut menu. Just click any of the toolbar’s available features to apply them to selected text. </a:t>
            </a:r>
            <a:endParaRPr lang="en-US" sz="2000" dirty="0" smtClean="0"/>
          </a:p>
          <a:p>
            <a:r>
              <a:rPr lang="en-US" sz="2000" dirty="0" smtClean="0"/>
              <a:t>Unlike </a:t>
            </a:r>
            <a:r>
              <a:rPr lang="en-US" sz="2000" dirty="0"/>
              <a:t>the Quick Access Toolbar, which can be customized, you cannot customize the Mini toolbar. However, you can turn off the Mini toolbar in Excel Options</a:t>
            </a:r>
            <a:r>
              <a:rPr lang="en-US" sz="2000" dirty="0" smtClean="0"/>
              <a:t>.</a:t>
            </a:r>
          </a:p>
          <a:p>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438398"/>
            <a:ext cx="2667000" cy="864477"/>
          </a:xfrm>
          <a:prstGeom prst="rect">
            <a:avLst/>
          </a:prstGeom>
        </p:spPr>
      </p:pic>
    </p:spTree>
    <p:extLst>
      <p:ext uri="{BB962C8B-B14F-4D97-AF65-F5344CB8AC3E}">
        <p14:creationId xmlns:p14="http://schemas.microsoft.com/office/powerpoint/2010/main" val="146463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Special Character Attributes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A4</a:t>
            </a:r>
            <a:r>
              <a:rPr lang="en-US" sz="2400" dirty="0"/>
              <a:t>. Hold down the left mouse button and drag to B8. Click </a:t>
            </a:r>
            <a:r>
              <a:rPr lang="en-US" sz="2400" b="1" dirty="0"/>
              <a:t>Bold</a:t>
            </a:r>
            <a:r>
              <a:rPr lang="en-US" sz="2400" dirty="0"/>
              <a:t> </a:t>
            </a:r>
            <a:r>
              <a:rPr lang="en-US" sz="2400" dirty="0" smtClean="0"/>
              <a:t>      in </a:t>
            </a:r>
            <a:r>
              <a:rPr lang="en-US" sz="2400" dirty="0"/>
              <a:t>the Font </a:t>
            </a:r>
            <a:r>
              <a:rPr lang="en-US" sz="2400" dirty="0" smtClean="0"/>
              <a:t>group.</a:t>
            </a:r>
          </a:p>
          <a:p>
            <a:pPr marL="457200" indent="-457200">
              <a:buFont typeface="+mj-lt"/>
              <a:buAutoNum type="arabicPeriod"/>
            </a:pPr>
            <a:r>
              <a:rPr lang="en-US" sz="2400" dirty="0" smtClean="0"/>
              <a:t>Click </a:t>
            </a:r>
            <a:r>
              <a:rPr lang="en-US" sz="2400" dirty="0"/>
              <a:t>cell </a:t>
            </a:r>
            <a:r>
              <a:rPr lang="en-US" sz="2400" b="1" dirty="0"/>
              <a:t>A3</a:t>
            </a:r>
            <a:r>
              <a:rPr lang="en-US" sz="2400" dirty="0"/>
              <a:t>. Press </a:t>
            </a:r>
            <a:r>
              <a:rPr lang="en-US" sz="2400" b="1" dirty="0"/>
              <a:t>Shift</a:t>
            </a:r>
            <a:r>
              <a:rPr lang="en-US" sz="2400" dirty="0"/>
              <a:t> and click </a:t>
            </a:r>
            <a:r>
              <a:rPr lang="en-US" sz="2400" b="1" dirty="0"/>
              <a:t>N3</a:t>
            </a:r>
            <a:r>
              <a:rPr lang="en-US" sz="2400" dirty="0"/>
              <a:t> to select the </a:t>
            </a:r>
            <a:r>
              <a:rPr lang="en-US" sz="2400" b="1" dirty="0"/>
              <a:t>column</a:t>
            </a:r>
            <a:r>
              <a:rPr lang="en-US" sz="2400" dirty="0"/>
              <a:t> </a:t>
            </a:r>
            <a:r>
              <a:rPr lang="en-US" sz="2400" b="1" dirty="0"/>
              <a:t>labels</a:t>
            </a:r>
            <a:r>
              <a:rPr lang="en-US" sz="2400" dirty="0"/>
              <a:t>. Click Italic in the Font group, then click </a:t>
            </a:r>
            <a:r>
              <a:rPr lang="en-US" sz="2400" b="1" dirty="0" smtClean="0"/>
              <a:t>Bold</a:t>
            </a:r>
            <a:r>
              <a:rPr lang="en-US" sz="2400" dirty="0" smtClean="0"/>
              <a:t>.</a:t>
            </a:r>
          </a:p>
          <a:p>
            <a:pPr marL="457200" indent="-457200">
              <a:buFont typeface="+mj-lt"/>
              <a:buAutoNum type="arabicPeriod"/>
            </a:pPr>
            <a:r>
              <a:rPr lang="en-US" sz="2400" b="1" dirty="0" smtClean="0"/>
              <a:t>SAVE</a:t>
            </a:r>
            <a:r>
              <a:rPr lang="en-US" sz="2400" dirty="0" smtClean="0"/>
              <a:t> </a:t>
            </a:r>
            <a:r>
              <a:rPr lang="en-US" sz="2400" dirty="0"/>
              <a:t>the workbook.</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057400"/>
            <a:ext cx="238158" cy="266737"/>
          </a:xfrm>
          <a:prstGeom prst="rect">
            <a:avLst/>
          </a:prstGeom>
        </p:spPr>
      </p:pic>
    </p:spTree>
    <p:extLst>
      <p:ext uri="{BB962C8B-B14F-4D97-AF65-F5344CB8AC3E}">
        <p14:creationId xmlns:p14="http://schemas.microsoft.com/office/powerpoint/2010/main" val="804785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Changing Font Color</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Color enhances the visual appeal of a </a:t>
            </a:r>
            <a:r>
              <a:rPr lang="en-US" sz="2000" dirty="0" smtClean="0"/>
              <a:t>worksheet.</a:t>
            </a:r>
          </a:p>
          <a:p>
            <a:r>
              <a:rPr lang="en-US" sz="2000" dirty="0" smtClean="0"/>
              <a:t>To </a:t>
            </a:r>
            <a:r>
              <a:rPr lang="en-US" sz="2000" dirty="0"/>
              <a:t>add color to the text in your worksheet, you must first select the cell, range of cells, text, or characters</a:t>
            </a:r>
            <a:r>
              <a:rPr lang="en-US" sz="2000" b="1" i="1" dirty="0"/>
              <a:t> </a:t>
            </a:r>
            <a:r>
              <a:rPr lang="en-US" sz="2000" dirty="0"/>
              <a:t>that you want to format with a different color</a:t>
            </a:r>
            <a:r>
              <a:rPr lang="en-US" sz="2000" dirty="0" smtClean="0"/>
              <a:t>.</a:t>
            </a:r>
          </a:p>
          <a:p>
            <a:r>
              <a:rPr lang="en-US" sz="2000" dirty="0" smtClean="0"/>
              <a:t>A </a:t>
            </a:r>
            <a:r>
              <a:rPr lang="en-US" sz="2000" b="1" i="1" dirty="0"/>
              <a:t>character</a:t>
            </a:r>
            <a:r>
              <a:rPr lang="en-US" sz="2000" dirty="0"/>
              <a:t> can be a letter, number, punctuation mark, or symbol</a:t>
            </a:r>
            <a:r>
              <a:rPr lang="en-US" sz="2000" dirty="0" smtClean="0"/>
              <a:t>.</a:t>
            </a:r>
          </a:p>
          <a:p>
            <a:r>
              <a:rPr lang="en-US" sz="2000" dirty="0"/>
              <a:t>Black is the default, or automatic, font color in Excel, but you can easily change text color. </a:t>
            </a:r>
            <a:endParaRPr lang="en-US" sz="2000" dirty="0" smtClean="0"/>
          </a:p>
          <a:p>
            <a:r>
              <a:rPr lang="en-US" sz="2000" dirty="0" smtClean="0"/>
              <a:t>The </a:t>
            </a:r>
            <a:r>
              <a:rPr lang="en-US" sz="2000" dirty="0"/>
              <a:t>most recently applied color appears on the Font Color button. To apply that color, make a selection and click Font Color. To apply a different text color, click the arrow next to Font Color</a:t>
            </a:r>
            <a:r>
              <a:rPr lang="en-US" sz="2000" dirty="0" smtClean="0"/>
              <a:t>.</a:t>
            </a:r>
          </a:p>
          <a:p>
            <a:r>
              <a:rPr lang="en-US" sz="2000" dirty="0" smtClean="0"/>
              <a:t>You </a:t>
            </a:r>
            <a:r>
              <a:rPr lang="en-US" sz="2000" dirty="0"/>
              <a:t>can choose a theme color or a standard color. You can also click More Colors to open the Colors dialog box, in which you can choose from additional standard colors or create colors to your own specifications.</a:t>
            </a:r>
          </a:p>
        </p:txBody>
      </p:sp>
    </p:spTree>
    <p:extLst>
      <p:ext uri="{BB962C8B-B14F-4D97-AF65-F5344CB8AC3E}">
        <p14:creationId xmlns:p14="http://schemas.microsoft.com/office/powerpoint/2010/main" val="1061246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Change Font Color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the column labels if they are not already selected. Click the </a:t>
            </a:r>
            <a:r>
              <a:rPr lang="en-US" sz="2400" b="1" dirty="0"/>
              <a:t>Font Color </a:t>
            </a:r>
            <a:r>
              <a:rPr lang="en-US" sz="2400" dirty="0" smtClean="0"/>
              <a:t>arrow.</a:t>
            </a:r>
          </a:p>
          <a:p>
            <a:pPr marL="457200" indent="-457200">
              <a:buFont typeface="+mj-lt"/>
              <a:buAutoNum type="arabicPeriod"/>
            </a:pPr>
            <a:r>
              <a:rPr lang="en-US" sz="2400" dirty="0" smtClean="0"/>
              <a:t>Click </a:t>
            </a:r>
            <a:r>
              <a:rPr lang="en-US" sz="2400" b="1" dirty="0"/>
              <a:t>Blue</a:t>
            </a:r>
            <a:r>
              <a:rPr lang="en-US" sz="2400" dirty="0"/>
              <a:t> in the list of standard </a:t>
            </a:r>
            <a:r>
              <a:rPr lang="en-US" sz="2400" dirty="0" smtClean="0"/>
              <a:t>colors (see the following figure).</a:t>
            </a:r>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r>
              <a:rPr lang="en-US" sz="2400" dirty="0" smtClean="0"/>
              <a:t>Select </a:t>
            </a:r>
            <a:r>
              <a:rPr lang="en-US" sz="2400" b="1" dirty="0"/>
              <a:t>A4:B8</a:t>
            </a:r>
            <a:r>
              <a:rPr lang="en-US" sz="2400" dirty="0"/>
              <a:t>. Click the </a:t>
            </a:r>
            <a:r>
              <a:rPr lang="en-US" sz="2400" b="1" dirty="0"/>
              <a:t>Font Color </a:t>
            </a:r>
            <a:r>
              <a:rPr lang="en-US" sz="2400" dirty="0"/>
              <a:t>arrow, then click </a:t>
            </a:r>
            <a:r>
              <a:rPr lang="en-US" sz="2400" b="1" dirty="0"/>
              <a:t>Red</a:t>
            </a:r>
            <a:r>
              <a:rPr lang="en-US" sz="2400" dirty="0"/>
              <a:t> in the standard </a:t>
            </a:r>
            <a:r>
              <a:rPr lang="en-US" sz="2400" dirty="0" smtClean="0"/>
              <a:t>colors.</a:t>
            </a:r>
          </a:p>
          <a:p>
            <a:pPr marL="457200" indent="-457200">
              <a:buFont typeface="+mj-lt"/>
              <a:buAutoNum type="arabicPeriod"/>
            </a:pPr>
            <a:r>
              <a:rPr lang="en-US" sz="2400" b="1" dirty="0" smtClean="0"/>
              <a:t>SAVE</a:t>
            </a:r>
            <a:r>
              <a:rPr lang="en-US" sz="2400" dirty="0" smtClean="0"/>
              <a:t> </a:t>
            </a:r>
            <a:r>
              <a:rPr lang="en-US" sz="2400" dirty="0"/>
              <a:t>the workbook.</a:t>
            </a: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2971799"/>
            <a:ext cx="3657600" cy="1955629"/>
          </a:xfrm>
          <a:prstGeom prst="rect">
            <a:avLst/>
          </a:prstGeom>
        </p:spPr>
      </p:pic>
    </p:spTree>
    <p:extLst>
      <p:ext uri="{BB962C8B-B14F-4D97-AF65-F5344CB8AC3E}">
        <p14:creationId xmlns:p14="http://schemas.microsoft.com/office/powerpoint/2010/main" val="302030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Filling Cells with Color</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You can also call attention to cells by adding a background color and/or pattern. </a:t>
            </a:r>
            <a:endParaRPr lang="en-US" sz="2000" dirty="0" smtClean="0"/>
          </a:p>
          <a:p>
            <a:r>
              <a:rPr lang="en-US" sz="2000" dirty="0" smtClean="0"/>
              <a:t>You </a:t>
            </a:r>
            <a:r>
              <a:rPr lang="en-US" sz="2000" dirty="0"/>
              <a:t>can use a solid color or apply special effects, such as gradients, textures, and pictures. </a:t>
            </a:r>
            <a:endParaRPr lang="en-US" sz="2000" dirty="0" smtClean="0"/>
          </a:p>
          <a:p>
            <a:r>
              <a:rPr lang="en-US" sz="2000" dirty="0" smtClean="0"/>
              <a:t>Use </a:t>
            </a:r>
            <a:r>
              <a:rPr lang="en-US" sz="2000" dirty="0"/>
              <a:t>the Fill Color command in the Font group to change the background color of a cell. The most recently used fill color appears on the Fill Color button</a:t>
            </a:r>
            <a:r>
              <a:rPr lang="en-US" sz="2000" dirty="0" smtClean="0"/>
              <a:t>.</a:t>
            </a:r>
          </a:p>
          <a:p>
            <a:r>
              <a:rPr lang="en-US" sz="2000" dirty="0"/>
              <a:t>No color (clear) is the default background. </a:t>
            </a:r>
            <a:endParaRPr lang="en-US" sz="2000" dirty="0" smtClean="0"/>
          </a:p>
          <a:p>
            <a:r>
              <a:rPr lang="en-US" sz="2000" dirty="0" smtClean="0"/>
              <a:t>To </a:t>
            </a:r>
            <a:r>
              <a:rPr lang="en-US" sz="2000" dirty="0"/>
              <a:t>add color and shading, select the cells to which you want to add special effects. The color palette you used to apply font color is also used for background color. </a:t>
            </a:r>
            <a:endParaRPr lang="en-US" sz="2000" dirty="0" smtClean="0"/>
          </a:p>
          <a:p>
            <a:r>
              <a:rPr lang="en-US" sz="2000" dirty="0" smtClean="0"/>
              <a:t>To </a:t>
            </a:r>
            <a:r>
              <a:rPr lang="en-US" sz="2000" dirty="0"/>
              <a:t>apply the color shown on the Fill Color button, simply make a selection and click the button. To apply a different fill color, click the arrow next to Fill Color and apply either a theme color or a standard </a:t>
            </a:r>
            <a:r>
              <a:rPr lang="en-US" sz="2000" dirty="0" smtClean="0"/>
              <a:t>color.</a:t>
            </a:r>
          </a:p>
        </p:txBody>
      </p:sp>
    </p:spTree>
    <p:extLst>
      <p:ext uri="{BB962C8B-B14F-4D97-AF65-F5344CB8AC3E}">
        <p14:creationId xmlns:p14="http://schemas.microsoft.com/office/powerpoint/2010/main" val="80360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Formatting Excel Worksheets</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The Home tab displayed in </a:t>
            </a:r>
            <a:r>
              <a:rPr lang="en-US" sz="2000" dirty="0" smtClean="0"/>
              <a:t>the figure below contains </a:t>
            </a:r>
            <a:r>
              <a:rPr lang="en-US" sz="2000" dirty="0"/>
              <a:t>the formatting commands that you will use to enhance the appearance of the worksheets you create. </a:t>
            </a:r>
            <a:endParaRPr lang="en-US" sz="2000" dirty="0" smtClean="0"/>
          </a:p>
          <a:p>
            <a:r>
              <a:rPr lang="en-US" sz="2000" dirty="0" smtClean="0"/>
              <a:t>You </a:t>
            </a:r>
            <a:r>
              <a:rPr lang="en-US" sz="2000" dirty="0"/>
              <a:t>will use commands from every group on this tab as you learn to insert and delete cells, apply basic formatting to text, copy formatting, and apply styles and conditional formatting. </a:t>
            </a:r>
            <a:endParaRPr lang="en-US" sz="2000" dirty="0" smtClean="0"/>
          </a:p>
          <a:p>
            <a:r>
              <a:rPr lang="en-US" sz="2000" dirty="0"/>
              <a:t>Your screen may vary if your default settings have been changed or if other preferences have been set.</a:t>
            </a:r>
          </a:p>
          <a:p>
            <a:endParaRPr lang="en-US"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419600"/>
            <a:ext cx="7387389" cy="1600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Filling Cells with Color</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can also click More Colors to open the Colors dialog box and custom blend colors.</a:t>
            </a:r>
          </a:p>
          <a:p>
            <a:r>
              <a:rPr lang="en-US" sz="2400" dirty="0" smtClean="0"/>
              <a:t>You </a:t>
            </a:r>
            <a:r>
              <a:rPr lang="en-US" sz="2400" dirty="0"/>
              <a:t>can also apply a background color and add a pattern effect. </a:t>
            </a:r>
            <a:r>
              <a:rPr lang="en-US" sz="2400" dirty="0" smtClean="0"/>
              <a:t>Simply make a </a:t>
            </a:r>
            <a:r>
              <a:rPr lang="en-US" sz="2400" dirty="0"/>
              <a:t>selection in the Pattern Style box </a:t>
            </a:r>
            <a:r>
              <a:rPr lang="en-US" sz="2400" dirty="0" smtClean="0"/>
              <a:t>(as shown below) to </a:t>
            </a:r>
            <a:r>
              <a:rPr lang="en-US" sz="2400" dirty="0"/>
              <a:t>add a pattern to the background color</a:t>
            </a:r>
            <a:r>
              <a:rPr lang="en-US" sz="2400" dirty="0" smtClean="0"/>
              <a:t>.</a:t>
            </a:r>
          </a:p>
          <a:p>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886200"/>
            <a:ext cx="3284837" cy="2209800"/>
          </a:xfrm>
          <a:prstGeom prst="rect">
            <a:avLst/>
          </a:prstGeom>
        </p:spPr>
      </p:pic>
    </p:spTree>
    <p:extLst>
      <p:ext uri="{BB962C8B-B14F-4D97-AF65-F5344CB8AC3E}">
        <p14:creationId xmlns:p14="http://schemas.microsoft.com/office/powerpoint/2010/main" val="408915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Fill Cells with Color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A3:N3</a:t>
            </a:r>
            <a:r>
              <a:rPr lang="en-US" sz="2400" dirty="0"/>
              <a:t>.</a:t>
            </a:r>
          </a:p>
          <a:p>
            <a:pPr marL="457200" indent="-457200">
              <a:buFont typeface="+mj-lt"/>
              <a:buAutoNum type="arabicPeriod"/>
            </a:pPr>
            <a:r>
              <a:rPr lang="en-US" sz="2400" dirty="0" smtClean="0"/>
              <a:t>Click </a:t>
            </a:r>
            <a:r>
              <a:rPr lang="en-US" sz="2400" dirty="0"/>
              <a:t>the </a:t>
            </a:r>
            <a:r>
              <a:rPr lang="en-US" sz="2400" b="1" dirty="0"/>
              <a:t>Font Dialog Box Launcher</a:t>
            </a:r>
            <a:r>
              <a:rPr lang="en-US" sz="2400" dirty="0"/>
              <a:t>.</a:t>
            </a:r>
          </a:p>
          <a:p>
            <a:pPr marL="457200" indent="-457200">
              <a:buFont typeface="+mj-lt"/>
              <a:buAutoNum type="arabicPeriod"/>
            </a:pPr>
            <a:r>
              <a:rPr lang="en-US" sz="2400" dirty="0" smtClean="0"/>
              <a:t>Click </a:t>
            </a:r>
            <a:r>
              <a:rPr lang="en-US" sz="2400" dirty="0"/>
              <a:t>the </a:t>
            </a:r>
            <a:r>
              <a:rPr lang="en-US" sz="2400" b="1" dirty="0"/>
              <a:t>Fill</a:t>
            </a:r>
            <a:r>
              <a:rPr lang="en-US" sz="2400" dirty="0"/>
              <a:t> tab.</a:t>
            </a:r>
          </a:p>
          <a:p>
            <a:pPr marL="457200" indent="-457200">
              <a:buFont typeface="+mj-lt"/>
              <a:buAutoNum type="arabicPeriod"/>
            </a:pPr>
            <a:r>
              <a:rPr lang="en-US" sz="2400" dirty="0" smtClean="0"/>
              <a:t>In </a:t>
            </a:r>
            <a:r>
              <a:rPr lang="en-US" sz="2400" dirty="0"/>
              <a:t>the </a:t>
            </a:r>
            <a:r>
              <a:rPr lang="en-US" sz="2400" i="1" dirty="0"/>
              <a:t>Background Color</a:t>
            </a:r>
            <a:r>
              <a:rPr lang="en-US" sz="2400" dirty="0"/>
              <a:t> section, click the light blue color (second box) in column 5, as shown </a:t>
            </a:r>
            <a:r>
              <a:rPr lang="en-US" sz="2400" dirty="0" smtClean="0"/>
              <a:t>below.</a:t>
            </a:r>
          </a:p>
          <a:p>
            <a:pPr marL="457200" indent="-457200">
              <a:buFont typeface="+mj-lt"/>
              <a:buAutoNum type="arabicPeriod"/>
            </a:pPr>
            <a:endParaRPr lang="en-US" sz="2400" dirty="0"/>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786" y="3886200"/>
            <a:ext cx="3375532" cy="2514600"/>
          </a:xfrm>
          <a:prstGeom prst="rect">
            <a:avLst/>
          </a:prstGeom>
        </p:spPr>
      </p:pic>
    </p:spTree>
    <p:extLst>
      <p:ext uri="{BB962C8B-B14F-4D97-AF65-F5344CB8AC3E}">
        <p14:creationId xmlns:p14="http://schemas.microsoft.com/office/powerpoint/2010/main" val="4251065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Fill Cells with Color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a:t>Add a </a:t>
            </a:r>
            <a:r>
              <a:rPr lang="en-US" sz="2400" b="1" dirty="0"/>
              <a:t>second color </a:t>
            </a:r>
            <a:r>
              <a:rPr lang="en-US" sz="2400" dirty="0"/>
              <a:t>in the </a:t>
            </a:r>
            <a:r>
              <a:rPr lang="en-US" sz="2400" i="1" dirty="0"/>
              <a:t>Pattern Color</a:t>
            </a:r>
            <a:r>
              <a:rPr lang="en-US" sz="2400" dirty="0"/>
              <a:t> box. Click the arrow and click the third box in column </a:t>
            </a:r>
            <a:r>
              <a:rPr lang="en-US" sz="2400" dirty="0" smtClean="0"/>
              <a:t>5.</a:t>
            </a:r>
          </a:p>
          <a:p>
            <a:pPr marL="457200" indent="-457200">
              <a:buFont typeface="+mj-lt"/>
              <a:buAutoNum type="arabicPeriod" startAt="5"/>
            </a:pPr>
            <a:r>
              <a:rPr lang="en-US" sz="2400" dirty="0" smtClean="0"/>
              <a:t>Click </a:t>
            </a:r>
            <a:r>
              <a:rPr lang="en-US" sz="2400" dirty="0"/>
              <a:t>the </a:t>
            </a:r>
            <a:r>
              <a:rPr lang="en-US" sz="2400" b="1" dirty="0"/>
              <a:t>Pattern Style </a:t>
            </a:r>
            <a:r>
              <a:rPr lang="en-US" sz="2400" dirty="0"/>
              <a:t>arrow and click the pattern at the end of the first row. </a:t>
            </a:r>
            <a:r>
              <a:rPr lang="en-US" sz="2400" dirty="0" smtClean="0"/>
              <a:t>As shown below, at </a:t>
            </a:r>
            <a:r>
              <a:rPr lang="en-US" sz="2400" dirty="0"/>
              <a:t>the bottom of the dialog box, you can see </a:t>
            </a:r>
            <a:r>
              <a:rPr lang="en-US" sz="2400" dirty="0" smtClean="0"/>
              <a:t>how </a:t>
            </a:r>
            <a:r>
              <a:rPr lang="en-US" sz="2400" dirty="0"/>
              <a:t>the pattern and color will look in the selected cells. </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733800"/>
            <a:ext cx="3429000" cy="2540976"/>
          </a:xfrm>
          <a:prstGeom prst="rect">
            <a:avLst/>
          </a:prstGeom>
        </p:spPr>
      </p:pic>
    </p:spTree>
    <p:extLst>
      <p:ext uri="{BB962C8B-B14F-4D97-AF65-F5344CB8AC3E}">
        <p14:creationId xmlns:p14="http://schemas.microsoft.com/office/powerpoint/2010/main" val="3543846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Fill Cells with Color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a:t>Click </a:t>
            </a:r>
            <a:r>
              <a:rPr lang="en-US" sz="2400" b="1" dirty="0"/>
              <a:t>OK</a:t>
            </a:r>
            <a:r>
              <a:rPr lang="en-US" sz="2400" dirty="0"/>
              <a:t> to apply the color and the fill pattern. Click in any empty cell to deselect your heading row. Your headings should resemble </a:t>
            </a:r>
            <a:r>
              <a:rPr lang="en-US" sz="2400" dirty="0" smtClean="0"/>
              <a:t>those shown below.</a:t>
            </a:r>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smtClean="0"/>
          </a:p>
          <a:p>
            <a:pPr marL="457200" indent="-457200">
              <a:buFont typeface="+mj-lt"/>
              <a:buAutoNum type="arabicPeriod" startAt="7"/>
            </a:pPr>
            <a:r>
              <a:rPr lang="en-US" sz="2400" b="1" dirty="0" smtClean="0"/>
              <a:t>SAVE</a:t>
            </a:r>
            <a:r>
              <a:rPr lang="en-US" sz="2400" dirty="0" smtClean="0"/>
              <a:t> </a:t>
            </a:r>
            <a:r>
              <a:rPr lang="en-US" sz="2400" dirty="0"/>
              <a:t>and </a:t>
            </a:r>
            <a:r>
              <a:rPr lang="en-US" sz="2400" b="1" dirty="0"/>
              <a:t>CLOSE</a:t>
            </a:r>
            <a:r>
              <a:rPr lang="en-US" sz="2400" dirty="0"/>
              <a:t> the </a:t>
            </a:r>
            <a:r>
              <a:rPr lang="en-US" sz="2400" b="1" i="1" dirty="0"/>
              <a:t>Patient Visits</a:t>
            </a:r>
            <a:r>
              <a:rPr lang="en-US" sz="2400" dirty="0"/>
              <a:t> workbook.</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2971800"/>
            <a:ext cx="4231604" cy="1828800"/>
          </a:xfrm>
          <a:prstGeom prst="rect">
            <a:avLst/>
          </a:prstGeom>
        </p:spPr>
      </p:pic>
    </p:spTree>
    <p:extLst>
      <p:ext uri="{BB962C8B-B14F-4D97-AF65-F5344CB8AC3E}">
        <p14:creationId xmlns:p14="http://schemas.microsoft.com/office/powerpoint/2010/main" val="835102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Applying Number Formats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Most of the data that you use in Excel is numeric. </a:t>
            </a:r>
            <a:endParaRPr lang="en-US" sz="2400" dirty="0" smtClean="0"/>
          </a:p>
          <a:p>
            <a:r>
              <a:rPr lang="en-US" sz="2400" dirty="0" smtClean="0"/>
              <a:t>Applying </a:t>
            </a:r>
            <a:r>
              <a:rPr lang="en-US" sz="2400" dirty="0"/>
              <a:t>accurate formatting to numeric data makes this information easier to interpret—and therefore more useful. </a:t>
            </a:r>
            <a:endParaRPr lang="en-US" sz="2400" dirty="0" smtClean="0"/>
          </a:p>
          <a:p>
            <a:r>
              <a:rPr lang="en-US" sz="2400" dirty="0" smtClean="0"/>
              <a:t>Number </a:t>
            </a:r>
            <a:r>
              <a:rPr lang="en-US" sz="2400" dirty="0"/>
              <a:t>formatting can be applied to cells before data is entered, or data can be selected and formatted after it has been </a:t>
            </a:r>
            <a:r>
              <a:rPr lang="en-US" sz="2400" dirty="0" smtClean="0"/>
              <a:t>entered.</a:t>
            </a:r>
          </a:p>
          <a:p>
            <a:r>
              <a:rPr lang="en-US" sz="2400" dirty="0" smtClean="0"/>
              <a:t>Formatting </a:t>
            </a:r>
            <a:r>
              <a:rPr lang="en-US" sz="2400" dirty="0"/>
              <a:t>changes the appearance of numbers; it does not change their value. The actual value is always displayed in the formula bar.</a:t>
            </a:r>
          </a:p>
        </p:txBody>
      </p:sp>
    </p:spTree>
    <p:extLst>
      <p:ext uri="{BB962C8B-B14F-4D97-AF65-F5344CB8AC3E}">
        <p14:creationId xmlns:p14="http://schemas.microsoft.com/office/powerpoint/2010/main" val="3398023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Number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b="1" dirty="0"/>
              <a:t>OPEN</a:t>
            </a:r>
            <a:r>
              <a:rPr lang="en-US" sz="2400" dirty="0"/>
              <a:t> </a:t>
            </a:r>
            <a:r>
              <a:rPr lang="en-US" sz="2400" b="1" i="1" dirty="0" err="1"/>
              <a:t>Contoso</a:t>
            </a:r>
            <a:r>
              <a:rPr lang="en-US" sz="2400" b="1" i="1" dirty="0"/>
              <a:t> Revenue</a:t>
            </a:r>
            <a:r>
              <a:rPr lang="en-US" sz="2400" dirty="0"/>
              <a:t>. Click the </a:t>
            </a:r>
            <a:r>
              <a:rPr lang="en-US" sz="2400" b="1" dirty="0"/>
              <a:t>Sheet1</a:t>
            </a:r>
            <a:r>
              <a:rPr lang="en-US" sz="2400" dirty="0"/>
              <a:t> tab if necessary to make it the active </a:t>
            </a:r>
            <a:r>
              <a:rPr lang="en-US" sz="2400" dirty="0" smtClean="0"/>
              <a:t>worksheet.</a:t>
            </a:r>
          </a:p>
          <a:p>
            <a:pPr marL="457200" indent="-457200">
              <a:buFont typeface="+mj-lt"/>
              <a:buAutoNum type="arabicPeriod"/>
            </a:pPr>
            <a:r>
              <a:rPr lang="en-US" sz="2400" dirty="0" smtClean="0"/>
              <a:t>Select </a:t>
            </a:r>
            <a:r>
              <a:rPr lang="en-US" sz="2400" b="1" dirty="0"/>
              <a:t>B4:D10</a:t>
            </a:r>
            <a:r>
              <a:rPr lang="en-US" sz="2400" dirty="0"/>
              <a:t> and click the </a:t>
            </a:r>
            <a:r>
              <a:rPr lang="en-US" sz="2400" b="1" dirty="0"/>
              <a:t>Accounting Number Format ($)</a:t>
            </a:r>
            <a:r>
              <a:rPr lang="en-US" sz="2400" dirty="0"/>
              <a:t> button in the Number group. The selected data is reformatted to monetary values, the decimal points are aligned, and the column width is increased to accommodate the selected number </a:t>
            </a:r>
            <a:r>
              <a:rPr lang="en-US" sz="2400" dirty="0" smtClean="0"/>
              <a:t>format.</a:t>
            </a:r>
          </a:p>
          <a:p>
            <a:pPr marL="457200" indent="-457200">
              <a:buFont typeface="+mj-lt"/>
              <a:buAutoNum type="arabicPeriod"/>
            </a:pPr>
            <a:r>
              <a:rPr lang="en-US" sz="2400" dirty="0" smtClean="0"/>
              <a:t>With </a:t>
            </a:r>
            <a:r>
              <a:rPr lang="en-US" sz="2400" dirty="0"/>
              <a:t>the text still selected, click the </a:t>
            </a:r>
            <a:r>
              <a:rPr lang="en-US" sz="2400" b="1" dirty="0"/>
              <a:t>Decrease Decimal </a:t>
            </a:r>
            <a:r>
              <a:rPr lang="en-US" sz="2400" dirty="0"/>
              <a:t>button in the Number group twice. The data is rounded to whole dollars</a:t>
            </a:r>
            <a:r>
              <a:rPr lang="en-US" sz="2400" dirty="0" smtClean="0"/>
              <a:t>.</a:t>
            </a:r>
            <a:endParaRPr lang="en-US" sz="2400" dirty="0"/>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011814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Number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Select </a:t>
            </a:r>
            <a:r>
              <a:rPr lang="en-US" sz="2400" b="1" dirty="0"/>
              <a:t>B10:D10</a:t>
            </a:r>
            <a:r>
              <a:rPr lang="en-US" sz="2400" dirty="0"/>
              <a:t>. Click </a:t>
            </a:r>
            <a:r>
              <a:rPr lang="en-US" sz="2400" b="1" dirty="0"/>
              <a:t>Comma Style (,)</a:t>
            </a:r>
            <a:r>
              <a:rPr lang="en-US" sz="2400" dirty="0"/>
              <a:t> then click </a:t>
            </a:r>
            <a:r>
              <a:rPr lang="en-US" sz="2400" b="1" dirty="0"/>
              <a:t>Decrease Decimal </a:t>
            </a:r>
            <a:r>
              <a:rPr lang="en-US" sz="2400" dirty="0"/>
              <a:t>twice to show whole numbers. Row </a:t>
            </a:r>
            <a:r>
              <a:rPr lang="en-US" sz="2400" b="1" dirty="0"/>
              <a:t>10 </a:t>
            </a:r>
            <a:r>
              <a:rPr lang="en-US" sz="2400" dirty="0"/>
              <a:t>data relates to the number of patients, not monetary values. Accounting style was inappropriately applied to this </a:t>
            </a:r>
            <a:r>
              <a:rPr lang="en-US" sz="2400" dirty="0" smtClean="0"/>
              <a:t>data.</a:t>
            </a:r>
          </a:p>
          <a:p>
            <a:pPr marL="457200" indent="-457200">
              <a:buFont typeface="+mj-lt"/>
              <a:buAutoNum type="arabicPeriod" startAt="4"/>
            </a:pPr>
            <a:r>
              <a:rPr lang="en-US" sz="2400" dirty="0" smtClean="0"/>
              <a:t>Click </a:t>
            </a:r>
            <a:r>
              <a:rPr lang="en-US" sz="2400" dirty="0"/>
              <a:t>the </a:t>
            </a:r>
            <a:r>
              <a:rPr lang="en-US" sz="2400" b="1" dirty="0"/>
              <a:t>Sheet2 </a:t>
            </a:r>
            <a:r>
              <a:rPr lang="en-US" sz="2400" dirty="0" smtClean="0"/>
              <a:t>tab.</a:t>
            </a:r>
          </a:p>
          <a:p>
            <a:pPr marL="457200" indent="-457200">
              <a:buFont typeface="+mj-lt"/>
              <a:buAutoNum type="arabicPeriod" startAt="4"/>
            </a:pPr>
            <a:r>
              <a:rPr lang="en-US" sz="2400" dirty="0" smtClean="0"/>
              <a:t>Select </a:t>
            </a:r>
            <a:r>
              <a:rPr lang="en-US" sz="2400" b="1" dirty="0"/>
              <a:t>B7:B11</a:t>
            </a:r>
            <a:r>
              <a:rPr lang="en-US" sz="2400" dirty="0"/>
              <a:t>. Click the </a:t>
            </a:r>
            <a:r>
              <a:rPr lang="en-US" sz="2400" b="1" dirty="0"/>
              <a:t>Number Dialog Box </a:t>
            </a:r>
            <a:r>
              <a:rPr lang="en-US" sz="2400" b="1" dirty="0" smtClean="0"/>
              <a:t>Launcher</a:t>
            </a:r>
            <a:r>
              <a:rPr lang="en-US" sz="2400" dirty="0" smtClean="0"/>
              <a:t>.</a:t>
            </a:r>
          </a:p>
          <a:p>
            <a:pPr marL="457200" indent="-457200">
              <a:buFont typeface="+mj-lt"/>
              <a:buAutoNum type="arabicPeriod" startAt="4"/>
            </a:pPr>
            <a:r>
              <a:rPr lang="en-US" sz="2400" dirty="0" smtClean="0"/>
              <a:t>Click </a:t>
            </a:r>
            <a:r>
              <a:rPr lang="en-US" sz="2400" b="1" dirty="0"/>
              <a:t>Number</a:t>
            </a:r>
            <a:r>
              <a:rPr lang="en-US" sz="2400" dirty="0"/>
              <a:t> in the Category area. Key </a:t>
            </a:r>
            <a:r>
              <a:rPr lang="en-US" sz="2400" b="1" dirty="0"/>
              <a:t>0</a:t>
            </a:r>
            <a:r>
              <a:rPr lang="en-US" sz="2400" dirty="0"/>
              <a:t> in the </a:t>
            </a:r>
            <a:r>
              <a:rPr lang="en-US" sz="2400" i="1" dirty="0"/>
              <a:t>Decimal places</a:t>
            </a:r>
            <a:r>
              <a:rPr lang="en-US" sz="2400" dirty="0"/>
              <a:t> box and place a </a:t>
            </a:r>
            <a:r>
              <a:rPr lang="en-US" sz="2400" b="1" dirty="0"/>
              <a:t>checkmark</a:t>
            </a:r>
            <a:r>
              <a:rPr lang="en-US" sz="2400" dirty="0"/>
              <a:t> the </a:t>
            </a:r>
            <a:r>
              <a:rPr lang="en-US" sz="2400" i="1" dirty="0"/>
              <a:t>Use 1000 Separator </a:t>
            </a:r>
            <a:r>
              <a:rPr lang="en-US" sz="2400" dirty="0"/>
              <a:t>box. Click </a:t>
            </a:r>
            <a:r>
              <a:rPr lang="en-US" sz="2400" b="1" dirty="0" smtClean="0"/>
              <a:t>OK</a:t>
            </a:r>
            <a:r>
              <a:rPr lang="en-US" sz="2400" dirty="0" smtClean="0"/>
              <a:t>.</a:t>
            </a:r>
          </a:p>
          <a:p>
            <a:pPr marL="457200" indent="-457200">
              <a:buFont typeface="+mj-lt"/>
              <a:buAutoNum type="arabicPeriod" startAt="4"/>
            </a:pPr>
            <a:r>
              <a:rPr lang="en-US" sz="2400" dirty="0" smtClean="0"/>
              <a:t>Format </a:t>
            </a:r>
            <a:r>
              <a:rPr lang="en-US" sz="2400" b="1" dirty="0"/>
              <a:t>B6</a:t>
            </a:r>
            <a:r>
              <a:rPr lang="en-US" sz="2400" dirty="0"/>
              <a:t> with </a:t>
            </a:r>
            <a:r>
              <a:rPr lang="en-US" sz="2400" b="1" dirty="0"/>
              <a:t>Accounting</a:t>
            </a:r>
            <a:r>
              <a:rPr lang="en-US" sz="2400" dirty="0"/>
              <a:t> and zero </a:t>
            </a:r>
            <a:r>
              <a:rPr lang="en-US" sz="2400" dirty="0" smtClean="0"/>
              <a:t>decimals.</a:t>
            </a:r>
          </a:p>
          <a:p>
            <a:pPr marL="457200" indent="-457200">
              <a:buFont typeface="+mj-lt"/>
              <a:buAutoNum type="arabicPeriod" startAt="4"/>
            </a:pPr>
            <a:r>
              <a:rPr lang="en-US" sz="2400" dirty="0" smtClean="0"/>
              <a:t>Select </a:t>
            </a:r>
            <a:r>
              <a:rPr lang="en-US" sz="2400" b="1" dirty="0"/>
              <a:t>C7:C11</a:t>
            </a:r>
            <a:r>
              <a:rPr lang="en-US" sz="2400" dirty="0"/>
              <a:t>. Click the </a:t>
            </a:r>
            <a:r>
              <a:rPr lang="en-US" sz="2400" b="1" dirty="0"/>
              <a:t>Number Dialog Box</a:t>
            </a:r>
            <a:r>
              <a:rPr lang="en-US" sz="2400" dirty="0"/>
              <a:t> </a:t>
            </a:r>
            <a:r>
              <a:rPr lang="en-US" sz="2400" b="1" dirty="0" smtClean="0"/>
              <a:t>Launcher</a:t>
            </a:r>
            <a:r>
              <a:rPr lang="en-US" sz="2400" dirty="0" smtClean="0"/>
              <a:t>.</a:t>
            </a:r>
          </a:p>
          <a:p>
            <a:pPr marL="457200" indent="-457200">
              <a:buFont typeface="+mj-lt"/>
              <a:buAutoNum type="arabicPeriod"/>
            </a:pPr>
            <a:endParaRPr lang="en-US" sz="2400" dirty="0"/>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401195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Number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a:t>The Number tab is active. Click </a:t>
            </a:r>
            <a:r>
              <a:rPr lang="en-US" sz="2400" b="1" dirty="0"/>
              <a:t>Date</a:t>
            </a:r>
            <a:r>
              <a:rPr lang="en-US" sz="2400" dirty="0"/>
              <a:t> in the Category</a:t>
            </a:r>
            <a:r>
              <a:rPr lang="en-US" sz="2400" i="1" dirty="0"/>
              <a:t> </a:t>
            </a:r>
            <a:r>
              <a:rPr lang="en-US" sz="2400" dirty="0"/>
              <a:t>area. Then click the </a:t>
            </a:r>
            <a:r>
              <a:rPr lang="en-US" sz="2400" b="1" dirty="0"/>
              <a:t>03/14/01</a:t>
            </a:r>
            <a:r>
              <a:rPr lang="en-US" sz="2400" dirty="0"/>
              <a:t> date style. Click </a:t>
            </a:r>
            <a:r>
              <a:rPr lang="en-US" sz="2400" b="1" dirty="0"/>
              <a:t>OK</a:t>
            </a:r>
            <a:r>
              <a:rPr lang="en-US" sz="2400" dirty="0"/>
              <a:t>. By doing this, you are formatting blank cells to accept data at a later date without having to </a:t>
            </a:r>
            <a:r>
              <a:rPr lang="en-US" sz="2400" dirty="0" smtClean="0"/>
              <a:t>reformat.</a:t>
            </a:r>
          </a:p>
          <a:p>
            <a:pPr marL="457200" indent="-457200">
              <a:buFont typeface="+mj-lt"/>
              <a:buAutoNum type="arabicPeriod" startAt="10"/>
            </a:pPr>
            <a:r>
              <a:rPr lang="en-US" sz="2400" b="1" dirty="0" smtClean="0"/>
              <a:t>SAVE</a:t>
            </a:r>
            <a:r>
              <a:rPr lang="en-US" sz="2400" dirty="0" smtClean="0"/>
              <a:t> </a:t>
            </a:r>
            <a:r>
              <a:rPr lang="en-US" sz="2400" dirty="0"/>
              <a:t>the workbook as </a:t>
            </a:r>
            <a:r>
              <a:rPr lang="en-US" sz="2400" b="1" i="1" dirty="0"/>
              <a:t>Revenue</a:t>
            </a:r>
            <a:r>
              <a:rPr lang="en-US" sz="2400" dirty="0"/>
              <a:t>.</a:t>
            </a:r>
          </a:p>
          <a:p>
            <a:pPr marL="457200" indent="-457200">
              <a:buFont typeface="+mj-lt"/>
              <a:buAutoNum type="arabicPeriod" startAt="10"/>
            </a:pPr>
            <a:endParaRPr lang="en-US" sz="2400" dirty="0" smtClean="0"/>
          </a:p>
        </p:txBody>
      </p:sp>
    </p:spTree>
    <p:extLst>
      <p:ext uri="{BB962C8B-B14F-4D97-AF65-F5344CB8AC3E}">
        <p14:creationId xmlns:p14="http://schemas.microsoft.com/office/powerpoint/2010/main" val="2253244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Applying Number Formats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When </a:t>
            </a:r>
            <a:r>
              <a:rPr lang="en-US" sz="2400" dirty="0"/>
              <a:t>you enter a number in Excel, the default format is General, which displays the data exactly as you enter it. If you include a special character such as $ or % when you enter a number, the special character will appear in the cell. The format does not affect the actual cell value.</a:t>
            </a:r>
          </a:p>
          <a:p>
            <a:r>
              <a:rPr lang="en-US" sz="2400" dirty="0"/>
              <a:t>To change how numeric data appears, you can select one of the formatting options in the Number group on the Home tab, or you can launch the Format Cells dialog box and click the Number </a:t>
            </a:r>
            <a:r>
              <a:rPr lang="en-US" sz="2400" dirty="0" smtClean="0"/>
              <a:t>tab.</a:t>
            </a:r>
          </a:p>
          <a:p>
            <a:r>
              <a:rPr lang="en-US" sz="2400" dirty="0" smtClean="0"/>
              <a:t>The </a:t>
            </a:r>
            <a:r>
              <a:rPr lang="en-US" sz="2400" dirty="0"/>
              <a:t>most commonly applied number formats are summarized in Table </a:t>
            </a:r>
            <a:r>
              <a:rPr lang="en-US" sz="2400" dirty="0" smtClean="0"/>
              <a:t>4-2, shown on the following slide.</a:t>
            </a:r>
            <a:endParaRPr lang="en-US" sz="2400" dirty="0"/>
          </a:p>
        </p:txBody>
      </p:sp>
    </p:spTree>
    <p:extLst>
      <p:ext uri="{BB962C8B-B14F-4D97-AF65-F5344CB8AC3E}">
        <p14:creationId xmlns:p14="http://schemas.microsoft.com/office/powerpoint/2010/main" val="4132406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Table 4-2: Number Group Buttons on Home Tab</a:t>
            </a:r>
            <a:endParaRPr lang="en-US" sz="31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00200"/>
            <a:ext cx="7710986" cy="4572000"/>
          </a:xfrm>
        </p:spPr>
      </p:pic>
    </p:spTree>
    <p:extLst>
      <p:ext uri="{BB962C8B-B14F-4D97-AF65-F5344CB8AC3E}">
        <p14:creationId xmlns:p14="http://schemas.microsoft.com/office/powerpoint/2010/main" val="289416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Inserting and Deleting Cells</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As shown in </a:t>
            </a:r>
            <a:r>
              <a:rPr lang="en-US" sz="2000" dirty="0" smtClean="0"/>
              <a:t>the figure below, </a:t>
            </a:r>
            <a:r>
              <a:rPr lang="en-US" sz="2000" dirty="0"/>
              <a:t>when you click the arrow below the Insert command in the Cells group on the Ribbon, you can insert cells, </a:t>
            </a:r>
            <a:r>
              <a:rPr lang="en-US" sz="2000" dirty="0" smtClean="0"/>
              <a:t>rows</a:t>
            </a:r>
            <a:r>
              <a:rPr lang="en-US" sz="2000" dirty="0"/>
              <a:t>, </a:t>
            </a:r>
            <a:r>
              <a:rPr lang="en-US" sz="2000" dirty="0" smtClean="0"/>
              <a:t>columns</a:t>
            </a:r>
            <a:r>
              <a:rPr lang="en-US" sz="2000" dirty="0"/>
              <a:t>, or even a new </a:t>
            </a:r>
            <a:r>
              <a:rPr lang="en-US" sz="2000" dirty="0" smtClean="0"/>
              <a:t>worksheet. </a:t>
            </a:r>
          </a:p>
          <a:p>
            <a:r>
              <a:rPr lang="en-US" sz="2000" dirty="0" smtClean="0"/>
              <a:t>Similar </a:t>
            </a:r>
            <a:r>
              <a:rPr lang="en-US" sz="2000" dirty="0"/>
              <a:t>options apply to the Delete command—here, you can delete a cell, a </a:t>
            </a:r>
            <a:r>
              <a:rPr lang="en-US" sz="2000" dirty="0" smtClean="0"/>
              <a:t>row</a:t>
            </a:r>
            <a:r>
              <a:rPr lang="en-US" sz="2000" dirty="0"/>
              <a:t>, a </a:t>
            </a:r>
            <a:r>
              <a:rPr lang="en-US" sz="2000" dirty="0" smtClean="0"/>
              <a:t>column</a:t>
            </a:r>
            <a:r>
              <a:rPr lang="en-US" sz="2000" dirty="0"/>
              <a:t>, or an entire </a:t>
            </a:r>
            <a:r>
              <a:rPr lang="en-US" sz="2000" dirty="0" smtClean="0"/>
              <a:t>worksheet.</a:t>
            </a:r>
          </a:p>
          <a:p>
            <a:r>
              <a:rPr lang="en-US" sz="2000" dirty="0" smtClean="0"/>
              <a:t>Inserting </a:t>
            </a:r>
            <a:r>
              <a:rPr lang="en-US" sz="2000" dirty="0"/>
              <a:t>and deleting items requires that you first select these items in your worksheet and workbook. To </a:t>
            </a:r>
            <a:r>
              <a:rPr lang="en-US" sz="2000" b="1" i="1" dirty="0"/>
              <a:t>select</a:t>
            </a:r>
            <a:r>
              <a:rPr lang="en-US" sz="2000" dirty="0"/>
              <a:t> means to click in an area to make it active. You can also select multiple areas by clicking, holding, and dragging to highlight a group of cells, rows, or columns</a:t>
            </a:r>
            <a:r>
              <a:rPr lang="en-US" sz="2000" dirty="0" smtClean="0"/>
              <a:t>.</a:t>
            </a:r>
          </a:p>
          <a:p>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4648200"/>
            <a:ext cx="5638800" cy="1603925"/>
          </a:xfrm>
          <a:prstGeom prst="rect">
            <a:avLst/>
          </a:prstGeom>
        </p:spPr>
      </p:pic>
    </p:spTree>
    <p:extLst>
      <p:ext uri="{BB962C8B-B14F-4D97-AF65-F5344CB8AC3E}">
        <p14:creationId xmlns:p14="http://schemas.microsoft.com/office/powerpoint/2010/main" val="199709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Applying Number Formats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If pound symbols (###) appear in a cell, it means that the numeric value entered is wider than the cell. </a:t>
            </a:r>
          </a:p>
          <a:p>
            <a:r>
              <a:rPr lang="en-US" sz="2400" dirty="0"/>
              <a:t>After you choose a number format, you will need to further specify how you want the numbers to appear. </a:t>
            </a:r>
            <a:endParaRPr lang="en-US" sz="2400" dirty="0" smtClean="0"/>
          </a:p>
          <a:p>
            <a:r>
              <a:rPr lang="en-US" sz="2400" dirty="0" smtClean="0"/>
              <a:t>You </a:t>
            </a:r>
            <a:r>
              <a:rPr lang="en-US" sz="2400" dirty="0"/>
              <a:t>can use the commands in the Number group to apply formats and to increase or decrease the number of decimal places displayed in worksheet data. </a:t>
            </a:r>
            <a:endParaRPr lang="en-US" sz="2400" dirty="0" smtClean="0"/>
          </a:p>
          <a:p>
            <a:r>
              <a:rPr lang="en-US" sz="2400" dirty="0" smtClean="0"/>
              <a:t>When </a:t>
            </a:r>
            <a:r>
              <a:rPr lang="en-US" sz="2400" dirty="0"/>
              <a:t>you decrease the number of decimal places, the data becomes less precise because the numbers following the decimal point are rounded. This lack of preciseness is insignificant, however, when you are dealing with large numbers</a:t>
            </a:r>
            <a:r>
              <a:rPr lang="en-US" sz="2400" dirty="0" smtClean="0"/>
              <a:t>.</a:t>
            </a:r>
            <a:endParaRPr lang="en-US" sz="2400" dirty="0"/>
          </a:p>
        </p:txBody>
      </p:sp>
    </p:spTree>
    <p:extLst>
      <p:ext uri="{BB962C8B-B14F-4D97-AF65-F5344CB8AC3E}">
        <p14:creationId xmlns:p14="http://schemas.microsoft.com/office/powerpoint/2010/main" val="741426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Wrapping Text in a Cell</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When a cell is formatted to wrap text, any data in the cell automatically breaks to fit the column width. </a:t>
            </a:r>
            <a:endParaRPr lang="en-US" sz="2400" dirty="0" smtClean="0"/>
          </a:p>
          <a:p>
            <a:r>
              <a:rPr lang="en-US" sz="2400" dirty="0" smtClean="0"/>
              <a:t>If </a:t>
            </a:r>
            <a:r>
              <a:rPr lang="en-US" sz="2400" dirty="0"/>
              <a:t>you later change the column width, the text wrapping adjusts automatically. </a:t>
            </a:r>
            <a:endParaRPr lang="en-US" sz="2400" dirty="0" smtClean="0"/>
          </a:p>
          <a:p>
            <a:r>
              <a:rPr lang="en-US" sz="2400" dirty="0" smtClean="0"/>
              <a:t>When </a:t>
            </a:r>
            <a:r>
              <a:rPr lang="en-US" sz="2400" dirty="0"/>
              <a:t>text is wrapped, row height is also adjusted to accommodate the wrap.</a:t>
            </a:r>
          </a:p>
        </p:txBody>
      </p:sp>
    </p:spTree>
    <p:extLst>
      <p:ext uri="{BB962C8B-B14F-4D97-AF65-F5344CB8AC3E}">
        <p14:creationId xmlns:p14="http://schemas.microsoft.com/office/powerpoint/2010/main" val="606897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Wrap Text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Sheet1</a:t>
            </a:r>
            <a:r>
              <a:rPr lang="en-US" sz="2400" dirty="0"/>
              <a:t>. Select cell </a:t>
            </a:r>
            <a:r>
              <a:rPr lang="en-US" sz="2400" b="1" dirty="0"/>
              <a:t>A7</a:t>
            </a:r>
            <a:r>
              <a:rPr lang="en-US" sz="2400" dirty="0"/>
              <a:t> and click </a:t>
            </a:r>
            <a:r>
              <a:rPr lang="en-US" sz="2400" b="1" dirty="0"/>
              <a:t>Wrap Text </a:t>
            </a:r>
            <a:r>
              <a:rPr lang="en-US" sz="2400" dirty="0"/>
              <a:t>in the Alignment group. </a:t>
            </a:r>
            <a:r>
              <a:rPr lang="en-US" sz="2400" dirty="0" smtClean="0"/>
              <a:t>As shown below, the </a:t>
            </a:r>
            <a:r>
              <a:rPr lang="en-US" sz="2400" dirty="0"/>
              <a:t>row height is adjusted and the cell’s full text is displayed on two lines</a:t>
            </a:r>
            <a:r>
              <a:rPr lang="en-US" sz="2400" dirty="0" smtClean="0"/>
              <a:t>.</a:t>
            </a:r>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48000"/>
            <a:ext cx="5019023" cy="3124200"/>
          </a:xfrm>
          <a:prstGeom prst="rect">
            <a:avLst/>
          </a:prstGeom>
        </p:spPr>
      </p:pic>
    </p:spTree>
    <p:extLst>
      <p:ext uri="{BB962C8B-B14F-4D97-AF65-F5344CB8AC3E}">
        <p14:creationId xmlns:p14="http://schemas.microsoft.com/office/powerpoint/2010/main" val="1703881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Wrap Text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2"/>
            </a:pPr>
            <a:r>
              <a:rPr lang="en-US" sz="2400" dirty="0"/>
              <a:t>Double-click cell </a:t>
            </a:r>
            <a:r>
              <a:rPr lang="en-US" sz="2400" b="1" dirty="0"/>
              <a:t>A4</a:t>
            </a:r>
            <a:r>
              <a:rPr lang="en-US" sz="2400" dirty="0"/>
              <a:t>. </a:t>
            </a:r>
            <a:r>
              <a:rPr lang="en-US" sz="2400" dirty="0" smtClean="0"/>
              <a:t>As shown in this </a:t>
            </a:r>
            <a:br>
              <a:rPr lang="en-US" sz="2400" dirty="0" smtClean="0"/>
            </a:br>
            <a:r>
              <a:rPr lang="en-US" sz="2400" dirty="0" smtClean="0"/>
              <a:t>figure, the </a:t>
            </a:r>
            <a:r>
              <a:rPr lang="en-US" sz="2400" dirty="0"/>
              <a:t>Status bar displays </a:t>
            </a:r>
            <a:r>
              <a:rPr lang="en-US" sz="2400" b="1" dirty="0"/>
              <a:t>Edit</a:t>
            </a:r>
            <a:r>
              <a:rPr lang="en-US" sz="2400" dirty="0"/>
              <a:t>, </a:t>
            </a:r>
            <a:r>
              <a:rPr lang="en-US" sz="2400" dirty="0" smtClean="0"/>
              <a:t/>
            </a:r>
            <a:br>
              <a:rPr lang="en-US" sz="2400" dirty="0" smtClean="0"/>
            </a:br>
            <a:r>
              <a:rPr lang="en-US" sz="2400" dirty="0" smtClean="0"/>
              <a:t>indicating </a:t>
            </a:r>
            <a:r>
              <a:rPr lang="en-US" sz="2400" dirty="0"/>
              <a:t>that the cell is in edit </a:t>
            </a:r>
            <a:r>
              <a:rPr lang="en-US" sz="2400" dirty="0" smtClean="0"/>
              <a:t>mode.</a:t>
            </a:r>
          </a:p>
          <a:p>
            <a:pPr marL="457200" indent="-457200">
              <a:buFont typeface="+mj-lt"/>
              <a:buAutoNum type="arabicPeriod" startAt="2"/>
            </a:pPr>
            <a:r>
              <a:rPr lang="en-US" sz="2400" dirty="0" smtClean="0"/>
              <a:t>Click</a:t>
            </a:r>
            <a:r>
              <a:rPr lang="en-US" sz="2400" b="1" dirty="0" smtClean="0"/>
              <a:t> </a:t>
            </a:r>
            <a:r>
              <a:rPr lang="en-US" sz="2400" dirty="0"/>
              <a:t>to</a:t>
            </a:r>
            <a:r>
              <a:rPr lang="en-US" sz="2400" b="1" dirty="0"/>
              <a:t> </a:t>
            </a:r>
            <a:r>
              <a:rPr lang="en-US" sz="2400" dirty="0"/>
              <a:t>place your cursor just to the </a:t>
            </a:r>
            <a:r>
              <a:rPr lang="en-US" sz="2400" dirty="0" smtClean="0"/>
              <a:t>left</a:t>
            </a:r>
            <a:br>
              <a:rPr lang="en-US" sz="2400" dirty="0" smtClean="0"/>
            </a:br>
            <a:r>
              <a:rPr lang="en-US" sz="2400" dirty="0" smtClean="0"/>
              <a:t>of </a:t>
            </a:r>
            <a:r>
              <a:rPr lang="en-US" sz="2400" dirty="0"/>
              <a:t>the word Coverage</a:t>
            </a:r>
            <a:r>
              <a:rPr lang="en-US" sz="2400" i="1" dirty="0"/>
              <a:t> </a:t>
            </a:r>
            <a:r>
              <a:rPr lang="en-US" sz="2400" dirty="0"/>
              <a:t>and </a:t>
            </a:r>
            <a:r>
              <a:rPr lang="en-US" sz="2400" dirty="0" smtClean="0"/>
              <a:t>press</a:t>
            </a:r>
            <a:br>
              <a:rPr lang="en-US" sz="2400" dirty="0" smtClean="0"/>
            </a:br>
            <a:r>
              <a:rPr lang="en-US" sz="2400" b="1" dirty="0" err="1" smtClean="0"/>
              <a:t>Alt+Enter</a:t>
            </a:r>
            <a:r>
              <a:rPr lang="en-US" sz="2400" dirty="0"/>
              <a:t>. A manual line break </a:t>
            </a:r>
            <a:r>
              <a:rPr lang="en-US" sz="2400" dirty="0" smtClean="0"/>
              <a:t>is</a:t>
            </a:r>
            <a:br>
              <a:rPr lang="en-US" sz="2400" dirty="0" smtClean="0"/>
            </a:br>
            <a:r>
              <a:rPr lang="en-US" sz="2400" dirty="0" smtClean="0"/>
              <a:t>inserted</a:t>
            </a:r>
            <a:r>
              <a:rPr lang="en-US" sz="2400" dirty="0"/>
              <a:t>. Press </a:t>
            </a:r>
            <a:r>
              <a:rPr lang="en-US" sz="2400" b="1" dirty="0"/>
              <a:t>Enter </a:t>
            </a:r>
            <a:r>
              <a:rPr lang="en-US" sz="2400" dirty="0"/>
              <a:t>to accept the </a:t>
            </a:r>
            <a:r>
              <a:rPr lang="en-US" sz="2400" dirty="0" smtClean="0"/>
              <a:t/>
            </a:r>
            <a:br>
              <a:rPr lang="en-US" sz="2400" dirty="0" smtClean="0"/>
            </a:br>
            <a:r>
              <a:rPr lang="en-US" sz="2400" dirty="0" smtClean="0"/>
              <a:t>change</a:t>
            </a:r>
            <a:r>
              <a:rPr lang="en-US" sz="2400" dirty="0"/>
              <a:t>. You have manually </a:t>
            </a:r>
            <a:r>
              <a:rPr lang="en-US" sz="2400" dirty="0" smtClean="0"/>
              <a:t>wrapped</a:t>
            </a:r>
            <a:br>
              <a:rPr lang="en-US" sz="2400" dirty="0" smtClean="0"/>
            </a:br>
            <a:r>
              <a:rPr lang="en-US" sz="2400" dirty="0" smtClean="0"/>
              <a:t>the </a:t>
            </a:r>
            <a:r>
              <a:rPr lang="en-US" sz="2400" dirty="0"/>
              <a:t>cell </a:t>
            </a:r>
            <a:r>
              <a:rPr lang="en-US" sz="2400" dirty="0" smtClean="0"/>
              <a:t>text.</a:t>
            </a:r>
          </a:p>
          <a:p>
            <a:pPr marL="457200" indent="-457200">
              <a:buFont typeface="+mj-lt"/>
              <a:buAutoNum type="arabicPeriod" startAt="2"/>
            </a:pPr>
            <a:r>
              <a:rPr lang="en-US" sz="2400" b="1" dirty="0" smtClean="0"/>
              <a:t>SAVE</a:t>
            </a:r>
            <a:r>
              <a:rPr lang="en-US" sz="2400" dirty="0" smtClean="0"/>
              <a:t> </a:t>
            </a:r>
            <a:r>
              <a:rPr lang="en-US" sz="2400" dirty="0"/>
              <a:t>the workbook.</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676400"/>
            <a:ext cx="1533739" cy="4363059"/>
          </a:xfrm>
          <a:prstGeom prst="rect">
            <a:avLst/>
          </a:prstGeom>
        </p:spPr>
      </p:pic>
    </p:spTree>
    <p:extLst>
      <p:ext uri="{BB962C8B-B14F-4D97-AF65-F5344CB8AC3E}">
        <p14:creationId xmlns:p14="http://schemas.microsoft.com/office/powerpoint/2010/main" val="2142002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Wrapping Text in a Cell</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As demonstrated in </a:t>
            </a:r>
            <a:r>
              <a:rPr lang="en-US" sz="2400" dirty="0" smtClean="0"/>
              <a:t>the previous exercise</a:t>
            </a:r>
            <a:r>
              <a:rPr lang="en-US" sz="2400" dirty="0"/>
              <a:t>, if you want the text in a cell to appear on multiple lines, you can format the cell so that the text wraps automatically, or you can enter a manual line break. </a:t>
            </a:r>
            <a:endParaRPr lang="en-US" sz="2400" dirty="0" smtClean="0"/>
          </a:p>
          <a:p>
            <a:r>
              <a:rPr lang="en-US" sz="2400" dirty="0" smtClean="0"/>
              <a:t>To </a:t>
            </a:r>
            <a:r>
              <a:rPr lang="en-US" sz="2400" dirty="0"/>
              <a:t>wrap text automatically, select the text you want to format and click Wrap Text in the Alignment group. </a:t>
            </a:r>
            <a:endParaRPr lang="en-US" sz="2400" dirty="0" smtClean="0"/>
          </a:p>
          <a:p>
            <a:r>
              <a:rPr lang="en-US" sz="2400" dirty="0" smtClean="0"/>
              <a:t>To </a:t>
            </a:r>
            <a:r>
              <a:rPr lang="en-US" sz="2400" dirty="0"/>
              <a:t>start a new line of text at a specific point in a cell, double-click the cell to place it in Edit mode, then click the location where you want to break the line and press Alt + Enter.</a:t>
            </a:r>
          </a:p>
        </p:txBody>
      </p:sp>
    </p:spTree>
    <p:extLst>
      <p:ext uri="{BB962C8B-B14F-4D97-AF65-F5344CB8AC3E}">
        <p14:creationId xmlns:p14="http://schemas.microsoft.com/office/powerpoint/2010/main" val="647440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Merging and Splitting Merged Cells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You can use the Merge and Center command in the Alignment group to merge cells. </a:t>
            </a:r>
            <a:endParaRPr lang="en-US" sz="2400" dirty="0" smtClean="0"/>
          </a:p>
          <a:p>
            <a:r>
              <a:rPr lang="en-US" sz="2400" dirty="0" smtClean="0"/>
              <a:t>A </a:t>
            </a:r>
            <a:r>
              <a:rPr lang="en-US" sz="2400" b="1" i="1" dirty="0"/>
              <a:t>merged cell </a:t>
            </a:r>
            <a:r>
              <a:rPr lang="en-US" sz="2400" dirty="0"/>
              <a:t>is created by combining two or more horizontally or vertically adjacent cells. </a:t>
            </a:r>
            <a:endParaRPr lang="en-US" sz="2400" dirty="0" smtClean="0"/>
          </a:p>
          <a:p>
            <a:r>
              <a:rPr lang="en-US" sz="2400" dirty="0" smtClean="0"/>
              <a:t>When </a:t>
            </a:r>
            <a:r>
              <a:rPr lang="en-US" sz="2400" dirty="0"/>
              <a:t>you merge cells, the selected cells become one large cell that spans multiple columns or rows. </a:t>
            </a:r>
            <a:endParaRPr lang="en-US" sz="2400" dirty="0" smtClean="0"/>
          </a:p>
          <a:p>
            <a:r>
              <a:rPr lang="en-US" sz="2400" dirty="0" smtClean="0"/>
              <a:t>You </a:t>
            </a:r>
            <a:r>
              <a:rPr lang="en-US" sz="2400" dirty="0"/>
              <a:t>can split cells that have been merged into separate cells again, but you cannot split a single worksheet cell that has not been merged. </a:t>
            </a:r>
            <a:endParaRPr lang="en-US" sz="2400" dirty="0" smtClean="0"/>
          </a:p>
          <a:p>
            <a:r>
              <a:rPr lang="en-US" sz="2400" dirty="0" smtClean="0"/>
              <a:t>Merging </a:t>
            </a:r>
            <a:r>
              <a:rPr lang="en-US" sz="2400" dirty="0"/>
              <a:t>is a useful tool when combining data from other sources.</a:t>
            </a:r>
          </a:p>
        </p:txBody>
      </p:sp>
    </p:spTree>
    <p:extLst>
      <p:ext uri="{BB962C8B-B14F-4D97-AF65-F5344CB8AC3E}">
        <p14:creationId xmlns:p14="http://schemas.microsoft.com/office/powerpoint/2010/main" val="1334002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Merge and Split Merged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a:t>
            </a:r>
            <a:r>
              <a:rPr lang="en-US" sz="2400" b="1" dirty="0"/>
              <a:t>A1:D1</a:t>
            </a:r>
            <a:r>
              <a:rPr lang="en-US" sz="2400" dirty="0"/>
              <a:t>. Click </a:t>
            </a:r>
            <a:r>
              <a:rPr lang="en-US" sz="2400" b="1" dirty="0"/>
              <a:t>Merge &amp; Center </a:t>
            </a:r>
            <a:r>
              <a:rPr lang="en-US" sz="2400" dirty="0"/>
              <a:t>in the Alignment group. </a:t>
            </a:r>
            <a:r>
              <a:rPr lang="en-US" sz="2400" dirty="0" smtClean="0"/>
              <a:t>As shown below, the </a:t>
            </a:r>
            <a:r>
              <a:rPr lang="en-US" sz="2400" dirty="0"/>
              <a:t>content previously in cell A1 is now centered across columns A, B, C, and D</a:t>
            </a:r>
            <a:r>
              <a:rPr lang="en-US" sz="2400" dirty="0" smtClean="0"/>
              <a:t>.</a:t>
            </a:r>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r>
              <a:rPr lang="en-US" sz="2400" dirty="0"/>
              <a:t>Select </a:t>
            </a:r>
            <a:r>
              <a:rPr lang="en-US" sz="2400" b="1" dirty="0"/>
              <a:t>A2:D2</a:t>
            </a:r>
            <a:r>
              <a:rPr lang="en-US" sz="2400" dirty="0"/>
              <a:t>. Click </a:t>
            </a:r>
            <a:r>
              <a:rPr lang="en-US" sz="2400" b="1" dirty="0"/>
              <a:t>Merge &amp; Center</a:t>
            </a:r>
            <a:r>
              <a:rPr lang="en-US" sz="2400" dirty="0"/>
              <a:t>.</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819400"/>
            <a:ext cx="4324954" cy="2238688"/>
          </a:xfrm>
          <a:prstGeom prst="rect">
            <a:avLst/>
          </a:prstGeom>
        </p:spPr>
      </p:pic>
    </p:spTree>
    <p:extLst>
      <p:ext uri="{BB962C8B-B14F-4D97-AF65-F5344CB8AC3E}">
        <p14:creationId xmlns:p14="http://schemas.microsoft.com/office/powerpoint/2010/main" val="3762807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Merge and Split Merged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a:t>Select </a:t>
            </a:r>
            <a:r>
              <a:rPr lang="en-US" sz="2400" b="1" dirty="0"/>
              <a:t>A4:A5</a:t>
            </a:r>
            <a:r>
              <a:rPr lang="en-US" sz="2400" dirty="0"/>
              <a:t> and click </a:t>
            </a:r>
            <a:r>
              <a:rPr lang="en-US" sz="2400" b="1" dirty="0"/>
              <a:t>Merge &amp; Center</a:t>
            </a:r>
            <a:r>
              <a:rPr lang="en-US" sz="2400" dirty="0"/>
              <a:t>. A dialog box opens </a:t>
            </a:r>
            <a:r>
              <a:rPr lang="en-US" sz="2400" dirty="0" smtClean="0"/>
              <a:t>(see below) to </a:t>
            </a:r>
            <a:r>
              <a:rPr lang="en-US" sz="2400" dirty="0"/>
              <a:t>remind you that the data in A5 will be deleted in the merge</a:t>
            </a:r>
            <a:r>
              <a:rPr lang="en-US" sz="2400" dirty="0" smtClean="0"/>
              <a:t>.</a:t>
            </a:r>
          </a:p>
          <a:p>
            <a:pPr marL="457200" indent="-457200">
              <a:buFont typeface="+mj-lt"/>
              <a:buAutoNum type="arabicPeriod" startAt="3"/>
            </a:pPr>
            <a:endParaRPr lang="en-US" sz="2400" dirty="0"/>
          </a:p>
          <a:p>
            <a:pPr marL="457200" indent="-457200">
              <a:buFont typeface="+mj-lt"/>
              <a:buAutoNum type="arabicPeriod" startAt="3"/>
            </a:pPr>
            <a:endParaRPr lang="en-US" sz="2400" dirty="0" smtClean="0"/>
          </a:p>
          <a:p>
            <a:pPr marL="457200" indent="-457200">
              <a:buFont typeface="+mj-lt"/>
              <a:buAutoNum type="arabicPeriod" startAt="3"/>
            </a:pPr>
            <a:endParaRPr lang="en-US" sz="2400" dirty="0"/>
          </a:p>
          <a:p>
            <a:pPr marL="457200" indent="-457200">
              <a:buFont typeface="+mj-lt"/>
              <a:buAutoNum type="arabicPeriod" startAt="3"/>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29" y="2971800"/>
            <a:ext cx="3793686" cy="3200400"/>
          </a:xfrm>
          <a:prstGeom prst="rect">
            <a:avLst/>
          </a:prstGeom>
        </p:spPr>
      </p:pic>
    </p:spTree>
    <p:extLst>
      <p:ext uri="{BB962C8B-B14F-4D97-AF65-F5344CB8AC3E}">
        <p14:creationId xmlns:p14="http://schemas.microsoft.com/office/powerpoint/2010/main" val="440937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Merge and Split Merged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a:t>Click </a:t>
            </a:r>
            <a:r>
              <a:rPr lang="en-US" sz="2400" b="1" dirty="0"/>
              <a:t>OK</a:t>
            </a:r>
            <a:r>
              <a:rPr lang="en-US" sz="2400" dirty="0"/>
              <a:t>. Cells A4 and A5 are merged, and the data originally in A4 is centered in the merged </a:t>
            </a:r>
            <a:r>
              <a:rPr lang="en-US" sz="2400" dirty="0" smtClean="0"/>
              <a:t>cell.</a:t>
            </a:r>
          </a:p>
          <a:p>
            <a:pPr marL="457200" indent="-457200">
              <a:buFont typeface="+mj-lt"/>
              <a:buAutoNum type="arabicPeriod" startAt="4"/>
            </a:pPr>
            <a:r>
              <a:rPr lang="en-US" sz="2400" dirty="0" smtClean="0"/>
              <a:t>Click </a:t>
            </a:r>
            <a:r>
              <a:rPr lang="en-US" sz="2400" dirty="0"/>
              <a:t>the arrow next to </a:t>
            </a:r>
            <a:r>
              <a:rPr lang="en-US" sz="2400" b="1" dirty="0"/>
              <a:t>Merge &amp; Center</a:t>
            </a:r>
            <a:r>
              <a:rPr lang="en-US" sz="2400" dirty="0"/>
              <a:t> and click </a:t>
            </a:r>
            <a:r>
              <a:rPr lang="en-US" sz="2400" b="1" dirty="0"/>
              <a:t>Unmerge</a:t>
            </a:r>
            <a:r>
              <a:rPr lang="en-US" sz="2400" dirty="0"/>
              <a:t> </a:t>
            </a:r>
            <a:r>
              <a:rPr lang="en-US" sz="2400" b="1" dirty="0"/>
              <a:t>Cells</a:t>
            </a:r>
            <a:r>
              <a:rPr lang="en-US" sz="2400" dirty="0"/>
              <a:t>. The cells are unmerged, but note that the data from cell A5 has been deleted</a:t>
            </a:r>
            <a:r>
              <a:rPr lang="en-US" sz="2400" dirty="0" smtClean="0"/>
              <a:t>.</a:t>
            </a:r>
          </a:p>
          <a:p>
            <a:pPr marL="457200" indent="-457200">
              <a:buFont typeface="+mj-lt"/>
              <a:buAutoNum type="arabicPeriod" startAt="4"/>
            </a:pPr>
            <a:r>
              <a:rPr lang="en-US" sz="2400" dirty="0"/>
              <a:t>Select </a:t>
            </a:r>
            <a:r>
              <a:rPr lang="en-US" sz="2400" b="1" dirty="0"/>
              <a:t>A5</a:t>
            </a:r>
            <a:r>
              <a:rPr lang="en-US" sz="2400" dirty="0"/>
              <a:t>, key </a:t>
            </a:r>
            <a:r>
              <a:rPr lang="en-US" sz="2400" b="1" dirty="0"/>
              <a:t>Medicare/Medicaid</a:t>
            </a:r>
            <a:r>
              <a:rPr lang="en-US" sz="2400" dirty="0"/>
              <a:t>, and press </a:t>
            </a:r>
            <a:r>
              <a:rPr lang="en-US" sz="2400" b="1" dirty="0" smtClean="0"/>
              <a:t>Enter</a:t>
            </a:r>
            <a:r>
              <a:rPr lang="en-US" sz="2400" dirty="0" smtClean="0"/>
              <a:t> (see figure).</a:t>
            </a:r>
          </a:p>
          <a:p>
            <a:pPr marL="457200" indent="-457200">
              <a:buFont typeface="+mj-lt"/>
              <a:buAutoNum type="arabicPeriod" startAt="4"/>
            </a:pPr>
            <a:endParaRPr lang="en-US" sz="2400" dirty="0" smtClean="0"/>
          </a:p>
          <a:p>
            <a:pPr marL="457200" indent="-457200">
              <a:buFont typeface="+mj-lt"/>
              <a:buAutoNum type="arabicPeriod" startAt="4"/>
            </a:pPr>
            <a:endParaRPr lang="en-US" sz="2400" dirty="0"/>
          </a:p>
          <a:p>
            <a:pPr marL="457200" indent="-457200">
              <a:buFont typeface="+mj-lt"/>
              <a:buAutoNum type="arabicPeriod" startAt="4"/>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190999"/>
            <a:ext cx="4315428" cy="2048161"/>
          </a:xfrm>
          <a:prstGeom prst="rect">
            <a:avLst/>
          </a:prstGeom>
        </p:spPr>
      </p:pic>
    </p:spTree>
    <p:extLst>
      <p:ext uri="{BB962C8B-B14F-4D97-AF65-F5344CB8AC3E}">
        <p14:creationId xmlns:p14="http://schemas.microsoft.com/office/powerpoint/2010/main" val="3676408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Merge and Split Merged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a:t>Select </a:t>
            </a:r>
            <a:r>
              <a:rPr lang="en-US" sz="2400" b="1" dirty="0"/>
              <a:t>A4:A5</a:t>
            </a:r>
            <a:r>
              <a:rPr lang="en-US" sz="2400" dirty="0"/>
              <a:t> and click </a:t>
            </a:r>
            <a:r>
              <a:rPr lang="en-US" sz="2400" b="1" dirty="0"/>
              <a:t>Align Text Left </a:t>
            </a:r>
            <a:r>
              <a:rPr lang="en-US" sz="2400" b="1" dirty="0" smtClean="0"/>
              <a:t>     </a:t>
            </a:r>
            <a:r>
              <a:rPr lang="en-US" sz="2400" dirty="0" smtClean="0"/>
              <a:t>in </a:t>
            </a:r>
            <a:r>
              <a:rPr lang="en-US" sz="2400" dirty="0"/>
              <a:t>the </a:t>
            </a:r>
            <a:r>
              <a:rPr lang="en-US" sz="2400" i="1" dirty="0"/>
              <a:t>Alignment</a:t>
            </a:r>
            <a:r>
              <a:rPr lang="en-US" sz="2400" dirty="0"/>
              <a:t> </a:t>
            </a:r>
            <a:r>
              <a:rPr lang="en-US" sz="2400" dirty="0" smtClean="0"/>
              <a:t>group.</a:t>
            </a:r>
          </a:p>
          <a:p>
            <a:pPr marL="457200" indent="-457200">
              <a:buFont typeface="+mj-lt"/>
              <a:buAutoNum type="arabicPeriod" startAt="7"/>
            </a:pPr>
            <a:r>
              <a:rPr lang="en-US" sz="2400" b="1" dirty="0" smtClean="0"/>
              <a:t>SAVE</a:t>
            </a:r>
            <a:r>
              <a:rPr lang="en-US" sz="2400" dirty="0" smtClean="0"/>
              <a:t> </a:t>
            </a:r>
            <a:r>
              <a:rPr lang="en-US" sz="2400" dirty="0"/>
              <a:t>the workbook.</a:t>
            </a: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752600"/>
            <a:ext cx="209579" cy="247685"/>
          </a:xfrm>
          <a:prstGeom prst="rect">
            <a:avLst/>
          </a:prstGeom>
        </p:spPr>
      </p:pic>
    </p:spTree>
    <p:extLst>
      <p:ext uri="{BB962C8B-B14F-4D97-AF65-F5344CB8AC3E}">
        <p14:creationId xmlns:p14="http://schemas.microsoft.com/office/powerpoint/2010/main" val="382172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New Cell in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514350" indent="-514350">
              <a:buFont typeface="+mj-lt"/>
              <a:buAutoNum type="arabicPeriod"/>
            </a:pPr>
            <a:r>
              <a:rPr lang="en-US" sz="2400" b="1" dirty="0"/>
              <a:t>LAUNCH</a:t>
            </a:r>
            <a:r>
              <a:rPr lang="en-US" sz="2400" dirty="0"/>
              <a:t> Excel. The Home</a:t>
            </a:r>
            <a:r>
              <a:rPr lang="en-US" sz="2400" i="1" dirty="0"/>
              <a:t> </a:t>
            </a:r>
            <a:r>
              <a:rPr lang="en-US" sz="2400" dirty="0"/>
              <a:t>tab will be active on the Ribbon.</a:t>
            </a:r>
          </a:p>
          <a:p>
            <a:pPr marL="514350" indent="-514350">
              <a:buFont typeface="+mj-lt"/>
              <a:buAutoNum type="arabicPeriod"/>
            </a:pPr>
            <a:r>
              <a:rPr lang="en-US" sz="2400" b="1" dirty="0" smtClean="0"/>
              <a:t>OPEN</a:t>
            </a:r>
            <a:r>
              <a:rPr lang="en-US" sz="2400" dirty="0" smtClean="0"/>
              <a:t> </a:t>
            </a:r>
            <a:r>
              <a:rPr lang="en-US" sz="2400" dirty="0"/>
              <a:t>the </a:t>
            </a:r>
            <a:r>
              <a:rPr lang="en-US" sz="2400" b="1" i="1" dirty="0" err="1"/>
              <a:t>Contoso</a:t>
            </a:r>
            <a:r>
              <a:rPr lang="en-US" sz="2400" b="1" i="1" dirty="0"/>
              <a:t> Patient Visits</a:t>
            </a:r>
            <a:r>
              <a:rPr lang="en-US" sz="2400" dirty="0"/>
              <a:t> data file.</a:t>
            </a:r>
          </a:p>
          <a:p>
            <a:pPr marL="514350" indent="-514350">
              <a:buFont typeface="+mj-lt"/>
              <a:buAutoNum type="arabicPeriod"/>
            </a:pPr>
            <a:r>
              <a:rPr lang="en-US" sz="2400" dirty="0" smtClean="0"/>
              <a:t>Select </a:t>
            </a:r>
            <a:r>
              <a:rPr lang="en-US" sz="2400" dirty="0"/>
              <a:t>cell </a:t>
            </a:r>
            <a:r>
              <a:rPr lang="en-US" sz="2400" b="1" dirty="0"/>
              <a:t>F5</a:t>
            </a:r>
            <a:r>
              <a:rPr lang="en-US" sz="2400" dirty="0"/>
              <a:t>, then click </a:t>
            </a:r>
            <a:r>
              <a:rPr lang="en-US" sz="2400" b="1" dirty="0"/>
              <a:t>Insert</a:t>
            </a:r>
            <a:r>
              <a:rPr lang="en-US" sz="2400" dirty="0"/>
              <a:t> in the Cells group. F5 is now blank and the cells in the range </a:t>
            </a:r>
            <a:r>
              <a:rPr lang="en-US" sz="2400" b="1" dirty="0"/>
              <a:t>F5:F8</a:t>
            </a:r>
            <a:r>
              <a:rPr lang="en-US" sz="2400" dirty="0"/>
              <a:t> have shifted down one row.</a:t>
            </a:r>
          </a:p>
          <a:p>
            <a:pPr marL="514350" indent="-514350">
              <a:buFont typeface="+mj-lt"/>
              <a:buAutoNum type="arabicPeriod"/>
            </a:pPr>
            <a:r>
              <a:rPr lang="en-US" sz="2400" dirty="0" smtClean="0"/>
              <a:t>Key </a:t>
            </a:r>
            <a:r>
              <a:rPr lang="en-US" sz="2400" b="1" dirty="0"/>
              <a:t>604</a:t>
            </a:r>
            <a:r>
              <a:rPr lang="en-US" sz="2400" dirty="0"/>
              <a:t> and press </a:t>
            </a:r>
            <a:r>
              <a:rPr lang="en-US" sz="2400" b="1" dirty="0"/>
              <a:t>Enter</a:t>
            </a:r>
            <a:r>
              <a:rPr lang="en-US" sz="2400" dirty="0"/>
              <a:t>.</a:t>
            </a:r>
          </a:p>
          <a:p>
            <a:pPr marL="514350" indent="-514350">
              <a:buFont typeface="+mj-lt"/>
              <a:buAutoNum type="arabicPeriod"/>
            </a:pPr>
            <a:r>
              <a:rPr lang="en-US" sz="2400" dirty="0" smtClean="0"/>
              <a:t>Select </a:t>
            </a:r>
            <a:r>
              <a:rPr lang="en-US" sz="2400" dirty="0"/>
              <a:t>cell </a:t>
            </a:r>
            <a:r>
              <a:rPr lang="en-US" sz="2400" b="1" dirty="0"/>
              <a:t>J4</a:t>
            </a:r>
            <a:r>
              <a:rPr lang="en-US" sz="2400" dirty="0"/>
              <a:t>.</a:t>
            </a:r>
          </a:p>
          <a:p>
            <a:pPr marL="514350" indent="-514350">
              <a:buFont typeface="+mj-lt"/>
              <a:buAutoNum type="arabicPeriod"/>
            </a:pPr>
            <a:r>
              <a:rPr lang="en-US" sz="2400" dirty="0" smtClean="0"/>
              <a:t>Click </a:t>
            </a:r>
            <a:r>
              <a:rPr lang="en-US" sz="2400" dirty="0"/>
              <a:t>the </a:t>
            </a:r>
            <a:r>
              <a:rPr lang="en-US" sz="2400" b="1" dirty="0"/>
              <a:t>Insert</a:t>
            </a:r>
            <a:r>
              <a:rPr lang="en-US" sz="2400" dirty="0"/>
              <a:t> arrow, then click </a:t>
            </a:r>
            <a:r>
              <a:rPr lang="en-US" sz="2400" b="1" dirty="0"/>
              <a:t>Insert Cells</a:t>
            </a:r>
            <a:r>
              <a:rPr lang="en-US" sz="2400" dirty="0"/>
              <a:t>. The </a:t>
            </a:r>
            <a:r>
              <a:rPr lang="en-US" sz="2400" i="1" dirty="0"/>
              <a:t>Insert</a:t>
            </a:r>
            <a:r>
              <a:rPr lang="en-US" sz="2400" dirty="0"/>
              <a:t> dialog box opens.</a:t>
            </a:r>
          </a:p>
          <a:p>
            <a:pPr marL="514350" indent="-514350">
              <a:buFont typeface="+mj-lt"/>
              <a:buAutoNum type="arabicPeriod"/>
            </a:pPr>
            <a:r>
              <a:rPr lang="en-US" sz="2400" dirty="0" smtClean="0"/>
              <a:t>Click </a:t>
            </a:r>
            <a:r>
              <a:rPr lang="en-US" sz="2400" b="1" dirty="0"/>
              <a:t>Shift cells right</a:t>
            </a:r>
            <a:r>
              <a:rPr lang="en-US" sz="2400" dirty="0"/>
              <a:t>, then click </a:t>
            </a:r>
            <a:r>
              <a:rPr lang="en-US" sz="2400" b="1" dirty="0"/>
              <a:t>OK</a:t>
            </a:r>
            <a:r>
              <a:rPr lang="en-US" sz="2400" dirty="0"/>
              <a:t>. A blank cell is inserted and the data is shifted to the right.</a:t>
            </a:r>
            <a:endParaRPr lang="en-US" sz="24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Merging and Splitting Merged Cells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As shown in the previous exercise, when you merge cells, the data that you want to appear in the merged cells will be the content from the upper-left cell of the selected range. Only the data in the upper-left cell will remain in the newly merged cell; data in the other cells included in the merge will be deleted. </a:t>
            </a:r>
          </a:p>
          <a:p>
            <a:r>
              <a:rPr lang="en-US" sz="2400" dirty="0"/>
              <a:t>Cells can be merged in a row or a column—but in either situation, the content of the upper-left cell will be centered in the merged cell. If the cells to be merged contain information that will be deleted in the merge, the </a:t>
            </a:r>
            <a:r>
              <a:rPr lang="en-US" sz="2400" dirty="0" smtClean="0"/>
              <a:t>dialog </a:t>
            </a:r>
            <a:r>
              <a:rPr lang="en-US" sz="2400" dirty="0"/>
              <a:t>box shown </a:t>
            </a:r>
            <a:r>
              <a:rPr lang="en-US" sz="2400" dirty="0" smtClean="0"/>
              <a:t>on Slide 51 opens </a:t>
            </a:r>
            <a:r>
              <a:rPr lang="en-US" sz="2400" dirty="0"/>
              <a:t>to caution you that only the content of the upper-left cell will remain after the merge</a:t>
            </a:r>
            <a:r>
              <a:rPr lang="en-US" sz="2400" dirty="0" smtClean="0"/>
              <a:t>.</a:t>
            </a:r>
            <a:endParaRPr lang="en-US" sz="2400" dirty="0"/>
          </a:p>
        </p:txBody>
      </p:sp>
    </p:spTree>
    <p:extLst>
      <p:ext uri="{BB962C8B-B14F-4D97-AF65-F5344CB8AC3E}">
        <p14:creationId xmlns:p14="http://schemas.microsoft.com/office/powerpoint/2010/main" val="2395893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Merging and Splitting Merged Cells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To </a:t>
            </a:r>
            <a:r>
              <a:rPr lang="en-US" sz="2400" dirty="0"/>
              <a:t>merge cells without centering the contents of the upper-left cell, click the arrow next to Merge &amp; Center, then click Merge Cells</a:t>
            </a:r>
            <a:r>
              <a:rPr lang="en-US" sz="2400" dirty="0" smtClean="0"/>
              <a:t>.</a:t>
            </a:r>
            <a:endParaRPr lang="en-US" sz="2400" dirty="0"/>
          </a:p>
          <a:p>
            <a:r>
              <a:rPr lang="en-US" sz="2400" dirty="0"/>
              <a:t>With a merged cell active, click Merge &amp; Center to split the merged cell. You can also click the arrow next to Merge &amp; Center and choose Unmerge Cells</a:t>
            </a:r>
            <a:r>
              <a:rPr lang="en-US" sz="2400" dirty="0" smtClean="0"/>
              <a:t>.</a:t>
            </a:r>
          </a:p>
          <a:p>
            <a:r>
              <a:rPr lang="en-US" sz="2300" dirty="0"/>
              <a:t>A merged cell takes </a:t>
            </a:r>
            <a:r>
              <a:rPr lang="en-US" sz="2300" dirty="0" smtClean="0"/>
              <a:t>the</a:t>
            </a:r>
            <a:br>
              <a:rPr lang="en-US" sz="2300" dirty="0" smtClean="0"/>
            </a:br>
            <a:r>
              <a:rPr lang="en-US" sz="2300" dirty="0" smtClean="0"/>
              <a:t>name </a:t>
            </a:r>
            <a:r>
              <a:rPr lang="en-US" sz="2300" dirty="0"/>
              <a:t>of the original </a:t>
            </a:r>
            <a:r>
              <a:rPr lang="en-US" sz="2300" dirty="0" smtClean="0"/>
              <a:t/>
            </a:r>
            <a:br>
              <a:rPr lang="en-US" sz="2300" dirty="0" smtClean="0"/>
            </a:br>
            <a:r>
              <a:rPr lang="en-US" sz="2300" dirty="0" smtClean="0"/>
              <a:t>upper-left </a:t>
            </a:r>
            <a:r>
              <a:rPr lang="en-US" sz="2300" dirty="0"/>
              <a:t>cell. As </a:t>
            </a:r>
            <a:r>
              <a:rPr lang="en-US" sz="2300" dirty="0" smtClean="0"/>
              <a:t>shown</a:t>
            </a:r>
            <a:br>
              <a:rPr lang="en-US" sz="2300" dirty="0" smtClean="0"/>
            </a:br>
            <a:r>
              <a:rPr lang="en-US" sz="2300" dirty="0" smtClean="0"/>
              <a:t>here, </a:t>
            </a:r>
            <a:r>
              <a:rPr lang="en-US" sz="2300" dirty="0"/>
              <a:t>when you merged </a:t>
            </a:r>
            <a:r>
              <a:rPr lang="en-US" sz="2300" dirty="0" smtClean="0"/>
              <a:t/>
            </a:r>
            <a:br>
              <a:rPr lang="en-US" sz="2300" dirty="0" smtClean="0"/>
            </a:br>
            <a:r>
              <a:rPr lang="en-US" sz="2300" dirty="0" smtClean="0"/>
              <a:t>cells </a:t>
            </a:r>
            <a:r>
              <a:rPr lang="en-US" sz="2300" dirty="0"/>
              <a:t>A1:D1 in the </a:t>
            </a:r>
            <a:r>
              <a:rPr lang="en-US" sz="2300" dirty="0" smtClean="0"/>
              <a:t>previous</a:t>
            </a:r>
            <a:br>
              <a:rPr lang="en-US" sz="2300" dirty="0" smtClean="0"/>
            </a:br>
            <a:r>
              <a:rPr lang="en-US" sz="2300" dirty="0" smtClean="0"/>
              <a:t>exercise</a:t>
            </a:r>
            <a:r>
              <a:rPr lang="en-US" sz="2300" dirty="0"/>
              <a:t>, the merged </a:t>
            </a:r>
            <a:r>
              <a:rPr lang="en-US" sz="2300" dirty="0" smtClean="0"/>
              <a:t>cell</a:t>
            </a:r>
            <a:br>
              <a:rPr lang="en-US" sz="2300" dirty="0" smtClean="0"/>
            </a:br>
            <a:r>
              <a:rPr lang="en-US" sz="2300" dirty="0" smtClean="0"/>
              <a:t>is </a:t>
            </a:r>
            <a:r>
              <a:rPr lang="en-US" sz="2300" dirty="0"/>
              <a:t>named A1</a:t>
            </a:r>
            <a:r>
              <a:rPr lang="en-US" sz="2300" dirty="0" smtClean="0"/>
              <a:t>.</a:t>
            </a:r>
          </a:p>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038599"/>
            <a:ext cx="3904883" cy="2286002"/>
          </a:xfrm>
          <a:prstGeom prst="rect">
            <a:avLst/>
          </a:prstGeom>
        </p:spPr>
      </p:pic>
    </p:spTree>
    <p:extLst>
      <p:ext uri="{BB962C8B-B14F-4D97-AF65-F5344CB8AC3E}">
        <p14:creationId xmlns:p14="http://schemas.microsoft.com/office/powerpoint/2010/main" val="3752102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Placing Borders Around Cells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You can use borders to enhance a worksheet’s visual interest and to make it easier to read. </a:t>
            </a:r>
            <a:endParaRPr lang="en-US" sz="2400" dirty="0" smtClean="0"/>
          </a:p>
          <a:p>
            <a:r>
              <a:rPr lang="en-US" sz="2400" dirty="0" smtClean="0"/>
              <a:t>You </a:t>
            </a:r>
            <a:r>
              <a:rPr lang="en-US" sz="2400" dirty="0"/>
              <a:t>can either apply Excel’s predefined border styles, or you can customize borders by specifying a line style and color of your choice. </a:t>
            </a:r>
            <a:endParaRPr lang="en-US" sz="2400" dirty="0" smtClean="0"/>
          </a:p>
          <a:p>
            <a:r>
              <a:rPr lang="en-US" sz="2400" dirty="0" smtClean="0"/>
              <a:t>Borders </a:t>
            </a:r>
            <a:r>
              <a:rPr lang="en-US" sz="2400" dirty="0"/>
              <a:t>are often used to set off headings, labels, or totals</a:t>
            </a:r>
            <a:r>
              <a:rPr lang="en-US" sz="2400" dirty="0" smtClean="0"/>
              <a:t>.</a:t>
            </a:r>
          </a:p>
          <a:p>
            <a:r>
              <a:rPr lang="en-US" sz="2400" dirty="0"/>
              <a:t>To add a border, select the cell or range of cells to which you want to call attention. </a:t>
            </a:r>
            <a:endParaRPr lang="en-US" sz="2400" dirty="0" smtClean="0"/>
          </a:p>
        </p:txBody>
      </p:sp>
    </p:spTree>
    <p:extLst>
      <p:ext uri="{BB962C8B-B14F-4D97-AF65-F5344CB8AC3E}">
        <p14:creationId xmlns:p14="http://schemas.microsoft.com/office/powerpoint/2010/main" val="3076698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Placing Borders Around Cells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In the Font group, the Border button displays the most recently used border style, and the button’s name changes to that style name. </a:t>
            </a:r>
          </a:p>
          <a:p>
            <a:r>
              <a:rPr lang="en-US" sz="2400" dirty="0" smtClean="0"/>
              <a:t>On the Border tab of the</a:t>
            </a:r>
            <a:br>
              <a:rPr lang="en-US" sz="2400" dirty="0" smtClean="0"/>
            </a:br>
            <a:r>
              <a:rPr lang="en-US" sz="2400" dirty="0" smtClean="0"/>
              <a:t>Format Cells dialog box</a:t>
            </a:r>
            <a:br>
              <a:rPr lang="en-US" sz="2400" dirty="0" smtClean="0"/>
            </a:br>
            <a:r>
              <a:rPr lang="en-US" sz="2400" dirty="0" smtClean="0"/>
              <a:t>you can select a border</a:t>
            </a:r>
            <a:br>
              <a:rPr lang="en-US" sz="2400" dirty="0" smtClean="0"/>
            </a:br>
            <a:r>
              <a:rPr lang="en-US" sz="2400" dirty="0" smtClean="0"/>
              <a:t>style from the presets or</a:t>
            </a:r>
            <a:br>
              <a:rPr lang="en-US" sz="2400" dirty="0" smtClean="0"/>
            </a:br>
            <a:r>
              <a:rPr lang="en-US" sz="2400" dirty="0" smtClean="0"/>
              <a:t>create a style with the </a:t>
            </a:r>
            <a:br>
              <a:rPr lang="en-US" sz="2400" dirty="0" smtClean="0"/>
            </a:br>
            <a:r>
              <a:rPr lang="en-US" sz="2400" dirty="0" smtClean="0"/>
              <a:t>line-placement options in </a:t>
            </a:r>
            <a:br>
              <a:rPr lang="en-US" sz="2400" dirty="0" smtClean="0"/>
            </a:br>
            <a:r>
              <a:rPr lang="en-US" sz="2400" dirty="0" smtClean="0"/>
              <a:t>the Border area.</a:t>
            </a: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842" y="2438400"/>
            <a:ext cx="4182059" cy="3553321"/>
          </a:xfrm>
          <a:prstGeom prst="rect">
            <a:avLst/>
          </a:prstGeom>
        </p:spPr>
      </p:pic>
      <p:sp>
        <p:nvSpPr>
          <p:cNvPr id="9" name="Right Arrow 8"/>
          <p:cNvSpPr/>
          <p:nvPr/>
        </p:nvSpPr>
        <p:spPr bwMode="auto">
          <a:xfrm>
            <a:off x="4038600" y="3249881"/>
            <a:ext cx="381000" cy="22860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51876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Borders Around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Select cell </a:t>
            </a:r>
            <a:r>
              <a:rPr lang="en-US" sz="2400" b="1" dirty="0"/>
              <a:t>A1 </a:t>
            </a:r>
            <a:r>
              <a:rPr lang="en-US" sz="2400" dirty="0"/>
              <a:t>and click the arrow next to </a:t>
            </a:r>
            <a:r>
              <a:rPr lang="en-US" sz="2400" dirty="0" smtClean="0"/>
              <a:t/>
            </a:r>
            <a:br>
              <a:rPr lang="en-US" sz="2400" dirty="0" smtClean="0"/>
            </a:br>
            <a:r>
              <a:rPr lang="en-US" sz="2400" dirty="0" smtClean="0"/>
              <a:t>Bottom </a:t>
            </a:r>
            <a:r>
              <a:rPr lang="en-US" sz="2400" dirty="0"/>
              <a:t>Border </a:t>
            </a:r>
            <a:r>
              <a:rPr lang="en-US" sz="2400" dirty="0" smtClean="0"/>
              <a:t>        in </a:t>
            </a:r>
            <a:r>
              <a:rPr lang="en-US" sz="2400" dirty="0"/>
              <a:t>the Font group on the </a:t>
            </a:r>
            <a:r>
              <a:rPr lang="en-US" sz="2400" dirty="0" smtClean="0"/>
              <a:t>Ribbon.</a:t>
            </a:r>
          </a:p>
          <a:p>
            <a:pPr marL="457200" indent="-457200">
              <a:buFont typeface="+mj-lt"/>
              <a:buAutoNum type="arabicPeriod"/>
            </a:pPr>
            <a:r>
              <a:rPr lang="en-US" sz="2400" dirty="0" smtClean="0"/>
              <a:t>Click </a:t>
            </a:r>
            <a:r>
              <a:rPr lang="en-US" sz="2400" b="1" dirty="0"/>
              <a:t>More Borders</a:t>
            </a:r>
            <a:r>
              <a:rPr lang="en-US" sz="2400" dirty="0"/>
              <a:t>. The </a:t>
            </a:r>
            <a:r>
              <a:rPr lang="en-US" sz="2400" i="1" dirty="0"/>
              <a:t>Format Cells </a:t>
            </a:r>
            <a:r>
              <a:rPr lang="en-US" sz="2400" dirty="0"/>
              <a:t>dialog box opens with the Border tab </a:t>
            </a:r>
            <a:r>
              <a:rPr lang="en-US" sz="2400" dirty="0" smtClean="0"/>
              <a:t>displayed.</a:t>
            </a:r>
          </a:p>
          <a:p>
            <a:pPr marL="457200" indent="-457200">
              <a:buFont typeface="+mj-lt"/>
              <a:buAutoNum type="arabicPeriod"/>
            </a:pPr>
            <a:r>
              <a:rPr lang="en-US" sz="2400" dirty="0" smtClean="0"/>
              <a:t>Under </a:t>
            </a:r>
            <a:r>
              <a:rPr lang="en-US" sz="2400" dirty="0"/>
              <a:t>Line, click the Style displayed in the </a:t>
            </a:r>
            <a:r>
              <a:rPr lang="en-US" sz="2400" b="1" dirty="0"/>
              <a:t>lower-right </a:t>
            </a:r>
            <a:r>
              <a:rPr lang="en-US" sz="2400" b="1" dirty="0" smtClean="0"/>
              <a:t>corner</a:t>
            </a:r>
            <a:r>
              <a:rPr lang="en-US" sz="2400" dirty="0" smtClean="0"/>
              <a:t>.</a:t>
            </a:r>
          </a:p>
          <a:p>
            <a:pPr marL="457200" indent="-457200">
              <a:buFont typeface="+mj-lt"/>
              <a:buAutoNum type="arabicPeriod"/>
            </a:pPr>
            <a:r>
              <a:rPr lang="en-US" sz="2400" dirty="0" smtClean="0"/>
              <a:t>Click </a:t>
            </a:r>
            <a:r>
              <a:rPr lang="en-US" sz="2400" dirty="0"/>
              <a:t>the </a:t>
            </a:r>
            <a:r>
              <a:rPr lang="en-US" sz="2400" b="1" dirty="0"/>
              <a:t>Color arrow</a:t>
            </a:r>
            <a:r>
              <a:rPr lang="en-US" sz="2400" dirty="0"/>
              <a:t>, then click </a:t>
            </a:r>
            <a:r>
              <a:rPr lang="en-US" sz="2400" b="1" dirty="0" smtClean="0"/>
              <a:t>Red</a:t>
            </a:r>
            <a:r>
              <a:rPr lang="en-US" sz="2400" dirty="0" smtClean="0"/>
              <a:t>.</a:t>
            </a:r>
          </a:p>
          <a:p>
            <a:pPr marL="457200" indent="-457200">
              <a:buFont typeface="+mj-lt"/>
              <a:buAutoNum type="arabicPeriod"/>
            </a:pPr>
            <a:r>
              <a:rPr lang="en-US" sz="2400" dirty="0" smtClean="0"/>
              <a:t>Under </a:t>
            </a:r>
            <a:r>
              <a:rPr lang="en-US" sz="2400" dirty="0"/>
              <a:t>Presets, click </a:t>
            </a:r>
            <a:r>
              <a:rPr lang="en-US" sz="2400" b="1" dirty="0"/>
              <a:t>Outline</a:t>
            </a:r>
            <a:r>
              <a:rPr lang="en-US" sz="2400" dirty="0"/>
              <a:t>. The red border is previewed in the Border </a:t>
            </a:r>
            <a:r>
              <a:rPr lang="en-US" sz="2400" dirty="0" smtClean="0"/>
              <a:t>box.</a:t>
            </a:r>
          </a:p>
          <a:p>
            <a:pPr marL="457200" indent="-457200">
              <a:buFont typeface="+mj-lt"/>
              <a:buAutoNum type="arabicPeriod"/>
            </a:pPr>
            <a:r>
              <a:rPr lang="en-US" sz="2400" dirty="0" smtClean="0"/>
              <a:t>Click </a:t>
            </a:r>
            <a:r>
              <a:rPr lang="en-US" sz="2400" b="1" dirty="0"/>
              <a:t>OK</a:t>
            </a:r>
            <a:r>
              <a:rPr lang="en-US" sz="2400" dirty="0"/>
              <a:t>. The dialog box closes and the border is applied to </a:t>
            </a:r>
            <a:r>
              <a:rPr lang="en-US" sz="2400" b="1" dirty="0" smtClean="0"/>
              <a:t>A1</a:t>
            </a:r>
            <a:r>
              <a:rPr lang="en-US" sz="2400" dirty="0" smtClean="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057400"/>
            <a:ext cx="409632" cy="257211"/>
          </a:xfrm>
          <a:prstGeom prst="rect">
            <a:avLst/>
          </a:prstGeom>
        </p:spPr>
      </p:pic>
    </p:spTree>
    <p:extLst>
      <p:ext uri="{BB962C8B-B14F-4D97-AF65-F5344CB8AC3E}">
        <p14:creationId xmlns:p14="http://schemas.microsoft.com/office/powerpoint/2010/main" val="3653287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Borders Around Cells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With </a:t>
            </a:r>
            <a:r>
              <a:rPr lang="en-US" sz="2400" b="1" dirty="0"/>
              <a:t>A1 </a:t>
            </a:r>
            <a:r>
              <a:rPr lang="en-US" sz="2400" dirty="0"/>
              <a:t>selected, click </a:t>
            </a:r>
            <a:r>
              <a:rPr lang="en-US" sz="2400" b="1" dirty="0"/>
              <a:t>Increase Font Size</a:t>
            </a:r>
            <a:r>
              <a:rPr lang="en-US" sz="2400" dirty="0"/>
              <a:t> until the value in the Font Size</a:t>
            </a:r>
            <a:r>
              <a:rPr lang="en-US" sz="2400" i="1" dirty="0"/>
              <a:t> </a:t>
            </a:r>
            <a:r>
              <a:rPr lang="en-US" sz="2400" dirty="0"/>
              <a:t>box is 20 points. Click on cell A11. Your border should resemble </a:t>
            </a:r>
            <a:r>
              <a:rPr lang="en-US" sz="2400" dirty="0" smtClean="0"/>
              <a:t>the border shown below.</a:t>
            </a:r>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endParaRPr lang="en-US" sz="2400" dirty="0" smtClean="0"/>
          </a:p>
          <a:p>
            <a:pPr marL="457200" indent="-457200">
              <a:buFont typeface="+mj-lt"/>
              <a:buAutoNum type="arabicPeriod" startAt="7"/>
            </a:pPr>
            <a:endParaRPr lang="en-US" sz="2400" dirty="0"/>
          </a:p>
          <a:p>
            <a:pPr marL="457200" indent="-457200">
              <a:buFont typeface="+mj-lt"/>
              <a:buAutoNum type="arabicPeriod" startAt="7"/>
            </a:pPr>
            <a:r>
              <a:rPr lang="en-US" sz="2400" b="1" dirty="0" smtClean="0"/>
              <a:t>SAVE</a:t>
            </a:r>
            <a:r>
              <a:rPr lang="en-US" sz="2400" dirty="0" smtClean="0"/>
              <a:t> the workbook.</a:t>
            </a:r>
            <a:endParaRPr lang="en-US" sz="24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048000"/>
            <a:ext cx="3115110" cy="2553056"/>
          </a:xfrm>
          <a:prstGeom prst="rect">
            <a:avLst/>
          </a:prstGeom>
        </p:spPr>
      </p:pic>
    </p:spTree>
    <p:extLst>
      <p:ext uri="{BB962C8B-B14F-4D97-AF65-F5344CB8AC3E}">
        <p14:creationId xmlns:p14="http://schemas.microsoft.com/office/powerpoint/2010/main" val="2721467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Copying Cell Formatting with the Format Painter</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The </a:t>
            </a:r>
            <a:r>
              <a:rPr lang="en-US" sz="2400" b="1" i="1" dirty="0"/>
              <a:t>Format Painter </a:t>
            </a:r>
            <a:r>
              <a:rPr lang="en-US" sz="2400" dirty="0"/>
              <a:t>is an Excel feature that allows you to copy formatting from a cell or range of cells to another cell or range of </a:t>
            </a:r>
            <a:r>
              <a:rPr lang="en-US" sz="2400" dirty="0" smtClean="0"/>
              <a:t>cells.</a:t>
            </a:r>
          </a:p>
          <a:p>
            <a:r>
              <a:rPr lang="en-US" sz="2400" dirty="0" smtClean="0"/>
              <a:t>Located </a:t>
            </a:r>
            <a:r>
              <a:rPr lang="en-US" sz="2400" dirty="0"/>
              <a:t>in the Clipboard group on the Home tab, it is one of Excel’s most useful tools</a:t>
            </a:r>
            <a:r>
              <a:rPr lang="en-US" sz="2400" dirty="0" smtClean="0"/>
              <a:t>.</a:t>
            </a:r>
          </a:p>
          <a:p>
            <a:r>
              <a:rPr lang="en-US" sz="2400" dirty="0" smtClean="0"/>
              <a:t>It </a:t>
            </a:r>
            <a:r>
              <a:rPr lang="en-US" sz="2400" dirty="0"/>
              <a:t>allows you to quickly copy attributes that you have already applied and “paint” those attributes onto other data</a:t>
            </a:r>
            <a:r>
              <a:rPr lang="en-US" sz="2400" dirty="0" smtClean="0"/>
              <a:t>.</a:t>
            </a:r>
          </a:p>
        </p:txBody>
      </p:sp>
    </p:spTree>
    <p:extLst>
      <p:ext uri="{BB962C8B-B14F-4D97-AF65-F5344CB8AC3E}">
        <p14:creationId xmlns:p14="http://schemas.microsoft.com/office/powerpoint/2010/main" val="2077430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Copy Cell Formatting</a:t>
            </a:r>
            <a:br>
              <a:rPr lang="en-US" sz="3000" dirty="0" smtClean="0"/>
            </a:br>
            <a:r>
              <a:rPr lang="en-US" sz="3000" dirty="0" smtClean="0"/>
              <a:t>with the Format Painter</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With </a:t>
            </a:r>
            <a:r>
              <a:rPr lang="en-US" sz="2400" b="1" dirty="0"/>
              <a:t>A1</a:t>
            </a:r>
            <a:r>
              <a:rPr lang="en-US" sz="2400" dirty="0"/>
              <a:t> active, click </a:t>
            </a:r>
            <a:r>
              <a:rPr lang="en-US" sz="2400" b="1" dirty="0"/>
              <a:t>Format</a:t>
            </a:r>
            <a:r>
              <a:rPr lang="en-US" sz="2400" dirty="0"/>
              <a:t> </a:t>
            </a:r>
            <a:r>
              <a:rPr lang="en-US" sz="2400" b="1" dirty="0"/>
              <a:t>Painter</a:t>
            </a:r>
            <a:r>
              <a:rPr lang="en-US" sz="2400" dirty="0"/>
              <a:t>. </a:t>
            </a:r>
            <a:r>
              <a:rPr lang="en-US" sz="2400" dirty="0" smtClean="0"/>
              <a:t>       </a:t>
            </a:r>
            <a:br>
              <a:rPr lang="en-US" sz="2400" dirty="0" smtClean="0"/>
            </a:br>
            <a:r>
              <a:rPr lang="en-US" sz="2400" dirty="0" smtClean="0"/>
              <a:t>A </a:t>
            </a:r>
            <a:r>
              <a:rPr lang="en-US" sz="2400" dirty="0"/>
              <a:t>flashing border appears around </a:t>
            </a:r>
            <a:r>
              <a:rPr lang="en-US" sz="2400" b="1" dirty="0"/>
              <a:t>A1</a:t>
            </a:r>
            <a:r>
              <a:rPr lang="en-US" sz="2400" dirty="0"/>
              <a:t>, indicating this is the formatting to be copied.</a:t>
            </a:r>
          </a:p>
          <a:p>
            <a:pPr marL="457200" indent="-457200">
              <a:buFont typeface="+mj-lt"/>
              <a:buAutoNum type="arabicPeriod"/>
            </a:pPr>
            <a:r>
              <a:rPr lang="en-US" sz="2400" dirty="0" smtClean="0"/>
              <a:t>Click </a:t>
            </a:r>
            <a:r>
              <a:rPr lang="en-US" sz="2400" dirty="0"/>
              <a:t>cell </a:t>
            </a:r>
            <a:r>
              <a:rPr lang="en-US" sz="2400" b="1" dirty="0"/>
              <a:t>A2</a:t>
            </a:r>
            <a:r>
              <a:rPr lang="en-US" sz="2400" dirty="0"/>
              <a:t>.</a:t>
            </a:r>
          </a:p>
          <a:p>
            <a:pPr marL="457200" indent="-457200">
              <a:buFont typeface="+mj-lt"/>
              <a:buAutoNum type="arabicPeriod"/>
            </a:pPr>
            <a:r>
              <a:rPr lang="en-US" sz="2400" dirty="0" smtClean="0"/>
              <a:t>With </a:t>
            </a:r>
            <a:r>
              <a:rPr lang="en-US" sz="2400" b="1" dirty="0"/>
              <a:t>A2</a:t>
            </a:r>
            <a:r>
              <a:rPr lang="en-US" sz="2400" dirty="0"/>
              <a:t> selected, right-click to display the </a:t>
            </a:r>
            <a:r>
              <a:rPr lang="en-US" sz="2400" b="1" dirty="0"/>
              <a:t>Mini</a:t>
            </a:r>
            <a:r>
              <a:rPr lang="en-US" sz="2400" dirty="0"/>
              <a:t> </a:t>
            </a:r>
            <a:r>
              <a:rPr lang="en-US" sz="2400" b="1" dirty="0"/>
              <a:t>toolbar</a:t>
            </a:r>
            <a:r>
              <a:rPr lang="en-US" sz="2400" dirty="0"/>
              <a:t>. Click the </a:t>
            </a:r>
            <a:r>
              <a:rPr lang="en-US" sz="2400" b="1" dirty="0"/>
              <a:t>Font</a:t>
            </a:r>
            <a:r>
              <a:rPr lang="en-US" sz="2400" dirty="0"/>
              <a:t> </a:t>
            </a:r>
            <a:r>
              <a:rPr lang="en-US" sz="2400" b="1" dirty="0"/>
              <a:t>Size</a:t>
            </a:r>
            <a:r>
              <a:rPr lang="en-US" sz="2400" dirty="0"/>
              <a:t> arrow and choose </a:t>
            </a:r>
            <a:r>
              <a:rPr lang="en-US" sz="2400" b="1" dirty="0"/>
              <a:t>14</a:t>
            </a:r>
            <a:r>
              <a:rPr lang="en-US" sz="2400" dirty="0"/>
              <a:t>. The font size of the subtitle is reduced.</a:t>
            </a:r>
          </a:p>
          <a:p>
            <a:pPr marL="457200" indent="-457200">
              <a:buFont typeface="+mj-lt"/>
              <a:buAutoNum type="arabicPeriod"/>
            </a:pPr>
            <a:r>
              <a:rPr lang="en-US" sz="2400" dirty="0" smtClean="0"/>
              <a:t>Select </a:t>
            </a:r>
            <a:r>
              <a:rPr lang="en-US" sz="2400" b="1" dirty="0"/>
              <a:t>A1:A2</a:t>
            </a:r>
            <a:r>
              <a:rPr lang="en-US" sz="2400" dirty="0"/>
              <a:t> and click </a:t>
            </a:r>
            <a:r>
              <a:rPr lang="en-US" sz="2400" b="1" dirty="0"/>
              <a:t>Format</a:t>
            </a:r>
            <a:r>
              <a:rPr lang="en-US" sz="2400" dirty="0"/>
              <a:t> </a:t>
            </a:r>
            <a:r>
              <a:rPr lang="en-US" sz="2400" b="1" dirty="0"/>
              <a:t>Painter</a:t>
            </a:r>
            <a:r>
              <a:rPr lang="en-US" sz="2400" dirty="0"/>
              <a:t>.</a:t>
            </a:r>
          </a:p>
          <a:p>
            <a:pPr marL="457200" indent="-457200">
              <a:buFont typeface="+mj-lt"/>
              <a:buAutoNum type="arabicPeriod"/>
            </a:pPr>
            <a:r>
              <a:rPr lang="en-US" sz="2400" dirty="0" smtClean="0"/>
              <a:t>Click </a:t>
            </a:r>
            <a:r>
              <a:rPr lang="en-US" sz="2400" dirty="0"/>
              <a:t>the </a:t>
            </a:r>
            <a:r>
              <a:rPr lang="en-US" sz="2400" b="1" dirty="0"/>
              <a:t>Sheet2</a:t>
            </a:r>
            <a:r>
              <a:rPr lang="en-US" sz="2400" dirty="0"/>
              <a:t> tab and select </a:t>
            </a:r>
            <a:r>
              <a:rPr lang="en-US" sz="2400" b="1" dirty="0"/>
              <a:t>A1:A2</a:t>
            </a:r>
            <a:r>
              <a:rPr lang="en-US" sz="2400" dirty="0"/>
              <a:t>. The formatting from the Sheet1 titles have been applied to the Sheet2 titles.</a:t>
            </a:r>
          </a:p>
          <a:p>
            <a:pPr marL="457200" indent="-457200">
              <a:buFont typeface="+mj-lt"/>
              <a:buAutoNum type="arabicPeriod"/>
            </a:pPr>
            <a:r>
              <a:rPr lang="en-US" sz="2400" dirty="0" smtClean="0"/>
              <a:t>Click </a:t>
            </a:r>
            <a:r>
              <a:rPr lang="en-US" sz="2400" dirty="0"/>
              <a:t>the </a:t>
            </a:r>
            <a:r>
              <a:rPr lang="en-US" sz="2400" b="1" dirty="0"/>
              <a:t>Sheet1</a:t>
            </a:r>
            <a:r>
              <a:rPr lang="en-US" sz="2400" dirty="0"/>
              <a:t> tab.</a:t>
            </a:r>
          </a:p>
          <a:p>
            <a:pPr marL="457200" indent="-457200">
              <a:buFont typeface="+mj-lt"/>
              <a:buAutoNum type="arabicPeriod"/>
            </a:pPr>
            <a:r>
              <a:rPr lang="en-US" sz="2400" b="1" dirty="0" smtClean="0"/>
              <a:t>SAVE</a:t>
            </a:r>
            <a:r>
              <a:rPr lang="en-US" sz="2400" dirty="0" smtClean="0"/>
              <a:t> </a:t>
            </a:r>
            <a:r>
              <a:rPr lang="en-US" sz="2400" dirty="0"/>
              <a:t>the workbook.</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638252"/>
            <a:ext cx="323895" cy="342948"/>
          </a:xfrm>
          <a:prstGeom prst="rect">
            <a:avLst/>
          </a:prstGeom>
        </p:spPr>
      </p:pic>
    </p:spTree>
    <p:extLst>
      <p:ext uri="{BB962C8B-B14F-4D97-AF65-F5344CB8AC3E}">
        <p14:creationId xmlns:p14="http://schemas.microsoft.com/office/powerpoint/2010/main" val="3434126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Formatting Cells with Styles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A </a:t>
            </a:r>
            <a:r>
              <a:rPr lang="en-US" sz="2400" b="1" i="1" dirty="0"/>
              <a:t>style </a:t>
            </a:r>
            <a:r>
              <a:rPr lang="en-US" sz="2400" dirty="0"/>
              <a:t>is a set of formatting attributes that you can apply to a cell or range of cells more easily than by setting each attribute individually. </a:t>
            </a:r>
            <a:endParaRPr lang="en-US" sz="2400" dirty="0" smtClean="0"/>
          </a:p>
          <a:p>
            <a:r>
              <a:rPr lang="en-US" sz="2400" dirty="0" smtClean="0"/>
              <a:t>Style </a:t>
            </a:r>
            <a:r>
              <a:rPr lang="en-US" sz="2400" dirty="0"/>
              <a:t>attributes include fonts and font sizes, number formats, and borders and shading. </a:t>
            </a:r>
            <a:endParaRPr lang="en-US" sz="2400" dirty="0" smtClean="0"/>
          </a:p>
          <a:p>
            <a:r>
              <a:rPr lang="en-US" sz="2400" dirty="0" smtClean="0"/>
              <a:t>Excel </a:t>
            </a:r>
            <a:r>
              <a:rPr lang="en-US" sz="2400" dirty="0"/>
              <a:t>has several predefined styles that you can apply; you can also modify or duplicate a cell style to create a custom cell style</a:t>
            </a:r>
            <a:r>
              <a:rPr lang="en-US" sz="2400" dirty="0" smtClean="0"/>
              <a:t>.</a:t>
            </a:r>
          </a:p>
          <a:p>
            <a:r>
              <a:rPr lang="en-US" sz="2400" dirty="0" smtClean="0"/>
              <a:t>You </a:t>
            </a:r>
            <a:r>
              <a:rPr lang="en-US" sz="2400" dirty="0"/>
              <a:t>can apply more than one style to a cell or range.</a:t>
            </a:r>
            <a:endParaRPr lang="en-US" sz="2400" dirty="0" smtClean="0"/>
          </a:p>
        </p:txBody>
      </p:sp>
      <p:sp>
        <p:nvSpPr>
          <p:cNvPr id="4" name="TextBox 3"/>
          <p:cNvSpPr txBox="1"/>
          <p:nvPr/>
        </p:nvSpPr>
        <p:spPr>
          <a:xfrm>
            <a:off x="1371600" y="5562600"/>
            <a:ext cx="7315200" cy="400110"/>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sz="2000" b="1" dirty="0"/>
              <a:t>NOTE</a:t>
            </a:r>
            <a:r>
              <a:rPr lang="en-US" sz="2000" dirty="0"/>
              <a:t>: </a:t>
            </a:r>
            <a:r>
              <a:rPr lang="en-US" sz="2000" dirty="0" smtClean="0"/>
              <a:t>You cannot delete the Normal cell style.</a:t>
            </a:r>
            <a:endParaRPr lang="en-US" sz="2000" dirty="0"/>
          </a:p>
        </p:txBody>
      </p:sp>
    </p:spTree>
    <p:extLst>
      <p:ext uri="{BB962C8B-B14F-4D97-AF65-F5344CB8AC3E}">
        <p14:creationId xmlns:p14="http://schemas.microsoft.com/office/powerpoint/2010/main" val="1964095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With cells </a:t>
            </a:r>
            <a:r>
              <a:rPr lang="en-US" sz="2400" b="1" dirty="0"/>
              <a:t>A1:A2</a:t>
            </a:r>
            <a:r>
              <a:rPr lang="en-US" sz="2400" dirty="0"/>
              <a:t> already selected, click </a:t>
            </a:r>
            <a:r>
              <a:rPr lang="en-US" sz="2400" b="1" dirty="0"/>
              <a:t>Cell Styles </a:t>
            </a:r>
            <a:r>
              <a:rPr lang="en-US" sz="2400" dirty="0"/>
              <a:t>in the Styles</a:t>
            </a:r>
            <a:r>
              <a:rPr lang="en-US" sz="2400" i="1" dirty="0"/>
              <a:t> </a:t>
            </a:r>
            <a:r>
              <a:rPr lang="en-US" sz="2400" dirty="0"/>
              <a:t>group. The Cell Styles gallery </a:t>
            </a:r>
            <a:r>
              <a:rPr lang="en-US" sz="2400" dirty="0" smtClean="0"/>
              <a:t>opens (see figure).</a:t>
            </a:r>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r>
              <a:rPr lang="en-US" sz="2400" dirty="0" smtClean="0"/>
              <a:t>Click </a:t>
            </a:r>
            <a:r>
              <a:rPr lang="en-US" sz="2400" b="1" dirty="0"/>
              <a:t>20% - Accent4 </a:t>
            </a:r>
            <a:r>
              <a:rPr lang="en-US" sz="2400" dirty="0" smtClean="0"/>
              <a:t>under </a:t>
            </a:r>
            <a:r>
              <a:rPr lang="en-US" sz="2400" i="1" dirty="0"/>
              <a:t>Themed Cell Styles</a:t>
            </a:r>
            <a:r>
              <a:rPr lang="en-US" sz="2400" dirty="0"/>
              <a:t>. The themed shading is applied to </a:t>
            </a:r>
            <a:r>
              <a:rPr lang="en-US" sz="2400" b="1" dirty="0"/>
              <a:t>A1</a:t>
            </a:r>
            <a:r>
              <a:rPr lang="en-US" sz="2400" dirty="0"/>
              <a:t> and </a:t>
            </a:r>
            <a:r>
              <a:rPr lang="en-US" sz="2400" b="1" dirty="0"/>
              <a:t>A2</a:t>
            </a:r>
            <a:r>
              <a:rPr lang="en-US" sz="2400" dirty="0"/>
              <a:t>. The style changes the font size as well as the cell </a:t>
            </a:r>
            <a:r>
              <a:rPr lang="en-US" sz="2400" dirty="0" smtClean="0"/>
              <a:t>shading.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488870"/>
            <a:ext cx="4372586" cy="2429214"/>
          </a:xfrm>
          <a:prstGeom prst="rect">
            <a:avLst/>
          </a:prstGeom>
        </p:spPr>
      </p:pic>
    </p:spTree>
    <p:extLst>
      <p:ext uri="{BB962C8B-B14F-4D97-AF65-F5344CB8AC3E}">
        <p14:creationId xmlns:p14="http://schemas.microsoft.com/office/powerpoint/2010/main" val="139993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Insert a New Cell in a Worksheet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a:t>With cell J4 still active, key </a:t>
            </a:r>
            <a:r>
              <a:rPr lang="en-US" sz="2400" b="1" dirty="0"/>
              <a:t>580</a:t>
            </a:r>
            <a:r>
              <a:rPr lang="en-US" sz="2400" dirty="0"/>
              <a:t> and press </a:t>
            </a:r>
            <a:r>
              <a:rPr lang="en-US" sz="2400" b="1" dirty="0" smtClean="0"/>
              <a:t>Enter</a:t>
            </a:r>
            <a:r>
              <a:rPr lang="en-US" sz="2400" dirty="0" smtClean="0"/>
              <a:t>.</a:t>
            </a:r>
          </a:p>
          <a:p>
            <a:pPr marL="457200" indent="-457200">
              <a:buFont typeface="+mj-lt"/>
              <a:buAutoNum type="arabicPeriod" startAt="8"/>
            </a:pPr>
            <a:r>
              <a:rPr lang="en-US" sz="2400" dirty="0" smtClean="0"/>
              <a:t>Select </a:t>
            </a:r>
            <a:r>
              <a:rPr lang="en-US" sz="2400" b="1" dirty="0"/>
              <a:t>K7:L7</a:t>
            </a:r>
            <a:r>
              <a:rPr lang="en-US" sz="2400" dirty="0"/>
              <a:t> and click the </a:t>
            </a:r>
            <a:r>
              <a:rPr lang="en-US" sz="2400" b="1" dirty="0"/>
              <a:t>Insert</a:t>
            </a:r>
            <a:r>
              <a:rPr lang="en-US" sz="2400" dirty="0"/>
              <a:t> </a:t>
            </a:r>
            <a:r>
              <a:rPr lang="en-US" sz="2400" dirty="0" smtClean="0"/>
              <a:t>arrow.</a:t>
            </a:r>
          </a:p>
          <a:p>
            <a:pPr marL="457200" indent="-457200">
              <a:buFont typeface="+mj-lt"/>
              <a:buAutoNum type="arabicPeriod" startAt="8"/>
            </a:pPr>
            <a:r>
              <a:rPr lang="en-US" sz="2400" dirty="0" smtClean="0"/>
              <a:t>Click </a:t>
            </a:r>
            <a:r>
              <a:rPr lang="en-US" sz="2400" b="1" dirty="0"/>
              <a:t>Insert </a:t>
            </a:r>
            <a:r>
              <a:rPr lang="en-US" sz="2400" b="1" dirty="0" smtClean="0"/>
              <a:t>Cells</a:t>
            </a:r>
            <a:r>
              <a:rPr lang="en-US" sz="2400" dirty="0" smtClean="0"/>
              <a:t>.</a:t>
            </a:r>
          </a:p>
          <a:p>
            <a:pPr marL="457200" indent="-457200">
              <a:buFont typeface="+mj-lt"/>
              <a:buAutoNum type="arabicPeriod" startAt="8"/>
            </a:pPr>
            <a:r>
              <a:rPr lang="en-US" sz="2400" dirty="0" smtClean="0"/>
              <a:t>Click </a:t>
            </a:r>
            <a:r>
              <a:rPr lang="en-US" sz="2400" b="1" dirty="0"/>
              <a:t>Shift cells right</a:t>
            </a:r>
            <a:r>
              <a:rPr lang="en-US" sz="2400" dirty="0"/>
              <a:t> and click </a:t>
            </a:r>
            <a:r>
              <a:rPr lang="en-US" sz="2400" b="1" dirty="0" smtClean="0"/>
              <a:t>OK</a:t>
            </a:r>
            <a:r>
              <a:rPr lang="en-US" sz="2400" dirty="0" smtClean="0"/>
              <a:t>.</a:t>
            </a:r>
          </a:p>
          <a:p>
            <a:pPr marL="457200" indent="-457200">
              <a:buFont typeface="+mj-lt"/>
              <a:buAutoNum type="arabicPeriod" startAt="8"/>
            </a:pPr>
            <a:r>
              <a:rPr lang="en-US" sz="2400" dirty="0"/>
              <a:t>Select cell </a:t>
            </a:r>
            <a:r>
              <a:rPr lang="en-US" sz="2400" b="1" dirty="0"/>
              <a:t>K7</a:t>
            </a:r>
            <a:r>
              <a:rPr lang="en-US" sz="2400" dirty="0"/>
              <a:t>, key </a:t>
            </a:r>
            <a:r>
              <a:rPr lang="en-US" sz="2400" b="1" dirty="0"/>
              <a:t>475</a:t>
            </a:r>
            <a:r>
              <a:rPr lang="en-US" sz="2400" dirty="0"/>
              <a:t>, and press </a:t>
            </a:r>
            <a:r>
              <a:rPr lang="en-US" sz="2400" b="1" dirty="0"/>
              <a:t>Tab</a:t>
            </a:r>
            <a:r>
              <a:rPr lang="en-US" sz="2400" dirty="0" smtClean="0"/>
              <a:t>.</a:t>
            </a:r>
          </a:p>
          <a:p>
            <a:pPr marL="457200" indent="-457200">
              <a:buFont typeface="+mj-lt"/>
              <a:buAutoNum type="arabicPeriod" startAt="8"/>
            </a:pPr>
            <a:r>
              <a:rPr lang="en-US" sz="2400" dirty="0"/>
              <a:t>Key </a:t>
            </a:r>
            <a:r>
              <a:rPr lang="en-US" sz="2400" b="1" dirty="0"/>
              <a:t>611</a:t>
            </a:r>
            <a:r>
              <a:rPr lang="en-US" sz="2400" dirty="0"/>
              <a:t> and press </a:t>
            </a:r>
            <a:r>
              <a:rPr lang="en-US" sz="2400" b="1" dirty="0"/>
              <a:t>Enter</a:t>
            </a:r>
            <a:r>
              <a:rPr lang="en-US" sz="2400" dirty="0" smtClean="0"/>
              <a:t>.</a:t>
            </a:r>
          </a:p>
          <a:p>
            <a:pPr marL="457200" indent="-457200">
              <a:buFont typeface="+mj-lt"/>
              <a:buAutoNum type="arabicPeriod" startAt="8"/>
            </a:pPr>
            <a:r>
              <a:rPr lang="en-US" sz="2400" dirty="0"/>
              <a:t>Select </a:t>
            </a:r>
            <a:r>
              <a:rPr lang="en-US" sz="2400" b="1" dirty="0"/>
              <a:t>N3:N9</a:t>
            </a:r>
            <a:r>
              <a:rPr lang="en-US" sz="2400" dirty="0"/>
              <a:t>. Click the </a:t>
            </a:r>
            <a:r>
              <a:rPr lang="en-US" sz="2400" b="1" dirty="0"/>
              <a:t>Insert</a:t>
            </a:r>
            <a:r>
              <a:rPr lang="en-US" sz="2400" dirty="0"/>
              <a:t> arrow and click </a:t>
            </a:r>
            <a:r>
              <a:rPr lang="en-US" sz="2400" b="1" dirty="0"/>
              <a:t>Insert Cells</a:t>
            </a:r>
            <a:r>
              <a:rPr lang="en-US" sz="2400" dirty="0" smtClean="0"/>
              <a:t>.</a:t>
            </a:r>
          </a:p>
          <a:p>
            <a:pPr marL="457200" indent="-457200">
              <a:buFont typeface="+mj-lt"/>
              <a:buAutoNum type="arabicPeriod" startAt="8"/>
            </a:pPr>
            <a:r>
              <a:rPr lang="en-US" sz="2400" dirty="0"/>
              <a:t>The Shift cells right option is already selected; click </a:t>
            </a:r>
            <a:r>
              <a:rPr lang="en-US" sz="2400" b="1" dirty="0"/>
              <a:t>OK</a:t>
            </a:r>
            <a:r>
              <a:rPr lang="en-US" sz="2400" dirty="0"/>
              <a:t>. Cells are inserted so that November’s data can be entered later. </a:t>
            </a:r>
            <a:r>
              <a:rPr lang="en-US" sz="2400" dirty="0" smtClean="0"/>
              <a:t>(See </a:t>
            </a:r>
            <a:r>
              <a:rPr lang="en-US" sz="2400" dirty="0"/>
              <a:t>Figure </a:t>
            </a:r>
            <a:r>
              <a:rPr lang="en-US" sz="2400" dirty="0" smtClean="0"/>
              <a:t>4-3 on next slide)</a:t>
            </a:r>
          </a:p>
          <a:p>
            <a:pPr marL="457200" indent="-457200">
              <a:buFont typeface="+mj-lt"/>
              <a:buAutoNum type="arabicPeriod" startAt="8"/>
            </a:pPr>
            <a:r>
              <a:rPr lang="en-US" sz="2400" b="1" dirty="0"/>
              <a:t>PAUSE</a:t>
            </a:r>
            <a:r>
              <a:rPr lang="en-US" sz="2400" dirty="0"/>
              <a:t>. </a:t>
            </a:r>
            <a:r>
              <a:rPr lang="en-US" sz="2400" b="1" dirty="0"/>
              <a:t>SAVE</a:t>
            </a:r>
            <a:r>
              <a:rPr lang="en-US" sz="2400" dirty="0"/>
              <a:t> the workbook as </a:t>
            </a:r>
            <a:r>
              <a:rPr lang="en-US" sz="2400" b="1" i="1" dirty="0" err="1"/>
              <a:t>Contoso</a:t>
            </a:r>
            <a:r>
              <a:rPr lang="en-US" sz="2400" b="1" i="1" dirty="0"/>
              <a:t> Patient 1</a:t>
            </a:r>
            <a:r>
              <a:rPr lang="en-US" sz="2400" dirty="0"/>
              <a:t>.</a:t>
            </a:r>
            <a:endParaRPr lang="en-US" sz="2400" dirty="0" smtClean="0"/>
          </a:p>
          <a:p>
            <a:pPr marL="457200" indent="-457200">
              <a:buFont typeface="+mj-lt"/>
              <a:buAutoNum type="arabicPeriod" startAt="8"/>
            </a:pPr>
            <a:endParaRPr lang="en-US" sz="2400" dirty="0" smtClean="0"/>
          </a:p>
        </p:txBody>
      </p:sp>
    </p:spTree>
    <p:extLst>
      <p:ext uri="{BB962C8B-B14F-4D97-AF65-F5344CB8AC3E}">
        <p14:creationId xmlns:p14="http://schemas.microsoft.com/office/powerpoint/2010/main" val="2852556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a:t>A1</a:t>
            </a:r>
            <a:r>
              <a:rPr lang="en-US" sz="2400" dirty="0"/>
              <a:t> and click </a:t>
            </a:r>
            <a:r>
              <a:rPr lang="en-US" sz="2400" b="1" dirty="0"/>
              <a:t>Cell </a:t>
            </a:r>
            <a:r>
              <a:rPr lang="en-US" sz="2400" b="1" dirty="0" smtClean="0"/>
              <a:t>Styles</a:t>
            </a:r>
            <a:r>
              <a:rPr lang="en-US" sz="2400" dirty="0" smtClean="0"/>
              <a:t>.</a:t>
            </a:r>
          </a:p>
          <a:p>
            <a:pPr marL="457200" indent="-457200">
              <a:buFont typeface="+mj-lt"/>
              <a:buAutoNum type="arabicPeriod" startAt="3"/>
            </a:pPr>
            <a:r>
              <a:rPr lang="en-US" sz="2400" dirty="0" smtClean="0"/>
              <a:t>Click </a:t>
            </a:r>
            <a:r>
              <a:rPr lang="en-US" sz="2400" b="1" dirty="0"/>
              <a:t>Heading</a:t>
            </a:r>
            <a:r>
              <a:rPr lang="en-US" sz="2400" dirty="0"/>
              <a:t> </a:t>
            </a:r>
            <a:r>
              <a:rPr lang="en-US" sz="2400" b="1" dirty="0"/>
              <a:t>1</a:t>
            </a:r>
            <a:r>
              <a:rPr lang="en-US" sz="2400" dirty="0"/>
              <a:t> under </a:t>
            </a:r>
            <a:r>
              <a:rPr lang="en-US" sz="2400" i="1" dirty="0"/>
              <a:t>Titles and Headings</a:t>
            </a:r>
            <a:r>
              <a:rPr lang="en-US" sz="2400" dirty="0" smtClean="0"/>
              <a:t>.</a:t>
            </a:r>
          </a:p>
          <a:p>
            <a:pPr marL="457200" indent="-457200">
              <a:buFont typeface="+mj-lt"/>
              <a:buAutoNum type="arabicPeriod" startAt="3"/>
            </a:pPr>
            <a:r>
              <a:rPr lang="en-US" sz="2400" dirty="0" smtClean="0"/>
              <a:t>Select </a:t>
            </a:r>
            <a:r>
              <a:rPr lang="en-US" sz="2400" b="1" dirty="0"/>
              <a:t>A2</a:t>
            </a:r>
            <a:r>
              <a:rPr lang="en-US" sz="2400" dirty="0"/>
              <a:t> and click </a:t>
            </a:r>
            <a:r>
              <a:rPr lang="en-US" sz="2400" b="1" dirty="0"/>
              <a:t>Cell</a:t>
            </a:r>
            <a:r>
              <a:rPr lang="en-US" sz="2400" dirty="0"/>
              <a:t> </a:t>
            </a:r>
            <a:r>
              <a:rPr lang="en-US" sz="2400" b="1" dirty="0"/>
              <a:t>Styles</a:t>
            </a:r>
            <a:r>
              <a:rPr lang="en-US" sz="2400" dirty="0"/>
              <a:t>. </a:t>
            </a:r>
            <a:endParaRPr lang="en-US" sz="2400" dirty="0" smtClean="0"/>
          </a:p>
          <a:p>
            <a:pPr marL="457200" indent="-457200">
              <a:buFont typeface="+mj-lt"/>
              <a:buAutoNum type="arabicPeriod" startAt="3"/>
            </a:pPr>
            <a:r>
              <a:rPr lang="en-US" sz="2400" dirty="0" smtClean="0"/>
              <a:t>Click </a:t>
            </a:r>
            <a:r>
              <a:rPr lang="en-US" sz="2400" b="1" dirty="0"/>
              <a:t>Heading 2</a:t>
            </a:r>
            <a:r>
              <a:rPr lang="en-US" sz="2400" dirty="0"/>
              <a:t> under </a:t>
            </a:r>
            <a:r>
              <a:rPr lang="en-US" sz="2400" i="1" dirty="0"/>
              <a:t>Titles and Headings</a:t>
            </a:r>
            <a:r>
              <a:rPr lang="en-US" sz="2400" dirty="0"/>
              <a:t>. </a:t>
            </a:r>
            <a:endParaRPr lang="en-US" sz="2400" dirty="0" smtClean="0"/>
          </a:p>
          <a:p>
            <a:pPr marL="457200" indent="-457200">
              <a:buFont typeface="+mj-lt"/>
              <a:buAutoNum type="arabicPeriod" startAt="3"/>
            </a:pPr>
            <a:r>
              <a:rPr lang="en-US" sz="2400" dirty="0" smtClean="0"/>
              <a:t>Select </a:t>
            </a:r>
            <a:r>
              <a:rPr lang="en-US" sz="2400" b="1" dirty="0"/>
              <a:t>A8:D</a:t>
            </a:r>
            <a:r>
              <a:rPr lang="en-US" sz="2400" dirty="0"/>
              <a:t>8 and click </a:t>
            </a:r>
            <a:r>
              <a:rPr lang="en-US" sz="2400" b="1" dirty="0"/>
              <a:t>Cell Styles</a:t>
            </a:r>
            <a:r>
              <a:rPr lang="en-US" sz="2400" dirty="0" smtClean="0"/>
              <a:t>.</a:t>
            </a:r>
          </a:p>
          <a:p>
            <a:pPr marL="457200" indent="-457200">
              <a:buFont typeface="+mj-lt"/>
              <a:buAutoNum type="arabicPeriod" startAt="3"/>
            </a:pPr>
            <a:r>
              <a:rPr lang="en-US" sz="2400" dirty="0"/>
              <a:t>Click </a:t>
            </a:r>
            <a:r>
              <a:rPr lang="en-US" sz="2400" b="1" dirty="0"/>
              <a:t>Total</a:t>
            </a:r>
            <a:r>
              <a:rPr lang="en-US" sz="2400" dirty="0"/>
              <a:t> under </a:t>
            </a:r>
            <a:r>
              <a:rPr lang="en-US" sz="2400" i="1" dirty="0"/>
              <a:t>Titles and </a:t>
            </a:r>
            <a:r>
              <a:rPr lang="en-US" sz="2400" i="1" dirty="0" smtClean="0"/>
              <a:t/>
            </a:r>
            <a:br>
              <a:rPr lang="en-US" sz="2400" i="1" dirty="0" smtClean="0"/>
            </a:br>
            <a:r>
              <a:rPr lang="en-US" sz="2400" i="1" dirty="0" smtClean="0"/>
              <a:t>Headings</a:t>
            </a:r>
            <a:r>
              <a:rPr lang="en-US" sz="2400" dirty="0"/>
              <a:t>. This heading style is </a:t>
            </a:r>
            <a:r>
              <a:rPr lang="en-US" sz="2400" dirty="0" smtClean="0"/>
              <a:t/>
            </a:r>
            <a:br>
              <a:rPr lang="en-US" sz="2400" dirty="0" smtClean="0"/>
            </a:br>
            <a:r>
              <a:rPr lang="en-US" sz="2400" dirty="0" smtClean="0"/>
              <a:t>now applied </a:t>
            </a:r>
            <a:r>
              <a:rPr lang="en-US" sz="2400" dirty="0"/>
              <a:t>to the range of cells</a:t>
            </a:r>
            <a:r>
              <a:rPr lang="en-US" sz="2400" dirty="0" smtClean="0"/>
              <a:t>.</a:t>
            </a:r>
            <a:br>
              <a:rPr lang="en-US" sz="2400" dirty="0" smtClean="0"/>
            </a:br>
            <a:r>
              <a:rPr lang="en-US" sz="2400" dirty="0" smtClean="0"/>
              <a:t>Then click </a:t>
            </a:r>
            <a:r>
              <a:rPr lang="en-US" sz="2400" dirty="0"/>
              <a:t>cell A12. </a:t>
            </a:r>
            <a:r>
              <a:rPr lang="en-US" sz="2400" dirty="0" smtClean="0"/>
              <a:t>Your</a:t>
            </a:r>
            <a:br>
              <a:rPr lang="en-US" sz="2400" dirty="0" smtClean="0"/>
            </a:br>
            <a:r>
              <a:rPr lang="en-US" sz="2400" dirty="0" smtClean="0"/>
              <a:t>worksheet </a:t>
            </a:r>
            <a:r>
              <a:rPr lang="en-US" sz="2400" dirty="0"/>
              <a:t>should </a:t>
            </a:r>
            <a:r>
              <a:rPr lang="en-US" sz="2400" dirty="0" smtClean="0"/>
              <a:t/>
            </a:r>
            <a:br>
              <a:rPr lang="en-US" sz="2400" dirty="0" smtClean="0"/>
            </a:br>
            <a:r>
              <a:rPr lang="en-US" sz="2400" dirty="0" smtClean="0"/>
              <a:t>resemble this.</a:t>
            </a:r>
          </a:p>
          <a:p>
            <a:pPr marL="457200" indent="-457200">
              <a:buFont typeface="+mj-lt"/>
              <a:buAutoNum type="arabicPeriod" startAt="3"/>
            </a:pPr>
            <a:r>
              <a:rPr lang="en-US" sz="2400" b="1" dirty="0" smtClean="0"/>
              <a:t>SAVE</a:t>
            </a:r>
            <a:r>
              <a:rPr lang="en-US" sz="2400" dirty="0" smtClean="0"/>
              <a:t> the workbook.</a:t>
            </a:r>
            <a:endParaRPr lang="en-US" sz="2400" b="1" dirty="0" smtClean="0"/>
          </a:p>
          <a:p>
            <a:pPr marL="457200" indent="-457200">
              <a:buFont typeface="+mj-lt"/>
              <a:buAutoNum type="arabicPeriod" startAt="3"/>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886200"/>
            <a:ext cx="2903274" cy="2438400"/>
          </a:xfrm>
          <a:prstGeom prst="rect">
            <a:avLst/>
          </a:prstGeom>
        </p:spPr>
      </p:pic>
      <p:sp>
        <p:nvSpPr>
          <p:cNvPr id="6" name="Right Arrow 5"/>
          <p:cNvSpPr/>
          <p:nvPr/>
        </p:nvSpPr>
        <p:spPr bwMode="auto">
          <a:xfrm rot="21035165">
            <a:off x="2971625" y="5533836"/>
            <a:ext cx="2459993" cy="20040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84259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Modifying a Cell Style</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You can also modify or duplicate a cell style to create your own custom style. When doing so, you can either add or delete style attributes</a:t>
            </a:r>
            <a:r>
              <a:rPr lang="en-US" sz="2400" dirty="0" smtClean="0"/>
              <a:t>.</a:t>
            </a:r>
          </a:p>
          <a:p>
            <a:r>
              <a:rPr lang="en-US" sz="2400" dirty="0"/>
              <a:t>Duplicating an existing style and then modifying it is preferable</a:t>
            </a:r>
            <a:r>
              <a:rPr lang="en-US" sz="2400" dirty="0" smtClean="0"/>
              <a:t>.</a:t>
            </a:r>
          </a:p>
          <a:p>
            <a:r>
              <a:rPr lang="en-US" sz="2400" dirty="0"/>
              <a:t>In </a:t>
            </a:r>
            <a:r>
              <a:rPr lang="en-US" sz="2400" dirty="0" smtClean="0"/>
              <a:t>the following exercise</a:t>
            </a:r>
            <a:r>
              <a:rPr lang="en-US" sz="2400" dirty="0"/>
              <a:t>, </a:t>
            </a:r>
            <a:r>
              <a:rPr lang="en-US" sz="2400" dirty="0" smtClean="0"/>
              <a:t>you will duplicate </a:t>
            </a:r>
            <a:r>
              <a:rPr lang="en-US" sz="2400" dirty="0"/>
              <a:t>a cell style and then </a:t>
            </a:r>
            <a:r>
              <a:rPr lang="en-US" sz="2400" dirty="0" smtClean="0"/>
              <a:t>modify </a:t>
            </a:r>
            <a:r>
              <a:rPr lang="en-US" sz="2400" dirty="0"/>
              <a:t>the style to create your own custom style. Your custom style </a:t>
            </a:r>
            <a:r>
              <a:rPr lang="en-US" sz="2400" dirty="0" smtClean="0"/>
              <a:t>will be added </a:t>
            </a:r>
            <a:r>
              <a:rPr lang="en-US" sz="2400" dirty="0"/>
              <a:t>to the styles gallery</a:t>
            </a:r>
            <a:r>
              <a:rPr lang="en-US" sz="2400" dirty="0" smtClean="0"/>
              <a:t>.</a:t>
            </a:r>
          </a:p>
        </p:txBody>
      </p:sp>
    </p:spTree>
    <p:extLst>
      <p:ext uri="{BB962C8B-B14F-4D97-AF65-F5344CB8AC3E}">
        <p14:creationId xmlns:p14="http://schemas.microsoft.com/office/powerpoint/2010/main" val="3470961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Modify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With </a:t>
            </a:r>
            <a:r>
              <a:rPr lang="en-US" sz="2400" b="1" dirty="0"/>
              <a:t>A12</a:t>
            </a:r>
            <a:r>
              <a:rPr lang="en-US" sz="2400" dirty="0"/>
              <a:t> active, click </a:t>
            </a:r>
            <a:r>
              <a:rPr lang="en-US" sz="2400" b="1" dirty="0"/>
              <a:t>Cell Styles</a:t>
            </a:r>
            <a:r>
              <a:rPr lang="en-US" sz="2400" dirty="0"/>
              <a:t> in the </a:t>
            </a:r>
            <a:r>
              <a:rPr lang="en-US" sz="2400" i="1" dirty="0"/>
              <a:t>Styles </a:t>
            </a:r>
            <a:r>
              <a:rPr lang="en-US" sz="2400" dirty="0"/>
              <a:t>group. The </a:t>
            </a:r>
            <a:r>
              <a:rPr lang="en-US" sz="2400" i="1" dirty="0"/>
              <a:t>Cell Styles</a:t>
            </a:r>
            <a:r>
              <a:rPr lang="en-US" sz="2400" dirty="0"/>
              <a:t> gallery opens.</a:t>
            </a:r>
          </a:p>
          <a:p>
            <a:pPr marL="457200" indent="-457200">
              <a:buFont typeface="+mj-lt"/>
              <a:buAutoNum type="arabicPeriod"/>
            </a:pPr>
            <a:r>
              <a:rPr lang="en-US" sz="2400" dirty="0" smtClean="0"/>
              <a:t>Right-click </a:t>
            </a:r>
            <a:r>
              <a:rPr lang="en-US" sz="2400" b="1" dirty="0"/>
              <a:t>20% - Accent6 </a:t>
            </a:r>
            <a:r>
              <a:rPr lang="en-US" sz="2400" dirty="0"/>
              <a:t>under </a:t>
            </a:r>
            <a:r>
              <a:rPr lang="en-US" sz="2400" i="1" dirty="0"/>
              <a:t>Themed Cell Styles</a:t>
            </a:r>
            <a:r>
              <a:rPr lang="en-US" sz="2400" dirty="0"/>
              <a:t>. Click </a:t>
            </a:r>
            <a:r>
              <a:rPr lang="en-US" sz="2400" b="1" dirty="0" smtClean="0"/>
              <a:t>Duplicate</a:t>
            </a:r>
            <a:r>
              <a:rPr lang="en-US" sz="2400" dirty="0" smtClean="0"/>
              <a:t> (see </a:t>
            </a:r>
            <a:r>
              <a:rPr lang="en-US" sz="2400" dirty="0"/>
              <a:t>f</a:t>
            </a:r>
            <a:r>
              <a:rPr lang="en-US" sz="2400" dirty="0" smtClean="0"/>
              <a:t>igure below). </a:t>
            </a:r>
            <a:r>
              <a:rPr lang="en-US" sz="2400" dirty="0"/>
              <a:t>The </a:t>
            </a:r>
            <a:r>
              <a:rPr lang="en-US" sz="2400" i="1" dirty="0"/>
              <a:t>Style</a:t>
            </a:r>
            <a:r>
              <a:rPr lang="en-US" sz="2400" dirty="0"/>
              <a:t> dialog box opens</a:t>
            </a:r>
            <a:r>
              <a:rPr lang="en-US" sz="2400" dirty="0" smtClean="0"/>
              <a:t>.</a:t>
            </a:r>
          </a:p>
          <a:p>
            <a:pPr marL="457200" indent="-457200">
              <a:buFont typeface="+mj-lt"/>
              <a:buAutoNum type="arabicPeriod" startAt="3"/>
            </a:pPr>
            <a:r>
              <a:rPr lang="en-US" sz="2400" dirty="0"/>
              <a:t>Key </a:t>
            </a:r>
            <a:r>
              <a:rPr lang="en-US" sz="2400" b="1" dirty="0"/>
              <a:t>Accent </a:t>
            </a:r>
            <a:r>
              <a:rPr lang="en-US" sz="2400" b="1" dirty="0" smtClean="0"/>
              <a:t>Revised</a:t>
            </a:r>
            <a:r>
              <a:rPr lang="en-US" sz="2400" dirty="0" smtClean="0"/>
              <a:t/>
            </a:r>
            <a:br>
              <a:rPr lang="en-US" sz="2400" dirty="0" smtClean="0"/>
            </a:br>
            <a:r>
              <a:rPr lang="en-US" sz="2400" dirty="0" smtClean="0"/>
              <a:t>in </a:t>
            </a:r>
            <a:r>
              <a:rPr lang="en-US" sz="2400" dirty="0"/>
              <a:t>the </a:t>
            </a:r>
            <a:r>
              <a:rPr lang="en-US" sz="2400" i="1" dirty="0"/>
              <a:t>Style </a:t>
            </a:r>
            <a:r>
              <a:rPr lang="en-US" sz="2400" dirty="0"/>
              <a:t>name </a:t>
            </a:r>
            <a:r>
              <a:rPr lang="en-US" sz="2400" dirty="0" smtClean="0"/>
              <a:t>box.</a:t>
            </a:r>
          </a:p>
          <a:p>
            <a:pPr marL="457200" indent="-457200">
              <a:buFont typeface="+mj-lt"/>
              <a:buAutoNum type="arabicPeriod" startAt="3"/>
            </a:pPr>
            <a:r>
              <a:rPr lang="en-US" sz="2400" dirty="0" smtClean="0"/>
              <a:t>Click </a:t>
            </a:r>
            <a:r>
              <a:rPr lang="en-US" sz="2400" b="1" dirty="0"/>
              <a:t>Format</a:t>
            </a:r>
            <a:r>
              <a:rPr lang="en-US" sz="2400" dirty="0"/>
              <a:t>. Click </a:t>
            </a:r>
            <a:r>
              <a:rPr lang="en-US" sz="2400" dirty="0" smtClean="0"/>
              <a:t>the</a:t>
            </a:r>
            <a:br>
              <a:rPr lang="en-US" sz="2400" dirty="0" smtClean="0"/>
            </a:br>
            <a:r>
              <a:rPr lang="en-US" sz="2400" b="1" dirty="0" smtClean="0"/>
              <a:t>Font</a:t>
            </a:r>
            <a:r>
              <a:rPr lang="en-US" sz="2400" dirty="0" smtClean="0"/>
              <a:t> tab.</a:t>
            </a:r>
          </a:p>
          <a:p>
            <a:pPr marL="457200" indent="-457200">
              <a:buFont typeface="+mj-lt"/>
              <a:buAutoNum type="arabicPeriod" startAt="3"/>
            </a:pPr>
            <a:r>
              <a:rPr lang="en-US" sz="2400" dirty="0" smtClean="0"/>
              <a:t>Click </a:t>
            </a:r>
            <a:r>
              <a:rPr lang="en-US" sz="2400" b="1" dirty="0"/>
              <a:t>Italic</a:t>
            </a:r>
            <a:r>
              <a:rPr lang="en-US" sz="2400" dirty="0"/>
              <a:t> in the </a:t>
            </a:r>
            <a:r>
              <a:rPr lang="en-US" sz="2400" dirty="0" smtClean="0"/>
              <a:t/>
            </a:r>
            <a:br>
              <a:rPr lang="en-US" sz="2400" dirty="0" smtClean="0"/>
            </a:br>
            <a:r>
              <a:rPr lang="en-US" sz="2400" i="1" dirty="0" smtClean="0"/>
              <a:t>Font </a:t>
            </a:r>
            <a:r>
              <a:rPr lang="en-US" sz="2400" i="1" dirty="0"/>
              <a:t>style</a:t>
            </a:r>
            <a:r>
              <a:rPr lang="en-US" sz="2400" dirty="0"/>
              <a:t> </a:t>
            </a:r>
            <a:r>
              <a:rPr lang="en-US" sz="2400" dirty="0" smtClean="0"/>
              <a:t>box.</a:t>
            </a:r>
          </a:p>
          <a:p>
            <a:pPr marL="457200" indent="-457200">
              <a:buFont typeface="+mj-lt"/>
              <a:buAutoNum type="arabicPeriod" startAt="3"/>
            </a:pPr>
            <a:r>
              <a:rPr lang="en-US" sz="2400" dirty="0" smtClean="0"/>
              <a:t>Click </a:t>
            </a:r>
            <a:r>
              <a:rPr lang="en-US" sz="2400" b="1" dirty="0"/>
              <a:t>12</a:t>
            </a:r>
            <a:r>
              <a:rPr lang="en-US" sz="2400" dirty="0"/>
              <a:t> in the </a:t>
            </a:r>
            <a:r>
              <a:rPr lang="en-US" sz="2400" i="1" dirty="0"/>
              <a:t>Size </a:t>
            </a:r>
            <a:r>
              <a:rPr lang="en-US" sz="2400" dirty="0"/>
              <a:t>box.</a:t>
            </a:r>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887" y="3429000"/>
            <a:ext cx="4324954" cy="2410162"/>
          </a:xfrm>
          <a:prstGeom prst="rect">
            <a:avLst/>
          </a:prstGeom>
        </p:spPr>
      </p:pic>
    </p:spTree>
    <p:extLst>
      <p:ext uri="{BB962C8B-B14F-4D97-AF65-F5344CB8AC3E}">
        <p14:creationId xmlns:p14="http://schemas.microsoft.com/office/powerpoint/2010/main" val="7811515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Modify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a:t>Click the </a:t>
            </a:r>
            <a:r>
              <a:rPr lang="en-US" sz="2400" b="1" dirty="0"/>
              <a:t>Border</a:t>
            </a:r>
            <a:r>
              <a:rPr lang="en-US" sz="2400" dirty="0"/>
              <a:t> tab and click your choice of a broken line in the </a:t>
            </a:r>
            <a:r>
              <a:rPr lang="en-US" sz="2400" i="1" dirty="0"/>
              <a:t>Line Style</a:t>
            </a:r>
            <a:r>
              <a:rPr lang="en-US" sz="2400" dirty="0"/>
              <a:t> </a:t>
            </a:r>
            <a:r>
              <a:rPr lang="en-US" sz="2400" dirty="0" smtClean="0"/>
              <a:t>box.</a:t>
            </a:r>
          </a:p>
          <a:p>
            <a:pPr marL="457200" indent="-457200">
              <a:buFont typeface="+mj-lt"/>
              <a:buAutoNum type="arabicPeriod" startAt="7"/>
            </a:pPr>
            <a:r>
              <a:rPr lang="en-US" sz="2400" dirty="0" smtClean="0"/>
              <a:t>Click </a:t>
            </a:r>
            <a:r>
              <a:rPr lang="en-US" sz="2400" dirty="0"/>
              <a:t>the two diagonal borders below the </a:t>
            </a:r>
            <a:r>
              <a:rPr lang="en-US" sz="2400" i="1" dirty="0"/>
              <a:t>Border</a:t>
            </a:r>
            <a:r>
              <a:rPr lang="en-US" sz="2400" dirty="0"/>
              <a:t> box. Click </a:t>
            </a:r>
            <a:r>
              <a:rPr lang="en-US" sz="2400" b="1" dirty="0"/>
              <a:t>OK</a:t>
            </a:r>
            <a:r>
              <a:rPr lang="en-US" sz="2400" dirty="0"/>
              <a:t>. Your formatting modifications will be shown in the </a:t>
            </a:r>
            <a:r>
              <a:rPr lang="en-US" sz="2400" i="1" dirty="0"/>
              <a:t>Style </a:t>
            </a:r>
            <a:r>
              <a:rPr lang="en-US" sz="2400" dirty="0"/>
              <a:t>dialog </a:t>
            </a:r>
            <a:r>
              <a:rPr lang="en-US" sz="2400" dirty="0" smtClean="0"/>
              <a:t>box (see figure).</a:t>
            </a:r>
          </a:p>
          <a:p>
            <a:pPr marL="457200" indent="-457200">
              <a:buFont typeface="+mj-lt"/>
              <a:buAutoNum type="arabicPeriod" startAt="7"/>
            </a:pPr>
            <a:r>
              <a:rPr lang="en-US" sz="2400" dirty="0" smtClean="0"/>
              <a:t>Click </a:t>
            </a:r>
            <a:r>
              <a:rPr lang="en-US" sz="2400" b="1" dirty="0"/>
              <a:t>OK</a:t>
            </a:r>
            <a:r>
              <a:rPr lang="en-US" sz="2400" dirty="0"/>
              <a:t> to close the dialog box</a:t>
            </a:r>
            <a:r>
              <a:rPr lang="en-US" sz="2400" dirty="0" smtClean="0"/>
              <a:t>.</a:t>
            </a:r>
          </a:p>
          <a:p>
            <a:pPr marL="457200" indent="-457200">
              <a:buFont typeface="+mj-lt"/>
              <a:buAutoNum type="arabicPeriod" startAt="7"/>
            </a:pPr>
            <a:r>
              <a:rPr lang="en-US" sz="2400" dirty="0" smtClean="0"/>
              <a:t>Click </a:t>
            </a:r>
            <a:r>
              <a:rPr lang="en-US" sz="2400" b="1" dirty="0"/>
              <a:t>Cell Styles </a:t>
            </a:r>
            <a:r>
              <a:rPr lang="en-US" sz="2400" dirty="0"/>
              <a:t>in the </a:t>
            </a:r>
            <a:r>
              <a:rPr lang="en-US" sz="2400" i="1" dirty="0"/>
              <a:t>Styles </a:t>
            </a:r>
            <a:r>
              <a:rPr lang="en-US" sz="2400" i="1" dirty="0" smtClean="0"/>
              <a:t/>
            </a:r>
            <a:br>
              <a:rPr lang="en-US" sz="2400" i="1" dirty="0" smtClean="0"/>
            </a:br>
            <a:r>
              <a:rPr lang="en-US" sz="2400" dirty="0" smtClean="0"/>
              <a:t>group</a:t>
            </a:r>
            <a:r>
              <a:rPr lang="en-US" sz="2400" dirty="0"/>
              <a:t>. Your </a:t>
            </a:r>
            <a:r>
              <a:rPr lang="en-US" sz="2400" b="1" dirty="0"/>
              <a:t>Accent Revised </a:t>
            </a:r>
            <a:r>
              <a:rPr lang="en-US" sz="2400" dirty="0" smtClean="0"/>
              <a:t>cell</a:t>
            </a:r>
            <a:br>
              <a:rPr lang="en-US" sz="2400" dirty="0" smtClean="0"/>
            </a:br>
            <a:r>
              <a:rPr lang="en-US" sz="2400" dirty="0" smtClean="0"/>
              <a:t>style </a:t>
            </a:r>
            <a:r>
              <a:rPr lang="en-US" sz="2400" dirty="0"/>
              <a:t>should be the first style in </a:t>
            </a:r>
            <a:r>
              <a:rPr lang="en-US" sz="2400" dirty="0" smtClean="0"/>
              <a:t/>
            </a:r>
            <a:br>
              <a:rPr lang="en-US" sz="2400" dirty="0" smtClean="0"/>
            </a:br>
            <a:r>
              <a:rPr lang="en-US" sz="2400" dirty="0" smtClean="0"/>
              <a:t>the </a:t>
            </a:r>
            <a:r>
              <a:rPr lang="en-US" sz="2400" i="1" dirty="0"/>
              <a:t>Custom </a:t>
            </a:r>
            <a:r>
              <a:rPr lang="en-US" sz="2400" dirty="0"/>
              <a:t>section. Click </a:t>
            </a:r>
            <a:r>
              <a:rPr lang="en-US" sz="2400" b="1" dirty="0" smtClean="0"/>
              <a:t>Accent</a:t>
            </a:r>
            <a:r>
              <a:rPr lang="en-US" sz="2400" dirty="0" smtClean="0"/>
              <a:t/>
            </a:r>
            <a:br>
              <a:rPr lang="en-US" sz="2400" dirty="0" smtClean="0"/>
            </a:br>
            <a:r>
              <a:rPr lang="en-US" sz="2400" b="1" dirty="0" smtClean="0"/>
              <a:t>Revised</a:t>
            </a:r>
            <a:r>
              <a:rPr lang="en-US" sz="2400" dirty="0" smtClean="0"/>
              <a:t> </a:t>
            </a:r>
            <a:r>
              <a:rPr lang="en-US" sz="2400" dirty="0"/>
              <a:t>to apply the style to </a:t>
            </a:r>
            <a:r>
              <a:rPr lang="en-US" sz="2400" b="1" dirty="0"/>
              <a:t>A12</a:t>
            </a:r>
            <a:r>
              <a:rPr lang="en-US" sz="2400" dirty="0"/>
              <a:t>.</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034" y="3581400"/>
            <a:ext cx="2457793" cy="2124372"/>
          </a:xfrm>
          <a:prstGeom prst="rect">
            <a:avLst/>
          </a:prstGeom>
        </p:spPr>
      </p:pic>
    </p:spTree>
    <p:extLst>
      <p:ext uri="{BB962C8B-B14F-4D97-AF65-F5344CB8AC3E}">
        <p14:creationId xmlns:p14="http://schemas.microsoft.com/office/powerpoint/2010/main" val="31912807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Modify a Cell Style</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1"/>
            </a:pPr>
            <a:r>
              <a:rPr lang="en-US" sz="2400" dirty="0"/>
              <a:t>Use the </a:t>
            </a:r>
            <a:r>
              <a:rPr lang="en-US" sz="2400" b="1" dirty="0"/>
              <a:t>Format</a:t>
            </a:r>
            <a:r>
              <a:rPr lang="en-US" sz="2400" dirty="0"/>
              <a:t> </a:t>
            </a:r>
            <a:r>
              <a:rPr lang="en-US" sz="2400" b="1" dirty="0"/>
              <a:t>Painter</a:t>
            </a:r>
            <a:r>
              <a:rPr lang="en-US" sz="2400" dirty="0"/>
              <a:t> to apply your style to </a:t>
            </a:r>
            <a:r>
              <a:rPr lang="en-US" sz="2400" b="1" dirty="0"/>
              <a:t>B12:D12</a:t>
            </a:r>
            <a:r>
              <a:rPr lang="en-US" sz="2400" dirty="0"/>
              <a:t>. Double-click on cell </a:t>
            </a:r>
            <a:r>
              <a:rPr lang="en-US" sz="2400" b="1" dirty="0"/>
              <a:t>A15</a:t>
            </a:r>
            <a:r>
              <a:rPr lang="en-US" sz="2400" dirty="0"/>
              <a:t>. Your changes should resemble </a:t>
            </a:r>
            <a:r>
              <a:rPr lang="en-US" sz="2400" dirty="0" smtClean="0"/>
              <a:t>those shown in</a:t>
            </a:r>
            <a:br>
              <a:rPr lang="en-US" sz="2400" dirty="0" smtClean="0"/>
            </a:br>
            <a:r>
              <a:rPr lang="en-US" sz="2400" dirty="0" smtClean="0"/>
              <a:t>the figure here.</a:t>
            </a:r>
          </a:p>
          <a:p>
            <a:pPr marL="457200" indent="-457200">
              <a:buFont typeface="+mj-lt"/>
              <a:buAutoNum type="arabicPeriod" startAt="11"/>
            </a:pPr>
            <a:r>
              <a:rPr lang="en-US" sz="2400" b="1" dirty="0" smtClean="0"/>
              <a:t>SAVE</a:t>
            </a:r>
            <a:r>
              <a:rPr lang="en-US" sz="2400" dirty="0" smtClean="0"/>
              <a:t> </a:t>
            </a:r>
            <a:r>
              <a:rPr lang="en-US" sz="2400" dirty="0"/>
              <a:t>the </a:t>
            </a:r>
            <a:r>
              <a:rPr lang="en-US" sz="2400" dirty="0" smtClean="0"/>
              <a:t/>
            </a:r>
            <a:br>
              <a:rPr lang="en-US" sz="2400" dirty="0" smtClean="0"/>
            </a:br>
            <a:r>
              <a:rPr lang="en-US" sz="2400" dirty="0" smtClean="0"/>
              <a:t>workbook</a:t>
            </a:r>
            <a:r>
              <a:rPr lang="en-US" sz="2400" dirty="0"/>
              <a:t>. </a:t>
            </a: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667000"/>
            <a:ext cx="4286849" cy="3277058"/>
          </a:xfrm>
          <a:prstGeom prst="rect">
            <a:avLst/>
          </a:prstGeom>
        </p:spPr>
      </p:pic>
    </p:spTree>
    <p:extLst>
      <p:ext uri="{BB962C8B-B14F-4D97-AF65-F5344CB8AC3E}">
        <p14:creationId xmlns:p14="http://schemas.microsoft.com/office/powerpoint/2010/main" val="4173380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Working with Hyperlinked Data</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For quick access to related information in another file or on a web page, you can insert a hyperlink in a worksheet cell. Hyperlinks enable you to supplement worksheet data with additional information and resources</a:t>
            </a:r>
            <a:r>
              <a:rPr lang="en-US" sz="2400" dirty="0" smtClean="0"/>
              <a:t>.</a:t>
            </a:r>
          </a:p>
          <a:p>
            <a:r>
              <a:rPr lang="en-US" sz="2400" dirty="0"/>
              <a:t>A </a:t>
            </a:r>
            <a:r>
              <a:rPr lang="en-US" sz="2400" b="1" i="1" dirty="0"/>
              <a:t>hyperlink </a:t>
            </a:r>
            <a:r>
              <a:rPr lang="en-US" sz="2400" dirty="0"/>
              <a:t>is an image or a sequence of characters that opens another file or web page when you click it. </a:t>
            </a:r>
            <a:endParaRPr lang="en-US" sz="2400" dirty="0" smtClean="0"/>
          </a:p>
          <a:p>
            <a:r>
              <a:rPr lang="en-US" sz="2400" dirty="0" smtClean="0"/>
              <a:t>The </a:t>
            </a:r>
            <a:r>
              <a:rPr lang="en-US" sz="2400" dirty="0"/>
              <a:t>target file or web page can be on the World Wide Web, on an intranet, or on your personal computer</a:t>
            </a:r>
            <a:r>
              <a:rPr lang="en-US" sz="2400" dirty="0" smtClean="0"/>
              <a:t>.</a:t>
            </a:r>
          </a:p>
          <a:p>
            <a:r>
              <a:rPr lang="en-US" sz="2400" dirty="0" smtClean="0"/>
              <a:t>For example, in </a:t>
            </a:r>
            <a:r>
              <a:rPr lang="en-US" sz="2400" dirty="0"/>
              <a:t>a workbook containing your personal banking records, </a:t>
            </a:r>
            <a:r>
              <a:rPr lang="en-US" sz="2400" dirty="0" smtClean="0"/>
              <a:t>you </a:t>
            </a:r>
            <a:r>
              <a:rPr lang="en-US" sz="2400" dirty="0"/>
              <a:t>might insert a hyperlink to jump to your bank’s online bill-paying service.</a:t>
            </a:r>
            <a:endParaRPr lang="en-US" sz="2400" dirty="0" smtClean="0"/>
          </a:p>
        </p:txBody>
      </p:sp>
    </p:spTree>
    <p:extLst>
      <p:ext uri="{BB962C8B-B14F-4D97-AF65-F5344CB8AC3E}">
        <p14:creationId xmlns:p14="http://schemas.microsoft.com/office/powerpoint/2010/main" val="2765404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Placing a Hyperlink in a Cell</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To </a:t>
            </a:r>
            <a:r>
              <a:rPr lang="en-US" sz="2400" dirty="0"/>
              <a:t>embed a hyperlink in a workbook </a:t>
            </a:r>
            <a:r>
              <a:rPr lang="en-US" sz="2400" dirty="0" smtClean="0"/>
              <a:t>cell, just </a:t>
            </a:r>
            <a:r>
              <a:rPr lang="en-US" sz="2400" dirty="0"/>
              <a:t>click the cell where you want to create the hyperlink and identify the source to which you want to connect. </a:t>
            </a:r>
            <a:endParaRPr lang="en-US" sz="2400" dirty="0" smtClean="0"/>
          </a:p>
          <a:p>
            <a:r>
              <a:rPr lang="en-US" sz="2400" dirty="0" smtClean="0"/>
              <a:t>The </a:t>
            </a:r>
            <a:r>
              <a:rPr lang="en-US" sz="2400" dirty="0"/>
              <a:t>resulting hyperlink appears in the cell as blue underlined text. </a:t>
            </a:r>
            <a:endParaRPr lang="en-US" sz="2400" dirty="0" smtClean="0"/>
          </a:p>
          <a:p>
            <a:r>
              <a:rPr lang="en-US" sz="2400" dirty="0" smtClean="0"/>
              <a:t>When </a:t>
            </a:r>
            <a:r>
              <a:rPr lang="en-US" sz="2400" dirty="0"/>
              <a:t>you point to the hyperlink, a ScreenTip describing the link or giving the location of the file appears</a:t>
            </a:r>
            <a:r>
              <a:rPr lang="en-US" sz="2400" dirty="0" smtClean="0"/>
              <a:t>.</a:t>
            </a:r>
          </a:p>
          <a:p>
            <a:r>
              <a:rPr lang="en-US" sz="2400" dirty="0"/>
              <a:t>The default ScreenTip identifies the full address of the hyperlink and provides instructions for following the link</a:t>
            </a:r>
            <a:r>
              <a:rPr lang="en-US" sz="2400" dirty="0" smtClean="0"/>
              <a:t>.</a:t>
            </a:r>
          </a:p>
          <a:p>
            <a:r>
              <a:rPr lang="en-US" sz="2400" dirty="0" smtClean="0"/>
              <a:t>You </a:t>
            </a:r>
            <a:r>
              <a:rPr lang="en-US" sz="2400" dirty="0"/>
              <a:t>can specify the information you want in the tip when you create the link or you can edit it </a:t>
            </a:r>
            <a:r>
              <a:rPr lang="en-US" sz="2400" dirty="0" smtClean="0"/>
              <a:t>later.</a:t>
            </a:r>
          </a:p>
        </p:txBody>
      </p:sp>
    </p:spTree>
    <p:extLst>
      <p:ext uri="{BB962C8B-B14F-4D97-AF65-F5344CB8AC3E}">
        <p14:creationId xmlns:p14="http://schemas.microsoft.com/office/powerpoint/2010/main" val="1760491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a Hyperlink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With cell </a:t>
            </a:r>
            <a:r>
              <a:rPr lang="en-US" sz="2400" b="1" dirty="0"/>
              <a:t>A15</a:t>
            </a:r>
            <a:r>
              <a:rPr lang="en-US" sz="2400" dirty="0"/>
              <a:t> active, click the Ribbon’s </a:t>
            </a:r>
            <a:r>
              <a:rPr lang="en-US" sz="2400" b="1" dirty="0"/>
              <a:t>Insert</a:t>
            </a:r>
            <a:r>
              <a:rPr lang="en-US" sz="2400" dirty="0"/>
              <a:t> </a:t>
            </a:r>
            <a:r>
              <a:rPr lang="en-US" sz="2400" dirty="0" smtClean="0"/>
              <a:t>tab.</a:t>
            </a:r>
          </a:p>
          <a:p>
            <a:pPr marL="457200" indent="-457200">
              <a:buFont typeface="+mj-lt"/>
              <a:buAutoNum type="arabicPeriod"/>
            </a:pPr>
            <a:r>
              <a:rPr lang="en-US" sz="2400" dirty="0" smtClean="0"/>
              <a:t>Click </a:t>
            </a:r>
            <a:r>
              <a:rPr lang="en-US" sz="2400" b="1" dirty="0"/>
              <a:t>Insert Hyperlink </a:t>
            </a:r>
            <a:r>
              <a:rPr lang="en-US" sz="2400" dirty="0"/>
              <a:t>in the Links</a:t>
            </a:r>
            <a:r>
              <a:rPr lang="en-US" sz="2400" i="1" dirty="0"/>
              <a:t> </a:t>
            </a:r>
            <a:r>
              <a:rPr lang="en-US" sz="2400" dirty="0"/>
              <a:t>group. The </a:t>
            </a:r>
            <a:r>
              <a:rPr lang="en-US" sz="2400" i="1" dirty="0"/>
              <a:t>Insert Hyperlink </a:t>
            </a:r>
            <a:r>
              <a:rPr lang="en-US" sz="2400" dirty="0"/>
              <a:t>dialog box </a:t>
            </a:r>
            <a:r>
              <a:rPr lang="en-US" sz="2400" dirty="0" smtClean="0"/>
              <a:t>opens (see figure below).</a:t>
            </a:r>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124200"/>
            <a:ext cx="4876800" cy="2704601"/>
          </a:xfrm>
          <a:prstGeom prst="rect">
            <a:avLst/>
          </a:prstGeom>
        </p:spPr>
      </p:pic>
    </p:spTree>
    <p:extLst>
      <p:ext uri="{BB962C8B-B14F-4D97-AF65-F5344CB8AC3E}">
        <p14:creationId xmlns:p14="http://schemas.microsoft.com/office/powerpoint/2010/main" val="414348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a Hyperlink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In </a:t>
            </a:r>
            <a:r>
              <a:rPr lang="en-US" sz="2400" dirty="0"/>
              <a:t>the </a:t>
            </a:r>
            <a:r>
              <a:rPr lang="en-US" sz="2400" i="1" dirty="0"/>
              <a:t>Text to display </a:t>
            </a:r>
            <a:r>
              <a:rPr lang="en-US" sz="2400" dirty="0"/>
              <a:t>box, key </a:t>
            </a:r>
            <a:r>
              <a:rPr lang="en-US" sz="2400" b="1" dirty="0"/>
              <a:t>Microsoft</a:t>
            </a:r>
            <a:r>
              <a:rPr lang="en-US" sz="2400" dirty="0"/>
              <a:t>. This is the blue, underlined text that will appear in </a:t>
            </a:r>
            <a:r>
              <a:rPr lang="en-US" sz="2400" b="1" dirty="0" smtClean="0"/>
              <a:t>A15</a:t>
            </a:r>
            <a:r>
              <a:rPr lang="en-US" sz="2400" dirty="0" smtClean="0"/>
              <a:t>.</a:t>
            </a:r>
          </a:p>
          <a:p>
            <a:pPr marL="457200" indent="-457200">
              <a:buFont typeface="+mj-lt"/>
              <a:buAutoNum type="arabicPeriod" startAt="3"/>
            </a:pPr>
            <a:r>
              <a:rPr lang="en-US" sz="2400" dirty="0" smtClean="0"/>
              <a:t>Click </a:t>
            </a:r>
            <a:r>
              <a:rPr lang="en-US" sz="2400" b="1" dirty="0"/>
              <a:t>ScreenTip</a:t>
            </a:r>
            <a:r>
              <a:rPr lang="en-US" sz="2400" dirty="0"/>
              <a:t>. The </a:t>
            </a:r>
            <a:r>
              <a:rPr lang="en-US" sz="2400" i="1" dirty="0"/>
              <a:t>Set Hyperlink ScreenTip</a:t>
            </a:r>
            <a:r>
              <a:rPr lang="en-US" sz="2400" dirty="0"/>
              <a:t> dialog box </a:t>
            </a:r>
            <a:r>
              <a:rPr lang="en-US" sz="2400" dirty="0" smtClean="0"/>
              <a:t>opens.</a:t>
            </a:r>
          </a:p>
          <a:p>
            <a:pPr marL="457200" indent="-457200">
              <a:buFont typeface="+mj-lt"/>
              <a:buAutoNum type="arabicPeriod" startAt="3"/>
            </a:pPr>
            <a:r>
              <a:rPr lang="en-US" sz="2400" dirty="0" smtClean="0"/>
              <a:t>Key </a:t>
            </a:r>
            <a:r>
              <a:rPr lang="en-US" sz="2400" b="1" dirty="0"/>
              <a:t>Go to Microsoft’s Help and Support Center</a:t>
            </a:r>
            <a:r>
              <a:rPr lang="en-US" sz="2400" dirty="0"/>
              <a:t>. Click </a:t>
            </a:r>
            <a:r>
              <a:rPr lang="en-US" sz="2400" b="1" dirty="0"/>
              <a:t>OK</a:t>
            </a:r>
            <a:r>
              <a:rPr lang="en-US" sz="2400" dirty="0"/>
              <a:t>. The text you keyed will replace the default </a:t>
            </a:r>
            <a:r>
              <a:rPr lang="en-US" sz="2400" dirty="0" smtClean="0"/>
              <a:t>ScreenTip.</a:t>
            </a:r>
          </a:p>
          <a:p>
            <a:pPr marL="457200" indent="-457200">
              <a:buFont typeface="+mj-lt"/>
              <a:buAutoNum type="arabicPeriod" startAt="3"/>
            </a:pPr>
            <a:r>
              <a:rPr lang="en-US" sz="2400" dirty="0" smtClean="0"/>
              <a:t>In </a:t>
            </a:r>
            <a:r>
              <a:rPr lang="en-US" sz="2400" dirty="0"/>
              <a:t>the </a:t>
            </a:r>
            <a:r>
              <a:rPr lang="en-US" sz="2400" b="1" dirty="0"/>
              <a:t>Address</a:t>
            </a:r>
            <a:r>
              <a:rPr lang="en-US" sz="2400" dirty="0"/>
              <a:t> box, key </a:t>
            </a:r>
            <a:r>
              <a:rPr lang="en-US" sz="2400" b="1" dirty="0"/>
              <a:t>www.support.microsoft.com</a:t>
            </a:r>
            <a:r>
              <a:rPr lang="en-US" sz="2400" dirty="0"/>
              <a:t> and click </a:t>
            </a:r>
            <a:r>
              <a:rPr lang="en-US" sz="2400" b="1" dirty="0"/>
              <a:t>OK</a:t>
            </a:r>
            <a:r>
              <a:rPr lang="en-US" sz="2400" dirty="0"/>
              <a:t>. The hyperlink text appears in A15. Click on cell </a:t>
            </a:r>
            <a:r>
              <a:rPr lang="en-US" sz="2400" b="1" dirty="0" smtClean="0"/>
              <a:t>B15</a:t>
            </a:r>
            <a:r>
              <a:rPr lang="en-US" sz="2400" dirty="0" smtClean="0"/>
              <a:t>.</a:t>
            </a:r>
          </a:p>
        </p:txBody>
      </p:sp>
    </p:spTree>
    <p:extLst>
      <p:ext uri="{BB962C8B-B14F-4D97-AF65-F5344CB8AC3E}">
        <p14:creationId xmlns:p14="http://schemas.microsoft.com/office/powerpoint/2010/main" val="3238885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a Hyperlink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Point </a:t>
            </a:r>
            <a:r>
              <a:rPr lang="en-US" sz="2400" dirty="0"/>
              <a:t>to the cell containing the hyperlink. Notice the customized ScreenTip displays. The newly inserted hyperlink and ScreenTip are shown </a:t>
            </a:r>
            <a:r>
              <a:rPr lang="en-US" sz="2400" dirty="0" smtClean="0"/>
              <a:t>below.</a:t>
            </a:r>
          </a:p>
          <a:p>
            <a:pPr marL="457200" indent="-457200">
              <a:buFont typeface="+mj-lt"/>
              <a:buAutoNum type="arabicPeriod" startAt="7"/>
            </a:pPr>
            <a:r>
              <a:rPr lang="en-US" sz="2400" dirty="0"/>
              <a:t>Click the left mouse </a:t>
            </a:r>
            <a:r>
              <a:rPr lang="en-US" sz="2400" dirty="0" smtClean="0"/>
              <a:t>button</a:t>
            </a:r>
            <a:br>
              <a:rPr lang="en-US" sz="2400" dirty="0" smtClean="0"/>
            </a:br>
            <a:r>
              <a:rPr lang="en-US" sz="2400" dirty="0" smtClean="0"/>
              <a:t>to </a:t>
            </a:r>
            <a:r>
              <a:rPr lang="en-US" sz="2400" dirty="0"/>
              <a:t>open the hyperlink. The </a:t>
            </a:r>
            <a:r>
              <a:rPr lang="en-US" sz="2400" dirty="0" smtClean="0"/>
              <a:t/>
            </a:r>
            <a:br>
              <a:rPr lang="en-US" sz="2400" dirty="0" smtClean="0"/>
            </a:br>
            <a:r>
              <a:rPr lang="en-US" sz="2400" dirty="0" smtClean="0"/>
              <a:t>web </a:t>
            </a:r>
            <a:r>
              <a:rPr lang="en-US" sz="2400" dirty="0"/>
              <a:t>browser opens and </a:t>
            </a:r>
            <a:r>
              <a:rPr lang="en-US" sz="2400" dirty="0" smtClean="0"/>
              <a:t/>
            </a:r>
            <a:br>
              <a:rPr lang="en-US" sz="2400" dirty="0" smtClean="0"/>
            </a:br>
            <a:r>
              <a:rPr lang="en-US" sz="2400" dirty="0" smtClean="0"/>
              <a:t>connects </a:t>
            </a:r>
            <a:r>
              <a:rPr lang="en-US" sz="2400" dirty="0"/>
              <a:t>to Microsoft’s </a:t>
            </a:r>
            <a:r>
              <a:rPr lang="en-US" sz="2400" dirty="0" smtClean="0"/>
              <a:t>Help</a:t>
            </a:r>
            <a:br>
              <a:rPr lang="en-US" sz="2400" dirty="0" smtClean="0"/>
            </a:br>
            <a:r>
              <a:rPr lang="en-US" sz="2400" dirty="0" smtClean="0"/>
              <a:t>and </a:t>
            </a:r>
            <a:r>
              <a:rPr lang="en-US" sz="2400" dirty="0"/>
              <a:t>Support</a:t>
            </a:r>
            <a:r>
              <a:rPr lang="en-US" sz="2400" dirty="0" smtClean="0"/>
              <a:t>.</a:t>
            </a:r>
          </a:p>
          <a:p>
            <a:pPr marL="457200" indent="-457200">
              <a:buFont typeface="+mj-lt"/>
              <a:buAutoNum type="arabicPeriod" startAt="7"/>
            </a:pPr>
            <a:r>
              <a:rPr lang="en-US" sz="2400" dirty="0"/>
              <a:t>Click the </a:t>
            </a:r>
            <a:r>
              <a:rPr lang="en-US" sz="2400" b="1" dirty="0"/>
              <a:t>Excel</a:t>
            </a:r>
            <a:r>
              <a:rPr lang="en-US" sz="2400" dirty="0"/>
              <a:t> button on </a:t>
            </a:r>
            <a:r>
              <a:rPr lang="en-US" sz="2400" dirty="0" smtClean="0"/>
              <a:t>the</a:t>
            </a:r>
            <a:br>
              <a:rPr lang="en-US" sz="2400" dirty="0" smtClean="0"/>
            </a:br>
            <a:r>
              <a:rPr lang="en-US" sz="2400" dirty="0" smtClean="0"/>
              <a:t>taskbar </a:t>
            </a:r>
            <a:r>
              <a:rPr lang="en-US" sz="2400" dirty="0"/>
              <a:t>to return to </a:t>
            </a:r>
            <a:r>
              <a:rPr lang="en-US" sz="2400" dirty="0" smtClean="0"/>
              <a:t>your</a:t>
            </a:r>
            <a:br>
              <a:rPr lang="en-US" sz="2400" dirty="0" smtClean="0"/>
            </a:br>
            <a:r>
              <a:rPr lang="en-US" sz="2400" dirty="0" smtClean="0"/>
              <a:t>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971800"/>
            <a:ext cx="3381847" cy="3077005"/>
          </a:xfrm>
          <a:prstGeom prst="rect">
            <a:avLst/>
          </a:prstGeom>
        </p:spPr>
      </p:pic>
    </p:spTree>
    <p:extLst>
      <p:ext uri="{BB962C8B-B14F-4D97-AF65-F5344CB8AC3E}">
        <p14:creationId xmlns:p14="http://schemas.microsoft.com/office/powerpoint/2010/main" val="122590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Figure 4-3: Group of Cells Moved and Aligned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057400"/>
            <a:ext cx="5675443" cy="2938618"/>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Place a Hyperlink in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smtClean="0"/>
              <a:t>Key </a:t>
            </a:r>
            <a:r>
              <a:rPr lang="en-US" sz="2400" dirty="0"/>
              <a:t>your email address in A17 and press </a:t>
            </a:r>
            <a:r>
              <a:rPr lang="en-US" sz="2400" b="1" dirty="0"/>
              <a:t>Enter</a:t>
            </a:r>
            <a:r>
              <a:rPr lang="en-US" sz="2400" dirty="0"/>
              <a:t>. If you do not have an email address, key </a:t>
            </a:r>
            <a:r>
              <a:rPr lang="en-US" sz="2400" u="sng" dirty="0">
                <a:hlinkClick r:id="rId3"/>
              </a:rPr>
              <a:t>someone@example.com</a:t>
            </a:r>
            <a:r>
              <a:rPr lang="en-US" sz="2400" dirty="0" smtClean="0"/>
              <a:t>.</a:t>
            </a:r>
          </a:p>
          <a:p>
            <a:pPr marL="457200" indent="-457200">
              <a:buFont typeface="+mj-lt"/>
              <a:buAutoNum type="arabicPeriod" startAt="10"/>
            </a:pPr>
            <a:r>
              <a:rPr lang="en-US" sz="2400" b="1" dirty="0"/>
              <a:t>SAVE</a:t>
            </a:r>
            <a:r>
              <a:rPr lang="en-US" sz="2400" dirty="0"/>
              <a:t> the workbook.</a:t>
            </a:r>
            <a:endParaRPr lang="en-US" sz="2400" dirty="0" smtClean="0"/>
          </a:p>
        </p:txBody>
      </p:sp>
    </p:spTree>
    <p:extLst>
      <p:ext uri="{BB962C8B-B14F-4D97-AF65-F5344CB8AC3E}">
        <p14:creationId xmlns:p14="http://schemas.microsoft.com/office/powerpoint/2010/main" val="3354301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Removing a Hyperlink from a Cell</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You can </a:t>
            </a:r>
            <a:r>
              <a:rPr lang="en-US" sz="2400" dirty="0"/>
              <a:t>delete a hyperlink and the text that represents it, turn off a single hyperlink, or turn off several hyperlinks at once</a:t>
            </a:r>
            <a:r>
              <a:rPr lang="en-US" sz="2400" dirty="0" smtClean="0"/>
              <a:t>.</a:t>
            </a:r>
          </a:p>
          <a:p>
            <a:r>
              <a:rPr lang="en-US" sz="2400" dirty="0" smtClean="0"/>
              <a:t>In the following exercise, you will learn that you can remove </a:t>
            </a:r>
            <a:r>
              <a:rPr lang="en-US" sz="2400" dirty="0"/>
              <a:t>a hyperlink and the associated text, or you can remove the link and retain the text. </a:t>
            </a:r>
            <a:endParaRPr lang="en-US" sz="2400" dirty="0" smtClean="0"/>
          </a:p>
          <a:p>
            <a:r>
              <a:rPr lang="en-US" sz="2400" dirty="0" smtClean="0"/>
              <a:t>To </a:t>
            </a:r>
            <a:r>
              <a:rPr lang="en-US" sz="2400" dirty="0"/>
              <a:t>remove multiple links, press Shift and select the hyperlinks to be removed or deleted. Right-click and click the appropriate action</a:t>
            </a:r>
            <a:r>
              <a:rPr lang="en-US" sz="2400" dirty="0" smtClean="0"/>
              <a:t>.</a:t>
            </a:r>
          </a:p>
        </p:txBody>
      </p:sp>
    </p:spTree>
    <p:extLst>
      <p:ext uri="{BB962C8B-B14F-4D97-AF65-F5344CB8AC3E}">
        <p14:creationId xmlns:p14="http://schemas.microsoft.com/office/powerpoint/2010/main" val="38290750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Remove a Hyperlink from a Cell</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dirty="0"/>
              <a:t>Right-click the link in </a:t>
            </a:r>
            <a:r>
              <a:rPr lang="en-US" sz="2400" b="1" dirty="0" smtClean="0"/>
              <a:t>D17</a:t>
            </a:r>
            <a:r>
              <a:rPr lang="en-US" sz="2400" dirty="0" smtClean="0"/>
              <a:t>.</a:t>
            </a:r>
          </a:p>
          <a:p>
            <a:pPr marL="457200" indent="-457200">
              <a:buFont typeface="+mj-lt"/>
              <a:buAutoNum type="arabicPeriod"/>
            </a:pPr>
            <a:r>
              <a:rPr lang="en-US" sz="2400" dirty="0"/>
              <a:t>Click </a:t>
            </a:r>
            <a:r>
              <a:rPr lang="en-US" sz="2400" b="1" dirty="0"/>
              <a:t>Clear</a:t>
            </a:r>
            <a:r>
              <a:rPr lang="en-US" sz="2400" dirty="0"/>
              <a:t> </a:t>
            </a:r>
            <a:r>
              <a:rPr lang="en-US" sz="2400" b="1" dirty="0"/>
              <a:t>Contents</a:t>
            </a:r>
            <a:r>
              <a:rPr lang="en-US" sz="2400" dirty="0"/>
              <a:t> on the shortcut menu. The hyperlink and text are removed</a:t>
            </a:r>
            <a:r>
              <a:rPr lang="en-US" sz="2400" dirty="0" smtClean="0"/>
              <a:t>.</a:t>
            </a:r>
          </a:p>
          <a:p>
            <a:pPr marL="457200" indent="-457200">
              <a:buFont typeface="+mj-lt"/>
              <a:buAutoNum type="arabicPeriod"/>
            </a:pPr>
            <a:r>
              <a:rPr lang="en-US" sz="2400" dirty="0"/>
              <a:t>Right-click </a:t>
            </a:r>
            <a:r>
              <a:rPr lang="en-US" sz="2400" b="1" dirty="0"/>
              <a:t>B17</a:t>
            </a:r>
            <a:r>
              <a:rPr lang="en-US" sz="2400" dirty="0"/>
              <a:t> and click </a:t>
            </a:r>
            <a:r>
              <a:rPr lang="en-US" sz="2400" b="1" dirty="0"/>
              <a:t>Remove</a:t>
            </a:r>
            <a:r>
              <a:rPr lang="en-US" sz="2400" dirty="0"/>
              <a:t> </a:t>
            </a:r>
            <a:r>
              <a:rPr lang="en-US" sz="2400" b="1" dirty="0"/>
              <a:t>Hyperlink</a:t>
            </a:r>
            <a:r>
              <a:rPr lang="en-US" sz="2400" dirty="0"/>
              <a:t>. The hyperlink is removed and the text remains in the cell</a:t>
            </a:r>
            <a:r>
              <a:rPr lang="en-US" sz="2400" dirty="0" smtClean="0"/>
              <a:t>.</a:t>
            </a:r>
          </a:p>
          <a:p>
            <a:pPr marL="457200" indent="-457200">
              <a:buFont typeface="+mj-lt"/>
              <a:buAutoNum type="arabicPeriod"/>
            </a:pPr>
            <a:r>
              <a:rPr lang="en-US" sz="2400" b="1" dirty="0"/>
              <a:t>SAVE</a:t>
            </a:r>
            <a:r>
              <a:rPr lang="en-US" sz="2400" dirty="0"/>
              <a:t> and </a:t>
            </a:r>
            <a:r>
              <a:rPr lang="en-US" sz="2400" b="1" dirty="0"/>
              <a:t>CLOSE</a:t>
            </a:r>
            <a:r>
              <a:rPr lang="en-US" sz="2400" dirty="0"/>
              <a:t> the </a:t>
            </a:r>
            <a:r>
              <a:rPr lang="en-US" sz="2400" b="1" i="1" dirty="0"/>
              <a:t>Revenue</a:t>
            </a:r>
            <a:r>
              <a:rPr lang="en-US" sz="2400" dirty="0"/>
              <a:t> workbook.</a:t>
            </a: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0288759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Applying Conditional Formatting to Cells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b="1" i="1" dirty="0" smtClean="0"/>
              <a:t>Conditional </a:t>
            </a:r>
            <a:r>
              <a:rPr lang="en-US" sz="2400" b="1" i="1" dirty="0"/>
              <a:t>formatting</a:t>
            </a:r>
            <a:r>
              <a:rPr lang="en-US" sz="2400" dirty="0"/>
              <a:t> allows you to specify how cells that meet a given condition should be displayed</a:t>
            </a:r>
            <a:r>
              <a:rPr lang="en-US" sz="2400" dirty="0" smtClean="0"/>
              <a:t>.</a:t>
            </a:r>
          </a:p>
          <a:p>
            <a:r>
              <a:rPr lang="en-US" sz="2400" dirty="0"/>
              <a:t>C</a:t>
            </a:r>
            <a:r>
              <a:rPr lang="en-US" sz="2400" dirty="0" smtClean="0"/>
              <a:t>onditional </a:t>
            </a:r>
            <a:r>
              <a:rPr lang="en-US" sz="2400" dirty="0"/>
              <a:t>formatting means that Excel applies formatting automatically, based on established criteria</a:t>
            </a:r>
            <a:r>
              <a:rPr lang="en-US" sz="2400" dirty="0" smtClean="0"/>
              <a:t>.</a:t>
            </a:r>
            <a:endParaRPr lang="en-US" sz="2400" dirty="0"/>
          </a:p>
          <a:p>
            <a:r>
              <a:rPr lang="en-US" sz="2400" dirty="0" smtClean="0"/>
              <a:t>By highlighting </a:t>
            </a:r>
            <a:r>
              <a:rPr lang="en-US" sz="2400" dirty="0"/>
              <a:t>interesting cells or ranges of </a:t>
            </a:r>
            <a:r>
              <a:rPr lang="en-US" sz="2400" dirty="0" smtClean="0"/>
              <a:t>cells, conditional </a:t>
            </a:r>
            <a:r>
              <a:rPr lang="en-US" sz="2400" dirty="0"/>
              <a:t>formatting helps answer </a:t>
            </a:r>
            <a:r>
              <a:rPr lang="en-US" sz="2400" dirty="0" smtClean="0"/>
              <a:t>questions like these:</a:t>
            </a:r>
          </a:p>
          <a:p>
            <a:pPr lvl="2">
              <a:buFont typeface="Wingdings" pitchFamily="2" charset="2"/>
              <a:buChar char="Ø"/>
            </a:pPr>
            <a:r>
              <a:rPr lang="en-US" sz="2000" dirty="0" smtClean="0"/>
              <a:t>Who are the highest performing sales representatives?</a:t>
            </a:r>
          </a:p>
          <a:p>
            <a:pPr lvl="2">
              <a:buFont typeface="Wingdings" pitchFamily="2" charset="2"/>
              <a:buChar char="Ø"/>
            </a:pPr>
            <a:r>
              <a:rPr lang="en-US" sz="2000" dirty="0" smtClean="0"/>
              <a:t>In </a:t>
            </a:r>
            <a:r>
              <a:rPr lang="en-US" sz="2000" dirty="0"/>
              <a:t>what months were revenues highest or lowest?</a:t>
            </a:r>
          </a:p>
          <a:p>
            <a:pPr lvl="2">
              <a:buFont typeface="Wingdings" pitchFamily="2" charset="2"/>
              <a:buChar char="Ø"/>
            </a:pPr>
            <a:r>
              <a:rPr lang="en-US" sz="2000" dirty="0"/>
              <a:t>What are the trends in profits over a specified time period?</a:t>
            </a:r>
          </a:p>
          <a:p>
            <a:r>
              <a:rPr lang="en-US" sz="2400" dirty="0" smtClean="0"/>
              <a:t>With </a:t>
            </a:r>
            <a:r>
              <a:rPr lang="en-US" sz="2400" dirty="0"/>
              <a:t>conditional formatting, fonts become visual guides that help the reader understand data distribution and variation.</a:t>
            </a:r>
            <a:endParaRPr lang="en-US" sz="2400" dirty="0" smtClean="0"/>
          </a:p>
        </p:txBody>
      </p:sp>
    </p:spTree>
    <p:extLst>
      <p:ext uri="{BB962C8B-B14F-4D97-AF65-F5344CB8AC3E}">
        <p14:creationId xmlns:p14="http://schemas.microsoft.com/office/powerpoint/2010/main" val="30765931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Using the Rule Manager </a:t>
            </a:r>
            <a:br>
              <a:rPr lang="en-US" sz="3000" dirty="0" smtClean="0"/>
            </a:br>
            <a:r>
              <a:rPr lang="en-US" sz="3000" dirty="0" smtClean="0"/>
              <a:t>to Apply Conditional Formats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Once </a:t>
            </a:r>
            <a:r>
              <a:rPr lang="en-US" sz="2400" dirty="0"/>
              <a:t>data is selected, you can choose one of five preset specific conditional formats that provide a visual analysis of a worksheet or selected range of data. </a:t>
            </a:r>
            <a:endParaRPr lang="en-US" sz="2400" dirty="0" smtClean="0"/>
          </a:p>
          <a:p>
            <a:r>
              <a:rPr lang="en-US" sz="2400" dirty="0" smtClean="0"/>
              <a:t>For </a:t>
            </a:r>
            <a:r>
              <a:rPr lang="en-US" sz="2400" dirty="0"/>
              <a:t>example, you can specify that when the value in a cell is greater than a given number, the value will be displayed with a particular font or background </a:t>
            </a:r>
            <a:r>
              <a:rPr lang="en-US" sz="2400" dirty="0" smtClean="0"/>
              <a:t>color.</a:t>
            </a:r>
          </a:p>
          <a:p>
            <a:r>
              <a:rPr lang="en-US" sz="2400" dirty="0" smtClean="0"/>
              <a:t>You </a:t>
            </a:r>
            <a:r>
              <a:rPr lang="en-US" sz="2400" dirty="0"/>
              <a:t>can even establish multiple conditional formatting rules for a data range</a:t>
            </a:r>
            <a:r>
              <a:rPr lang="en-US" sz="2400" dirty="0" smtClean="0"/>
              <a:t>.</a:t>
            </a:r>
          </a:p>
          <a:p>
            <a:r>
              <a:rPr lang="en-US" sz="2400" dirty="0"/>
              <a:t>In </a:t>
            </a:r>
            <a:r>
              <a:rPr lang="en-US" sz="2400" dirty="0" smtClean="0"/>
              <a:t>the following exercises</a:t>
            </a:r>
            <a:r>
              <a:rPr lang="en-US" sz="2400" dirty="0"/>
              <a:t>, you </a:t>
            </a:r>
            <a:r>
              <a:rPr lang="en-US" sz="2400" dirty="0" smtClean="0"/>
              <a:t>will work with </a:t>
            </a:r>
            <a:r>
              <a:rPr lang="en-US" sz="2400" dirty="0"/>
              <a:t>data related to the number of patients treated each month at </a:t>
            </a:r>
            <a:r>
              <a:rPr lang="en-US" sz="2400" dirty="0" err="1"/>
              <a:t>Contoso</a:t>
            </a:r>
            <a:r>
              <a:rPr lang="en-US" sz="2400" dirty="0"/>
              <a:t>, Ltd. You </a:t>
            </a:r>
            <a:r>
              <a:rPr lang="en-US" sz="2400" dirty="0" smtClean="0"/>
              <a:t>will use Rule </a:t>
            </a:r>
            <a:r>
              <a:rPr lang="en-US" sz="2400" dirty="0"/>
              <a:t>Manager to apply conditional formatting to provide visual analyses of </a:t>
            </a:r>
            <a:r>
              <a:rPr lang="en-US" sz="2400" dirty="0" smtClean="0"/>
              <a:t>the data.</a:t>
            </a:r>
          </a:p>
        </p:txBody>
      </p:sp>
    </p:spTree>
    <p:extLst>
      <p:ext uri="{BB962C8B-B14F-4D97-AF65-F5344CB8AC3E}">
        <p14:creationId xmlns:p14="http://schemas.microsoft.com/office/powerpoint/2010/main" val="3197401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0" indent="0">
              <a:buNone/>
            </a:pPr>
            <a:r>
              <a:rPr lang="en-US" sz="2400" b="1" dirty="0"/>
              <a:t>OPEN</a:t>
            </a:r>
            <a:r>
              <a:rPr lang="en-US" sz="2400" dirty="0"/>
              <a:t> the </a:t>
            </a:r>
            <a:r>
              <a:rPr lang="en-US" sz="2400" b="1" i="1" dirty="0"/>
              <a:t>Patient Visit Data</a:t>
            </a:r>
            <a:r>
              <a:rPr lang="en-US" sz="2400" dirty="0"/>
              <a:t> file. Then, do the following</a:t>
            </a:r>
            <a:r>
              <a:rPr lang="en-US" sz="2400" dirty="0" smtClean="0"/>
              <a:t>:</a:t>
            </a:r>
          </a:p>
          <a:p>
            <a:pPr marL="457200" lvl="0" indent="-457200">
              <a:buFont typeface="+mj-lt"/>
              <a:buAutoNum type="arabicPeriod"/>
            </a:pPr>
            <a:r>
              <a:rPr lang="en-US" sz="2400" dirty="0"/>
              <a:t>Click the Home tab if it is not active. Select </a:t>
            </a:r>
            <a:r>
              <a:rPr lang="en-US" sz="2400" b="1" dirty="0"/>
              <a:t>A1:N1</a:t>
            </a:r>
            <a:r>
              <a:rPr lang="en-US" sz="2400" dirty="0"/>
              <a:t>. Merge and center the range and apply the Heading 1 style. (Refer to the Merge &amp; Split Cells and the Apply a Cell Style exercises as a reference if needed.)</a:t>
            </a:r>
          </a:p>
          <a:p>
            <a:pPr marL="457200" indent="-457200">
              <a:buFont typeface="+mj-lt"/>
              <a:buAutoNum type="arabicPeriod"/>
            </a:pPr>
            <a:r>
              <a:rPr lang="en-US" sz="2400" dirty="0" smtClean="0"/>
              <a:t>Select </a:t>
            </a:r>
            <a:r>
              <a:rPr lang="en-US" sz="2400" b="1" dirty="0"/>
              <a:t>A2:N2</a:t>
            </a:r>
            <a:r>
              <a:rPr lang="en-US" sz="2400" dirty="0"/>
              <a:t>. Merge and center the </a:t>
            </a:r>
            <a:r>
              <a:rPr lang="en-US" sz="2400" b="1" dirty="0"/>
              <a:t>range</a:t>
            </a:r>
            <a:r>
              <a:rPr lang="en-US" sz="2400" dirty="0"/>
              <a:t> and apply the Heading 2 style.</a:t>
            </a:r>
          </a:p>
          <a:p>
            <a:pPr marL="457200" indent="-457200">
              <a:buFont typeface="+mj-lt"/>
              <a:buAutoNum type="arabicPeriod"/>
            </a:pPr>
            <a:r>
              <a:rPr lang="en-US" sz="2400" dirty="0" smtClean="0"/>
              <a:t>Select </a:t>
            </a:r>
            <a:r>
              <a:rPr lang="en-US" sz="2400" b="1" dirty="0"/>
              <a:t>C4:N8</a:t>
            </a:r>
            <a:r>
              <a:rPr lang="en-US" sz="2400" dirty="0"/>
              <a:t> and click </a:t>
            </a:r>
            <a:r>
              <a:rPr lang="en-US" sz="2400" b="1" dirty="0"/>
              <a:t>Conditional Formatting </a:t>
            </a:r>
            <a:r>
              <a:rPr lang="en-US" sz="2400" dirty="0"/>
              <a:t>in the Styles group.</a:t>
            </a:r>
          </a:p>
          <a:p>
            <a:pPr marL="457200" indent="-457200">
              <a:buFont typeface="+mj-lt"/>
              <a:buAutoNum type="arabicPeriod"/>
            </a:pPr>
            <a:r>
              <a:rPr lang="en-US" sz="2400" dirty="0" smtClean="0"/>
              <a:t>Click </a:t>
            </a:r>
            <a:r>
              <a:rPr lang="en-US" sz="2400" b="1" dirty="0"/>
              <a:t>Highlight Cells Rules </a:t>
            </a:r>
            <a:r>
              <a:rPr lang="en-US" sz="2400" dirty="0"/>
              <a:t>and click </a:t>
            </a:r>
            <a:r>
              <a:rPr lang="en-US" sz="2400" b="1" dirty="0"/>
              <a:t>Greater Than</a:t>
            </a:r>
            <a:r>
              <a:rPr lang="en-US" sz="2400" dirty="0" smtClean="0"/>
              <a:t>.</a:t>
            </a:r>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a:p>
          <a:p>
            <a:pPr marL="457200" indent="-457200">
              <a:buFont typeface="+mj-lt"/>
              <a:buAutoNum type="arabicPeriod"/>
            </a:pPr>
            <a:endParaRPr lang="en-US" sz="2400" dirty="0" smtClean="0"/>
          </a:p>
          <a:p>
            <a:pPr marL="457200" indent="-457200">
              <a:buFont typeface="+mj-lt"/>
              <a:buAutoNum type="arabicPeriod"/>
            </a:pPr>
            <a:endParaRPr lang="en-US" sz="2400" dirty="0" smtClean="0"/>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821876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In </a:t>
            </a:r>
            <a:r>
              <a:rPr lang="en-US" sz="2400" dirty="0"/>
              <a:t>the </a:t>
            </a:r>
            <a:r>
              <a:rPr lang="en-US" sz="2400" i="1" dirty="0"/>
              <a:t>Greater Than</a:t>
            </a:r>
            <a:r>
              <a:rPr lang="en-US" sz="2400" dirty="0"/>
              <a:t> dialog box, key </a:t>
            </a:r>
            <a:r>
              <a:rPr lang="en-US" sz="2400" b="1" dirty="0"/>
              <a:t>600</a:t>
            </a:r>
            <a:r>
              <a:rPr lang="en-US" sz="2400" dirty="0"/>
              <a:t> and click </a:t>
            </a:r>
            <a:r>
              <a:rPr lang="en-US" sz="2400" b="1" dirty="0"/>
              <a:t>OK</a:t>
            </a:r>
            <a:r>
              <a:rPr lang="en-US" sz="2400" dirty="0"/>
              <a:t>. </a:t>
            </a:r>
            <a:r>
              <a:rPr lang="en-US" sz="2400" dirty="0" smtClean="0"/>
              <a:t>the </a:t>
            </a:r>
            <a:r>
              <a:rPr lang="en-US" sz="2400" dirty="0"/>
              <a:t>highlighted data represents the months in which the doctors were seeing more than the ideal number of patients.</a:t>
            </a:r>
          </a:p>
          <a:p>
            <a:pPr marL="457200" indent="-457200">
              <a:buFont typeface="+mj-lt"/>
              <a:buAutoNum type="arabicPeriod" startAt="5"/>
            </a:pPr>
            <a:r>
              <a:rPr lang="en-US" sz="2400" dirty="0" smtClean="0"/>
              <a:t>With </a:t>
            </a:r>
            <a:r>
              <a:rPr lang="en-US" sz="2400" dirty="0"/>
              <a:t>the range still selected, click </a:t>
            </a:r>
            <a:r>
              <a:rPr lang="en-US" sz="2400" b="1" dirty="0"/>
              <a:t>Conditional Formatting</a:t>
            </a:r>
            <a:r>
              <a:rPr lang="en-US" sz="2400" dirty="0"/>
              <a:t>.</a:t>
            </a:r>
          </a:p>
          <a:p>
            <a:pPr marL="457200" indent="-457200">
              <a:buFont typeface="+mj-lt"/>
              <a:buAutoNum type="arabicPeriod" startAt="5"/>
            </a:pPr>
            <a:r>
              <a:rPr lang="en-US" sz="2400" dirty="0" smtClean="0"/>
              <a:t>Mouse </a:t>
            </a:r>
            <a:r>
              <a:rPr lang="en-US" sz="2400" dirty="0"/>
              <a:t>over </a:t>
            </a:r>
            <a:r>
              <a:rPr lang="en-US" sz="2400" b="1" dirty="0"/>
              <a:t>Highlight Cells Rules </a:t>
            </a:r>
            <a:r>
              <a:rPr lang="en-US" sz="2400" dirty="0"/>
              <a:t>and click </a:t>
            </a:r>
            <a:r>
              <a:rPr lang="en-US" sz="2400" b="1" dirty="0"/>
              <a:t>Less</a:t>
            </a:r>
            <a:r>
              <a:rPr lang="en-US" sz="2400" dirty="0"/>
              <a:t> </a:t>
            </a:r>
            <a:r>
              <a:rPr lang="en-US" sz="2400" b="1" dirty="0"/>
              <a:t>Than</a:t>
            </a:r>
            <a:r>
              <a:rPr lang="en-US" sz="2400" dirty="0"/>
              <a:t>.</a:t>
            </a:r>
          </a:p>
          <a:p>
            <a:pPr marL="457200" indent="-457200">
              <a:buFont typeface="+mj-lt"/>
              <a:buAutoNum type="arabicPeriod" startAt="5"/>
            </a:pPr>
            <a:r>
              <a:rPr lang="en-US" sz="2400" dirty="0" smtClean="0"/>
              <a:t>In </a:t>
            </a:r>
            <a:r>
              <a:rPr lang="en-US" sz="2400" dirty="0"/>
              <a:t>the </a:t>
            </a:r>
            <a:r>
              <a:rPr lang="en-US" sz="2400" i="1" dirty="0"/>
              <a:t>Less Than</a:t>
            </a:r>
            <a:r>
              <a:rPr lang="en-US" sz="2400" dirty="0"/>
              <a:t> dialog box, key </a:t>
            </a:r>
            <a:r>
              <a:rPr lang="en-US" sz="2400" b="1" dirty="0"/>
              <a:t>560</a:t>
            </a:r>
            <a:r>
              <a:rPr lang="en-US" sz="2400" dirty="0"/>
              <a:t>. In the </a:t>
            </a:r>
            <a:r>
              <a:rPr lang="en-US" sz="2400" i="1" dirty="0"/>
              <a:t>With</a:t>
            </a:r>
            <a:r>
              <a:rPr lang="en-US" sz="2400" dirty="0"/>
              <a:t> box, select </a:t>
            </a:r>
            <a:r>
              <a:rPr lang="en-US" sz="2400" b="1" dirty="0"/>
              <a:t>Green Fill with Dark Green Text </a:t>
            </a:r>
            <a:r>
              <a:rPr lang="en-US" sz="2400" dirty="0"/>
              <a:t>and click </a:t>
            </a:r>
            <a:r>
              <a:rPr lang="en-US" sz="2400" b="1" dirty="0"/>
              <a:t>OK</a:t>
            </a:r>
            <a:r>
              <a:rPr lang="en-US" sz="2400" dirty="0"/>
              <a:t>. </a:t>
            </a: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smtClean="0"/>
          </a:p>
          <a:p>
            <a:pPr marL="457200" indent="-457200">
              <a:buFont typeface="+mj-lt"/>
              <a:buAutoNum type="arabicPeriod" startAt="5"/>
            </a:pPr>
            <a:endParaRPr lang="en-US" sz="2400" dirty="0" smtClean="0"/>
          </a:p>
        </p:txBody>
      </p:sp>
    </p:spTree>
    <p:extLst>
      <p:ext uri="{BB962C8B-B14F-4D97-AF65-F5344CB8AC3E}">
        <p14:creationId xmlns:p14="http://schemas.microsoft.com/office/powerpoint/2010/main" val="4003579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The </a:t>
            </a:r>
            <a:r>
              <a:rPr lang="en-US" sz="2400" dirty="0"/>
              <a:t>highlight now contrasts the months in which the patient load was less than expected. Refer to the </a:t>
            </a:r>
            <a:r>
              <a:rPr lang="en-US" sz="2400" i="1" dirty="0"/>
              <a:t>Conditional Formatting</a:t>
            </a:r>
            <a:r>
              <a:rPr lang="en-US" sz="2400" dirty="0"/>
              <a:t> dialog box in Figure 4-32.</a:t>
            </a:r>
            <a:endParaRPr lang="en-US" sz="2400" dirty="0" smtClean="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smtClean="0"/>
          </a:p>
          <a:p>
            <a:pPr marL="457200" indent="-457200">
              <a:buFont typeface="+mj-lt"/>
              <a:buAutoNum type="arabicPeriod" startAt="9"/>
            </a:pPr>
            <a:r>
              <a:rPr lang="en-US" sz="2400" dirty="0"/>
              <a:t>Click </a:t>
            </a:r>
            <a:r>
              <a:rPr lang="en-US" sz="2400" b="1" dirty="0"/>
              <a:t>Conditional</a:t>
            </a:r>
            <a:r>
              <a:rPr lang="en-US" sz="2400" dirty="0"/>
              <a:t> </a:t>
            </a:r>
            <a:r>
              <a:rPr lang="en-US" sz="2400" b="1" dirty="0"/>
              <a:t>Formatting</a:t>
            </a:r>
            <a:r>
              <a:rPr lang="en-US" sz="2400" dirty="0"/>
              <a:t> and mouse over </a:t>
            </a:r>
            <a:r>
              <a:rPr lang="en-US" sz="2400" b="1" dirty="0"/>
              <a:t>Top/Bottom Rules</a:t>
            </a:r>
            <a:r>
              <a:rPr lang="en-US" sz="2400" dirty="0"/>
              <a:t>.</a:t>
            </a:r>
          </a:p>
          <a:p>
            <a:pPr marL="457200" indent="-457200">
              <a:buFont typeface="+mj-lt"/>
              <a:buAutoNum type="arabicPeriod" startAt="9"/>
            </a:pPr>
            <a:endParaRPr lang="en-US" sz="2400" dirty="0" smtClean="0"/>
          </a:p>
          <a:p>
            <a:pPr marL="457200" indent="-457200">
              <a:buFont typeface="+mj-lt"/>
              <a:buAutoNum type="arabicPeriod" startAt="9"/>
            </a:pPr>
            <a:endParaRPr lang="en-US" sz="2400" dirty="0" smtClean="0"/>
          </a:p>
          <a:p>
            <a:pPr marL="457200" indent="-457200">
              <a:buFont typeface="+mj-lt"/>
              <a:buAutoNum type="arabicPeriod" startAt="9"/>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971800"/>
            <a:ext cx="4324954" cy="2286319"/>
          </a:xfrm>
          <a:prstGeom prst="rect">
            <a:avLst/>
          </a:prstGeom>
        </p:spPr>
      </p:pic>
    </p:spTree>
    <p:extLst>
      <p:ext uri="{BB962C8B-B14F-4D97-AF65-F5344CB8AC3E}">
        <p14:creationId xmlns:p14="http://schemas.microsoft.com/office/powerpoint/2010/main" val="20764489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a:t>Click </a:t>
            </a:r>
            <a:r>
              <a:rPr lang="en-US" sz="2400" b="1" dirty="0"/>
              <a:t>Top 10%</a:t>
            </a:r>
            <a:r>
              <a:rPr lang="en-US" sz="2400" dirty="0"/>
              <a:t>. In the dialog box, accept </a:t>
            </a:r>
            <a:r>
              <a:rPr lang="en-US" sz="2400" b="1" dirty="0"/>
              <a:t>10%</a:t>
            </a:r>
            <a:r>
              <a:rPr lang="en-US" sz="2400" dirty="0"/>
              <a:t> and click </a:t>
            </a:r>
            <a:r>
              <a:rPr lang="en-US" sz="2400" b="1" dirty="0"/>
              <a:t>Yellow Fill with Dark Yellow Text</a:t>
            </a:r>
            <a:r>
              <a:rPr lang="en-US" sz="2400" dirty="0"/>
              <a:t>. Click </a:t>
            </a:r>
            <a:r>
              <a:rPr lang="en-US" sz="2400" b="1" dirty="0"/>
              <a:t>OK</a:t>
            </a:r>
            <a:r>
              <a:rPr lang="en-US" sz="2400" dirty="0" smtClean="0"/>
              <a:t>.</a:t>
            </a:r>
            <a:endParaRPr lang="en-US" sz="2400" dirty="0"/>
          </a:p>
          <a:p>
            <a:pPr marL="457200" indent="-457200">
              <a:buFont typeface="+mj-lt"/>
              <a:buAutoNum type="arabicPeriod" startAt="10"/>
            </a:pPr>
            <a:r>
              <a:rPr lang="en-US" sz="2400" dirty="0"/>
              <a:t>Click </a:t>
            </a:r>
            <a:r>
              <a:rPr lang="en-US" sz="2400" b="1" dirty="0"/>
              <a:t>Conditional</a:t>
            </a:r>
            <a:r>
              <a:rPr lang="en-US" sz="2400" dirty="0"/>
              <a:t> </a:t>
            </a:r>
            <a:r>
              <a:rPr lang="en-US" sz="2400" b="1" dirty="0"/>
              <a:t>Formatting</a:t>
            </a:r>
            <a:r>
              <a:rPr lang="en-US" sz="2400" dirty="0"/>
              <a:t> and click </a:t>
            </a:r>
            <a:r>
              <a:rPr lang="en-US" sz="2400" b="1" dirty="0"/>
              <a:t>Manage</a:t>
            </a:r>
            <a:r>
              <a:rPr lang="en-US" sz="2400" dirty="0"/>
              <a:t> </a:t>
            </a:r>
            <a:r>
              <a:rPr lang="en-US" sz="2400" b="1" dirty="0"/>
              <a:t>Rules</a:t>
            </a:r>
            <a:r>
              <a:rPr lang="en-US" sz="2400" dirty="0"/>
              <a:t> at the bottom of the list</a:t>
            </a:r>
            <a:r>
              <a:rPr lang="en-US" sz="2400" dirty="0" smtClean="0"/>
              <a:t>.</a:t>
            </a:r>
          </a:p>
          <a:p>
            <a:pPr marL="457200" indent="-457200">
              <a:buFont typeface="+mj-lt"/>
              <a:buAutoNum type="arabicPeriod" startAt="10"/>
            </a:pPr>
            <a:r>
              <a:rPr lang="en-US" sz="2400" dirty="0"/>
              <a:t>In the </a:t>
            </a:r>
            <a:r>
              <a:rPr lang="en-US" sz="2400" i="1" dirty="0"/>
              <a:t>Show formatting rules for</a:t>
            </a:r>
            <a:r>
              <a:rPr lang="en-US" sz="2400" dirty="0"/>
              <a:t> box, click </a:t>
            </a:r>
            <a:r>
              <a:rPr lang="en-US" sz="2400" b="1" dirty="0"/>
              <a:t>This Worksheet</a:t>
            </a:r>
            <a:r>
              <a:rPr lang="en-US" sz="2400" dirty="0"/>
              <a:t>. The three conditional formatting rules you have applied are displayed. Position the Conditional Formatting Rules Manager dialog box below the worksheet data so you can view the data and the conditional formatting </a:t>
            </a:r>
            <a:r>
              <a:rPr lang="en-US" sz="2400" dirty="0" smtClean="0"/>
              <a:t>rules.</a:t>
            </a:r>
          </a:p>
          <a:p>
            <a:pPr marL="457200" indent="-457200">
              <a:buFont typeface="+mj-lt"/>
              <a:buAutoNum type="arabicPeriod" startAt="10"/>
            </a:pPr>
            <a:endParaRPr lang="en-US" sz="2400" dirty="0" smtClean="0"/>
          </a:p>
          <a:p>
            <a:pPr marL="457200" indent="-457200">
              <a:buFont typeface="+mj-lt"/>
              <a:buAutoNum type="arabicPeriod" startAt="10"/>
            </a:pPr>
            <a:endParaRPr lang="en-US" sz="2400" dirty="0" smtClean="0"/>
          </a:p>
        </p:txBody>
      </p:sp>
    </p:spTree>
    <p:extLst>
      <p:ext uri="{BB962C8B-B14F-4D97-AF65-F5344CB8AC3E}">
        <p14:creationId xmlns:p14="http://schemas.microsoft.com/office/powerpoint/2010/main" val="21215153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Notice </a:t>
            </a:r>
            <a:r>
              <a:rPr lang="en-US" sz="2400" dirty="0"/>
              <a:t>that the first and third rules apply to overlapping </a:t>
            </a:r>
            <a:r>
              <a:rPr lang="en-US" sz="2400" dirty="0" smtClean="0"/>
              <a:t>data, so if </a:t>
            </a:r>
            <a:r>
              <a:rPr lang="en-US" sz="2400" dirty="0"/>
              <a:t>a cell value exceeds 600 and that value also falls within the top 10%, the 10% formatting will be </a:t>
            </a:r>
            <a:r>
              <a:rPr lang="en-US" sz="2400" dirty="0" smtClean="0"/>
              <a:t>applied (see figure below).</a:t>
            </a:r>
            <a:endParaRPr lang="en-US" sz="2400" dirty="0"/>
          </a:p>
          <a:p>
            <a:pPr marL="457200" indent="-457200">
              <a:buFont typeface="+mj-lt"/>
              <a:buAutoNum type="arabicPeriod" startAt="10"/>
            </a:pPr>
            <a:endParaRPr lang="en-US" sz="2400" dirty="0" smtClean="0"/>
          </a:p>
          <a:p>
            <a:pPr marL="457200" indent="-457200">
              <a:buFont typeface="+mj-lt"/>
              <a:buAutoNum type="arabicPeriod" startAt="10"/>
            </a:pPr>
            <a:endParaRPr lang="en-US" sz="2400" dirty="0" smtClean="0"/>
          </a:p>
          <a:p>
            <a:pPr marL="457200" indent="-457200">
              <a:buFont typeface="+mj-lt"/>
              <a:buAutoNum type="arabicPeriod" startAt="10"/>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276600"/>
            <a:ext cx="4324954" cy="2924583"/>
          </a:xfrm>
          <a:prstGeom prst="rect">
            <a:avLst/>
          </a:prstGeom>
        </p:spPr>
      </p:pic>
    </p:spTree>
    <p:extLst>
      <p:ext uri="{BB962C8B-B14F-4D97-AF65-F5344CB8AC3E}">
        <p14:creationId xmlns:p14="http://schemas.microsoft.com/office/powerpoint/2010/main" val="128715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Inserting and Deleting Cells</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As demonstrated in </a:t>
            </a:r>
            <a:r>
              <a:rPr lang="en-US" sz="2000" dirty="0" smtClean="0"/>
              <a:t>the previous </a:t>
            </a:r>
            <a:r>
              <a:rPr lang="en-US" sz="2000" dirty="0"/>
              <a:t>exercise, if you click Insert in the Cells group, a blank cell is inserted and, by default, the existing cells move down in the column</a:t>
            </a:r>
            <a:r>
              <a:rPr lang="en-US" sz="2000" dirty="0" smtClean="0"/>
              <a:t>.</a:t>
            </a:r>
          </a:p>
          <a:p>
            <a:r>
              <a:rPr lang="en-US" sz="2000" dirty="0" smtClean="0"/>
              <a:t>If</a:t>
            </a:r>
            <a:r>
              <a:rPr lang="en-US" sz="2000" dirty="0"/>
              <a:t>, however, you click the arrow next to Insert and select Insert Cells, the Insert dialog box shown </a:t>
            </a:r>
            <a:r>
              <a:rPr lang="en-US" sz="2000" dirty="0" smtClean="0"/>
              <a:t>below opens</a:t>
            </a:r>
            <a:r>
              <a:rPr lang="en-US" sz="2000" dirty="0"/>
              <a:t>, and you can choose to shift cells to the </a:t>
            </a:r>
            <a:r>
              <a:rPr lang="en-US" sz="2000" dirty="0" smtClean="0"/>
              <a:t>right.</a:t>
            </a:r>
          </a:p>
          <a:p>
            <a:r>
              <a:rPr lang="en-US" sz="2000" dirty="0" smtClean="0"/>
              <a:t>By </a:t>
            </a:r>
            <a:r>
              <a:rPr lang="en-US" sz="2000" dirty="0"/>
              <a:t>default, the option box has the shift cells down option selected. The dialog box also allows you to insert a row or a column in a worksheet. </a:t>
            </a:r>
            <a:endParaRPr lang="en-US" sz="20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343400"/>
            <a:ext cx="1905000" cy="1989293"/>
          </a:xfrm>
          <a:prstGeom prst="rect">
            <a:avLst/>
          </a:prstGeom>
        </p:spPr>
      </p:pic>
    </p:spTree>
    <p:extLst>
      <p:ext uri="{BB962C8B-B14F-4D97-AF65-F5344CB8AC3E}">
        <p14:creationId xmlns:p14="http://schemas.microsoft.com/office/powerpoint/2010/main" val="141316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Use the Rule </a:t>
            </a:r>
            <a:br>
              <a:rPr lang="en-US" sz="3000" dirty="0" smtClean="0"/>
            </a:br>
            <a:r>
              <a:rPr lang="en-US" sz="3000" dirty="0" smtClean="0"/>
              <a:t>Manager to Apply Conditional Formats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3"/>
            </a:pPr>
            <a:r>
              <a:rPr lang="en-US" sz="2300" dirty="0"/>
              <a:t>Click the </a:t>
            </a:r>
            <a:r>
              <a:rPr lang="en-US" sz="2300" b="1" dirty="0"/>
              <a:t>Cell Value &gt; 600 </a:t>
            </a:r>
            <a:r>
              <a:rPr lang="en-US" sz="2300" dirty="0"/>
              <a:t>rule and click the up arrow twice to move the rule to the top of the list. Click </a:t>
            </a:r>
            <a:r>
              <a:rPr lang="en-US" sz="2300" b="1" dirty="0"/>
              <a:t>Apply</a:t>
            </a:r>
            <a:r>
              <a:rPr lang="en-US" sz="2300" dirty="0"/>
              <a:t> and then click </a:t>
            </a:r>
            <a:r>
              <a:rPr lang="en-US" sz="2300" b="1" dirty="0"/>
              <a:t>OK</a:t>
            </a:r>
            <a:r>
              <a:rPr lang="en-US" sz="2300" dirty="0"/>
              <a:t>. Click the </a:t>
            </a:r>
            <a:r>
              <a:rPr lang="en-US" sz="2300" b="1" dirty="0"/>
              <a:t>Close</a:t>
            </a:r>
            <a:r>
              <a:rPr lang="en-US" sz="2300" dirty="0"/>
              <a:t> button to close the </a:t>
            </a:r>
            <a:r>
              <a:rPr lang="en-US" sz="2300" i="1" dirty="0"/>
              <a:t>Conditional Formatting</a:t>
            </a:r>
            <a:r>
              <a:rPr lang="en-US" sz="2300" dirty="0"/>
              <a:t> dialog box. Click </a:t>
            </a:r>
            <a:r>
              <a:rPr lang="en-US" sz="2300" dirty="0" smtClean="0"/>
              <a:t>any </a:t>
            </a:r>
            <a:r>
              <a:rPr lang="en-US" sz="2300" dirty="0"/>
              <a:t>empty cell to deselect the range. All values greater than 600 are now formatted with the dark red font. Click </a:t>
            </a:r>
            <a:r>
              <a:rPr lang="en-US" sz="2300" dirty="0" smtClean="0"/>
              <a:t>any </a:t>
            </a:r>
            <a:r>
              <a:rPr lang="en-US" sz="2300" dirty="0"/>
              <a:t>empty cell</a:t>
            </a:r>
            <a:r>
              <a:rPr lang="en-US" sz="2300" dirty="0" smtClean="0"/>
              <a:t>. See the figure below.</a:t>
            </a:r>
          </a:p>
          <a:p>
            <a:pPr marL="457200" indent="-457200">
              <a:buFont typeface="+mj-lt"/>
              <a:buAutoNum type="arabicPeriod" startAt="13"/>
            </a:pPr>
            <a:endParaRPr lang="en-US" sz="2300" dirty="0"/>
          </a:p>
          <a:p>
            <a:pPr marL="457200" indent="-457200">
              <a:buFont typeface="+mj-lt"/>
              <a:buAutoNum type="arabicPeriod" startAt="13"/>
            </a:pPr>
            <a:endParaRPr lang="en-US" sz="2300" dirty="0" smtClean="0"/>
          </a:p>
          <a:p>
            <a:pPr marL="457200" indent="-457200">
              <a:buFont typeface="+mj-lt"/>
              <a:buAutoNum type="arabicPeriod" startAt="13"/>
            </a:pPr>
            <a:endParaRPr lang="en-US" sz="2300" dirty="0"/>
          </a:p>
          <a:p>
            <a:pPr marL="457200" indent="-457200">
              <a:buFont typeface="+mj-lt"/>
              <a:buAutoNum type="arabicPeriod" startAt="13"/>
            </a:pPr>
            <a:endParaRPr lang="en-US" sz="2300" dirty="0" smtClean="0"/>
          </a:p>
          <a:p>
            <a:pPr marL="457200" indent="-457200">
              <a:buFont typeface="+mj-lt"/>
              <a:buAutoNum type="arabicPeriod" startAt="13"/>
            </a:pPr>
            <a:endParaRPr lang="en-US" sz="2300" dirty="0"/>
          </a:p>
          <a:p>
            <a:pPr marL="457200" indent="-457200">
              <a:buFont typeface="+mj-lt"/>
              <a:buAutoNum type="arabicPeriod" startAt="13"/>
            </a:pPr>
            <a:r>
              <a:rPr lang="en-US" sz="2400" b="1" dirty="0"/>
              <a:t>SAVE</a:t>
            </a:r>
            <a:r>
              <a:rPr lang="en-US" sz="2400" dirty="0"/>
              <a:t> the workbook in the Lesson 4 folder</a:t>
            </a:r>
            <a:r>
              <a:rPr lang="en-US" sz="2400" dirty="0" smtClean="0"/>
              <a:t>.</a:t>
            </a:r>
            <a:endParaRPr lang="en-US" sz="2300" dirty="0" smtClean="0"/>
          </a:p>
          <a:p>
            <a:pPr marL="457200" indent="-457200">
              <a:buFont typeface="+mj-lt"/>
              <a:buAutoNum type="arabicPeriod" startAt="13"/>
            </a:pPr>
            <a:endParaRPr lang="en-US" sz="2300" dirty="0" smtClean="0"/>
          </a:p>
          <a:p>
            <a:pPr marL="457200" indent="-457200">
              <a:buFont typeface="+mj-lt"/>
              <a:buAutoNum type="arabicPeriod" startAt="13"/>
            </a:pP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345" y="3886200"/>
            <a:ext cx="4334480" cy="1943371"/>
          </a:xfrm>
          <a:prstGeom prst="rect">
            <a:avLst/>
          </a:prstGeom>
        </p:spPr>
      </p:pic>
    </p:spTree>
    <p:extLst>
      <p:ext uri="{BB962C8B-B14F-4D97-AF65-F5344CB8AC3E}">
        <p14:creationId xmlns:p14="http://schemas.microsoft.com/office/powerpoint/2010/main" val="25155340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Applying Multiple Conditional Formatting Rules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Multiple conditional formatting rules can be true</a:t>
            </a:r>
            <a:r>
              <a:rPr lang="en-US" sz="2400" dirty="0" smtClean="0"/>
              <a:t>.</a:t>
            </a:r>
          </a:p>
          <a:p>
            <a:r>
              <a:rPr lang="en-US" sz="2400" dirty="0" smtClean="0"/>
              <a:t>By </a:t>
            </a:r>
            <a:r>
              <a:rPr lang="en-US" sz="2400" dirty="0"/>
              <a:t>default, new rules are always added to the top of the list and therefore have a higher </a:t>
            </a:r>
            <a:r>
              <a:rPr lang="en-US" sz="2400" dirty="0" smtClean="0"/>
              <a:t>precedence.</a:t>
            </a:r>
          </a:p>
          <a:p>
            <a:r>
              <a:rPr lang="en-US" sz="2400" dirty="0" smtClean="0"/>
              <a:t>Conditional </a:t>
            </a:r>
            <a:r>
              <a:rPr lang="en-US" sz="2400" dirty="0"/>
              <a:t>formatting takes precedence over manual formatting that has been applied to the worksheet or any given cell or range, as shown in the following exercise.</a:t>
            </a:r>
            <a:endParaRPr lang="en-US" sz="2400" dirty="0" smtClean="0"/>
          </a:p>
        </p:txBody>
      </p:sp>
    </p:spTree>
    <p:extLst>
      <p:ext uri="{BB962C8B-B14F-4D97-AF65-F5344CB8AC3E}">
        <p14:creationId xmlns:p14="http://schemas.microsoft.com/office/powerpoint/2010/main" val="29945405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0" indent="0">
              <a:buNone/>
            </a:pPr>
            <a:r>
              <a:rPr lang="en-US" sz="2400" b="1" dirty="0" smtClean="0"/>
              <a:t>USE </a:t>
            </a:r>
            <a:r>
              <a:rPr lang="en-US" sz="2400" dirty="0" smtClean="0"/>
              <a:t>the workbook from the previous exercise:</a:t>
            </a:r>
          </a:p>
          <a:p>
            <a:pPr marL="457200" lvl="0" indent="-457200">
              <a:buFont typeface="+mj-lt"/>
              <a:buAutoNum type="arabicPeriod"/>
            </a:pPr>
            <a:r>
              <a:rPr lang="en-US" sz="2400" dirty="0"/>
              <a:t>Click on the Column C header to highlight the entire column. Click on the arrow below the </a:t>
            </a:r>
            <a:r>
              <a:rPr lang="en-US" sz="2400" b="1" dirty="0"/>
              <a:t>Insert</a:t>
            </a:r>
            <a:r>
              <a:rPr lang="en-US" sz="2400" dirty="0"/>
              <a:t> </a:t>
            </a:r>
            <a:r>
              <a:rPr lang="en-US" sz="2400" b="1" dirty="0"/>
              <a:t>Rows</a:t>
            </a:r>
            <a:r>
              <a:rPr lang="en-US" sz="2400" dirty="0"/>
              <a:t> button then click </a:t>
            </a:r>
            <a:r>
              <a:rPr lang="en-US" sz="2400" b="1" dirty="0"/>
              <a:t>Insert</a:t>
            </a:r>
            <a:r>
              <a:rPr lang="en-US" sz="2400" dirty="0"/>
              <a:t> </a:t>
            </a:r>
            <a:r>
              <a:rPr lang="en-US" sz="2400" b="1" dirty="0"/>
              <a:t>Sheet</a:t>
            </a:r>
            <a:r>
              <a:rPr lang="en-US" sz="2400" dirty="0"/>
              <a:t> </a:t>
            </a:r>
            <a:r>
              <a:rPr lang="en-US" sz="2400" b="1" dirty="0"/>
              <a:t>Columns</a:t>
            </a:r>
            <a:r>
              <a:rPr lang="en-US" sz="2400" dirty="0"/>
              <a:t>. A new column is inserted. The Format Painter button emerges with your new column. Click on it and </a:t>
            </a:r>
            <a:r>
              <a:rPr lang="en-US" sz="2400" b="1" dirty="0"/>
              <a:t>accept</a:t>
            </a:r>
            <a:r>
              <a:rPr lang="en-US" sz="2400" dirty="0"/>
              <a:t> the first option (default) of </a:t>
            </a:r>
            <a:r>
              <a:rPr lang="en-US" sz="2400" i="1" dirty="0"/>
              <a:t>Format Same as Left</a:t>
            </a:r>
            <a:r>
              <a:rPr lang="en-US" sz="2400" dirty="0"/>
              <a:t>. </a:t>
            </a:r>
          </a:p>
          <a:p>
            <a:pPr marL="457200" lvl="0" indent="-457200">
              <a:buFont typeface="+mj-lt"/>
              <a:buAutoNum type="arabicPeriod"/>
            </a:pPr>
            <a:r>
              <a:rPr lang="en-US" sz="2400" dirty="0"/>
              <a:t>Click on </a:t>
            </a:r>
            <a:r>
              <a:rPr lang="en-US" sz="2400" b="1" dirty="0"/>
              <a:t>C3</a:t>
            </a:r>
            <a:r>
              <a:rPr lang="en-US" sz="2400" dirty="0"/>
              <a:t> and key </a:t>
            </a:r>
            <a:r>
              <a:rPr lang="en-US" sz="2400" b="1" dirty="0"/>
              <a:t>Job</a:t>
            </a:r>
            <a:r>
              <a:rPr lang="en-US" sz="2400" dirty="0"/>
              <a:t> </a:t>
            </a:r>
            <a:r>
              <a:rPr lang="en-US" sz="2400" b="1" dirty="0"/>
              <a:t>Title</a:t>
            </a:r>
            <a:r>
              <a:rPr lang="en-US" sz="2400" dirty="0"/>
              <a:t>, then press </a:t>
            </a:r>
            <a:r>
              <a:rPr lang="en-US" sz="2400" b="1" dirty="0"/>
              <a:t>Enter</a:t>
            </a:r>
            <a:r>
              <a:rPr lang="en-US" sz="2400" dirty="0"/>
              <a:t>.</a:t>
            </a:r>
          </a:p>
          <a:p>
            <a:pPr marL="457200" lvl="0" indent="-457200">
              <a:buFont typeface="+mj-lt"/>
              <a:buAutoNum type="arabicPeriod"/>
            </a:pPr>
            <a:r>
              <a:rPr lang="en-US" sz="2400" dirty="0"/>
              <a:t>In cell </a:t>
            </a:r>
            <a:r>
              <a:rPr lang="en-US" sz="2400" b="1" dirty="0"/>
              <a:t>C4</a:t>
            </a:r>
            <a:r>
              <a:rPr lang="en-US" sz="2400" dirty="0"/>
              <a:t>, key </a:t>
            </a:r>
            <a:r>
              <a:rPr lang="en-US" sz="2400" b="1" dirty="0"/>
              <a:t>Physician</a:t>
            </a:r>
            <a:r>
              <a:rPr lang="en-US" sz="2400" dirty="0"/>
              <a:t>, then press </a:t>
            </a:r>
            <a:r>
              <a:rPr lang="en-US" sz="2400" b="1" dirty="0"/>
              <a:t>Enter</a:t>
            </a:r>
            <a:r>
              <a:rPr lang="en-US" sz="2400" dirty="0"/>
              <a:t>. Click </a:t>
            </a:r>
            <a:r>
              <a:rPr lang="en-US" sz="2400" b="1" dirty="0"/>
              <a:t>C4</a:t>
            </a:r>
            <a:r>
              <a:rPr lang="en-US" sz="2400" dirty="0"/>
              <a:t> again to activate it, then click and hold and drag the contents to </a:t>
            </a:r>
            <a:r>
              <a:rPr lang="en-US" sz="2400" b="1" dirty="0"/>
              <a:t>C7</a:t>
            </a:r>
            <a:r>
              <a:rPr lang="en-US" sz="2400" dirty="0" smtClean="0"/>
              <a:t>.</a:t>
            </a:r>
          </a:p>
          <a:p>
            <a:pPr marL="457200" indent="-457200">
              <a:buFont typeface="+mj-lt"/>
              <a:buAutoNum type="arabicPeriod"/>
            </a:pPr>
            <a:endParaRPr lang="en-US" sz="2400" dirty="0" smtClean="0"/>
          </a:p>
        </p:txBody>
      </p:sp>
    </p:spTree>
    <p:extLst>
      <p:ext uri="{BB962C8B-B14F-4D97-AF65-F5344CB8AC3E}">
        <p14:creationId xmlns:p14="http://schemas.microsoft.com/office/powerpoint/2010/main" val="2227291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normAutofit fontScale="92500" lnSpcReduction="20000"/>
          </a:bodyPr>
          <a:lstStyle/>
          <a:p>
            <a:pPr marL="457200" lvl="0" indent="-457200">
              <a:buFont typeface="+mj-lt"/>
              <a:buAutoNum type="arabicPeriod" startAt="4"/>
            </a:pPr>
            <a:r>
              <a:rPr lang="en-US" sz="2400" dirty="0" smtClean="0"/>
              <a:t>Click </a:t>
            </a:r>
            <a:r>
              <a:rPr lang="en-US" sz="2400" b="1" dirty="0"/>
              <a:t>C8</a:t>
            </a:r>
            <a:r>
              <a:rPr lang="en-US" sz="2400" dirty="0"/>
              <a:t> and key </a:t>
            </a:r>
            <a:r>
              <a:rPr lang="en-US" sz="2400" b="1" dirty="0"/>
              <a:t>PA</a:t>
            </a:r>
            <a:r>
              <a:rPr lang="en-US" sz="2400" dirty="0"/>
              <a:t>. You have now reentered the data that was removed in a previous exercise.</a:t>
            </a:r>
          </a:p>
          <a:p>
            <a:pPr marL="457200" indent="-457200">
              <a:buFont typeface="+mj-lt"/>
              <a:buAutoNum type="arabicPeriod" startAt="4"/>
            </a:pPr>
            <a:r>
              <a:rPr lang="en-US" sz="2400" dirty="0" smtClean="0"/>
              <a:t>Select </a:t>
            </a:r>
            <a:r>
              <a:rPr lang="en-US" sz="2400" b="1" dirty="0" smtClean="0"/>
              <a:t>D8:O8</a:t>
            </a:r>
            <a:r>
              <a:rPr lang="en-US" sz="2400" dirty="0"/>
              <a:t>. Click </a:t>
            </a:r>
            <a:r>
              <a:rPr lang="en-US" sz="2400" b="1" dirty="0"/>
              <a:t>Conditional Formatting </a:t>
            </a:r>
            <a:r>
              <a:rPr lang="en-US" sz="2400" dirty="0"/>
              <a:t>and click </a:t>
            </a:r>
            <a:r>
              <a:rPr lang="en-US" sz="2400" b="1" dirty="0"/>
              <a:t>Highlight Cells Rules</a:t>
            </a:r>
            <a:r>
              <a:rPr lang="en-US" sz="2400" dirty="0"/>
              <a:t>.</a:t>
            </a:r>
          </a:p>
          <a:p>
            <a:pPr marL="457200" indent="-457200">
              <a:buFont typeface="+mj-lt"/>
              <a:buAutoNum type="arabicPeriod" startAt="4"/>
            </a:pPr>
            <a:r>
              <a:rPr lang="en-US" sz="2400" dirty="0" smtClean="0"/>
              <a:t>Click </a:t>
            </a:r>
            <a:r>
              <a:rPr lang="en-US" sz="2400" b="1" dirty="0"/>
              <a:t>Less Than</a:t>
            </a:r>
            <a:r>
              <a:rPr lang="en-US" sz="2400" dirty="0"/>
              <a:t>. Key </a:t>
            </a:r>
            <a:r>
              <a:rPr lang="en-US" sz="2400" b="1" dirty="0"/>
              <a:t>300 </a:t>
            </a:r>
            <a:r>
              <a:rPr lang="en-US" sz="2400" dirty="0"/>
              <a:t>in the value box and click </a:t>
            </a:r>
            <a:r>
              <a:rPr lang="en-US" sz="2400" b="1" dirty="0"/>
              <a:t>Red Text</a:t>
            </a:r>
            <a:r>
              <a:rPr lang="en-US" sz="2400" dirty="0"/>
              <a:t>. Click </a:t>
            </a:r>
            <a:r>
              <a:rPr lang="en-US" sz="2400" b="1" dirty="0"/>
              <a:t>OK</a:t>
            </a:r>
            <a:r>
              <a:rPr lang="en-US" sz="2400" dirty="0"/>
              <a:t>.</a:t>
            </a:r>
          </a:p>
          <a:p>
            <a:pPr marL="457200" indent="-457200">
              <a:buFont typeface="+mj-lt"/>
              <a:buAutoNum type="arabicPeriod" startAt="4"/>
            </a:pPr>
            <a:r>
              <a:rPr lang="en-US" sz="2400" dirty="0" smtClean="0"/>
              <a:t>Click </a:t>
            </a:r>
            <a:r>
              <a:rPr lang="en-US" sz="2400" b="1" dirty="0"/>
              <a:t>Conditional</a:t>
            </a:r>
            <a:r>
              <a:rPr lang="en-US" sz="2400" dirty="0"/>
              <a:t> </a:t>
            </a:r>
            <a:r>
              <a:rPr lang="en-US" sz="2400" b="1" dirty="0"/>
              <a:t>Formatting</a:t>
            </a:r>
            <a:r>
              <a:rPr lang="en-US" sz="2400" dirty="0"/>
              <a:t>, then click </a:t>
            </a:r>
            <a:r>
              <a:rPr lang="en-US" sz="2400" b="1" dirty="0"/>
              <a:t>Manage</a:t>
            </a:r>
            <a:r>
              <a:rPr lang="en-US" sz="2400" dirty="0"/>
              <a:t> </a:t>
            </a:r>
            <a:r>
              <a:rPr lang="en-US" sz="2400" b="1" dirty="0"/>
              <a:t>Rules</a:t>
            </a:r>
            <a:r>
              <a:rPr lang="en-US" sz="2400" dirty="0"/>
              <a:t>. In the </a:t>
            </a:r>
            <a:r>
              <a:rPr lang="en-US" sz="2400" i="1" dirty="0"/>
              <a:t>Show formatting rules for</a:t>
            </a:r>
            <a:r>
              <a:rPr lang="en-US" sz="2400" dirty="0"/>
              <a:t> box, click </a:t>
            </a:r>
            <a:r>
              <a:rPr lang="en-US" sz="2400" b="1" dirty="0"/>
              <a:t>This</a:t>
            </a:r>
            <a:r>
              <a:rPr lang="en-US" sz="2400" dirty="0"/>
              <a:t> </a:t>
            </a:r>
            <a:r>
              <a:rPr lang="en-US" sz="2400" b="1" dirty="0"/>
              <a:t>Worksheet</a:t>
            </a:r>
            <a:r>
              <a:rPr lang="en-US" sz="2400" dirty="0"/>
              <a:t>. Although the last rule has the highest precedence, it applies only to the PA’s </a:t>
            </a:r>
            <a:r>
              <a:rPr lang="en-US" sz="2400" dirty="0" smtClean="0"/>
              <a:t>schedule, so it doesn’t </a:t>
            </a:r>
            <a:r>
              <a:rPr lang="en-US" sz="2400" dirty="0"/>
              <a:t>conflict with any of the rules that apply to the physicians’ schedules.</a:t>
            </a:r>
          </a:p>
          <a:p>
            <a:pPr marL="457200" indent="-457200">
              <a:buFont typeface="+mj-lt"/>
              <a:buAutoNum type="arabicPeriod" startAt="4"/>
            </a:pPr>
            <a:r>
              <a:rPr lang="en-US" sz="2400" dirty="0" smtClean="0"/>
              <a:t>Click </a:t>
            </a:r>
            <a:r>
              <a:rPr lang="en-US" sz="2400" dirty="0"/>
              <a:t>the </a:t>
            </a:r>
            <a:r>
              <a:rPr lang="en-US" sz="2400" b="1" dirty="0"/>
              <a:t>Close</a:t>
            </a:r>
            <a:r>
              <a:rPr lang="en-US" sz="2400" dirty="0"/>
              <a:t> button to close the dialog box. You will not apply any changes in the </a:t>
            </a:r>
            <a:r>
              <a:rPr lang="en-US" sz="2400" i="1" dirty="0"/>
              <a:t>Conditional Formatting Manager</a:t>
            </a:r>
            <a:r>
              <a:rPr lang="en-US" sz="2400" dirty="0"/>
              <a:t> dialog box. Click on any empty cell to view your changes.</a:t>
            </a:r>
          </a:p>
          <a:p>
            <a:pPr marL="457200" indent="-457200">
              <a:buFont typeface="+mj-lt"/>
              <a:buAutoNum type="arabicPeriod" startAt="4"/>
            </a:pPr>
            <a:r>
              <a:rPr lang="en-US" sz="2400" b="1" dirty="0" smtClean="0"/>
              <a:t>SAVE</a:t>
            </a:r>
            <a:r>
              <a:rPr lang="en-US" sz="2400" dirty="0" smtClean="0"/>
              <a:t> </a:t>
            </a:r>
            <a:r>
              <a:rPr lang="en-US" sz="2400" dirty="0"/>
              <a:t>the workbook.</a:t>
            </a:r>
          </a:p>
          <a:p>
            <a:pPr marL="457200" indent="-457200">
              <a:buFont typeface="+mj-lt"/>
              <a:buAutoNum type="arabicPeriod" startAt="4"/>
            </a:pPr>
            <a:endParaRPr lang="en-US" sz="2400" dirty="0" smtClean="0"/>
          </a:p>
          <a:p>
            <a:pPr marL="457200" indent="-457200">
              <a:buFont typeface="+mj-lt"/>
              <a:buAutoNum type="arabicPeriod" startAt="4"/>
            </a:pPr>
            <a:endParaRPr lang="en-US" sz="2400" dirty="0"/>
          </a:p>
          <a:p>
            <a:pPr marL="457200" indent="-457200">
              <a:buFont typeface="+mj-lt"/>
              <a:buAutoNum type="arabicPeriod" startAt="4"/>
            </a:pPr>
            <a:endParaRPr lang="en-US" sz="2400" dirty="0" smtClean="0"/>
          </a:p>
          <a:p>
            <a:pPr marL="457200" indent="-457200">
              <a:buFont typeface="+mj-lt"/>
              <a:buAutoNum type="arabicPeriod" startAt="4"/>
            </a:pPr>
            <a:endParaRPr lang="en-US" sz="2400" dirty="0"/>
          </a:p>
          <a:p>
            <a:pPr marL="457200" indent="-457200">
              <a:buFont typeface="+mj-lt"/>
              <a:buAutoNum type="arabicPeriod" startAt="4"/>
            </a:pPr>
            <a:endParaRPr lang="en-US" sz="2400" dirty="0" smtClean="0"/>
          </a:p>
          <a:p>
            <a:pPr marL="457200" indent="-457200">
              <a:buFont typeface="+mj-lt"/>
              <a:buAutoNum type="arabicPeriod" startAt="4"/>
            </a:pPr>
            <a:endParaRPr lang="en-US" sz="2400" dirty="0" smtClean="0"/>
          </a:p>
          <a:p>
            <a:pPr marL="457200" indent="-457200">
              <a:buFont typeface="+mj-lt"/>
              <a:buAutoNum type="arabicPeriod" startAt="4"/>
            </a:pPr>
            <a:endParaRPr lang="en-US" sz="2400" dirty="0" smtClean="0"/>
          </a:p>
        </p:txBody>
      </p:sp>
    </p:spTree>
    <p:extLst>
      <p:ext uri="{BB962C8B-B14F-4D97-AF65-F5344CB8AC3E}">
        <p14:creationId xmlns:p14="http://schemas.microsoft.com/office/powerpoint/2010/main" val="32707418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smtClean="0"/>
              <a:t>Click </a:t>
            </a:r>
            <a:r>
              <a:rPr lang="en-US" sz="2400" dirty="0"/>
              <a:t>the </a:t>
            </a:r>
            <a:r>
              <a:rPr lang="en-US" sz="2400" b="1" dirty="0"/>
              <a:t>Close</a:t>
            </a:r>
            <a:r>
              <a:rPr lang="en-US" sz="2400" dirty="0"/>
              <a:t> button to close the dialog box. You will not apply any changes in the </a:t>
            </a:r>
            <a:r>
              <a:rPr lang="en-US" sz="2400" i="1" dirty="0"/>
              <a:t>Conditional Formatting Manager</a:t>
            </a:r>
            <a:r>
              <a:rPr lang="en-US" sz="2400" dirty="0"/>
              <a:t> dialog box. Click on any empty cell to view your changes.</a:t>
            </a:r>
          </a:p>
          <a:p>
            <a:pPr marL="457200" indent="-457200">
              <a:buFont typeface="+mj-lt"/>
              <a:buAutoNum type="arabicPeriod" startAt="8"/>
            </a:pPr>
            <a:r>
              <a:rPr lang="en-US" sz="2400" b="1" dirty="0" smtClean="0"/>
              <a:t>SAVE</a:t>
            </a:r>
            <a:r>
              <a:rPr lang="en-US" sz="2400" dirty="0" smtClean="0"/>
              <a:t> </a:t>
            </a:r>
            <a:r>
              <a:rPr lang="en-US" sz="2400" dirty="0"/>
              <a:t>the workbook.</a:t>
            </a:r>
          </a:p>
          <a:p>
            <a:pPr marL="457200" indent="-457200">
              <a:buFont typeface="+mj-lt"/>
              <a:buAutoNum type="arabicPeriod" startAt="8"/>
            </a:pPr>
            <a:endParaRPr lang="en-US" sz="2400" dirty="0" smtClean="0"/>
          </a:p>
          <a:p>
            <a:pPr marL="457200" indent="-457200">
              <a:buFont typeface="+mj-lt"/>
              <a:buAutoNum type="arabicPeriod" startAt="8"/>
            </a:pPr>
            <a:endParaRPr lang="en-US" sz="2400" dirty="0"/>
          </a:p>
          <a:p>
            <a:pPr marL="457200" indent="-457200">
              <a:buFont typeface="+mj-lt"/>
              <a:buAutoNum type="arabicPeriod" startAt="8"/>
            </a:pPr>
            <a:endParaRPr lang="en-US" sz="2400" dirty="0" smtClean="0"/>
          </a:p>
          <a:p>
            <a:pPr marL="457200" indent="-457200">
              <a:buFont typeface="+mj-lt"/>
              <a:buAutoNum type="arabicPeriod" startAt="8"/>
            </a:pPr>
            <a:endParaRPr lang="en-US" sz="2400" dirty="0"/>
          </a:p>
          <a:p>
            <a:pPr marL="457200" indent="-457200">
              <a:buFont typeface="+mj-lt"/>
              <a:buAutoNum type="arabicPeriod" startAt="8"/>
            </a:pPr>
            <a:endParaRPr lang="en-US" sz="2400" dirty="0" smtClean="0"/>
          </a:p>
          <a:p>
            <a:pPr marL="457200" indent="-457200">
              <a:buFont typeface="+mj-lt"/>
              <a:buAutoNum type="arabicPeriod" startAt="8"/>
            </a:pPr>
            <a:endParaRPr lang="en-US" sz="2400" dirty="0" smtClean="0"/>
          </a:p>
          <a:p>
            <a:pPr marL="457200" indent="-457200">
              <a:buFont typeface="+mj-lt"/>
              <a:buAutoNum type="arabicPeriod" startAt="8"/>
            </a:pPr>
            <a:endParaRPr lang="en-US" sz="2400" dirty="0" smtClean="0"/>
          </a:p>
        </p:txBody>
      </p:sp>
    </p:spTree>
    <p:extLst>
      <p:ext uri="{BB962C8B-B14F-4D97-AF65-F5344CB8AC3E}">
        <p14:creationId xmlns:p14="http://schemas.microsoft.com/office/powerpoint/2010/main" val="36461637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Applying Specific Conditional Formats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a:t>Excel has three preset conditional formats that use color and symbols to provide visual guides to help you understand data distribution and variation</a:t>
            </a:r>
            <a:r>
              <a:rPr lang="en-US" sz="2400" dirty="0" smtClean="0"/>
              <a:t>:</a:t>
            </a:r>
          </a:p>
          <a:p>
            <a:pPr lvl="2">
              <a:buFont typeface="Wingdings" pitchFamily="2" charset="2"/>
              <a:buChar char="Ø"/>
            </a:pPr>
            <a:r>
              <a:rPr lang="en-US" sz="2000" dirty="0"/>
              <a:t>C</a:t>
            </a:r>
            <a:r>
              <a:rPr lang="en-US" sz="2000" dirty="0" smtClean="0"/>
              <a:t>olor scales</a:t>
            </a:r>
          </a:p>
          <a:p>
            <a:pPr lvl="2">
              <a:buFont typeface="Wingdings" pitchFamily="2" charset="2"/>
              <a:buChar char="Ø"/>
            </a:pPr>
            <a:r>
              <a:rPr lang="en-US" sz="2000" dirty="0" smtClean="0"/>
              <a:t>Icon sets</a:t>
            </a:r>
          </a:p>
          <a:p>
            <a:pPr lvl="2">
              <a:buFont typeface="Wingdings" pitchFamily="2" charset="2"/>
              <a:buChar char="Ø"/>
            </a:pPr>
            <a:r>
              <a:rPr lang="en-US" sz="2000" dirty="0"/>
              <a:t>D</a:t>
            </a:r>
            <a:r>
              <a:rPr lang="en-US" sz="2000" dirty="0" smtClean="0"/>
              <a:t>ata bars</a:t>
            </a:r>
          </a:p>
          <a:p>
            <a:r>
              <a:rPr lang="en-US" sz="2400" dirty="0"/>
              <a:t>A two-color scale helps you compare a range of cells by using a gradation of two colors. The shade of the color represents higher or lower values. The shade of the color in a three-color scale represents higher, middle, and lower values.</a:t>
            </a:r>
          </a:p>
          <a:p>
            <a:r>
              <a:rPr lang="en-US" sz="2400" dirty="0"/>
              <a:t>You can use an icon set to interpret and classify data into </a:t>
            </a:r>
            <a:r>
              <a:rPr lang="en-US" sz="2400" dirty="0" smtClean="0"/>
              <a:t>3-5 categories</a:t>
            </a:r>
            <a:r>
              <a:rPr lang="en-US" sz="2400" dirty="0"/>
              <a:t>. Each icon represents a range of values. For example, in the three-flag icon set, the green flag represents higher values, the yellow represents middle values, and the red represents lower values.</a:t>
            </a:r>
          </a:p>
          <a:p>
            <a:r>
              <a:rPr lang="en-US" sz="2400" dirty="0"/>
              <a:t>A data bar helps you see the value of a cell relative to other cells in the data range. The length of the data bar represents the value in the cell. A longer bar represents a higher value, and a shorter bar represents a lower value. Data bars are useful in spotting higher and lower numbers, especially with large amounts such as those in a retailer’s after-Thanksgiving sales report.</a:t>
            </a:r>
            <a:r>
              <a:rPr lang="en-US" sz="2400" dirty="0" smtClean="0"/>
              <a:t>:</a:t>
            </a:r>
            <a:endParaRPr lang="en-US" sz="2400" dirty="0"/>
          </a:p>
          <a:p>
            <a:pPr>
              <a:buFont typeface="Arial" pitchFamily="34" charset="0"/>
              <a:buChar char="•"/>
            </a:pPr>
            <a:endParaRPr lang="en-US" sz="2400" dirty="0" smtClean="0"/>
          </a:p>
        </p:txBody>
      </p:sp>
    </p:spTree>
    <p:extLst>
      <p:ext uri="{BB962C8B-B14F-4D97-AF65-F5344CB8AC3E}">
        <p14:creationId xmlns:p14="http://schemas.microsoft.com/office/powerpoint/2010/main" val="368942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Applying Specific Conditional Formats</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You </a:t>
            </a:r>
            <a:r>
              <a:rPr lang="en-US" sz="2400" dirty="0"/>
              <a:t>can use an icon set to interpret and classify data into </a:t>
            </a:r>
            <a:r>
              <a:rPr lang="en-US" sz="2400" dirty="0" smtClean="0"/>
              <a:t>3-5 categories</a:t>
            </a:r>
            <a:r>
              <a:rPr lang="en-US" sz="2400" dirty="0"/>
              <a:t>. Each icon represents a range of values. For example, in the three-flag icon set, the green flag represents higher values, the yellow represents middle values, and the red represents lower values.</a:t>
            </a:r>
          </a:p>
          <a:p>
            <a:r>
              <a:rPr lang="en-US" sz="2400" dirty="0"/>
              <a:t>A data bar helps you see the value of a cell relative to other cells in the data range. The length of the data bar represents the value in the cell. A longer bar represents a higher value, and a shorter bar represents a lower </a:t>
            </a:r>
            <a:r>
              <a:rPr lang="en-US" sz="2400" dirty="0" smtClean="0"/>
              <a:t>value.</a:t>
            </a:r>
          </a:p>
          <a:p>
            <a:r>
              <a:rPr lang="en-US" sz="2400" dirty="0" smtClean="0"/>
              <a:t>Data </a:t>
            </a:r>
            <a:r>
              <a:rPr lang="en-US" sz="2400" dirty="0"/>
              <a:t>bars are useful in spotting higher and lower numbers, especially with large amounts such as those in a retailer’s after-Thanksgiving sales report</a:t>
            </a:r>
            <a:r>
              <a:rPr lang="en-US" sz="2400" dirty="0" smtClean="0"/>
              <a:t>.</a:t>
            </a:r>
            <a:endParaRPr lang="en-US" sz="2400" dirty="0"/>
          </a:p>
          <a:p>
            <a:pPr>
              <a:buFont typeface="Arial" pitchFamily="34" charset="0"/>
              <a:buChar char="•"/>
            </a:pPr>
            <a:endParaRPr lang="en-US" sz="2400" dirty="0" smtClean="0"/>
          </a:p>
        </p:txBody>
      </p:sp>
    </p:spTree>
    <p:extLst>
      <p:ext uri="{BB962C8B-B14F-4D97-AF65-F5344CB8AC3E}">
        <p14:creationId xmlns:p14="http://schemas.microsoft.com/office/powerpoint/2010/main" val="36499297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0" indent="0">
              <a:buNone/>
            </a:pPr>
            <a:r>
              <a:rPr lang="en-US" sz="2400" b="1" dirty="0" smtClean="0"/>
              <a:t>USE </a:t>
            </a:r>
            <a:r>
              <a:rPr lang="en-US" sz="2400" dirty="0" smtClean="0"/>
              <a:t>the workbook from the previous exercise:</a:t>
            </a:r>
          </a:p>
          <a:p>
            <a:pPr marL="457200" indent="-457200">
              <a:buFont typeface="+mj-lt"/>
              <a:buAutoNum type="arabicPeriod"/>
            </a:pPr>
            <a:r>
              <a:rPr lang="en-US" sz="2400" dirty="0"/>
              <a:t>Click </a:t>
            </a:r>
            <a:r>
              <a:rPr lang="en-US" sz="2400" b="1" dirty="0"/>
              <a:t>Conditional</a:t>
            </a:r>
            <a:r>
              <a:rPr lang="en-US" sz="2400" dirty="0"/>
              <a:t> </a:t>
            </a:r>
            <a:r>
              <a:rPr lang="en-US" sz="2400" b="1" dirty="0"/>
              <a:t>Formatting</a:t>
            </a:r>
            <a:r>
              <a:rPr lang="en-US" sz="2400" dirty="0"/>
              <a:t>.</a:t>
            </a:r>
          </a:p>
          <a:p>
            <a:pPr marL="457200" indent="-457200">
              <a:buFont typeface="+mj-lt"/>
              <a:buAutoNum type="arabicPeriod"/>
            </a:pPr>
            <a:r>
              <a:rPr lang="en-US" sz="2400" dirty="0" smtClean="0"/>
              <a:t>Mouse </a:t>
            </a:r>
            <a:r>
              <a:rPr lang="en-US" sz="2400" dirty="0"/>
              <a:t>over </a:t>
            </a:r>
            <a:r>
              <a:rPr lang="en-US" sz="2400" b="1" dirty="0"/>
              <a:t>Clear</a:t>
            </a:r>
            <a:r>
              <a:rPr lang="en-US" sz="2400" dirty="0"/>
              <a:t> </a:t>
            </a:r>
            <a:r>
              <a:rPr lang="en-US" sz="2400" b="1" dirty="0"/>
              <a:t>Rules</a:t>
            </a:r>
            <a:r>
              <a:rPr lang="en-US" sz="2400" dirty="0"/>
              <a:t> and then click </a:t>
            </a:r>
            <a:r>
              <a:rPr lang="en-US" sz="2400" b="1" dirty="0"/>
              <a:t>Clear</a:t>
            </a:r>
            <a:r>
              <a:rPr lang="en-US" sz="2400" dirty="0"/>
              <a:t> </a:t>
            </a:r>
            <a:r>
              <a:rPr lang="en-US" sz="2400" b="1" dirty="0"/>
              <a:t>Rules</a:t>
            </a:r>
            <a:r>
              <a:rPr lang="en-US" sz="2400" dirty="0"/>
              <a:t> </a:t>
            </a:r>
            <a:r>
              <a:rPr lang="en-US" sz="2400" b="1" dirty="0"/>
              <a:t>from</a:t>
            </a:r>
            <a:r>
              <a:rPr lang="en-US" sz="2400" dirty="0"/>
              <a:t> </a:t>
            </a:r>
            <a:r>
              <a:rPr lang="en-US" sz="2400" b="1" dirty="0"/>
              <a:t>Entire</a:t>
            </a:r>
            <a:r>
              <a:rPr lang="en-US" sz="2400" dirty="0"/>
              <a:t> </a:t>
            </a:r>
            <a:r>
              <a:rPr lang="en-US" sz="2400" b="1" dirty="0"/>
              <a:t>Sheet</a:t>
            </a:r>
            <a:r>
              <a:rPr lang="en-US" sz="2400" dirty="0"/>
              <a:t>. All conditional formatting is cleared from the data.</a:t>
            </a:r>
          </a:p>
          <a:p>
            <a:pPr marL="457200" indent="-457200">
              <a:buFont typeface="+mj-lt"/>
              <a:buAutoNum type="arabicPeriod"/>
            </a:pPr>
            <a:r>
              <a:rPr lang="en-US" sz="2400" dirty="0" smtClean="0"/>
              <a:t>Select </a:t>
            </a:r>
            <a:r>
              <a:rPr lang="en-US" sz="2400" b="1" dirty="0"/>
              <a:t>D4:O8</a:t>
            </a:r>
            <a:r>
              <a:rPr lang="en-US" sz="2400" dirty="0"/>
              <a:t>. Click </a:t>
            </a:r>
            <a:r>
              <a:rPr lang="en-US" sz="2400" b="1" dirty="0"/>
              <a:t>Conditional</a:t>
            </a:r>
            <a:r>
              <a:rPr lang="en-US" sz="2400" dirty="0"/>
              <a:t> </a:t>
            </a:r>
            <a:r>
              <a:rPr lang="en-US" sz="2400" b="1" dirty="0"/>
              <a:t>Formatting</a:t>
            </a:r>
            <a:r>
              <a:rPr lang="en-US" sz="2400" dirty="0"/>
              <a:t>.</a:t>
            </a:r>
          </a:p>
          <a:p>
            <a:pPr marL="457200" indent="-457200">
              <a:buFont typeface="+mj-lt"/>
              <a:buAutoNum type="arabicPeriod"/>
            </a:pPr>
            <a:r>
              <a:rPr lang="en-US" sz="2400" dirty="0" smtClean="0"/>
              <a:t>Mouse </a:t>
            </a:r>
            <a:r>
              <a:rPr lang="en-US" sz="2400" dirty="0"/>
              <a:t>over </a:t>
            </a:r>
            <a:r>
              <a:rPr lang="en-US" sz="2400" b="1" dirty="0"/>
              <a:t>Data</a:t>
            </a:r>
            <a:r>
              <a:rPr lang="en-US" sz="2400" dirty="0"/>
              <a:t> </a:t>
            </a:r>
            <a:r>
              <a:rPr lang="en-US" sz="2400" b="1" dirty="0"/>
              <a:t>Bars</a:t>
            </a:r>
            <a:r>
              <a:rPr lang="en-US" sz="2400" dirty="0"/>
              <a:t> and click </a:t>
            </a:r>
            <a:r>
              <a:rPr lang="en-US" sz="2400" b="1" dirty="0"/>
              <a:t>Blue</a:t>
            </a:r>
            <a:r>
              <a:rPr lang="en-US" sz="2400" dirty="0"/>
              <a:t> </a:t>
            </a:r>
            <a:r>
              <a:rPr lang="en-US" sz="2400" b="1" dirty="0"/>
              <a:t>Data</a:t>
            </a:r>
            <a:r>
              <a:rPr lang="en-US" sz="2400" dirty="0"/>
              <a:t> </a:t>
            </a:r>
            <a:r>
              <a:rPr lang="en-US" sz="2400" b="1" dirty="0"/>
              <a:t>Bar</a:t>
            </a:r>
            <a:r>
              <a:rPr lang="en-US" sz="2400" dirty="0"/>
              <a:t> in the </a:t>
            </a:r>
            <a:r>
              <a:rPr lang="en-US" sz="2400" i="1" dirty="0"/>
              <a:t>Gradient Fill</a:t>
            </a:r>
            <a:r>
              <a:rPr lang="en-US" sz="2400" dirty="0"/>
              <a:t> section (first choice). Data bars show that the longer the dark blue portion of the bar is, the higher the value is in relation to other cells in the data range</a:t>
            </a:r>
            <a:r>
              <a:rPr lang="en-US" sz="2400" dirty="0" smtClean="0"/>
              <a:t>.</a:t>
            </a:r>
            <a:endParaRPr lang="en-US" sz="2400" dirty="0"/>
          </a:p>
        </p:txBody>
      </p:sp>
    </p:spTree>
    <p:extLst>
      <p:ext uri="{BB962C8B-B14F-4D97-AF65-F5344CB8AC3E}">
        <p14:creationId xmlns:p14="http://schemas.microsoft.com/office/powerpoint/2010/main" val="40130291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Repeat </a:t>
            </a:r>
            <a:r>
              <a:rPr lang="en-US" sz="2400" b="1" dirty="0"/>
              <a:t>Steps 1</a:t>
            </a:r>
            <a:r>
              <a:rPr lang="en-US" sz="2400" dirty="0"/>
              <a:t> and </a:t>
            </a:r>
            <a:r>
              <a:rPr lang="en-US" sz="2400" b="1" dirty="0"/>
              <a:t>2</a:t>
            </a:r>
            <a:r>
              <a:rPr lang="en-US" sz="2400" dirty="0"/>
              <a:t> to clear the </a:t>
            </a:r>
            <a:r>
              <a:rPr lang="en-US" sz="2400" b="1" dirty="0"/>
              <a:t>Data Bars</a:t>
            </a:r>
            <a:r>
              <a:rPr lang="en-US" sz="2400" dirty="0"/>
              <a:t>. (See </a:t>
            </a:r>
            <a:r>
              <a:rPr lang="en-US" sz="2400" dirty="0" smtClean="0"/>
              <a:t>the figure below.) </a:t>
            </a:r>
            <a:r>
              <a:rPr lang="en-US" sz="2400" dirty="0"/>
              <a:t>The data range will still be selected</a:t>
            </a:r>
            <a:r>
              <a:rPr lang="en-US" sz="2400" dirty="0" smtClean="0"/>
              <a:t>.</a:t>
            </a:r>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a:p>
            <a:pPr marL="457200" indent="-457200">
              <a:buFont typeface="+mj-lt"/>
              <a:buAutoNum type="arabicPeriod" startAt="5"/>
            </a:pPr>
            <a:endParaRPr lang="en-US" sz="2400" dirty="0"/>
          </a:p>
          <a:p>
            <a:pPr marL="457200" indent="-457200">
              <a:buFont typeface="+mj-lt"/>
              <a:buAutoNum type="arabicPeriod" startAt="5"/>
            </a:pPr>
            <a:r>
              <a:rPr lang="en-US" sz="2400" dirty="0"/>
              <a:t>Click Conditional Formatting. Mouse over Color Scales and click the Red-Yellow-Green Color Scale (first option in the second column). The darker colors indicate the lower values.</a:t>
            </a:r>
            <a:endParaRPr lang="en-US" sz="2400" dirty="0" smtClean="0"/>
          </a:p>
          <a:p>
            <a:pPr marL="457200" indent="-457200">
              <a:buFont typeface="+mj-lt"/>
              <a:buAutoNum type="arabicPeriod" startAt="5"/>
            </a:pPr>
            <a:endParaRPr lang="en-US" sz="2400" dirty="0"/>
          </a:p>
          <a:p>
            <a:pPr marL="457200" indent="-457200">
              <a:buFont typeface="+mj-lt"/>
              <a:buAutoNum type="arabicPeriod" startAt="5"/>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667000"/>
            <a:ext cx="4305901" cy="2486372"/>
          </a:xfrm>
          <a:prstGeom prst="rect">
            <a:avLst/>
          </a:prstGeom>
        </p:spPr>
      </p:pic>
    </p:spTree>
    <p:extLst>
      <p:ext uri="{BB962C8B-B14F-4D97-AF65-F5344CB8AC3E}">
        <p14:creationId xmlns:p14="http://schemas.microsoft.com/office/powerpoint/2010/main" val="36667590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Apply Multiple </a:t>
            </a:r>
            <a:br>
              <a:rPr lang="en-US" sz="3000" dirty="0" smtClean="0"/>
            </a:br>
            <a:r>
              <a:rPr lang="en-US" sz="3000" dirty="0" smtClean="0"/>
              <a:t>Conditional Formatting Rules</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Click </a:t>
            </a:r>
            <a:r>
              <a:rPr lang="en-US" sz="2400" b="1" dirty="0"/>
              <a:t>Conditional Formatting</a:t>
            </a:r>
            <a:r>
              <a:rPr lang="en-US" sz="2400" dirty="0"/>
              <a:t>. Mouse over </a:t>
            </a:r>
            <a:r>
              <a:rPr lang="en-US" sz="2400" b="1" dirty="0"/>
              <a:t>Color Scales </a:t>
            </a:r>
            <a:r>
              <a:rPr lang="en-US" sz="2400" dirty="0"/>
              <a:t>and click the </a:t>
            </a:r>
            <a:r>
              <a:rPr lang="en-US" sz="2400" b="1" dirty="0"/>
              <a:t>Red-Yellow-Green Color Scale </a:t>
            </a:r>
            <a:r>
              <a:rPr lang="en-US" sz="2400" dirty="0"/>
              <a:t>(first option in the second column). The darker colors indicate the lower values</a:t>
            </a:r>
            <a:r>
              <a:rPr lang="en-US" sz="2400" dirty="0" smtClean="0"/>
              <a:t>.</a:t>
            </a:r>
          </a:p>
          <a:p>
            <a:pPr marL="457200" indent="-457200">
              <a:buFont typeface="+mj-lt"/>
              <a:buAutoNum type="arabicPeriod" startAt="6"/>
            </a:pPr>
            <a:r>
              <a:rPr lang="en-US" sz="2400" dirty="0"/>
              <a:t>Once again refer to </a:t>
            </a:r>
            <a:r>
              <a:rPr lang="en-US" sz="2400" b="1" dirty="0"/>
              <a:t>Steps 1</a:t>
            </a:r>
            <a:r>
              <a:rPr lang="en-US" sz="2400" dirty="0"/>
              <a:t> and </a:t>
            </a:r>
            <a:r>
              <a:rPr lang="en-US" sz="2400" b="1" dirty="0"/>
              <a:t>2</a:t>
            </a:r>
            <a:r>
              <a:rPr lang="en-US" sz="2400" dirty="0"/>
              <a:t> to clear the </a:t>
            </a:r>
            <a:r>
              <a:rPr lang="en-US" sz="2400" b="1" dirty="0"/>
              <a:t>Formatting</a:t>
            </a:r>
            <a:r>
              <a:rPr lang="en-US" sz="2400" dirty="0"/>
              <a:t> </a:t>
            </a:r>
            <a:r>
              <a:rPr lang="en-US" sz="2400" b="1" dirty="0"/>
              <a:t>Rules</a:t>
            </a:r>
            <a:r>
              <a:rPr lang="en-US" sz="2400" dirty="0"/>
              <a:t>. Refer to Figure 4-36 if necessary. Click </a:t>
            </a:r>
            <a:r>
              <a:rPr lang="en-US" sz="2400" b="1" dirty="0"/>
              <a:t>Conditional Formatting</a:t>
            </a:r>
            <a:r>
              <a:rPr lang="en-US" sz="2400" dirty="0"/>
              <a:t>. Mouse over </a:t>
            </a:r>
            <a:r>
              <a:rPr lang="en-US" sz="2400" b="1" dirty="0"/>
              <a:t>Icon </a:t>
            </a:r>
            <a:r>
              <a:rPr lang="en-US" sz="2400" b="1" dirty="0" smtClean="0"/>
              <a:t>Sets </a:t>
            </a:r>
            <a:r>
              <a:rPr lang="en-US" sz="2400" dirty="0" smtClean="0"/>
              <a:t>and then </a:t>
            </a:r>
            <a:r>
              <a:rPr lang="en-US" sz="2400" dirty="0"/>
              <a:t>click the </a:t>
            </a:r>
            <a:r>
              <a:rPr lang="en-US" sz="2400" b="1" dirty="0"/>
              <a:t>3 Flags </a:t>
            </a:r>
            <a:r>
              <a:rPr lang="en-US" sz="2400" dirty="0"/>
              <a:t>set in the Indicators group</a:t>
            </a:r>
            <a:r>
              <a:rPr lang="en-US" sz="2400" dirty="0" smtClean="0"/>
              <a:t>.</a:t>
            </a:r>
          </a:p>
          <a:p>
            <a:pPr marL="457200" indent="-457200">
              <a:buFont typeface="+mj-lt"/>
              <a:buAutoNum type="arabicPeriod" startAt="6"/>
            </a:pPr>
            <a:r>
              <a:rPr lang="en-US" sz="2400" b="1" dirty="0"/>
              <a:t>SAVE</a:t>
            </a:r>
            <a:r>
              <a:rPr lang="en-US" sz="2400" dirty="0"/>
              <a:t> the workbook as </a:t>
            </a:r>
            <a:r>
              <a:rPr lang="en-US" sz="2400" b="1" i="1" dirty="0"/>
              <a:t>Patient Visits with </a:t>
            </a:r>
            <a:r>
              <a:rPr lang="en-US" sz="2400" b="1" i="1" dirty="0" smtClean="0"/>
              <a:t>Icons</a:t>
            </a:r>
            <a:r>
              <a:rPr lang="en-US" sz="2400" i="1" dirty="0" smtClean="0"/>
              <a:t>.</a:t>
            </a:r>
            <a:endParaRPr lang="en-US" sz="2400" dirty="0" smtClean="0"/>
          </a:p>
          <a:p>
            <a:pPr marL="457200" indent="-457200">
              <a:buFont typeface="+mj-lt"/>
              <a:buAutoNum type="arabicPeriod" startAt="6"/>
            </a:pPr>
            <a:endParaRPr lang="en-US" sz="2400" dirty="0"/>
          </a:p>
          <a:p>
            <a:pPr marL="457200" indent="-457200">
              <a:buFont typeface="+mj-lt"/>
              <a:buAutoNum type="arabicPeriod" startAt="6"/>
            </a:pPr>
            <a:endParaRPr lang="en-US" sz="2400" dirty="0" smtClean="0"/>
          </a:p>
        </p:txBody>
      </p:sp>
    </p:spTree>
    <p:extLst>
      <p:ext uri="{BB962C8B-B14F-4D97-AF65-F5344CB8AC3E}">
        <p14:creationId xmlns:p14="http://schemas.microsoft.com/office/powerpoint/2010/main" val="360065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Inserting and Deleting Cells</a:t>
            </a:r>
          </a:p>
        </p:txBody>
      </p:sp>
      <p:sp>
        <p:nvSpPr>
          <p:cNvPr id="4099" name="Rectangle 3"/>
          <p:cNvSpPr>
            <a:spLocks noGrp="1" noChangeArrowheads="1"/>
          </p:cNvSpPr>
          <p:nvPr>
            <p:ph type="body" idx="1"/>
          </p:nvPr>
        </p:nvSpPr>
        <p:spPr>
          <a:xfrm>
            <a:off x="457200" y="1600200"/>
            <a:ext cx="8229600" cy="4876800"/>
          </a:xfrm>
        </p:spPr>
        <p:txBody>
          <a:bodyPr/>
          <a:lstStyle/>
          <a:p>
            <a:r>
              <a:rPr lang="en-US" sz="2000" dirty="0"/>
              <a:t>To insert blank cells in a worksheet, select the cell or the range of cells where you want to insert the new blank </a:t>
            </a:r>
            <a:r>
              <a:rPr lang="en-US" sz="2000" dirty="0" smtClean="0"/>
              <a:t>cells.</a:t>
            </a:r>
          </a:p>
          <a:p>
            <a:r>
              <a:rPr lang="en-US" sz="2000" dirty="0" smtClean="0"/>
              <a:t>The </a:t>
            </a:r>
            <a:r>
              <a:rPr lang="en-US" sz="2000" dirty="0"/>
              <a:t>number of cells you select must match the number of cells that you want to </a:t>
            </a:r>
            <a:r>
              <a:rPr lang="en-US" sz="2000" dirty="0" smtClean="0"/>
              <a:t>insert.</a:t>
            </a:r>
          </a:p>
          <a:p>
            <a:r>
              <a:rPr lang="en-US" sz="2000" dirty="0" smtClean="0"/>
              <a:t>Thus</a:t>
            </a:r>
            <a:r>
              <a:rPr lang="en-US" sz="2000" dirty="0"/>
              <a:t>, as </a:t>
            </a:r>
            <a:r>
              <a:rPr lang="en-US" sz="2000" dirty="0" smtClean="0"/>
              <a:t>shown here, </a:t>
            </a:r>
            <a:r>
              <a:rPr lang="en-US" sz="2000" dirty="0"/>
              <a:t>if you want to insert two cells, you must select two </a:t>
            </a:r>
            <a:r>
              <a:rPr lang="en-US" sz="2000" dirty="0" smtClean="0"/>
              <a:t>cells.</a:t>
            </a:r>
          </a:p>
          <a:p>
            <a:endParaRPr lang="en-US" sz="2000" dirty="0"/>
          </a:p>
          <a:p>
            <a:endParaRPr lang="en-US" sz="2000" dirty="0" smtClean="0"/>
          </a:p>
          <a:p>
            <a:endParaRPr lang="en-US" sz="2000" dirty="0"/>
          </a:p>
          <a:p>
            <a:endParaRPr lang="en-US" sz="2000" dirty="0" smtClean="0"/>
          </a:p>
          <a:p>
            <a:endParaRPr lang="en-US" sz="2000" dirty="0"/>
          </a:p>
          <a:p>
            <a:r>
              <a:rPr lang="en-US" sz="2000" dirty="0" smtClean="0"/>
              <a:t>Again</a:t>
            </a:r>
            <a:r>
              <a:rPr lang="en-US" sz="2000" dirty="0"/>
              <a:t>, once the cells have been selected, click the arrow next to Insert, then click Insert Cells. When the Insert dialog box opens, click the direction you want to shift the cells.</a:t>
            </a:r>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581400"/>
            <a:ext cx="4109002" cy="1676400"/>
          </a:xfrm>
          <a:prstGeom prst="rect">
            <a:avLst/>
          </a:prstGeom>
        </p:spPr>
      </p:pic>
    </p:spTree>
    <p:extLst>
      <p:ext uri="{BB962C8B-B14F-4D97-AF65-F5344CB8AC3E}">
        <p14:creationId xmlns:p14="http://schemas.microsoft.com/office/powerpoint/2010/main" val="32351046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sz="3000" dirty="0" smtClean="0"/>
              <a:t>Clearing a Cell’s Formatting</a:t>
            </a:r>
          </a:p>
        </p:txBody>
      </p:sp>
      <p:sp>
        <p:nvSpPr>
          <p:cNvPr id="4099" name="Rectangle 3"/>
          <p:cNvSpPr>
            <a:spLocks noGrp="1" noChangeArrowheads="1"/>
          </p:cNvSpPr>
          <p:nvPr>
            <p:ph type="body" idx="1"/>
          </p:nvPr>
        </p:nvSpPr>
        <p:spPr>
          <a:xfrm>
            <a:off x="457200" y="1600200"/>
            <a:ext cx="8229600" cy="4876800"/>
          </a:xfrm>
        </p:spPr>
        <p:txBody>
          <a:bodyPr/>
          <a:lstStyle/>
          <a:p>
            <a:pPr>
              <a:buFont typeface="Arial" pitchFamily="34" charset="0"/>
              <a:buChar char="•"/>
            </a:pPr>
            <a:r>
              <a:rPr lang="en-US" sz="2400" dirty="0"/>
              <a:t>The Clear command in the Editing group on the Home tab lets you clear contents and formatting or allows you to selectively remove contents or formatting. </a:t>
            </a:r>
            <a:endParaRPr lang="en-US" sz="2400" dirty="0" smtClean="0"/>
          </a:p>
          <a:p>
            <a:pPr>
              <a:buFont typeface="Arial" pitchFamily="34" charset="0"/>
              <a:buChar char="•"/>
            </a:pPr>
            <a:r>
              <a:rPr lang="en-US" sz="2400" dirty="0" smtClean="0"/>
              <a:t>When </a:t>
            </a:r>
            <a:r>
              <a:rPr lang="en-US" sz="2400" dirty="0"/>
              <a:t>you want to redesign the appearance of an existing worksheet, click Clear and then click Clear Formats. </a:t>
            </a:r>
            <a:endParaRPr lang="en-US" sz="2400" dirty="0" smtClean="0"/>
          </a:p>
          <a:p>
            <a:pPr>
              <a:buFont typeface="Arial" pitchFamily="34" charset="0"/>
              <a:buChar char="•"/>
            </a:pPr>
            <a:r>
              <a:rPr lang="en-US" sz="2400" dirty="0" smtClean="0"/>
              <a:t>The </a:t>
            </a:r>
            <a:r>
              <a:rPr lang="en-US" sz="2400" dirty="0"/>
              <a:t>content will remain, and you then can choose to apply manual formatting, styles, or conditional formatting. </a:t>
            </a:r>
            <a:endParaRPr lang="en-US" sz="2400" dirty="0" smtClean="0"/>
          </a:p>
          <a:p>
            <a:pPr>
              <a:buFont typeface="Arial" pitchFamily="34" charset="0"/>
              <a:buChar char="•"/>
            </a:pPr>
            <a:r>
              <a:rPr lang="en-US" sz="2400" dirty="0" smtClean="0"/>
              <a:t>Clearing </a:t>
            </a:r>
            <a:r>
              <a:rPr lang="en-US" sz="2400" dirty="0"/>
              <a:t>all formatting ensures that you are starting with a clean formatting slate.</a:t>
            </a:r>
            <a:endParaRPr lang="en-US" sz="2400" dirty="0" smtClean="0"/>
          </a:p>
        </p:txBody>
      </p:sp>
    </p:spTree>
    <p:extLst>
      <p:ext uri="{BB962C8B-B14F-4D97-AF65-F5344CB8AC3E}">
        <p14:creationId xmlns:p14="http://schemas.microsoft.com/office/powerpoint/2010/main" val="32267569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Clear a Cell’s Formatting</a:t>
            </a:r>
            <a:endParaRPr lang="en-US" sz="3000" dirty="0"/>
          </a:p>
        </p:txBody>
      </p:sp>
      <p:sp>
        <p:nvSpPr>
          <p:cNvPr id="6147" name="Content Placeholder 2"/>
          <p:cNvSpPr>
            <a:spLocks noGrp="1"/>
          </p:cNvSpPr>
          <p:nvPr>
            <p:ph idx="1"/>
          </p:nvPr>
        </p:nvSpPr>
        <p:spPr>
          <a:xfrm>
            <a:off x="457200" y="1600200"/>
            <a:ext cx="8229600" cy="4876800"/>
          </a:xfrm>
        </p:spPr>
        <p:txBody>
          <a:bodyPr/>
          <a:lstStyle/>
          <a:p>
            <a:pPr marL="0" indent="0">
              <a:buNone/>
            </a:pPr>
            <a:r>
              <a:rPr lang="en-US" sz="2400" b="1" dirty="0" smtClean="0"/>
              <a:t>USE </a:t>
            </a:r>
            <a:r>
              <a:rPr lang="en-US" sz="2400" dirty="0" smtClean="0"/>
              <a:t>the workbook from the previous exercise:</a:t>
            </a:r>
          </a:p>
          <a:p>
            <a:pPr marL="457200" indent="-457200">
              <a:buFont typeface="+mj-lt"/>
              <a:buAutoNum type="arabicPeriod"/>
            </a:pPr>
            <a:r>
              <a:rPr lang="en-US" sz="2400" dirty="0"/>
              <a:t>Press </a:t>
            </a:r>
            <a:r>
              <a:rPr lang="en-US" sz="2400" b="1" dirty="0" err="1"/>
              <a:t>Ctrl+A</a:t>
            </a:r>
            <a:r>
              <a:rPr lang="en-US" sz="2400" dirty="0"/>
              <a:t> to select the entire worksheet</a:t>
            </a:r>
            <a:r>
              <a:rPr lang="en-US" sz="2400" dirty="0" smtClean="0"/>
              <a:t>.</a:t>
            </a:r>
          </a:p>
          <a:p>
            <a:pPr marL="457200" indent="-457200">
              <a:buFont typeface="+mj-lt"/>
              <a:buAutoNum type="arabicPeriod"/>
            </a:pPr>
            <a:r>
              <a:rPr lang="en-US" sz="2400" dirty="0"/>
              <a:t>Click the </a:t>
            </a:r>
            <a:r>
              <a:rPr lang="en-US" sz="2400" b="1" dirty="0"/>
              <a:t>Clear</a:t>
            </a:r>
            <a:r>
              <a:rPr lang="en-US" sz="2400" dirty="0"/>
              <a:t> </a:t>
            </a:r>
            <a:r>
              <a:rPr lang="en-US" sz="2400" b="1" dirty="0"/>
              <a:t>button</a:t>
            </a:r>
            <a:r>
              <a:rPr lang="en-US" sz="2400" dirty="0"/>
              <a:t> in the </a:t>
            </a:r>
            <a:r>
              <a:rPr lang="en-US" sz="2400" i="1" dirty="0"/>
              <a:t>Editing </a:t>
            </a:r>
            <a:r>
              <a:rPr lang="en-US" sz="2400" dirty="0" smtClean="0"/>
              <a:t>group.</a:t>
            </a:r>
          </a:p>
          <a:p>
            <a:pPr marL="457200" indent="-457200">
              <a:buFont typeface="+mj-lt"/>
              <a:buAutoNum type="arabicPeriod"/>
            </a:pPr>
            <a:r>
              <a:rPr lang="en-US" sz="2400" dirty="0"/>
              <a:t>Click </a:t>
            </a:r>
            <a:r>
              <a:rPr lang="en-US" sz="2400" b="1" dirty="0"/>
              <a:t>Clear</a:t>
            </a:r>
            <a:r>
              <a:rPr lang="en-US" sz="2400" dirty="0"/>
              <a:t> </a:t>
            </a:r>
            <a:r>
              <a:rPr lang="en-US" sz="2400" b="1" dirty="0"/>
              <a:t>Formats</a:t>
            </a:r>
            <a:r>
              <a:rPr lang="en-US" sz="2400" dirty="0"/>
              <a:t>. All formatting is cleared from the data. If you selected Clear All, the data would be removed as well as the formatting. (See </a:t>
            </a:r>
            <a:r>
              <a:rPr lang="en-US" sz="2400" dirty="0" smtClean="0"/>
              <a:t>the figure below.)</a:t>
            </a:r>
          </a:p>
          <a:p>
            <a:pPr marL="457200" indent="-457200">
              <a:buFont typeface="+mj-lt"/>
              <a:buAutoNum type="arabicPeriod"/>
            </a:pPr>
            <a:endParaRPr lang="en-US" sz="24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574" y="4191000"/>
            <a:ext cx="4286849" cy="1981477"/>
          </a:xfrm>
          <a:prstGeom prst="rect">
            <a:avLst/>
          </a:prstGeom>
        </p:spPr>
      </p:pic>
    </p:spTree>
    <p:extLst>
      <p:ext uri="{BB962C8B-B14F-4D97-AF65-F5344CB8AC3E}">
        <p14:creationId xmlns:p14="http://schemas.microsoft.com/office/powerpoint/2010/main" val="36496163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905" y="1621043"/>
            <a:ext cx="4888190" cy="4682713"/>
          </a:xfrm>
          <a:prstGeom prst="rect">
            <a:avLst/>
          </a:prstGeom>
        </p:spPr>
      </p:pic>
    </p:spTree>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690</TotalTime>
  <Words>7548</Words>
  <Application>Microsoft Office PowerPoint</Application>
  <PresentationFormat>On-screen Show (4:3)</PresentationFormat>
  <Paragraphs>615</Paragraphs>
  <Slides>92</Slides>
  <Notes>92</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template</vt:lpstr>
      <vt:lpstr>Formatting Cells and Ranges</vt:lpstr>
      <vt:lpstr>Objectives</vt:lpstr>
      <vt:lpstr>Formatting Excel Worksheets</vt:lpstr>
      <vt:lpstr>Inserting and Deleting Cells</vt:lpstr>
      <vt:lpstr>Step-by-Step: Insert a New Cell in a Worksheet</vt:lpstr>
      <vt:lpstr>Step-by-Step: Insert a New Cell in a Worksheet</vt:lpstr>
      <vt:lpstr>Figure 4-3: Group of Cells Moved and Aligned</vt:lpstr>
      <vt:lpstr>Inserting and Deleting Cells</vt:lpstr>
      <vt:lpstr>Inserting and Deleting Cells</vt:lpstr>
      <vt:lpstr>Deleting Cells from a Worksheet</vt:lpstr>
      <vt:lpstr>Step-by-Step: Delete a Cell from a Worksheet</vt:lpstr>
      <vt:lpstr>Figure 4-6: Completed Paste of a Cell Group</vt:lpstr>
      <vt:lpstr>Manually Formatting Cell Contents</vt:lpstr>
      <vt:lpstr>Selecting Cells and Ranges</vt:lpstr>
      <vt:lpstr>Step-by-Step: Select Cells and Ranges</vt:lpstr>
      <vt:lpstr>Table 4-1: Making Selections in Excel</vt:lpstr>
      <vt:lpstr>Making Selections in Excel</vt:lpstr>
      <vt:lpstr>Aligning Cell Contents </vt:lpstr>
      <vt:lpstr>Step-by-Step: Align Cell Contents</vt:lpstr>
      <vt:lpstr>Choosing Fonts and Font Sizes </vt:lpstr>
      <vt:lpstr>Choosing Fonts and Font Sizes </vt:lpstr>
      <vt:lpstr>Step-by-Step: Choose Fonts and Font Sizes</vt:lpstr>
      <vt:lpstr>Step-by-Step: Choose Fonts and Font Sizes</vt:lpstr>
      <vt:lpstr>Applying Special Character Attributes</vt:lpstr>
      <vt:lpstr>Applying Special Character Attributes</vt:lpstr>
      <vt:lpstr>Step-by-Step: Apply Special Character Attributes</vt:lpstr>
      <vt:lpstr>Changing Font Color</vt:lpstr>
      <vt:lpstr>Step-by-Step: Change Font Color</vt:lpstr>
      <vt:lpstr>Filling Cells with Color</vt:lpstr>
      <vt:lpstr>Filling Cells with Color</vt:lpstr>
      <vt:lpstr>Step-by-Step: Fill Cells with Color</vt:lpstr>
      <vt:lpstr>Step-by-Step: Fill Cells with Color</vt:lpstr>
      <vt:lpstr>Step-by-Step: Fill Cells with Color</vt:lpstr>
      <vt:lpstr>Applying Number Formats</vt:lpstr>
      <vt:lpstr>Step-by-Step: Apply Number Formats</vt:lpstr>
      <vt:lpstr>Step-by-Step: Apply Number Formats</vt:lpstr>
      <vt:lpstr>Step-by-Step: Apply Number Formats</vt:lpstr>
      <vt:lpstr>Applying Number Formats</vt:lpstr>
      <vt:lpstr>Table 4-2: Number Group Buttons on Home Tab</vt:lpstr>
      <vt:lpstr>Applying Number Formats</vt:lpstr>
      <vt:lpstr>Wrapping Text in a Cell</vt:lpstr>
      <vt:lpstr>Step-by-Step: Wrap Text in a Cell</vt:lpstr>
      <vt:lpstr>Step-by-Step: Wrap Text in a Cell</vt:lpstr>
      <vt:lpstr>Wrapping Text in a Cell</vt:lpstr>
      <vt:lpstr>Merging and Splitting Merged Cells</vt:lpstr>
      <vt:lpstr>Step-by-Step: Merge and Split Merged Cells</vt:lpstr>
      <vt:lpstr>Step-by-Step: Merge and Split Merged Cells</vt:lpstr>
      <vt:lpstr>Step-by-Step: Merge and Split Merged Cells</vt:lpstr>
      <vt:lpstr>Step-by-Step: Merge and Split Merged Cells</vt:lpstr>
      <vt:lpstr>Merging and Splitting Merged Cells</vt:lpstr>
      <vt:lpstr>Merging and Splitting Merged Cells</vt:lpstr>
      <vt:lpstr>Placing Borders Around Cells</vt:lpstr>
      <vt:lpstr>Placing Borders Around Cells</vt:lpstr>
      <vt:lpstr>Step-by-Step: Place Borders Around Cells</vt:lpstr>
      <vt:lpstr>Step-by-Step: Place Borders Around Cells</vt:lpstr>
      <vt:lpstr>Copying Cell Formatting with the Format Painter</vt:lpstr>
      <vt:lpstr>Step-by-Step: Copy Cell Formatting with the Format Painter</vt:lpstr>
      <vt:lpstr>Formatting Cells with Styles</vt:lpstr>
      <vt:lpstr>Step-by-Step: Apply a Cell Style</vt:lpstr>
      <vt:lpstr>Step-by-Step: Apply a Cell Style</vt:lpstr>
      <vt:lpstr>Modifying a Cell Style</vt:lpstr>
      <vt:lpstr>Step-by-Step: Modify a Cell Style</vt:lpstr>
      <vt:lpstr>Step-by-Step: Modify a Cell Style</vt:lpstr>
      <vt:lpstr>Step-by-Step: Modify a Cell Style</vt:lpstr>
      <vt:lpstr>Working with Hyperlinked Data</vt:lpstr>
      <vt:lpstr>Placing a Hyperlink in a Cell</vt:lpstr>
      <vt:lpstr>Step-by-Step: Place a Hyperlink in a Cell</vt:lpstr>
      <vt:lpstr>Step-by-Step: Place a Hyperlink in a Cell</vt:lpstr>
      <vt:lpstr>Step-by-Step: Place a Hyperlink in a Cell</vt:lpstr>
      <vt:lpstr>Step-by-Step: Place a Hyperlink in a Cell</vt:lpstr>
      <vt:lpstr>Removing a Hyperlink from a Cell</vt:lpstr>
      <vt:lpstr>Step-by-Step: Remove a Hyperlink from a Cell</vt:lpstr>
      <vt:lpstr>Applying Conditional Formatting to Cells</vt:lpstr>
      <vt:lpstr>Using the Rule Manager  to Apply Conditional Formats</vt:lpstr>
      <vt:lpstr>Step-by-Step: Use the Rule  Manager to Apply Conditional Formats</vt:lpstr>
      <vt:lpstr>Step-by-Step: Use the Rule  Manager to Apply Conditional Formats</vt:lpstr>
      <vt:lpstr>Step-by-Step: Use the Rule  Manager to Apply Conditional Formats</vt:lpstr>
      <vt:lpstr>Step-by-Step: Use the Rule  Manager to Apply Conditional Formats</vt:lpstr>
      <vt:lpstr>Step-by-Step: Use the Rule  Manager to Apply Conditional Formats</vt:lpstr>
      <vt:lpstr>Step-by-Step: Use the Rule  Manager to Apply Conditional Formats</vt:lpstr>
      <vt:lpstr>Applying Multiple Conditional Formatting Rules</vt:lpstr>
      <vt:lpstr>Step-by-Step: Apply Multiple  Conditional Formatting Rules</vt:lpstr>
      <vt:lpstr>Step-by-Step: Apply Multiple  Conditional Formatting Rules</vt:lpstr>
      <vt:lpstr>Step-by-Step: Apply Multiple  Conditional Formatting Rules</vt:lpstr>
      <vt:lpstr>Applying Specific Conditional Formats</vt:lpstr>
      <vt:lpstr>Applying Specific Conditional Formats</vt:lpstr>
      <vt:lpstr>Step-by-Step: Apply Multiple  Conditional Formatting Rules</vt:lpstr>
      <vt:lpstr>Step-by-Step: Apply Multiple  Conditional Formatting Rules</vt:lpstr>
      <vt:lpstr>Step-by-Step: Apply Multiple  Conditional Formatting Rules</vt:lpstr>
      <vt:lpstr>Clearing a Cell’s Formatting</vt:lpstr>
      <vt:lpstr>Step-by-Step: Clear a Cell’s Formatting</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94</cp:revision>
  <dcterms:created xsi:type="dcterms:W3CDTF">2011-08-08T12:10:51Z</dcterms:created>
  <dcterms:modified xsi:type="dcterms:W3CDTF">2013-01-20T23:23:30Z</dcterms:modified>
</cp:coreProperties>
</file>