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75"/>
  </p:notesMasterIdLst>
  <p:sldIdLst>
    <p:sldId id="256" r:id="rId2"/>
    <p:sldId id="258" r:id="rId3"/>
    <p:sldId id="259" r:id="rId4"/>
    <p:sldId id="260" r:id="rId5"/>
    <p:sldId id="261" r:id="rId6"/>
    <p:sldId id="262" r:id="rId7"/>
    <p:sldId id="263" r:id="rId8"/>
    <p:sldId id="264" r:id="rId9"/>
    <p:sldId id="265" r:id="rId10"/>
    <p:sldId id="333" r:id="rId11"/>
    <p:sldId id="266" r:id="rId12"/>
    <p:sldId id="267" r:id="rId13"/>
    <p:sldId id="268" r:id="rId14"/>
    <p:sldId id="269" r:id="rId15"/>
    <p:sldId id="270" r:id="rId16"/>
    <p:sldId id="271" r:id="rId17"/>
    <p:sldId id="273" r:id="rId18"/>
    <p:sldId id="274" r:id="rId19"/>
    <p:sldId id="275"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03" r:id="rId45"/>
    <p:sldId id="304" r:id="rId46"/>
    <p:sldId id="305" r:id="rId47"/>
    <p:sldId id="306" r:id="rId48"/>
    <p:sldId id="307"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34" r:id="rId66"/>
    <p:sldId id="325" r:id="rId67"/>
    <p:sldId id="326" r:id="rId68"/>
    <p:sldId id="327" r:id="rId69"/>
    <p:sldId id="328" r:id="rId70"/>
    <p:sldId id="329" r:id="rId71"/>
    <p:sldId id="330" r:id="rId72"/>
    <p:sldId id="331" r:id="rId73"/>
    <p:sldId id="332" r:id="rId7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p:scale>
          <a:sx n="143" d="100"/>
          <a:sy n="143" d="100"/>
        </p:scale>
        <p:origin x="-1072" y="-13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Another Way: You can just enter the formula and range name, such as =sum(Q1Expenses) directly into the cell.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67</a:t>
            </a:fld>
            <a:endParaRPr lang="en-US"/>
          </a:p>
        </p:txBody>
      </p:sp>
    </p:spTree>
    <p:extLst>
      <p:ext uri="{BB962C8B-B14F-4D97-AF65-F5344CB8AC3E}">
        <p14:creationId xmlns:p14="http://schemas.microsoft.com/office/powerpoint/2010/main" val="208281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Formulas should be typed without spaces, but if you type spaces, Excel eliminates them when you press Enter.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a:t>
            </a:fld>
            <a:endParaRPr lang="en-US"/>
          </a:p>
        </p:txBody>
      </p:sp>
    </p:spTree>
    <p:extLst>
      <p:ext uri="{BB962C8B-B14F-4D97-AF65-F5344CB8AC3E}">
        <p14:creationId xmlns:p14="http://schemas.microsoft.com/office/powerpoint/2010/main" val="41058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While you are displaying formulas, you will not see the results of those formulas.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a:t>
            </a:fld>
            <a:endParaRPr lang="en-US"/>
          </a:p>
        </p:txBody>
      </p:sp>
    </p:spTree>
    <p:extLst>
      <p:ext uri="{BB962C8B-B14F-4D97-AF65-F5344CB8AC3E}">
        <p14:creationId xmlns:p14="http://schemas.microsoft.com/office/powerpoint/2010/main" val="379507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You can begin a formula with a plus (+) sign or a minus (−) sign as the beginning calculation operator, but Excel changes it to an equal sign when you press Enter. Excel doesn’t recognize a construct like 3+4= as a legitimate formula. Excel treats it like an ordinary string of characters.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9</a:t>
            </a:fld>
            <a:endParaRPr lang="en-US"/>
          </a:p>
        </p:txBody>
      </p:sp>
    </p:spTree>
    <p:extLst>
      <p:ext uri="{BB962C8B-B14F-4D97-AF65-F5344CB8AC3E}">
        <p14:creationId xmlns:p14="http://schemas.microsoft.com/office/powerpoint/2010/main" val="161453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Troubleshooting: While modifying a complex formula, if you decide to revert back to the original formula and start over, just press Esc. If you’ve already pressed Enter, you’ll need to click the Undo button on the Quick Access Toolbar.</a:t>
            </a:r>
            <a:endParaRPr lang="en-US" b="0" i="0" u="none" strike="noStrike" baseline="0" smtClean="0">
              <a:latin typeface="Times New Roman"/>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16</a:t>
            </a:fld>
            <a:endParaRPr lang="en-US"/>
          </a:p>
        </p:txBody>
      </p:sp>
    </p:spTree>
    <p:extLst>
      <p:ext uri="{BB962C8B-B14F-4D97-AF65-F5344CB8AC3E}">
        <p14:creationId xmlns:p14="http://schemas.microsoft.com/office/powerpoint/2010/main" val="98262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You can use either uppercase or lowercase when you type a cell reference in a formula. For example, it does not matter whether you type B4 or b4 in the formula you enter.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28</a:t>
            </a:fld>
            <a:endParaRPr lang="en-US"/>
          </a:p>
        </p:txBody>
      </p:sp>
    </p:spTree>
    <p:extLst>
      <p:ext uri="{BB962C8B-B14F-4D97-AF65-F5344CB8AC3E}">
        <p14:creationId xmlns:p14="http://schemas.microsoft.com/office/powerpoint/2010/main" val="38017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When constructing a worksheet, plan on using relative cell references unless you know there will be a reason not to adjust the cell identifier when you insert or delete columns and rows.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32</a:t>
            </a:fld>
            <a:endParaRPr lang="en-US"/>
          </a:p>
        </p:txBody>
      </p:sp>
    </p:spTree>
    <p:extLst>
      <p:ext uri="{BB962C8B-B14F-4D97-AF65-F5344CB8AC3E}">
        <p14:creationId xmlns:p14="http://schemas.microsoft.com/office/powerpoint/2010/main" val="271069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Troubleshooting: When naming a range, if a message appears stating that the name already exists, display the Name Manager (discussed in the “Changing the Size of a Range” section) and edit the existing name or delete it and enter a different name</a:t>
            </a:r>
            <a:r>
              <a:rPr lang="en-US" b="0" i="0" u="none" strike="noStrike" baseline="0" smtClean="0">
                <a:latin typeface="Times New Roman"/>
              </a:rPr>
              <a: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53</a:t>
            </a:fld>
            <a:endParaRPr lang="en-US"/>
          </a:p>
        </p:txBody>
      </p:sp>
    </p:spTree>
    <p:extLst>
      <p:ext uri="{BB962C8B-B14F-4D97-AF65-F5344CB8AC3E}">
        <p14:creationId xmlns:p14="http://schemas.microsoft.com/office/powerpoint/2010/main" val="321604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You can use the same name for equivalent ranges in other worksheets within a workbook. Include the name of the worksheet in brackets before the range name to identify which worksheet you’re referring to.</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62</a:t>
            </a:fld>
            <a:endParaRPr lang="en-US"/>
          </a:p>
        </p:txBody>
      </p:sp>
    </p:spTree>
    <p:extLst>
      <p:ext uri="{BB962C8B-B14F-4D97-AF65-F5344CB8AC3E}">
        <p14:creationId xmlns:p14="http://schemas.microsoft.com/office/powerpoint/2010/main" val="232953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FCF49-16A2-48CE-85BD-4E792AAD26C9}"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0D91-9171-4BE8-8504-FA768173C68A}" type="slidenum">
              <a:rPr lang="en-US" smtClean="0"/>
              <a:t>‹#›</a:t>
            </a:fld>
            <a:endParaRPr lang="en-US"/>
          </a:p>
        </p:txBody>
      </p:sp>
    </p:spTree>
    <p:extLst>
      <p:ext uri="{BB962C8B-B14F-4D97-AF65-F5344CB8AC3E}">
        <p14:creationId xmlns:p14="http://schemas.microsoft.com/office/powerpoint/2010/main" val="359584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Basic Formulas</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4</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rPr>
              <a:t>Step by Step: Display Formulas</a:t>
            </a:r>
            <a:endParaRPr lang="en-US"/>
          </a:p>
        </p:txBody>
      </p:sp>
      <p:sp>
        <p:nvSpPr>
          <p:cNvPr id="3" name="Content Placeholder 2"/>
          <p:cNvSpPr>
            <a:spLocks noGrp="1"/>
          </p:cNvSpPr>
          <p:nvPr>
            <p:ph idx="1"/>
          </p:nvPr>
        </p:nvSpPr>
        <p:spPr/>
        <p:txBody>
          <a:bodyPr/>
          <a:lstStyle/>
          <a:p>
            <a:pPr lvl="0"/>
            <a:r>
              <a:rPr lang="en-US" sz="2000">
                <a:latin typeface="Segoe"/>
              </a:rPr>
              <a:t>To allow Excel to distinguish formulas from data, all formulas begin with an equal sign (=).</a:t>
            </a:r>
          </a:p>
          <a:p>
            <a:pPr lvl="0"/>
            <a:r>
              <a:rPr lang="en-US" sz="2000">
                <a:latin typeface="Segoe"/>
              </a:rPr>
              <a:t>Excel uses four types of calculation operators: arithmetic, comparison, text concatenation, and reference. The arithmetic operators are listed in the table below.</a:t>
            </a:r>
          </a:p>
          <a:p>
            <a:pPr lvl="0"/>
            <a:r>
              <a:rPr lang="en-US" sz="2000">
                <a:latin typeface="Segoe"/>
              </a:rPr>
              <a:t>When you build a formula, it appears in the formula bar and in the cell itself. </a:t>
            </a:r>
            <a:endParaRPr lang="en-US" sz="200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10</a:t>
            </a:fld>
            <a:endParaRPr lang="en-US" dirty="0"/>
          </a:p>
        </p:txBody>
      </p:sp>
      <p:pic>
        <p:nvPicPr>
          <p:cNvPr id="7" name="Picture 6" descr="table0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733800"/>
            <a:ext cx="5719379" cy="2341581"/>
          </a:xfrm>
          <a:prstGeom prst="rect">
            <a:avLst/>
          </a:prstGeom>
        </p:spPr>
      </p:pic>
    </p:spTree>
    <p:extLst>
      <p:ext uri="{BB962C8B-B14F-4D97-AF65-F5344CB8AC3E}">
        <p14:creationId xmlns:p14="http://schemas.microsoft.com/office/powerpoint/2010/main" val="12395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latin typeface="Segoe"/>
              </a:rPr>
              <a:t>Step by Step: Display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When you complete the formula and press Enter, the value displays in the cell and the formula displays in the formula bar. </a:t>
            </a:r>
          </a:p>
          <a:p>
            <a:pPr marR="0" lvl="0" rtl="0"/>
            <a:r>
              <a:rPr lang="en-US" b="0" i="0" u="none" strike="noStrike" baseline="0" smtClean="0">
                <a:latin typeface="Segoe"/>
              </a:rPr>
              <a:t>You can edit a formula in the cell or in the formula bar the same way you can edit any data entry.</a:t>
            </a:r>
          </a:p>
          <a:p>
            <a:pPr marR="0" lvl="0" rtl="0"/>
            <a:r>
              <a:rPr lang="en-US" b="0" i="0" u="none" strike="noStrike" baseline="0" smtClean="0">
                <a:latin typeface="Segoe"/>
              </a:rPr>
              <a:t>When you click the Show Formulas button on the FORMULAS tab, all formulas in your worksheet display. </a:t>
            </a:r>
          </a:p>
          <a:p>
            <a:pPr marR="0" lvl="0" rtl="0"/>
            <a:r>
              <a:rPr lang="en-US" b="0" i="0" u="none" strike="noStrike" baseline="0" smtClean="0">
                <a:latin typeface="Segoe"/>
              </a:rPr>
              <a:t>Click the Show Formulas button again to toggle off display of formulas.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2128640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Understanding Order of Operations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If you use more than one operator in a formula, Excel follows a specific order—called the </a:t>
            </a:r>
            <a:r>
              <a:rPr lang="en-US" b="1" i="1" u="none" strike="noStrike" baseline="0" smtClean="0">
                <a:latin typeface="Segoe"/>
              </a:rPr>
              <a:t>order of operations</a:t>
            </a:r>
            <a:r>
              <a:rPr lang="en-US" b="0" i="0" u="none" strike="noStrike" baseline="0" smtClean="0">
                <a:latin typeface="Segoe"/>
              </a:rPr>
              <a:t>—to calculate the formula. </a:t>
            </a:r>
          </a:p>
          <a:p>
            <a:pPr marR="0" lvl="0" rtl="0"/>
            <a:r>
              <a:rPr lang="en-US" b="0" i="0" u="none" strike="noStrike" baseline="0" smtClean="0">
                <a:latin typeface="Segoe"/>
              </a:rPr>
              <a:t>Parentheses play an important role in controlling the order of operations.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spTree>
    <p:extLst>
      <p:ext uri="{BB962C8B-B14F-4D97-AF65-F5344CB8AC3E}">
        <p14:creationId xmlns:p14="http://schemas.microsoft.com/office/powerpoint/2010/main" val="396880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from the previous exercise.</a:t>
            </a:r>
          </a:p>
          <a:p>
            <a:pPr marR="0" lvl="1" rtl="0"/>
            <a:r>
              <a:rPr lang="en-US" b="0" i="0" u="none" strike="noStrike" baseline="0" smtClean="0">
                <a:latin typeface="Segoe"/>
              </a:rPr>
              <a:t>Click cell </a:t>
            </a:r>
            <a:r>
              <a:rPr lang="en-US" b="1" i="0" u="none" strike="noStrike" baseline="0" smtClean="0">
                <a:latin typeface="Segoe"/>
              </a:rPr>
              <a:t>A1</a:t>
            </a:r>
            <a:r>
              <a:rPr lang="en-US" b="0" i="0" u="none" strike="noStrike" baseline="0" smtClean="0">
                <a:latin typeface="Segoe"/>
              </a:rPr>
              <a:t> to make it the active cell.</a:t>
            </a:r>
          </a:p>
          <a:p>
            <a:pPr marR="0" lvl="1" rtl="0"/>
            <a:r>
              <a:rPr lang="en-US" b="0" i="0" u="none" strike="noStrike" baseline="0" smtClean="0">
                <a:latin typeface="Segoe"/>
              </a:rPr>
              <a:t>Click in the formula bar.</a:t>
            </a:r>
          </a:p>
          <a:p>
            <a:pPr marR="0" lvl="1" rtl="0"/>
            <a:r>
              <a:rPr lang="en-US" b="0" i="0" u="none" strike="noStrike" baseline="0" smtClean="0">
                <a:latin typeface="Segoe"/>
              </a:rPr>
              <a:t>Insert parentheses around </a:t>
            </a:r>
            <a:r>
              <a:rPr lang="en-US" b="1" i="0" u="none" strike="noStrike" baseline="0" smtClean="0">
                <a:latin typeface="Segoe"/>
              </a:rPr>
              <a:t>7 + 8</a:t>
            </a:r>
            <a:r>
              <a:rPr lang="en-US" b="0" i="0" u="none" strike="noStrike" baseline="0" smtClean="0">
                <a:latin typeface="Times New Roman"/>
              </a:rPr>
              <a:t>.</a:t>
            </a:r>
          </a:p>
          <a:p>
            <a:pPr marR="0" lvl="1" rtl="0"/>
            <a:r>
              <a:rPr lang="en-US" b="0" i="0" u="none" strike="noStrike" baseline="0" smtClean="0">
                <a:latin typeface="Segoe"/>
              </a:rPr>
              <a:t>Insert parentheses around </a:t>
            </a:r>
            <a:r>
              <a:rPr lang="en-US" b="1" i="0" u="none" strike="noStrike" baseline="0" smtClean="0">
                <a:latin typeface="Segoe"/>
              </a:rPr>
              <a:t>3 / 2</a:t>
            </a:r>
            <a:r>
              <a:rPr lang="en-US" b="0" i="0" u="none" strike="noStrike" baseline="0" smtClean="0">
                <a:latin typeface="Times New Roman"/>
              </a:rPr>
              <a:t>.</a:t>
            </a:r>
          </a:p>
          <a:p>
            <a:pPr marR="0" lvl="1" rtl="0"/>
            <a:r>
              <a:rPr lang="en-US" b="0" i="0" u="none" strike="noStrike" baseline="0" smtClean="0">
                <a:latin typeface="Segoe"/>
              </a:rPr>
              <a:t>Insert parentheses around </a:t>
            </a:r>
            <a:r>
              <a:rPr lang="en-US" b="1" i="0" u="none" strike="noStrike" baseline="0" smtClean="0">
                <a:latin typeface="Segoe"/>
              </a:rPr>
              <a:t>(7 + 8) * (3 / 2)</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The result in A1 changes to </a:t>
            </a:r>
            <a:r>
              <a:rPr lang="en-US" b="0" i="1" u="none" strike="noStrike" baseline="0" smtClean="0">
                <a:latin typeface="Segoe"/>
              </a:rPr>
              <a:t>18.5</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572000"/>
            <a:ext cx="4102100" cy="1104900"/>
          </a:xfrm>
          <a:prstGeom prst="rect">
            <a:avLst/>
          </a:prstGeom>
        </p:spPr>
      </p:pic>
    </p:spTree>
    <p:extLst>
      <p:ext uri="{BB962C8B-B14F-4D97-AF65-F5344CB8AC3E}">
        <p14:creationId xmlns:p14="http://schemas.microsoft.com/office/powerpoint/2010/main" val="1870328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Order of Operations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a:p>
            <a:pPr marR="0" lvl="0" rtl="0"/>
            <a:r>
              <a:rPr lang="en-US" b="0" i="0" u="none" strike="noStrike" baseline="0" smtClean="0">
                <a:latin typeface="Segoe"/>
              </a:rPr>
              <a:t>Excel applies the rules of mathematics to determine how formulas are calculated. The following is the order in which arithmetic operators are applied:</a:t>
            </a:r>
          </a:p>
          <a:p>
            <a:pPr marR="0" lvl="0" rtl="0"/>
            <a:r>
              <a:rPr lang="en-US" b="0" i="0" u="none" strike="noStrike" baseline="0" smtClean="0">
                <a:latin typeface="Segoe"/>
              </a:rPr>
              <a:t>Negative number (−)</a:t>
            </a:r>
          </a:p>
          <a:p>
            <a:pPr marR="0" lvl="0" rtl="0"/>
            <a:r>
              <a:rPr lang="en-US" b="0" i="0" u="none" strike="noStrike" baseline="0" smtClean="0">
                <a:latin typeface="Segoe"/>
              </a:rPr>
              <a:t>Percent (%)</a:t>
            </a:r>
          </a:p>
          <a:p>
            <a:pPr marR="0" lvl="0" rtl="0"/>
            <a:r>
              <a:rPr lang="en-US" b="0" i="0" u="none" strike="noStrike" baseline="0" smtClean="0">
                <a:latin typeface="Segoe"/>
              </a:rPr>
              <a:t>Exponentiation (ˆ)</a:t>
            </a:r>
          </a:p>
          <a:p>
            <a:pPr marR="0" lvl="0" rtl="0"/>
            <a:r>
              <a:rPr lang="en-US" b="0" i="0" u="none" strike="noStrike" baseline="0" smtClean="0">
                <a:latin typeface="Segoe"/>
              </a:rPr>
              <a:t>Multiplication (*) and division (/) (left to right)</a:t>
            </a:r>
          </a:p>
          <a:p>
            <a:pPr marR="0" lvl="0" rtl="0"/>
            <a:r>
              <a:rPr lang="en-US" b="0" i="0" u="none" strike="noStrike" baseline="0" smtClean="0">
                <a:latin typeface="Segoe"/>
              </a:rPr>
              <a:t>Addition (+) and subtraction (−) (left to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3306693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For example, consider the original equation:</a:t>
            </a:r>
          </a:p>
          <a:p>
            <a:pPr marR="0" lvl="0" rtl="0"/>
            <a:r>
              <a:rPr lang="en-US" b="0" i="0" u="none" strike="noStrike" baseline="0" smtClean="0">
                <a:latin typeface="Segoe"/>
              </a:rPr>
              <a:t>7 + 8 * 3 / 2 − 4 = 15</a:t>
            </a:r>
          </a:p>
          <a:p>
            <a:pPr marR="0" lvl="0" rtl="0"/>
            <a:r>
              <a:rPr lang="en-US" b="0" i="0" u="none" strike="noStrike" baseline="0" smtClean="0">
                <a:latin typeface="Segoe"/>
              </a:rPr>
              <a:t>Following arithmetic operator priorities, the first operation is 8 multiplied by 3 and that result is divided by 2. Then 7 is added and 4 is subtracted. </a:t>
            </a:r>
          </a:p>
          <a:p>
            <a:pPr marR="0" lvl="0" rtl="0"/>
            <a:r>
              <a:rPr lang="en-US" b="0" i="0" u="none" strike="noStrike" baseline="0" smtClean="0">
                <a:latin typeface="Segoe"/>
              </a:rPr>
              <a:t>You can use parentheses in a formula to override the standard order of operations. Excel performs calculations on formulas inside parentheses first.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spTree>
    <p:extLst>
      <p:ext uri="{BB962C8B-B14F-4D97-AF65-F5344CB8AC3E}">
        <p14:creationId xmlns:p14="http://schemas.microsoft.com/office/powerpoint/2010/main" val="372648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Parentheses inside of parentheses are called </a:t>
            </a:r>
            <a:r>
              <a:rPr lang="en-US" b="1" i="1" u="none" strike="noStrike" baseline="0" smtClean="0">
                <a:latin typeface="Segoe"/>
              </a:rPr>
              <a:t>nested parentheses</a:t>
            </a:r>
            <a:r>
              <a:rPr lang="en-US" b="0" i="0" u="none" strike="noStrike" baseline="0" smtClean="0">
                <a:latin typeface="Segoe"/>
              </a:rPr>
              <a:t>. Calculations are performed on formulas in the innermost set of parentheses first, and from left to right if nested parentheses are at the same level. </a:t>
            </a:r>
          </a:p>
          <a:p>
            <a:pPr marR="0" lvl="0" rtl="0"/>
            <a:r>
              <a:rPr lang="en-US" b="0" i="0" u="none" strike="noStrike" baseline="0" smtClean="0">
                <a:latin typeface="Segoe"/>
              </a:rPr>
              <a:t>Therefore, the result of the following equation with parentheses is different from the previous one:</a:t>
            </a:r>
          </a:p>
          <a:p>
            <a:pPr marR="0" lvl="0" rtl="0"/>
            <a:r>
              <a:rPr lang="en-US" b="0" i="0" u="none" strike="noStrike" baseline="0" smtClean="0">
                <a:latin typeface="Segoe"/>
              </a:rPr>
              <a:t> ((7 + 8) * (3 / 2)) − 4 = 18.5</a:t>
            </a:r>
          </a:p>
          <a:p>
            <a:r>
              <a:rPr lang="en-US">
                <a:latin typeface="Segoe"/>
              </a:rPr>
              <a:t>Following arithmetic operator priorities, the first operation is the sum of 7 + 8 multiplied by the quotient of 3 divided by 2. Then</a:t>
            </a:r>
            <a:r>
              <a:rPr lang="en-US">
                <a:latin typeface="Times New Roman"/>
              </a:rPr>
              <a:t>,</a:t>
            </a:r>
            <a:r>
              <a:rPr lang="en-US">
                <a:latin typeface="Segoe"/>
              </a:rPr>
              <a:t> 4 is subtracted.</a:t>
            </a:r>
          </a:p>
          <a:p>
            <a:pPr marR="0" lvl="0"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4007914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Building Basic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You do basic math in your head or using scratch paper every day. Excel is handy for performing basic calculations also. </a:t>
            </a:r>
          </a:p>
          <a:p>
            <a:pPr marR="0" lvl="0" rtl="0"/>
            <a:r>
              <a:rPr lang="en-US" b="0" i="0" u="none" strike="noStrike" baseline="0" smtClean="0">
                <a:latin typeface="Segoe"/>
              </a:rPr>
              <a:t>Although you probably won’t use Excel to add or subtract a few numbers, it’s important to learn how to create simple formulas in Excel, which serve as the building blocks for more complex calculations. </a:t>
            </a:r>
          </a:p>
          <a:p>
            <a:pPr marR="0" lvl="0" rtl="0"/>
            <a:r>
              <a:rPr lang="en-US" b="0" i="0" u="none" strike="noStrike" baseline="0" smtClean="0">
                <a:latin typeface="Segoe"/>
              </a:rPr>
              <a:t>You can add two or more numbers in Excel using the plus sign between each number. To use proper Excel format, you must include the equal sign at the beginning of the formula.</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1693748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Building Basic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Subtraction works the same way as addition, except that you enter a minus (–) sign rather than a plus (+) sign between the values in the formula. </a:t>
            </a:r>
          </a:p>
          <a:p>
            <a:pPr marR="0" lvl="0" rtl="0"/>
            <a:r>
              <a:rPr lang="en-US" b="0" i="0" u="none" strike="noStrike" baseline="0" smtClean="0">
                <a:latin typeface="Segoe"/>
              </a:rPr>
              <a:t>Multiplication not only uses the values in cells, but other numbers that you enter. The symbol for multiplication is the asterisk (*).</a:t>
            </a:r>
          </a:p>
          <a:p>
            <a:pPr marR="0" lvl="0" rtl="0"/>
            <a:r>
              <a:rPr lang="en-US" b="0" i="0" u="none" strike="noStrike" baseline="0" smtClean="0">
                <a:latin typeface="Segoe"/>
              </a:rPr>
              <a:t>Division works the same way as multiplication, except that the symbol for division is the forward slash (/).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36604906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Addition</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Microsoft Excel if it is not already open.</a:t>
            </a:r>
          </a:p>
          <a:p>
            <a:pPr marR="0" lvl="1" rtl="0"/>
            <a:r>
              <a:rPr lang="en-US" sz="2000" i="0" u="none" strike="noStrike" baseline="0" smtClean="0">
                <a:latin typeface="Segoe"/>
              </a:rPr>
              <a:t> </a:t>
            </a:r>
            <a:r>
              <a:rPr lang="en-US" sz="2000" b="1" i="0" u="none" strike="noStrike" baseline="0" smtClean="0">
                <a:latin typeface="Segoe"/>
              </a:rPr>
              <a:t>OPEN</a:t>
            </a:r>
            <a:r>
              <a:rPr lang="en-US" sz="2000" b="0" i="0" u="none" strike="noStrike" baseline="0" smtClean="0">
                <a:latin typeface="Segoe"/>
              </a:rPr>
              <a:t> the </a:t>
            </a:r>
            <a:r>
              <a:rPr lang="en-US" sz="2000" b="1" i="1" u="none" strike="noStrike" baseline="0" smtClean="0">
                <a:latin typeface="Segoe"/>
              </a:rPr>
              <a:t>04 Budget Start</a:t>
            </a:r>
            <a:r>
              <a:rPr lang="en-US" sz="2000" b="0" i="0" u="none" strike="noStrike" baseline="0" smtClean="0">
                <a:latin typeface="Segoe"/>
              </a:rPr>
              <a:t> data file for this lesson.</a:t>
            </a:r>
          </a:p>
          <a:p>
            <a:pPr marR="0" lvl="1" rtl="0"/>
            <a:r>
              <a:rPr lang="en-US" sz="2000" b="0" i="0" u="none" strike="noStrike" baseline="0" smtClean="0">
                <a:latin typeface="Segoe"/>
              </a:rPr>
              <a:t>In cell A18, type </a:t>
            </a:r>
            <a:r>
              <a:rPr lang="en-US" sz="2000" b="1" i="0" u="none" strike="noStrike" baseline="0" smtClean="0">
                <a:latin typeface="Segoe"/>
              </a:rPr>
              <a:t>January Rent plus Deposit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p>
          <a:p>
            <a:pPr lvl="1"/>
            <a:r>
              <a:rPr lang="en-US" sz="2000">
                <a:latin typeface="Segoe"/>
              </a:rPr>
              <a:t>In cell B18, type the equal (</a:t>
            </a:r>
            <a:r>
              <a:rPr lang="en-US" sz="2000" b="1">
                <a:latin typeface="Segoe"/>
              </a:rPr>
              <a:t>=</a:t>
            </a:r>
            <a:r>
              <a:rPr lang="en-US" sz="2000">
                <a:latin typeface="Segoe"/>
              </a:rPr>
              <a:t>) sign, type </a:t>
            </a:r>
            <a:r>
              <a:rPr lang="en-US" sz="2000" b="1">
                <a:latin typeface="Segoe"/>
              </a:rPr>
              <a:t>1200+500</a:t>
            </a:r>
            <a:r>
              <a:rPr lang="en-US" sz="2000">
                <a:latin typeface="Segoe"/>
              </a:rPr>
              <a:t>, and press </a:t>
            </a:r>
            <a:r>
              <a:rPr lang="en-US" sz="2000" b="1">
                <a:latin typeface="Segoe"/>
              </a:rPr>
              <a:t>Enter</a:t>
            </a:r>
            <a:r>
              <a:rPr lang="en-US" sz="2000">
                <a:latin typeface="Segoe"/>
              </a:rPr>
              <a:t>. This is the simplest way to enter an addition formula. Excel adds the values and displays the result, </a:t>
            </a:r>
            <a:r>
              <a:rPr lang="en-US" sz="2000" i="1">
                <a:latin typeface="Segoe"/>
              </a:rPr>
              <a:t>1700</a:t>
            </a:r>
            <a:r>
              <a:rPr lang="en-US" sz="2000">
                <a:latin typeface="Segoe"/>
              </a:rPr>
              <a:t>, which is your first month’s rent plus a $500 deposit (below).</a:t>
            </a:r>
          </a:p>
          <a:p>
            <a:pPr lvl="1"/>
            <a:r>
              <a:rPr lang="en-US" sz="2000">
                <a:latin typeface="Segoe"/>
              </a:rPr>
              <a:t> </a:t>
            </a:r>
            <a:r>
              <a:rPr lang="en-US" sz="2000" b="1">
                <a:latin typeface="Segoe"/>
              </a:rPr>
              <a:t>SAVE </a:t>
            </a:r>
            <a:r>
              <a:rPr lang="en-US" sz="2000">
                <a:latin typeface="Segoe"/>
              </a:rPr>
              <a:t>the workbook as </a:t>
            </a:r>
            <a:r>
              <a:rPr lang="en-US" sz="2000" b="1" i="1">
                <a:latin typeface="Segoe"/>
              </a:rPr>
              <a:t>04 Budget Basic Formulas</a:t>
            </a:r>
            <a:r>
              <a:rPr lang="en-US" sz="2000">
                <a:latin typeface="Times New Roman"/>
              </a:rPr>
              <a:t>.</a:t>
            </a:r>
          </a:p>
          <a:p>
            <a:pPr lvl="0"/>
            <a:r>
              <a:rPr lang="en-US" sz="2000" b="1">
                <a:latin typeface="Segoe"/>
              </a:rPr>
              <a:t>PAUSE. LEAVE</a:t>
            </a:r>
            <a:r>
              <a:rPr lang="en-US" sz="2000">
                <a:latin typeface="Segoe"/>
              </a:rPr>
              <a:t> the workbook open to use in the next exercise.</a:t>
            </a: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4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516" y="4795345"/>
            <a:ext cx="4650828" cy="1521485"/>
          </a:xfrm>
          <a:prstGeom prst="rect">
            <a:avLst/>
          </a:prstGeom>
        </p:spPr>
      </p:pic>
    </p:spTree>
    <p:extLst>
      <p:ext uri="{BB962C8B-B14F-4D97-AF65-F5344CB8AC3E}">
        <p14:creationId xmlns:p14="http://schemas.microsoft.com/office/powerpoint/2010/main" val="20516530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Objectives</a:t>
            </a:r>
            <a:endParaRPr lang="en-US" b="0" i="0" u="none" strike="noStrike" baseline="0" dirty="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7" name="Picture 6" descr="0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extLst>
      <p:ext uri="{BB962C8B-B14F-4D97-AF65-F5344CB8AC3E}">
        <p14:creationId xmlns:p14="http://schemas.microsoft.com/office/powerpoint/2010/main" val="2450583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Addition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When entering formulas that perform addition, if a positive number is entered first, it is not necessary to enter a plus sign.</a:t>
            </a:r>
          </a:p>
          <a:p>
            <a:pPr marR="0" lvl="0" rtl="0"/>
            <a:r>
              <a:rPr lang="en-US" b="0" i="0" u="none" strike="noStrike" baseline="0" smtClean="0">
                <a:latin typeface="Segoe"/>
              </a:rPr>
              <a:t>If you make a mistake in your data entry, you can select the cell with the erroneous function, press F2 to enter cell editing mode, and edit your function. Once you make your corrections, press Enter to revise.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33226970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Double-click cell </a:t>
            </a:r>
            <a:r>
              <a:rPr lang="en-US" b="1" i="0" u="none" strike="noStrike" baseline="0" smtClean="0">
                <a:latin typeface="Segoe"/>
              </a:rPr>
              <a:t>A18</a:t>
            </a:r>
            <a:r>
              <a:rPr lang="en-US" b="0" i="0" u="none" strike="noStrike" baseline="0" smtClean="0">
                <a:latin typeface="Times New Roman"/>
              </a:rPr>
              <a:t>.</a:t>
            </a:r>
          </a:p>
          <a:p>
            <a:pPr marR="0" lvl="1" rtl="0"/>
            <a:r>
              <a:rPr lang="en-US" b="0" i="0" u="none" strike="noStrike" baseline="0" smtClean="0">
                <a:latin typeface="Segoe"/>
              </a:rPr>
              <a:t>Click after the word “Deposit,” type </a:t>
            </a:r>
            <a:r>
              <a:rPr lang="en-US" b="1" i="0" u="none" strike="noStrike" baseline="0" smtClean="0">
                <a:latin typeface="Segoe"/>
              </a:rPr>
              <a:t>, minus Discount</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Right-click cell </a:t>
            </a:r>
            <a:r>
              <a:rPr lang="en-US" b="1" i="0" u="none" strike="noStrike" baseline="0" smtClean="0">
                <a:latin typeface="Segoe"/>
              </a:rPr>
              <a:t>A18</a:t>
            </a:r>
            <a:r>
              <a:rPr lang="en-US" b="0" i="0" u="none" strike="noStrike" baseline="0" smtClean="0">
                <a:latin typeface="Segoe"/>
              </a:rPr>
              <a:t>, select </a:t>
            </a:r>
            <a:r>
              <a:rPr lang="en-US" b="1" i="0" u="none" strike="noStrike" baseline="0" smtClean="0">
                <a:latin typeface="Segoe"/>
              </a:rPr>
              <a:t>Format Cells</a:t>
            </a:r>
            <a:r>
              <a:rPr lang="en-US" b="0" i="0" u="none" strike="noStrike" baseline="0" smtClean="0">
                <a:latin typeface="Segoe"/>
              </a:rPr>
              <a:t>, click the </a:t>
            </a:r>
            <a:r>
              <a:rPr lang="en-US" b="1" i="0" u="none" strike="noStrike" baseline="0" smtClean="0">
                <a:latin typeface="Segoe"/>
              </a:rPr>
              <a:t>Alignment</a:t>
            </a:r>
            <a:r>
              <a:rPr lang="en-US" b="0" i="0" u="none" strike="noStrike" baseline="0" smtClean="0">
                <a:latin typeface="Segoe"/>
              </a:rPr>
              <a:t> tab, select the </a:t>
            </a:r>
            <a:r>
              <a:rPr lang="en-US" b="1" i="0" u="none" strike="noStrike" baseline="0" smtClean="0">
                <a:latin typeface="Segoe"/>
              </a:rPr>
              <a:t>Wrap text</a:t>
            </a:r>
            <a:r>
              <a:rPr lang="en-US" b="0" i="0" u="none" strike="noStrike" baseline="0" smtClean="0">
                <a:latin typeface="Segoe"/>
              </a:rPr>
              <a:t> check box, and click </a:t>
            </a:r>
            <a:r>
              <a:rPr lang="en-US" b="1" i="0" u="none" strike="noStrike" baseline="0" smtClean="0">
                <a:latin typeface="Segoe"/>
              </a:rPr>
              <a:t>OK</a:t>
            </a:r>
            <a:r>
              <a:rPr lang="en-US" b="0" i="0" u="none" strike="noStrike" baseline="0" smtClean="0">
                <a:latin typeface="Segoe"/>
              </a:rPr>
              <a:t>. Now you can see all of the new text added to A18.</a:t>
            </a:r>
          </a:p>
          <a:p>
            <a:pPr lvl="1"/>
            <a:r>
              <a:rPr lang="en-US">
                <a:latin typeface="Segoe"/>
              </a:rPr>
              <a:t>Click cell </a:t>
            </a:r>
            <a:r>
              <a:rPr lang="en-US" b="1">
                <a:latin typeface="Segoe"/>
              </a:rPr>
              <a:t>B18</a:t>
            </a:r>
            <a:r>
              <a:rPr lang="en-US">
                <a:latin typeface="Segoe"/>
              </a:rPr>
              <a:t> to make it the active cell.</a:t>
            </a:r>
          </a:p>
          <a:p>
            <a:pPr lvl="1"/>
            <a:r>
              <a:rPr lang="en-US">
                <a:latin typeface="Segoe"/>
              </a:rPr>
              <a:t>Click in the formula bar. </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10179662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Position the cursor immediately after </a:t>
            </a:r>
            <a:r>
              <a:rPr lang="en-US" sz="2000" b="1" i="0" u="none" strike="noStrike" baseline="0" smtClean="0">
                <a:latin typeface="Segoe"/>
              </a:rPr>
              <a:t>=1200+500</a:t>
            </a:r>
            <a:r>
              <a:rPr lang="en-US" sz="2000" b="0" i="0" u="none" strike="noStrike" baseline="0" smtClean="0">
                <a:latin typeface="Segoe"/>
              </a:rPr>
              <a:t>, type </a:t>
            </a:r>
            <a:r>
              <a:rPr lang="en-US" sz="2000" b="1" i="0" u="none" strike="noStrike" baseline="0" smtClean="0">
                <a:latin typeface="Segoe"/>
              </a:rPr>
              <a:t>-100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r>
              <a:rPr lang="en-US" sz="2000" b="1" i="0" u="none" strike="noStrike" baseline="0" smtClean="0">
                <a:latin typeface="Segoe"/>
              </a:rPr>
              <a:t> </a:t>
            </a:r>
            <a:r>
              <a:rPr lang="en-US" sz="2000" b="0" i="0" u="none" strike="noStrike" baseline="0" smtClean="0">
                <a:latin typeface="Segoe"/>
              </a:rPr>
              <a:t>Your landlord gave you a $100 discount for moving into your rental home early, so you are subtracting $100 from your first month’s rent. The value in cell B18 changes to </a:t>
            </a:r>
            <a:r>
              <a:rPr lang="en-US" sz="2000" b="0" i="1" u="none" strike="noStrike" baseline="0" smtClean="0">
                <a:latin typeface="Segoe"/>
              </a:rPr>
              <a:t>1600</a:t>
            </a:r>
            <a:r>
              <a:rPr lang="en-US" sz="2000" b="0" i="0" u="none" strike="noStrike" baseline="0" smtClean="0">
                <a:latin typeface="Segoe"/>
              </a:rPr>
              <a:t> (below)</a:t>
            </a:r>
            <a:r>
              <a:rPr lang="en-US" sz="2000" b="0" i="0" u="none" strike="noStrike" baseline="0" smtClean="0">
                <a:latin typeface="Times New Roman"/>
              </a:rPr>
              <a:t>.</a:t>
            </a:r>
          </a:p>
          <a:p>
            <a:pPr marR="0" lvl="1" rtl="0">
              <a:buAutoNum type="arabicPeriod" startAt="6"/>
            </a:pPr>
            <a:r>
              <a:rPr lang="en-US" sz="2000" b="1" i="0" u="none" strike="noStrike" baseline="0" smtClean="0">
                <a:latin typeface="Segoe"/>
              </a:rPr>
              <a:t>SAVE </a:t>
            </a:r>
            <a:r>
              <a:rPr lang="en-US" sz="2000" b="0" i="0" u="none" strike="noStrike" baseline="0" smtClean="0">
                <a:latin typeface="Segoe"/>
              </a:rPr>
              <a:t>the workbook.</a:t>
            </a:r>
          </a:p>
          <a:p>
            <a:pPr marR="0" lvl="0" rtl="0"/>
            <a:r>
              <a:rPr lang="en-US" sz="2000" b="1" i="0" u="none" strike="noStrike" baseline="0" smtClean="0">
                <a:latin typeface="Segoe"/>
              </a:rPr>
              <a:t>PAUSE. LEAVE</a:t>
            </a:r>
            <a:r>
              <a:rPr lang="en-US" sz="2000" b="0" i="0" u="none" strike="noStrike" baseline="0" smtClean="0">
                <a:latin typeface="Segoe"/>
              </a:rPr>
              <a:t> the workbook open to use in the next exercise.</a:t>
            </a:r>
          </a:p>
          <a:p>
            <a:pPr marR="0" lvl="0" rtl="0"/>
            <a:r>
              <a:rPr lang="en-US" sz="2000" b="0" i="0" u="none" strike="noStrike" baseline="0" smtClean="0">
                <a:latin typeface="Segoe"/>
              </a:rPr>
              <a:t>When you modified the formula to subtract 100 from 1700, you could have entered =1200+500−100 or = −100+1200+500. Either formula yields a positive 1600.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pic>
        <p:nvPicPr>
          <p:cNvPr id="7" name="Picture 6" descr="0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060" y="4928702"/>
            <a:ext cx="5718355" cy="1277024"/>
          </a:xfrm>
          <a:prstGeom prst="rect">
            <a:avLst/>
          </a:prstGeom>
        </p:spPr>
      </p:pic>
    </p:spTree>
    <p:extLst>
      <p:ext uri="{BB962C8B-B14F-4D97-AF65-F5344CB8AC3E}">
        <p14:creationId xmlns:p14="http://schemas.microsoft.com/office/powerpoint/2010/main" val="24411543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Multiplication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cell A19, type </a:t>
            </a:r>
            <a:r>
              <a:rPr lang="en-US" b="1" i="0" u="none" strike="noStrike" baseline="0" smtClean="0">
                <a:latin typeface="Segoe"/>
              </a:rPr>
              <a:t>Annual Rent per Lease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B19, type </a:t>
            </a:r>
            <a:r>
              <a:rPr lang="en-US" b="1" i="0" u="none" strike="noStrike" baseline="0" smtClean="0">
                <a:latin typeface="Segoe"/>
              </a:rPr>
              <a:t>=1200*12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B19, which is the total amount of rent you will pay in one year (below)</a:t>
            </a:r>
            <a:r>
              <a:rPr lang="en-US" b="0" i="0" u="none" strike="noStrike" baseline="0" smtClean="0">
                <a:latin typeface="Times New Roman"/>
              </a:rPr>
              <a:t>.</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a:t>
            </a:r>
            <a:br>
              <a:rPr lang="en-US" b="0" i="0" u="none" strike="noStrike" baseline="0" smtClean="0">
                <a:latin typeface="Segoe"/>
              </a:rPr>
            </a:br>
            <a:r>
              <a:rPr lang="en-US" b="0" i="0" u="none" strike="noStrike" baseline="0" smtClean="0">
                <a:latin typeface="Segoe"/>
              </a:rPr>
              <a:t>book open to use in the </a:t>
            </a:r>
            <a:br>
              <a:rPr lang="en-US" b="0" i="0" u="none" strike="noStrike" baseline="0" smtClean="0">
                <a:latin typeface="Segoe"/>
              </a:rPr>
            </a:br>
            <a:r>
              <a:rPr lang="en-US" b="0" i="0" u="none" strike="noStrike" baseline="0" smtClean="0">
                <a:latin typeface="Segoe"/>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4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051205"/>
            <a:ext cx="3863646" cy="1580091"/>
          </a:xfrm>
          <a:prstGeom prst="rect">
            <a:avLst/>
          </a:prstGeom>
        </p:spPr>
      </p:pic>
    </p:spTree>
    <p:extLst>
      <p:ext uri="{BB962C8B-B14F-4D97-AF65-F5344CB8AC3E}">
        <p14:creationId xmlns:p14="http://schemas.microsoft.com/office/powerpoint/2010/main" val="7223630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Division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cell A20, type </a:t>
            </a:r>
            <a:r>
              <a:rPr lang="en-US" b="1" i="0" u="none" strike="noStrike" baseline="0" smtClean="0">
                <a:latin typeface="Segoe"/>
              </a:rPr>
              <a:t>Average Electricity</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B20, type </a:t>
            </a:r>
            <a:r>
              <a:rPr lang="en-US" b="1" i="0" u="none" strike="noStrike" baseline="0" smtClean="0">
                <a:latin typeface="Segoe"/>
              </a:rPr>
              <a:t>=N8/12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B20, which is the average amount of money you will pay for electricity in one year (below)</a:t>
            </a:r>
            <a:r>
              <a:rPr lang="en-US" b="0" i="0" u="none" strike="noStrike" baseline="0" smtClean="0">
                <a:latin typeface="Times New Roman"/>
              </a:rPr>
              <a:t>.</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t>
            </a:r>
            <a:br>
              <a:rPr lang="en-US" b="0" i="0" u="none" strike="noStrike" baseline="0" smtClean="0">
                <a:latin typeface="Segoe"/>
              </a:rPr>
            </a:br>
            <a:r>
              <a:rPr lang="en-US" b="0" i="0" u="none" strike="noStrike" baseline="0" smtClean="0">
                <a:latin typeface="Segoe"/>
              </a:rPr>
              <a:t>as </a:t>
            </a:r>
            <a:r>
              <a:rPr lang="en-US" b="0" i="1" u="none" strike="noStrike" baseline="0" smtClean="0">
                <a:latin typeface="Segoe"/>
              </a:rPr>
              <a:t>04 Budget Basic </a:t>
            </a:r>
            <a:br>
              <a:rPr lang="en-US" b="0" i="1" u="none" strike="noStrike" baseline="0" smtClean="0">
                <a:latin typeface="Segoe"/>
              </a:rPr>
            </a:br>
            <a:r>
              <a:rPr lang="en-US" b="0" i="1" u="none" strike="noStrike" baseline="0" smtClean="0">
                <a:latin typeface="Segoe"/>
              </a:rPr>
              <a:t>Formulas Solution</a:t>
            </a:r>
            <a:r>
              <a:rPr lang="en-US" b="0" i="0" u="none" strike="noStrike" baseline="0" smtClean="0">
                <a:latin typeface="Segoe"/>
              </a:rPr>
              <a:t> and </a:t>
            </a:r>
            <a:br>
              <a:rPr lang="en-US" b="0" i="0" u="none" strike="noStrike" baseline="0" smtClean="0">
                <a:latin typeface="Segoe"/>
              </a:rPr>
            </a:b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4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940914"/>
            <a:ext cx="4038648" cy="1324147"/>
          </a:xfrm>
          <a:prstGeom prst="rect">
            <a:avLst/>
          </a:prstGeom>
        </p:spPr>
      </p:pic>
    </p:spTree>
    <p:extLst>
      <p:ext uri="{BB962C8B-B14F-4D97-AF65-F5344CB8AC3E}">
        <p14:creationId xmlns:p14="http://schemas.microsoft.com/office/powerpoint/2010/main" val="2014704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Cell References in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Each cell in an Excel worksheet has a unique identifier indicating its column and row, such as A1 (column A, row 1) or E4 (column E, row 4). </a:t>
            </a:r>
          </a:p>
          <a:p>
            <a:pPr marR="0" lvl="0" rtl="0"/>
            <a:r>
              <a:rPr lang="en-US" b="0" i="0" u="none" strike="noStrike" baseline="0" smtClean="0">
                <a:latin typeface="Segoe"/>
              </a:rPr>
              <a:t>When you create a formula, you can reference a cell’s identifier rather than typing the number that appears in that cell. </a:t>
            </a:r>
          </a:p>
          <a:p>
            <a:pPr marR="0" lvl="0" rtl="0"/>
            <a:r>
              <a:rPr lang="en-US" b="0" i="0" u="none" strike="noStrike" baseline="0" smtClean="0">
                <a:latin typeface="Segoe"/>
              </a:rPr>
              <a:t>A </a:t>
            </a:r>
            <a:r>
              <a:rPr lang="en-US" b="1" i="1" u="none" strike="noStrike" baseline="0" smtClean="0">
                <a:latin typeface="Segoe"/>
              </a:rPr>
              <a:t>cell reference</a:t>
            </a:r>
            <a:r>
              <a:rPr lang="en-US" b="0" i="0" u="none" strike="noStrike" baseline="0" smtClean="0">
                <a:latin typeface="Segoe"/>
              </a:rPr>
              <a:t> identifies a cell’s location in the worksheet, based on its row number and column letter.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spTree>
    <p:extLst>
      <p:ext uri="{BB962C8B-B14F-4D97-AF65-F5344CB8AC3E}">
        <p14:creationId xmlns:p14="http://schemas.microsoft.com/office/powerpoint/2010/main" val="32473029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Cell References in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Using a cell reference rather than the data displayed in a cell gives you more flexibility in your worksheet. If the data in a cell changes, any formulas that reference the cell change as well. For example, if cell E1 contains the number 12 but is later changed to 15, any formula that references cell E1 changes automatically. </a:t>
            </a:r>
          </a:p>
          <a:p>
            <a:pPr marR="0" lvl="0" rtl="0"/>
            <a:r>
              <a:rPr lang="en-US" b="0" i="0" u="none" strike="noStrike" baseline="0" smtClean="0">
                <a:latin typeface="Segoe"/>
              </a:rPr>
              <a:t>The same principle applies to a cell that contains a formula and is referenced in another formula.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1393357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Relative Cell References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 </a:t>
            </a:r>
            <a:r>
              <a:rPr lang="en-US" b="1" i="1" u="none" strike="noStrike" baseline="0" smtClean="0">
                <a:latin typeface="Segoe"/>
              </a:rPr>
              <a:t>relative cell reference</a:t>
            </a:r>
            <a:r>
              <a:rPr lang="en-US" b="0" i="0" u="none" strike="noStrike" baseline="0" smtClean="0">
                <a:latin typeface="Segoe"/>
              </a:rPr>
              <a:t> is one that adjusts the cell identifier automatically if you insert or delete columns or rows, or if you copy the formula to another cell. </a:t>
            </a:r>
          </a:p>
          <a:p>
            <a:pPr marR="0" lvl="0" rtl="0"/>
            <a:r>
              <a:rPr lang="en-US" b="0" i="0" u="none" strike="noStrike" baseline="0" smtClean="0">
                <a:latin typeface="Segoe"/>
              </a:rPr>
              <a:t>A relative cell reference is, therefore, one whose references change “relative” to the location where it is copied or moved.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11490838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named </a:t>
            </a:r>
            <a:r>
              <a:rPr lang="en-US" b="0" i="1" u="none" strike="noStrike" baseline="0" smtClean="0">
                <a:latin typeface="Segoe"/>
              </a:rPr>
              <a:t>04 Budget Cell References</a:t>
            </a:r>
            <a:r>
              <a:rPr lang="en-US" b="0" i="0" u="none" strike="noStrike" baseline="0" smtClean="0">
                <a:latin typeface="Times New Roman"/>
              </a:rPr>
              <a:t>.</a:t>
            </a: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p>
          <a:p>
            <a:pPr marR="0" lvl="1" rtl="0"/>
            <a:r>
              <a:rPr lang="en-US" b="0" i="0" u="none" strike="noStrike" baseline="0" smtClean="0">
                <a:latin typeface="Segoe"/>
              </a:rPr>
              <a:t>Click in the formula bar and replace 1200 with cell </a:t>
            </a:r>
            <a:r>
              <a:rPr lang="en-US" b="1" i="0" u="none" strike="noStrike" baseline="0" smtClean="0">
                <a:latin typeface="Segoe"/>
              </a:rPr>
              <a:t>B3</a:t>
            </a:r>
            <a:r>
              <a:rPr lang="en-US" b="0" i="0" u="none" strike="noStrike" baseline="0" smtClean="0">
                <a:latin typeface="Segoe"/>
              </a:rPr>
              <a:t>. Notice that cell B3 is highlighted and surrounded by a blue border while you’re modifying the formula (below).</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 relative cell reference to cell B3.</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4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648200"/>
            <a:ext cx="4890648" cy="1543962"/>
          </a:xfrm>
          <a:prstGeom prst="rect">
            <a:avLst/>
          </a:prstGeom>
        </p:spPr>
      </p:pic>
    </p:spTree>
    <p:extLst>
      <p:ext uri="{BB962C8B-B14F-4D97-AF65-F5344CB8AC3E}">
        <p14:creationId xmlns:p14="http://schemas.microsoft.com/office/powerpoint/2010/main" val="16426797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Copy cell </a:t>
            </a:r>
            <a:r>
              <a:rPr lang="en-US" b="1" i="0" u="none" strike="noStrike" baseline="0" smtClean="0">
                <a:latin typeface="Segoe"/>
              </a:rPr>
              <a:t>B18</a:t>
            </a:r>
            <a:r>
              <a:rPr lang="en-US" b="0" i="0" u="none" strike="noStrike" baseline="0" smtClean="0">
                <a:latin typeface="Segoe"/>
              </a:rPr>
              <a:t> to cell </a:t>
            </a:r>
            <a:r>
              <a:rPr lang="en-US" b="1" i="0" u="none" strike="noStrike" baseline="0" smtClean="0">
                <a:latin typeface="Segoe"/>
              </a:rPr>
              <a:t>B21</a:t>
            </a:r>
            <a:r>
              <a:rPr lang="en-US" b="0" i="0" u="none" strike="noStrike" baseline="0" smtClean="0">
                <a:latin typeface="Segoe"/>
              </a:rPr>
              <a:t>. The displayed result changes to </a:t>
            </a:r>
            <a:r>
              <a:rPr lang="en-US" b="0" i="1" u="none" strike="noStrike" baseline="0" smtClean="0">
                <a:latin typeface="Segoe"/>
              </a:rPr>
              <a:t>400</a:t>
            </a:r>
            <a:r>
              <a:rPr lang="en-US" b="0" i="0" u="none" strike="noStrike" baseline="0" smtClean="0">
                <a:latin typeface="Segoe"/>
              </a:rPr>
              <a:t>. </a:t>
            </a:r>
          </a:p>
          <a:p>
            <a:pPr marR="0" lvl="1" rtl="0">
              <a:buAutoNum type="arabicPeriod" startAt="4"/>
            </a:pPr>
            <a:r>
              <a:rPr lang="en-US" b="0" i="0" u="none" strike="noStrike" baseline="0" smtClean="0">
                <a:latin typeface="Segoe"/>
              </a:rPr>
              <a:t>Notice in the formula bar that the formula in cell B21 is =B6+500-100, but the formula you copied is =B3+500-100. That’s because the original cell reference of cell B3 changed to cell B6 when you copied the formula down three cells, and cell B6 is blank. The cell reference is adjusted relative to its position in the worksheet.</a:t>
            </a:r>
          </a:p>
          <a:p>
            <a:pPr lvl="1">
              <a:buFont typeface="+mj-lt"/>
              <a:buAutoNum type="arabicPeriod" startAt="4"/>
            </a:pPr>
            <a:r>
              <a:rPr lang="en-US">
                <a:latin typeface="Segoe"/>
              </a:rPr>
              <a:t>An alternate way to use a cell reference is to click the cell being referenced while creating or modifying a formula. With cell B21 still active, click in the formula bar and select cell </a:t>
            </a:r>
            <a:r>
              <a:rPr lang="en-US" b="1">
                <a:latin typeface="Segoe"/>
              </a:rPr>
              <a:t>B6</a:t>
            </a:r>
            <a:r>
              <a:rPr lang="en-US">
                <a:latin typeface="Times New Roman"/>
              </a:rPr>
              <a:t>.</a:t>
            </a:r>
          </a:p>
          <a:p>
            <a:pPr marR="0" lvl="1" rtl="0">
              <a:buAutoNum type="arabicPeriod" startAt="4"/>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spTree>
    <p:extLst>
      <p:ext uri="{BB962C8B-B14F-4D97-AF65-F5344CB8AC3E}">
        <p14:creationId xmlns:p14="http://schemas.microsoft.com/office/powerpoint/2010/main" val="1020308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Excel lets you create many formulas by simply typing in a cell or using your mouse pointer to select cells to include in a formula. For example, you can create basic formulas for addition, subtraction, multiplication, and division using these methods. </a:t>
            </a:r>
          </a:p>
          <a:p>
            <a:pPr marR="0" lvl="0" rtl="0"/>
            <a:r>
              <a:rPr lang="en-US" b="0" i="0" u="none" strike="noStrike" baseline="0" smtClean="0">
                <a:latin typeface="Segoe"/>
              </a:rPr>
              <a:t>However, as you have discovered in previous lessons, the user interface offers tools that make it easier to work with data. In this lesson, you use a few command groups on the FORMULAS tab to display formulas and name ranges to be used in formulas.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11562038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cell </a:t>
            </a:r>
            <a:r>
              <a:rPr lang="en-US" b="1" i="0" u="none" strike="noStrike" baseline="0" smtClean="0">
                <a:latin typeface="Segoe"/>
              </a:rPr>
              <a:t>B3</a:t>
            </a:r>
            <a:r>
              <a:rPr lang="en-US" b="0" i="0" u="none" strike="noStrike" baseline="0" smtClean="0">
                <a:latin typeface="Segoe"/>
              </a:rPr>
              <a:t>. Cell B3 becomes highlighted and surrounded by a blue dashed border, and cell B3 appears in the formula bar rather than cell B6 below). Press </a:t>
            </a:r>
            <a:r>
              <a:rPr lang="en-US" b="1" i="0" u="none" strike="noStrike" baseline="0" smtClean="0">
                <a:latin typeface="Segoe"/>
              </a:rPr>
              <a:t>Enter</a:t>
            </a:r>
            <a:r>
              <a:rPr lang="en-US" b="0" i="0" u="none" strike="noStrike" baseline="0" smtClean="0">
                <a:latin typeface="Times New Roman"/>
              </a:rPr>
              <a:t>.</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0"/>
            <a:ext cx="5803291" cy="1676506"/>
          </a:xfrm>
          <a:prstGeom prst="rect">
            <a:avLst/>
          </a:prstGeom>
        </p:spPr>
      </p:pic>
    </p:spTree>
    <p:extLst>
      <p:ext uri="{BB962C8B-B14F-4D97-AF65-F5344CB8AC3E}">
        <p14:creationId xmlns:p14="http://schemas.microsoft.com/office/powerpoint/2010/main" val="18531608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You use relative cell references when you want the reference to automatically adjust when you copy or fill the formula across rows or down columns in ranges of cells. </a:t>
            </a:r>
          </a:p>
          <a:p>
            <a:pPr marR="0" lvl="0" rtl="0"/>
            <a:r>
              <a:rPr lang="en-US" b="0" i="0" u="none" strike="noStrike" baseline="0" smtClean="0">
                <a:latin typeface="Segoe"/>
              </a:rPr>
              <a:t>By default, new formulas in Excel use relative references. </a:t>
            </a:r>
          </a:p>
          <a:p>
            <a:pPr marR="0" lvl="0" rtl="0"/>
            <a:r>
              <a:rPr lang="en-US" b="0" i="0" u="none" strike="noStrike" baseline="0" smtClean="0">
                <a:latin typeface="Segoe"/>
              </a:rPr>
              <a:t>You can use two methods for creating formulas using relative references:</a:t>
            </a:r>
          </a:p>
          <a:p>
            <a:pPr marR="0" lvl="0" rtl="0"/>
            <a:r>
              <a:rPr lang="en-US" b="0" i="0" u="none" strike="noStrike" baseline="0" smtClean="0">
                <a:latin typeface="Segoe"/>
              </a:rPr>
              <a:t>By typing the formula directly into the cell</a:t>
            </a:r>
          </a:p>
          <a:p>
            <a:pPr marR="0" lvl="0" rtl="0"/>
            <a:r>
              <a:rPr lang="en-US" b="0" i="0" u="none" strike="noStrike" baseline="0" smtClean="0">
                <a:latin typeface="Segoe"/>
              </a:rPr>
              <a:t>By clicking a cell to include in the formula rather than typing the cell reference </a:t>
            </a:r>
          </a:p>
          <a:p>
            <a:r>
              <a:rPr lang="en-US">
                <a:latin typeface="Segoe"/>
              </a:rPr>
              <a:t>The second method is usually quicker and eliminates the possibility of typing an incorrect cell identifier, especially if you need to create a formula with many cell references. </a:t>
            </a:r>
          </a:p>
          <a:p>
            <a:pPr marR="0" lvl="0"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26735375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For example, it might be easy to make a mistake typing =D2+D7+D9+D12+D14 rather than just clicking each cell to add it to the formula.</a:t>
            </a:r>
          </a:p>
          <a:p>
            <a:pPr marR="0" lvl="0" rtl="0"/>
            <a:r>
              <a:rPr lang="en-US" b="0" i="0" u="none" strike="noStrike" baseline="0" smtClean="0">
                <a:latin typeface="Segoe"/>
              </a:rPr>
              <a:t>You can also reference a range of cells in a formula, which you learn about later in this lesson.</a:t>
            </a:r>
          </a:p>
          <a:p>
            <a:pPr marR="0" lvl="0" rtl="0"/>
            <a:r>
              <a:rPr lang="en-US" b="0" i="0" u="none" strike="noStrike" baseline="0" smtClean="0">
                <a:latin typeface="Segoe"/>
              </a:rPr>
              <a:t>Cell referencing raises another important point about Excel. When you perform math on a series of numbers on paper, they’re usually right next to each other in a column or a single row. </a:t>
            </a:r>
          </a:p>
          <a:p>
            <a:pPr marR="0" lvl="0" rtl="0"/>
            <a:r>
              <a:rPr lang="en-US" b="0" i="0" u="none" strike="noStrike" baseline="0" smtClean="0">
                <a:latin typeface="Segoe"/>
              </a:rPr>
              <a:t>In a worksheet, the numbers don’t have to be adjacent: You can create formulas that reference cells anywhere in the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22861452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p>
          <a:p>
            <a:pPr marR="0" lvl="1" rtl="0"/>
            <a:r>
              <a:rPr lang="en-US" b="0" i="0" u="none" strike="noStrike" baseline="0" smtClean="0">
                <a:latin typeface="Segoe"/>
              </a:rPr>
              <a:t>Click in the formula bar and insert dollar signs in the B3 cell reference so it looks like </a:t>
            </a:r>
            <a:r>
              <a:rPr lang="en-US" b="1" i="0" u="none" strike="noStrike" baseline="0" smtClean="0">
                <a:latin typeface="Segoe"/>
              </a:rPr>
              <a:t>$B$3</a:t>
            </a:r>
            <a:r>
              <a:rPr lang="en-US" b="0" i="0" u="none" strike="noStrike" baseline="0" smtClean="0">
                <a:latin typeface="Times New Roman"/>
              </a:rPr>
              <a:t>.</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an absolute cell reference to cell B3.</a:t>
            </a:r>
          </a:p>
          <a:p>
            <a:pPr lvl="1"/>
            <a:r>
              <a:rPr lang="en-US">
                <a:latin typeface="Segoe"/>
              </a:rPr>
              <a:t>Copy cell </a:t>
            </a:r>
            <a:r>
              <a:rPr lang="en-US" b="1">
                <a:latin typeface="Segoe"/>
              </a:rPr>
              <a:t>B18</a:t>
            </a:r>
            <a:r>
              <a:rPr lang="en-US">
                <a:latin typeface="Segoe"/>
              </a:rPr>
              <a:t> to cell </a:t>
            </a:r>
            <a:r>
              <a:rPr lang="en-US" b="1">
                <a:latin typeface="Segoe"/>
              </a:rPr>
              <a:t>B21</a:t>
            </a:r>
            <a:r>
              <a:rPr lang="en-US">
                <a:latin typeface="Segoe"/>
              </a:rPr>
              <a:t>. The displayed result is </a:t>
            </a:r>
            <a:r>
              <a:rPr lang="en-US" i="1">
                <a:latin typeface="Segoe"/>
              </a:rPr>
              <a:t>1600</a:t>
            </a:r>
            <a:r>
              <a:rPr lang="en-US">
                <a:latin typeface="Segoe"/>
              </a:rPr>
              <a:t>, which matches B18. </a:t>
            </a:r>
          </a:p>
          <a:p>
            <a:pPr lvl="1"/>
            <a:r>
              <a:rPr lang="en-US">
                <a:latin typeface="Segoe"/>
              </a:rPr>
              <a:t>Copy cell </a:t>
            </a:r>
            <a:r>
              <a:rPr lang="en-US" b="1">
                <a:latin typeface="Segoe"/>
              </a:rPr>
              <a:t>B21</a:t>
            </a:r>
            <a:r>
              <a:rPr lang="en-US">
                <a:latin typeface="Segoe"/>
              </a:rPr>
              <a:t> to cell </a:t>
            </a:r>
            <a:r>
              <a:rPr lang="en-US" b="1">
                <a:latin typeface="Segoe"/>
              </a:rPr>
              <a:t>C21</a:t>
            </a:r>
            <a:r>
              <a:rPr lang="en-US">
                <a:latin typeface="Segoe"/>
              </a:rPr>
              <a:t>. The displayed result is still </a:t>
            </a:r>
            <a:r>
              <a:rPr lang="en-US" i="1">
                <a:latin typeface="Segoe"/>
              </a:rPr>
              <a:t>1600</a:t>
            </a:r>
            <a:r>
              <a:rPr lang="en-US">
                <a:latin typeface="Segoe"/>
              </a:rPr>
              <a:t>. </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spTree>
    <p:extLst>
      <p:ext uri="{BB962C8B-B14F-4D97-AF65-F5344CB8AC3E}">
        <p14:creationId xmlns:p14="http://schemas.microsoft.com/office/powerpoint/2010/main" val="24590777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1" rtl="0">
              <a:buFont typeface="+mj-lt"/>
              <a:buAutoNum type="arabicPeriod" startAt="6"/>
            </a:pPr>
            <a:r>
              <a:rPr lang="en-US" b="0" i="0" u="none" strike="noStrike" baseline="0" smtClean="0">
                <a:latin typeface="Segoe"/>
              </a:rPr>
              <a:t>Notice in the formula bar that the formulas in cells B21 and C21 are both =$B$3+500-100. The figure</a:t>
            </a:r>
            <a:r>
              <a:rPr lang="en-US" b="0" i="0" u="none" strike="noStrike" smtClean="0">
                <a:latin typeface="Segoe"/>
              </a:rPr>
              <a:t> below</a:t>
            </a:r>
            <a:r>
              <a:rPr lang="en-US" b="0" i="0" u="none" strike="noStrike" baseline="0" smtClean="0">
                <a:latin typeface="Segoe"/>
              </a:rPr>
              <a:t> shows the formula for cell C21. Regardless of where you copy the formula in the worksheet, the formula still refers to cell B3. </a:t>
            </a: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use in </a:t>
            </a:r>
            <a:br>
              <a:rPr lang="en-US" b="0" i="0" u="none" strike="noStrike" baseline="0" smtClean="0">
                <a:latin typeface="Segoe"/>
              </a:rPr>
            </a:br>
            <a:r>
              <a:rPr lang="en-US"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357" y="3262564"/>
            <a:ext cx="4190031" cy="2643321"/>
          </a:xfrm>
          <a:prstGeom prst="rect">
            <a:avLst/>
          </a:prstGeom>
        </p:spPr>
      </p:pic>
    </p:spTree>
    <p:extLst>
      <p:ext uri="{BB962C8B-B14F-4D97-AF65-F5344CB8AC3E}">
        <p14:creationId xmlns:p14="http://schemas.microsoft.com/office/powerpoint/2010/main" val="1067812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An </a:t>
            </a:r>
            <a:r>
              <a:rPr lang="en-US" b="1" i="1" u="none" strike="noStrike" baseline="0" smtClean="0">
                <a:latin typeface="Segoe"/>
              </a:rPr>
              <a:t>absolute cell reference</a:t>
            </a:r>
            <a:r>
              <a:rPr lang="en-US" b="0" i="0" u="none" strike="noStrike" baseline="0" smtClean="0">
                <a:latin typeface="Segoe"/>
              </a:rPr>
              <a:t> refers to a specific cell or range of cells regardless of where the formula is located in the worksheet. </a:t>
            </a:r>
          </a:p>
          <a:p>
            <a:pPr marR="0" lvl="0" rtl="0"/>
            <a:r>
              <a:rPr lang="en-US" b="0" i="0" u="none" strike="noStrike" baseline="0" smtClean="0">
                <a:latin typeface="Segoe"/>
              </a:rPr>
              <a:t>Absolute cell references include two dollar signs in the formula, preceding the column letter and row number. </a:t>
            </a:r>
          </a:p>
          <a:p>
            <a:pPr marR="0" lvl="0" rtl="0"/>
            <a:r>
              <a:rPr lang="en-US" b="0" i="0" u="none" strike="noStrike" baseline="0" smtClean="0">
                <a:latin typeface="Segoe"/>
              </a:rPr>
              <a:t>The absolute cell reference $B$3, for example, refers to column (B) and row (3). </a:t>
            </a:r>
          </a:p>
          <a:p>
            <a:pPr marR="0" lvl="0" rtl="0"/>
            <a:r>
              <a:rPr lang="en-US" b="0" i="0" u="none" strike="noStrike" baseline="0" smtClean="0">
                <a:latin typeface="Segoe"/>
              </a:rPr>
              <a:t>When you copy the formula to any other cell in the worksheet, the absolute reference will not adjust to the destination cells.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36192373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Mixed Cell References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You can also create a mixed reference in which a column or a row is absolute, and the other is relative. </a:t>
            </a:r>
          </a:p>
          <a:p>
            <a:pPr marR="0" lvl="0" rtl="0"/>
            <a:r>
              <a:rPr lang="en-US" b="0" i="0" u="none" strike="noStrike" baseline="0" smtClean="0">
                <a:latin typeface="Segoe"/>
              </a:rPr>
              <a:t>For example, if the cell reference in a formula is $A5 or A$5, you would have a mixed reference in which one component is absolute and one is relative.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spTree>
    <p:extLst>
      <p:ext uri="{BB962C8B-B14F-4D97-AF65-F5344CB8AC3E}">
        <p14:creationId xmlns:p14="http://schemas.microsoft.com/office/powerpoint/2010/main" val="35200603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cell </a:t>
            </a:r>
            <a:r>
              <a:rPr lang="en-US" b="1" i="0" u="none" strike="noStrike" baseline="0" smtClean="0">
                <a:latin typeface="Segoe"/>
              </a:rPr>
              <a:t>B21</a:t>
            </a:r>
            <a:r>
              <a:rPr lang="en-US" b="0" i="0" u="none" strike="noStrike" baseline="0" smtClean="0">
                <a:latin typeface="Times New Roman"/>
              </a:rPr>
              <a:t>.</a:t>
            </a:r>
          </a:p>
          <a:p>
            <a:pPr marR="0" lvl="1" rtl="0"/>
            <a:r>
              <a:rPr lang="en-US" b="0" i="0" u="none" strike="noStrike" baseline="0" smtClean="0">
                <a:latin typeface="Segoe"/>
              </a:rPr>
              <a:t>Click in the formula bar and delete the dollar sign before </a:t>
            </a:r>
            <a:r>
              <a:rPr lang="en-US" b="1" i="0" u="none" strike="noStrike" baseline="0" smtClean="0">
                <a:latin typeface="Segoe"/>
              </a:rPr>
              <a:t>3</a:t>
            </a:r>
            <a:r>
              <a:rPr lang="en-US" b="0" i="0" u="none" strike="noStrike" baseline="0" smtClean="0">
                <a:latin typeface="Segoe"/>
              </a:rPr>
              <a:t> in the formula so it looks like </a:t>
            </a:r>
            <a:r>
              <a:rPr lang="en-US" b="1" i="0" u="none" strike="noStrike" baseline="0" smtClean="0">
                <a:latin typeface="Segoe"/>
              </a:rPr>
              <a:t>$B3</a:t>
            </a:r>
            <a:r>
              <a:rPr lang="en-US" b="0" i="0" u="none" strike="noStrike" baseline="0" smtClean="0">
                <a:latin typeface="Times New Roman"/>
              </a:rPr>
              <a:t>.</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B21 now uses a mixed cell reference.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2431926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Copy cell </a:t>
            </a:r>
            <a:r>
              <a:rPr lang="en-US" sz="2000" b="1" i="0" u="none" strike="noStrike" baseline="0" smtClean="0">
                <a:latin typeface="Segoe"/>
              </a:rPr>
              <a:t>B21</a:t>
            </a:r>
            <a:r>
              <a:rPr lang="en-US" sz="2000" b="0" i="0" u="none" strike="noStrike" baseline="0" smtClean="0">
                <a:latin typeface="Segoe"/>
              </a:rPr>
              <a:t> to cell </a:t>
            </a:r>
            <a:r>
              <a:rPr lang="en-US" sz="2000" b="1" i="0" u="none" strike="noStrike" baseline="0" smtClean="0">
                <a:latin typeface="Segoe"/>
              </a:rPr>
              <a:t>C22</a:t>
            </a:r>
            <a:r>
              <a:rPr lang="en-US" sz="2000" b="0" i="0" u="none" strike="noStrike" baseline="0" smtClean="0">
                <a:latin typeface="Segoe"/>
              </a:rPr>
              <a:t>. The displayed result is </a:t>
            </a:r>
            <a:r>
              <a:rPr lang="en-US" sz="2000" b="0" i="1" u="none" strike="noStrike" baseline="0" smtClean="0">
                <a:latin typeface="Segoe"/>
              </a:rPr>
              <a:t>440</a:t>
            </a:r>
            <a:r>
              <a:rPr lang="en-US" sz="2000" b="0" i="0" u="none" strike="noStrike" baseline="0" smtClean="0">
                <a:latin typeface="Segoe"/>
              </a:rPr>
              <a:t>, which is different from the result in B21. That’s because the formula in C22 references cell B4 (see below). The dollar sign before the B in the formula is absolute, but the row number is relative. </a:t>
            </a:r>
          </a:p>
          <a:p>
            <a:pPr marR="0" lvl="1" rtl="0">
              <a:buAutoNum type="arabicPeriod" startAt="4"/>
            </a:pPr>
            <a:r>
              <a:rPr lang="en-US" sz="2000" b="0" i="0" u="none" strike="noStrike" baseline="0" smtClean="0">
                <a:latin typeface="Segoe"/>
              </a:rPr>
              <a:t>Delete the contents of cell </a:t>
            </a:r>
            <a:r>
              <a:rPr lang="en-US" sz="2000" b="1" i="0" u="none" strike="noStrike" baseline="0" smtClean="0">
                <a:latin typeface="Segoe"/>
              </a:rPr>
              <a:t>B21</a:t>
            </a:r>
            <a:r>
              <a:rPr lang="en-US" sz="2000" b="0" i="0" u="none" strike="noStrike" baseline="0" smtClean="0">
                <a:latin typeface="Times New Roman"/>
              </a:rPr>
              <a:t>,</a:t>
            </a:r>
            <a:r>
              <a:rPr lang="en-US" sz="2000" b="0" i="0" u="none" strike="noStrike" baseline="0" smtClean="0">
                <a:latin typeface="Segoe"/>
              </a:rPr>
              <a:t> cell </a:t>
            </a:r>
            <a:r>
              <a:rPr lang="en-US" sz="2000" b="1" i="0" u="none" strike="noStrike" baseline="0" smtClean="0">
                <a:latin typeface="Segoe"/>
              </a:rPr>
              <a:t>C21</a:t>
            </a:r>
            <a:r>
              <a:rPr lang="en-US" sz="2000" b="0" i="0" u="none" strike="noStrike" baseline="0" smtClean="0">
                <a:latin typeface="Segoe"/>
              </a:rPr>
              <a:t>, and cell </a:t>
            </a:r>
            <a:r>
              <a:rPr lang="en-US" sz="2000" b="1" i="0" u="none" strike="noStrike" baseline="0" smtClean="0">
                <a:latin typeface="Segoe"/>
              </a:rPr>
              <a:t>C22</a:t>
            </a:r>
            <a:r>
              <a:rPr lang="en-US" sz="2000" b="0" i="0" u="none" strike="noStrike" baseline="0" smtClean="0">
                <a:latin typeface="Times New Roman"/>
              </a:rPr>
              <a:t>.</a:t>
            </a:r>
          </a:p>
          <a:p>
            <a:pPr marR="0" lvl="1" rtl="0">
              <a:buAutoNum type="arabicPeriod" startAt="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in </a:t>
            </a:r>
            <a:br>
              <a:rPr lang="en-US" sz="2000" b="0" i="0" u="none" strike="noStrike" baseline="0" smtClean="0">
                <a:latin typeface="Segoe"/>
              </a:rPr>
            </a:br>
            <a:r>
              <a:rPr lang="en-US" sz="2000"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287" y="3352799"/>
            <a:ext cx="4165144" cy="2749645"/>
          </a:xfrm>
          <a:prstGeom prst="rect">
            <a:avLst/>
          </a:prstGeom>
        </p:spPr>
      </p:pic>
    </p:spTree>
    <p:extLst>
      <p:ext uri="{BB962C8B-B14F-4D97-AF65-F5344CB8AC3E}">
        <p14:creationId xmlns:p14="http://schemas.microsoft.com/office/powerpoint/2010/main" val="941400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 </a:t>
            </a:r>
            <a:r>
              <a:rPr lang="en-US" b="1" i="1" u="none" strike="noStrike" baseline="0" smtClean="0">
                <a:latin typeface="Segoe"/>
              </a:rPr>
              <a:t>mixed cell reference</a:t>
            </a:r>
            <a:r>
              <a:rPr lang="en-US" b="0" i="0" u="none" strike="noStrike" baseline="0" smtClean="0">
                <a:latin typeface="Segoe"/>
              </a:rPr>
              <a:t> is a cell reference that uses an absolute column or row reference, but not both.</a:t>
            </a:r>
          </a:p>
          <a:p>
            <a:pPr marR="0" lvl="0" rtl="0"/>
            <a:r>
              <a:rPr lang="en-US" b="0" i="0" u="none" strike="noStrike" baseline="0" smtClean="0">
                <a:latin typeface="Segoe"/>
              </a:rPr>
              <a:t>In the exercise, the column portion of the cell reference is absolute and remains unchanged in the formula regardless of where the formula is copied. </a:t>
            </a:r>
          </a:p>
          <a:p>
            <a:pPr marR="0" lvl="0" rtl="0"/>
            <a:r>
              <a:rPr lang="en-US" b="0" i="0" u="none" strike="noStrike" baseline="0" smtClean="0">
                <a:latin typeface="Segoe"/>
              </a:rPr>
              <a:t>The row portion of the formula is relative (no dollar sign precedes the row number of 3), so that part of the cell reference changes when the cell is copied.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3172848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Use the figure below as a reference throughout this lesson as you become familiar with some of the command groups on the FORMULAS tab and use them to work with formulas. You learn more about commands on the FORMULAS tab in the next lesson, which addresses functions.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66510"/>
            <a:ext cx="8146393" cy="1815527"/>
          </a:xfrm>
          <a:prstGeom prst="rect">
            <a:avLst/>
          </a:prstGeom>
        </p:spPr>
      </p:pic>
    </p:spTree>
    <p:extLst>
      <p:ext uri="{BB962C8B-B14F-4D97-AF65-F5344CB8AC3E}">
        <p14:creationId xmlns:p14="http://schemas.microsoft.com/office/powerpoint/2010/main" val="25429738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If you copy a formula across rows or down columns, the relative reference automatically adjusts, and the absolute reference does not adjust. </a:t>
            </a:r>
          </a:p>
          <a:p>
            <a:pPr marR="0" lvl="0" rtl="0"/>
            <a:r>
              <a:rPr lang="en-US" b="0" i="0" u="none" strike="noStrike" baseline="0" smtClean="0">
                <a:latin typeface="Segoe"/>
              </a:rPr>
              <a:t>For example, when you copied the formula containing the mixed reference $B3 to a different cell in column C, the reference in the destination cell changed to $B4. </a:t>
            </a:r>
          </a:p>
          <a:p>
            <a:pPr marR="0" lvl="0" rtl="0"/>
            <a:r>
              <a:rPr lang="en-US" b="0" i="0" u="none" strike="noStrike" baseline="0" smtClean="0">
                <a:latin typeface="Segoe"/>
              </a:rPr>
              <a:t>The column reference remained the same because that portion of the formula is absolute. The row reference adjusted because it is relative.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36921450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External Cell References</a:t>
            </a:r>
          </a:p>
        </p:txBody>
      </p:sp>
      <p:sp>
        <p:nvSpPr>
          <p:cNvPr id="3" name="Text Placeholder 2"/>
          <p:cNvSpPr>
            <a:spLocks noGrp="1"/>
          </p:cNvSpPr>
          <p:nvPr>
            <p:ph type="body" idx="1"/>
          </p:nvPr>
        </p:nvSpPr>
        <p:spPr/>
        <p:txBody>
          <a:bodyPr/>
          <a:lstStyle/>
          <a:p>
            <a:pPr marR="0" lvl="0" rtl="0"/>
            <a:r>
              <a:rPr lang="en-US" sz="2000" b="0" i="0" u="none" strike="noStrike" baseline="0" smtClean="0">
                <a:latin typeface="Segoe"/>
              </a:rPr>
              <a:t>You can also refer to cells in another worksheet in the same workbook or to another workbook entirely.  </a:t>
            </a:r>
          </a:p>
          <a:p>
            <a:pPr marR="0" lvl="0" rtl="0"/>
            <a:r>
              <a:rPr lang="en-US" sz="2000" b="0" i="0" u="none" strike="noStrike" baseline="0" smtClean="0">
                <a:latin typeface="Segoe"/>
              </a:rPr>
              <a:t>References to cells located in a separate workbook are considered </a:t>
            </a:r>
            <a:r>
              <a:rPr lang="en-US" sz="2000" b="0" i="1" u="none" strike="noStrike" baseline="0" smtClean="0">
                <a:latin typeface="Segoe"/>
              </a:rPr>
              <a:t>external references</a:t>
            </a:r>
            <a:r>
              <a:rPr lang="en-US" sz="2000" b="0" i="0" u="none" strike="noStrike" baseline="0" smtClean="0">
                <a:latin typeface="Segoe"/>
              </a:rPr>
              <a:t>. </a:t>
            </a:r>
          </a:p>
          <a:p>
            <a:pPr marR="0" lvl="0" rtl="0"/>
            <a:r>
              <a:rPr lang="en-US" sz="2000" b="0" i="0" u="none" strike="noStrike" baseline="0" smtClean="0">
                <a:latin typeface="Segoe"/>
              </a:rPr>
              <a:t>Unless you specify another worksheet or workbook, Excel assumes your cell references are to cells in the current worksheet.</a:t>
            </a:r>
          </a:p>
          <a:p>
            <a:pPr marR="0" lvl="0" rtl="0"/>
            <a:r>
              <a:rPr lang="en-US" sz="2000" b="0" i="0" u="none" strike="noStrike" baseline="0" smtClean="0">
                <a:latin typeface="Segoe"/>
              </a:rPr>
              <a:t>An </a:t>
            </a:r>
            <a:r>
              <a:rPr lang="en-US" sz="2000" b="1" i="1" u="none" strike="noStrike" baseline="0" smtClean="0">
                <a:latin typeface="Segoe"/>
              </a:rPr>
              <a:t>external reference</a:t>
            </a:r>
            <a:r>
              <a:rPr lang="en-US" sz="2000" b="0" i="0" u="none" strike="noStrike" baseline="0" smtClean="0">
                <a:latin typeface="Segoe"/>
              </a:rPr>
              <a:t> refers to a cell or range in a worksheet in another Excel workbook, or to a defined name in another workbook. </a:t>
            </a:r>
          </a:p>
          <a:p>
            <a:pPr lvl="0"/>
            <a:r>
              <a:rPr lang="en-US" sz="2000">
                <a:latin typeface="Segoe"/>
              </a:rPr>
              <a:t>You might need to use this strategy, for example, to create a summary of data in one worksheet based on data in another worksheet. </a:t>
            </a:r>
          </a:p>
          <a:p>
            <a:pPr lvl="0"/>
            <a:r>
              <a:rPr lang="en-US" sz="2000">
                <a:latin typeface="Segoe"/>
              </a:rPr>
              <a:t>The basic principles for building these formulas are the same as those for building formulas referencing data within a worksheet. </a:t>
            </a:r>
          </a:p>
          <a:p>
            <a:pPr marR="0" lvl="0"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spTree>
    <p:extLst>
      <p:ext uri="{BB962C8B-B14F-4D97-AF65-F5344CB8AC3E}">
        <p14:creationId xmlns:p14="http://schemas.microsoft.com/office/powerpoint/2010/main" val="5287881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the </a:t>
            </a:r>
            <a:r>
              <a:rPr lang="en-US" b="1" i="0" u="none" strike="noStrike" baseline="0" smtClean="0">
                <a:latin typeface="Segoe"/>
              </a:rPr>
              <a:t>Summary</a:t>
            </a:r>
            <a:r>
              <a:rPr lang="en-US" b="0" i="0" u="none" strike="noStrike" baseline="0" smtClean="0">
                <a:latin typeface="Segoe"/>
              </a:rPr>
              <a:t> sheet tab in the </a:t>
            </a:r>
            <a:r>
              <a:rPr lang="en-US" b="1" i="1" u="none" strike="noStrike" baseline="0" smtClean="0">
                <a:latin typeface="Segoe"/>
              </a:rPr>
              <a:t>04 Budget Cell References</a:t>
            </a:r>
            <a:r>
              <a:rPr lang="en-US" b="0" i="0" u="none" strike="noStrike" baseline="0" smtClean="0">
                <a:latin typeface="Segoe"/>
              </a:rPr>
              <a:t> workbook.</a:t>
            </a:r>
          </a:p>
          <a:p>
            <a:pPr marR="0" lvl="1" rtl="0"/>
            <a:r>
              <a:rPr lang="en-US" b="0" i="0" u="none" strike="noStrike" baseline="0" smtClean="0">
                <a:latin typeface="Segoe"/>
              </a:rPr>
              <a:t>Click cell </a:t>
            </a:r>
            <a:r>
              <a:rPr lang="en-US" b="1" i="0" u="none" strike="noStrike" baseline="0" smtClean="0">
                <a:latin typeface="Segoe"/>
              </a:rPr>
              <a:t>D8</a:t>
            </a:r>
            <a:r>
              <a:rPr lang="en-US" b="0" i="0" u="none" strike="noStrike" baseline="0" smtClean="0">
                <a:latin typeface="Segoe"/>
              </a:rPr>
              <a:t>. You want the average payment for electricity to appear in this cell, similar to the content that appears in B20 in the Expense Details worksheet. However, your formula must reference the Expense Details worksheet to gather the data.</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29697218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Type </a:t>
            </a:r>
            <a:r>
              <a:rPr lang="en-US" b="1" i="0" u="none" strike="noStrike" baseline="0" smtClean="0">
                <a:latin typeface="Segoe"/>
              </a:rPr>
              <a:t>=SUM('Expense Details'!N8)/12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formula divides the value of cell N8 in the Expense Details worksheet by 12. The result is </a:t>
            </a:r>
            <a:r>
              <a:rPr lang="en-US" b="0" i="1" u="none" strike="noStrike" baseline="0" smtClean="0">
                <a:latin typeface="Segoe"/>
              </a:rPr>
              <a:t>176</a:t>
            </a:r>
            <a:r>
              <a:rPr lang="en-US" b="0" i="0" u="none" strike="noStrike" baseline="0" smtClean="0">
                <a:latin typeface="Segoe"/>
              </a:rPr>
              <a:t>, rounded due to cell formatting applied to the worksheet (see below)</a:t>
            </a:r>
            <a:r>
              <a:rPr lang="en-US" b="0" i="0" u="none" strike="noStrike" baseline="0" smtClean="0">
                <a:latin typeface="Times New Roman"/>
              </a:rPr>
              <a:t>.</a:t>
            </a: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a:t>
            </a:r>
            <a:br>
              <a:rPr lang="en-US" b="0" i="0" u="none" strike="noStrike" baseline="0" smtClean="0">
                <a:latin typeface="Segoe"/>
              </a:rPr>
            </a:br>
            <a:r>
              <a:rPr lang="en-US" b="0" i="0" u="none" strike="noStrike" baseline="0" smtClean="0">
                <a:latin typeface="Segoe"/>
              </a:rPr>
              <a:t>use in the next </a:t>
            </a:r>
            <a:br>
              <a:rPr lang="en-US" b="0" i="0" u="none" strike="noStrike" baseline="0" smtClean="0">
                <a:latin typeface="Segoe"/>
              </a:rPr>
            </a:br>
            <a:r>
              <a:rPr lang="en-US" b="0" i="0" u="none" strike="noStrike" baseline="0" smtClean="0">
                <a:latin typeface="Segoe"/>
              </a:rPr>
              <a:t>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pic>
        <p:nvPicPr>
          <p:cNvPr id="7" name="Picture 6" descr="04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571088"/>
            <a:ext cx="5109061" cy="2307831"/>
          </a:xfrm>
          <a:prstGeom prst="rect">
            <a:avLst/>
          </a:prstGeom>
        </p:spPr>
      </p:pic>
    </p:spTree>
    <p:extLst>
      <p:ext uri="{BB962C8B-B14F-4D97-AF65-F5344CB8AC3E}">
        <p14:creationId xmlns:p14="http://schemas.microsoft.com/office/powerpoint/2010/main" val="19734155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general format of a formula that references a cell in a different worksheet is SheetName!CellAddress. That is, you enter the external worksheet name followed by an exclamation point, and then the cell address in the external worksheet. </a:t>
            </a:r>
          </a:p>
          <a:p>
            <a:pPr marR="0" lvl="0" rtl="0"/>
            <a:r>
              <a:rPr lang="en-US" b="0" i="0" u="none" strike="noStrike" baseline="0" smtClean="0">
                <a:latin typeface="Segoe"/>
              </a:rPr>
              <a:t>or worksheet names that include one or more spaces, you need to enclose the name in single quotation marks, similar to 'Sheet Name'!CellAddress.</a:t>
            </a:r>
          </a:p>
          <a:p>
            <a:pPr marR="0" lvl="0" rtl="0"/>
            <a:r>
              <a:rPr lang="en-US" b="0" i="0" u="none" strike="noStrike" baseline="0" smtClean="0">
                <a:latin typeface="Segoe"/>
              </a:rPr>
              <a:t>You can also refer to a range of cells in an external worksheet.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13774842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0" rtl="0"/>
            <a:r>
              <a:rPr lang="en-US" sz="2000" b="0" i="0" u="none" strike="noStrike" baseline="0" smtClean="0">
                <a:latin typeface="Segoe"/>
              </a:rPr>
              <a:t>For example, in the exercise, you can use a similar formula, =SUM('Expense Details'!B8:M8)/12, to accomplish the same task. The portion B8:M8 is called a </a:t>
            </a:r>
            <a:r>
              <a:rPr lang="en-US" sz="2000" b="0" i="1" u="none" strike="noStrike" baseline="0" smtClean="0">
                <a:latin typeface="Segoe"/>
              </a:rPr>
              <a:t>range</a:t>
            </a:r>
            <a:r>
              <a:rPr lang="en-US" sz="2000" b="0" i="0" u="none" strike="noStrike" baseline="0" smtClean="0">
                <a:latin typeface="Segoe"/>
              </a:rPr>
              <a:t>, as you learned in Lesson 2. </a:t>
            </a:r>
          </a:p>
          <a:p>
            <a:pPr marR="0" lvl="0" rtl="0"/>
            <a:r>
              <a:rPr lang="en-US" sz="2000" b="0" i="0" u="none" strike="noStrike" baseline="0" smtClean="0">
                <a:latin typeface="Segoe"/>
              </a:rPr>
              <a:t>This formula adds the values in the range B8:M8 and then divides them by 12 to produce the average payment for electricity over one year. You see how to work with cell ranges after the next section.</a:t>
            </a:r>
          </a:p>
          <a:p>
            <a:pPr marR="0" lvl="0" rtl="0"/>
            <a:r>
              <a:rPr lang="en-US" sz="2000" b="0" i="0" u="none" strike="noStrike" baseline="0" smtClean="0">
                <a:latin typeface="Segoe"/>
              </a:rPr>
              <a:t>Microsoft calls references to cells in another worksheet or in another workbook </a:t>
            </a:r>
            <a:r>
              <a:rPr lang="en-US" sz="2000" b="0" i="1" u="none" strike="noStrike" baseline="0" smtClean="0">
                <a:latin typeface="Segoe"/>
              </a:rPr>
              <a:t>links</a:t>
            </a:r>
            <a:r>
              <a:rPr lang="en-US" sz="2000" b="0" i="0" u="none" strike="noStrike" baseline="0" smtClean="0">
                <a:latin typeface="Segoe"/>
              </a:rPr>
              <a:t> because you are essentially linking to data in those remote locations. </a:t>
            </a:r>
          </a:p>
          <a:p>
            <a:pPr marR="0" lvl="0" rtl="0"/>
            <a:r>
              <a:rPr lang="en-US" sz="2000" b="0" i="0" u="none" strike="noStrike" baseline="0" smtClean="0">
                <a:latin typeface="Segoe"/>
              </a:rPr>
              <a:t>Excel provides several functions to help you create formulas more easily. One of the most common functions, SUM, adds the values in a series of cells specified in a range. The construct =SUM(D2:D5) is the same as specifying =D2+D3+D4+D5.</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spTree>
    <p:extLst>
      <p:ext uri="{BB962C8B-B14F-4D97-AF65-F5344CB8AC3E}">
        <p14:creationId xmlns:p14="http://schemas.microsoft.com/office/powerpoint/2010/main" val="25429765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Referencing Data in Another Workbook</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procedure for referencing data in another workbook is nearly the same as referencing data in another worksheet in the same workbook. </a:t>
            </a:r>
          </a:p>
          <a:p>
            <a:pPr marR="0" lvl="0" rtl="0"/>
            <a:r>
              <a:rPr lang="en-US" b="0" i="0" u="none" strike="noStrike" baseline="0" smtClean="0">
                <a:latin typeface="Segoe"/>
              </a:rPr>
              <a:t>The difference is that, when creating a reference to cells in another workbook, you must enclose the other workbook name in square brackets ([ ]) and both workbooks must be open.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31540220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 USE</a:t>
            </a:r>
            <a:r>
              <a:rPr lang="en-US" sz="2100" b="0" i="0" u="none" strike="noStrike" baseline="0" smtClean="0">
                <a:latin typeface="Segoe"/>
              </a:rPr>
              <a:t> the worksheet you modified in the previous exercise.</a:t>
            </a:r>
          </a:p>
          <a:p>
            <a:pPr marR="0" lvl="1" rtl="0"/>
            <a:r>
              <a:rPr lang="en-US" sz="2100" b="0" i="0" u="none" strike="noStrike" baseline="0" smtClean="0">
                <a:latin typeface="Segoe"/>
              </a:rPr>
              <a:t>Open a second </a:t>
            </a:r>
            <a:br>
              <a:rPr lang="en-US" sz="2100" b="0" i="0" u="none" strike="noStrike" baseline="0" smtClean="0">
                <a:latin typeface="Segoe"/>
              </a:rPr>
            </a:br>
            <a:r>
              <a:rPr lang="en-US" sz="2100" b="0" i="0" u="none" strike="noStrike" baseline="0" smtClean="0">
                <a:latin typeface="Segoe"/>
              </a:rPr>
              <a:t>workbook file </a:t>
            </a:r>
            <a:br>
              <a:rPr lang="en-US" sz="2100" b="0" i="0" u="none" strike="noStrike" baseline="0" smtClean="0">
                <a:latin typeface="Segoe"/>
              </a:rPr>
            </a:br>
            <a:r>
              <a:rPr lang="en-US" sz="2100" b="0" i="0" u="none" strike="noStrike" baseline="0" smtClean="0">
                <a:latin typeface="Segoe"/>
              </a:rPr>
              <a:t>named </a:t>
            </a:r>
            <a:br>
              <a:rPr lang="en-US" sz="2100" b="0" i="0" u="none" strike="noStrike" baseline="0" smtClean="0">
                <a:latin typeface="Segoe"/>
              </a:rPr>
            </a:br>
            <a:r>
              <a:rPr lang="en-US" sz="2100" b="1" i="1" u="none" strike="noStrike" baseline="0" smtClean="0">
                <a:latin typeface="Segoe"/>
              </a:rPr>
              <a:t>04Budget2012</a:t>
            </a:r>
            <a:r>
              <a:rPr lang="en-US" sz="2100" b="0" i="0" u="none" strike="noStrike" baseline="0" smtClean="0">
                <a:latin typeface="Times New Roman"/>
              </a:rPr>
              <a:t>.</a:t>
            </a:r>
          </a:p>
          <a:p>
            <a:pPr marR="0" lvl="1" rtl="0"/>
            <a:r>
              <a:rPr lang="en-US" sz="2100" b="0" i="0" u="none" strike="noStrike" baseline="0" smtClean="0">
                <a:latin typeface="Segoe"/>
              </a:rPr>
              <a:t>In </a:t>
            </a:r>
            <a:r>
              <a:rPr lang="en-US" sz="2100" b="0" i="1" u="none" strike="noStrike" baseline="0" smtClean="0">
                <a:latin typeface="Segoe"/>
              </a:rPr>
              <a:t>04 Budget Cell </a:t>
            </a:r>
            <a:br>
              <a:rPr lang="en-US" sz="2100" b="0" i="1" u="none" strike="noStrike" baseline="0" smtClean="0">
                <a:latin typeface="Segoe"/>
              </a:rPr>
            </a:br>
            <a:r>
              <a:rPr lang="en-US" sz="2100" b="0" i="1" u="none" strike="noStrike" baseline="0" smtClean="0">
                <a:latin typeface="Segoe"/>
              </a:rPr>
              <a:t>References</a:t>
            </a:r>
            <a:r>
              <a:rPr lang="en-US" sz="2100" b="0" i="0" u="none" strike="noStrike" baseline="0" smtClean="0">
                <a:latin typeface="Segoe"/>
              </a:rPr>
              <a:t>, on the </a:t>
            </a:r>
            <a:br>
              <a:rPr lang="en-US" sz="2100" b="0" i="0" u="none" strike="noStrike" baseline="0" smtClean="0">
                <a:latin typeface="Segoe"/>
              </a:rPr>
            </a:br>
            <a:r>
              <a:rPr lang="en-US" sz="2100" b="0" i="0" u="none" strike="noStrike" baseline="0" smtClean="0">
                <a:latin typeface="Segoe"/>
              </a:rPr>
              <a:t>Summary sheet, click cell </a:t>
            </a:r>
            <a:r>
              <a:rPr lang="en-US" sz="2100" b="1" i="0" u="none" strike="noStrike" baseline="0" smtClean="0">
                <a:latin typeface="Segoe"/>
              </a:rPr>
              <a:t>C3</a:t>
            </a:r>
            <a:r>
              <a:rPr lang="en-US" sz="2100" b="0" i="0" u="none" strike="noStrike" baseline="0" smtClean="0">
                <a:latin typeface="Times New Roman"/>
              </a:rPr>
              <a:t>.</a:t>
            </a:r>
          </a:p>
          <a:p>
            <a:pPr marR="0" lvl="1" rtl="0"/>
            <a:r>
              <a:rPr lang="en-US" sz="2100" b="0" i="0" u="none" strike="noStrike" baseline="0" smtClean="0">
                <a:latin typeface="Segoe"/>
              </a:rPr>
              <a:t>Type </a:t>
            </a:r>
            <a:r>
              <a:rPr lang="en-US" sz="2100" b="1" i="0" u="none" strike="noStrike" baseline="0" smtClean="0">
                <a:latin typeface="Segoe"/>
              </a:rPr>
              <a:t>=([04Budget2012.xlsx]Summary!B3)</a:t>
            </a:r>
            <a:r>
              <a:rPr lang="en-US" sz="2100" b="0" i="0" u="none" strike="noStrike" baseline="0" smtClean="0">
                <a:latin typeface="Segoe"/>
              </a:rPr>
              <a:t>, as shown in Figure 4-14, and press </a:t>
            </a:r>
            <a:r>
              <a:rPr lang="en-US" sz="2100" b="1" i="0" u="none" strike="noStrike" baseline="0" smtClean="0">
                <a:latin typeface="Segoe"/>
              </a:rPr>
              <a:t>Enter</a:t>
            </a:r>
            <a:r>
              <a:rPr lang="en-US" sz="2100" b="0" i="0" u="none" strike="noStrike" baseline="0" smtClean="0">
                <a:latin typeface="Segoe"/>
              </a:rPr>
              <a:t>. The formula links to cell B3 on the Summary sheet in the workbook named </a:t>
            </a:r>
            <a:r>
              <a:rPr lang="en-US" sz="2100" b="0" i="1" u="none" strike="noStrike" baseline="0" smtClean="0">
                <a:latin typeface="Segoe"/>
              </a:rPr>
              <a:t>04Budget2012</a:t>
            </a:r>
            <a:r>
              <a:rPr lang="en-US" sz="2100" b="0" i="0" u="none" strike="noStrike" baseline="0" smtClean="0">
                <a:latin typeface="Segoe"/>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pic>
        <p:nvPicPr>
          <p:cNvPr id="7" name="Picture 6" descr="04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09800"/>
            <a:ext cx="4737917" cy="2034644"/>
          </a:xfrm>
          <a:prstGeom prst="rect">
            <a:avLst/>
          </a:prstGeom>
        </p:spPr>
      </p:pic>
    </p:spTree>
    <p:extLst>
      <p:ext uri="{BB962C8B-B14F-4D97-AF65-F5344CB8AC3E}">
        <p14:creationId xmlns:p14="http://schemas.microsoft.com/office/powerpoint/2010/main" val="4158226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Budget Cell References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1" rtl="0">
              <a:buAutoNum type="arabicPeriod" startAt="5"/>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a:t>
            </a:r>
            <a:r>
              <a:rPr lang="en-US" b="0" i="1" u="none" strike="noStrike" baseline="0" smtClean="0">
                <a:latin typeface="Segoe"/>
              </a:rPr>
              <a:t>04Budget2012</a:t>
            </a:r>
            <a:r>
              <a:rPr lang="en-US" b="0" i="0" u="none" strike="noStrike" baseline="0" smtClean="0">
                <a:latin typeface="Times New Roman"/>
              </a:rPr>
              <a: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a:p>
            <a:pPr lvl="0"/>
            <a:r>
              <a:rPr lang="en-US">
                <a:latin typeface="Segoe"/>
              </a:rPr>
              <a:t>The paired brackets [ ] identify the name of the workbook file, and Summary! identifies the worksheet within that file. </a:t>
            </a:r>
          </a:p>
          <a:p>
            <a:pPr lvl="0"/>
            <a:r>
              <a:rPr lang="en-US">
                <a:latin typeface="Segoe"/>
              </a:rPr>
              <a:t>If the data in the referenced cell in the 04Budget2012 worksheet changes, so will the data in the corresponding cell on the Summary worksheet in 04 Budget Cell References. This holds true even if you save 04 Budget Cell References under a different file name.</a:t>
            </a:r>
          </a:p>
          <a:p>
            <a:pPr marR="0" lvl="0"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spTree>
    <p:extLst>
      <p:ext uri="{BB962C8B-B14F-4D97-AF65-F5344CB8AC3E}">
        <p14:creationId xmlns:p14="http://schemas.microsoft.com/office/powerpoint/2010/main" val="41679782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r>
              <a:rPr lang="en-US">
                <a:latin typeface="Segoe"/>
              </a:rPr>
              <a:t>If you don’t have the external workbook open when creating the formula, the Update Values dialog box appears. You must navigate to the location of 04Budget2012.xlsx, select the file, and click OK.</a:t>
            </a:r>
          </a:p>
          <a:p>
            <a:pPr marR="0" lvl="0" rtl="0"/>
            <a:r>
              <a:rPr lang="en-US" b="0" i="0" u="none" strike="noStrike" baseline="0" smtClean="0">
                <a:latin typeface="Segoe"/>
              </a:rPr>
              <a:t>If you close both workbooks and reopen only 04 Budget Cell References, the full path to the 04Budget2012 workbook displays in the formula bar (see Figure 4-15). </a:t>
            </a:r>
          </a:p>
          <a:p>
            <a:pPr marR="0" lvl="0" rtl="0"/>
            <a:r>
              <a:rPr lang="en-US" b="0" i="0" u="none" strike="noStrike" baseline="0" smtClean="0">
                <a:latin typeface="Segoe"/>
              </a:rPr>
              <a:t>If you close and then reopen the workbook that contains the cell reference to the external workbook, a message appears prompting you to update your links (see Figure 4-16)</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35358702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Understanding and Displaying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real strength of Excel is its capability to perform common and complex calculations. </a:t>
            </a:r>
          </a:p>
          <a:p>
            <a:pPr marR="0" lvl="0" rtl="0"/>
            <a:r>
              <a:rPr lang="en-US" b="0" i="0" u="none" strike="noStrike" baseline="0" smtClean="0">
                <a:latin typeface="Segoe"/>
              </a:rPr>
              <a:t>The formula is one of the essential elements of Excel, which lets you add, subtract, multiply, and divide numbers. </a:t>
            </a:r>
          </a:p>
          <a:p>
            <a:pPr marR="0" lvl="0" rtl="0"/>
            <a:r>
              <a:rPr lang="en-US" b="0" i="0" u="none" strike="noStrike" baseline="0" smtClean="0">
                <a:latin typeface="Segoe"/>
              </a:rPr>
              <a:t>When you enter a formula in a cell, the formula is stored internally and the results are displayed in the cell. You can view the underlying formula in the formula bar when the cell is active, when you double-click the cell to edit it, and by using the FORMULAS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32470549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Using Cell Ranges in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In Excel, groups of cells are called </a:t>
            </a:r>
            <a:r>
              <a:rPr lang="en-US" b="0" i="1" u="none" strike="noStrike" baseline="0" smtClean="0">
                <a:latin typeface="Segoe"/>
              </a:rPr>
              <a:t>ranges</a:t>
            </a:r>
            <a:r>
              <a:rPr lang="en-US" b="0" i="0" u="none" strike="noStrike" baseline="0" smtClean="0">
                <a:latin typeface="Segoe"/>
              </a:rPr>
              <a:t>. The cell groups are either contiguous or non-contiguous. </a:t>
            </a:r>
          </a:p>
          <a:p>
            <a:pPr marR="0" lvl="0" rtl="0"/>
            <a:r>
              <a:rPr lang="en-US" b="0" i="0" u="none" strike="noStrike" baseline="0" smtClean="0">
                <a:latin typeface="Segoe"/>
              </a:rPr>
              <a:t>You can name (define) ranges, change the size of ranges after you define them, and use named ranges in formulas. </a:t>
            </a:r>
          </a:p>
          <a:p>
            <a:pPr marR="0" lvl="0" rtl="0"/>
            <a:r>
              <a:rPr lang="en-US" b="0" i="0" u="none" strike="noStrike" baseline="0" smtClean="0">
                <a:latin typeface="Segoe"/>
              </a:rPr>
              <a:t>The Name box and the Name Manager help you keep track of named ranges and their cell addresses. </a:t>
            </a:r>
          </a:p>
          <a:p>
            <a:pPr marR="0" lvl="0" rtl="0"/>
            <a:r>
              <a:rPr lang="en-US" b="0" i="0" u="none" strike="noStrike" baseline="0" smtClean="0">
                <a:latin typeface="Segoe"/>
              </a:rPr>
              <a:t>You can also use the Paste Names command to create a list of named ranges and their addresses in a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11854439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Naming a Range</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When you refer to the same cell range over and over, it might be more convenient to give it a name. Excel recognizes the name as the cell range, and uses the values in those cells to do what you specified. </a:t>
            </a:r>
          </a:p>
          <a:p>
            <a:pPr marR="0" lvl="0" rtl="0"/>
            <a:r>
              <a:rPr lang="en-US" b="0" i="0" u="none" strike="noStrike" baseline="0" smtClean="0">
                <a:latin typeface="Segoe"/>
              </a:rPr>
              <a:t>For instance, if you have a series of sales figures in a column, instead of referring to them as the range </a:t>
            </a:r>
            <a:r>
              <a:rPr lang="en-US" b="0" i="1" u="none" strike="noStrike" baseline="0" smtClean="0">
                <a:latin typeface="Segoe"/>
              </a:rPr>
              <a:t>C4:C10</a:t>
            </a:r>
            <a:r>
              <a:rPr lang="en-US" b="0" i="0" u="none" strike="noStrike" baseline="0" smtClean="0">
                <a:latin typeface="Segoe"/>
              </a:rPr>
              <a:t>, you can name them </a:t>
            </a:r>
            <a:r>
              <a:rPr lang="en-US" b="0" i="1" u="none" strike="noStrike" baseline="0" smtClean="0">
                <a:latin typeface="Segoe"/>
              </a:rPr>
              <a:t>SalesQ3</a:t>
            </a:r>
            <a:r>
              <a:rPr lang="en-US" b="0" i="0" u="none" strike="noStrike" baseline="0" smtClean="0">
                <a:latin typeface="Segoe"/>
              </a:rPr>
              <a:t>. Any time you use the name </a:t>
            </a:r>
            <a:r>
              <a:rPr lang="en-US" b="0" i="1" u="none" strike="noStrike" baseline="0" smtClean="0">
                <a:latin typeface="Segoe"/>
              </a:rPr>
              <a:t>SalesQ3</a:t>
            </a:r>
            <a:r>
              <a:rPr lang="en-US" b="0" i="0" u="none" strike="noStrike" baseline="0" smtClean="0">
                <a:latin typeface="Segoe"/>
              </a:rPr>
              <a:t> in a formula, Excel would then use the values in those cells.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spTree>
    <p:extLst>
      <p:ext uri="{BB962C8B-B14F-4D97-AF65-F5344CB8AC3E}">
        <p14:creationId xmlns:p14="http://schemas.microsoft.com/office/powerpoint/2010/main" val="165138438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workbook named </a:t>
            </a:r>
            <a:r>
              <a:rPr lang="en-US" b="1" i="1" u="none" strike="noStrike" baseline="0" smtClean="0">
                <a:latin typeface="Segoe"/>
              </a:rPr>
              <a:t>04 Budget Ranges</a:t>
            </a:r>
            <a:r>
              <a:rPr lang="en-US" b="0" i="0" u="none" strike="noStrike" baseline="0" smtClean="0">
                <a:latin typeface="Times New Roman"/>
              </a:rPr>
              <a:t>.</a:t>
            </a: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tab.</a:t>
            </a:r>
          </a:p>
          <a:p>
            <a:pPr marR="0" lvl="1" rtl="0"/>
            <a:r>
              <a:rPr lang="en-US" b="0" i="0" u="none" strike="noStrike" baseline="0" smtClean="0">
                <a:latin typeface="Segoe"/>
              </a:rPr>
              <a:t>Select </a:t>
            </a:r>
            <a:r>
              <a:rPr lang="en-US" b="1" i="0" u="none" strike="noStrike" baseline="0" smtClean="0">
                <a:latin typeface="Segoe"/>
              </a:rPr>
              <a:t>B3:B14</a:t>
            </a:r>
            <a:r>
              <a:rPr lang="en-US" b="0" i="0" u="none" strike="noStrike" baseline="0" smtClean="0">
                <a:latin typeface="Segoe"/>
              </a:rPr>
              <a:t>. These are the cells to be named.</a:t>
            </a:r>
          </a:p>
          <a:p>
            <a:pPr marR="0" lvl="1" rtl="0"/>
            <a:r>
              <a:rPr lang="en-US" b="0" i="0" u="none" strike="noStrike" baseline="0" smtClean="0">
                <a:latin typeface="Segoe"/>
              </a:rPr>
              <a:t>Click in the </a:t>
            </a:r>
            <a:r>
              <a:rPr lang="en-US" b="1" i="0" u="none" strike="noStrike" baseline="0" smtClean="0">
                <a:latin typeface="Segoe"/>
              </a:rPr>
              <a:t>Name</a:t>
            </a:r>
            <a:r>
              <a:rPr lang="en-US" b="0" i="0" u="none" strike="noStrike" baseline="0" smtClean="0">
                <a:latin typeface="Segoe"/>
              </a:rPr>
              <a:t> box, to the left of the formula 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spTree>
    <p:extLst>
      <p:ext uri="{BB962C8B-B14F-4D97-AF65-F5344CB8AC3E}">
        <p14:creationId xmlns:p14="http://schemas.microsoft.com/office/powerpoint/2010/main" val="39269796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Type a one-word name for the list, such as </a:t>
            </a:r>
            <a:r>
              <a:rPr lang="en-US" sz="2000" b="1" i="0" u="none" strike="noStrike" baseline="0" smtClean="0">
                <a:latin typeface="Segoe"/>
              </a:rPr>
              <a:t>Q1Expenses</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range name appears in the Name box (see below). Excel saves this name and uses it in any subsequent reference to this range. (Don’t worry about the apparent misnaming of the range. You modify this range to include additional months in an exercise later in this lesson.)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pic>
        <p:nvPicPr>
          <p:cNvPr id="7" name="Picture 6" descr="04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51" y="3581400"/>
            <a:ext cx="5573266" cy="2540754"/>
          </a:xfrm>
          <a:prstGeom prst="rect">
            <a:avLst/>
          </a:prstGeom>
        </p:spPr>
      </p:pic>
    </p:spTree>
    <p:extLst>
      <p:ext uri="{BB962C8B-B14F-4D97-AF65-F5344CB8AC3E}">
        <p14:creationId xmlns:p14="http://schemas.microsoft.com/office/powerpoint/2010/main" val="20913476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An alternative way to name a range is to use the New Name dialog box. Select </a:t>
            </a:r>
            <a:r>
              <a:rPr lang="en-US" b="1" i="0" u="none" strike="noStrike" baseline="0" smtClean="0">
                <a:latin typeface="Segoe"/>
              </a:rPr>
              <a:t>B16:M16</a:t>
            </a:r>
            <a:r>
              <a:rPr lang="en-US" b="0" i="0" u="none" strike="noStrike" baseline="0" smtClean="0">
                <a:latin typeface="Times New Roman"/>
              </a:rPr>
              <a:t>.</a:t>
            </a:r>
          </a:p>
          <a:p>
            <a:pPr marR="0" lvl="1" rtl="0">
              <a:buAutoNum type="arabicPeriod" startAt="5"/>
            </a:pPr>
            <a:r>
              <a:rPr lang="en-US" b="0" i="0" u="none" strike="noStrike" baseline="0" smtClean="0">
                <a:latin typeface="Segoe"/>
              </a:rPr>
              <a:t>On the FORMULAS tab, </a:t>
            </a:r>
            <a:br>
              <a:rPr lang="en-US" b="0" i="0" u="none" strike="noStrike" baseline="0" smtClean="0">
                <a:latin typeface="Segoe"/>
              </a:rPr>
            </a:br>
            <a:r>
              <a:rPr lang="en-US" b="0" i="0" u="none" strike="noStrike" baseline="0" smtClean="0">
                <a:latin typeface="Segoe"/>
              </a:rPr>
              <a:t>in the Defined Names </a:t>
            </a:r>
            <a:br>
              <a:rPr lang="en-US" b="0" i="0" u="none" strike="noStrike" baseline="0" smtClean="0">
                <a:latin typeface="Segoe"/>
              </a:rPr>
            </a:br>
            <a:r>
              <a:rPr lang="en-US" b="0" i="0" u="none" strike="noStrike" baseline="0" smtClean="0">
                <a:latin typeface="Segoe"/>
              </a:rPr>
              <a:t>group, click </a:t>
            </a:r>
            <a:r>
              <a:rPr lang="en-US" b="1" i="0" u="none" strike="noStrike" baseline="0" smtClean="0">
                <a:latin typeface="Segoe"/>
              </a:rPr>
              <a:t>Define Name</a:t>
            </a:r>
            <a:r>
              <a:rPr lang="en-US" b="0" i="0" u="none" strike="noStrike" baseline="0" smtClean="0">
                <a:latin typeface="Segoe"/>
              </a:rPr>
              <a:t>.</a:t>
            </a:r>
            <a:br>
              <a:rPr lang="en-US" b="0" i="0" u="none" strike="noStrike" baseline="0" smtClean="0">
                <a:latin typeface="Segoe"/>
              </a:rPr>
            </a:br>
            <a:r>
              <a:rPr lang="en-US" b="0" i="0" u="none" strike="noStrike" baseline="0" smtClean="0">
                <a:latin typeface="Segoe"/>
              </a:rPr>
              <a:t>The New Name dialog </a:t>
            </a:r>
            <a:br>
              <a:rPr lang="en-US" b="0" i="0" u="none" strike="noStrike" baseline="0" smtClean="0">
                <a:latin typeface="Segoe"/>
              </a:rPr>
            </a:br>
            <a:r>
              <a:rPr lang="en-US" b="0" i="0" u="none" strike="noStrike" baseline="0" smtClean="0">
                <a:latin typeface="Segoe"/>
              </a:rPr>
              <a:t>box appears (right)</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pic>
        <p:nvPicPr>
          <p:cNvPr id="7" name="Picture 6" descr="04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362200"/>
            <a:ext cx="3327400" cy="2527300"/>
          </a:xfrm>
          <a:prstGeom prst="rect">
            <a:avLst/>
          </a:prstGeom>
        </p:spPr>
      </p:pic>
    </p:spTree>
    <p:extLst>
      <p:ext uri="{BB962C8B-B14F-4D97-AF65-F5344CB8AC3E}">
        <p14:creationId xmlns:p14="http://schemas.microsoft.com/office/powerpoint/2010/main" val="21651584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7"/>
            </a:pPr>
            <a:r>
              <a:rPr lang="en-US" sz="2100" b="0" i="0" u="none" strike="noStrike" baseline="0" smtClean="0">
                <a:latin typeface="Segoe"/>
              </a:rPr>
              <a:t>Excel uses the row heading as the range name, shown in the Name text box. You can change the name if you like. For this exercise, leave the default name.</a:t>
            </a:r>
          </a:p>
          <a:p>
            <a:pPr marR="0" lvl="1" rtl="0">
              <a:buAutoNum type="arabicPeriod" startAt="7"/>
            </a:pPr>
            <a:r>
              <a:rPr lang="en-US" sz="2100" b="0" i="0" u="none" strike="noStrike" baseline="0" smtClean="0">
                <a:latin typeface="Segoe"/>
              </a:rPr>
              <a:t>Open the </a:t>
            </a:r>
            <a:r>
              <a:rPr lang="en-US" sz="2100" b="1" i="0" u="none" strike="noStrike" baseline="0" smtClean="0">
                <a:latin typeface="Segoe"/>
              </a:rPr>
              <a:t>Scope</a:t>
            </a:r>
            <a:r>
              <a:rPr lang="en-US" sz="2100" b="0" i="0" u="none" strike="noStrike" baseline="0" smtClean="0">
                <a:latin typeface="Segoe"/>
              </a:rPr>
              <a:t> drop-down list. Your options are Workbook, Expense Details, and Summary. The last two entries correspond to individual sheets in the workbook. Close the drop-down list, leaving </a:t>
            </a:r>
            <a:r>
              <a:rPr lang="en-US" sz="2100" b="1" i="0" u="none" strike="noStrike" baseline="0" smtClean="0">
                <a:latin typeface="Segoe"/>
              </a:rPr>
              <a:t>Workbook</a:t>
            </a:r>
            <a:r>
              <a:rPr lang="en-US" sz="2100" b="0" i="0" u="none" strike="noStrike" baseline="0" smtClean="0">
                <a:latin typeface="Segoe"/>
              </a:rPr>
              <a:t> selected. </a:t>
            </a:r>
          </a:p>
          <a:p>
            <a:pPr marR="0" lvl="1" rtl="0">
              <a:buAutoNum type="arabicPeriod" startAt="7"/>
            </a:pPr>
            <a:r>
              <a:rPr lang="en-US" sz="2100" b="0" i="0" u="none" strike="noStrike" baseline="0" smtClean="0">
                <a:latin typeface="Segoe"/>
              </a:rPr>
              <a:t>Enter comments in the Comments text box, if you like.</a:t>
            </a:r>
          </a:p>
          <a:p>
            <a:pPr marR="0" lvl="1" rtl="0">
              <a:buAutoNum type="arabicPeriod" startAt="7"/>
            </a:pPr>
            <a:r>
              <a:rPr lang="en-US" sz="2100">
                <a:latin typeface="Segoe"/>
              </a:rPr>
              <a:t>Leave the cell address that appears in the Refers to text box. This is the range you selected. Notice that the sheet name is also included automatically. </a:t>
            </a:r>
          </a:p>
          <a:p>
            <a:pPr marR="0" lvl="1" rtl="0">
              <a:buAutoNum type="arabicPeriod" startAt="7"/>
            </a:pPr>
            <a:r>
              <a:rPr lang="en-US" sz="2100">
                <a:latin typeface="Segoe"/>
              </a:rPr>
              <a:t>Click </a:t>
            </a:r>
            <a:r>
              <a:rPr lang="en-US" sz="2100" b="1">
                <a:latin typeface="Segoe"/>
              </a:rPr>
              <a:t>OK</a:t>
            </a:r>
            <a:r>
              <a:rPr lang="en-US" sz="2100">
                <a:latin typeface="Segoe"/>
              </a:rPr>
              <a:t>. The name </a:t>
            </a:r>
            <a:r>
              <a:rPr lang="en-US" sz="2100" i="1">
                <a:latin typeface="Segoe"/>
              </a:rPr>
              <a:t>Utilities_Subtotals</a:t>
            </a:r>
            <a:r>
              <a:rPr lang="en-US" sz="2100">
                <a:latin typeface="Segoe"/>
              </a:rPr>
              <a:t> is saved for the range B16:M16.</a:t>
            </a:r>
          </a:p>
          <a:p>
            <a:pPr marR="0" lvl="1" rtl="0">
              <a:buAutoNum type="arabicPeriod" startAt="7"/>
            </a:pPr>
            <a:endParaRPr lang="en-US" sz="21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29445562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2"/>
            </a:pPr>
            <a:r>
              <a:rPr lang="en-US" b="0" i="0" u="none" strike="noStrike" baseline="0" smtClean="0">
                <a:latin typeface="Segoe"/>
              </a:rPr>
              <a:t>A third way to name a range is to use the Create Names from Selection dialog box. Select </a:t>
            </a:r>
            <a:r>
              <a:rPr lang="en-US" b="1" i="0" u="none" strike="noStrike" baseline="0" smtClean="0">
                <a:latin typeface="Segoe"/>
              </a:rPr>
              <a:t>N2:N14</a:t>
            </a:r>
            <a:r>
              <a:rPr lang="en-US" b="0" i="0" u="none" strike="noStrike" baseline="0" smtClean="0">
                <a:latin typeface="Segoe"/>
              </a:rPr>
              <a:t>. This selection includes the column heading label.</a:t>
            </a:r>
          </a:p>
          <a:p>
            <a:pPr lvl="1">
              <a:buAutoNum type="arabicPeriod" startAt="12"/>
            </a:pPr>
            <a:r>
              <a:rPr lang="en-US">
                <a:latin typeface="Segoe"/>
              </a:rPr>
              <a:t>On the FORMULAS tab, in the Defined Names group, click </a:t>
            </a:r>
            <a:r>
              <a:rPr lang="en-US" b="1">
                <a:latin typeface="Segoe"/>
              </a:rPr>
              <a:t>Create from Selection</a:t>
            </a:r>
            <a:r>
              <a:rPr lang="en-US">
                <a:latin typeface="Segoe"/>
              </a:rPr>
              <a:t>. The Create Names from Selection dialog box appears (below)</a:t>
            </a:r>
            <a:r>
              <a:rPr lang="en-US">
                <a:latin typeface="Times New Roman"/>
              </a:rPr>
              <a:t>.</a:t>
            </a:r>
          </a:p>
          <a:p>
            <a:pPr marR="0" lvl="1" rtl="0">
              <a:buAutoNum type="arabicPeriod" startAt="12"/>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pic>
        <p:nvPicPr>
          <p:cNvPr id="7" name="Picture 6" descr="04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06" y="3919140"/>
            <a:ext cx="4077791" cy="2162464"/>
          </a:xfrm>
          <a:prstGeom prst="rect">
            <a:avLst/>
          </a:prstGeom>
        </p:spPr>
      </p:pic>
    </p:spTree>
    <p:extLst>
      <p:ext uri="{BB962C8B-B14F-4D97-AF65-F5344CB8AC3E}">
        <p14:creationId xmlns:p14="http://schemas.microsoft.com/office/powerpoint/2010/main" val="36106957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4"/>
            </a:pPr>
            <a:r>
              <a:rPr lang="en-US" sz="2000" b="0" i="0" u="none" strike="noStrike" baseline="0" smtClean="0">
                <a:latin typeface="Segoe"/>
              </a:rPr>
              <a:t>Excel determines that you want to use the column heading label as the range name. Click </a:t>
            </a:r>
            <a:r>
              <a:rPr lang="en-US" sz="2000" b="1" i="0" u="none" strike="noStrike" baseline="0" smtClean="0">
                <a:latin typeface="Segoe"/>
              </a:rPr>
              <a:t>OK</a:t>
            </a:r>
            <a:r>
              <a:rPr lang="en-US" sz="2000" b="0" i="0" u="none" strike="noStrike" baseline="0" smtClean="0">
                <a:latin typeface="Segoe"/>
              </a:rPr>
              <a:t>. The range is saved with the name </a:t>
            </a:r>
            <a:r>
              <a:rPr lang="en-US" sz="2000" b="0" i="1" u="none" strike="noStrike" baseline="0" smtClean="0">
                <a:latin typeface="Segoe"/>
              </a:rPr>
              <a:t>Total</a:t>
            </a:r>
            <a:r>
              <a:rPr lang="en-US" sz="2000" b="0" i="0" u="none" strike="noStrike" baseline="0" smtClean="0">
                <a:latin typeface="Times New Roman"/>
              </a:rPr>
              <a:t>.</a:t>
            </a:r>
          </a:p>
          <a:p>
            <a:pPr marR="0" lvl="1" rtl="0">
              <a:buAutoNum type="arabicPeriod" startAt="14"/>
            </a:pPr>
            <a:r>
              <a:rPr lang="en-US" sz="2000" b="0" i="0" u="none" strike="noStrike" baseline="0" smtClean="0">
                <a:latin typeface="Segoe"/>
              </a:rPr>
              <a:t>Open the Name box drop-down list (below). You have three named ranges from which to select.</a:t>
            </a:r>
          </a:p>
          <a:p>
            <a:pPr marR="0" lvl="1" rtl="0">
              <a:buAutoNum type="arabicPeriod" startAt="1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a:t>
            </a:r>
            <a:br>
              <a:rPr lang="en-US" sz="2000" b="0" i="0" u="none" strike="noStrike" baseline="0" smtClean="0">
                <a:latin typeface="Segoe"/>
              </a:rPr>
            </a:br>
            <a:r>
              <a:rPr lang="en-US" sz="2000" b="0" i="0" u="none" strike="noStrike" baseline="0" smtClean="0">
                <a:latin typeface="Segoe"/>
              </a:rPr>
              <a:t>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pic>
        <p:nvPicPr>
          <p:cNvPr id="7" name="Picture 6" descr="0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432725"/>
            <a:ext cx="4402604" cy="2064332"/>
          </a:xfrm>
          <a:prstGeom prst="rect">
            <a:avLst/>
          </a:prstGeom>
        </p:spPr>
      </p:pic>
    </p:spTree>
    <p:extLst>
      <p:ext uri="{BB962C8B-B14F-4D97-AF65-F5344CB8AC3E}">
        <p14:creationId xmlns:p14="http://schemas.microsoft.com/office/powerpoint/2010/main" val="315248828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 range is a group of adjacent cells that you select to perform operations on all of the selected cells. You refer to a cell range by separating the first and last cell in the range by a colon, such as B1:B9 and D4:G9. The totals and subtotals in 04 Budget Working use cell ranges in their formulas.</a:t>
            </a:r>
          </a:p>
          <a:p>
            <a:pPr marR="0" lvl="0" rtl="0"/>
            <a:r>
              <a:rPr lang="en-US" b="0" i="0" u="none" strike="noStrike" baseline="0" smtClean="0">
                <a:latin typeface="Segoe"/>
              </a:rPr>
              <a:t>A </a:t>
            </a:r>
            <a:r>
              <a:rPr lang="en-US" b="1" i="1" u="none" strike="noStrike" baseline="0" smtClean="0">
                <a:latin typeface="Segoe"/>
              </a:rPr>
              <a:t>named range</a:t>
            </a:r>
            <a:r>
              <a:rPr lang="en-US" b="0" i="0" u="none" strike="noStrike" baseline="0" smtClean="0">
                <a:latin typeface="Segoe"/>
              </a:rPr>
              <a:t> is a group of cells, and occasionally a single cell, with a designated name. The most common reason to name a range is to refer to it in formulas and functions. </a:t>
            </a:r>
          </a:p>
          <a:p>
            <a:pPr marR="0" lvl="0" rtl="0"/>
            <a:r>
              <a:rPr lang="en-US" b="0" i="0" u="none" strike="noStrike" baseline="0" smtClean="0">
                <a:latin typeface="Segoe"/>
              </a:rPr>
              <a:t>Naming ranges or an individual cell according to the data they contain is a time-saving technique, even though it might not seem so when you work with limited data files in practice exercises.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spTree>
    <p:extLst>
      <p:ext uri="{BB962C8B-B14F-4D97-AF65-F5344CB8AC3E}">
        <p14:creationId xmlns:p14="http://schemas.microsoft.com/office/powerpoint/2010/main" val="42866080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However, naming a range in a large or complex worksheet lets you go to the location quickly, like a bookmark.</a:t>
            </a:r>
          </a:p>
          <a:p>
            <a:pPr marR="0" lvl="0" rtl="0"/>
            <a:r>
              <a:rPr lang="en-US" b="0" i="0" u="none" strike="noStrike" baseline="0" smtClean="0">
                <a:latin typeface="Segoe"/>
              </a:rPr>
              <a:t>After selecting a range of cells, you can name the range using three different methods:</a:t>
            </a:r>
          </a:p>
          <a:p>
            <a:pPr marR="0" lvl="0" rtl="0"/>
            <a:r>
              <a:rPr lang="en-US" b="0" i="0" u="none" strike="noStrike" baseline="0" smtClean="0">
                <a:latin typeface="Segoe"/>
              </a:rPr>
              <a:t>By typing a name in the Name box next to the formula bar</a:t>
            </a:r>
          </a:p>
          <a:p>
            <a:pPr marR="0" lvl="0" rtl="0"/>
            <a:r>
              <a:rPr lang="en-US" b="0" i="0" u="none" strike="noStrike" baseline="0" smtClean="0">
                <a:latin typeface="Segoe"/>
              </a:rPr>
              <a:t>By using the New Name dialog box</a:t>
            </a:r>
          </a:p>
          <a:p>
            <a:pPr marR="0" lvl="0" rtl="0"/>
            <a:r>
              <a:rPr lang="en-US" b="0" i="0" u="none" strike="noStrike" baseline="0" smtClean="0">
                <a:latin typeface="Segoe"/>
              </a:rPr>
              <a:t>By using the Create Names from Selection dialog box</a:t>
            </a:r>
          </a:p>
          <a:p>
            <a:pPr marR="0" lvl="0" rtl="0"/>
            <a:r>
              <a:rPr lang="en-US" b="0" i="0" u="none" strike="noStrike" baseline="0" smtClean="0">
                <a:latin typeface="Segoe"/>
              </a:rPr>
              <a:t>Rules and guidelines for naming ranges include the following:</a:t>
            </a:r>
          </a:p>
          <a:p>
            <a:pPr marR="0" lvl="0" rtl="0"/>
            <a:r>
              <a:rPr lang="en-US" b="0" i="0" u="none" strike="noStrike" baseline="0" smtClean="0">
                <a:latin typeface="Segoe"/>
              </a:rPr>
              <a:t>Range names can be up to 255 characters in length.</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spTree>
    <p:extLst>
      <p:ext uri="{BB962C8B-B14F-4D97-AF65-F5344CB8AC3E}">
        <p14:creationId xmlns:p14="http://schemas.microsoft.com/office/powerpoint/2010/main" val="2577160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a:t>
            </a:r>
            <a:r>
              <a:rPr lang="en-US" sz="2100" b="0" i="0" u="none" strike="noStrike" baseline="0" smtClean="0">
                <a:latin typeface="Segoe"/>
              </a:rPr>
              <a:t> Before you begin these steps, </a:t>
            </a:r>
            <a:r>
              <a:rPr lang="en-US" sz="2100" b="1" i="0" u="none" strike="noStrike" baseline="0" smtClean="0">
                <a:latin typeface="Segoe"/>
              </a:rPr>
              <a:t>LAUNCH</a:t>
            </a:r>
            <a:r>
              <a:rPr lang="en-US" sz="2100" b="0" i="0" u="none" strike="noStrike" baseline="0" smtClean="0">
                <a:latin typeface="Segoe"/>
              </a:rPr>
              <a:t> Microsoft Excel and </a:t>
            </a:r>
            <a:r>
              <a:rPr lang="en-US" sz="2100" b="1" i="0" u="none" strike="noStrike" baseline="0" smtClean="0">
                <a:latin typeface="Segoe"/>
              </a:rPr>
              <a:t>OPEN</a:t>
            </a:r>
            <a:r>
              <a:rPr lang="en-US" sz="2100" b="0" i="0" u="none" strike="noStrike" baseline="0" smtClean="0">
                <a:latin typeface="Segoe"/>
              </a:rPr>
              <a:t> a new blank workbook.</a:t>
            </a: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Times New Roman"/>
              </a:rPr>
              <a:t>.</a:t>
            </a:r>
          </a:p>
          <a:p>
            <a:pPr marR="0" lvl="1" rtl="0"/>
            <a:r>
              <a:rPr lang="en-US" sz="2100" b="0" i="0" u="none" strike="noStrike" baseline="0" smtClean="0">
                <a:latin typeface="Segoe"/>
              </a:rPr>
              <a:t>Type </a:t>
            </a:r>
            <a:r>
              <a:rPr lang="en-US" sz="2100" b="1" i="0" u="none" strike="noStrike" baseline="0" smtClean="0">
                <a:latin typeface="Segoe"/>
              </a:rPr>
              <a:t>=7+8*3/2-4</a:t>
            </a:r>
            <a:r>
              <a:rPr lang="en-US" sz="2100" b="0" i="0" u="none" strike="noStrike" baseline="0" smtClean="0">
                <a:latin typeface="Segoe"/>
              </a:rPr>
              <a:t> and press </a:t>
            </a:r>
            <a:r>
              <a:rPr lang="en-US" sz="2100" b="1" i="0" u="none" strike="noStrike" baseline="0" smtClean="0">
                <a:latin typeface="Segoe"/>
              </a:rPr>
              <a:t>Enter</a:t>
            </a:r>
            <a:r>
              <a:rPr lang="en-US" sz="2100" b="0" i="0" u="none" strike="noStrike" baseline="0" smtClean="0">
                <a:latin typeface="Segoe"/>
              </a:rPr>
              <a:t>. You just entered a formula.</a:t>
            </a: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Segoe"/>
              </a:rPr>
              <a:t>. Notice that the result of the formula displays in the cell, but the formula itself appears in the formula bar (below)</a:t>
            </a:r>
            <a:r>
              <a:rPr lang="en-US" sz="21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pic>
        <p:nvPicPr>
          <p:cNvPr id="7" name="Picture 6" descr="0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343400"/>
            <a:ext cx="5076496" cy="1689418"/>
          </a:xfrm>
          <a:prstGeom prst="rect">
            <a:avLst/>
          </a:prstGeom>
        </p:spPr>
      </p:pic>
    </p:spTree>
    <p:extLst>
      <p:ext uri="{BB962C8B-B14F-4D97-AF65-F5344CB8AC3E}">
        <p14:creationId xmlns:p14="http://schemas.microsoft.com/office/powerpoint/2010/main" val="19557564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Range names may begin with a letter, the underscore character (_), or a backslash (\). The rest of the name may include letters, numbers, periods, and underscore characters, but not a backslash.</a:t>
            </a:r>
          </a:p>
          <a:p>
            <a:pPr marR="0" lvl="0" rtl="0"/>
            <a:r>
              <a:rPr lang="en-US" b="0" i="0" u="none" strike="noStrike" baseline="0" smtClean="0">
                <a:latin typeface="Segoe"/>
              </a:rPr>
              <a:t>Range names may not consist solely of the letters "C", "c", "R", or "r", which are used as shortcuts for selecting columns and rows.</a:t>
            </a:r>
          </a:p>
          <a:p>
            <a:pPr marR="0" lvl="0" rtl="0"/>
            <a:r>
              <a:rPr lang="en-US" b="0" i="0" u="none" strike="noStrike" baseline="0" smtClean="0">
                <a:latin typeface="Segoe"/>
              </a:rPr>
              <a:t>Range names may not include spaces. Microsoft recommends you use the underscore character (_) or period (.) to separate words, such as Fruit_List and Personal.Budget.</a:t>
            </a:r>
          </a:p>
          <a:p>
            <a:pPr marR="0" lvl="0" rtl="0"/>
            <a:r>
              <a:rPr lang="en-US" b="0" i="0" u="none" strike="noStrike" baseline="0" smtClean="0">
                <a:latin typeface="Segoe"/>
              </a:rPr>
              <a:t>Range names cannot be the same as a cell reference, such as A7 or $B$3.</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60</a:t>
            </a:fld>
            <a:endParaRPr lang="en-US" dirty="0"/>
          </a:p>
        </p:txBody>
      </p:sp>
    </p:spTree>
    <p:extLst>
      <p:ext uri="{BB962C8B-B14F-4D97-AF65-F5344CB8AC3E}">
        <p14:creationId xmlns:p14="http://schemas.microsoft.com/office/powerpoint/2010/main" val="187205889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All names have a scope, either to a specific worksheet or to the entire workbook. </a:t>
            </a:r>
          </a:p>
          <a:p>
            <a:pPr marR="0" lvl="0" rtl="0"/>
            <a:r>
              <a:rPr lang="en-US" b="0" i="0" u="none" strike="noStrike" baseline="0" smtClean="0">
                <a:latin typeface="Segoe"/>
              </a:rPr>
              <a:t>The </a:t>
            </a:r>
            <a:r>
              <a:rPr lang="en-US" b="1" i="1" u="none" strike="noStrike" baseline="0" smtClean="0">
                <a:latin typeface="Segoe"/>
              </a:rPr>
              <a:t>scope</a:t>
            </a:r>
            <a:r>
              <a:rPr lang="en-US" b="0" i="0" u="none" strike="noStrike" baseline="0" smtClean="0">
                <a:latin typeface="Segoe"/>
              </a:rPr>
              <a:t> of a name is the location within which Excel recognizes the name without qualification. </a:t>
            </a:r>
          </a:p>
          <a:p>
            <a:pPr marR="0" lvl="0" rtl="0"/>
            <a:r>
              <a:rPr lang="en-US" b="0" i="0" u="none" strike="noStrike" baseline="0" smtClean="0">
                <a:latin typeface="Segoe"/>
              </a:rPr>
              <a:t>Excel requires that a name must be unique within its scope, but you can use the same name in different scopes. </a:t>
            </a:r>
          </a:p>
          <a:p>
            <a:pPr marR="0" lvl="0" rtl="0"/>
            <a:r>
              <a:rPr lang="en-US" b="0" i="0" u="none" strike="noStrike" baseline="0" smtClean="0">
                <a:latin typeface="Segoe"/>
              </a:rPr>
              <a:t>In the New Name dialog box, if you select a worksheet name from the Scope list, the scope is at the local worksheet level. If you select Workbook, the scope is at the global worksheet level.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61</a:t>
            </a:fld>
            <a:endParaRPr lang="en-US" dirty="0"/>
          </a:p>
        </p:txBody>
      </p:sp>
    </p:spTree>
    <p:extLst>
      <p:ext uri="{BB962C8B-B14F-4D97-AF65-F5344CB8AC3E}">
        <p14:creationId xmlns:p14="http://schemas.microsoft.com/office/powerpoint/2010/main" val="25331478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If you defined a named range after you entered a cell reference in a formula, you might want to update the existing cell reference to the defined name. </a:t>
            </a:r>
          </a:p>
          <a:p>
            <a:pPr marR="0" lvl="0" rtl="0"/>
            <a:r>
              <a:rPr lang="en-US" b="0" i="0" u="none" strike="noStrike" baseline="0" smtClean="0">
                <a:latin typeface="Segoe"/>
              </a:rPr>
              <a:t>Select an empty cell, click the arrow next to Define Name, and click Apply Names. In the Apply Names dialog box, click one or more names, and click OK. </a:t>
            </a:r>
          </a:p>
          <a:p>
            <a:pPr marR="0" lvl="0" rtl="0"/>
            <a:r>
              <a:rPr lang="en-US" b="0" i="0" u="none" strike="noStrike" baseline="0" smtClean="0">
                <a:latin typeface="Segoe"/>
              </a:rPr>
              <a:t>After creating named ranges, you can select a name in the Name box drop-down list to select the named range on the worksheet.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62</a:t>
            </a:fld>
            <a:endParaRPr lang="en-US" dirty="0"/>
          </a:p>
        </p:txBody>
      </p:sp>
    </p:spTree>
    <p:extLst>
      <p:ext uri="{BB962C8B-B14F-4D97-AF65-F5344CB8AC3E}">
        <p14:creationId xmlns:p14="http://schemas.microsoft.com/office/powerpoint/2010/main" val="16595841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if it’s not already active.</a:t>
            </a:r>
          </a:p>
          <a:p>
            <a:pPr marR="0" lvl="1" rtl="0"/>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p>
          <a:p>
            <a:pPr marR="0" lvl="1" rtl="0"/>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in the list.</a:t>
            </a:r>
          </a:p>
          <a:p>
            <a:pPr marR="0" lvl="1" rtl="0"/>
            <a:r>
              <a:rPr lang="en-US" b="0" i="0" u="none" strike="noStrike" baseline="0" smtClean="0">
                <a:latin typeface="Segoe"/>
              </a:rPr>
              <a:t>Highlight everything </a:t>
            </a:r>
            <a:br>
              <a:rPr lang="en-US" b="0" i="0" u="none" strike="noStrike" baseline="0" smtClean="0">
                <a:latin typeface="Segoe"/>
              </a:rPr>
            </a:br>
            <a:r>
              <a:rPr lang="en-US" b="0" i="0" u="none" strike="noStrike" baseline="0" smtClean="0">
                <a:latin typeface="Segoe"/>
              </a:rPr>
              <a:t>in the Refers to box </a:t>
            </a:r>
            <a:br>
              <a:rPr lang="en-US" b="0" i="0" u="none" strike="noStrike" baseline="0" smtClean="0">
                <a:latin typeface="Segoe"/>
              </a:rPr>
            </a:br>
            <a:r>
              <a:rPr lang="en-US" b="0" i="0" u="none" strike="noStrike" baseline="0" smtClean="0">
                <a:latin typeface="Segoe"/>
              </a:rPr>
              <a:t>at the bottom of the </a:t>
            </a:r>
            <a:br>
              <a:rPr lang="en-US" b="0" i="0" u="none" strike="noStrike" baseline="0" smtClean="0">
                <a:latin typeface="Segoe"/>
              </a:rPr>
            </a:br>
            <a:r>
              <a:rPr lang="en-US" b="0" i="0" u="none" strike="noStrike" baseline="0" smtClean="0">
                <a:latin typeface="Segoe"/>
              </a:rPr>
              <a:t>dialog box (right)</a:t>
            </a:r>
            <a:r>
              <a:rPr lang="en-US" b="0" i="0" u="none" strike="noStrike" baseline="0" smtClean="0">
                <a:latin typeface="Times New Roman"/>
              </a:rPr>
              <a:t>.</a:t>
            </a:r>
          </a:p>
          <a:p>
            <a:pPr marR="0" lvl="1" rtl="0"/>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63</a:t>
            </a:fld>
            <a:endParaRPr lang="en-US" dirty="0"/>
          </a:p>
        </p:txBody>
      </p:sp>
      <p:pic>
        <p:nvPicPr>
          <p:cNvPr id="7" name="Picture 6" descr="0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160" y="3048000"/>
            <a:ext cx="4200343" cy="2235924"/>
          </a:xfrm>
          <a:prstGeom prst="rect">
            <a:avLst/>
          </a:prstGeom>
        </p:spPr>
      </p:pic>
    </p:spTree>
    <p:extLst>
      <p:ext uri="{BB962C8B-B14F-4D97-AF65-F5344CB8AC3E}">
        <p14:creationId xmlns:p14="http://schemas.microsoft.com/office/powerpoint/2010/main" val="372761115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In the Expenses Details worksheet, select </a:t>
            </a:r>
            <a:r>
              <a:rPr lang="en-US" b="1" i="0" u="none" strike="noStrike" baseline="0" smtClean="0">
                <a:latin typeface="Segoe"/>
              </a:rPr>
              <a:t>B3:D14</a:t>
            </a:r>
            <a:r>
              <a:rPr lang="en-US" b="0" i="0" u="none" strike="noStrike" baseline="0" smtClean="0">
                <a:latin typeface="Segoe"/>
              </a:rPr>
              <a:t>. The content in the Refers to box in the Name Manager dialog box reflects the new range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64</a:t>
            </a:fld>
            <a:endParaRPr lang="en-US" dirty="0"/>
          </a:p>
        </p:txBody>
      </p:sp>
      <p:pic>
        <p:nvPicPr>
          <p:cNvPr id="7" name="Picture 6" descr="04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971800"/>
            <a:ext cx="6330410" cy="2715736"/>
          </a:xfrm>
          <a:prstGeom prst="rect">
            <a:avLst/>
          </a:prstGeom>
        </p:spPr>
      </p:pic>
    </p:spTree>
    <p:extLst>
      <p:ext uri="{BB962C8B-B14F-4D97-AF65-F5344CB8AC3E}">
        <p14:creationId xmlns:p14="http://schemas.microsoft.com/office/powerpoint/2010/main" val="102220941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rPr>
              <a:t>Step by Step: Change the Size of a Range</a:t>
            </a:r>
            <a:endParaRPr lang="en-US"/>
          </a:p>
        </p:txBody>
      </p:sp>
      <p:sp>
        <p:nvSpPr>
          <p:cNvPr id="3" name="Content Placeholder 2"/>
          <p:cNvSpPr>
            <a:spLocks noGrp="1"/>
          </p:cNvSpPr>
          <p:nvPr>
            <p:ph idx="1"/>
          </p:nvPr>
        </p:nvSpPr>
        <p:spPr/>
        <p:txBody>
          <a:bodyPr/>
          <a:lstStyle/>
          <a:p>
            <a:pPr lvl="1">
              <a:buFont typeface="+mj-lt"/>
              <a:buAutoNum type="arabicPeriod" startAt="6"/>
            </a:pPr>
            <a:r>
              <a:rPr lang="en-US">
                <a:latin typeface="Segoe"/>
              </a:rPr>
              <a:t>Click </a:t>
            </a:r>
            <a:r>
              <a:rPr lang="en-US" b="1">
                <a:latin typeface="Segoe"/>
              </a:rPr>
              <a:t>Close</a:t>
            </a:r>
            <a:r>
              <a:rPr lang="en-US">
                <a:latin typeface="Segoe"/>
              </a:rPr>
              <a:t>, and then click </a:t>
            </a:r>
            <a:r>
              <a:rPr lang="en-US" b="1">
                <a:latin typeface="Segoe"/>
              </a:rPr>
              <a:t>Yes</a:t>
            </a:r>
            <a:r>
              <a:rPr lang="en-US">
                <a:latin typeface="Segoe"/>
              </a:rPr>
              <a:t> when asked if you want to save your changes.</a:t>
            </a:r>
          </a:p>
          <a:p>
            <a:pPr lvl="1">
              <a:buAutoNum type="arabicPeriod" startAt="6"/>
            </a:pPr>
            <a:r>
              <a:rPr lang="en-US">
                <a:latin typeface="Segoe"/>
              </a:rPr>
              <a:t> </a:t>
            </a:r>
            <a:r>
              <a:rPr lang="en-US" b="1">
                <a:latin typeface="Segoe"/>
              </a:rPr>
              <a:t>SAVE</a:t>
            </a:r>
            <a:r>
              <a:rPr lang="en-US">
                <a:latin typeface="Segoe"/>
              </a:rPr>
              <a:t> the workbook.</a:t>
            </a:r>
          </a:p>
          <a:p>
            <a:pPr lvl="0">
              <a:buClr>
                <a:srgbClr val="007233"/>
              </a:buClr>
            </a:pPr>
            <a:r>
              <a:rPr lang="en-US" b="1">
                <a:latin typeface="Segoe"/>
              </a:rPr>
              <a:t>PAUSE. LEAVE</a:t>
            </a:r>
            <a:r>
              <a:rPr lang="en-US">
                <a:latin typeface="Segoe"/>
              </a:rPr>
              <a:t> the workbook open to use in the next exercise.</a:t>
            </a:r>
          </a:p>
          <a:p>
            <a:pPr lvl="0">
              <a:buClr>
                <a:srgbClr val="007233"/>
              </a:buClr>
            </a:pPr>
            <a:r>
              <a:rPr lang="en-US">
                <a:latin typeface="Segoe"/>
              </a:rPr>
              <a:t>To change the parameters of a named range, you can easily redefine the range by using the Name Manager on the FORMULAS tab. The Name Manager contains all the information about named ranges. </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65</a:t>
            </a:fld>
            <a:endParaRPr lang="en-US" dirty="0"/>
          </a:p>
        </p:txBody>
      </p:sp>
    </p:spTree>
    <p:extLst>
      <p:ext uri="{BB962C8B-B14F-4D97-AF65-F5344CB8AC3E}">
        <p14:creationId xmlns:p14="http://schemas.microsoft.com/office/powerpoint/2010/main" val="427783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the Expense Details sheet, click </a:t>
            </a:r>
            <a:r>
              <a:rPr lang="en-US" b="1" i="0" u="none" strike="noStrike" baseline="0" smtClean="0">
                <a:latin typeface="Segoe"/>
              </a:rPr>
              <a:t>A21</a:t>
            </a:r>
            <a:r>
              <a:rPr lang="en-US" b="0" i="0" u="none" strike="noStrike" baseline="0" smtClean="0">
                <a:latin typeface="Times New Roman"/>
              </a:rPr>
              <a:t>.</a:t>
            </a:r>
          </a:p>
          <a:p>
            <a:pPr marR="0" lvl="1" rtl="0"/>
            <a:r>
              <a:rPr lang="en-US" b="0" i="0" u="none" strike="noStrike" baseline="0" smtClean="0">
                <a:latin typeface="Segoe"/>
              </a:rPr>
              <a:t>Type </a:t>
            </a:r>
            <a:r>
              <a:rPr lang="en-US" b="1" i="0" u="none" strike="noStrike" baseline="0" smtClean="0">
                <a:latin typeface="Segoe"/>
              </a:rPr>
              <a:t>First Quarter Expenses</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B21, type </a:t>
            </a:r>
            <a:r>
              <a:rPr lang="en-US" b="1" i="0" u="none" strike="noStrike" baseline="0" smtClean="0">
                <a:latin typeface="Segoe"/>
              </a:rPr>
              <a:t>=SUM(</a:t>
            </a:r>
            <a:r>
              <a:rPr lang="en-US" b="0" i="0" u="none" strike="noStrike" baseline="0" smtClean="0">
                <a:latin typeface="Times New Roman"/>
              </a:rPr>
              <a:t>.</a:t>
            </a:r>
          </a:p>
          <a:p>
            <a:pPr marR="0" lvl="1" rtl="0"/>
            <a:r>
              <a:rPr lang="en-US" b="0" i="0" u="none" strike="noStrike" baseline="0" smtClean="0">
                <a:latin typeface="Segoe"/>
              </a:rPr>
              <a:t>On the FORMULAS tab, in the Defined Names group, click </a:t>
            </a:r>
            <a:r>
              <a:rPr lang="en-US" b="1" i="0" u="none" strike="noStrike" baseline="0" smtClean="0">
                <a:latin typeface="Segoe"/>
              </a:rPr>
              <a:t>Use in Formula</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66</a:t>
            </a:fld>
            <a:endParaRPr lang="en-US" dirty="0"/>
          </a:p>
        </p:txBody>
      </p:sp>
    </p:spTree>
    <p:extLst>
      <p:ext uri="{BB962C8B-B14F-4D97-AF65-F5344CB8AC3E}">
        <p14:creationId xmlns:p14="http://schemas.microsoft.com/office/powerpoint/2010/main" val="341688671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from the list (see below), type </a:t>
            </a:r>
            <a:r>
              <a:rPr lang="en-US" b="1" i="0" u="none" strike="noStrike" baseline="0" smtClean="0">
                <a:latin typeface="Segoe"/>
              </a:rPr>
              <a:t>)</a:t>
            </a:r>
            <a:r>
              <a:rPr lang="en-US" b="0" i="0" u="none" strike="noStrike" baseline="0" smtClean="0">
                <a:latin typeface="Segoe"/>
              </a:rPr>
              <a:t> to close the equation, and press </a:t>
            </a:r>
            <a:r>
              <a:rPr lang="en-US" b="1" i="0" u="none" strike="noStrike" baseline="0" smtClean="0">
                <a:latin typeface="Segoe"/>
              </a:rPr>
              <a:t>Enter</a:t>
            </a:r>
            <a:r>
              <a:rPr lang="en-US" b="0" i="0" u="none" strike="noStrike" baseline="0" smtClean="0">
                <a:latin typeface="Segoe"/>
              </a:rPr>
              <a:t>. The total amount of expenses for January through March appears in B21.</a:t>
            </a:r>
          </a:p>
          <a:p>
            <a:pPr marR="0" lvl="1" rtl="0">
              <a:buFont typeface="+mj-lt"/>
              <a:buAutoNum type="arabicPeriod" startAt="5"/>
            </a:pPr>
            <a:r>
              <a:rPr lang="en-US">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67</a:t>
            </a:fld>
            <a:endParaRPr lang="en-US" dirty="0"/>
          </a:p>
        </p:txBody>
      </p:sp>
      <p:pic>
        <p:nvPicPr>
          <p:cNvPr id="8" name="Picture 7" descr="0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3800"/>
            <a:ext cx="6873853" cy="2064160"/>
          </a:xfrm>
          <a:prstGeom prst="rect">
            <a:avLst/>
          </a:prstGeom>
        </p:spPr>
      </p:pic>
    </p:spTree>
    <p:extLst>
      <p:ext uri="{BB962C8B-B14F-4D97-AF65-F5344CB8AC3E}">
        <p14:creationId xmlns:p14="http://schemas.microsoft.com/office/powerpoint/2010/main" val="23015854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Keeping Track of Named Ranges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As you’ve seen, the Name box drop-down list contains a list of named ranges for the current worksheet. </a:t>
            </a:r>
          </a:p>
          <a:p>
            <a:pPr marR="0" lvl="0" rtl="0"/>
            <a:r>
              <a:rPr lang="en-US" b="0" i="0" u="none" strike="noStrike" baseline="0" smtClean="0">
                <a:latin typeface="Segoe"/>
              </a:rPr>
              <a:t>When you select a named range from the Name box, the range is highlighted in the worksheet. </a:t>
            </a:r>
          </a:p>
          <a:p>
            <a:pPr marR="0" lvl="0" rtl="0"/>
            <a:r>
              <a:rPr lang="en-US" b="0" i="0" u="none" strike="noStrike" baseline="0" smtClean="0">
                <a:latin typeface="Segoe"/>
              </a:rPr>
              <a:t>The Name Manager dialog box lets you work with all of the defined names in the workbook. </a:t>
            </a:r>
          </a:p>
          <a:p>
            <a:pPr marR="0" lvl="0" rtl="0"/>
            <a:r>
              <a:rPr lang="en-US" b="0" i="0" u="none" strike="noStrike" baseline="0" smtClean="0">
                <a:latin typeface="Segoe"/>
              </a:rPr>
              <a:t>The Paste Names command lets you maintain a list of named ranges and their cell addresses as data in a worksheet.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68</a:t>
            </a:fld>
            <a:endParaRPr lang="en-US" dirty="0"/>
          </a:p>
        </p:txBody>
      </p:sp>
    </p:spTree>
    <p:extLst>
      <p:ext uri="{BB962C8B-B14F-4D97-AF65-F5344CB8AC3E}">
        <p14:creationId xmlns:p14="http://schemas.microsoft.com/office/powerpoint/2010/main" val="266405561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Open the </a:t>
            </a:r>
            <a:r>
              <a:rPr lang="en-US" b="1" i="0" u="none" strike="noStrike" baseline="0" smtClean="0">
                <a:latin typeface="Segoe"/>
              </a:rPr>
              <a:t>Name</a:t>
            </a:r>
            <a:r>
              <a:rPr lang="en-US" b="0" i="0" u="none" strike="noStrike" baseline="0" smtClean="0">
                <a:latin typeface="Segoe"/>
              </a:rPr>
              <a:t> box drop-down list. The names of all named ranges available in that workbook display.</a:t>
            </a:r>
          </a:p>
          <a:p>
            <a:pPr marR="0" lvl="1" rtl="0"/>
            <a:r>
              <a:rPr lang="en-US" b="0" i="0" u="none" strike="noStrike" baseline="0" smtClean="0">
                <a:latin typeface="Segoe"/>
              </a:rPr>
              <a:t>To verify</a:t>
            </a:r>
            <a:r>
              <a:rPr lang="en-US" b="1" i="0" u="none" strike="noStrike" baseline="0" smtClean="0">
                <a:latin typeface="Segoe"/>
              </a:rPr>
              <a:t> </a:t>
            </a:r>
            <a:r>
              <a:rPr lang="en-US" b="0" i="0" u="none" strike="noStrike" baseline="0" smtClean="0">
                <a:latin typeface="Segoe"/>
              </a:rPr>
              <a:t>your change to the size of the Q1Expenses range in a previous exercise, select </a:t>
            </a:r>
            <a:r>
              <a:rPr lang="en-US" b="1" i="0" u="none" strike="noStrike" baseline="0" smtClean="0">
                <a:latin typeface="Segoe"/>
              </a:rPr>
              <a:t>Q1Expenses</a:t>
            </a:r>
            <a:r>
              <a:rPr lang="en-US" b="0" i="0" u="none" strike="noStrike" baseline="0" smtClean="0">
                <a:latin typeface="Segoe"/>
              </a:rPr>
              <a:t>. The range B3:D14 appears highlighted.</a:t>
            </a:r>
          </a:p>
          <a:p>
            <a:pPr lvl="1"/>
            <a:r>
              <a:rPr lang="en-US">
                <a:latin typeface="Segoe"/>
              </a:rPr>
              <a:t>On the FORMULAS tab, in the Defined Names group, click </a:t>
            </a:r>
            <a:r>
              <a:rPr lang="en-US" b="1">
                <a:latin typeface="Segoe"/>
              </a:rPr>
              <a:t>Name Manager</a:t>
            </a:r>
            <a:r>
              <a:rPr lang="en-US">
                <a:latin typeface="Segoe"/>
              </a:rPr>
              <a:t>. Each named range is listed in the dialog box. You can use Name Manager to create a new range, rename a range, delete a range, and verify the scope of a range, among other tasks.</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69</a:t>
            </a:fld>
            <a:endParaRPr lang="en-US" dirty="0"/>
          </a:p>
        </p:txBody>
      </p:sp>
    </p:spTree>
    <p:extLst>
      <p:ext uri="{BB962C8B-B14F-4D97-AF65-F5344CB8AC3E}">
        <p14:creationId xmlns:p14="http://schemas.microsoft.com/office/powerpoint/2010/main" val="330562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Double-click cell </a:t>
            </a:r>
            <a:r>
              <a:rPr lang="en-US" b="1" i="0" u="none" strike="noStrike" baseline="0" smtClean="0">
                <a:latin typeface="Segoe"/>
              </a:rPr>
              <a:t>A1</a:t>
            </a:r>
            <a:r>
              <a:rPr lang="en-US" b="0" i="0" u="none" strike="noStrike" baseline="0" smtClean="0">
                <a:latin typeface="Segoe"/>
              </a:rPr>
              <a:t>. The formula appears in both the active cell and the formula bar. You can edit the formula in this mode.</a:t>
            </a:r>
          </a:p>
          <a:p>
            <a:pPr marR="0" lvl="1" rtl="0">
              <a:buAutoNum type="arabicPeriod" startAt="4"/>
            </a:pP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Times New Roman"/>
              </a:rPr>
              <a:t>.</a:t>
            </a:r>
          </a:p>
          <a:p>
            <a:pPr marR="0" lvl="1" rtl="0">
              <a:buAutoNum type="arabicPeriod" startAt="4"/>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The formula in cell A1 displays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191000"/>
            <a:ext cx="7112876" cy="1883901"/>
          </a:xfrm>
          <a:prstGeom prst="rect">
            <a:avLst/>
          </a:prstGeom>
        </p:spPr>
      </p:pic>
    </p:spTree>
    <p:extLst>
      <p:ext uri="{BB962C8B-B14F-4D97-AF65-F5344CB8AC3E}">
        <p14:creationId xmlns:p14="http://schemas.microsoft.com/office/powerpoint/2010/main" val="264722360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a:t>
            </a:r>
            <a:r>
              <a:rPr lang="en-US" b="1" i="0" u="none" strike="noStrike" baseline="0" smtClean="0">
                <a:latin typeface="Segoe"/>
              </a:rPr>
              <a:t>Close</a:t>
            </a:r>
            <a:r>
              <a:rPr lang="en-US" b="0" i="0" u="none" strike="noStrike" baseline="0" smtClean="0">
                <a:latin typeface="Segoe"/>
              </a:rPr>
              <a:t> to close the Name Manager.</a:t>
            </a:r>
          </a:p>
          <a:p>
            <a:pPr marR="0" lvl="1" rtl="0">
              <a:buAutoNum type="arabicPeriod" startAt="4"/>
            </a:pPr>
            <a:r>
              <a:rPr lang="en-US" b="0" i="0" u="none" strike="noStrike" baseline="0" smtClean="0">
                <a:latin typeface="Segoe"/>
              </a:rPr>
              <a:t>To display range names and their cell ranges as data in the worksheet, select a cell with blank cells to the right and below it, such as cell </a:t>
            </a:r>
            <a:r>
              <a:rPr lang="en-US" b="1" i="0" u="none" strike="noStrike" baseline="0" smtClean="0">
                <a:latin typeface="Segoe"/>
              </a:rPr>
              <a:t>P2</a:t>
            </a:r>
            <a:r>
              <a:rPr lang="en-US" b="0" i="0" u="none" strike="noStrike" baseline="0" smtClean="0">
                <a:latin typeface="Times New Roman"/>
              </a:rPr>
              <a:t>.</a:t>
            </a:r>
          </a:p>
          <a:p>
            <a:pPr lvl="1">
              <a:buFont typeface="+mj-lt"/>
              <a:buAutoNum type="arabicPeriod" startAt="4"/>
            </a:pPr>
            <a:r>
              <a:rPr lang="en-US">
                <a:latin typeface="Segoe"/>
              </a:rPr>
              <a:t>On the FORMULAS tab, in the Defined Names group, click </a:t>
            </a:r>
            <a:r>
              <a:rPr lang="en-US" b="1">
                <a:latin typeface="Segoe"/>
              </a:rPr>
              <a:t>Use in Formula</a:t>
            </a:r>
            <a:r>
              <a:rPr lang="en-US">
                <a:latin typeface="Segoe"/>
              </a:rPr>
              <a:t> and then select </a:t>
            </a:r>
            <a:r>
              <a:rPr lang="en-US" b="1">
                <a:latin typeface="Segoe"/>
              </a:rPr>
              <a:t>Paste Names</a:t>
            </a:r>
            <a:r>
              <a:rPr lang="en-US">
                <a:latin typeface="Segoe"/>
              </a:rPr>
              <a:t>. The Paste Name dialog box opens.</a:t>
            </a:r>
          </a:p>
          <a:p>
            <a:pPr marR="0" lvl="1" rtl="0">
              <a:buAutoNum type="arabicPeriod" startAt="4"/>
            </a:pP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70</a:t>
            </a:fld>
            <a:endParaRPr lang="en-US" dirty="0"/>
          </a:p>
        </p:txBody>
      </p:sp>
    </p:spTree>
    <p:extLst>
      <p:ext uri="{BB962C8B-B14F-4D97-AF65-F5344CB8AC3E}">
        <p14:creationId xmlns:p14="http://schemas.microsoft.com/office/powerpoint/2010/main" val="271216196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Paste List</a:t>
            </a:r>
            <a:r>
              <a:rPr lang="en-US" b="0" i="0" u="none" strike="noStrike" baseline="0" smtClean="0">
                <a:latin typeface="Segoe"/>
              </a:rPr>
              <a:t>. Widen the width of column </a:t>
            </a:r>
            <a:r>
              <a:rPr lang="en-US" b="1" i="0" u="none" strike="noStrike" baseline="0" smtClean="0">
                <a:latin typeface="Segoe"/>
              </a:rPr>
              <a:t>P</a:t>
            </a:r>
            <a:r>
              <a:rPr lang="en-US" b="0" i="0" u="none" strike="noStrike" baseline="0" smtClean="0">
                <a:latin typeface="Segoe"/>
              </a:rPr>
              <a:t> to display all range names fully. Range names display in column P and their cell ranges display in column Q (below)</a:t>
            </a:r>
            <a:r>
              <a:rPr lang="en-US" b="0" i="0" u="none" strike="noStrike" baseline="0" smtClean="0">
                <a:latin typeface="Times New Roman"/>
              </a:rPr>
              <a:t>.</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04 Budget Ranges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CLOSE </a:t>
            </a:r>
            <a:r>
              <a:rPr lang="en-US" b="0" i="0" u="none" strike="noStrike" baseline="0" smtClean="0">
                <a:latin typeface="Segoe"/>
              </a:rPr>
              <a:t>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71</a:t>
            </a:fld>
            <a:endParaRPr lang="en-US" dirty="0"/>
          </a:p>
        </p:txBody>
      </p:sp>
      <p:pic>
        <p:nvPicPr>
          <p:cNvPr id="7" name="Picture 6" descr="04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038600"/>
            <a:ext cx="5194300" cy="1930400"/>
          </a:xfrm>
          <a:prstGeom prst="rect">
            <a:avLst/>
          </a:prstGeom>
        </p:spPr>
      </p:pic>
    </p:spTree>
    <p:extLst>
      <p:ext uri="{BB962C8B-B14F-4D97-AF65-F5344CB8AC3E}">
        <p14:creationId xmlns:p14="http://schemas.microsoft.com/office/powerpoint/2010/main" val="126397885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You can use the Name Manager as a convenient way to confirm the value and reference of a named range or to determine its scope. In addition, you can add, change, or delete names.</a:t>
            </a:r>
          </a:p>
          <a:p>
            <a:pPr marR="0" lvl="0" rtl="0"/>
            <a:r>
              <a:rPr lang="en-US" b="0" i="0" u="none" strike="noStrike" baseline="0" smtClean="0">
                <a:latin typeface="Segoe"/>
              </a:rPr>
              <a:t>It is easier to remember names than to memorize cells and cell ranges. You can create a list of defined names in a workbook using the Paste List command. Doing so makes it simpler to keep track of your data.</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72</a:t>
            </a:fld>
            <a:endParaRPr lang="en-US" dirty="0"/>
          </a:p>
        </p:txBody>
      </p:sp>
    </p:spTree>
    <p:extLst>
      <p:ext uri="{BB962C8B-B14F-4D97-AF65-F5344CB8AC3E}">
        <p14:creationId xmlns:p14="http://schemas.microsoft.com/office/powerpoint/2010/main" val="137138166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Skills Summary</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73</a:t>
            </a:fld>
            <a:endParaRPr lang="en-US" dirty="0"/>
          </a:p>
        </p:txBody>
      </p:sp>
      <p:pic>
        <p:nvPicPr>
          <p:cNvPr id="7" name="Picture 6" descr="0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extLst>
      <p:ext uri="{BB962C8B-B14F-4D97-AF65-F5344CB8AC3E}">
        <p14:creationId xmlns:p14="http://schemas.microsoft.com/office/powerpoint/2010/main" val="219112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Show Formulas</a:t>
            </a:r>
            <a:r>
              <a:rPr lang="en-US" b="0" i="0" u="none" strike="noStrike" baseline="0" smtClean="0">
                <a:latin typeface="Segoe"/>
              </a:rPr>
              <a:t> again to turn off formula display.</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Formula Practice Solution</a:t>
            </a:r>
            <a:r>
              <a:rPr lang="en-US" b="0" i="0" u="none" strike="noStrike" baseline="0" smtClean="0">
                <a:latin typeface="Times New Roman"/>
              </a:rPr>
              <a:t>.</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a:p>
            <a:pPr marR="0" lvl="0" rtl="0"/>
            <a:r>
              <a:rPr lang="en-US" b="0" i="0" u="none" strike="noStrike" baseline="0" smtClean="0">
                <a:latin typeface="Segoe"/>
              </a:rPr>
              <a:t>A </a:t>
            </a:r>
            <a:r>
              <a:rPr lang="en-US" b="1" i="1" u="none" strike="noStrike" baseline="0" smtClean="0">
                <a:latin typeface="Segoe"/>
              </a:rPr>
              <a:t>formula</a:t>
            </a:r>
            <a:r>
              <a:rPr lang="en-US" b="0" i="0" u="none" strike="noStrike" baseline="0" smtClean="0">
                <a:latin typeface="Segoe"/>
              </a:rPr>
              <a:t> is an equation that performs calculations, such as addition, subtraction, multiplication, and division, on values in a worksheet. </a:t>
            </a:r>
          </a:p>
          <a:p>
            <a:pPr marR="0" lvl="0" rtl="0"/>
            <a:r>
              <a:rPr lang="en-US" b="0" i="0" u="none" strike="noStrike" baseline="0" smtClean="0">
                <a:latin typeface="Segoe"/>
              </a:rPr>
              <a:t>In Excel, a </a:t>
            </a:r>
            <a:r>
              <a:rPr lang="en-US" b="1" i="1" u="none" strike="noStrike" baseline="0" smtClean="0">
                <a:latin typeface="Segoe"/>
              </a:rPr>
              <a:t>value</a:t>
            </a:r>
            <a:r>
              <a:rPr lang="en-US" b="0" i="0" u="none" strike="noStrike" baseline="0" smtClean="0">
                <a:latin typeface="Segoe"/>
              </a:rPr>
              <a:t> can be a number, a cell address, a date, text, or Boolean data, but is usually a number or cell address in terms of formulas. A formula consists of two elements: operands and calculation operators.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spTree>
    <p:extLst>
      <p:ext uri="{BB962C8B-B14F-4D97-AF65-F5344CB8AC3E}">
        <p14:creationId xmlns:p14="http://schemas.microsoft.com/office/powerpoint/2010/main" val="1047458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0" rtl="0"/>
            <a:r>
              <a:rPr lang="en-US" b="1" i="1" u="none" strike="noStrike" baseline="0" smtClean="0">
                <a:latin typeface="Segoe"/>
              </a:rPr>
              <a:t>Operands</a:t>
            </a:r>
            <a:r>
              <a:rPr lang="en-US" b="0" i="0" u="none" strike="noStrike" baseline="0" smtClean="0">
                <a:latin typeface="Segoe"/>
              </a:rPr>
              <a:t> identify the values to be used in the calculation. An operand can be a constant value, or a variable such as a cell reference, a range of cells, or another formula. </a:t>
            </a:r>
          </a:p>
          <a:p>
            <a:pPr marR="0" lvl="0" rtl="0"/>
            <a:r>
              <a:rPr lang="en-US" b="0" i="0" u="none" strike="noStrike" baseline="0" smtClean="0">
                <a:latin typeface="Segoe"/>
              </a:rPr>
              <a:t>A </a:t>
            </a:r>
            <a:r>
              <a:rPr lang="en-US" b="1" i="1" u="none" strike="noStrike" baseline="0" smtClean="0">
                <a:latin typeface="Segoe"/>
              </a:rPr>
              <a:t>constant</a:t>
            </a:r>
            <a:r>
              <a:rPr lang="en-US" b="0" i="0" u="none" strike="noStrike" baseline="0" smtClean="0">
                <a:latin typeface="Segoe"/>
              </a:rPr>
              <a:t> is a number or text value that is entered directly into a formula. </a:t>
            </a:r>
          </a:p>
          <a:p>
            <a:pPr marR="0" lvl="0" rtl="0"/>
            <a:r>
              <a:rPr lang="en-US" b="0" i="0" u="none" strike="noStrike" baseline="0" smtClean="0">
                <a:latin typeface="Segoe"/>
              </a:rPr>
              <a:t>A </a:t>
            </a:r>
            <a:r>
              <a:rPr lang="en-US" b="1" i="1" u="none" strike="noStrike" baseline="0" smtClean="0">
                <a:latin typeface="Segoe"/>
              </a:rPr>
              <a:t>variable</a:t>
            </a:r>
            <a:r>
              <a:rPr lang="en-US" b="0" i="0" u="none" strike="noStrike" baseline="0" smtClean="0">
                <a:latin typeface="Segoe"/>
              </a:rPr>
              <a:t> is a symbol or name that represents something else, which can be a cell address, a range of cells, and so on. </a:t>
            </a:r>
          </a:p>
          <a:p>
            <a:pPr marR="0" lvl="0" rtl="0"/>
            <a:r>
              <a:rPr lang="en-US" b="1" i="1" u="none" strike="noStrike" baseline="0" smtClean="0">
                <a:latin typeface="Segoe"/>
              </a:rPr>
              <a:t>Calculation operators</a:t>
            </a:r>
            <a:r>
              <a:rPr lang="en-US" b="0" i="0" u="none" strike="noStrike" baseline="0" smtClean="0">
                <a:latin typeface="Segoe"/>
              </a:rPr>
              <a:t> specify the calculations to be performed. </a:t>
            </a:r>
          </a:p>
          <a:p>
            <a:pPr marR="0" lvl="0" rtl="0"/>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9065252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274</TotalTime>
  <Words>8004</Words>
  <Application>Microsoft Macintosh PowerPoint</Application>
  <PresentationFormat>On-screen Show (4:3)</PresentationFormat>
  <Paragraphs>568</Paragraphs>
  <Slides>73</Slides>
  <Notes>10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template</vt:lpstr>
      <vt:lpstr>Using Basic Formulas</vt:lpstr>
      <vt:lpstr>Objectives</vt:lpstr>
      <vt:lpstr>Software Orientation</vt:lpstr>
      <vt:lpstr>Software Orientation</vt:lpstr>
      <vt:lpstr>Understanding and Displaying Formulas</vt:lpstr>
      <vt:lpstr>Step by Step: Display Formulas</vt:lpstr>
      <vt:lpstr>Step by Step: Display Formulas</vt:lpstr>
      <vt:lpstr>Step by Step: Display Formulas</vt:lpstr>
      <vt:lpstr>Step by Step: Display Formulas</vt:lpstr>
      <vt:lpstr>Step by Step: Display Formulas</vt:lpstr>
      <vt:lpstr>Step by Step: Display Formulas</vt:lpstr>
      <vt:lpstr>Understanding Order of Operations</vt:lpstr>
      <vt:lpstr>Step by Step: Understand Order of Operations</vt:lpstr>
      <vt:lpstr>Step by Step: Understand Order of Operations</vt:lpstr>
      <vt:lpstr>Step by Step: Understand Order of Operations</vt:lpstr>
      <vt:lpstr>Step by Step: Understand Order of Operations</vt:lpstr>
      <vt:lpstr>Building Basic Formulas</vt:lpstr>
      <vt:lpstr>Building Basic Formulas</vt:lpstr>
      <vt:lpstr>Step by Step: Create a Formula that Performs Addition</vt:lpstr>
      <vt:lpstr>Step by Step: Create a Formula that Performs Addition</vt:lpstr>
      <vt:lpstr>Step by Step: Create a Formula that Performs Subtraction</vt:lpstr>
      <vt:lpstr>Step by Step: Create a Formula that Performs Subtraction</vt:lpstr>
      <vt:lpstr>Step by Step: Create a Formula that Performs Multiplication</vt:lpstr>
      <vt:lpstr>Step by Step: Create a Formula that Performs Division</vt:lpstr>
      <vt:lpstr>Using Cell References in Formulas</vt:lpstr>
      <vt:lpstr>Using Cell References in Formulas</vt:lpstr>
      <vt:lpstr>Using Relative Cell References in a Formula</vt:lpstr>
      <vt:lpstr>Step by Step: Use Relative Cell References in a Formula</vt:lpstr>
      <vt:lpstr>Step by Step: Use Relative Cell References in a Formula</vt:lpstr>
      <vt:lpstr>Step by Step: Use Relative Cell References in a Formula</vt:lpstr>
      <vt:lpstr>Step by Step: Use Relative Cell References in a Formula</vt:lpstr>
      <vt:lpstr>Step by Step: Use Relative Cell References in a Formula</vt:lpstr>
      <vt:lpstr>Step by Step: Use an Absolute Cell Reference in a Formula</vt:lpstr>
      <vt:lpstr>Step by Step: Use an Absolute Cell Reference in a Formula</vt:lpstr>
      <vt:lpstr>Step by Step: Use an Absolute Cell Reference in a Formula</vt:lpstr>
      <vt:lpstr>Using Mixed Cell References in a Formula</vt:lpstr>
      <vt:lpstr>Step by Step: Use a Mixed Cell Reference in a Formula</vt:lpstr>
      <vt:lpstr>Step by Step: Use a Mixed Cell Reference in a Formula</vt:lpstr>
      <vt:lpstr>Step by Step: Use a Mixed Cell Reference in a Formula</vt:lpstr>
      <vt:lpstr>Step by Step: Use a Mixed Cell Reference in a Formula</vt:lpstr>
      <vt:lpstr>Using External Cell References</vt:lpstr>
      <vt:lpstr>Step by Step: Refer to Data in Another Worksheet</vt:lpstr>
      <vt:lpstr>Step by Step: Refer to Data in Another Worksheet</vt:lpstr>
      <vt:lpstr>Step by Step: Refer to Data in Another Worksheet</vt:lpstr>
      <vt:lpstr>Step by Step: Refer to Data in Another Worksheet</vt:lpstr>
      <vt:lpstr>Referencing Data in Another Workbook</vt:lpstr>
      <vt:lpstr>Step by Step: Reference Data in Another Workbook</vt:lpstr>
      <vt:lpstr>Step by Step: Reference Data in Another Workbook</vt:lpstr>
      <vt:lpstr>Step by Step: Reference Data in Another Workbook</vt:lpstr>
      <vt:lpstr>Using Cell Ranges in Formulas</vt:lpstr>
      <vt:lpstr>Naming a Range</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Change the Size of a Range</vt:lpstr>
      <vt:lpstr>Step by Step: Change the Size of a Range</vt:lpstr>
      <vt:lpstr>Step by Step: Change the Size of a Range</vt:lpstr>
      <vt:lpstr>Step by Step: Create a Formula that Operates on a Named Range</vt:lpstr>
      <vt:lpstr>Step by Step: Create a Formula that Operates on a Named Range</vt:lpstr>
      <vt:lpstr>Keeping Track of Named Ranges</vt:lpstr>
      <vt:lpstr>Step by Step: Keep Track of Named Ranges</vt:lpstr>
      <vt:lpstr>Step by Step: Keep Track of Named Ranges</vt:lpstr>
      <vt:lpstr>Step by Step: Keep Track of Named Ranges</vt:lpstr>
      <vt:lpstr>Step by Step: Keep Track of Named Ranges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348</cp:revision>
  <dcterms:created xsi:type="dcterms:W3CDTF">2011-08-08T12:10:51Z</dcterms:created>
  <dcterms:modified xsi:type="dcterms:W3CDTF">2013-08-09T00:19:51Z</dcterms:modified>
</cp:coreProperties>
</file>