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32"/>
  </p:notesMasterIdLst>
  <p:sldIdLst>
    <p:sldId id="256" r:id="rId2"/>
    <p:sldId id="257" r:id="rId3"/>
    <p:sldId id="413" r:id="rId4"/>
    <p:sldId id="415" r:id="rId5"/>
    <p:sldId id="417" r:id="rId6"/>
    <p:sldId id="416" r:id="rId7"/>
    <p:sldId id="418" r:id="rId8"/>
    <p:sldId id="422" r:id="rId9"/>
    <p:sldId id="423" r:id="rId10"/>
    <p:sldId id="424" r:id="rId11"/>
    <p:sldId id="426" r:id="rId12"/>
    <p:sldId id="429" r:id="rId13"/>
    <p:sldId id="431" r:id="rId14"/>
    <p:sldId id="433" r:id="rId15"/>
    <p:sldId id="434" r:id="rId16"/>
    <p:sldId id="435" r:id="rId17"/>
    <p:sldId id="437" r:id="rId18"/>
    <p:sldId id="438" r:id="rId19"/>
    <p:sldId id="440" r:id="rId20"/>
    <p:sldId id="441" r:id="rId21"/>
    <p:sldId id="442" r:id="rId22"/>
    <p:sldId id="445" r:id="rId23"/>
    <p:sldId id="446" r:id="rId24"/>
    <p:sldId id="448" r:id="rId25"/>
    <p:sldId id="449" r:id="rId26"/>
    <p:sldId id="452" r:id="rId27"/>
    <p:sldId id="453" r:id="rId28"/>
    <p:sldId id="454" r:id="rId29"/>
    <p:sldId id="455" r:id="rId30"/>
    <p:sldId id="457" r:id="rId31"/>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ＭＳ Ｐゴシック" charset="-128"/>
        <a:cs typeface="+mn-cs"/>
      </a:defRPr>
    </a:lvl1pPr>
    <a:lvl2pPr marL="457200" algn="r" rtl="0" fontAlgn="base">
      <a:spcBef>
        <a:spcPct val="0"/>
      </a:spcBef>
      <a:spcAft>
        <a:spcPct val="0"/>
      </a:spcAft>
      <a:defRPr kern="1200">
        <a:solidFill>
          <a:schemeClr val="tx1"/>
        </a:solidFill>
        <a:latin typeface="Arial" charset="0"/>
        <a:ea typeface="ＭＳ Ｐゴシック" charset="-128"/>
        <a:cs typeface="+mn-cs"/>
      </a:defRPr>
    </a:lvl2pPr>
    <a:lvl3pPr marL="914400" algn="r" rtl="0" fontAlgn="base">
      <a:spcBef>
        <a:spcPct val="0"/>
      </a:spcBef>
      <a:spcAft>
        <a:spcPct val="0"/>
      </a:spcAft>
      <a:defRPr kern="1200">
        <a:solidFill>
          <a:schemeClr val="tx1"/>
        </a:solidFill>
        <a:latin typeface="Arial" charset="0"/>
        <a:ea typeface="ＭＳ Ｐゴシック" charset="-128"/>
        <a:cs typeface="+mn-cs"/>
      </a:defRPr>
    </a:lvl3pPr>
    <a:lvl4pPr marL="1371600" algn="r" rtl="0" fontAlgn="base">
      <a:spcBef>
        <a:spcPct val="0"/>
      </a:spcBef>
      <a:spcAft>
        <a:spcPct val="0"/>
      </a:spcAft>
      <a:defRPr kern="1200">
        <a:solidFill>
          <a:schemeClr val="tx1"/>
        </a:solidFill>
        <a:latin typeface="Arial" charset="0"/>
        <a:ea typeface="ＭＳ Ｐゴシック" charset="-128"/>
        <a:cs typeface="+mn-cs"/>
      </a:defRPr>
    </a:lvl4pPr>
    <a:lvl5pPr marL="1828800" algn="r"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CC"/>
    <a:srgbClr val="0000FF"/>
    <a:srgbClr val="DECDC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90"/>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fld id="{9A7526D4-BB36-4F56-9A81-427542F842CF}" type="datetime1">
              <a:rPr lang="en-US"/>
              <a:pPr/>
              <a:t>9/1/2011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fld id="{4D47EE79-EAB8-47EA-B6F0-C116E5240E5C}"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a:lstStyle/>
          <a:p>
            <a:fld id="{17ABB2A1-7AD5-4F61-AB28-FA1007DE9E62}"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US" b="1" dirty="0" smtClean="0"/>
              <a:t>Step 2 Note:</a:t>
            </a:r>
            <a:r>
              <a:rPr lang="en-US" dirty="0" smtClean="0"/>
              <a:t> By default, the Open dialog box lists only the files that were created in the program you are using—in this case, Excel. To see files created in other programs, you can select All Files in the Files of type box at the bottom of the Open dialog box.</a:t>
            </a:r>
          </a:p>
        </p:txBody>
      </p:sp>
      <p:sp>
        <p:nvSpPr>
          <p:cNvPr id="47108" name="Slide Number Placeholder 3"/>
          <p:cNvSpPr>
            <a:spLocks noGrp="1"/>
          </p:cNvSpPr>
          <p:nvPr>
            <p:ph type="sldNum" sz="quarter" idx="5"/>
          </p:nvPr>
        </p:nvSpPr>
        <p:spPr bwMode="auto">
          <a:noFill/>
          <a:ln>
            <a:miter lim="800000"/>
            <a:headEnd/>
            <a:tailEnd/>
          </a:ln>
        </p:spPr>
        <p:txBody>
          <a:bodyPr/>
          <a:lstStyle/>
          <a:p>
            <a:fld id="{E7D43EEA-A299-4DB4-80C4-FC02CF97D419}" type="slidenum">
              <a:rPr lang="en-US"/>
              <a:pPr/>
              <a:t>22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r>
              <a:rPr lang="en-US" dirty="0" smtClean="0"/>
              <a:t>If you’d like to refer to Figure 11-1, it’s shown in Slide 28.</a:t>
            </a:r>
          </a:p>
          <a:p>
            <a:r>
              <a:rPr lang="en-US" b="1" dirty="0" smtClean="0"/>
              <a:t>Step 8 Note: </a:t>
            </a:r>
            <a:r>
              <a:rPr lang="en-US" dirty="0" smtClean="0"/>
              <a:t>When Scroll Lock is on, </a:t>
            </a:r>
            <a:r>
              <a:rPr lang="en-US" i="1" dirty="0" smtClean="0"/>
              <a:t>scroll lock </a:t>
            </a:r>
            <a:r>
              <a:rPr lang="en-US" dirty="0" smtClean="0"/>
              <a:t>is displayed on the left side of the Status bar. If you want to use the arrow keys to move between cells, you must turn off Scroll Lock. Some keyboards come equipped with an onboard scroll lock key, while others do not. This is an option not a necessity.</a:t>
            </a:r>
            <a:endParaRPr lang="en-US" b="1" dirty="0" smtClean="0"/>
          </a:p>
        </p:txBody>
      </p:sp>
      <p:sp>
        <p:nvSpPr>
          <p:cNvPr id="51204" name="Slide Number Placeholder 3"/>
          <p:cNvSpPr>
            <a:spLocks noGrp="1"/>
          </p:cNvSpPr>
          <p:nvPr>
            <p:ph type="sldNum" sz="quarter" idx="5"/>
          </p:nvPr>
        </p:nvSpPr>
        <p:spPr bwMode="auto">
          <a:noFill/>
          <a:ln>
            <a:miter lim="800000"/>
            <a:headEnd/>
            <a:tailEnd/>
          </a:ln>
        </p:spPr>
        <p:txBody>
          <a:bodyPr/>
          <a:lstStyle/>
          <a:p>
            <a:fld id="{05571B9D-00DB-4621-BE47-5B5B92E62CA5}" type="slidenum">
              <a:rPr lang="en-US"/>
              <a:pPr/>
              <a:t>25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r>
              <a:rPr lang="en-US" b="1" dirty="0" smtClean="0"/>
              <a:t>Step 5 Note: </a:t>
            </a:r>
            <a:r>
              <a:rPr lang="en-US" dirty="0" smtClean="0"/>
              <a:t>Even if Excel is set to work offline, you can still search for help online. To do so, instead of clicking the Search button, click the drop-down arrow next to it. When the menu appears, click the Content from Office Online link. The choice will affect only the current search, not Excel’s overall settings.</a:t>
            </a:r>
            <a:endParaRPr lang="en-US" b="1" dirty="0" smtClean="0"/>
          </a:p>
        </p:txBody>
      </p:sp>
      <p:sp>
        <p:nvSpPr>
          <p:cNvPr id="55300" name="Slide Number Placeholder 3"/>
          <p:cNvSpPr>
            <a:spLocks noGrp="1"/>
          </p:cNvSpPr>
          <p:nvPr>
            <p:ph type="sldNum" sz="quarter" idx="5"/>
          </p:nvPr>
        </p:nvSpPr>
        <p:spPr bwMode="auto">
          <a:noFill/>
          <a:ln>
            <a:miter lim="800000"/>
            <a:headEnd/>
            <a:tailEnd/>
          </a:ln>
        </p:spPr>
        <p:txBody>
          <a:bodyPr/>
          <a:lstStyle/>
          <a:p>
            <a:fld id="{0618104C-6E75-4EF0-A24F-5AD1163EC27B}" type="slidenum">
              <a:rPr lang="en-US"/>
              <a:pPr/>
              <a:t>28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p:spPr>
      </p:sp>
      <p:sp>
        <p:nvSpPr>
          <p:cNvPr id="58371" name="Rectangle 3"/>
          <p:cNvSpPr>
            <a:spLocks noGrp="1"/>
          </p:cNvSpPr>
          <p:nvPr>
            <p:ph type="body" idx="1"/>
          </p:nvPr>
        </p:nvSpPr>
        <p:spPr bwMode="auto">
          <a:noFill/>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bwMode="auto">
          <a:noFill/>
          <a:ln>
            <a:solidFill>
              <a:srgbClr val="000000"/>
            </a:solidFill>
            <a:miter lim="800000"/>
            <a:headEnd/>
            <a:tailEnd/>
          </a:ln>
        </p:spPr>
      </p:sp>
      <p:sp>
        <p:nvSpPr>
          <p:cNvPr id="18435" name="Rectangle 3"/>
          <p:cNvSpPr>
            <a:spLocks noGrp="1"/>
          </p:cNvSpPr>
          <p:nvPr>
            <p:ph type="body" idx="1"/>
          </p:nvPr>
        </p:nvSpPr>
        <p:spPr bwMode="auto">
          <a:noFill/>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r>
              <a:rPr lang="en-US" dirty="0" smtClean="0"/>
              <a:t>If you want to add a command to the Quick Access Toolbar, you can also right-click any icon on the Ribbon and then click Add to Quick Access Toolbar.</a:t>
            </a:r>
          </a:p>
        </p:txBody>
      </p:sp>
      <p:sp>
        <p:nvSpPr>
          <p:cNvPr id="22532" name="Slide Number Placeholder 3"/>
          <p:cNvSpPr>
            <a:spLocks noGrp="1"/>
          </p:cNvSpPr>
          <p:nvPr>
            <p:ph type="sldNum" sz="quarter" idx="5"/>
          </p:nvPr>
        </p:nvSpPr>
        <p:spPr bwMode="auto">
          <a:noFill/>
          <a:ln>
            <a:miter lim="800000"/>
            <a:headEnd/>
            <a:tailEnd/>
          </a:ln>
        </p:spPr>
        <p:txBody>
          <a:bodyPr/>
          <a:lstStyle/>
          <a:p>
            <a:fld id="{6BFAAFC0-077F-420A-8AFD-3F813CDA36E6}" type="slidenum">
              <a:rPr lang="en-US"/>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2F917396-AB48-4CB2-98ED-7061EAC73412}" type="slidenum">
              <a:rPr lang="en-US"/>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r>
              <a:rPr lang="en-US" dirty="0" smtClean="0"/>
              <a:t>Keyboard shortcuts enable you to issue commands in Excel without using the mouse (so you don’t have to take your hands from the keyboard). Keyboard shortcuts are used by pressing the key shown in the Keytip while also pressing and holding the Alt key. When you press and release the Alt key by itself, Excel displays the shortcuts for the Quick Access Toolbar.</a:t>
            </a:r>
          </a:p>
        </p:txBody>
      </p:sp>
      <p:sp>
        <p:nvSpPr>
          <p:cNvPr id="29700" name="Slide Number Placeholder 3"/>
          <p:cNvSpPr>
            <a:spLocks noGrp="1"/>
          </p:cNvSpPr>
          <p:nvPr>
            <p:ph type="sldNum" sz="quarter" idx="5"/>
          </p:nvPr>
        </p:nvSpPr>
        <p:spPr bwMode="auto">
          <a:noFill/>
          <a:ln>
            <a:miter lim="800000"/>
            <a:headEnd/>
            <a:tailEnd/>
          </a:ln>
        </p:spPr>
        <p:txBody>
          <a:bodyPr/>
          <a:lstStyle/>
          <a:p>
            <a:fld id="{9A5C015A-AFC9-4933-8165-81796836D8B9}" type="slidenum">
              <a:rPr lang="en-US"/>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r>
              <a:rPr lang="en-US" dirty="0" smtClean="0"/>
              <a:t>The use and tools of Backstage are covered in depth in Lesson 2.</a:t>
            </a:r>
          </a:p>
        </p:txBody>
      </p:sp>
      <p:sp>
        <p:nvSpPr>
          <p:cNvPr id="31748" name="Slide Number Placeholder 3"/>
          <p:cNvSpPr>
            <a:spLocks noGrp="1"/>
          </p:cNvSpPr>
          <p:nvPr>
            <p:ph type="sldNum" sz="quarter" idx="5"/>
          </p:nvPr>
        </p:nvSpPr>
        <p:spPr bwMode="auto">
          <a:noFill/>
          <a:ln>
            <a:miter lim="800000"/>
            <a:headEnd/>
            <a:tailEnd/>
          </a:ln>
        </p:spPr>
        <p:txBody>
          <a:bodyPr/>
          <a:lstStyle/>
          <a:p>
            <a:fld id="{E76DD118-9726-46F8-A771-11F516087B6C}" type="slidenum">
              <a:rPr lang="en-US"/>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r>
              <a:rPr lang="en-US" dirty="0" smtClean="0"/>
              <a:t>Another way to change a font is by typing the first few letters of the name of the font you’re searching for; Excel will locate it on the font list. You can also scroll through the list and choose your font type.</a:t>
            </a:r>
          </a:p>
        </p:txBody>
      </p:sp>
      <p:sp>
        <p:nvSpPr>
          <p:cNvPr id="36868" name="Slide Number Placeholder 3"/>
          <p:cNvSpPr>
            <a:spLocks noGrp="1"/>
          </p:cNvSpPr>
          <p:nvPr>
            <p:ph type="sldNum" sz="quarter" idx="5"/>
          </p:nvPr>
        </p:nvSpPr>
        <p:spPr bwMode="auto">
          <a:noFill/>
          <a:ln>
            <a:miter lim="800000"/>
            <a:headEnd/>
            <a:tailEnd/>
          </a:ln>
        </p:spPr>
        <p:txBody>
          <a:bodyPr/>
          <a:lstStyle/>
          <a:p>
            <a:fld id="{6072A117-A8C2-4291-B72B-2B82935DDB59}" type="slidenum">
              <a:rPr lang="en-US"/>
              <a:pPr/>
              <a:t>15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r>
              <a:rPr lang="en-US" dirty="0" smtClean="0"/>
              <a:t>The Split command is especially useful when you need to compare various portions of a long worksheet.</a:t>
            </a:r>
          </a:p>
        </p:txBody>
      </p:sp>
      <p:sp>
        <p:nvSpPr>
          <p:cNvPr id="40964" name="Slide Number Placeholder 3"/>
          <p:cNvSpPr>
            <a:spLocks noGrp="1"/>
          </p:cNvSpPr>
          <p:nvPr>
            <p:ph type="sldNum" sz="quarter" idx="5"/>
          </p:nvPr>
        </p:nvSpPr>
        <p:spPr bwMode="auto">
          <a:noFill/>
          <a:ln>
            <a:miter lim="800000"/>
            <a:headEnd/>
            <a:tailEnd/>
          </a:ln>
        </p:spPr>
        <p:txBody>
          <a:bodyPr/>
          <a:lstStyle/>
          <a:p>
            <a:fld id="{A6857AA1-82B2-4C7F-8EE6-578E0984BEE3}" type="slidenum">
              <a:rPr lang="en-US"/>
              <a:pPr/>
              <a:t>18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r>
              <a:rPr lang="en-US" b="1" dirty="0" smtClean="0"/>
              <a:t>Step 7 Note:</a:t>
            </a:r>
            <a:r>
              <a:rPr lang="en-US" dirty="0" smtClean="0"/>
              <a:t> Clicking the Close Window button will close only the new window opened at the beginning of this exercise. If you use the Close command in the Microsoft File tab, you will close the entire workbook.</a:t>
            </a:r>
          </a:p>
        </p:txBody>
      </p:sp>
      <p:sp>
        <p:nvSpPr>
          <p:cNvPr id="45060" name="Slide Number Placeholder 3"/>
          <p:cNvSpPr>
            <a:spLocks noGrp="1"/>
          </p:cNvSpPr>
          <p:nvPr>
            <p:ph type="sldNum" sz="quarter" idx="5"/>
          </p:nvPr>
        </p:nvSpPr>
        <p:spPr bwMode="auto">
          <a:noFill/>
          <a:ln>
            <a:miter lim="800000"/>
            <a:headEnd/>
            <a:tailEnd/>
          </a:ln>
        </p:spPr>
        <p:txBody>
          <a:bodyPr/>
          <a:lstStyle/>
          <a:p>
            <a:fld id="{A332F51C-23E6-41D7-B2CC-9C14EC8F88A2}" type="slidenum">
              <a:rPr lang="en-US"/>
              <a:pPr/>
              <a:t>21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DECD0315-3717-4B58-884D-4542B0699ED0}" type="datetime1">
              <a:rPr lang="en-US"/>
              <a:pPr/>
              <a:t>9/1/2011</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753F09B-8DF7-4EFA-BD2C-DD3D36F6914B}"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370DCD6A-6E04-420E-ABEA-CCBF6619A936}" type="datetime1">
              <a:rPr lang="en-US"/>
              <a:pPr/>
              <a:t>9/1/2011</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7B746117-D51F-4511-9B1B-2037FCDF7C4F}"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A8BD7A5-ECE6-4295-BC34-32C256F3F302}" type="datetime1">
              <a:rPr lang="en-US"/>
              <a:pPr/>
              <a:t>9/1/2011</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79F9C5DF-8659-4268-AF72-228051C777E4}"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50292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fld id="{7C031286-C1F6-493C-B720-8A24CBF08F3D}" type="datetime1">
              <a:rPr lang="en-US"/>
              <a:pPr/>
              <a:t>9/1/2011</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20B8FA15-44FD-4EED-9724-3EB1CD37A69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895BD0E-7BBF-42DF-9B94-712D948051F7}" type="datetime1">
              <a:rPr lang="en-US"/>
              <a:pPr/>
              <a:t>9/1/2011</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B69A197-4270-4C07-8E11-75429FAF3090}"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50D6B5C-7543-43DC-9A55-1A1C022C3C8A}" type="datetime1">
              <a:rPr lang="en-US"/>
              <a:pPr/>
              <a:t>9/1/2011</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952F809D-99C3-410A-91C8-5899124177CE}"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33DD407-2B07-436A-9AA1-BA1FFD8B4D82}" type="datetime1">
              <a:rPr lang="en-US"/>
              <a:pPr/>
              <a:t>9/1/2011</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72D674D5-EF69-44B1-AB20-450125420C69}"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6A342E08-6FA9-4E2A-A9BA-5A6E55D2F66F}" type="datetime1">
              <a:rPr lang="en-US"/>
              <a:pPr/>
              <a:t>9/1/2011</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D664AA4A-2A4D-4005-8162-FEBB13387858}"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4384E3A8-78BA-4FD6-9271-40F32B7B31FF}" type="datetime1">
              <a:rPr lang="en-US"/>
              <a:pPr/>
              <a:t>9/1/2011</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3E9A4688-4C28-4819-991A-A10AA28BF161}"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97CBE11-DE24-4729-8802-3941CA1EE726}" type="datetime1">
              <a:rPr lang="en-US"/>
              <a:pPr/>
              <a:t>9/1/2011</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D3EA1486-C2AD-44C4-A0C1-5FA0E8D9FB5D}"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16E689D-AB34-4E87-8B0C-17B2F2A8138E}" type="datetime1">
              <a:rPr lang="en-US"/>
              <a:pPr/>
              <a:t>9/1/2011</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FC7F6299-F372-4E07-8612-43DE141CD24F}"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93AC4DB-EAE9-4E38-98A4-8869249CE432}" type="datetime1">
              <a:rPr lang="en-US"/>
              <a:pPr/>
              <a:t>9/1/2011</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E37EA8FE-DCBE-4B21-B008-11B700E869B0}"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ECDCB"/>
        </a:solidFill>
        <a:effectLst/>
      </p:bgPr>
    </p:bg>
    <p:spTree>
      <p:nvGrpSpPr>
        <p:cNvPr id="1" name=""/>
        <p:cNvGrpSpPr/>
        <p:nvPr/>
      </p:nvGrpSpPr>
      <p:grpSpPr>
        <a:xfrm>
          <a:off x="0" y="0"/>
          <a:ext cx="0" cy="0"/>
          <a:chOff x="0" y="0"/>
          <a:chExt cx="0" cy="0"/>
        </a:xfrm>
      </p:grpSpPr>
      <p:sp>
        <p:nvSpPr>
          <p:cNvPr id="7" name="Rounded Rectangle 6"/>
          <p:cNvSpPr>
            <a:spLocks noChangeArrowheads="1"/>
          </p:cNvSpPr>
          <p:nvPr userDrawn="1"/>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dist="50800" dir="5400000" algn="tl" rotWithShape="0">
              <a:srgbClr val="808080">
                <a:alpha val="25000"/>
              </a:srgbClr>
            </a:outerShdw>
          </a:effectLst>
        </p:spPr>
        <p:txBody>
          <a:bodyPr anchor="ctr"/>
          <a:lstStyle/>
          <a:p>
            <a:pPr algn="ctr"/>
            <a:endParaRPr lang="en-US" dirty="0">
              <a:solidFill>
                <a:srgbClr val="FFFFFF"/>
              </a:solidFill>
              <a:latin typeface="Franklin Gothic Book" charset="0"/>
            </a:endParaRPr>
          </a:p>
        </p:txBody>
      </p:sp>
      <p:sp>
        <p:nvSpPr>
          <p:cNvPr id="9" name="Rounded Rectangle 8"/>
          <p:cNvSpPr/>
          <p:nvPr userDrawn="1"/>
        </p:nvSpPr>
        <p:spPr>
          <a:xfrm>
            <a:off x="418596" y="435546"/>
            <a:ext cx="8306809" cy="60338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a typeface="ＭＳ Ｐゴシック" charset="-128"/>
            </a:endParaRPr>
          </a:p>
        </p:txBody>
      </p:sp>
      <p:cxnSp>
        <p:nvCxnSpPr>
          <p:cNvPr id="1030" name="Straight Connector 7"/>
          <p:cNvCxnSpPr>
            <a:cxnSpLocks noChangeShapeType="1"/>
          </p:cNvCxnSpPr>
          <p:nvPr userDrawn="1"/>
        </p:nvCxnSpPr>
        <p:spPr bwMode="auto">
          <a:xfrm>
            <a:off x="533400" y="1447800"/>
            <a:ext cx="8077200" cy="1588"/>
          </a:xfrm>
          <a:prstGeom prst="line">
            <a:avLst/>
          </a:prstGeom>
          <a:noFill/>
          <a:ln w="57150">
            <a:solidFill>
              <a:srgbClr val="000080"/>
            </a:solidFill>
            <a:round/>
            <a:headEnd/>
            <a:tailEnd/>
          </a:ln>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fld id="{BC597053-FFD2-400B-B76E-6E4467A77498}" type="datetime1">
              <a:rPr lang="en-US"/>
              <a:pPr/>
              <a:t>9/1/2011</a:t>
            </a:fld>
            <a:endParaRPr lang="en-US" dirty="0"/>
          </a:p>
        </p:txBody>
      </p:sp>
      <p:sp>
        <p:nvSpPr>
          <p:cNvPr id="149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dirty="0"/>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fld id="{DC325D40-D393-4B4C-A7D3-D251001C4662}"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txStyles>
    <p:titleStyle>
      <a:lvl1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mj-lt"/>
          <a:ea typeface="ＭＳ Ｐゴシック" charset="-128"/>
          <a:cs typeface="+mj-cs"/>
        </a:defRPr>
      </a:lvl1pPr>
      <a:lvl2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defRPr>
      </a:lvl2pPr>
      <a:lvl3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defRPr>
      </a:lvl3pPr>
      <a:lvl4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defRPr>
      </a:lvl4pPr>
      <a:lvl5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defRPr>
      </a:lvl5pPr>
      <a:lvl6pPr marL="4572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0" fontAlgn="base" hangingPunct="0">
        <a:spcBef>
          <a:spcPct val="20000"/>
        </a:spcBef>
        <a:spcAft>
          <a:spcPct val="0"/>
        </a:spcAft>
        <a:buClr>
          <a:srgbClr val="0000CC"/>
        </a:buClr>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lr>
          <a:srgbClr val="0000CC"/>
        </a:buClr>
        <a:buChar char="–"/>
        <a:defRPr sz="30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Char char="•"/>
        <a:defRPr sz="28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charset="-128"/>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a:spLocks noChangeArrowheads="1"/>
          </p:cNvSpPr>
          <p:nvPr/>
        </p:nvSpPr>
        <p:spPr bwMode="auto">
          <a:xfrm>
            <a:off x="304800" y="1452563"/>
            <a:ext cx="8532813" cy="3043237"/>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dist="50800" dir="5400000" algn="tl" rotWithShape="0">
              <a:srgbClr val="808080">
                <a:alpha val="25000"/>
              </a:srgbClr>
            </a:outerShdw>
          </a:effectLst>
        </p:spPr>
        <p:txBody>
          <a:bodyPr anchor="ctr"/>
          <a:lstStyle/>
          <a:p>
            <a:pPr algn="ctr"/>
            <a:endParaRPr lang="en-US" dirty="0">
              <a:solidFill>
                <a:srgbClr val="FFFFFF"/>
              </a:solidFill>
              <a:latin typeface="Franklin Gothic Book" charset="0"/>
            </a:endParaRPr>
          </a:p>
        </p:txBody>
      </p:sp>
      <p:sp>
        <p:nvSpPr>
          <p:cNvPr id="9" name="Rounded Rectangle 8"/>
          <p:cNvSpPr/>
          <p:nvPr/>
        </p:nvSpPr>
        <p:spPr>
          <a:xfrm>
            <a:off x="418596" y="1528074"/>
            <a:ext cx="8306809" cy="288948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a typeface="ＭＳ Ｐゴシック" charset="-128"/>
            </a:endParaRPr>
          </a:p>
        </p:txBody>
      </p:sp>
      <p:sp>
        <p:nvSpPr>
          <p:cNvPr id="2" name="Title 1"/>
          <p:cNvSpPr>
            <a:spLocks noGrp="1"/>
          </p:cNvSpPr>
          <p:nvPr>
            <p:ph type="ctrTitle" idx="4294967295"/>
          </p:nvPr>
        </p:nvSpPr>
        <p:spPr>
          <a:xfrm>
            <a:off x="0" y="2286000"/>
            <a:ext cx="8534400" cy="898525"/>
          </a:xfrm>
        </p:spPr>
        <p:txBody>
          <a:bodyPr lIns="45720" rIns="45720">
            <a:normAutofit/>
          </a:bodyPr>
          <a:lstStyle/>
          <a:p>
            <a:pPr algn="r" eaLnBrk="1" hangingPunct="1">
              <a:defRPr/>
            </a:pPr>
            <a:r>
              <a:rPr lang="en-US" sz="4200" dirty="0" smtClean="0">
                <a:ea typeface="+mj-ea"/>
              </a:rPr>
              <a:t>Overview</a:t>
            </a:r>
          </a:p>
        </p:txBody>
      </p:sp>
      <p:sp>
        <p:nvSpPr>
          <p:cNvPr id="15367" name="Subtitle 2"/>
          <p:cNvSpPr>
            <a:spLocks noGrp="1"/>
          </p:cNvSpPr>
          <p:nvPr>
            <p:ph type="body" idx="1"/>
          </p:nvPr>
        </p:nvSpPr>
        <p:spPr>
          <a:xfrm>
            <a:off x="304800" y="3124200"/>
            <a:ext cx="8183563" cy="1066800"/>
          </a:xfrm>
        </p:spPr>
        <p:txBody>
          <a:bodyPr lIns="182880" tIns="0"/>
          <a:lstStyle/>
          <a:p>
            <a:pPr marL="36513" indent="0" algn="r" eaLnBrk="1" hangingPunct="1">
              <a:spcBef>
                <a:spcPct val="0"/>
              </a:spcBef>
              <a:buFontTx/>
              <a:buNone/>
            </a:pPr>
            <a:r>
              <a:rPr lang="en-US" sz="2800" dirty="0" smtClean="0"/>
              <a:t>Lesson 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Step-by-Step: Navigate the Ribbon</a:t>
            </a:r>
          </a:p>
        </p:txBody>
      </p:sp>
      <p:sp>
        <p:nvSpPr>
          <p:cNvPr id="28675" name="Content Placeholder 2"/>
          <p:cNvSpPr>
            <a:spLocks noGrp="1"/>
          </p:cNvSpPr>
          <p:nvPr>
            <p:ph idx="1"/>
          </p:nvPr>
        </p:nvSpPr>
        <p:spPr>
          <a:xfrm>
            <a:off x="457200" y="1600200"/>
            <a:ext cx="8229600" cy="4876800"/>
          </a:xfrm>
        </p:spPr>
        <p:txBody>
          <a:bodyPr/>
          <a:lstStyle/>
          <a:p>
            <a:pPr marL="514350" indent="-514350">
              <a:buFont typeface="Franklin Gothic Medium" charset="0"/>
              <a:buAutoNum type="arabicPeriod" startAt="3"/>
            </a:pPr>
            <a:r>
              <a:rPr lang="en-US" sz="2400" dirty="0" smtClean="0"/>
              <a:t>Click the </a:t>
            </a:r>
            <a:r>
              <a:rPr lang="en-US" sz="2400" b="1" dirty="0" smtClean="0"/>
              <a:t>Home </a:t>
            </a:r>
            <a:r>
              <a:rPr lang="en-US" sz="2400" dirty="0" smtClean="0"/>
              <a:t>tab.</a:t>
            </a:r>
          </a:p>
          <a:p>
            <a:pPr marL="514350" indent="-514350">
              <a:buFont typeface="Franklin Gothic Medium" charset="0"/>
              <a:buAutoNum type="arabicPeriod" startAt="3"/>
            </a:pPr>
            <a:r>
              <a:rPr lang="en-US" sz="2400" dirty="0" smtClean="0"/>
              <a:t>Press and release the </a:t>
            </a:r>
            <a:r>
              <a:rPr lang="en-US" sz="2400" b="1" dirty="0" smtClean="0"/>
              <a:t>Alt</a:t>
            </a:r>
            <a:r>
              <a:rPr lang="en-US" sz="2400" dirty="0" smtClean="0"/>
              <a:t> key to produce onscreen </a:t>
            </a:r>
            <a:r>
              <a:rPr lang="en-US" sz="2400" dirty="0" smtClean="0"/>
              <a:t>Keytips</a:t>
            </a:r>
            <a:r>
              <a:rPr lang="en-US" sz="2400" dirty="0" smtClean="0"/>
              <a:t> that show keyboard shortcuts for certain commands (see Figure 1-6).</a:t>
            </a:r>
          </a:p>
          <a:p>
            <a:pPr marL="514350" indent="-514350">
              <a:buFont typeface="Franklin Gothic Medium" charset="0"/>
              <a:buAutoNum type="arabicPeriod" startAt="3"/>
            </a:pPr>
            <a:endParaRPr lang="en-US" sz="2800" dirty="0" smtClean="0"/>
          </a:p>
          <a:p>
            <a:pPr marL="514350" indent="-514350">
              <a:buFont typeface="Franklin Gothic Medium" charset="0"/>
              <a:buAutoNum type="arabicPeriod" startAt="3"/>
            </a:pPr>
            <a:endParaRPr lang="en-US" sz="2800" dirty="0" smtClean="0"/>
          </a:p>
          <a:p>
            <a:pPr marL="514350" indent="-514350">
              <a:buFont typeface="Franklin Gothic Medium" charset="0"/>
              <a:buAutoNum type="arabicPeriod" startAt="3"/>
            </a:pPr>
            <a:endParaRPr lang="en-US" sz="2800" dirty="0" smtClean="0"/>
          </a:p>
          <a:p>
            <a:pPr marL="514350" indent="-514350">
              <a:buFont typeface="Franklin Gothic Medium" charset="0"/>
              <a:buAutoNum type="arabicPeriod" startAt="3"/>
            </a:pPr>
            <a:endParaRPr lang="en-US" sz="2800" dirty="0" smtClean="0"/>
          </a:p>
          <a:p>
            <a:pPr marL="514350" indent="-514350">
              <a:buFont typeface="Franklin Gothic Medium" charset="0"/>
              <a:buAutoNum type="arabicPeriod" startAt="3"/>
            </a:pPr>
            <a:r>
              <a:rPr lang="en-US" sz="2400" dirty="0" smtClean="0"/>
              <a:t>Press the </a:t>
            </a:r>
            <a:r>
              <a:rPr lang="en-US" sz="2400" b="1" dirty="0" smtClean="0"/>
              <a:t>Esc </a:t>
            </a:r>
            <a:r>
              <a:rPr lang="en-US" sz="2400" dirty="0" smtClean="0"/>
              <a:t>key or press the </a:t>
            </a:r>
            <a:r>
              <a:rPr lang="en-US" sz="2400" b="1" dirty="0" smtClean="0"/>
              <a:t>Alt</a:t>
            </a:r>
            <a:r>
              <a:rPr lang="en-US" sz="2400" dirty="0" smtClean="0"/>
              <a:t> key again to turn off the </a:t>
            </a:r>
            <a:r>
              <a:rPr lang="en-US" sz="2400" dirty="0" smtClean="0"/>
              <a:t>Keytips</a:t>
            </a:r>
            <a:r>
              <a:rPr lang="en-US" sz="2400" dirty="0" smtClean="0"/>
              <a:t>.</a:t>
            </a:r>
          </a:p>
        </p:txBody>
      </p:sp>
      <p:pic>
        <p:nvPicPr>
          <p:cNvPr id="28676" name="Picture 2"/>
          <p:cNvPicPr>
            <a:picLocks noChangeAspect="1"/>
          </p:cNvPicPr>
          <p:nvPr/>
        </p:nvPicPr>
        <p:blipFill>
          <a:blip r:embed="rId3" cstate="print"/>
          <a:srcRect/>
          <a:stretch>
            <a:fillRect/>
          </a:stretch>
        </p:blipFill>
        <p:spPr bwMode="auto">
          <a:xfrm>
            <a:off x="1828800" y="3352800"/>
            <a:ext cx="5562600" cy="16113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Step-by-Step: Access Backstage</a:t>
            </a:r>
          </a:p>
        </p:txBody>
      </p:sp>
      <p:sp>
        <p:nvSpPr>
          <p:cNvPr id="30723" name="Content Placeholder 2"/>
          <p:cNvSpPr>
            <a:spLocks noGrp="1"/>
          </p:cNvSpPr>
          <p:nvPr>
            <p:ph idx="1"/>
          </p:nvPr>
        </p:nvSpPr>
        <p:spPr>
          <a:xfrm>
            <a:off x="457200" y="1600200"/>
            <a:ext cx="8229600" cy="4876800"/>
          </a:xfrm>
        </p:spPr>
        <p:txBody>
          <a:bodyPr/>
          <a:lstStyle/>
          <a:p>
            <a:pPr marL="514350" indent="-514350">
              <a:buFont typeface="Franklin Gothic Medium" charset="0"/>
              <a:buAutoNum type="arabicPeriod"/>
            </a:pPr>
            <a:r>
              <a:rPr lang="en-US" sz="2400" dirty="0" smtClean="0"/>
              <a:t>Click the </a:t>
            </a:r>
            <a:r>
              <a:rPr lang="en-US" sz="2400" b="1" dirty="0" smtClean="0"/>
              <a:t>File</a:t>
            </a:r>
            <a:r>
              <a:rPr lang="en-US" sz="2400" dirty="0" smtClean="0"/>
              <a:t> Tab. This opens Backstage view:</a:t>
            </a:r>
          </a:p>
          <a:p>
            <a:pPr marL="514350" indent="-514350">
              <a:buFont typeface="Franklin Gothic Medium" charset="0"/>
              <a:buAutoNum type="arabicPeriod"/>
            </a:pPr>
            <a:endParaRPr lang="en-US" sz="2400" dirty="0" smtClean="0"/>
          </a:p>
          <a:p>
            <a:pPr marL="514350" indent="-514350">
              <a:buFont typeface="Franklin Gothic Medium" charset="0"/>
              <a:buAutoNum type="arabicPeriod"/>
            </a:pPr>
            <a:endParaRPr lang="en-US" sz="2400" dirty="0" smtClean="0"/>
          </a:p>
          <a:p>
            <a:pPr marL="514350" indent="-514350">
              <a:buFont typeface="Franklin Gothic Medium" charset="0"/>
              <a:buAutoNum type="arabicPeriod"/>
            </a:pPr>
            <a:endParaRPr lang="en-US" sz="2400" dirty="0" smtClean="0"/>
          </a:p>
          <a:p>
            <a:pPr marL="514350" indent="-514350">
              <a:buFont typeface="Franklin Gothic Medium" charset="0"/>
              <a:buAutoNum type="arabicPeriod"/>
            </a:pPr>
            <a:endParaRPr lang="en-US" sz="2400" dirty="0" smtClean="0"/>
          </a:p>
          <a:p>
            <a:pPr marL="514350" indent="-514350">
              <a:buFont typeface="Franklin Gothic Medium" charset="0"/>
              <a:buAutoNum type="arabicPeriod"/>
            </a:pPr>
            <a:endParaRPr lang="en-US" sz="2400" dirty="0" smtClean="0"/>
          </a:p>
          <a:p>
            <a:pPr marL="514350" indent="-514350">
              <a:buFont typeface="Franklin Gothic Medium" charset="0"/>
              <a:buAutoNum type="arabicPeriod"/>
            </a:pPr>
            <a:endParaRPr lang="en-US" sz="2400" dirty="0" smtClean="0"/>
          </a:p>
          <a:p>
            <a:pPr marL="514350" indent="-514350">
              <a:buFont typeface="Franklin Gothic Medium" charset="0"/>
              <a:buAutoNum type="arabicPeriod"/>
            </a:pPr>
            <a:endParaRPr lang="en-US" sz="2400" dirty="0" smtClean="0"/>
          </a:p>
          <a:p>
            <a:pPr marL="514350" indent="-514350">
              <a:buFont typeface="Franklin Gothic Medium" charset="0"/>
              <a:buAutoNum type="arabicPeriod"/>
            </a:pPr>
            <a:endParaRPr lang="en-US" sz="2400" dirty="0" smtClean="0"/>
          </a:p>
          <a:p>
            <a:pPr marL="514350" indent="-514350">
              <a:buFont typeface="Franklin Gothic Medium" charset="0"/>
              <a:buAutoNum type="arabicPeriod"/>
            </a:pPr>
            <a:r>
              <a:rPr lang="en-US" sz="2400" dirty="0" smtClean="0"/>
              <a:t>Notice that the view is green. Office 2010 uses customized colors for each application you use.</a:t>
            </a:r>
          </a:p>
        </p:txBody>
      </p:sp>
      <p:pic>
        <p:nvPicPr>
          <p:cNvPr id="30724" name="Picture 3"/>
          <p:cNvPicPr>
            <a:picLocks noChangeAspect="1"/>
          </p:cNvPicPr>
          <p:nvPr/>
        </p:nvPicPr>
        <p:blipFill>
          <a:blip r:embed="rId3" cstate="print"/>
          <a:srcRect/>
          <a:stretch>
            <a:fillRect/>
          </a:stretch>
        </p:blipFill>
        <p:spPr bwMode="auto">
          <a:xfrm>
            <a:off x="1905000" y="2133600"/>
            <a:ext cx="4953000" cy="32416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Step-by-Step: Use the File Tab to Open Backstage View and Create a New Workbook</a:t>
            </a:r>
          </a:p>
        </p:txBody>
      </p:sp>
      <p:sp>
        <p:nvSpPr>
          <p:cNvPr id="32771" name="Content Placeholder 2"/>
          <p:cNvSpPr>
            <a:spLocks noGrp="1"/>
          </p:cNvSpPr>
          <p:nvPr>
            <p:ph idx="1"/>
          </p:nvPr>
        </p:nvSpPr>
        <p:spPr>
          <a:xfrm>
            <a:off x="457200" y="1600200"/>
            <a:ext cx="8229600" cy="4876800"/>
          </a:xfrm>
        </p:spPr>
        <p:txBody>
          <a:bodyPr/>
          <a:lstStyle/>
          <a:p>
            <a:pPr marL="457200" indent="-457200">
              <a:buFont typeface="Franklin Gothic Medium" charset="0"/>
              <a:buAutoNum type="arabicPeriod"/>
            </a:pPr>
            <a:r>
              <a:rPr lang="en-US" sz="2400" dirty="0" smtClean="0"/>
              <a:t>Click the </a:t>
            </a:r>
            <a:r>
              <a:rPr lang="en-US" sz="2400" b="1" dirty="0" smtClean="0"/>
              <a:t>File </a:t>
            </a:r>
            <a:r>
              <a:rPr lang="en-US" sz="2400" dirty="0" smtClean="0"/>
              <a:t>tab to open Backstage view.</a:t>
            </a:r>
          </a:p>
          <a:p>
            <a:pPr marL="457200" indent="-457200">
              <a:buFont typeface="Franklin Gothic Medium" charset="0"/>
              <a:buAutoNum type="arabicPeriod"/>
            </a:pPr>
            <a:r>
              <a:rPr lang="en-US" sz="2400" dirty="0" smtClean="0"/>
              <a:t>Click </a:t>
            </a:r>
            <a:r>
              <a:rPr lang="en-US" sz="2400" b="1" dirty="0" smtClean="0"/>
              <a:t>Close </a:t>
            </a:r>
            <a:r>
              <a:rPr lang="en-US" sz="2400" dirty="0" smtClean="0"/>
              <a:t>in the navigation bar; your workbook disappears, but Excel remains open.</a:t>
            </a:r>
          </a:p>
          <a:p>
            <a:pPr marL="457200" indent="-457200">
              <a:buFont typeface="Franklin Gothic Medium" charset="0"/>
              <a:buAutoNum type="arabicPeriod"/>
            </a:pPr>
            <a:r>
              <a:rPr lang="en-US" sz="2400" dirty="0" smtClean="0"/>
              <a:t>Click the </a:t>
            </a:r>
            <a:r>
              <a:rPr lang="en-US" sz="2400" b="1" dirty="0" smtClean="0"/>
              <a:t>File </a:t>
            </a:r>
            <a:r>
              <a:rPr lang="en-US" sz="2400" dirty="0" smtClean="0"/>
              <a:t>tab</a:t>
            </a:r>
            <a:r>
              <a:rPr lang="en-US" sz="2400" b="1" dirty="0" smtClean="0"/>
              <a:t> </a:t>
            </a:r>
            <a:r>
              <a:rPr lang="en-US" sz="2400" dirty="0" smtClean="0"/>
              <a:t>again, then click </a:t>
            </a:r>
            <a:r>
              <a:rPr lang="en-US" sz="2400" b="1" dirty="0" smtClean="0"/>
              <a:t>New</a:t>
            </a:r>
            <a:r>
              <a:rPr lang="en-US" sz="2400" dirty="0" smtClean="0"/>
              <a:t>; the </a:t>
            </a:r>
            <a:r>
              <a:rPr lang="en-US" sz="2400" i="1" dirty="0" smtClean="0"/>
              <a:t>Available</a:t>
            </a:r>
            <a:r>
              <a:rPr lang="en-US" sz="2400" b="1" i="1" dirty="0" smtClean="0"/>
              <a:t> </a:t>
            </a:r>
            <a:r>
              <a:rPr lang="en-US" sz="2400" i="1" dirty="0" smtClean="0"/>
              <a:t>Templates</a:t>
            </a:r>
            <a:r>
              <a:rPr lang="en-US" sz="2400" b="1" dirty="0" smtClean="0"/>
              <a:t> </a:t>
            </a:r>
            <a:r>
              <a:rPr lang="en-US" sz="2400" dirty="0" smtClean="0"/>
              <a:t>pane opens (see the figure on the next slide).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Step-by-Step: Use the File Tab to Open Backstage View and Create a New Workbook</a:t>
            </a:r>
          </a:p>
        </p:txBody>
      </p:sp>
      <p:sp>
        <p:nvSpPr>
          <p:cNvPr id="33795" name="Content Placeholder 2"/>
          <p:cNvSpPr>
            <a:spLocks noGrp="1"/>
          </p:cNvSpPr>
          <p:nvPr>
            <p:ph idx="1"/>
          </p:nvPr>
        </p:nvSpPr>
        <p:spPr>
          <a:xfrm>
            <a:off x="457200" y="1600200"/>
            <a:ext cx="8229600" cy="4876800"/>
          </a:xfrm>
        </p:spPr>
        <p:txBody>
          <a:bodyPr/>
          <a:lstStyle/>
          <a:p>
            <a:pPr marL="457200" indent="-457200">
              <a:buFont typeface="Franklin Gothic Medium" charset="0"/>
              <a:buAutoNum type="arabicPeriod" startAt="4"/>
            </a:pPr>
            <a:endParaRPr lang="en-US" sz="2400" dirty="0" smtClean="0"/>
          </a:p>
          <a:p>
            <a:pPr marL="457200" indent="-457200">
              <a:buFont typeface="Franklin Gothic Medium" charset="0"/>
              <a:buAutoNum type="arabicPeriod" startAt="4"/>
            </a:pPr>
            <a:endParaRPr lang="en-US" sz="2400" dirty="0" smtClean="0"/>
          </a:p>
          <a:p>
            <a:pPr marL="457200" indent="-457200">
              <a:buFont typeface="Franklin Gothic Medium" charset="0"/>
              <a:buAutoNum type="arabicPeriod" startAt="4"/>
            </a:pPr>
            <a:endParaRPr lang="en-US" sz="2400" dirty="0" smtClean="0"/>
          </a:p>
          <a:p>
            <a:pPr marL="457200" indent="-457200">
              <a:buFont typeface="Franklin Gothic Medium" charset="0"/>
              <a:buAutoNum type="arabicPeriod" startAt="4"/>
            </a:pPr>
            <a:endParaRPr lang="en-US" sz="2400" dirty="0" smtClean="0"/>
          </a:p>
          <a:p>
            <a:pPr marL="457200" indent="-457200">
              <a:buFont typeface="Franklin Gothic Medium" charset="0"/>
              <a:buAutoNum type="arabicPeriod" startAt="4"/>
            </a:pPr>
            <a:endParaRPr lang="en-US" sz="2400" dirty="0" smtClean="0"/>
          </a:p>
          <a:p>
            <a:pPr marL="457200" indent="-457200">
              <a:buFont typeface="Franklin Gothic Medium" charset="0"/>
              <a:buAutoNum type="arabicPeriod" startAt="4"/>
            </a:pPr>
            <a:endParaRPr lang="en-US" sz="2400" dirty="0" smtClean="0"/>
          </a:p>
          <a:p>
            <a:pPr marL="457200" indent="-457200">
              <a:buFont typeface="Franklin Gothic Medium" charset="0"/>
              <a:buAutoNum type="arabicPeriod" startAt="4"/>
            </a:pPr>
            <a:endParaRPr lang="en-US" sz="2400" dirty="0" smtClean="0"/>
          </a:p>
          <a:p>
            <a:pPr marL="457200" indent="-457200">
              <a:buFont typeface="Franklin Gothic Medium" charset="0"/>
              <a:buAutoNum type="arabicPeriod" startAt="4"/>
            </a:pPr>
            <a:endParaRPr lang="en-US" sz="2400" dirty="0" smtClean="0"/>
          </a:p>
          <a:p>
            <a:pPr marL="457200" indent="-457200">
              <a:buFont typeface="Franklin Gothic Medium" charset="0"/>
              <a:buAutoNum type="arabicPeriod" startAt="4"/>
            </a:pPr>
            <a:endParaRPr lang="en-US" sz="2400" dirty="0" smtClean="0"/>
          </a:p>
          <a:p>
            <a:pPr marL="457200" indent="-457200">
              <a:buFont typeface="Franklin Gothic Medium" charset="0"/>
              <a:buAutoNum type="arabicPeriod" startAt="4"/>
            </a:pPr>
            <a:r>
              <a:rPr lang="en-US" sz="2400" dirty="0" smtClean="0"/>
              <a:t>Click Blank</a:t>
            </a:r>
            <a:r>
              <a:rPr lang="en-US" sz="2400" b="1" dirty="0" smtClean="0"/>
              <a:t> </a:t>
            </a:r>
            <a:r>
              <a:rPr lang="en-US" sz="2400" dirty="0" smtClean="0"/>
              <a:t>Workbook in the </a:t>
            </a:r>
            <a:r>
              <a:rPr lang="en-US" sz="2400" i="1" dirty="0" smtClean="0"/>
              <a:t>Available</a:t>
            </a:r>
            <a:r>
              <a:rPr lang="en-US" sz="2400" b="1" i="1" dirty="0" smtClean="0"/>
              <a:t> </a:t>
            </a:r>
            <a:r>
              <a:rPr lang="en-US" sz="2400" i="1" dirty="0" smtClean="0"/>
              <a:t>Templates</a:t>
            </a:r>
            <a:r>
              <a:rPr lang="en-US" sz="2400" dirty="0" smtClean="0"/>
              <a:t> pane, and then click </a:t>
            </a:r>
            <a:r>
              <a:rPr lang="en-US" sz="2400" b="1" dirty="0" smtClean="0"/>
              <a:t>Create</a:t>
            </a:r>
            <a:r>
              <a:rPr lang="en-US" sz="2400" dirty="0" smtClean="0"/>
              <a:t>. A new blank workbook is opened.</a:t>
            </a:r>
          </a:p>
        </p:txBody>
      </p:sp>
      <p:pic>
        <p:nvPicPr>
          <p:cNvPr id="33796" name="Picture 2"/>
          <p:cNvPicPr>
            <a:picLocks noChangeAspect="1"/>
          </p:cNvPicPr>
          <p:nvPr/>
        </p:nvPicPr>
        <p:blipFill>
          <a:blip r:embed="rId2" cstate="print"/>
          <a:srcRect/>
          <a:stretch>
            <a:fillRect/>
          </a:stretch>
        </p:blipFill>
        <p:spPr bwMode="auto">
          <a:xfrm>
            <a:off x="1681163" y="1828800"/>
            <a:ext cx="5781675" cy="35433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Step-by-Step: Change Excel’s View</a:t>
            </a:r>
          </a:p>
        </p:txBody>
      </p:sp>
      <p:sp>
        <p:nvSpPr>
          <p:cNvPr id="34819" name="Content Placeholder 2"/>
          <p:cNvSpPr>
            <a:spLocks noGrp="1"/>
          </p:cNvSpPr>
          <p:nvPr>
            <p:ph idx="1"/>
          </p:nvPr>
        </p:nvSpPr>
        <p:spPr>
          <a:xfrm>
            <a:off x="457200" y="1600200"/>
            <a:ext cx="8229600" cy="4876800"/>
          </a:xfrm>
        </p:spPr>
        <p:txBody>
          <a:bodyPr/>
          <a:lstStyle/>
          <a:p>
            <a:pPr marL="457200" indent="-457200">
              <a:buFont typeface="Franklin Gothic Medium" charset="0"/>
              <a:buAutoNum type="arabicPeriod"/>
            </a:pPr>
            <a:r>
              <a:rPr lang="en-US" sz="2400" dirty="0" smtClean="0"/>
              <a:t>The Home tab should be active. If not, click the </a:t>
            </a:r>
            <a:r>
              <a:rPr lang="en-US" sz="2400" b="1" dirty="0" smtClean="0"/>
              <a:t>Home</a:t>
            </a:r>
            <a:r>
              <a:rPr lang="en-US" sz="2400" dirty="0" smtClean="0"/>
              <a:t> tab.</a:t>
            </a:r>
          </a:p>
          <a:p>
            <a:pPr marL="457200" indent="-457200">
              <a:buFont typeface="Franklin Gothic Medium" charset="0"/>
              <a:buAutoNum type="arabicPeriod"/>
            </a:pPr>
            <a:r>
              <a:rPr lang="en-US" sz="2400" dirty="0" smtClean="0"/>
              <a:t>Select cell </a:t>
            </a:r>
            <a:r>
              <a:rPr lang="en-US" sz="2400" b="1" dirty="0" smtClean="0"/>
              <a:t>A1</a:t>
            </a:r>
            <a:r>
              <a:rPr lang="en-US" sz="2400" dirty="0" smtClean="0"/>
              <a:t> to make this cell active. Then type </a:t>
            </a:r>
            <a:r>
              <a:rPr lang="en-US" sz="2400" b="1" dirty="0" smtClean="0"/>
              <a:t>456</a:t>
            </a:r>
            <a:r>
              <a:rPr lang="en-US" sz="2400" dirty="0" smtClean="0"/>
              <a:t> and press </a:t>
            </a:r>
            <a:r>
              <a:rPr lang="en-US" sz="2400" b="1" dirty="0" smtClean="0"/>
              <a:t>Tab</a:t>
            </a:r>
            <a:r>
              <a:rPr lang="en-US" sz="2400" dirty="0" smtClean="0"/>
              <a:t>.</a:t>
            </a:r>
          </a:p>
          <a:p>
            <a:pPr marL="457200" indent="-457200">
              <a:buFont typeface="Franklin Gothic Medium" charset="0"/>
              <a:buAutoNum type="arabicPeriod"/>
            </a:pPr>
            <a:r>
              <a:rPr lang="en-US" sz="2400" dirty="0" smtClean="0"/>
              <a:t>Click the Dialog Box Launcher arrow in the lower-right corner of the Font group of commands. The </a:t>
            </a:r>
            <a:r>
              <a:rPr lang="en-US" sz="2400" i="1" dirty="0" smtClean="0"/>
              <a:t>Format Cells </a:t>
            </a:r>
            <a:r>
              <a:rPr lang="en-US" sz="2400" dirty="0" smtClean="0"/>
              <a:t>dialog box (shown below) opens.</a:t>
            </a:r>
          </a:p>
          <a:p>
            <a:pPr marL="457200" indent="-457200">
              <a:buFont typeface="Franklin Gothic Medium" charset="0"/>
              <a:buAutoNum type="arabicPeriod"/>
            </a:pPr>
            <a:endParaRPr lang="en-US" sz="2400" dirty="0" smtClean="0"/>
          </a:p>
        </p:txBody>
      </p:sp>
      <p:pic>
        <p:nvPicPr>
          <p:cNvPr id="34820" name="Picture 2"/>
          <p:cNvPicPr>
            <a:picLocks noChangeAspect="1"/>
          </p:cNvPicPr>
          <p:nvPr/>
        </p:nvPicPr>
        <p:blipFill>
          <a:blip r:embed="rId2" cstate="print"/>
          <a:srcRect/>
          <a:stretch>
            <a:fillRect/>
          </a:stretch>
        </p:blipFill>
        <p:spPr bwMode="auto">
          <a:xfrm>
            <a:off x="3276600" y="4191000"/>
            <a:ext cx="2409825" cy="22193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Step-by-Step: Change Excel’s View</a:t>
            </a:r>
          </a:p>
        </p:txBody>
      </p:sp>
      <p:sp>
        <p:nvSpPr>
          <p:cNvPr id="35843" name="Content Placeholder 2"/>
          <p:cNvSpPr>
            <a:spLocks noGrp="1"/>
          </p:cNvSpPr>
          <p:nvPr>
            <p:ph idx="1"/>
          </p:nvPr>
        </p:nvSpPr>
        <p:spPr>
          <a:xfrm>
            <a:off x="457200" y="1600200"/>
            <a:ext cx="8229600" cy="4876800"/>
          </a:xfrm>
        </p:spPr>
        <p:txBody>
          <a:bodyPr/>
          <a:lstStyle/>
          <a:p>
            <a:pPr marL="457200" indent="-457200">
              <a:buFont typeface="Franklin Gothic Medium" charset="0"/>
              <a:buAutoNum type="arabicPeriod" startAt="4"/>
            </a:pPr>
            <a:r>
              <a:rPr lang="en-US" sz="2400" dirty="0" smtClean="0"/>
              <a:t>Notice that the Font tab of the dialog box is active. Change the font to </a:t>
            </a:r>
            <a:r>
              <a:rPr lang="en-US" sz="2400" b="1" dirty="0" smtClean="0"/>
              <a:t>Arial</a:t>
            </a:r>
            <a:r>
              <a:rPr lang="en-US" sz="2400" dirty="0" smtClean="0"/>
              <a:t>, then click </a:t>
            </a:r>
            <a:r>
              <a:rPr lang="en-US" sz="2400" b="1" dirty="0" smtClean="0"/>
              <a:t>OK</a:t>
            </a:r>
            <a:r>
              <a:rPr lang="en-US" sz="2400" dirty="0" smtClean="0"/>
              <a:t>.</a:t>
            </a:r>
          </a:p>
          <a:p>
            <a:pPr marL="457200" indent="-457200">
              <a:buFont typeface="Franklin Gothic Medium" charset="0"/>
              <a:buAutoNum type="arabicPeriod" startAt="4"/>
            </a:pPr>
            <a:r>
              <a:rPr lang="en-US" sz="2400" dirty="0" smtClean="0"/>
              <a:t>Cell B1 should now be the active cell in your worksheet. Key </a:t>
            </a:r>
            <a:r>
              <a:rPr lang="en-US" sz="2400" b="1" dirty="0" smtClean="0"/>
              <a:t>456</a:t>
            </a:r>
            <a:r>
              <a:rPr lang="en-US" sz="2400" dirty="0" smtClean="0"/>
              <a:t> in this cell, then press </a:t>
            </a:r>
            <a:r>
              <a:rPr lang="en-US" sz="2400" b="1" dirty="0" smtClean="0"/>
              <a:t>Tab.</a:t>
            </a:r>
            <a:r>
              <a:rPr lang="en-US" sz="2400" dirty="0" smtClean="0"/>
              <a:t> Notice the difference in size and appearance between this number and the one you keyed in cell A1.</a:t>
            </a:r>
          </a:p>
          <a:p>
            <a:pPr marL="457200" indent="-457200">
              <a:buFont typeface="Franklin Gothic Medium" charset="0"/>
              <a:buAutoNum type="arabicPeriod" startAt="4"/>
            </a:pPr>
            <a:r>
              <a:rPr lang="en-US" sz="2400" dirty="0" smtClean="0"/>
              <a:t>Click the </a:t>
            </a:r>
            <a:r>
              <a:rPr lang="en-US" sz="2400" b="1" dirty="0" smtClean="0"/>
              <a:t>View</a:t>
            </a:r>
            <a:r>
              <a:rPr lang="en-US" sz="2400" dirty="0" smtClean="0"/>
              <a:t> tab.</a:t>
            </a:r>
          </a:p>
          <a:p>
            <a:pPr marL="457200" indent="-457200">
              <a:buFont typeface="Franklin Gothic Medium" charset="0"/>
              <a:buAutoNum type="arabicPeriod" startAt="4"/>
            </a:pPr>
            <a:r>
              <a:rPr lang="en-US" sz="2400" dirty="0" smtClean="0"/>
              <a:t>Click </a:t>
            </a:r>
            <a:r>
              <a:rPr lang="en-US" sz="2400" b="1" dirty="0" smtClean="0"/>
              <a:t>Page Layout </a:t>
            </a:r>
            <a:r>
              <a:rPr lang="en-US" sz="2400" dirty="0" smtClean="0"/>
              <a:t>view. Your workbook should look like Figure 1-10 (shown on the next slide). In this view, you can see the margins, and you can add a header or footer.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1-10: Page Layout View</a:t>
            </a:r>
          </a:p>
        </p:txBody>
      </p:sp>
      <p:pic>
        <p:nvPicPr>
          <p:cNvPr id="37891" name="Content Placeholder 4"/>
          <p:cNvPicPr>
            <a:picLocks noGrp="1" noChangeAspect="1"/>
          </p:cNvPicPr>
          <p:nvPr>
            <p:ph idx="1"/>
          </p:nvPr>
        </p:nvPicPr>
        <p:blipFill>
          <a:blip r:embed="rId2" cstate="print"/>
          <a:srcRect/>
          <a:stretch>
            <a:fillRect/>
          </a:stretch>
        </p:blipFill>
        <p:spPr>
          <a:xfrm>
            <a:off x="1295400" y="1828800"/>
            <a:ext cx="6569075" cy="440055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Step-by-Step: Split a Window</a:t>
            </a:r>
          </a:p>
        </p:txBody>
      </p:sp>
      <p:sp>
        <p:nvSpPr>
          <p:cNvPr id="38915" name="Content Placeholder 2"/>
          <p:cNvSpPr>
            <a:spLocks noGrp="1"/>
          </p:cNvSpPr>
          <p:nvPr>
            <p:ph idx="1"/>
          </p:nvPr>
        </p:nvSpPr>
        <p:spPr>
          <a:xfrm>
            <a:off x="457200" y="1600200"/>
            <a:ext cx="8229600" cy="4876800"/>
          </a:xfrm>
        </p:spPr>
        <p:txBody>
          <a:bodyPr/>
          <a:lstStyle/>
          <a:p>
            <a:pPr marL="457200" indent="-457200">
              <a:buFont typeface="Franklin Gothic Medium" charset="0"/>
              <a:buAutoNum type="arabicPeriod"/>
            </a:pPr>
            <a:r>
              <a:rPr lang="en-US" sz="2400" dirty="0" smtClean="0"/>
              <a:t>Press </a:t>
            </a:r>
            <a:r>
              <a:rPr lang="en-US" sz="2400" b="1" dirty="0" smtClean="0"/>
              <a:t>Ctrl+Home</a:t>
            </a:r>
            <a:r>
              <a:rPr lang="en-US" sz="2400" dirty="0" smtClean="0"/>
              <a:t> to make cell </a:t>
            </a:r>
            <a:r>
              <a:rPr lang="en-US" sz="2400" b="1" dirty="0" smtClean="0"/>
              <a:t>A1</a:t>
            </a:r>
            <a:r>
              <a:rPr lang="en-US" sz="2400" dirty="0" smtClean="0"/>
              <a:t> active.</a:t>
            </a:r>
          </a:p>
          <a:p>
            <a:pPr marL="457200" indent="-457200">
              <a:buFont typeface="Franklin Gothic Medium" charset="0"/>
              <a:buAutoNum type="arabicPeriod"/>
            </a:pPr>
            <a:r>
              <a:rPr lang="en-US" sz="2400" dirty="0" smtClean="0"/>
              <a:t>With the </a:t>
            </a:r>
            <a:r>
              <a:rPr lang="en-US" sz="2400" b="1" dirty="0" smtClean="0"/>
              <a:t>View</a:t>
            </a:r>
            <a:r>
              <a:rPr lang="en-US" sz="2400" dirty="0" smtClean="0"/>
              <a:t> tab active, click the </a:t>
            </a:r>
            <a:r>
              <a:rPr lang="en-US" sz="2400" b="1" dirty="0" smtClean="0"/>
              <a:t>Split</a:t>
            </a:r>
            <a:r>
              <a:rPr lang="en-US" sz="2400" dirty="0" smtClean="0"/>
              <a:t> command in the Window group.</a:t>
            </a:r>
          </a:p>
          <a:p>
            <a:pPr marL="457200" indent="-457200">
              <a:buFont typeface="Franklin Gothic Medium" charset="0"/>
              <a:buAutoNum type="arabicPeriod"/>
            </a:pPr>
            <a:r>
              <a:rPr lang="en-US" sz="2400" dirty="0" smtClean="0"/>
              <a:t>Choose the lower-right quadrant by clicking any cell in that area, then scroll down to Row 30.</a:t>
            </a:r>
          </a:p>
          <a:p>
            <a:pPr marL="457200" indent="-457200">
              <a:buFont typeface="Franklin Gothic Medium" charset="0"/>
              <a:buAutoNum type="arabicPeriod"/>
            </a:pPr>
            <a:r>
              <a:rPr lang="en-US" sz="2400" dirty="0" smtClean="0"/>
              <a:t>Key </a:t>
            </a:r>
            <a:r>
              <a:rPr lang="en-US" sz="2400" b="1" dirty="0" smtClean="0"/>
              <a:t>235</a:t>
            </a:r>
            <a:r>
              <a:rPr lang="en-US" sz="2400" dirty="0" smtClean="0"/>
              <a:t> in cell H30 and press </a:t>
            </a:r>
            <a:r>
              <a:rPr lang="en-US" sz="2400" b="1" dirty="0" smtClean="0"/>
              <a:t>Enter</a:t>
            </a:r>
            <a:r>
              <a:rPr lang="en-US" sz="2400" dirty="0" smtClean="0"/>
              <a:t>. The data you entered in cells A1 and B1 should be visible along with what you just entered in cell H30, as shown in Figure 11-1 on the next slide.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Step-by-Step: Split a Window</a:t>
            </a:r>
          </a:p>
        </p:txBody>
      </p:sp>
      <p:sp>
        <p:nvSpPr>
          <p:cNvPr id="39939" name="Content Placeholder 2"/>
          <p:cNvSpPr>
            <a:spLocks noGrp="1"/>
          </p:cNvSpPr>
          <p:nvPr>
            <p:ph idx="1"/>
          </p:nvPr>
        </p:nvSpPr>
        <p:spPr>
          <a:xfrm>
            <a:off x="457200" y="1600200"/>
            <a:ext cx="8229600" cy="4876800"/>
          </a:xfrm>
        </p:spPr>
        <p:txBody>
          <a:bodyPr/>
          <a:lstStyle/>
          <a:p>
            <a:pPr marL="457200" indent="-457200">
              <a:buFont typeface="Franklin Gothic Medium" charset="0"/>
              <a:buAutoNum type="arabicPeriod" startAt="5"/>
            </a:pPr>
            <a:endParaRPr lang="en-US" sz="2400" dirty="0" smtClean="0"/>
          </a:p>
          <a:p>
            <a:pPr marL="457200" indent="-457200">
              <a:buFont typeface="Franklin Gothic Medium" charset="0"/>
              <a:buAutoNum type="arabicPeriod" startAt="5"/>
            </a:pPr>
            <a:endParaRPr lang="en-US" sz="2400" dirty="0" smtClean="0"/>
          </a:p>
          <a:p>
            <a:pPr marL="457200" indent="-457200">
              <a:buFont typeface="Franklin Gothic Medium" charset="0"/>
              <a:buAutoNum type="arabicPeriod" startAt="5"/>
            </a:pPr>
            <a:endParaRPr lang="en-US" sz="2400" dirty="0" smtClean="0"/>
          </a:p>
          <a:p>
            <a:pPr marL="457200" indent="-457200">
              <a:buFont typeface="Franklin Gothic Medium" charset="0"/>
              <a:buAutoNum type="arabicPeriod" startAt="5"/>
            </a:pPr>
            <a:endParaRPr lang="en-US" sz="2400" dirty="0" smtClean="0"/>
          </a:p>
          <a:p>
            <a:pPr marL="457200" indent="-457200">
              <a:buFont typeface="Franklin Gothic Medium" charset="0"/>
              <a:buAutoNum type="arabicPeriod" startAt="5"/>
            </a:pPr>
            <a:endParaRPr lang="en-US" sz="2400" dirty="0" smtClean="0"/>
          </a:p>
          <a:p>
            <a:pPr marL="457200" indent="-457200">
              <a:buFont typeface="Franklin Gothic Medium" charset="0"/>
              <a:buAutoNum type="arabicPeriod" startAt="5"/>
            </a:pPr>
            <a:endParaRPr lang="en-US" sz="2400" dirty="0" smtClean="0"/>
          </a:p>
          <a:p>
            <a:pPr marL="457200" indent="-457200">
              <a:buFont typeface="Franklin Gothic Medium" charset="0"/>
              <a:buAutoNum type="arabicPeriod" startAt="5"/>
            </a:pPr>
            <a:endParaRPr lang="en-US" sz="2400" dirty="0" smtClean="0"/>
          </a:p>
          <a:p>
            <a:pPr marL="457200" indent="-457200">
              <a:buFont typeface="Franklin Gothic Medium" charset="0"/>
              <a:buAutoNum type="arabicPeriod" startAt="5"/>
            </a:pPr>
            <a:endParaRPr lang="en-US" sz="2400" dirty="0" smtClean="0"/>
          </a:p>
          <a:p>
            <a:pPr marL="457200" indent="-457200">
              <a:buFont typeface="Franklin Gothic Medium" charset="0"/>
              <a:buAutoNum type="arabicPeriod" startAt="5"/>
            </a:pPr>
            <a:r>
              <a:rPr lang="en-US" sz="2300" dirty="0" smtClean="0"/>
              <a:t>Click </a:t>
            </a:r>
            <a:r>
              <a:rPr lang="en-US" sz="2300" b="1" dirty="0" smtClean="0"/>
              <a:t>Split</a:t>
            </a:r>
            <a:r>
              <a:rPr lang="en-US" sz="2300" dirty="0" smtClean="0"/>
              <a:t> to remove the split. The data in cell H30 is no longer visible. However, if you click the </a:t>
            </a:r>
            <a:r>
              <a:rPr lang="en-US" sz="2300" b="1" dirty="0" smtClean="0"/>
              <a:t>Split</a:t>
            </a:r>
            <a:r>
              <a:rPr lang="en-US" sz="2300" dirty="0" smtClean="0"/>
              <a:t> command once more, you will again see all the data in this worksheet.</a:t>
            </a:r>
          </a:p>
        </p:txBody>
      </p:sp>
      <p:pic>
        <p:nvPicPr>
          <p:cNvPr id="39940" name="Picture 2"/>
          <p:cNvPicPr>
            <a:picLocks noChangeAspect="1"/>
          </p:cNvPicPr>
          <p:nvPr/>
        </p:nvPicPr>
        <p:blipFill>
          <a:blip r:embed="rId3" cstate="print"/>
          <a:srcRect/>
          <a:stretch>
            <a:fillRect/>
          </a:stretch>
        </p:blipFill>
        <p:spPr bwMode="auto">
          <a:xfrm>
            <a:off x="2419350" y="1600200"/>
            <a:ext cx="4305300" cy="32956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Step-by-Step: Open a New Window</a:t>
            </a:r>
          </a:p>
        </p:txBody>
      </p:sp>
      <p:sp>
        <p:nvSpPr>
          <p:cNvPr id="41987" name="Content Placeholder 2"/>
          <p:cNvSpPr>
            <a:spLocks noGrp="1"/>
          </p:cNvSpPr>
          <p:nvPr>
            <p:ph idx="1"/>
          </p:nvPr>
        </p:nvSpPr>
        <p:spPr>
          <a:xfrm>
            <a:off x="457200" y="1600200"/>
            <a:ext cx="8229600" cy="4876800"/>
          </a:xfrm>
        </p:spPr>
        <p:txBody>
          <a:bodyPr/>
          <a:lstStyle/>
          <a:p>
            <a:pPr marL="457200" indent="-457200">
              <a:buFont typeface="Franklin Gothic Medium" charset="0"/>
              <a:buAutoNum type="arabicPeriod"/>
            </a:pPr>
            <a:r>
              <a:rPr lang="en-US" sz="2400" dirty="0" smtClean="0"/>
              <a:t>Make A1 the active cell.</a:t>
            </a:r>
          </a:p>
          <a:p>
            <a:pPr marL="457200" indent="-457200">
              <a:buFont typeface="Franklin Gothic Medium" charset="0"/>
              <a:buAutoNum type="arabicPeriod"/>
            </a:pPr>
            <a:r>
              <a:rPr lang="en-US" sz="2400" dirty="0" smtClean="0"/>
              <a:t>With the View tab active, click </a:t>
            </a:r>
            <a:r>
              <a:rPr lang="en-US" sz="2400" b="1" dirty="0" smtClean="0"/>
              <a:t>New Window </a:t>
            </a:r>
            <a:r>
              <a:rPr lang="en-US" sz="2400" dirty="0" smtClean="0"/>
              <a:t>in the Window group. A new window titled </a:t>
            </a:r>
            <a:r>
              <a:rPr lang="en-US" sz="2400" i="1" dirty="0" smtClean="0"/>
              <a:t>Book2:2</a:t>
            </a:r>
            <a:r>
              <a:rPr lang="en-US" sz="2400" dirty="0" smtClean="0"/>
              <a:t> opens.</a:t>
            </a:r>
          </a:p>
          <a:p>
            <a:pPr marL="457200" indent="-457200">
              <a:buFont typeface="Franklin Gothic Medium" charset="0"/>
              <a:buAutoNum type="arabicPeriod"/>
            </a:pPr>
            <a:r>
              <a:rPr lang="en-US" sz="2400" dirty="0" smtClean="0"/>
              <a:t>Scroll down in the window until cell H30 is visible, as shown in Figure 1-12. Although cell A1 is not visible, it is still the active cell. It is important to note that you have opened a new view of the active worksheet—not a new worksheet.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ea typeface="+mj-ea"/>
              </a:rPr>
              <a:t>Objectives</a:t>
            </a:r>
          </a:p>
        </p:txBody>
      </p:sp>
      <p:sp>
        <p:nvSpPr>
          <p:cNvPr id="17411" name="Rectangle 22"/>
          <p:cNvSpPr>
            <a:spLocks noChangeArrowheads="1"/>
          </p:cNvSpPr>
          <p:nvPr/>
        </p:nvSpPr>
        <p:spPr bwMode="auto">
          <a:xfrm>
            <a:off x="457200" y="1447800"/>
            <a:ext cx="8229600" cy="5029200"/>
          </a:xfrm>
          <a:prstGeom prst="rect">
            <a:avLst/>
          </a:prstGeom>
          <a:noFill/>
          <a:ln w="9525">
            <a:noFill/>
            <a:miter lim="800000"/>
            <a:headEnd/>
            <a:tailEnd/>
          </a:ln>
        </p:spPr>
        <p:txBody>
          <a:bodyPr/>
          <a:lstStyle/>
          <a:p>
            <a:pPr marL="342900" indent="-342900" algn="l">
              <a:spcBef>
                <a:spcPct val="20000"/>
              </a:spcBef>
              <a:buClr>
                <a:srgbClr val="0000CC"/>
              </a:buClr>
              <a:buFontTx/>
              <a:buChar char="•"/>
            </a:pPr>
            <a:endParaRPr lang="en-US" sz="3200" dirty="0">
              <a:latin typeface="Franklin Gothic Book" charset="0"/>
            </a:endParaRPr>
          </a:p>
        </p:txBody>
      </p:sp>
      <p:pic>
        <p:nvPicPr>
          <p:cNvPr id="17412" name="Picture 1"/>
          <p:cNvPicPr>
            <a:picLocks noChangeAspect="1"/>
          </p:cNvPicPr>
          <p:nvPr/>
        </p:nvPicPr>
        <p:blipFill>
          <a:blip r:embed="rId3" cstate="print"/>
          <a:srcRect/>
          <a:stretch>
            <a:fillRect/>
          </a:stretch>
        </p:blipFill>
        <p:spPr bwMode="auto">
          <a:xfrm>
            <a:off x="566738" y="1800225"/>
            <a:ext cx="7935912" cy="30765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1-12: A New Window</a:t>
            </a:r>
          </a:p>
        </p:txBody>
      </p:sp>
      <p:pic>
        <p:nvPicPr>
          <p:cNvPr id="43011" name="Content Placeholder 3"/>
          <p:cNvPicPr>
            <a:picLocks noGrp="1" noChangeAspect="1"/>
          </p:cNvPicPr>
          <p:nvPr>
            <p:ph idx="1"/>
          </p:nvPr>
        </p:nvPicPr>
        <p:blipFill>
          <a:blip r:embed="rId2" cstate="print"/>
          <a:srcRect/>
          <a:stretch>
            <a:fillRect/>
          </a:stretch>
        </p:blipFill>
        <p:spPr>
          <a:xfrm>
            <a:off x="1371600" y="1752600"/>
            <a:ext cx="6192838" cy="43862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Step-by-Step: Open a New Window</a:t>
            </a:r>
          </a:p>
        </p:txBody>
      </p:sp>
      <p:sp>
        <p:nvSpPr>
          <p:cNvPr id="44035" name="Content Placeholder 2"/>
          <p:cNvSpPr>
            <a:spLocks noGrp="1"/>
          </p:cNvSpPr>
          <p:nvPr>
            <p:ph idx="1"/>
          </p:nvPr>
        </p:nvSpPr>
        <p:spPr>
          <a:xfrm>
            <a:off x="457200" y="1600200"/>
            <a:ext cx="8229600" cy="4876800"/>
          </a:xfrm>
        </p:spPr>
        <p:txBody>
          <a:bodyPr/>
          <a:lstStyle/>
          <a:p>
            <a:pPr marL="457200" indent="-457200">
              <a:buFont typeface="Franklin Gothic Medium" charset="0"/>
              <a:buAutoNum type="arabicPeriod" startAt="4"/>
            </a:pPr>
            <a:r>
              <a:rPr lang="en-US" sz="2300" dirty="0" smtClean="0"/>
              <a:t>Click </a:t>
            </a:r>
            <a:r>
              <a:rPr lang="en-US" sz="2300" b="1" dirty="0" smtClean="0"/>
              <a:t>Switch Windows</a:t>
            </a:r>
            <a:r>
              <a:rPr lang="en-US" sz="2300" dirty="0" smtClean="0"/>
              <a:t>; a drop-down list of all open windows appears. </a:t>
            </a:r>
            <a:r>
              <a:rPr lang="en-US" sz="2300" i="1" dirty="0" smtClean="0"/>
              <a:t>Book2:2</a:t>
            </a:r>
            <a:r>
              <a:rPr lang="en-US" sz="2300" dirty="0" smtClean="0"/>
              <a:t> is checked, indicating it’s the active window.</a:t>
            </a:r>
          </a:p>
          <a:p>
            <a:pPr marL="457200" indent="-457200">
              <a:buFont typeface="Franklin Gothic Medium" charset="0"/>
              <a:buAutoNum type="arabicPeriod" startAt="4"/>
            </a:pPr>
            <a:r>
              <a:rPr lang="en-US" sz="2300" dirty="0" smtClean="0"/>
              <a:t>Click </a:t>
            </a:r>
            <a:r>
              <a:rPr lang="en-US" sz="2300" b="1" dirty="0" smtClean="0"/>
              <a:t>Book2:1</a:t>
            </a:r>
            <a:r>
              <a:rPr lang="en-US" sz="2300" dirty="0" smtClean="0"/>
              <a:t>. You will now see the original view of the worksheet with cell A1 active.</a:t>
            </a:r>
          </a:p>
          <a:p>
            <a:pPr marL="457200" indent="-457200">
              <a:buFont typeface="Franklin Gothic Medium" charset="0"/>
              <a:buAutoNum type="arabicPeriod" startAt="4"/>
            </a:pPr>
            <a:r>
              <a:rPr lang="en-US" sz="2300" dirty="0" smtClean="0"/>
              <a:t>Click </a:t>
            </a:r>
            <a:r>
              <a:rPr lang="en-US" sz="2300" b="1" dirty="0" smtClean="0"/>
              <a:t>Switch Windows </a:t>
            </a:r>
            <a:r>
              <a:rPr lang="en-US" sz="2300" dirty="0" smtClean="0"/>
              <a:t>and make Book2:2 active.</a:t>
            </a:r>
          </a:p>
          <a:p>
            <a:pPr marL="457200" indent="-457200">
              <a:buFont typeface="Franklin Gothic Medium" charset="0"/>
              <a:buAutoNum type="arabicPeriod" startAt="4"/>
            </a:pPr>
            <a:r>
              <a:rPr lang="en-US" sz="2300" dirty="0" smtClean="0"/>
              <a:t>Click the </a:t>
            </a:r>
            <a:r>
              <a:rPr lang="en-US" sz="2300" b="1" dirty="0" smtClean="0"/>
              <a:t>Close Window </a:t>
            </a:r>
            <a:r>
              <a:rPr lang="en-US" sz="2300" dirty="0" smtClean="0"/>
              <a:t>button (in the upper-right corner of the workbook window) to close Book2:2. The window closes, and the title Book2 tells you that you are now looking at the only open view of this workbook.</a:t>
            </a:r>
          </a:p>
          <a:p>
            <a:pPr marL="457200" indent="-457200">
              <a:buFont typeface="Franklin Gothic Medium" charset="0"/>
              <a:buAutoNum type="arabicPeriod" startAt="4"/>
            </a:pPr>
            <a:r>
              <a:rPr lang="en-US" sz="2300" dirty="0" smtClean="0"/>
              <a:t>Click the </a:t>
            </a:r>
            <a:r>
              <a:rPr lang="en-US" sz="2300" b="1" dirty="0" smtClean="0"/>
              <a:t>File</a:t>
            </a:r>
            <a:r>
              <a:rPr lang="en-US" sz="2300" dirty="0" smtClean="0"/>
              <a:t> tab and then click </a:t>
            </a:r>
            <a:r>
              <a:rPr lang="en-US" sz="2300" b="1" dirty="0" smtClean="0"/>
              <a:t>Close</a:t>
            </a:r>
            <a:r>
              <a:rPr lang="en-US" sz="2300" dirty="0" smtClean="0"/>
              <a:t>.</a:t>
            </a:r>
          </a:p>
          <a:p>
            <a:pPr marL="457200" indent="-457200">
              <a:buFont typeface="Franklin Gothic Medium" charset="0"/>
              <a:buAutoNum type="arabicPeriod" startAt="4"/>
            </a:pPr>
            <a:r>
              <a:rPr lang="en-US" sz="2300" dirty="0" smtClean="0"/>
              <a:t>When asked to save the changes to Book2, click </a:t>
            </a:r>
            <a:r>
              <a:rPr lang="en-US" sz="2300" b="1" dirty="0" smtClean="0"/>
              <a:t>No</a:t>
            </a:r>
            <a:r>
              <a:rPr lang="en-US" sz="2300" dirty="0" smtClean="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Step-by-Step: Open an Existing Workbook</a:t>
            </a:r>
          </a:p>
        </p:txBody>
      </p:sp>
      <p:sp>
        <p:nvSpPr>
          <p:cNvPr id="46083" name="Content Placeholder 2"/>
          <p:cNvSpPr>
            <a:spLocks noGrp="1"/>
          </p:cNvSpPr>
          <p:nvPr>
            <p:ph idx="1"/>
          </p:nvPr>
        </p:nvSpPr>
        <p:spPr>
          <a:xfrm>
            <a:off x="457200" y="1600200"/>
            <a:ext cx="8229600" cy="4876800"/>
          </a:xfrm>
        </p:spPr>
        <p:txBody>
          <a:bodyPr/>
          <a:lstStyle/>
          <a:p>
            <a:pPr marL="457200" indent="-457200">
              <a:buFont typeface="Franklin Gothic Medium" charset="0"/>
              <a:buAutoNum type="arabicPeriod"/>
            </a:pPr>
            <a:r>
              <a:rPr lang="en-US" sz="2400" dirty="0" smtClean="0"/>
              <a:t>Within Excel, click the </a:t>
            </a:r>
            <a:r>
              <a:rPr lang="en-US" sz="2400" b="1" dirty="0" smtClean="0"/>
              <a:t>File </a:t>
            </a:r>
            <a:r>
              <a:rPr lang="en-US" sz="2400" dirty="0" smtClean="0"/>
              <a:t>tab. Documents you recently created or edited will appear on the right side in the Recent Documents area.</a:t>
            </a:r>
          </a:p>
          <a:p>
            <a:pPr marL="457200" indent="-457200">
              <a:buFont typeface="Franklin Gothic Medium" charset="0"/>
              <a:buAutoNum type="arabicPeriod"/>
            </a:pPr>
            <a:r>
              <a:rPr lang="en-US" sz="2400" dirty="0" smtClean="0"/>
              <a:t>Click </a:t>
            </a:r>
            <a:r>
              <a:rPr lang="en-US" sz="2400" b="1" dirty="0" smtClean="0"/>
              <a:t>Open</a:t>
            </a:r>
            <a:r>
              <a:rPr lang="en-US" sz="2400" dirty="0" smtClean="0"/>
              <a:t>. The </a:t>
            </a:r>
            <a:r>
              <a:rPr lang="en-US" sz="2400" i="1" dirty="0" smtClean="0"/>
              <a:t>Open</a:t>
            </a:r>
            <a:r>
              <a:rPr lang="en-US" sz="2400" dirty="0" smtClean="0"/>
              <a:t> dialog box will appear.</a:t>
            </a:r>
          </a:p>
          <a:p>
            <a:pPr marL="457200" indent="-457200">
              <a:buFont typeface="Franklin Gothic Medium" charset="0"/>
              <a:buAutoNum type="arabicPeriod"/>
            </a:pPr>
            <a:r>
              <a:rPr lang="en-US" sz="2400" dirty="0" smtClean="0"/>
              <a:t>In the </a:t>
            </a:r>
            <a:r>
              <a:rPr lang="en-US" sz="2400" b="1" dirty="0" smtClean="0"/>
              <a:t>Recent Workbooks </a:t>
            </a:r>
            <a:r>
              <a:rPr lang="en-US" sz="2400" dirty="0" smtClean="0"/>
              <a:t>area, click the name of the data files for this lesson.</a:t>
            </a:r>
          </a:p>
          <a:p>
            <a:pPr marL="457200" indent="-457200">
              <a:buFont typeface="Franklin Gothic Medium" charset="0"/>
              <a:buAutoNum type="arabicPeriod"/>
            </a:pPr>
            <a:r>
              <a:rPr lang="en-US" sz="2400" dirty="0" smtClean="0"/>
              <a:t>Select </a:t>
            </a:r>
            <a:r>
              <a:rPr lang="en-US" sz="2400" b="1" i="1" dirty="0" smtClean="0"/>
              <a:t>Contoso Employee Info </a:t>
            </a:r>
            <a:r>
              <a:rPr lang="en-US" sz="2400" dirty="0" smtClean="0"/>
              <a:t>from the listed files, and then click </a:t>
            </a:r>
            <a:r>
              <a:rPr lang="en-US" sz="2400" b="1" dirty="0" smtClean="0"/>
              <a:t>Open</a:t>
            </a:r>
            <a:r>
              <a:rPr lang="en-US" sz="2400" dirty="0" smtClean="0"/>
              <a:t>. The file opens, as shown in Figure 1-13, with the workbook name displayed in the title bar.</a:t>
            </a:r>
            <a:endParaRPr lang="en-US" sz="23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1-13: Opening an Existing Worksheet</a:t>
            </a:r>
          </a:p>
        </p:txBody>
      </p:sp>
      <p:pic>
        <p:nvPicPr>
          <p:cNvPr id="48131" name="Picture 2"/>
          <p:cNvPicPr>
            <a:picLocks noChangeAspect="1"/>
          </p:cNvPicPr>
          <p:nvPr/>
        </p:nvPicPr>
        <p:blipFill>
          <a:blip r:embed="rId2" cstate="print"/>
          <a:srcRect/>
          <a:stretch>
            <a:fillRect/>
          </a:stretch>
        </p:blipFill>
        <p:spPr bwMode="auto">
          <a:xfrm>
            <a:off x="1752600" y="1828800"/>
            <a:ext cx="5334000" cy="40005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Step-by-Step: Navigate a Worksheet</a:t>
            </a:r>
          </a:p>
        </p:txBody>
      </p:sp>
      <p:sp>
        <p:nvSpPr>
          <p:cNvPr id="49155" name="Content Placeholder 2"/>
          <p:cNvSpPr>
            <a:spLocks noGrp="1"/>
          </p:cNvSpPr>
          <p:nvPr>
            <p:ph idx="1"/>
          </p:nvPr>
        </p:nvSpPr>
        <p:spPr>
          <a:xfrm>
            <a:off x="457200" y="1600200"/>
            <a:ext cx="8229600" cy="4876800"/>
          </a:xfrm>
        </p:spPr>
        <p:txBody>
          <a:bodyPr/>
          <a:lstStyle/>
          <a:p>
            <a:pPr marL="457200" indent="-457200">
              <a:buFont typeface="Franklin Gothic Medium" charset="0"/>
              <a:buAutoNum type="arabicPeriod"/>
            </a:pPr>
            <a:r>
              <a:rPr lang="en-US" sz="2400" dirty="0" smtClean="0"/>
              <a:t>Press </a:t>
            </a:r>
            <a:r>
              <a:rPr lang="en-US" sz="2400" b="1" dirty="0" smtClean="0"/>
              <a:t>Ctrl+Home </a:t>
            </a:r>
            <a:r>
              <a:rPr lang="en-US" sz="2400" dirty="0" smtClean="0"/>
              <a:t>to move to the beginning of the document (cell A1).</a:t>
            </a:r>
          </a:p>
          <a:p>
            <a:pPr marL="457200" indent="-457200">
              <a:buFont typeface="Franklin Gothic Medium" charset="0"/>
              <a:buAutoNum type="arabicPeriod"/>
            </a:pPr>
            <a:r>
              <a:rPr lang="en-US" sz="2400" dirty="0" smtClean="0"/>
              <a:t>Press </a:t>
            </a:r>
            <a:r>
              <a:rPr lang="en-US" sz="2400" b="1" dirty="0" smtClean="0"/>
              <a:t>Ctrl+End </a:t>
            </a:r>
            <a:r>
              <a:rPr lang="en-US" sz="2400" dirty="0" smtClean="0"/>
              <a:t>to move to the end of the document (cell D27).</a:t>
            </a:r>
          </a:p>
          <a:p>
            <a:pPr marL="457200" indent="-457200">
              <a:buFont typeface="Franklin Gothic Medium" charset="0"/>
              <a:buAutoNum type="arabicPeriod"/>
            </a:pPr>
            <a:r>
              <a:rPr lang="en-US" sz="2400" dirty="0" smtClean="0"/>
              <a:t>Click cell </a:t>
            </a:r>
            <a:r>
              <a:rPr lang="en-US" sz="2400" b="1" dirty="0" smtClean="0"/>
              <a:t>A27 </a:t>
            </a:r>
            <a:r>
              <a:rPr lang="en-US" sz="2400" dirty="0" smtClean="0"/>
              <a:t>to make it the active cell, and press </a:t>
            </a:r>
            <a:r>
              <a:rPr lang="en-US" sz="2400" b="1" dirty="0" smtClean="0"/>
              <a:t>Page Up</a:t>
            </a:r>
            <a:r>
              <a:rPr lang="en-US" sz="2400" dirty="0" smtClean="0"/>
              <a:t>. The cursor moves to cell A1.</a:t>
            </a:r>
          </a:p>
          <a:p>
            <a:pPr marL="457200" indent="-457200">
              <a:buFont typeface="Franklin Gothic Medium" charset="0"/>
              <a:buAutoNum type="arabicPeriod"/>
            </a:pPr>
            <a:r>
              <a:rPr lang="en-US" sz="2400" dirty="0" smtClean="0"/>
              <a:t>Click cell </a:t>
            </a:r>
            <a:r>
              <a:rPr lang="en-US" sz="2400" b="1" dirty="0" smtClean="0"/>
              <a:t>A3 </a:t>
            </a:r>
            <a:r>
              <a:rPr lang="en-US" sz="2400" dirty="0" smtClean="0"/>
              <a:t>to make it active, then press </a:t>
            </a:r>
            <a:r>
              <a:rPr lang="en-US" sz="2400" b="1" dirty="0" smtClean="0"/>
              <a:t>Ctrl+Page Down </a:t>
            </a:r>
            <a:r>
              <a:rPr lang="en-US" sz="2400" dirty="0" smtClean="0"/>
              <a:t>to go to the last row of data (cell A27).</a:t>
            </a:r>
          </a:p>
          <a:p>
            <a:pPr marL="457200" indent="-457200">
              <a:buFont typeface="Franklin Gothic Medium" charset="0"/>
              <a:buAutoNum type="arabicPeriod"/>
            </a:pPr>
            <a:r>
              <a:rPr lang="en-US" sz="2400" dirty="0" smtClean="0"/>
              <a:t>Press </a:t>
            </a:r>
            <a:r>
              <a:rPr lang="en-US" sz="2400" b="1" dirty="0" smtClean="0"/>
              <a:t>Ctrl+Right Arrow</a:t>
            </a:r>
            <a:r>
              <a:rPr lang="en-US" sz="2400" dirty="0" smtClean="0"/>
              <a:t>. The cursor moves to D27, the last column in the range of data. The unused cells below the data are considered a range.</a:t>
            </a:r>
            <a:endParaRPr lang="en-US" sz="23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Step-by-Step: Navigate a Worksheet</a:t>
            </a:r>
          </a:p>
        </p:txBody>
      </p:sp>
      <p:sp>
        <p:nvSpPr>
          <p:cNvPr id="50179" name="Content Placeholder 2"/>
          <p:cNvSpPr>
            <a:spLocks noGrp="1"/>
          </p:cNvSpPr>
          <p:nvPr>
            <p:ph idx="1"/>
          </p:nvPr>
        </p:nvSpPr>
        <p:spPr>
          <a:xfrm>
            <a:off x="457200" y="1600200"/>
            <a:ext cx="8229600" cy="4876800"/>
          </a:xfrm>
        </p:spPr>
        <p:txBody>
          <a:bodyPr/>
          <a:lstStyle/>
          <a:p>
            <a:pPr marL="457200" indent="-457200">
              <a:buFont typeface="Franklin Gothic Medium" charset="0"/>
              <a:buAutoNum type="arabicPeriod" startAt="6"/>
            </a:pPr>
            <a:r>
              <a:rPr lang="en-US" sz="2400" dirty="0" smtClean="0"/>
              <a:t>Press </a:t>
            </a:r>
            <a:r>
              <a:rPr lang="en-US" sz="2400" b="1" dirty="0" smtClean="0"/>
              <a:t>Ctrl+Down Arrow</a:t>
            </a:r>
            <a:r>
              <a:rPr lang="en-US" sz="2400" dirty="0" smtClean="0"/>
              <a:t>. The cursor moves to the last possible row in the worksheet.</a:t>
            </a:r>
          </a:p>
          <a:p>
            <a:pPr marL="457200" indent="-457200">
              <a:buFont typeface="Franklin Gothic Medium" charset="0"/>
              <a:buAutoNum type="arabicPeriod" startAt="6"/>
            </a:pPr>
            <a:endParaRPr lang="en-US" sz="1800" dirty="0" smtClean="0"/>
          </a:p>
          <a:p>
            <a:pPr marL="457200" indent="-457200">
              <a:buFont typeface="Franklin Gothic Medium" charset="0"/>
              <a:buAutoNum type="arabicPeriod" startAt="6"/>
            </a:pPr>
            <a:endParaRPr lang="en-US" sz="2400" dirty="0" smtClean="0"/>
          </a:p>
          <a:p>
            <a:pPr marL="457200" indent="-457200">
              <a:buFont typeface="Franklin Gothic Medium" charset="0"/>
              <a:buAutoNum type="arabicPeriod" startAt="6"/>
            </a:pPr>
            <a:endParaRPr lang="en-US" sz="2400" dirty="0" smtClean="0"/>
          </a:p>
          <a:p>
            <a:pPr marL="457200" indent="-457200">
              <a:buFont typeface="Franklin Gothic Medium" charset="0"/>
              <a:buAutoNum type="arabicPeriod" startAt="6"/>
            </a:pPr>
            <a:r>
              <a:rPr lang="en-US" sz="2400" dirty="0" smtClean="0"/>
              <a:t>Press </a:t>
            </a:r>
            <a:r>
              <a:rPr lang="en-US" sz="2400" b="1" dirty="0" smtClean="0"/>
              <a:t>Ctrl+Home</a:t>
            </a:r>
            <a:r>
              <a:rPr lang="en-US" sz="2400" dirty="0" smtClean="0"/>
              <a:t>.</a:t>
            </a:r>
          </a:p>
          <a:p>
            <a:pPr marL="457200" indent="-457200">
              <a:buFont typeface="Franklin Gothic Medium" charset="0"/>
              <a:buAutoNum type="arabicPeriod" startAt="6"/>
            </a:pPr>
            <a:r>
              <a:rPr lang="en-US" sz="2400" dirty="0" smtClean="0"/>
              <a:t>Press </a:t>
            </a:r>
            <a:r>
              <a:rPr lang="en-US" sz="2400" b="1" dirty="0" smtClean="0"/>
              <a:t>Scroll Lock </a:t>
            </a:r>
            <a:r>
              <a:rPr lang="en-US" sz="2400" dirty="0" smtClean="0"/>
              <a:t>while you press the </a:t>
            </a:r>
            <a:r>
              <a:rPr lang="en-US" sz="2400" b="1" dirty="0" smtClean="0"/>
              <a:t>Right Arrow </a:t>
            </a:r>
            <a:r>
              <a:rPr lang="en-US" sz="2400" dirty="0" smtClean="0"/>
              <a:t>key. This moves the active column one column to the right.</a:t>
            </a:r>
          </a:p>
          <a:p>
            <a:pPr marL="457200" indent="-457200">
              <a:buFont typeface="Franklin Gothic Medium" charset="0"/>
              <a:buAutoNum type="arabicPeriod" startAt="6"/>
            </a:pPr>
            <a:r>
              <a:rPr lang="en-US" sz="2400" dirty="0" smtClean="0"/>
              <a:t>Use the vertical scrollbar</a:t>
            </a:r>
            <a:r>
              <a:rPr lang="en-US" sz="2400" i="1" dirty="0" smtClean="0"/>
              <a:t> </a:t>
            </a:r>
            <a:r>
              <a:rPr lang="en-US" sz="2400" dirty="0" smtClean="0"/>
              <a:t>(refer to Figure 1-11) to navigate from the beginning to the end of the data.</a:t>
            </a:r>
          </a:p>
          <a:p>
            <a:pPr marL="457200" indent="-457200">
              <a:buFont typeface="Franklin Gothic Medium" charset="0"/>
              <a:buAutoNum type="arabicPeriod" startAt="6"/>
            </a:pPr>
            <a:r>
              <a:rPr lang="en-US" sz="2400" dirty="0" smtClean="0"/>
              <a:t>If your mouse has a wheel button, roll the wheel button</a:t>
            </a:r>
            <a:r>
              <a:rPr lang="en-US" sz="2400" b="1" dirty="0" smtClean="0"/>
              <a:t> </a:t>
            </a:r>
            <a:r>
              <a:rPr lang="en-US" sz="2400" dirty="0" smtClean="0"/>
              <a:t>forward and back to quickly scroll through the worksheet.</a:t>
            </a:r>
            <a:endParaRPr lang="en-US" sz="2300" dirty="0" smtClean="0"/>
          </a:p>
        </p:txBody>
      </p:sp>
      <p:sp>
        <p:nvSpPr>
          <p:cNvPr id="4" name="TextBox 3"/>
          <p:cNvSpPr txBox="1"/>
          <p:nvPr/>
        </p:nvSpPr>
        <p:spPr>
          <a:xfrm>
            <a:off x="990600" y="2514600"/>
            <a:ext cx="7086600" cy="1016000"/>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a:spAutoFit/>
          </a:bodyPr>
          <a:lstStyle/>
          <a:p>
            <a:r>
              <a:rPr lang="en-US" sz="2000" b="1" dirty="0">
                <a:solidFill>
                  <a:srgbClr val="FFFFFF"/>
                </a:solidFill>
                <a:ea typeface="ＭＳ Ｐゴシック" charset="-128"/>
              </a:rPr>
              <a:t>NOTE</a:t>
            </a:r>
            <a:r>
              <a:rPr lang="en-US" sz="2000" dirty="0">
                <a:solidFill>
                  <a:srgbClr val="FFFFFF"/>
                </a:solidFill>
                <a:ea typeface="ＭＳ Ｐゴシック" charset="-128"/>
              </a:rPr>
              <a:t>: Ctrl+Arrow allows you to move to the start and end of ranges of data. The title, which spans all the columns, is not considered part of the worksheet’s data range.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Step-by-Step: Use the Help System</a:t>
            </a:r>
          </a:p>
        </p:txBody>
      </p:sp>
      <p:sp>
        <p:nvSpPr>
          <p:cNvPr id="52227" name="Content Placeholder 2"/>
          <p:cNvSpPr>
            <a:spLocks noGrp="1"/>
          </p:cNvSpPr>
          <p:nvPr>
            <p:ph idx="1"/>
          </p:nvPr>
        </p:nvSpPr>
        <p:spPr>
          <a:xfrm>
            <a:off x="457200" y="1600200"/>
            <a:ext cx="8229600" cy="4876800"/>
          </a:xfrm>
        </p:spPr>
        <p:txBody>
          <a:bodyPr/>
          <a:lstStyle/>
          <a:p>
            <a:pPr marL="457200" indent="-457200">
              <a:buFont typeface="Franklin Gothic Medium" charset="0"/>
              <a:buAutoNum type="arabicPeriod"/>
            </a:pPr>
            <a:r>
              <a:rPr lang="en-US" sz="2400" dirty="0" smtClean="0"/>
              <a:t>Position your mouse pointer over the </a:t>
            </a:r>
            <a:r>
              <a:rPr lang="en-US" sz="2400" b="1" dirty="0" smtClean="0"/>
              <a:t>Help </a:t>
            </a:r>
            <a:r>
              <a:rPr lang="en-US" sz="2400" dirty="0" smtClean="0"/>
              <a:t>button in the upper-right corner of your Excel screen. A ScreenTip appears, telling you that this button enables you to access Excel’s Help features, as shown in the figure below.</a:t>
            </a:r>
          </a:p>
          <a:p>
            <a:pPr marL="457200" indent="-457200">
              <a:buFont typeface="Franklin Gothic Medium" charset="0"/>
              <a:buAutoNum type="arabicPeriod"/>
            </a:pPr>
            <a:endParaRPr lang="en-US" sz="2300" dirty="0" smtClean="0"/>
          </a:p>
        </p:txBody>
      </p:sp>
      <p:pic>
        <p:nvPicPr>
          <p:cNvPr id="52228" name="Picture 2"/>
          <p:cNvPicPr>
            <a:picLocks noChangeAspect="1"/>
          </p:cNvPicPr>
          <p:nvPr/>
        </p:nvPicPr>
        <p:blipFill>
          <a:blip r:embed="rId2" cstate="print"/>
          <a:srcRect/>
          <a:stretch>
            <a:fillRect/>
          </a:stretch>
        </p:blipFill>
        <p:spPr bwMode="auto">
          <a:xfrm>
            <a:off x="3276600" y="3589338"/>
            <a:ext cx="2667000" cy="24511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Step-by-Step: Use the Help System</a:t>
            </a:r>
          </a:p>
        </p:txBody>
      </p:sp>
      <p:sp>
        <p:nvSpPr>
          <p:cNvPr id="53251" name="Content Placeholder 2"/>
          <p:cNvSpPr>
            <a:spLocks noGrp="1"/>
          </p:cNvSpPr>
          <p:nvPr>
            <p:ph idx="1"/>
          </p:nvPr>
        </p:nvSpPr>
        <p:spPr>
          <a:xfrm>
            <a:off x="457200" y="1600200"/>
            <a:ext cx="8229600" cy="4876800"/>
          </a:xfrm>
        </p:spPr>
        <p:txBody>
          <a:bodyPr/>
          <a:lstStyle/>
          <a:p>
            <a:pPr marL="457200" indent="-457200">
              <a:buFont typeface="Franklin Gothic Medium" charset="0"/>
              <a:buAutoNum type="arabicPeriod" startAt="2"/>
            </a:pPr>
            <a:r>
              <a:rPr lang="en-US" sz="2400" dirty="0" smtClean="0"/>
              <a:t>Click the </a:t>
            </a:r>
            <a:r>
              <a:rPr lang="en-US" sz="2400" b="1" dirty="0" smtClean="0"/>
              <a:t>Help</a:t>
            </a:r>
            <a:r>
              <a:rPr lang="en-US" sz="2400" dirty="0" smtClean="0"/>
              <a:t> button; the Help window opens, as shown in the figure below.</a:t>
            </a:r>
          </a:p>
          <a:p>
            <a:pPr marL="457200" indent="-457200">
              <a:buFont typeface="Franklin Gothic Medium" charset="0"/>
              <a:buAutoNum type="arabicPeriod" startAt="2"/>
            </a:pPr>
            <a:endParaRPr lang="en-US" sz="2400" dirty="0" smtClean="0"/>
          </a:p>
          <a:p>
            <a:pPr marL="457200" indent="-457200">
              <a:buFont typeface="Franklin Gothic Medium" charset="0"/>
              <a:buAutoNum type="arabicPeriod" startAt="2"/>
            </a:pPr>
            <a:endParaRPr lang="en-US" sz="2300" dirty="0" smtClean="0"/>
          </a:p>
        </p:txBody>
      </p:sp>
      <p:pic>
        <p:nvPicPr>
          <p:cNvPr id="53252" name="Picture 5"/>
          <p:cNvPicPr>
            <a:picLocks noChangeAspect="1"/>
          </p:cNvPicPr>
          <p:nvPr/>
        </p:nvPicPr>
        <p:blipFill>
          <a:blip r:embed="rId2" cstate="print"/>
          <a:srcRect/>
          <a:stretch>
            <a:fillRect/>
          </a:stretch>
        </p:blipFill>
        <p:spPr bwMode="auto">
          <a:xfrm>
            <a:off x="2362200" y="2667000"/>
            <a:ext cx="4373563" cy="3505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Step-by-Step: Use the Help System</a:t>
            </a:r>
          </a:p>
        </p:txBody>
      </p:sp>
      <p:sp>
        <p:nvSpPr>
          <p:cNvPr id="54275" name="Content Placeholder 2"/>
          <p:cNvSpPr>
            <a:spLocks noGrp="1"/>
          </p:cNvSpPr>
          <p:nvPr>
            <p:ph idx="1"/>
          </p:nvPr>
        </p:nvSpPr>
        <p:spPr>
          <a:xfrm>
            <a:off x="457200" y="1600200"/>
            <a:ext cx="8229600" cy="4876800"/>
          </a:xfrm>
        </p:spPr>
        <p:txBody>
          <a:bodyPr/>
          <a:lstStyle/>
          <a:p>
            <a:pPr marL="457200" indent="-457200">
              <a:buFont typeface="Franklin Gothic Medium" charset="0"/>
              <a:buAutoNum type="arabicPeriod" startAt="3"/>
            </a:pPr>
            <a:r>
              <a:rPr lang="en-US" sz="2400" dirty="0" smtClean="0"/>
              <a:t>In the Help window, click on the </a:t>
            </a:r>
            <a:r>
              <a:rPr lang="en-US" sz="2400" b="1" dirty="0" smtClean="0"/>
              <a:t>Getting started with Excel </a:t>
            </a:r>
            <a:r>
              <a:rPr lang="en-US" sz="2400" dirty="0" smtClean="0"/>
              <a:t>hyperlink. The next screen gives you additional hyperlinked subcategories.</a:t>
            </a:r>
          </a:p>
          <a:p>
            <a:pPr marL="457200" indent="-457200">
              <a:buFont typeface="Franklin Gothic Medium" charset="0"/>
              <a:buAutoNum type="arabicPeriod" startAt="3"/>
            </a:pPr>
            <a:r>
              <a:rPr lang="en-US" sz="2400" dirty="0" smtClean="0"/>
              <a:t>Navigate through 3 of the subtopics in the Help window.</a:t>
            </a:r>
          </a:p>
          <a:p>
            <a:pPr marL="457200" indent="-457200">
              <a:buFont typeface="Franklin Gothic Medium" charset="0"/>
              <a:buAutoNum type="arabicPeriod" startAt="3"/>
            </a:pPr>
            <a:r>
              <a:rPr lang="en-US" sz="2400" dirty="0" smtClean="0"/>
              <a:t>Click the </a:t>
            </a:r>
            <a:r>
              <a:rPr lang="en-US" sz="2400" b="1" dirty="0" smtClean="0"/>
              <a:t>Office Help Connection Status </a:t>
            </a:r>
            <a:r>
              <a:rPr lang="en-US" sz="2400" dirty="0" smtClean="0"/>
              <a:t>button in the bottom-right corner of the Help window. This displays the Connection Status dialog box (shown below), which enables you to choose whether the Help window displays online or offline Help content.</a:t>
            </a:r>
          </a:p>
          <a:p>
            <a:pPr marL="457200" indent="-457200">
              <a:buFont typeface="Franklin Gothic Medium" charset="0"/>
              <a:buAutoNum type="arabicPeriod" startAt="3"/>
            </a:pPr>
            <a:endParaRPr lang="en-US" sz="2400" dirty="0" smtClean="0"/>
          </a:p>
          <a:p>
            <a:pPr marL="457200" indent="-457200">
              <a:buFont typeface="Franklin Gothic Medium" charset="0"/>
              <a:buAutoNum type="arabicPeriod" startAt="3"/>
            </a:pPr>
            <a:endParaRPr lang="en-US" sz="2300" dirty="0" smtClean="0"/>
          </a:p>
        </p:txBody>
      </p:sp>
      <p:pic>
        <p:nvPicPr>
          <p:cNvPr id="54276" name="Picture 2"/>
          <p:cNvPicPr>
            <a:picLocks noChangeAspect="1"/>
          </p:cNvPicPr>
          <p:nvPr/>
        </p:nvPicPr>
        <p:blipFill>
          <a:blip r:embed="rId3" cstate="print"/>
          <a:srcRect/>
          <a:stretch>
            <a:fillRect/>
          </a:stretch>
        </p:blipFill>
        <p:spPr bwMode="auto">
          <a:xfrm>
            <a:off x="3276600" y="5257800"/>
            <a:ext cx="2301875" cy="1143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Step-by-Step: Use the Help System</a:t>
            </a:r>
          </a:p>
        </p:txBody>
      </p:sp>
      <p:sp>
        <p:nvSpPr>
          <p:cNvPr id="56323" name="Content Placeholder 2"/>
          <p:cNvSpPr>
            <a:spLocks noGrp="1"/>
          </p:cNvSpPr>
          <p:nvPr>
            <p:ph idx="1"/>
          </p:nvPr>
        </p:nvSpPr>
        <p:spPr>
          <a:xfrm>
            <a:off x="457200" y="1600200"/>
            <a:ext cx="8229600" cy="4876800"/>
          </a:xfrm>
        </p:spPr>
        <p:txBody>
          <a:bodyPr/>
          <a:lstStyle/>
          <a:p>
            <a:pPr marL="457200" indent="-457200">
              <a:buFont typeface="Franklin Gothic Medium" charset="0"/>
              <a:buAutoNum type="arabicPeriod" startAt="6"/>
            </a:pPr>
            <a:r>
              <a:rPr lang="en-US" sz="2400" b="1" dirty="0" smtClean="0"/>
              <a:t>CLOSE</a:t>
            </a:r>
            <a:r>
              <a:rPr lang="en-US" sz="2400" dirty="0" smtClean="0"/>
              <a:t> the Help window.</a:t>
            </a:r>
            <a:endParaRPr lang="en-US" sz="23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Step-by-Step: Start Excel</a:t>
            </a:r>
          </a:p>
        </p:txBody>
      </p:sp>
      <p:sp>
        <p:nvSpPr>
          <p:cNvPr id="19459" name="Content Placeholder 2"/>
          <p:cNvSpPr>
            <a:spLocks noGrp="1"/>
          </p:cNvSpPr>
          <p:nvPr>
            <p:ph idx="1"/>
          </p:nvPr>
        </p:nvSpPr>
        <p:spPr>
          <a:xfrm>
            <a:off x="457200" y="1600200"/>
            <a:ext cx="8229600" cy="4876800"/>
          </a:xfrm>
        </p:spPr>
        <p:txBody>
          <a:bodyPr/>
          <a:lstStyle/>
          <a:p>
            <a:pPr marL="514350" indent="-514350">
              <a:buFont typeface="Franklin Gothic Medium" charset="0"/>
              <a:buAutoNum type="arabicPeriod"/>
            </a:pPr>
            <a:r>
              <a:rPr lang="en-US" sz="2400" dirty="0" smtClean="0"/>
              <a:t>Click the </a:t>
            </a:r>
            <a:r>
              <a:rPr lang="en-US" sz="2400" b="1" dirty="0" smtClean="0"/>
              <a:t>Start</a:t>
            </a:r>
            <a:r>
              <a:rPr lang="en-US" sz="2400" dirty="0" smtClean="0"/>
              <a:t> menu, and then click </a:t>
            </a:r>
            <a:r>
              <a:rPr lang="en-US" sz="2400" b="1" dirty="0" smtClean="0"/>
              <a:t>All Programs</a:t>
            </a:r>
            <a:r>
              <a:rPr lang="en-US" sz="2400" dirty="0" smtClean="0"/>
              <a:t>. </a:t>
            </a:r>
          </a:p>
          <a:p>
            <a:pPr marL="514350" indent="-514350">
              <a:buFont typeface="Franklin Gothic Medium" charset="0"/>
              <a:buAutoNum type="arabicPeriod"/>
            </a:pPr>
            <a:r>
              <a:rPr lang="en-US" sz="2400" dirty="0" smtClean="0"/>
              <a:t>On the list of programs, click </a:t>
            </a:r>
            <a:r>
              <a:rPr lang="en-US" sz="2400" b="1" dirty="0" smtClean="0"/>
              <a:t>Microsoft</a:t>
            </a:r>
            <a:r>
              <a:rPr lang="en-US" sz="2400" dirty="0" smtClean="0"/>
              <a:t> </a:t>
            </a:r>
            <a:r>
              <a:rPr lang="en-US" sz="2400" b="1" dirty="0" smtClean="0"/>
              <a:t>Office</a:t>
            </a:r>
            <a:r>
              <a:rPr lang="en-US" sz="2400" dirty="0" smtClean="0"/>
              <a:t> </a:t>
            </a:r>
            <a:r>
              <a:rPr lang="en-US" sz="2400" b="1" dirty="0" smtClean="0"/>
              <a:t>2010</a:t>
            </a:r>
            <a:r>
              <a:rPr lang="en-US" sz="2400" dirty="0" smtClean="0"/>
              <a:t>.</a:t>
            </a:r>
          </a:p>
          <a:p>
            <a:pPr marL="514350" indent="-514350">
              <a:buFont typeface="Franklin Gothic Medium" charset="0"/>
              <a:buAutoNum type="arabicPeriod"/>
            </a:pPr>
            <a:r>
              <a:rPr lang="en-US" sz="2400" dirty="0" smtClean="0"/>
              <a:t>Click </a:t>
            </a:r>
            <a:r>
              <a:rPr lang="en-US" sz="2400" b="1" dirty="0" smtClean="0"/>
              <a:t>Microsoft</a:t>
            </a:r>
            <a:r>
              <a:rPr lang="en-US" sz="2400" dirty="0" smtClean="0"/>
              <a:t> </a:t>
            </a:r>
            <a:r>
              <a:rPr lang="en-US" sz="2400" b="1" dirty="0" smtClean="0"/>
              <a:t>Office</a:t>
            </a:r>
            <a:r>
              <a:rPr lang="en-US" sz="2400" dirty="0" smtClean="0"/>
              <a:t> </a:t>
            </a:r>
            <a:r>
              <a:rPr lang="en-US" sz="2400" b="1" dirty="0" smtClean="0"/>
              <a:t>Excel</a:t>
            </a:r>
            <a:r>
              <a:rPr lang="en-US" sz="2400" dirty="0" smtClean="0"/>
              <a:t> </a:t>
            </a:r>
            <a:r>
              <a:rPr lang="en-US" sz="2400" b="1" dirty="0" smtClean="0"/>
              <a:t>2010</a:t>
            </a:r>
            <a:r>
              <a:rPr lang="en-US" sz="2400" dirty="0" smtClean="0"/>
              <a:t>. A blank workbook will open, and the worksheet named Sheet1 will be displayed.</a:t>
            </a:r>
          </a:p>
          <a:p>
            <a:pPr marL="514350" indent="-514350"/>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ea typeface="+mj-ea"/>
              </a:rPr>
              <a:t>Lesson Summary</a:t>
            </a:r>
          </a:p>
        </p:txBody>
      </p:sp>
      <p:sp>
        <p:nvSpPr>
          <p:cNvPr id="57347" name="Rectangle 22"/>
          <p:cNvSpPr>
            <a:spLocks noChangeArrowheads="1"/>
          </p:cNvSpPr>
          <p:nvPr/>
        </p:nvSpPr>
        <p:spPr bwMode="auto">
          <a:xfrm>
            <a:off x="457200" y="1447800"/>
            <a:ext cx="8229600" cy="5029200"/>
          </a:xfrm>
          <a:prstGeom prst="rect">
            <a:avLst/>
          </a:prstGeom>
          <a:noFill/>
          <a:ln w="9525">
            <a:noFill/>
            <a:miter lim="800000"/>
            <a:headEnd/>
            <a:tailEnd/>
          </a:ln>
        </p:spPr>
        <p:txBody>
          <a:bodyPr/>
          <a:lstStyle/>
          <a:p>
            <a:pPr marL="342900" indent="-342900" algn="l">
              <a:spcBef>
                <a:spcPct val="20000"/>
              </a:spcBef>
              <a:buClr>
                <a:srgbClr val="0000CC"/>
              </a:buClr>
              <a:buFontTx/>
              <a:buChar char="•"/>
            </a:pPr>
            <a:endParaRPr lang="en-US" sz="3200" dirty="0">
              <a:latin typeface="Franklin Gothic Book" charset="0"/>
            </a:endParaRPr>
          </a:p>
        </p:txBody>
      </p:sp>
      <p:pic>
        <p:nvPicPr>
          <p:cNvPr id="57348" name="Picture 1"/>
          <p:cNvPicPr>
            <a:picLocks noChangeAspect="1"/>
          </p:cNvPicPr>
          <p:nvPr/>
        </p:nvPicPr>
        <p:blipFill>
          <a:blip r:embed="rId3" cstate="print"/>
          <a:srcRect/>
          <a:stretch>
            <a:fillRect/>
          </a:stretch>
        </p:blipFill>
        <p:spPr bwMode="auto">
          <a:xfrm>
            <a:off x="566738" y="1800225"/>
            <a:ext cx="7935912" cy="30765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Step-by-Step: Use Onscreen Tools</a:t>
            </a:r>
          </a:p>
        </p:txBody>
      </p:sp>
      <p:sp>
        <p:nvSpPr>
          <p:cNvPr id="20483" name="Content Placeholder 2"/>
          <p:cNvSpPr>
            <a:spLocks noGrp="1"/>
          </p:cNvSpPr>
          <p:nvPr>
            <p:ph idx="1"/>
          </p:nvPr>
        </p:nvSpPr>
        <p:spPr>
          <a:xfrm>
            <a:off x="457200" y="1600200"/>
            <a:ext cx="8229600" cy="4876800"/>
          </a:xfrm>
        </p:spPr>
        <p:txBody>
          <a:bodyPr/>
          <a:lstStyle/>
          <a:p>
            <a:pPr marL="514350" indent="-514350">
              <a:buFont typeface="Franklin Gothic Medium" charset="0"/>
              <a:buAutoNum type="arabicPeriod"/>
            </a:pPr>
            <a:r>
              <a:rPr lang="en-US" sz="2400" dirty="0" smtClean="0"/>
              <a:t>Place the cursor at the bottom of each command on the Quick Access Toolbar and read the description that appears as a ScreenTip. </a:t>
            </a:r>
          </a:p>
          <a:p>
            <a:pPr marL="514350" indent="-514350">
              <a:buFont typeface="Franklin Gothic Medium" charset="0"/>
              <a:buAutoNum type="arabicPeriod"/>
            </a:pPr>
            <a:r>
              <a:rPr lang="en-US" sz="2400" dirty="0" smtClean="0"/>
              <a:t>Click the drop-down arrow at the right side of the Quick Access Toolbar. From the drop-down list, select </a:t>
            </a:r>
            <a:r>
              <a:rPr lang="en-US" sz="2400" b="1" dirty="0" smtClean="0"/>
              <a:t>Open</a:t>
            </a:r>
            <a:r>
              <a:rPr lang="en-US" sz="2400" dirty="0" smtClean="0"/>
              <a:t>. The Open icon is added to the Quick Access Toolbar. Click the down arrow again and select </a:t>
            </a:r>
            <a:r>
              <a:rPr lang="en-US" sz="2400" b="1" dirty="0" smtClean="0"/>
              <a:t>Quick Print </a:t>
            </a:r>
            <a:r>
              <a:rPr lang="en-US" sz="2400" dirty="0" smtClean="0"/>
              <a:t>from the drop-down list (see Figure 1-2).</a:t>
            </a:r>
          </a:p>
          <a:p>
            <a:pPr marL="514350" indent="-514350"/>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1-2: Customizing the </a:t>
            </a:r>
            <a:br>
              <a:rPr lang="en-US" dirty="0" smtClean="0"/>
            </a:br>
            <a:r>
              <a:rPr lang="en-US" dirty="0" smtClean="0"/>
              <a:t>Quick Access Toolbar</a:t>
            </a:r>
          </a:p>
        </p:txBody>
      </p:sp>
      <p:pic>
        <p:nvPicPr>
          <p:cNvPr id="21507" name="Picture 2"/>
          <p:cNvPicPr>
            <a:picLocks noChangeAspect="1"/>
          </p:cNvPicPr>
          <p:nvPr/>
        </p:nvPicPr>
        <p:blipFill>
          <a:blip r:embed="rId3" cstate="print"/>
          <a:srcRect/>
          <a:stretch>
            <a:fillRect/>
          </a:stretch>
        </p:blipFill>
        <p:spPr bwMode="auto">
          <a:xfrm>
            <a:off x="2438400" y="2024063"/>
            <a:ext cx="3171825" cy="28098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Step-by-Step: Use Onscreen Tools</a:t>
            </a:r>
          </a:p>
        </p:txBody>
      </p:sp>
      <p:sp>
        <p:nvSpPr>
          <p:cNvPr id="23555" name="Content Placeholder 2"/>
          <p:cNvSpPr>
            <a:spLocks noGrp="1"/>
          </p:cNvSpPr>
          <p:nvPr>
            <p:ph idx="1"/>
          </p:nvPr>
        </p:nvSpPr>
        <p:spPr>
          <a:xfrm>
            <a:off x="457200" y="1600200"/>
            <a:ext cx="8229600" cy="4876800"/>
          </a:xfrm>
        </p:spPr>
        <p:txBody>
          <a:bodyPr/>
          <a:lstStyle/>
          <a:p>
            <a:pPr marL="514350" indent="-514350">
              <a:buFont typeface="Franklin Gothic Medium" charset="0"/>
              <a:buAutoNum type="arabicPeriod" startAt="3"/>
            </a:pPr>
            <a:r>
              <a:rPr lang="en-US" sz="2400" dirty="0" smtClean="0"/>
              <a:t>Next, right-click the toolbar, then select </a:t>
            </a:r>
            <a:r>
              <a:rPr lang="en-US" sz="2400" b="1" dirty="0" smtClean="0"/>
              <a:t>Show Quick Access Toolbar Below the Ribbon</a:t>
            </a:r>
            <a:r>
              <a:rPr lang="en-US" sz="2400" dirty="0" smtClean="0"/>
              <a:t>.</a:t>
            </a:r>
          </a:p>
          <a:p>
            <a:pPr marL="514350" indent="-514350">
              <a:buFont typeface="Franklin Gothic Medium" charset="0"/>
              <a:buAutoNum type="arabicPeriod" startAt="3"/>
            </a:pPr>
            <a:r>
              <a:rPr lang="en-US" sz="2400" dirty="0" smtClean="0"/>
              <a:t>Right-click the </a:t>
            </a:r>
            <a:r>
              <a:rPr lang="en-US" sz="2400" b="1" dirty="0" smtClean="0"/>
              <a:t>Home</a:t>
            </a:r>
            <a:r>
              <a:rPr lang="en-US" sz="2400" dirty="0" smtClean="0"/>
              <a:t> tab and click </a:t>
            </a:r>
            <a:r>
              <a:rPr lang="en-US" sz="2400" b="1" dirty="0" smtClean="0"/>
              <a:t>Minimize the Ribbon</a:t>
            </a:r>
            <a:r>
              <a:rPr lang="en-US" sz="2400" dirty="0" smtClean="0"/>
              <a:t>; now, only the tabs remain on display, increasing your workspace.</a:t>
            </a:r>
          </a:p>
          <a:p>
            <a:pPr marL="514350" indent="-514350">
              <a:buFont typeface="Franklin Gothic Medium" charset="0"/>
              <a:buAutoNum type="arabicPeriod" startAt="3"/>
            </a:pPr>
            <a:r>
              <a:rPr lang="en-US" sz="2400" dirty="0" smtClean="0"/>
              <a:t>Click the drop-down arrow on the right side of the Quick Access Toolbar to produce a menu of options, then select </a:t>
            </a:r>
            <a:r>
              <a:rPr lang="en-US" sz="2400" b="1" dirty="0" smtClean="0"/>
              <a:t>Minimize the Ribbon</a:t>
            </a:r>
            <a:r>
              <a:rPr lang="en-US" sz="2400" dirty="0" smtClean="0"/>
              <a:t> to turn off the option and make the Ribbon commands visible.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Step-by-Step: Use Onscreen Tools</a:t>
            </a:r>
          </a:p>
        </p:txBody>
      </p:sp>
      <p:sp>
        <p:nvSpPr>
          <p:cNvPr id="24579" name="Content Placeholder 2"/>
          <p:cNvSpPr>
            <a:spLocks noGrp="1"/>
          </p:cNvSpPr>
          <p:nvPr>
            <p:ph idx="1"/>
          </p:nvPr>
        </p:nvSpPr>
        <p:spPr>
          <a:xfrm>
            <a:off x="457200" y="1600200"/>
            <a:ext cx="8229600" cy="2286000"/>
          </a:xfrm>
        </p:spPr>
        <p:txBody>
          <a:bodyPr/>
          <a:lstStyle/>
          <a:p>
            <a:pPr marL="514350" indent="-514350">
              <a:buFont typeface="Franklin Gothic Medium" charset="0"/>
              <a:buAutoNum type="arabicPeriod" startAt="6"/>
            </a:pPr>
            <a:r>
              <a:rPr lang="en-US" sz="2400" dirty="0" smtClean="0"/>
              <a:t>Right-click the </a:t>
            </a:r>
            <a:r>
              <a:rPr lang="en-US" sz="2400" b="1" dirty="0" smtClean="0"/>
              <a:t>Quick Access Toolbar </a:t>
            </a:r>
            <a:r>
              <a:rPr lang="en-US" sz="2400" dirty="0" smtClean="0"/>
              <a:t>again and choose </a:t>
            </a:r>
            <a:r>
              <a:rPr lang="en-US" sz="2400" b="1" dirty="0" smtClean="0"/>
              <a:t>Show Quick Access Toolbar Above the Ribbon </a:t>
            </a:r>
            <a:r>
              <a:rPr lang="en-US" sz="2400" dirty="0" smtClean="0"/>
              <a:t>from the pop-up menu.</a:t>
            </a:r>
          </a:p>
          <a:p>
            <a:pPr marL="514350" indent="-514350">
              <a:buFont typeface="Franklin Gothic Medium" charset="0"/>
              <a:buAutoNum type="arabicPeriod" startAt="6"/>
            </a:pPr>
            <a:r>
              <a:rPr lang="en-US" sz="2400" dirty="0" smtClean="0"/>
              <a:t>Right-click the </a:t>
            </a:r>
            <a:r>
              <a:rPr lang="en-US" sz="2400" b="1" dirty="0" smtClean="0"/>
              <a:t>Open </a:t>
            </a:r>
            <a:r>
              <a:rPr lang="en-US" sz="2400" dirty="0" smtClean="0"/>
              <a:t>command, and select </a:t>
            </a:r>
            <a:r>
              <a:rPr lang="en-US" sz="2400" b="1" dirty="0" smtClean="0"/>
              <a:t>Remove from Quick Access Toolbar</a:t>
            </a:r>
            <a:r>
              <a:rPr lang="en-US" sz="2400" dirty="0" smtClean="0"/>
              <a:t>.</a:t>
            </a:r>
          </a:p>
          <a:p>
            <a:pPr marL="514350" indent="-514350">
              <a:buFont typeface="Franklin Gothic Medium" charset="0"/>
              <a:buAutoNum type="arabicPeriod" startAt="6"/>
            </a:pPr>
            <a:endParaRPr lang="en-US" sz="2400" dirty="0" smtClean="0"/>
          </a:p>
          <a:p>
            <a:pPr marL="514350" indent="-514350"/>
            <a:endParaRPr lang="en-US" dirty="0" smtClean="0"/>
          </a:p>
        </p:txBody>
      </p:sp>
      <p:sp>
        <p:nvSpPr>
          <p:cNvPr id="3" name="TextBox 2"/>
          <p:cNvSpPr txBox="1"/>
          <p:nvPr/>
        </p:nvSpPr>
        <p:spPr>
          <a:xfrm>
            <a:off x="990600" y="4038600"/>
            <a:ext cx="7315200" cy="1938338"/>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a:spAutoFit/>
          </a:bodyPr>
          <a:lstStyle/>
          <a:p>
            <a:r>
              <a:rPr lang="en-US" sz="2000" b="1" dirty="0">
                <a:solidFill>
                  <a:srgbClr val="FFFFFF"/>
                </a:solidFill>
                <a:ea typeface="ＭＳ Ｐゴシック" charset="-128"/>
              </a:rPr>
              <a:t>NOTE</a:t>
            </a:r>
            <a:r>
              <a:rPr lang="en-US" sz="2000" dirty="0">
                <a:solidFill>
                  <a:srgbClr val="FFFFFF"/>
                </a:solidFill>
                <a:ea typeface="ＭＳ Ｐゴシック" charset="-128"/>
              </a:rPr>
              <a:t>: If you want to add commands to the Quick Access Toolbar that don’t appear in the drop-down list, click More Commands on the drop-down list. The Excel Options dialog box will open. You can also right-click the Quick Access Toolbar or any Ribbon tab and select Customize Quick Access Toolbar to open the Excel Options window.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Step-by-Step: Navigate the Ribbon</a:t>
            </a:r>
          </a:p>
        </p:txBody>
      </p:sp>
      <p:sp>
        <p:nvSpPr>
          <p:cNvPr id="26627" name="Content Placeholder 2"/>
          <p:cNvSpPr>
            <a:spLocks noGrp="1"/>
          </p:cNvSpPr>
          <p:nvPr>
            <p:ph idx="1"/>
          </p:nvPr>
        </p:nvSpPr>
        <p:spPr>
          <a:xfrm>
            <a:off x="457200" y="1600200"/>
            <a:ext cx="8229600" cy="4876800"/>
          </a:xfrm>
        </p:spPr>
        <p:txBody>
          <a:bodyPr/>
          <a:lstStyle/>
          <a:p>
            <a:pPr marL="514350" indent="-514350">
              <a:buFont typeface="Franklin Gothic Medium" charset="0"/>
              <a:buAutoNum type="arabicPeriod"/>
            </a:pPr>
            <a:r>
              <a:rPr lang="en-US" sz="2400" dirty="0" smtClean="0"/>
              <a:t>With the Home tab active, click cell A1; your screen should look similar to the one shown below.</a:t>
            </a:r>
          </a:p>
          <a:p>
            <a:pPr marL="514350" indent="-514350">
              <a:buFont typeface="Franklin Gothic Medium" charset="0"/>
              <a:buAutoNum type="arabicPeriod"/>
            </a:pPr>
            <a:endParaRPr lang="en-US" sz="2800" dirty="0" smtClean="0"/>
          </a:p>
        </p:txBody>
      </p:sp>
      <p:pic>
        <p:nvPicPr>
          <p:cNvPr id="26628" name="Picture 2"/>
          <p:cNvPicPr>
            <a:picLocks noChangeAspect="1"/>
          </p:cNvPicPr>
          <p:nvPr/>
        </p:nvPicPr>
        <p:blipFill>
          <a:blip r:embed="rId2" cstate="print"/>
          <a:srcRect/>
          <a:stretch>
            <a:fillRect/>
          </a:stretch>
        </p:blipFill>
        <p:spPr bwMode="auto">
          <a:xfrm>
            <a:off x="1120775" y="2971800"/>
            <a:ext cx="7031038" cy="1498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Step-by-Step: Navigate the Ribbon</a:t>
            </a:r>
          </a:p>
        </p:txBody>
      </p:sp>
      <p:sp>
        <p:nvSpPr>
          <p:cNvPr id="27651" name="Content Placeholder 2"/>
          <p:cNvSpPr>
            <a:spLocks noGrp="1"/>
          </p:cNvSpPr>
          <p:nvPr>
            <p:ph idx="1"/>
          </p:nvPr>
        </p:nvSpPr>
        <p:spPr>
          <a:xfrm>
            <a:off x="457200" y="1600200"/>
            <a:ext cx="8229600" cy="4876800"/>
          </a:xfrm>
        </p:spPr>
        <p:txBody>
          <a:bodyPr/>
          <a:lstStyle/>
          <a:p>
            <a:pPr marL="514350" indent="-514350">
              <a:buFont typeface="Franklin Gothic Medium" charset="0"/>
              <a:buAutoNum type="arabicPeriod" startAt="2"/>
            </a:pPr>
            <a:r>
              <a:rPr lang="en-US" sz="2400" dirty="0" smtClean="0"/>
              <a:t>Click the </a:t>
            </a:r>
            <a:r>
              <a:rPr lang="en-US" sz="2400" b="1" dirty="0" smtClean="0"/>
              <a:t>Insert </a:t>
            </a:r>
            <a:r>
              <a:rPr lang="en-US" sz="2400" dirty="0" smtClean="0"/>
              <a:t>tab; your screen should now look similar to the one shown below. Commands on the Insert tab enable you to add charts and illustrations and to perform other functions that enhance your Excel spreadsheets.</a:t>
            </a:r>
          </a:p>
        </p:txBody>
      </p:sp>
      <p:pic>
        <p:nvPicPr>
          <p:cNvPr id="27652" name="Picture 3"/>
          <p:cNvPicPr>
            <a:picLocks noChangeAspect="1"/>
          </p:cNvPicPr>
          <p:nvPr/>
        </p:nvPicPr>
        <p:blipFill>
          <a:blip r:embed="rId2" cstate="print"/>
          <a:srcRect/>
          <a:stretch>
            <a:fillRect/>
          </a:stretch>
        </p:blipFill>
        <p:spPr bwMode="auto">
          <a:xfrm>
            <a:off x="1295400" y="3552825"/>
            <a:ext cx="6478588" cy="16383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6260</TotalTime>
  <Words>2026</Words>
  <Application>Microsoft Office PowerPoint</Application>
  <PresentationFormat>On-screen Show (4:3)</PresentationFormat>
  <Paragraphs>148</Paragraphs>
  <Slides>30</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ＭＳ Ｐゴシック</vt:lpstr>
      <vt:lpstr>Franklin Gothic Medium</vt:lpstr>
      <vt:lpstr>Franklin Gothic Book</vt:lpstr>
      <vt:lpstr>Calibri</vt:lpstr>
      <vt:lpstr>Custom Design</vt:lpstr>
      <vt:lpstr>Overview</vt:lpstr>
      <vt:lpstr>Objectives</vt:lpstr>
      <vt:lpstr>Step-by-Step: Start Excel</vt:lpstr>
      <vt:lpstr>Step-by-Step: Use Onscreen Tools</vt:lpstr>
      <vt:lpstr>Figure 1-2: Customizing the  Quick Access Toolbar</vt:lpstr>
      <vt:lpstr>Step-by-Step: Use Onscreen Tools</vt:lpstr>
      <vt:lpstr>Step-by-Step: Use Onscreen Tools</vt:lpstr>
      <vt:lpstr>Step-by-Step: Navigate the Ribbon</vt:lpstr>
      <vt:lpstr>Step-by-Step: Navigate the Ribbon</vt:lpstr>
      <vt:lpstr>Step-by-Step: Navigate the Ribbon</vt:lpstr>
      <vt:lpstr>Step-by-Step: Access Backstage</vt:lpstr>
      <vt:lpstr>Step-by-Step: Use the File Tab to Open Backstage View and Create a New Workbook</vt:lpstr>
      <vt:lpstr>Step-by-Step: Use the File Tab to Open Backstage View and Create a New Workbook</vt:lpstr>
      <vt:lpstr>Step-by-Step: Change Excel’s View</vt:lpstr>
      <vt:lpstr>Step-by-Step: Change Excel’s View</vt:lpstr>
      <vt:lpstr>Figure 1-10: Page Layout View</vt:lpstr>
      <vt:lpstr>Step-by-Step: Split a Window</vt:lpstr>
      <vt:lpstr>Step-by-Step: Split a Window</vt:lpstr>
      <vt:lpstr>Step-by-Step: Open a New Window</vt:lpstr>
      <vt:lpstr>Figure 1-12: A New Window</vt:lpstr>
      <vt:lpstr>Step-by-Step: Open a New Window</vt:lpstr>
      <vt:lpstr>Step-by-Step: Open an Existing Workbook</vt:lpstr>
      <vt:lpstr>Figure 1-13: Opening an Existing Worksheet</vt:lpstr>
      <vt:lpstr>Step-by-Step: Navigate a Worksheet</vt:lpstr>
      <vt:lpstr>Step-by-Step: Navigate a Worksheet</vt:lpstr>
      <vt:lpstr>Step-by-Step: Use the Help System</vt:lpstr>
      <vt:lpstr>Step-by-Step: Use the Help System</vt:lpstr>
      <vt:lpstr>Step-by-Step: Use the Help System</vt:lpstr>
      <vt:lpstr>Step-by-Step: Use the Help System</vt:lpstr>
      <vt:lpstr>Lesson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 Skintik</dc:creator>
  <cp:lastModifiedBy>JLartz</cp:lastModifiedBy>
  <cp:revision>335</cp:revision>
  <dcterms:created xsi:type="dcterms:W3CDTF">2007-01-10T19:14:18Z</dcterms:created>
  <dcterms:modified xsi:type="dcterms:W3CDTF">2011-09-01T17:26:04Z</dcterms:modified>
</cp:coreProperties>
</file>