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68" r:id="rId6"/>
    <p:sldId id="267" r:id="rId7"/>
    <p:sldId id="259" r:id="rId8"/>
    <p:sldId id="260" r:id="rId9"/>
    <p:sldId id="261" r:id="rId10"/>
    <p:sldId id="262" r:id="rId11"/>
    <p:sldId id="263" r:id="rId12"/>
    <p:sldId id="264"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B16ADA-534A-4DEF-86DC-5593F9C04E3B}" type="datetimeFigureOut">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1079022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16ADA-534A-4DEF-86DC-5593F9C04E3B}" type="datetimeFigureOut">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4227445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16ADA-534A-4DEF-86DC-5593F9C04E3B}" type="datetimeFigureOut">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1104086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16ADA-534A-4DEF-86DC-5593F9C04E3B}" type="datetimeFigureOut">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2616674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B16ADA-534A-4DEF-86DC-5593F9C04E3B}" type="datetimeFigureOut">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1591378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B16ADA-534A-4DEF-86DC-5593F9C04E3B}" type="datetimeFigureOut">
              <a:rPr lang="en-US" smtClean="0"/>
              <a:t>11/27/2017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3180880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B16ADA-534A-4DEF-86DC-5593F9C04E3B}" type="datetimeFigureOut">
              <a:rPr lang="en-US" smtClean="0"/>
              <a:t>11/27/2017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3800122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B16ADA-534A-4DEF-86DC-5593F9C04E3B}" type="datetimeFigureOut">
              <a:rPr lang="en-US" smtClean="0"/>
              <a:t>11/27/2017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2816655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16ADA-534A-4DEF-86DC-5593F9C04E3B}" type="datetimeFigureOut">
              <a:rPr lang="en-US" smtClean="0"/>
              <a:t>11/27/2017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406729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B16ADA-534A-4DEF-86DC-5593F9C04E3B}" type="datetimeFigureOut">
              <a:rPr lang="en-US" smtClean="0"/>
              <a:t>11/27/2017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2195818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B16ADA-534A-4DEF-86DC-5593F9C04E3B}" type="datetimeFigureOut">
              <a:rPr lang="en-US" smtClean="0"/>
              <a:t>11/27/2017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CE07C-0DF1-4DBC-A438-5B4BECB5E2F8}" type="slidenum">
              <a:rPr lang="en-US" smtClean="0"/>
              <a:t>‹#›</a:t>
            </a:fld>
            <a:endParaRPr lang="en-US"/>
          </a:p>
        </p:txBody>
      </p:sp>
    </p:spTree>
    <p:extLst>
      <p:ext uri="{BB962C8B-B14F-4D97-AF65-F5344CB8AC3E}">
        <p14:creationId xmlns:p14="http://schemas.microsoft.com/office/powerpoint/2010/main" val="302825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16ADA-534A-4DEF-86DC-5593F9C04E3B}" type="datetimeFigureOut">
              <a:rPr lang="en-US" smtClean="0"/>
              <a:t>11/27/2017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CE07C-0DF1-4DBC-A438-5B4BECB5E2F8}" type="slidenum">
              <a:rPr lang="en-US" smtClean="0"/>
              <a:t>‹#›</a:t>
            </a:fld>
            <a:endParaRPr lang="en-US"/>
          </a:p>
        </p:txBody>
      </p:sp>
    </p:spTree>
    <p:extLst>
      <p:ext uri="{BB962C8B-B14F-4D97-AF65-F5344CB8AC3E}">
        <p14:creationId xmlns:p14="http://schemas.microsoft.com/office/powerpoint/2010/main" val="3455735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Configure Network Access</a:t>
            </a:r>
            <a:endParaRPr lang="en-US" dirty="0"/>
          </a:p>
        </p:txBody>
      </p:sp>
      <p:sp>
        <p:nvSpPr>
          <p:cNvPr id="3" name="Subtitle 2"/>
          <p:cNvSpPr>
            <a:spLocks noGrp="1"/>
          </p:cNvSpPr>
          <p:nvPr>
            <p:ph type="subTitle" idx="1"/>
          </p:nvPr>
        </p:nvSpPr>
        <p:spPr/>
        <p:txBody>
          <a:bodyPr/>
          <a:lstStyle/>
          <a:p>
            <a:r>
              <a:rPr lang="en-US" dirty="0" smtClean="0"/>
              <a:t>Topic D: Sharing and Storage Methods</a:t>
            </a:r>
            <a:endParaRPr lang="en-US" dirty="0"/>
          </a:p>
        </p:txBody>
      </p:sp>
    </p:spTree>
    <p:extLst>
      <p:ext uri="{BB962C8B-B14F-4D97-AF65-F5344CB8AC3E}">
        <p14:creationId xmlns:p14="http://schemas.microsoft.com/office/powerpoint/2010/main" val="304942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7400" y="2643981"/>
            <a:ext cx="5029200" cy="243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4197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7735025"/>
              </p:ext>
            </p:extLst>
          </p:nvPr>
        </p:nvGraphicFramePr>
        <p:xfrm>
          <a:off x="457200" y="1600200"/>
          <a:ext cx="8229600" cy="39370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Protocol</a:t>
                      </a:r>
                      <a:endParaRPr lang="en-US" dirty="0"/>
                    </a:p>
                  </a:txBody>
                  <a:tcPr/>
                </a:tc>
                <a:tc>
                  <a:txBody>
                    <a:bodyPr/>
                    <a:lstStyle/>
                    <a:p>
                      <a:r>
                        <a:rPr lang="en-US" dirty="0" smtClean="0"/>
                        <a:t>Description</a:t>
                      </a:r>
                      <a:endParaRPr lang="en-US" dirty="0"/>
                    </a:p>
                  </a:txBody>
                  <a:tcPr/>
                </a:tc>
              </a:tr>
              <a:tr h="370840">
                <a:tc>
                  <a:txBody>
                    <a:bodyPr/>
                    <a:lstStyle/>
                    <a:p>
                      <a:r>
                        <a:rPr lang="en-US" sz="1800" b="0" i="1" u="none" strike="noStrike" kern="1200" baseline="0" dirty="0" smtClean="0">
                          <a:solidFill>
                            <a:schemeClr val="dk1"/>
                          </a:solidFill>
                          <a:latin typeface="+mn-lt"/>
                          <a:ea typeface="+mn-ea"/>
                          <a:cs typeface="+mn-cs"/>
                        </a:rPr>
                        <a:t>Simple File Transfer</a:t>
                      </a:r>
                    </a:p>
                    <a:p>
                      <a:r>
                        <a:rPr lang="en-US" sz="1800" b="0" i="1" u="none" strike="noStrike" kern="1200" baseline="0" dirty="0" smtClean="0">
                          <a:solidFill>
                            <a:schemeClr val="dk1"/>
                          </a:solidFill>
                          <a:latin typeface="+mn-lt"/>
                          <a:ea typeface="+mn-ea"/>
                          <a:cs typeface="+mn-cs"/>
                        </a:rPr>
                        <a:t>Protocol (SFTP)</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protocol was an early unsecured file transfer protocol that has since</a:t>
                      </a:r>
                    </a:p>
                    <a:p>
                      <a:r>
                        <a:rPr lang="en-US" sz="1800" b="0" i="0" u="none" strike="noStrike" kern="1200" baseline="0" dirty="0" smtClean="0">
                          <a:solidFill>
                            <a:schemeClr val="dk1"/>
                          </a:solidFill>
                          <a:latin typeface="+mn-lt"/>
                          <a:ea typeface="+mn-ea"/>
                          <a:cs typeface="+mn-cs"/>
                        </a:rPr>
                        <a:t>been declared obsolete.</a:t>
                      </a:r>
                      <a:endParaRPr lang="en-US" dirty="0"/>
                    </a:p>
                  </a:txBody>
                  <a:tcPr/>
                </a:tc>
              </a:tr>
              <a:tr h="370840">
                <a:tc>
                  <a:txBody>
                    <a:bodyPr/>
                    <a:lstStyle/>
                    <a:p>
                      <a:r>
                        <a:rPr lang="en-US" sz="1800" b="0" i="1" u="none" strike="noStrike" kern="1200" baseline="0" dirty="0" smtClean="0">
                          <a:solidFill>
                            <a:schemeClr val="dk1"/>
                          </a:solidFill>
                          <a:latin typeface="+mn-lt"/>
                          <a:ea typeface="+mn-ea"/>
                          <a:cs typeface="+mn-cs"/>
                        </a:rPr>
                        <a:t>FTP over SSH</a:t>
                      </a:r>
                      <a:endParaRPr lang="en-US" dirty="0"/>
                    </a:p>
                  </a:txBody>
                  <a:tcPr/>
                </a:tc>
                <a:tc>
                  <a:txBody>
                    <a:bodyPr/>
                    <a:lstStyle/>
                    <a:p>
                      <a:r>
                        <a:rPr lang="en-US" sz="1800" b="0" i="0" u="none" strike="noStrike" kern="1200" baseline="0" dirty="0" smtClean="0">
                          <a:solidFill>
                            <a:schemeClr val="dk1"/>
                          </a:solidFill>
                          <a:latin typeface="+mn-lt"/>
                          <a:ea typeface="+mn-ea"/>
                          <a:cs typeface="+mn-cs"/>
                        </a:rPr>
                        <a:t>Also called </a:t>
                      </a:r>
                      <a:r>
                        <a:rPr lang="en-US" sz="1800" b="0" i="1" u="none" strike="noStrike" kern="1200" baseline="0" dirty="0" smtClean="0">
                          <a:solidFill>
                            <a:schemeClr val="dk1"/>
                          </a:solidFill>
                          <a:latin typeface="+mn-lt"/>
                          <a:ea typeface="+mn-ea"/>
                          <a:cs typeface="+mn-cs"/>
                        </a:rPr>
                        <a:t>Secure FTP</a:t>
                      </a:r>
                      <a:r>
                        <a:rPr lang="en-US" sz="1800" b="0" i="0" u="none" strike="noStrike" kern="1200" baseline="0" dirty="0" smtClean="0">
                          <a:solidFill>
                            <a:schemeClr val="dk1"/>
                          </a:solidFill>
                          <a:latin typeface="+mn-lt"/>
                          <a:ea typeface="+mn-ea"/>
                          <a:cs typeface="+mn-cs"/>
                        </a:rPr>
                        <a:t>, FTP over SSH is a secure version of FTP that</a:t>
                      </a:r>
                    </a:p>
                    <a:p>
                      <a:r>
                        <a:rPr lang="en-US" sz="1800" b="0" i="0" u="none" strike="noStrike" kern="1200" baseline="0" dirty="0" smtClean="0">
                          <a:solidFill>
                            <a:schemeClr val="dk1"/>
                          </a:solidFill>
                          <a:latin typeface="+mn-lt"/>
                          <a:ea typeface="+mn-ea"/>
                          <a:cs typeface="+mn-cs"/>
                        </a:rPr>
                        <a:t>uses an SSH tunnel as an encryption method to transfer, access, and</a:t>
                      </a:r>
                    </a:p>
                    <a:p>
                      <a:r>
                        <a:rPr lang="en-US" sz="1800" b="0" i="0" u="none" strike="noStrike" kern="1200" baseline="0" dirty="0" smtClean="0">
                          <a:solidFill>
                            <a:schemeClr val="dk1"/>
                          </a:solidFill>
                          <a:latin typeface="+mn-lt"/>
                          <a:ea typeface="+mn-ea"/>
                          <a:cs typeface="+mn-cs"/>
                        </a:rPr>
                        <a:t>manage files. Secure FTP is used primarily on Windows systems.</a:t>
                      </a:r>
                      <a:endParaRPr lang="en-US" dirty="0"/>
                    </a:p>
                  </a:txBody>
                  <a:tcPr/>
                </a:tc>
              </a:tr>
              <a:tr h="370840">
                <a:tc>
                  <a:txBody>
                    <a:bodyPr/>
                    <a:lstStyle/>
                    <a:p>
                      <a:r>
                        <a:rPr lang="en-US" sz="1800" b="0" i="1" u="none" strike="noStrike" kern="1200" baseline="0" dirty="0" smtClean="0">
                          <a:solidFill>
                            <a:schemeClr val="dk1"/>
                          </a:solidFill>
                          <a:latin typeface="+mn-lt"/>
                          <a:ea typeface="+mn-ea"/>
                          <a:cs typeface="+mn-cs"/>
                        </a:rPr>
                        <a:t>File Transfer Protocol</a:t>
                      </a:r>
                    </a:p>
                    <a:p>
                      <a:r>
                        <a:rPr lang="en-US" sz="1800" b="0" i="1" u="none" strike="noStrike" kern="1200" baseline="0" dirty="0" smtClean="0">
                          <a:solidFill>
                            <a:schemeClr val="dk1"/>
                          </a:solidFill>
                          <a:latin typeface="+mn-lt"/>
                          <a:ea typeface="+mn-ea"/>
                          <a:cs typeface="+mn-cs"/>
                        </a:rPr>
                        <a:t>Secure (FTPS)</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protocol, also known as </a:t>
                      </a:r>
                      <a:r>
                        <a:rPr lang="en-US" sz="1800" b="0" i="1" u="none" strike="noStrike" kern="1200" baseline="0" dirty="0" smtClean="0">
                          <a:solidFill>
                            <a:schemeClr val="dk1"/>
                          </a:solidFill>
                          <a:latin typeface="+mn-lt"/>
                          <a:ea typeface="+mn-ea"/>
                          <a:cs typeface="+mn-cs"/>
                        </a:rPr>
                        <a:t>FTP-SSL</a:t>
                      </a:r>
                      <a:r>
                        <a:rPr lang="en-US" sz="1800" b="0" i="0" u="none" strike="noStrike" kern="1200" baseline="0" dirty="0" smtClean="0">
                          <a:solidFill>
                            <a:schemeClr val="dk1"/>
                          </a:solidFill>
                          <a:latin typeface="+mn-lt"/>
                          <a:ea typeface="+mn-ea"/>
                          <a:cs typeface="+mn-cs"/>
                        </a:rPr>
                        <a:t>, combines the use of FTP with</a:t>
                      </a:r>
                    </a:p>
                    <a:p>
                      <a:r>
                        <a:rPr lang="en-US" sz="1800" b="0" i="0" u="none" strike="noStrike" kern="1200" baseline="0" dirty="0" smtClean="0">
                          <a:solidFill>
                            <a:schemeClr val="dk1"/>
                          </a:solidFill>
                          <a:latin typeface="+mn-lt"/>
                          <a:ea typeface="+mn-ea"/>
                          <a:cs typeface="+mn-cs"/>
                        </a:rPr>
                        <a:t>additional support for SSL/TLS.</a:t>
                      </a:r>
                      <a:endParaRPr lang="en-US" dirty="0"/>
                    </a:p>
                  </a:txBody>
                  <a:tcPr/>
                </a:tc>
              </a:tr>
            </a:tbl>
          </a:graphicData>
        </a:graphic>
      </p:graphicFrame>
    </p:spTree>
    <p:extLst>
      <p:ext uri="{BB962C8B-B14F-4D97-AF65-F5344CB8AC3E}">
        <p14:creationId xmlns:p14="http://schemas.microsoft.com/office/powerpoint/2010/main" val="2406913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Printing</a:t>
            </a:r>
          </a:p>
        </p:txBody>
      </p:sp>
      <p:sp>
        <p:nvSpPr>
          <p:cNvPr id="3" name="Content Placeholder 2"/>
          <p:cNvSpPr>
            <a:spLocks noGrp="1"/>
          </p:cNvSpPr>
          <p:nvPr>
            <p:ph idx="1"/>
          </p:nvPr>
        </p:nvSpPr>
        <p:spPr/>
        <p:txBody>
          <a:bodyPr>
            <a:normAutofit fontScale="70000" lnSpcReduction="20000"/>
          </a:bodyPr>
          <a:lstStyle/>
          <a:p>
            <a:r>
              <a:rPr lang="en-US" dirty="0"/>
              <a:t>Printers can connect to computers by using a variety of connection types. </a:t>
            </a:r>
            <a:endParaRPr lang="en-US" dirty="0" smtClean="0"/>
          </a:p>
          <a:p>
            <a:r>
              <a:rPr lang="en-US" dirty="0" smtClean="0"/>
              <a:t>Some </a:t>
            </a:r>
            <a:r>
              <a:rPr lang="en-US" dirty="0"/>
              <a:t>printers </a:t>
            </a:r>
            <a:r>
              <a:rPr lang="en-US" dirty="0" smtClean="0"/>
              <a:t>connect locally </a:t>
            </a:r>
            <a:r>
              <a:rPr lang="en-US" dirty="0"/>
              <a:t>to individual PCs over USB. </a:t>
            </a:r>
            <a:endParaRPr lang="en-US" dirty="0" smtClean="0"/>
          </a:p>
          <a:p>
            <a:r>
              <a:rPr lang="en-US" dirty="0" smtClean="0"/>
              <a:t>A </a:t>
            </a:r>
            <a:r>
              <a:rPr lang="en-US" i="1" dirty="0"/>
              <a:t>network printer</a:t>
            </a:r>
            <a:r>
              <a:rPr lang="en-US" dirty="0"/>
              <a:t>, on the other hand, is a shared printing </a:t>
            </a:r>
            <a:r>
              <a:rPr lang="en-US" dirty="0" smtClean="0"/>
              <a:t>device that </a:t>
            </a:r>
            <a:r>
              <a:rPr lang="en-US" dirty="0"/>
              <a:t>can be used simultaneously by multiple users on a network. </a:t>
            </a:r>
            <a:endParaRPr lang="en-US" dirty="0" smtClean="0"/>
          </a:p>
          <a:p>
            <a:r>
              <a:rPr lang="en-US" dirty="0" smtClean="0"/>
              <a:t>These </a:t>
            </a:r>
            <a:r>
              <a:rPr lang="en-US" dirty="0"/>
              <a:t>printers can be wired </a:t>
            </a:r>
            <a:r>
              <a:rPr lang="en-US" dirty="0" smtClean="0"/>
              <a:t>over Ethernet</a:t>
            </a:r>
            <a:r>
              <a:rPr lang="en-US" dirty="0"/>
              <a:t>, but more commonly network printers offer wireless capabilities that allow users to </a:t>
            </a:r>
            <a:r>
              <a:rPr lang="en-US" dirty="0" smtClean="0"/>
              <a:t>print without </a:t>
            </a:r>
            <a:r>
              <a:rPr lang="en-US" dirty="0"/>
              <a:t>being physically connected to the device. </a:t>
            </a:r>
            <a:endParaRPr lang="en-US" dirty="0" smtClean="0"/>
          </a:p>
          <a:p>
            <a:r>
              <a:rPr lang="en-US" dirty="0" smtClean="0"/>
              <a:t>These </a:t>
            </a:r>
            <a:r>
              <a:rPr lang="en-US" dirty="0"/>
              <a:t>wireless printers use standards such </a:t>
            </a:r>
            <a:r>
              <a:rPr lang="en-US" dirty="0" smtClean="0"/>
              <a:t>as Bluetooth </a:t>
            </a:r>
            <a:r>
              <a:rPr lang="en-US" dirty="0"/>
              <a:t>and Wi-Fi.</a:t>
            </a:r>
          </a:p>
          <a:p>
            <a:r>
              <a:rPr lang="en-US" dirty="0"/>
              <a:t>Networked printers are much more useful than local printers if used in an office setting, </a:t>
            </a:r>
            <a:r>
              <a:rPr lang="en-US" dirty="0" smtClean="0"/>
              <a:t>but multiple </a:t>
            </a:r>
            <a:r>
              <a:rPr lang="en-US" dirty="0"/>
              <a:t>users printing from the same device may cause delays</a:t>
            </a:r>
            <a:r>
              <a:rPr lang="en-US" dirty="0" smtClean="0"/>
              <a:t>.</a:t>
            </a:r>
          </a:p>
          <a:p>
            <a:r>
              <a:rPr lang="en-US" dirty="0" smtClean="0"/>
              <a:t>Wireless </a:t>
            </a:r>
            <a:r>
              <a:rPr lang="en-US" dirty="0"/>
              <a:t>printers are even </a:t>
            </a:r>
            <a:r>
              <a:rPr lang="en-US" dirty="0" smtClean="0"/>
              <a:t>more convenient</a:t>
            </a:r>
            <a:r>
              <a:rPr lang="en-US" dirty="0"/>
              <a:t>, but they are susceptible to interference issues associated with wireless communication </a:t>
            </a:r>
            <a:r>
              <a:rPr lang="en-US" dirty="0" smtClean="0"/>
              <a:t>in general</a:t>
            </a:r>
            <a:r>
              <a:rPr lang="en-US" dirty="0"/>
              <a:t>.</a:t>
            </a:r>
          </a:p>
        </p:txBody>
      </p:sp>
    </p:spTree>
    <p:extLst>
      <p:ext uri="{BB962C8B-B14F-4D97-AF65-F5344CB8AC3E}">
        <p14:creationId xmlns:p14="http://schemas.microsoft.com/office/powerpoint/2010/main" val="4032590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0550" y="2215356"/>
            <a:ext cx="7962900" cy="3295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11883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C driv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35952"/>
          <a:stretch/>
        </p:blipFill>
        <p:spPr bwMode="auto">
          <a:xfrm>
            <a:off x="5410200" y="4953000"/>
            <a:ext cx="3600089" cy="172935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Local vs. Hosted Storage</a:t>
            </a:r>
          </a:p>
        </p:txBody>
      </p:sp>
      <p:sp>
        <p:nvSpPr>
          <p:cNvPr id="3" name="Content Placeholder 2"/>
          <p:cNvSpPr>
            <a:spLocks noGrp="1"/>
          </p:cNvSpPr>
          <p:nvPr>
            <p:ph idx="1"/>
          </p:nvPr>
        </p:nvSpPr>
        <p:spPr>
          <a:xfrm>
            <a:off x="457200" y="1600201"/>
            <a:ext cx="8382000" cy="3581399"/>
          </a:xfrm>
        </p:spPr>
        <p:txBody>
          <a:bodyPr>
            <a:normAutofit fontScale="55000" lnSpcReduction="20000"/>
          </a:bodyPr>
          <a:lstStyle/>
          <a:p>
            <a:r>
              <a:rPr lang="en-US" dirty="0"/>
              <a:t>Traditionally, network services have included at least file and print sharing. </a:t>
            </a:r>
            <a:endParaRPr lang="en-US" dirty="0" smtClean="0"/>
          </a:p>
          <a:p>
            <a:r>
              <a:rPr lang="en-US" dirty="0" smtClean="0"/>
              <a:t>One </a:t>
            </a:r>
            <a:r>
              <a:rPr lang="en-US" dirty="0"/>
              <a:t>of the </a:t>
            </a:r>
            <a:r>
              <a:rPr lang="en-US" dirty="0" smtClean="0"/>
              <a:t>main requirements </a:t>
            </a:r>
            <a:r>
              <a:rPr lang="en-US" dirty="0"/>
              <a:t>for file sharing is accessible storage.</a:t>
            </a:r>
          </a:p>
          <a:p>
            <a:r>
              <a:rPr lang="en-US" i="1" dirty="0"/>
              <a:t>Local storage </a:t>
            </a:r>
            <a:r>
              <a:rPr lang="en-US" dirty="0"/>
              <a:t>refers to any storage media that is directly attached to the computer that uses it. </a:t>
            </a:r>
            <a:endParaRPr lang="en-US" dirty="0" smtClean="0"/>
          </a:p>
          <a:p>
            <a:r>
              <a:rPr lang="en-US" dirty="0" smtClean="0"/>
              <a:t>This can include </a:t>
            </a:r>
            <a:r>
              <a:rPr lang="en-US" dirty="0"/>
              <a:t>direct-attached storage such as hard drives over Serial ATA (SATA) connections, as well </a:t>
            </a:r>
            <a:r>
              <a:rPr lang="en-US" dirty="0" smtClean="0"/>
              <a:t>as external </a:t>
            </a:r>
            <a:r>
              <a:rPr lang="en-US" dirty="0"/>
              <a:t>hard drives that use ports such as USB to plug in to computers. </a:t>
            </a:r>
            <a:endParaRPr lang="en-US" dirty="0" smtClean="0"/>
          </a:p>
          <a:p>
            <a:r>
              <a:rPr lang="en-US" b="1" dirty="0" smtClean="0"/>
              <a:t>Local </a:t>
            </a:r>
            <a:r>
              <a:rPr lang="en-US" b="1" dirty="0"/>
              <a:t>storage often has </a:t>
            </a:r>
            <a:r>
              <a:rPr lang="en-US" b="1" dirty="0" smtClean="0"/>
              <a:t>the advantage </a:t>
            </a:r>
            <a:r>
              <a:rPr lang="en-US" b="1" dirty="0"/>
              <a:t>of speed and accessibility</a:t>
            </a:r>
            <a:r>
              <a:rPr lang="en-US" dirty="0"/>
              <a:t>. </a:t>
            </a:r>
            <a:endParaRPr lang="en-US" dirty="0" smtClean="0"/>
          </a:p>
          <a:p>
            <a:r>
              <a:rPr lang="en-US" dirty="0" smtClean="0"/>
              <a:t>These </a:t>
            </a:r>
            <a:r>
              <a:rPr lang="en-US" dirty="0"/>
              <a:t>solutions are ideal for individual users who need </a:t>
            </a:r>
            <a:r>
              <a:rPr lang="en-US" dirty="0" smtClean="0"/>
              <a:t>to access</a:t>
            </a:r>
            <a:r>
              <a:rPr lang="en-US" dirty="0"/>
              <a:t>, modify, and delete files quickly without relying on other machines to do the hosting </a:t>
            </a:r>
            <a:r>
              <a:rPr lang="en-US" dirty="0" smtClean="0"/>
              <a:t>for them</a:t>
            </a:r>
            <a:r>
              <a:rPr lang="en-US" dirty="0"/>
              <a:t>. </a:t>
            </a:r>
            <a:endParaRPr lang="en-US" dirty="0" smtClean="0"/>
          </a:p>
          <a:p>
            <a:r>
              <a:rPr lang="en-US" dirty="0" smtClean="0"/>
              <a:t>Because </a:t>
            </a:r>
            <a:r>
              <a:rPr lang="en-US" dirty="0"/>
              <a:t>comparatively few users can access them, local storage media offer </a:t>
            </a:r>
            <a:r>
              <a:rPr lang="en-US" b="1" dirty="0" smtClean="0"/>
              <a:t>security</a:t>
            </a:r>
            <a:r>
              <a:rPr lang="en-US" dirty="0" smtClean="0"/>
              <a:t> guarantees </a:t>
            </a:r>
            <a:r>
              <a:rPr lang="en-US" dirty="0"/>
              <a:t>that networked storage does not. </a:t>
            </a:r>
            <a:endParaRPr lang="en-US" dirty="0" smtClean="0"/>
          </a:p>
          <a:p>
            <a:r>
              <a:rPr lang="en-US" dirty="0" smtClean="0"/>
              <a:t>However</a:t>
            </a:r>
            <a:r>
              <a:rPr lang="en-US" dirty="0"/>
              <a:t>, local storage makes it more difficult to </a:t>
            </a:r>
            <a:r>
              <a:rPr lang="en-US" dirty="0" smtClean="0"/>
              <a:t>work collaboratively </a:t>
            </a:r>
            <a:r>
              <a:rPr lang="en-US" dirty="0"/>
              <a:t>because there is not necessarily one authoritative file in one location</a:t>
            </a:r>
            <a:r>
              <a:rPr lang="en-US" dirty="0" smtClean="0"/>
              <a:t>.</a:t>
            </a:r>
            <a:endParaRPr lang="en-US" dirty="0"/>
          </a:p>
        </p:txBody>
      </p:sp>
    </p:spTree>
    <p:extLst>
      <p:ext uri="{BB962C8B-B14F-4D97-AF65-F5344CB8AC3E}">
        <p14:creationId xmlns:p14="http://schemas.microsoft.com/office/powerpoint/2010/main" val="3698722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NAS devic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228600"/>
            <a:ext cx="2074664" cy="187642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Hosted Storage</a:t>
            </a:r>
            <a:endParaRPr lang="en-US" dirty="0"/>
          </a:p>
        </p:txBody>
      </p:sp>
      <p:sp>
        <p:nvSpPr>
          <p:cNvPr id="3" name="Content Placeholder 2"/>
          <p:cNvSpPr>
            <a:spLocks noGrp="1"/>
          </p:cNvSpPr>
          <p:nvPr>
            <p:ph idx="1"/>
          </p:nvPr>
        </p:nvSpPr>
        <p:spPr>
          <a:xfrm>
            <a:off x="457200" y="1600200"/>
            <a:ext cx="6324600" cy="4525963"/>
          </a:xfrm>
        </p:spPr>
        <p:txBody>
          <a:bodyPr>
            <a:normAutofit fontScale="47500" lnSpcReduction="20000"/>
          </a:bodyPr>
          <a:lstStyle/>
          <a:p>
            <a:r>
              <a:rPr lang="en-US" i="1" dirty="0"/>
              <a:t>Hosted storage</a:t>
            </a:r>
            <a:r>
              <a:rPr lang="en-US" dirty="0"/>
              <a:t>, or networked storage, places data on specialized devices that serve files to clients in </a:t>
            </a:r>
            <a:r>
              <a:rPr lang="en-US" dirty="0" smtClean="0"/>
              <a:t>a network </a:t>
            </a:r>
            <a:r>
              <a:rPr lang="en-US" dirty="0"/>
              <a:t>based on each client's need. </a:t>
            </a:r>
            <a:endParaRPr lang="en-US" dirty="0" smtClean="0"/>
          </a:p>
          <a:p>
            <a:r>
              <a:rPr lang="en-US" dirty="0" smtClean="0"/>
              <a:t>Networked </a:t>
            </a:r>
            <a:r>
              <a:rPr lang="en-US" dirty="0"/>
              <a:t>drives are available to groups of users who </a:t>
            </a:r>
            <a:r>
              <a:rPr lang="en-US" dirty="0" smtClean="0"/>
              <a:t>share access</a:t>
            </a:r>
            <a:r>
              <a:rPr lang="en-US" dirty="0"/>
              <a:t>. </a:t>
            </a:r>
            <a:endParaRPr lang="en-US" dirty="0" smtClean="0"/>
          </a:p>
          <a:p>
            <a:r>
              <a:rPr lang="en-US" dirty="0" smtClean="0"/>
              <a:t>One </a:t>
            </a:r>
            <a:r>
              <a:rPr lang="en-US" dirty="0"/>
              <a:t>solution that uses networked drives is a </a:t>
            </a:r>
            <a:r>
              <a:rPr lang="en-US" i="1" dirty="0"/>
              <a:t>network-attached storage (NAS) </a:t>
            </a:r>
            <a:r>
              <a:rPr lang="en-US" dirty="0"/>
              <a:t>device. </a:t>
            </a:r>
            <a:endParaRPr lang="en-US" dirty="0" smtClean="0"/>
          </a:p>
          <a:p>
            <a:r>
              <a:rPr lang="en-US" dirty="0" smtClean="0"/>
              <a:t>NAS devices </a:t>
            </a:r>
            <a:r>
              <a:rPr lang="en-US" dirty="0"/>
              <a:t>are ideal for small-to-mid-size companies because they can combine multiple drives into </a:t>
            </a:r>
            <a:r>
              <a:rPr lang="en-US" dirty="0" smtClean="0"/>
              <a:t>one storage </a:t>
            </a:r>
            <a:r>
              <a:rPr lang="en-US" dirty="0"/>
              <a:t>pool for easy access over the network. </a:t>
            </a:r>
            <a:endParaRPr lang="en-US" dirty="0" smtClean="0"/>
          </a:p>
          <a:p>
            <a:r>
              <a:rPr lang="en-US" dirty="0" smtClean="0"/>
              <a:t>NAS </a:t>
            </a:r>
            <a:r>
              <a:rPr lang="en-US" dirty="0"/>
              <a:t>devices are relatively inexpensive and </a:t>
            </a:r>
            <a:r>
              <a:rPr lang="en-US" dirty="0" smtClean="0"/>
              <a:t>typically allow </a:t>
            </a:r>
            <a:r>
              <a:rPr lang="en-US" dirty="0"/>
              <a:t>administrators to easily create backups in case of failure.</a:t>
            </a:r>
          </a:p>
          <a:p>
            <a:r>
              <a:rPr lang="en-US" dirty="0"/>
              <a:t>Other than in-house solutions, another method of hosted storage is cloud-based storage such </a:t>
            </a:r>
            <a:r>
              <a:rPr lang="en-US" dirty="0" smtClean="0"/>
              <a:t>as Microsoft </a:t>
            </a:r>
            <a:r>
              <a:rPr lang="en-US" dirty="0"/>
              <a:t>OneDrive, Amazon Cloud Services, and Google Cloud Platform. Cloud </a:t>
            </a:r>
            <a:r>
              <a:rPr lang="en-US" dirty="0" smtClean="0"/>
              <a:t>companies provide </a:t>
            </a:r>
            <a:r>
              <a:rPr lang="en-US" dirty="0"/>
              <a:t>a number of services, such as storage space and collaborative applications over the Internet.</a:t>
            </a:r>
          </a:p>
          <a:p>
            <a:r>
              <a:rPr lang="en-US" dirty="0"/>
              <a:t>This enables users and businesses to offload processing overhead onto a cloud provider. </a:t>
            </a:r>
            <a:endParaRPr lang="en-US" dirty="0" smtClean="0"/>
          </a:p>
          <a:p>
            <a:r>
              <a:rPr lang="en-US" dirty="0" smtClean="0"/>
              <a:t>One disadvantage </a:t>
            </a:r>
            <a:r>
              <a:rPr lang="en-US" dirty="0"/>
              <a:t>to using cloud storage is that you're not necessarily in complete control of </a:t>
            </a:r>
            <a:r>
              <a:rPr lang="en-US" dirty="0" smtClean="0"/>
              <a:t>your information</a:t>
            </a:r>
            <a:r>
              <a:rPr lang="en-US" dirty="0"/>
              <a:t>, and you may not be able to guarantee its security.</a:t>
            </a:r>
          </a:p>
          <a:p>
            <a:endParaRPr lang="en-US" dirty="0"/>
          </a:p>
        </p:txBody>
      </p:sp>
    </p:spTree>
    <p:extLst>
      <p:ext uri="{BB962C8B-B14F-4D97-AF65-F5344CB8AC3E}">
        <p14:creationId xmlns:p14="http://schemas.microsoft.com/office/powerpoint/2010/main" val="1258009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Peer-to-Peer Networking</a:t>
            </a:r>
          </a:p>
        </p:txBody>
      </p:sp>
      <p:sp>
        <p:nvSpPr>
          <p:cNvPr id="3" name="Content Placeholder 2"/>
          <p:cNvSpPr>
            <a:spLocks noGrp="1"/>
          </p:cNvSpPr>
          <p:nvPr>
            <p:ph idx="1"/>
          </p:nvPr>
        </p:nvSpPr>
        <p:spPr/>
        <p:txBody>
          <a:bodyPr>
            <a:noAutofit/>
          </a:bodyPr>
          <a:lstStyle/>
          <a:p>
            <a:r>
              <a:rPr lang="en-US" sz="2400" dirty="0"/>
              <a:t>A </a:t>
            </a:r>
            <a:r>
              <a:rPr lang="en-US" sz="2400" i="1" dirty="0"/>
              <a:t>peer-to-peer network </a:t>
            </a:r>
            <a:r>
              <a:rPr lang="en-US" sz="2400" dirty="0"/>
              <a:t>is a network in which resource sharing, processing, and communications </a:t>
            </a:r>
            <a:r>
              <a:rPr lang="en-US" sz="2400" dirty="0" smtClean="0"/>
              <a:t>control are </a:t>
            </a:r>
            <a:r>
              <a:rPr lang="en-US" sz="2400" dirty="0"/>
              <a:t>completely decentralized. </a:t>
            </a:r>
            <a:endParaRPr lang="en-US" sz="2400" dirty="0" smtClean="0"/>
          </a:p>
          <a:p>
            <a:r>
              <a:rPr lang="en-US" sz="2400" dirty="0" smtClean="0"/>
              <a:t>All </a:t>
            </a:r>
            <a:r>
              <a:rPr lang="en-US" sz="2400" dirty="0"/>
              <a:t>clients on the network are equal in terms of providing and </a:t>
            </a:r>
            <a:r>
              <a:rPr lang="en-US" sz="2400" dirty="0" smtClean="0"/>
              <a:t>using resources</a:t>
            </a:r>
            <a:r>
              <a:rPr lang="en-US" sz="2400" dirty="0"/>
              <a:t>, and users are authenticated by each individual workstation. </a:t>
            </a:r>
            <a:endParaRPr lang="en-US" sz="2400" dirty="0" smtClean="0"/>
          </a:p>
          <a:p>
            <a:r>
              <a:rPr lang="en-US" sz="2400" dirty="0" smtClean="0"/>
              <a:t>Peer-to-peer </a:t>
            </a:r>
            <a:r>
              <a:rPr lang="en-US" sz="2400" dirty="0"/>
              <a:t>networks </a:t>
            </a:r>
            <a:r>
              <a:rPr lang="en-US" sz="2400" dirty="0" smtClean="0"/>
              <a:t>are easy </a:t>
            </a:r>
            <a:r>
              <a:rPr lang="en-US" sz="2400" dirty="0"/>
              <a:t>and inexpensive to implement. </a:t>
            </a:r>
            <a:endParaRPr lang="en-US" sz="2400" dirty="0" smtClean="0"/>
          </a:p>
          <a:p>
            <a:r>
              <a:rPr lang="en-US" sz="2400" dirty="0" smtClean="0"/>
              <a:t>However</a:t>
            </a:r>
            <a:r>
              <a:rPr lang="en-US" sz="2400" dirty="0"/>
              <a:t>, they are practical only in very small organizations, </a:t>
            </a:r>
            <a:r>
              <a:rPr lang="en-US" sz="2400" dirty="0" smtClean="0"/>
              <a:t>due to </a:t>
            </a:r>
            <a:r>
              <a:rPr lang="en-US" sz="2400" dirty="0"/>
              <a:t>the lack of central data storage and administration. </a:t>
            </a:r>
            <a:endParaRPr lang="en-US" sz="2400" dirty="0" smtClean="0"/>
          </a:p>
          <a:p>
            <a:r>
              <a:rPr lang="en-US" sz="2400" dirty="0" smtClean="0"/>
              <a:t>In </a:t>
            </a:r>
            <a:r>
              <a:rPr lang="en-US" sz="2400" dirty="0"/>
              <a:t>a peer-to-peer network, user accounts </a:t>
            </a:r>
            <a:r>
              <a:rPr lang="en-US" sz="2400" dirty="0" smtClean="0"/>
              <a:t>must be </a:t>
            </a:r>
            <a:r>
              <a:rPr lang="en-US" sz="2400" dirty="0"/>
              <a:t>duplicated on every workstation from which a user accesses resources. </a:t>
            </a:r>
            <a:endParaRPr lang="en-US" sz="2400" dirty="0" smtClean="0"/>
          </a:p>
        </p:txBody>
      </p:sp>
    </p:spTree>
    <p:extLst>
      <p:ext uri="{BB962C8B-B14F-4D97-AF65-F5344CB8AC3E}">
        <p14:creationId xmlns:p14="http://schemas.microsoft.com/office/powerpoint/2010/main" val="1917229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1600" dirty="0"/>
              <a:t>Such distribution of user information makes maintaining peer-to-peer networks difficult, especially as the network grows.</a:t>
            </a:r>
          </a:p>
          <a:p>
            <a:r>
              <a:rPr lang="en-US" sz="1600" dirty="0"/>
              <a:t>Consequently, peer-to-peer networks should not exceed 10 computers.</a:t>
            </a:r>
          </a:p>
          <a:p>
            <a:r>
              <a:rPr lang="en-US" sz="1600" dirty="0"/>
              <a:t>You can set up and use peer-to-peer networks by using several different methods:</a:t>
            </a:r>
          </a:p>
          <a:p>
            <a:pPr lvl="1"/>
            <a:r>
              <a:rPr lang="en-US" sz="1600" dirty="0"/>
              <a:t>Direct link allows you to physically connect each PC to every other PC to form the peer-to-peer network.</a:t>
            </a:r>
          </a:p>
          <a:p>
            <a:pPr lvl="1"/>
            <a:r>
              <a:rPr lang="en-US" sz="1600" dirty="0"/>
              <a:t>Local ad hoc networks allow peers to connect to each other and share files without needing to set up extra networking equipment such as routers or access points.  Each node (a laptop, for instance) simply transmits wirelessly to other nodes without an intermediary device.  This can be done by using standards such as Wi-Fi and Bluetooth.</a:t>
            </a:r>
          </a:p>
          <a:p>
            <a:pPr lvl="1"/>
            <a:r>
              <a:rPr lang="en-US" sz="1400" dirty="0"/>
              <a:t>Online networks allow clients to connect to other peers over the Internet.  </a:t>
            </a:r>
            <a:r>
              <a:rPr lang="en-US" sz="1600" dirty="0" err="1"/>
              <a:t>BitTorrent</a:t>
            </a:r>
            <a:r>
              <a:rPr lang="en-US" sz="1600" dirty="0"/>
              <a:t> is an example of a protocol that enables peer-to-peer file sharing over the Internet.</a:t>
            </a:r>
          </a:p>
          <a:p>
            <a:r>
              <a:rPr lang="en-US" sz="1600" dirty="0"/>
              <a:t>In Microsoft Windows operating systems, computers in a SOHO environment can join peer-to-peer networks called </a:t>
            </a:r>
            <a:r>
              <a:rPr lang="en-US" sz="1600" i="1" dirty="0"/>
              <a:t>workgroups </a:t>
            </a:r>
            <a:r>
              <a:rPr lang="en-US" sz="1600" dirty="0"/>
              <a:t>and </a:t>
            </a:r>
            <a:r>
              <a:rPr lang="en-US" sz="1600" i="1" dirty="0" err="1"/>
              <a:t>homegroups</a:t>
            </a:r>
            <a:r>
              <a:rPr lang="en-US" sz="1600" dirty="0"/>
              <a:t>. </a:t>
            </a:r>
          </a:p>
          <a:p>
            <a:r>
              <a:rPr lang="en-US" sz="1600" dirty="0"/>
              <a:t>In a workgroup, typically no more than 20 peers are all connected on the same network. </a:t>
            </a:r>
          </a:p>
          <a:p>
            <a:r>
              <a:rPr lang="en-US" sz="1600" dirty="0" err="1"/>
              <a:t>Homegroups</a:t>
            </a:r>
            <a:r>
              <a:rPr lang="en-US" sz="1600" dirty="0"/>
              <a:t> are similar, but require each peer to input a password when first connecting to the group.  </a:t>
            </a:r>
            <a:r>
              <a:rPr lang="en-US" sz="1600" dirty="0" err="1"/>
              <a:t>Homegroups</a:t>
            </a:r>
            <a:r>
              <a:rPr lang="en-US" sz="1600" dirty="0"/>
              <a:t> make it easier for peers to share files and printing services.</a:t>
            </a:r>
          </a:p>
          <a:p>
            <a:endParaRPr lang="en-US" dirty="0"/>
          </a:p>
        </p:txBody>
      </p:sp>
    </p:spTree>
    <p:extLst>
      <p:ext uri="{BB962C8B-B14F-4D97-AF65-F5344CB8AC3E}">
        <p14:creationId xmlns:p14="http://schemas.microsoft.com/office/powerpoint/2010/main" val="89627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Peer-to-Peer Network</a:t>
            </a:r>
            <a:endParaRPr lang="en-US" dirty="0"/>
          </a:p>
        </p:txBody>
      </p:sp>
      <p:pic>
        <p:nvPicPr>
          <p:cNvPr id="3074" name="Picture 2" descr="Image result for peer-to-pe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2655" y="1600200"/>
            <a:ext cx="4898689"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0396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HTTP and HTTPS</a:t>
            </a:r>
          </a:p>
        </p:txBody>
      </p:sp>
      <p:sp>
        <p:nvSpPr>
          <p:cNvPr id="3" name="Content Placeholder 2"/>
          <p:cNvSpPr>
            <a:spLocks noGrp="1"/>
          </p:cNvSpPr>
          <p:nvPr>
            <p:ph idx="1"/>
          </p:nvPr>
        </p:nvSpPr>
        <p:spPr/>
        <p:txBody>
          <a:bodyPr>
            <a:normAutofit fontScale="47500" lnSpcReduction="20000"/>
          </a:bodyPr>
          <a:lstStyle/>
          <a:p>
            <a:r>
              <a:rPr lang="en-US" i="1" dirty="0" err="1"/>
              <a:t>HyperText</a:t>
            </a:r>
            <a:r>
              <a:rPr lang="en-US" i="1" dirty="0"/>
              <a:t> Transfer Protocol (HTTP) </a:t>
            </a:r>
            <a:r>
              <a:rPr lang="en-US" dirty="0"/>
              <a:t>is the TCP/IP service that enables clients, such as a web </a:t>
            </a:r>
            <a:r>
              <a:rPr lang="en-US" dirty="0" smtClean="0"/>
              <a:t>browser application</a:t>
            </a:r>
            <a:r>
              <a:rPr lang="en-US" dirty="0"/>
              <a:t>, to connect and interact with websites. </a:t>
            </a:r>
            <a:endParaRPr lang="en-US" dirty="0" smtClean="0"/>
          </a:p>
          <a:p>
            <a:r>
              <a:rPr lang="en-US" dirty="0" smtClean="0"/>
              <a:t>It </a:t>
            </a:r>
            <a:r>
              <a:rPr lang="en-US" dirty="0"/>
              <a:t>defines how messages are formatted </a:t>
            </a:r>
            <a:r>
              <a:rPr lang="en-US" dirty="0" smtClean="0"/>
              <a:t>and transmitted </a:t>
            </a:r>
            <a:r>
              <a:rPr lang="en-US" dirty="0"/>
              <a:t>and the actions web servers and a client's browser should take in response to </a:t>
            </a:r>
            <a:r>
              <a:rPr lang="en-US" dirty="0" smtClean="0"/>
              <a:t>different commands</a:t>
            </a:r>
            <a:r>
              <a:rPr lang="en-US" dirty="0"/>
              <a:t>. </a:t>
            </a:r>
            <a:endParaRPr lang="en-US" dirty="0" smtClean="0"/>
          </a:p>
          <a:p>
            <a:r>
              <a:rPr lang="en-US" dirty="0" smtClean="0"/>
              <a:t>An </a:t>
            </a:r>
            <a:r>
              <a:rPr lang="en-US" dirty="0"/>
              <a:t>HTTP request includes the address of the requested web page, instructions on </a:t>
            </a:r>
            <a:r>
              <a:rPr lang="en-US" dirty="0" smtClean="0"/>
              <a:t>how and </a:t>
            </a:r>
            <a:r>
              <a:rPr lang="en-US" dirty="0"/>
              <a:t>where the requested data will be stored on the client computer, protocols supported by </a:t>
            </a:r>
            <a:r>
              <a:rPr lang="en-US" dirty="0" smtClean="0"/>
              <a:t>the browser</a:t>
            </a:r>
            <a:r>
              <a:rPr lang="en-US" dirty="0"/>
              <a:t>, the type of request being made, the version of HTTP supported by the browser, and so on.</a:t>
            </a:r>
          </a:p>
          <a:p>
            <a:r>
              <a:rPr lang="en-US" i="1" dirty="0" err="1"/>
              <a:t>HyperText</a:t>
            </a:r>
            <a:r>
              <a:rPr lang="en-US" i="1" dirty="0"/>
              <a:t> Transfer Protocol Secure (HTTPS) </a:t>
            </a:r>
            <a:r>
              <a:rPr lang="en-US" dirty="0"/>
              <a:t>is a secure version of HTTP that supports web </a:t>
            </a:r>
            <a:r>
              <a:rPr lang="en-US" dirty="0" smtClean="0"/>
              <a:t>commerce by </a:t>
            </a:r>
            <a:r>
              <a:rPr lang="en-US" dirty="0"/>
              <a:t>providing a secure connection between web browsers and servers. </a:t>
            </a:r>
            <a:endParaRPr lang="en-US" dirty="0" smtClean="0"/>
          </a:p>
          <a:p>
            <a:r>
              <a:rPr lang="en-US" dirty="0" smtClean="0"/>
              <a:t>HTTPS </a:t>
            </a:r>
            <a:r>
              <a:rPr lang="en-US" dirty="0"/>
              <a:t>uses </a:t>
            </a:r>
            <a:r>
              <a:rPr lang="en-US" i="1" dirty="0"/>
              <a:t>Secure </a:t>
            </a:r>
            <a:r>
              <a:rPr lang="en-US" i="1" dirty="0" smtClean="0"/>
              <a:t>Sockets Layer/Transport </a:t>
            </a:r>
            <a:r>
              <a:rPr lang="en-US" i="1" dirty="0"/>
              <a:t>Layer Security (SSL/TLS) </a:t>
            </a:r>
            <a:r>
              <a:rPr lang="en-US" dirty="0"/>
              <a:t>to encrypt data. Virtually all web browsers and </a:t>
            </a:r>
            <a:r>
              <a:rPr lang="en-US" dirty="0" smtClean="0"/>
              <a:t>servers today </a:t>
            </a:r>
            <a:r>
              <a:rPr lang="en-US" dirty="0"/>
              <a:t>support HTTPS. An SSL/TLS-enabled web address begins with the protocol </a:t>
            </a:r>
            <a:r>
              <a:rPr lang="en-US" dirty="0" smtClean="0"/>
              <a:t>identifier https</a:t>
            </a:r>
            <a:r>
              <a:rPr lang="en-US" dirty="0"/>
              <a:t>://.</a:t>
            </a:r>
          </a:p>
          <a:p>
            <a:r>
              <a:rPr lang="en-US" dirty="0"/>
              <a:t>Sharing data through HTTP and HTTPS comes in the form of browser-based file downloads. </a:t>
            </a:r>
            <a:endParaRPr lang="en-US" dirty="0" smtClean="0"/>
          </a:p>
          <a:p>
            <a:r>
              <a:rPr lang="en-US" dirty="0" smtClean="0"/>
              <a:t>The</a:t>
            </a:r>
            <a:r>
              <a:rPr lang="en-US" dirty="0"/>
              <a:t> </a:t>
            </a:r>
            <a:r>
              <a:rPr lang="en-US" dirty="0" smtClean="0"/>
              <a:t>user </a:t>
            </a:r>
            <a:r>
              <a:rPr lang="en-US" dirty="0"/>
              <a:t>will connect to a web server and likely select a link that will enable that user to download </a:t>
            </a:r>
            <a:r>
              <a:rPr lang="en-US" dirty="0" smtClean="0"/>
              <a:t>or directly </a:t>
            </a:r>
            <a:r>
              <a:rPr lang="en-US" dirty="0"/>
              <a:t>open a file from the browser. </a:t>
            </a:r>
            <a:endParaRPr lang="en-US" dirty="0" smtClean="0"/>
          </a:p>
          <a:p>
            <a:r>
              <a:rPr lang="en-US" dirty="0" smtClean="0"/>
              <a:t>When </a:t>
            </a:r>
            <a:r>
              <a:rPr lang="en-US" dirty="0"/>
              <a:t>using this form of sharing data, you need to be </a:t>
            </a:r>
            <a:r>
              <a:rPr lang="en-US" dirty="0" smtClean="0"/>
              <a:t>careful that </a:t>
            </a:r>
            <a:r>
              <a:rPr lang="en-US" dirty="0"/>
              <a:t>you're downloading files from a reputable site. </a:t>
            </a:r>
            <a:endParaRPr lang="en-US" dirty="0" smtClean="0"/>
          </a:p>
          <a:p>
            <a:r>
              <a:rPr lang="en-US" dirty="0" smtClean="0"/>
              <a:t>There </a:t>
            </a:r>
            <a:r>
              <a:rPr lang="en-US" dirty="0"/>
              <a:t>are many malicious websites using </a:t>
            </a:r>
            <a:r>
              <a:rPr lang="en-US" dirty="0" smtClean="0"/>
              <a:t>HTTP that </a:t>
            </a:r>
            <a:r>
              <a:rPr lang="en-US" dirty="0"/>
              <a:t>try to trick users into thinking they are legitimate, and some even convincingly spoof </a:t>
            </a:r>
            <a:r>
              <a:rPr lang="en-US" dirty="0" smtClean="0"/>
              <a:t>legitimate websites </a:t>
            </a:r>
            <a:r>
              <a:rPr lang="en-US" dirty="0"/>
              <a:t>such as banks and social media sites. </a:t>
            </a:r>
            <a:endParaRPr lang="en-US" dirty="0" smtClean="0"/>
          </a:p>
          <a:p>
            <a:r>
              <a:rPr lang="en-US" dirty="0" smtClean="0"/>
              <a:t>Always </a:t>
            </a:r>
            <a:r>
              <a:rPr lang="en-US" dirty="0"/>
              <a:t>look for the HTTPS in the site's URL to </a:t>
            </a:r>
            <a:r>
              <a:rPr lang="en-US" dirty="0" smtClean="0"/>
              <a:t>verify that </a:t>
            </a:r>
            <a:r>
              <a:rPr lang="en-US" dirty="0"/>
              <a:t>your browser trusts it.</a:t>
            </a:r>
          </a:p>
        </p:txBody>
      </p:sp>
    </p:spTree>
    <p:extLst>
      <p:ext uri="{BB962C8B-B14F-4D97-AF65-F5344CB8AC3E}">
        <p14:creationId xmlns:p14="http://schemas.microsoft.com/office/powerpoint/2010/main" val="3952033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28737" y="1867694"/>
            <a:ext cx="6486525" cy="399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5654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FTP</a:t>
            </a:r>
          </a:p>
        </p:txBody>
      </p:sp>
      <p:sp>
        <p:nvSpPr>
          <p:cNvPr id="3" name="Content Placeholder 2"/>
          <p:cNvSpPr>
            <a:spLocks noGrp="1"/>
          </p:cNvSpPr>
          <p:nvPr>
            <p:ph idx="1"/>
          </p:nvPr>
        </p:nvSpPr>
        <p:spPr/>
        <p:txBody>
          <a:bodyPr>
            <a:normAutofit fontScale="85000" lnSpcReduction="20000"/>
          </a:bodyPr>
          <a:lstStyle/>
          <a:p>
            <a:r>
              <a:rPr lang="en-US" i="1" dirty="0"/>
              <a:t>File Transfer Protocol (FTP) </a:t>
            </a:r>
            <a:r>
              <a:rPr lang="en-US" dirty="0"/>
              <a:t>is used to transfer files across a TCP/IP network, such as the Internet.</a:t>
            </a:r>
          </a:p>
          <a:p>
            <a:r>
              <a:rPr lang="en-US" dirty="0"/>
              <a:t>FTP is intended to enable file transfers, independent of the operating system. However, computers</a:t>
            </a:r>
          </a:p>
          <a:p>
            <a:r>
              <a:rPr lang="en-US" dirty="0"/>
              <a:t>on the network must have the FTP software installed. Operating systems that support TCP/IP</a:t>
            </a:r>
          </a:p>
          <a:p>
            <a:r>
              <a:rPr lang="en-US" dirty="0"/>
              <a:t>almost always include some form of FTP, though you can also use an external client. FTP is the</a:t>
            </a:r>
          </a:p>
          <a:p>
            <a:r>
              <a:rPr lang="en-US" dirty="0"/>
              <a:t>protocol that web developers use to upload web pages to a remote server. Other common uses of</a:t>
            </a:r>
          </a:p>
          <a:p>
            <a:r>
              <a:rPr lang="en-US" dirty="0"/>
              <a:t>FTP include uploading images to photo sites, and audio and video files to media sites.</a:t>
            </a:r>
          </a:p>
        </p:txBody>
      </p:sp>
    </p:spTree>
    <p:extLst>
      <p:ext uri="{BB962C8B-B14F-4D97-AF65-F5344CB8AC3E}">
        <p14:creationId xmlns:p14="http://schemas.microsoft.com/office/powerpoint/2010/main" val="2135388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1315</Words>
  <Application>Microsoft Office PowerPoint</Application>
  <PresentationFormat>On-screen Show (4:3)</PresentationFormat>
  <Paragraphs>76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Configure Network Access</vt:lpstr>
      <vt:lpstr>Local vs. Hosted Storage</vt:lpstr>
      <vt:lpstr>Hosted Storage</vt:lpstr>
      <vt:lpstr>Peer-to-Peer Networking</vt:lpstr>
      <vt:lpstr>PowerPoint Presentation</vt:lpstr>
      <vt:lpstr>Peer-to-Peer Network</vt:lpstr>
      <vt:lpstr>HTTP and HTTPS</vt:lpstr>
      <vt:lpstr>PowerPoint Presentation</vt:lpstr>
      <vt:lpstr>FTP</vt:lpstr>
      <vt:lpstr>PowerPoint Presentation</vt:lpstr>
      <vt:lpstr>PowerPoint Presentation</vt:lpstr>
      <vt:lpstr>Printing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Configure Network Access</dc:title>
  <dc:creator>Willy Shakespeare</dc:creator>
  <cp:lastModifiedBy>andrew quilpa</cp:lastModifiedBy>
  <cp:revision>7</cp:revision>
  <dcterms:created xsi:type="dcterms:W3CDTF">2017-02-01T22:55:37Z</dcterms:created>
  <dcterms:modified xsi:type="dcterms:W3CDTF">2017-11-27T15:55:27Z</dcterms:modified>
</cp:coreProperties>
</file>