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85" r:id="rId15"/>
    <p:sldId id="270" r:id="rId16"/>
    <p:sldId id="284" r:id="rId17"/>
    <p:sldId id="262" r:id="rId18"/>
    <p:sldId id="273" r:id="rId19"/>
    <p:sldId id="283" r:id="rId20"/>
    <p:sldId id="282" r:id="rId21"/>
    <p:sldId id="291" r:id="rId22"/>
    <p:sldId id="292" r:id="rId23"/>
    <p:sldId id="295" r:id="rId24"/>
    <p:sldId id="293" r:id="rId25"/>
    <p:sldId id="296" r:id="rId26"/>
    <p:sldId id="294" r:id="rId27"/>
    <p:sldId id="297" r:id="rId28"/>
    <p:sldId id="274" r:id="rId29"/>
    <p:sldId id="298" r:id="rId30"/>
    <p:sldId id="309" r:id="rId31"/>
    <p:sldId id="299" r:id="rId32"/>
    <p:sldId id="310" r:id="rId33"/>
    <p:sldId id="300" r:id="rId34"/>
    <p:sldId id="311" r:id="rId35"/>
    <p:sldId id="275" r:id="rId36"/>
    <p:sldId id="312" r:id="rId37"/>
    <p:sldId id="276" r:id="rId38"/>
    <p:sldId id="301" r:id="rId39"/>
    <p:sldId id="308" r:id="rId40"/>
    <p:sldId id="302" r:id="rId41"/>
    <p:sldId id="313" r:id="rId42"/>
    <p:sldId id="303" r:id="rId43"/>
    <p:sldId id="314" r:id="rId44"/>
    <p:sldId id="304" r:id="rId45"/>
    <p:sldId id="315" r:id="rId46"/>
    <p:sldId id="305" r:id="rId47"/>
    <p:sldId id="316" r:id="rId48"/>
    <p:sldId id="306" r:id="rId49"/>
    <p:sldId id="317" r:id="rId50"/>
    <p:sldId id="307" r:id="rId51"/>
    <p:sldId id="318" r:id="rId52"/>
    <p:sldId id="277" r:id="rId53"/>
    <p:sldId id="278" r:id="rId54"/>
    <p:sldId id="279" r:id="rId55"/>
    <p:sldId id="280" r:id="rId56"/>
    <p:sldId id="281" r:id="rId57"/>
    <p:sldId id="286" r:id="rId58"/>
    <p:sldId id="287" r:id="rId59"/>
    <p:sldId id="288" r:id="rId60"/>
    <p:sldId id="289" r:id="rId61"/>
    <p:sldId id="29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42" y="5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36FDD1-6D4D-4F85-BDFD-F13E2626EDC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FC2E0-794B-4B3C-9FAF-48F8F6177672}" type="slidenum">
              <a:rPr lang="en-US" smtClean="0"/>
              <a:t>‹#›</a:t>
            </a:fld>
            <a:endParaRPr lang="en-US"/>
          </a:p>
        </p:txBody>
      </p:sp>
    </p:spTree>
    <p:extLst>
      <p:ext uri="{BB962C8B-B14F-4D97-AF65-F5344CB8AC3E}">
        <p14:creationId xmlns:p14="http://schemas.microsoft.com/office/powerpoint/2010/main" val="234056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6FDD1-6D4D-4F85-BDFD-F13E2626EDC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FC2E0-794B-4B3C-9FAF-48F8F6177672}" type="slidenum">
              <a:rPr lang="en-US" smtClean="0"/>
              <a:t>‹#›</a:t>
            </a:fld>
            <a:endParaRPr lang="en-US"/>
          </a:p>
        </p:txBody>
      </p:sp>
    </p:spTree>
    <p:extLst>
      <p:ext uri="{BB962C8B-B14F-4D97-AF65-F5344CB8AC3E}">
        <p14:creationId xmlns:p14="http://schemas.microsoft.com/office/powerpoint/2010/main" val="43568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6FDD1-6D4D-4F85-BDFD-F13E2626EDC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FC2E0-794B-4B3C-9FAF-48F8F6177672}" type="slidenum">
              <a:rPr lang="en-US" smtClean="0"/>
              <a:t>‹#›</a:t>
            </a:fld>
            <a:endParaRPr lang="en-US"/>
          </a:p>
        </p:txBody>
      </p:sp>
    </p:spTree>
    <p:extLst>
      <p:ext uri="{BB962C8B-B14F-4D97-AF65-F5344CB8AC3E}">
        <p14:creationId xmlns:p14="http://schemas.microsoft.com/office/powerpoint/2010/main" val="27199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6FDD1-6D4D-4F85-BDFD-F13E2626EDC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FC2E0-794B-4B3C-9FAF-48F8F6177672}" type="slidenum">
              <a:rPr lang="en-US" smtClean="0"/>
              <a:t>‹#›</a:t>
            </a:fld>
            <a:endParaRPr lang="en-US"/>
          </a:p>
        </p:txBody>
      </p:sp>
    </p:spTree>
    <p:extLst>
      <p:ext uri="{BB962C8B-B14F-4D97-AF65-F5344CB8AC3E}">
        <p14:creationId xmlns:p14="http://schemas.microsoft.com/office/powerpoint/2010/main" val="141128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36FDD1-6D4D-4F85-BDFD-F13E2626EDC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FC2E0-794B-4B3C-9FAF-48F8F6177672}" type="slidenum">
              <a:rPr lang="en-US" smtClean="0"/>
              <a:t>‹#›</a:t>
            </a:fld>
            <a:endParaRPr lang="en-US"/>
          </a:p>
        </p:txBody>
      </p:sp>
    </p:spTree>
    <p:extLst>
      <p:ext uri="{BB962C8B-B14F-4D97-AF65-F5344CB8AC3E}">
        <p14:creationId xmlns:p14="http://schemas.microsoft.com/office/powerpoint/2010/main" val="159267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36FDD1-6D4D-4F85-BDFD-F13E2626EDC9}"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FC2E0-794B-4B3C-9FAF-48F8F6177672}" type="slidenum">
              <a:rPr lang="en-US" smtClean="0"/>
              <a:t>‹#›</a:t>
            </a:fld>
            <a:endParaRPr lang="en-US"/>
          </a:p>
        </p:txBody>
      </p:sp>
    </p:spTree>
    <p:extLst>
      <p:ext uri="{BB962C8B-B14F-4D97-AF65-F5344CB8AC3E}">
        <p14:creationId xmlns:p14="http://schemas.microsoft.com/office/powerpoint/2010/main" val="364717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36FDD1-6D4D-4F85-BDFD-F13E2626EDC9}"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EFC2E0-794B-4B3C-9FAF-48F8F6177672}" type="slidenum">
              <a:rPr lang="en-US" smtClean="0"/>
              <a:t>‹#›</a:t>
            </a:fld>
            <a:endParaRPr lang="en-US"/>
          </a:p>
        </p:txBody>
      </p:sp>
    </p:spTree>
    <p:extLst>
      <p:ext uri="{BB962C8B-B14F-4D97-AF65-F5344CB8AC3E}">
        <p14:creationId xmlns:p14="http://schemas.microsoft.com/office/powerpoint/2010/main" val="231106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36FDD1-6D4D-4F85-BDFD-F13E2626EDC9}"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EFC2E0-794B-4B3C-9FAF-48F8F6177672}" type="slidenum">
              <a:rPr lang="en-US" smtClean="0"/>
              <a:t>‹#›</a:t>
            </a:fld>
            <a:endParaRPr lang="en-US"/>
          </a:p>
        </p:txBody>
      </p:sp>
    </p:spTree>
    <p:extLst>
      <p:ext uri="{BB962C8B-B14F-4D97-AF65-F5344CB8AC3E}">
        <p14:creationId xmlns:p14="http://schemas.microsoft.com/office/powerpoint/2010/main" val="176568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6FDD1-6D4D-4F85-BDFD-F13E2626EDC9}"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EFC2E0-794B-4B3C-9FAF-48F8F6177672}" type="slidenum">
              <a:rPr lang="en-US" smtClean="0"/>
              <a:t>‹#›</a:t>
            </a:fld>
            <a:endParaRPr lang="en-US"/>
          </a:p>
        </p:txBody>
      </p:sp>
    </p:spTree>
    <p:extLst>
      <p:ext uri="{BB962C8B-B14F-4D97-AF65-F5344CB8AC3E}">
        <p14:creationId xmlns:p14="http://schemas.microsoft.com/office/powerpoint/2010/main" val="417972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36FDD1-6D4D-4F85-BDFD-F13E2626EDC9}"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FC2E0-794B-4B3C-9FAF-48F8F6177672}" type="slidenum">
              <a:rPr lang="en-US" smtClean="0"/>
              <a:t>‹#›</a:t>
            </a:fld>
            <a:endParaRPr lang="en-US"/>
          </a:p>
        </p:txBody>
      </p:sp>
    </p:spTree>
    <p:extLst>
      <p:ext uri="{BB962C8B-B14F-4D97-AF65-F5344CB8AC3E}">
        <p14:creationId xmlns:p14="http://schemas.microsoft.com/office/powerpoint/2010/main" val="363748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36FDD1-6D4D-4F85-BDFD-F13E2626EDC9}"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FC2E0-794B-4B3C-9FAF-48F8F6177672}" type="slidenum">
              <a:rPr lang="en-US" smtClean="0"/>
              <a:t>‹#›</a:t>
            </a:fld>
            <a:endParaRPr lang="en-US"/>
          </a:p>
        </p:txBody>
      </p:sp>
    </p:spTree>
    <p:extLst>
      <p:ext uri="{BB962C8B-B14F-4D97-AF65-F5344CB8AC3E}">
        <p14:creationId xmlns:p14="http://schemas.microsoft.com/office/powerpoint/2010/main" val="2031125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6FDD1-6D4D-4F85-BDFD-F13E2626EDC9}" type="datetimeFigureOut">
              <a:rPr lang="en-US" smtClean="0"/>
              <a:t>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FC2E0-794B-4B3C-9FAF-48F8F6177672}" type="slidenum">
              <a:rPr lang="en-US" smtClean="0"/>
              <a:t>‹#›</a:t>
            </a:fld>
            <a:endParaRPr lang="en-US"/>
          </a:p>
        </p:txBody>
      </p:sp>
    </p:spTree>
    <p:extLst>
      <p:ext uri="{BB962C8B-B14F-4D97-AF65-F5344CB8AC3E}">
        <p14:creationId xmlns:p14="http://schemas.microsoft.com/office/powerpoint/2010/main" val="3363331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Identifying Computer Software</a:t>
            </a:r>
          </a:p>
        </p:txBody>
      </p:sp>
      <p:sp>
        <p:nvSpPr>
          <p:cNvPr id="3" name="Subtitle 2"/>
          <p:cNvSpPr>
            <a:spLocks noGrp="1"/>
          </p:cNvSpPr>
          <p:nvPr>
            <p:ph type="subTitle" idx="1"/>
          </p:nvPr>
        </p:nvSpPr>
        <p:spPr/>
        <p:txBody>
          <a:bodyPr/>
          <a:lstStyle/>
          <a:p>
            <a:r>
              <a:rPr lang="en-US" dirty="0"/>
              <a:t>Topic B: Identify Application Software</a:t>
            </a:r>
          </a:p>
        </p:txBody>
      </p:sp>
    </p:spTree>
    <p:extLst>
      <p:ext uri="{BB962C8B-B14F-4D97-AF65-F5344CB8AC3E}">
        <p14:creationId xmlns:p14="http://schemas.microsoft.com/office/powerpoint/2010/main" val="318943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Productivity Software: Database</a:t>
            </a:r>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dirty="0"/>
              <a:t>Basic </a:t>
            </a:r>
            <a:r>
              <a:rPr lang="en-US" b="1" dirty="0"/>
              <a:t>database </a:t>
            </a:r>
            <a:r>
              <a:rPr lang="en-US" dirty="0"/>
              <a:t>software is used to manage large volumes of lists and records. </a:t>
            </a:r>
          </a:p>
          <a:p>
            <a:pPr marL="342900" lvl="1" indent="-342900">
              <a:buFont typeface="Arial" panose="020B0604020202020204" pitchFamily="34" charset="0"/>
              <a:buChar char="•"/>
            </a:pPr>
            <a:r>
              <a:rPr lang="en-US" dirty="0"/>
              <a:t>Examples include Microsoft Access and FileMaker Pro.</a:t>
            </a:r>
          </a:p>
          <a:p>
            <a:endParaRPr lang="en-US" dirty="0"/>
          </a:p>
        </p:txBody>
      </p:sp>
      <p:pic>
        <p:nvPicPr>
          <p:cNvPr id="1026" name="Picture 2" descr="Image result for datab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3124200"/>
            <a:ext cx="4785188"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ms a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ms acc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ms acces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ms acc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175" y="3563182"/>
            <a:ext cx="3044825" cy="299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9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Productivity Software: PDF</a:t>
            </a:r>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b="1" dirty="0"/>
              <a:t>PDF </a:t>
            </a:r>
            <a:r>
              <a:rPr lang="en-US" dirty="0"/>
              <a:t>software is used to view, create, and work with PDF documents. </a:t>
            </a:r>
          </a:p>
          <a:p>
            <a:pPr marL="342900" lvl="1" indent="-342900">
              <a:buFont typeface="Arial" panose="020B0604020202020204" pitchFamily="34" charset="0"/>
              <a:buChar char="•"/>
            </a:pPr>
            <a:r>
              <a:rPr lang="en-US" dirty="0"/>
              <a:t>Examples include Adobe Acrobat and Foxit </a:t>
            </a:r>
            <a:r>
              <a:rPr lang="en-US" dirty="0" err="1"/>
              <a:t>PhantomPDF</a:t>
            </a:r>
            <a:r>
              <a:rPr lang="en-US" dirty="0"/>
              <a:t>.</a:t>
            </a:r>
          </a:p>
          <a:p>
            <a:endParaRPr lang="en-US" dirty="0"/>
          </a:p>
        </p:txBody>
      </p:sp>
      <p:pic>
        <p:nvPicPr>
          <p:cNvPr id="2050" name="Picture 2" descr="Image result for pdf fu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044371"/>
            <a:ext cx="482851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dobe acrobat r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79371"/>
            <a:ext cx="2891971" cy="2891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54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Productivity Software: Presentation</a:t>
            </a:r>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b="1" dirty="0"/>
              <a:t>Presentation </a:t>
            </a:r>
            <a:r>
              <a:rPr lang="en-US" dirty="0"/>
              <a:t>software is used to create and work with slide shows. </a:t>
            </a:r>
          </a:p>
          <a:p>
            <a:pPr marL="342900" lvl="1" indent="-342900">
              <a:buFont typeface="Arial" panose="020B0604020202020204" pitchFamily="34" charset="0"/>
              <a:buChar char="•"/>
            </a:pPr>
            <a:r>
              <a:rPr lang="en-US" dirty="0"/>
              <a:t>Examples include Microsoft PowerPoint and Apple iWork Keynote.</a:t>
            </a:r>
          </a:p>
          <a:p>
            <a:endParaRPr lang="en-US" dirty="0"/>
          </a:p>
        </p:txBody>
      </p:sp>
      <p:pic>
        <p:nvPicPr>
          <p:cNvPr id="3074" name="Picture 2" descr="Image result for powerpoint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095169"/>
            <a:ext cx="5334000" cy="373380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powerpoi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powerpoi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Image result for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3505200"/>
            <a:ext cx="3197225" cy="319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166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esktop publishing fu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878114"/>
            <a:ext cx="3923832"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Productivity Software: </a:t>
            </a:r>
            <a:br>
              <a:rPr lang="en-US" dirty="0"/>
            </a:br>
            <a:r>
              <a:rPr lang="en-US" dirty="0"/>
              <a:t>Desktop Publishing</a:t>
            </a:r>
          </a:p>
        </p:txBody>
      </p:sp>
      <p:sp>
        <p:nvSpPr>
          <p:cNvPr id="3" name="Content Placeholder 2"/>
          <p:cNvSpPr>
            <a:spLocks noGrp="1"/>
          </p:cNvSpPr>
          <p:nvPr>
            <p:ph idx="1"/>
          </p:nvPr>
        </p:nvSpPr>
        <p:spPr>
          <a:xfrm>
            <a:off x="457200" y="1600200"/>
            <a:ext cx="4267200" cy="4525963"/>
          </a:xfrm>
        </p:spPr>
        <p:txBody>
          <a:bodyPr/>
          <a:lstStyle/>
          <a:p>
            <a:pPr marL="342900" lvl="1" indent="-342900">
              <a:buFont typeface="Arial" panose="020B0604020202020204" pitchFamily="34" charset="0"/>
              <a:buChar char="•"/>
            </a:pPr>
            <a:r>
              <a:rPr lang="en-US" b="1" dirty="0"/>
              <a:t>Desktop publishing </a:t>
            </a:r>
            <a:r>
              <a:rPr lang="en-US" dirty="0"/>
              <a:t>software is used to work with page layouts and typography in documents and publications. </a:t>
            </a:r>
          </a:p>
          <a:p>
            <a:pPr marL="342900" lvl="1" indent="-342900">
              <a:buFont typeface="Arial" panose="020B0604020202020204" pitchFamily="34" charset="0"/>
              <a:buChar char="•"/>
            </a:pPr>
            <a:r>
              <a:rPr lang="en-US" dirty="0"/>
              <a:t>Examples include Adobe InDesign and Microsoft Publisher.</a:t>
            </a:r>
          </a:p>
          <a:p>
            <a:endParaRPr lang="en-US" dirty="0"/>
          </a:p>
        </p:txBody>
      </p:sp>
    </p:spTree>
    <p:extLst>
      <p:ext uri="{BB962C8B-B14F-4D97-AF65-F5344CB8AC3E}">
        <p14:creationId xmlns:p14="http://schemas.microsoft.com/office/powerpoint/2010/main" val="437416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getintopc.com/wp-content/uploads/2014/03/Adobe-InD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75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Productivity Software:</a:t>
            </a:r>
            <a:br>
              <a:rPr lang="en-US" dirty="0"/>
            </a:br>
            <a:r>
              <a:rPr lang="en-US" dirty="0"/>
              <a:t>Personal Information Manager</a:t>
            </a:r>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b="1" dirty="0"/>
              <a:t>Personal information managers (PIM) </a:t>
            </a:r>
            <a:r>
              <a:rPr lang="en-US" dirty="0"/>
              <a:t>are used to manage your contacts and schedules. </a:t>
            </a:r>
          </a:p>
          <a:p>
            <a:pPr marL="342900" lvl="1" indent="-342900">
              <a:buFont typeface="Arial" panose="020B0604020202020204" pitchFamily="34" charset="0"/>
              <a:buChar char="•"/>
            </a:pPr>
            <a:r>
              <a:rPr lang="en-US" dirty="0"/>
              <a:t>Examples include Windows Contacts and Google Calendar.</a:t>
            </a:r>
          </a:p>
          <a:p>
            <a:endParaRPr lang="en-US" dirty="0"/>
          </a:p>
        </p:txBody>
      </p:sp>
      <p:pic>
        <p:nvPicPr>
          <p:cNvPr id="5122" name="Picture 2" descr="Image result for google calendar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200400"/>
            <a:ext cx="47625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786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1fLFHiN0styGRBRNyOok0ySL0EbBIyCnXxZcfCW6UGL1Lmx6noMFn0ak7pvfGVKigDYUfyWHDcs=s640-h400-e3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803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Productivity Software: </a:t>
            </a:r>
            <a:br>
              <a:rPr lang="en-US" dirty="0"/>
            </a:br>
            <a:r>
              <a:rPr lang="en-US" dirty="0"/>
              <a:t>Remote Desktop</a:t>
            </a:r>
          </a:p>
        </p:txBody>
      </p:sp>
      <p:sp>
        <p:nvSpPr>
          <p:cNvPr id="3" name="Content Placeholder 2"/>
          <p:cNvSpPr>
            <a:spLocks noGrp="1"/>
          </p:cNvSpPr>
          <p:nvPr>
            <p:ph idx="1"/>
          </p:nvPr>
        </p:nvSpPr>
        <p:spPr/>
        <p:txBody>
          <a:bodyPr>
            <a:normAutofit/>
          </a:bodyPr>
          <a:lstStyle/>
          <a:p>
            <a:r>
              <a:rPr lang="en-US" b="1" dirty="0"/>
              <a:t>Remote desktop </a:t>
            </a:r>
            <a:r>
              <a:rPr lang="en-US" dirty="0"/>
              <a:t>software is used to access another desktop to provide troubleshooting assistance. </a:t>
            </a:r>
          </a:p>
          <a:p>
            <a:r>
              <a:rPr lang="en-US" dirty="0"/>
              <a:t>Examples include Windows Remote Desktop Protocol (RDP) and Virtual Network Computing (VNC).</a:t>
            </a:r>
          </a:p>
          <a:p>
            <a:endParaRPr lang="en-US" dirty="0"/>
          </a:p>
        </p:txBody>
      </p:sp>
      <p:pic>
        <p:nvPicPr>
          <p:cNvPr id="6146" name="Picture 2" descr="Image result for remote desktop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132766"/>
            <a:ext cx="4495800" cy="275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491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Software</a:t>
            </a:r>
          </a:p>
        </p:txBody>
      </p:sp>
      <p:sp>
        <p:nvSpPr>
          <p:cNvPr id="3" name="Content Placeholder 2"/>
          <p:cNvSpPr>
            <a:spLocks noGrp="1"/>
          </p:cNvSpPr>
          <p:nvPr>
            <p:ph idx="1"/>
          </p:nvPr>
        </p:nvSpPr>
        <p:spPr>
          <a:xfrm>
            <a:off x="457200" y="1600200"/>
            <a:ext cx="4953000" cy="4525963"/>
          </a:xfrm>
        </p:spPr>
        <p:txBody>
          <a:bodyPr>
            <a:normAutofit/>
          </a:bodyPr>
          <a:lstStyle/>
          <a:p>
            <a:r>
              <a:rPr lang="en-US" dirty="0"/>
              <a:t>Collaboration software is designed to facilitate sharing data and resources between users in a variety of locations and using a variety of computing devices. </a:t>
            </a:r>
          </a:p>
        </p:txBody>
      </p:sp>
      <p:pic>
        <p:nvPicPr>
          <p:cNvPr id="5122" name="Picture 2" descr="Image result for collaboration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828800"/>
            <a:ext cx="3788383" cy="452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781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Collaboration Software: Online Workspace</a:t>
            </a:r>
          </a:p>
        </p:txBody>
      </p:sp>
      <p:sp>
        <p:nvSpPr>
          <p:cNvPr id="3" name="Content Placeholder 2"/>
          <p:cNvSpPr>
            <a:spLocks noGrp="1"/>
          </p:cNvSpPr>
          <p:nvPr>
            <p:ph idx="1"/>
          </p:nvPr>
        </p:nvSpPr>
        <p:spPr>
          <a:xfrm>
            <a:off x="457200" y="1600200"/>
            <a:ext cx="3581400" cy="4267199"/>
          </a:xfrm>
        </p:spPr>
        <p:txBody>
          <a:bodyPr>
            <a:normAutofit lnSpcReduction="10000"/>
          </a:bodyPr>
          <a:lstStyle/>
          <a:p>
            <a:r>
              <a:rPr lang="en-US" b="1" dirty="0"/>
              <a:t>Online workspace </a:t>
            </a:r>
            <a:r>
              <a:rPr lang="en-US" dirty="0"/>
              <a:t>enables users to work with common files in a shared space on the web.</a:t>
            </a:r>
          </a:p>
          <a:p>
            <a:r>
              <a:rPr lang="en-US" dirty="0"/>
              <a:t>Examples include Microsoft SharePoint.</a:t>
            </a:r>
          </a:p>
          <a:p>
            <a:endParaRPr lang="en-US" dirty="0"/>
          </a:p>
        </p:txBody>
      </p:sp>
      <p:sp>
        <p:nvSpPr>
          <p:cNvPr id="4" name="AutoShape 2" descr="Image result for sharepoin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harepoint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Image result for sharepoint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447800"/>
            <a:ext cx="4876800" cy="34137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harepoin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346573"/>
            <a:ext cx="2511426" cy="251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90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Application Software</a:t>
            </a:r>
          </a:p>
        </p:txBody>
      </p:sp>
      <p:sp>
        <p:nvSpPr>
          <p:cNvPr id="3" name="Content Placeholder 2"/>
          <p:cNvSpPr>
            <a:spLocks noGrp="1"/>
          </p:cNvSpPr>
          <p:nvPr>
            <p:ph idx="1"/>
          </p:nvPr>
        </p:nvSpPr>
        <p:spPr/>
        <p:txBody>
          <a:bodyPr>
            <a:normAutofit fontScale="92500" lnSpcReduction="10000"/>
          </a:bodyPr>
          <a:lstStyle/>
          <a:p>
            <a:r>
              <a:rPr lang="en-US" dirty="0"/>
              <a:t>Application software enable you to accomplish specific tasks, such as writing a letter, creating a slide presentation, or surfing the web. </a:t>
            </a:r>
          </a:p>
          <a:p>
            <a:r>
              <a:rPr lang="en-US" dirty="0"/>
              <a:t>There are literally thousands of different applications out there to choose from, so being able to identify common types of application software, along with their uses, will help you to identify the specific software applications that will meet your needs or the needs of the users you are supporting.</a:t>
            </a:r>
          </a:p>
        </p:txBody>
      </p:sp>
    </p:spTree>
    <p:extLst>
      <p:ext uri="{BB962C8B-B14F-4D97-AF65-F5344CB8AC3E}">
        <p14:creationId xmlns:p14="http://schemas.microsoft.com/office/powerpoint/2010/main" val="3541469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ncrypted-tbn2.gstatic.com/images?q=tbn:ANd9GcRoiSMNCGH-oehN-T035Vssx5xHkx6qZvwjsX27kae1a9Br76DUtIf3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876800"/>
            <a:ext cx="3894786" cy="19152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Document storage / sharing</a:t>
            </a:r>
          </a:p>
        </p:txBody>
      </p:sp>
      <p:sp>
        <p:nvSpPr>
          <p:cNvPr id="3" name="Content Placeholder 2"/>
          <p:cNvSpPr>
            <a:spLocks noGrp="1"/>
          </p:cNvSpPr>
          <p:nvPr>
            <p:ph idx="1"/>
          </p:nvPr>
        </p:nvSpPr>
        <p:spPr>
          <a:xfrm>
            <a:off x="457200" y="1600200"/>
            <a:ext cx="4191000" cy="4525963"/>
          </a:xfrm>
        </p:spPr>
        <p:txBody>
          <a:bodyPr>
            <a:normAutofit lnSpcReduction="10000"/>
          </a:bodyPr>
          <a:lstStyle/>
          <a:p>
            <a:r>
              <a:rPr lang="en-US" b="1" dirty="0"/>
              <a:t>Document storage/sharing </a:t>
            </a:r>
            <a:r>
              <a:rPr lang="en-US" dirty="0"/>
              <a:t>provides a repository to store and share files between users in various locations. </a:t>
            </a:r>
          </a:p>
          <a:p>
            <a:r>
              <a:rPr lang="en-US" dirty="0"/>
              <a:t>Examples include OneDrive and Dropbox.</a:t>
            </a:r>
          </a:p>
          <a:p>
            <a:endParaRPr lang="en-US" dirty="0"/>
          </a:p>
        </p:txBody>
      </p:sp>
      <p:pic>
        <p:nvPicPr>
          <p:cNvPr id="1026" name="Picture 2" descr="Image result for dropbox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s://encrypted-tbn2.gstatic.com/images?q=tbn:ANd9GcRoiSMNCGH-oehN-T035Vssx5xHkx6qZvwjsX27kae1a9Br76DUtIf3AN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12489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Collaboration Software: Screen Sharing</a:t>
            </a:r>
          </a:p>
        </p:txBody>
      </p:sp>
      <p:sp>
        <p:nvSpPr>
          <p:cNvPr id="3" name="Content Placeholder 2"/>
          <p:cNvSpPr>
            <a:spLocks noGrp="1"/>
          </p:cNvSpPr>
          <p:nvPr>
            <p:ph idx="1"/>
          </p:nvPr>
        </p:nvSpPr>
        <p:spPr/>
        <p:txBody>
          <a:bodyPr/>
          <a:lstStyle/>
          <a:p>
            <a:r>
              <a:rPr lang="en-US" b="1" dirty="0"/>
              <a:t>Screen sharing </a:t>
            </a:r>
            <a:r>
              <a:rPr lang="en-US" dirty="0"/>
              <a:t>software enables users to see each other's desktops from remote locations.</a:t>
            </a:r>
          </a:p>
          <a:p>
            <a:r>
              <a:rPr lang="en-US" dirty="0"/>
              <a:t>Examples include Windows Remote Assistance and TeamViewer.</a:t>
            </a:r>
          </a:p>
          <a:p>
            <a:endParaRPr lang="en-US" dirty="0"/>
          </a:p>
        </p:txBody>
      </p:sp>
      <p:pic>
        <p:nvPicPr>
          <p:cNvPr id="1026" name="Picture 2" descr="Image result for screen sha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200400"/>
            <a:ext cx="47244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33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Conferencing</a:t>
            </a:r>
          </a:p>
        </p:txBody>
      </p:sp>
      <p:sp>
        <p:nvSpPr>
          <p:cNvPr id="3" name="Content Placeholder 2"/>
          <p:cNvSpPr>
            <a:spLocks noGrp="1"/>
          </p:cNvSpPr>
          <p:nvPr>
            <p:ph idx="1"/>
          </p:nvPr>
        </p:nvSpPr>
        <p:spPr/>
        <p:txBody>
          <a:bodyPr/>
          <a:lstStyle/>
          <a:p>
            <a:r>
              <a:rPr lang="en-US" b="1" dirty="0"/>
              <a:t>Video conferencing </a:t>
            </a:r>
            <a:r>
              <a:rPr lang="en-US" dirty="0"/>
              <a:t>software enables users to communicate with audio and video functionality from diverse locations.</a:t>
            </a:r>
          </a:p>
          <a:p>
            <a:r>
              <a:rPr lang="en-US" dirty="0"/>
              <a:t>Examples include Skype and Google Hangouts.</a:t>
            </a:r>
          </a:p>
          <a:p>
            <a:endParaRPr lang="en-US" dirty="0"/>
          </a:p>
        </p:txBody>
      </p:sp>
      <p:pic>
        <p:nvPicPr>
          <p:cNvPr id="2054" name="Picture 6" descr="Image result for google hangou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32" y="3733800"/>
            <a:ext cx="8065168" cy="29770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sky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863"/>
            <a:ext cx="1749425" cy="174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273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ccesstrails.net/wp-content/uploads/2014/11/google-hangou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0" y="533400"/>
            <a:ext cx="9150146" cy="602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525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 Messaging</a:t>
            </a:r>
          </a:p>
        </p:txBody>
      </p:sp>
      <p:sp>
        <p:nvSpPr>
          <p:cNvPr id="3" name="Content Placeholder 2"/>
          <p:cNvSpPr>
            <a:spLocks noGrp="1"/>
          </p:cNvSpPr>
          <p:nvPr>
            <p:ph idx="1"/>
          </p:nvPr>
        </p:nvSpPr>
        <p:spPr>
          <a:xfrm>
            <a:off x="457200" y="1600200"/>
            <a:ext cx="8229600" cy="4525963"/>
          </a:xfrm>
        </p:spPr>
        <p:txBody>
          <a:bodyPr/>
          <a:lstStyle/>
          <a:p>
            <a:r>
              <a:rPr lang="en-US" b="1" dirty="0"/>
              <a:t>Instant messaging </a:t>
            </a:r>
            <a:r>
              <a:rPr lang="en-US" dirty="0"/>
              <a:t>software enables users to exchange short notes, or chat, online in real time.</a:t>
            </a:r>
          </a:p>
          <a:p>
            <a:r>
              <a:rPr lang="en-US" dirty="0"/>
              <a:t>Examples include Microsoft Lync and AOL Instant Messenger (AIM).</a:t>
            </a:r>
          </a:p>
          <a:p>
            <a:endParaRPr lang="en-US" dirty="0"/>
          </a:p>
        </p:txBody>
      </p:sp>
      <p:pic>
        <p:nvPicPr>
          <p:cNvPr id="4098" name="Picture 2" descr="Image result for instant messaging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228311"/>
            <a:ext cx="4495800" cy="25266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facebook messen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60" y="4495800"/>
            <a:ext cx="3333282" cy="211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118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facebook messe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096348" cy="5125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312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a:t>
            </a:r>
          </a:p>
        </p:txBody>
      </p:sp>
      <p:sp>
        <p:nvSpPr>
          <p:cNvPr id="3" name="Content Placeholder 2"/>
          <p:cNvSpPr>
            <a:spLocks noGrp="1"/>
          </p:cNvSpPr>
          <p:nvPr>
            <p:ph idx="1"/>
          </p:nvPr>
        </p:nvSpPr>
        <p:spPr/>
        <p:txBody>
          <a:bodyPr/>
          <a:lstStyle/>
          <a:p>
            <a:r>
              <a:rPr lang="en-US" b="1" dirty="0"/>
              <a:t>Email </a:t>
            </a:r>
            <a:r>
              <a:rPr lang="en-US" dirty="0"/>
              <a:t>software also allows users to share contact and calendar information.</a:t>
            </a:r>
          </a:p>
          <a:p>
            <a:endParaRPr lang="en-US" dirty="0"/>
          </a:p>
        </p:txBody>
      </p:sp>
      <p:pic>
        <p:nvPicPr>
          <p:cNvPr id="6146" name="Picture 2" descr="Image result for email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590800"/>
            <a:ext cx="5257800" cy="3995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817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umail.ucsb.edu/sites/dev.umail.ucsb.edu/files/outlook-over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172" cy="683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577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Software</a:t>
            </a:r>
          </a:p>
        </p:txBody>
      </p:sp>
      <p:sp>
        <p:nvSpPr>
          <p:cNvPr id="3" name="Content Placeholder 2"/>
          <p:cNvSpPr>
            <a:spLocks noGrp="1"/>
          </p:cNvSpPr>
          <p:nvPr>
            <p:ph idx="1"/>
          </p:nvPr>
        </p:nvSpPr>
        <p:spPr/>
        <p:txBody>
          <a:bodyPr>
            <a:normAutofit/>
          </a:bodyPr>
          <a:lstStyle/>
          <a:p>
            <a:r>
              <a:rPr lang="en-US" dirty="0"/>
              <a:t>Every operating system comes with a host of utilities designed to help you diagnose and troubleshoot problems and simplify tasks. </a:t>
            </a:r>
          </a:p>
          <a:p>
            <a:r>
              <a:rPr lang="en-US" dirty="0"/>
              <a:t>If you are considering an IT career in computer support, knowledge of these tools will help you maintain equipment and troubleshoot issues with the operating system.</a:t>
            </a:r>
          </a:p>
        </p:txBody>
      </p:sp>
    </p:spTree>
    <p:extLst>
      <p:ext uri="{BB962C8B-B14F-4D97-AF65-F5344CB8AC3E}">
        <p14:creationId xmlns:p14="http://schemas.microsoft.com/office/powerpoint/2010/main" val="2710747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Software: Antimalware</a:t>
            </a:r>
          </a:p>
        </p:txBody>
      </p:sp>
      <p:sp>
        <p:nvSpPr>
          <p:cNvPr id="3" name="Content Placeholder 2"/>
          <p:cNvSpPr>
            <a:spLocks noGrp="1"/>
          </p:cNvSpPr>
          <p:nvPr>
            <p:ph idx="1"/>
          </p:nvPr>
        </p:nvSpPr>
        <p:spPr/>
        <p:txBody>
          <a:bodyPr/>
          <a:lstStyle/>
          <a:p>
            <a:r>
              <a:rPr lang="en-US" b="1" dirty="0"/>
              <a:t>Antimalware </a:t>
            </a:r>
            <a:r>
              <a:rPr lang="en-US" dirty="0"/>
              <a:t>detects and eliminates malicious software that resides on a computer. </a:t>
            </a:r>
          </a:p>
          <a:p>
            <a:r>
              <a:rPr lang="en-US" dirty="0"/>
              <a:t>Examples include Windows Defender and Malwarebytes Anti-Malware.</a:t>
            </a:r>
          </a:p>
          <a:p>
            <a:endParaRPr lang="en-US" dirty="0"/>
          </a:p>
        </p:txBody>
      </p:sp>
      <p:pic>
        <p:nvPicPr>
          <p:cNvPr id="11266" name="Picture 2" descr="Image result for malware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 y="4638966"/>
            <a:ext cx="4500880" cy="105231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antimalware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733800"/>
            <a:ext cx="4762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65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application software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821" y="2133600"/>
            <a:ext cx="4775200"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Application Software</a:t>
            </a:r>
          </a:p>
        </p:txBody>
      </p:sp>
      <p:sp>
        <p:nvSpPr>
          <p:cNvPr id="3" name="Content Placeholder 2"/>
          <p:cNvSpPr>
            <a:spLocks noGrp="1"/>
          </p:cNvSpPr>
          <p:nvPr>
            <p:ph idx="1"/>
          </p:nvPr>
        </p:nvSpPr>
        <p:spPr>
          <a:xfrm>
            <a:off x="457200" y="1600200"/>
            <a:ext cx="4191000" cy="4525963"/>
          </a:xfrm>
        </p:spPr>
        <p:txBody>
          <a:bodyPr>
            <a:normAutofit fontScale="77500" lnSpcReduction="20000"/>
          </a:bodyPr>
          <a:lstStyle/>
          <a:p>
            <a:r>
              <a:rPr lang="en-US" i="1" dirty="0"/>
              <a:t>Application software </a:t>
            </a:r>
            <a:r>
              <a:rPr lang="en-US" dirty="0"/>
              <a:t>is a program that provides specific functionality such as word processing, graphics creation, or database management. </a:t>
            </a:r>
          </a:p>
          <a:p>
            <a:r>
              <a:rPr lang="en-US" dirty="0"/>
              <a:t>It is generally written to run on a specific operating system. </a:t>
            </a:r>
          </a:p>
          <a:p>
            <a:r>
              <a:rPr lang="en-US" dirty="0"/>
              <a:t>Application programs may come pre-installed on a computer system or may need to be purchased and installed on the system.</a:t>
            </a:r>
          </a:p>
        </p:txBody>
      </p:sp>
    </p:spTree>
    <p:extLst>
      <p:ext uri="{BB962C8B-B14F-4D97-AF65-F5344CB8AC3E}">
        <p14:creationId xmlns:p14="http://schemas.microsoft.com/office/powerpoint/2010/main" val="950336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malware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3997" cy="6822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420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Software: Software Firewalls</a:t>
            </a:r>
          </a:p>
        </p:txBody>
      </p:sp>
      <p:sp>
        <p:nvSpPr>
          <p:cNvPr id="3" name="Content Placeholder 2"/>
          <p:cNvSpPr>
            <a:spLocks noGrp="1"/>
          </p:cNvSpPr>
          <p:nvPr>
            <p:ph idx="1"/>
          </p:nvPr>
        </p:nvSpPr>
        <p:spPr/>
        <p:txBody>
          <a:bodyPr/>
          <a:lstStyle/>
          <a:p>
            <a:r>
              <a:rPr lang="en-US" b="1" dirty="0"/>
              <a:t>Software firewalls </a:t>
            </a:r>
            <a:r>
              <a:rPr lang="en-US" dirty="0"/>
              <a:t>filter incoming or outgoing network traffic depending on how they are configured. </a:t>
            </a:r>
          </a:p>
          <a:p>
            <a:r>
              <a:rPr lang="en-US" dirty="0"/>
              <a:t>Examples include </a:t>
            </a:r>
            <a:r>
              <a:rPr lang="en-US" dirty="0" err="1"/>
              <a:t>ZoneAlarm</a:t>
            </a:r>
            <a:r>
              <a:rPr lang="en-US" dirty="0"/>
              <a:t> and </a:t>
            </a:r>
            <a:r>
              <a:rPr lang="en-US" dirty="0" err="1"/>
              <a:t>Comodo</a:t>
            </a:r>
            <a:r>
              <a:rPr lang="en-US" dirty="0"/>
              <a:t> Internet Security (CIS).</a:t>
            </a:r>
          </a:p>
          <a:p>
            <a:endParaRPr lang="en-US" dirty="0"/>
          </a:p>
        </p:txBody>
      </p:sp>
      <p:pic>
        <p:nvPicPr>
          <p:cNvPr id="12290" name="Picture 2" descr="Image result for software firewall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160" y="4114800"/>
            <a:ext cx="4228764" cy="249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080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zoneAl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80451" cy="686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124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Utility Software: </a:t>
            </a:r>
            <a:br>
              <a:rPr lang="en-US" dirty="0"/>
            </a:br>
            <a:r>
              <a:rPr lang="en-US" dirty="0"/>
              <a:t>Diagnostic / Maintenance</a:t>
            </a:r>
          </a:p>
        </p:txBody>
      </p:sp>
      <p:sp>
        <p:nvSpPr>
          <p:cNvPr id="3" name="Content Placeholder 2"/>
          <p:cNvSpPr>
            <a:spLocks noGrp="1"/>
          </p:cNvSpPr>
          <p:nvPr>
            <p:ph idx="1"/>
          </p:nvPr>
        </p:nvSpPr>
        <p:spPr/>
        <p:txBody>
          <a:bodyPr/>
          <a:lstStyle/>
          <a:p>
            <a:r>
              <a:rPr lang="en-US" b="1" dirty="0"/>
              <a:t>Diagnostic/maintenance </a:t>
            </a:r>
            <a:r>
              <a:rPr lang="en-US" dirty="0"/>
              <a:t>software reports on any problems or issues that a computer may be experiencing. </a:t>
            </a:r>
          </a:p>
          <a:p>
            <a:r>
              <a:rPr lang="en-US" dirty="0"/>
              <a:t>Examples include Windows Action Center and PC-Doctor.</a:t>
            </a:r>
          </a:p>
          <a:p>
            <a:endParaRPr lang="en-US" dirty="0"/>
          </a:p>
        </p:txBody>
      </p:sp>
      <p:pic>
        <p:nvPicPr>
          <p:cNvPr id="14338" name="Picture 2" descr="Image result for maintenance software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9280" y="36576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4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windows action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1" y="0"/>
            <a:ext cx="9154161" cy="688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71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Software: Compression</a:t>
            </a:r>
          </a:p>
        </p:txBody>
      </p:sp>
      <p:sp>
        <p:nvSpPr>
          <p:cNvPr id="3" name="Content Placeholder 2"/>
          <p:cNvSpPr>
            <a:spLocks noGrp="1"/>
          </p:cNvSpPr>
          <p:nvPr>
            <p:ph idx="1"/>
          </p:nvPr>
        </p:nvSpPr>
        <p:spPr/>
        <p:txBody>
          <a:bodyPr>
            <a:normAutofit/>
          </a:bodyPr>
          <a:lstStyle/>
          <a:p>
            <a:r>
              <a:rPr lang="en-US" b="1" dirty="0"/>
              <a:t>Compression </a:t>
            </a:r>
            <a:r>
              <a:rPr lang="en-US" dirty="0"/>
              <a:t>software reduces the size of files so that they can be stored and transmitted more easily. </a:t>
            </a:r>
          </a:p>
          <a:p>
            <a:r>
              <a:rPr lang="en-US" dirty="0"/>
              <a:t>Examples include WinZip and 7-Zip.</a:t>
            </a:r>
          </a:p>
        </p:txBody>
      </p:sp>
      <p:pic>
        <p:nvPicPr>
          <p:cNvPr id="16386" name="Picture 2" descr="Image result for Compression softw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21" y="3983138"/>
            <a:ext cx="2976880" cy="285454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Compression software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520" y="3863181"/>
            <a:ext cx="4038599" cy="276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501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Compression softw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333375"/>
            <a:ext cx="8293100" cy="621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36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Specialized Software</a:t>
            </a:r>
          </a:p>
        </p:txBody>
      </p:sp>
      <p:sp>
        <p:nvSpPr>
          <p:cNvPr id="3" name="Content Placeholder 2"/>
          <p:cNvSpPr>
            <a:spLocks noGrp="1"/>
          </p:cNvSpPr>
          <p:nvPr>
            <p:ph idx="1"/>
          </p:nvPr>
        </p:nvSpPr>
        <p:spPr/>
        <p:txBody>
          <a:bodyPr>
            <a:normAutofit/>
          </a:bodyPr>
          <a:lstStyle/>
          <a:p>
            <a:r>
              <a:rPr lang="en-US" dirty="0"/>
              <a:t>The specialized software category contains all of the other types that do not fit in the first three.</a:t>
            </a:r>
          </a:p>
          <a:p>
            <a:r>
              <a:rPr lang="en-US" dirty="0"/>
              <a:t>Companies in architectural, engineering, medical, and financial fields require software applications that are specific for the documents and files that they need to create and use. </a:t>
            </a:r>
          </a:p>
        </p:txBody>
      </p:sp>
    </p:spTree>
    <p:extLst>
      <p:ext uri="{BB962C8B-B14F-4D97-AF65-F5344CB8AC3E}">
        <p14:creationId xmlns:p14="http://schemas.microsoft.com/office/powerpoint/2010/main" val="514133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Specialized Software: </a:t>
            </a:r>
            <a:br>
              <a:rPr lang="en-US" dirty="0"/>
            </a:br>
            <a:r>
              <a:rPr lang="en-US" dirty="0"/>
              <a:t>Computer-Aided Design</a:t>
            </a:r>
          </a:p>
        </p:txBody>
      </p:sp>
      <p:sp>
        <p:nvSpPr>
          <p:cNvPr id="3" name="Content Placeholder 2"/>
          <p:cNvSpPr>
            <a:spLocks noGrp="1"/>
          </p:cNvSpPr>
          <p:nvPr>
            <p:ph idx="1"/>
          </p:nvPr>
        </p:nvSpPr>
        <p:spPr>
          <a:xfrm>
            <a:off x="457200" y="1600200"/>
            <a:ext cx="4419600" cy="4525963"/>
          </a:xfrm>
        </p:spPr>
        <p:txBody>
          <a:bodyPr>
            <a:normAutofit fontScale="92500"/>
          </a:bodyPr>
          <a:lstStyle/>
          <a:p>
            <a:r>
              <a:rPr lang="en-US" b="1" dirty="0"/>
              <a:t>Computer-aided design (CAD) </a:t>
            </a:r>
            <a:r>
              <a:rPr lang="en-US" dirty="0"/>
              <a:t>software is used to create design specifications for electronics, mechanical objects, animation, and other products. </a:t>
            </a:r>
          </a:p>
          <a:p>
            <a:r>
              <a:rPr lang="en-US" dirty="0"/>
              <a:t>Examples include AutoCAD and </a:t>
            </a:r>
            <a:r>
              <a:rPr lang="en-US" dirty="0" err="1"/>
              <a:t>SketchUp</a:t>
            </a:r>
            <a:r>
              <a:rPr lang="en-US" dirty="0"/>
              <a:t>.</a:t>
            </a:r>
          </a:p>
        </p:txBody>
      </p:sp>
      <p:pic>
        <p:nvPicPr>
          <p:cNvPr id="8198" name="Picture 6" descr="Image result for autoc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133600"/>
            <a:ext cx="4451448" cy="237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887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omputer aided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41730"/>
            <a:ext cx="4419600" cy="377204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computer aided 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577" y="381000"/>
            <a:ext cx="4416425" cy="278234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computer aided design pix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0309" y="3251264"/>
            <a:ext cx="4916271" cy="325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66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Platforms</a:t>
            </a:r>
          </a:p>
        </p:txBody>
      </p:sp>
      <p:sp>
        <p:nvSpPr>
          <p:cNvPr id="3" name="Content Placeholder 2"/>
          <p:cNvSpPr>
            <a:spLocks noGrp="1"/>
          </p:cNvSpPr>
          <p:nvPr>
            <p:ph idx="1"/>
          </p:nvPr>
        </p:nvSpPr>
        <p:spPr/>
        <p:txBody>
          <a:bodyPr>
            <a:normAutofit lnSpcReduction="10000"/>
          </a:bodyPr>
          <a:lstStyle/>
          <a:p>
            <a:r>
              <a:rPr lang="en-US" dirty="0"/>
              <a:t>Application software can be designed to run on multiple platforms. </a:t>
            </a:r>
          </a:p>
          <a:p>
            <a:r>
              <a:rPr lang="en-US" dirty="0"/>
              <a:t>"Mobile" refers to the devices such as laptops, smartphones, iPads, and other tablet devices. </a:t>
            </a:r>
          </a:p>
          <a:p>
            <a:r>
              <a:rPr lang="en-US" dirty="0"/>
              <a:t>"Desktop" is the traditional CPU and monitor with all the peripherals. </a:t>
            </a:r>
          </a:p>
          <a:p>
            <a:r>
              <a:rPr lang="en-US" dirty="0"/>
              <a:t>Applications that users access and use through a </a:t>
            </a:r>
            <a:r>
              <a:rPr lang="en-US" i="1" dirty="0"/>
              <a:t>web browser </a:t>
            </a:r>
            <a:r>
              <a:rPr lang="en-US" dirty="0"/>
              <a:t>are known as "web-based."</a:t>
            </a:r>
          </a:p>
        </p:txBody>
      </p:sp>
    </p:spTree>
    <p:extLst>
      <p:ext uri="{BB962C8B-B14F-4D97-AF65-F5344CB8AC3E}">
        <p14:creationId xmlns:p14="http://schemas.microsoft.com/office/powerpoint/2010/main" val="4289423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Specialized Software:</a:t>
            </a:r>
            <a:br>
              <a:rPr lang="en-US" dirty="0"/>
            </a:br>
            <a:r>
              <a:rPr lang="en-US" dirty="0"/>
              <a:t>Graphic Design</a:t>
            </a:r>
          </a:p>
        </p:txBody>
      </p:sp>
      <p:sp>
        <p:nvSpPr>
          <p:cNvPr id="3" name="Content Placeholder 2"/>
          <p:cNvSpPr>
            <a:spLocks noGrp="1"/>
          </p:cNvSpPr>
          <p:nvPr>
            <p:ph idx="1"/>
          </p:nvPr>
        </p:nvSpPr>
        <p:spPr/>
        <p:txBody>
          <a:bodyPr>
            <a:normAutofit/>
          </a:bodyPr>
          <a:lstStyle/>
          <a:p>
            <a:r>
              <a:rPr lang="en-US" b="1" dirty="0"/>
              <a:t>Graphic design </a:t>
            </a:r>
            <a:r>
              <a:rPr lang="en-US" dirty="0"/>
              <a:t>software is used to create visual representations of concepts and ideas.</a:t>
            </a:r>
          </a:p>
          <a:p>
            <a:r>
              <a:rPr lang="en-US" dirty="0"/>
              <a:t>Examples include Adobe Illustrator and </a:t>
            </a:r>
            <a:r>
              <a:rPr lang="en-US" dirty="0" err="1"/>
              <a:t>CorelDRAW</a:t>
            </a:r>
            <a:r>
              <a:rPr lang="en-US" dirty="0"/>
              <a:t>.</a:t>
            </a:r>
          </a:p>
          <a:p>
            <a:endParaRPr lang="en-US" dirty="0"/>
          </a:p>
        </p:txBody>
      </p:sp>
      <p:pic>
        <p:nvPicPr>
          <p:cNvPr id="19458" name="Picture 2" descr="Image result for adobe illust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333749"/>
            <a:ext cx="5715000" cy="321945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adobe illust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8600"/>
            <a:ext cx="2270125" cy="227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363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Image result for adobe illust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08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Specialized Software: Medical</a:t>
            </a:r>
          </a:p>
        </p:txBody>
      </p:sp>
      <p:sp>
        <p:nvSpPr>
          <p:cNvPr id="3" name="Content Placeholder 2"/>
          <p:cNvSpPr>
            <a:spLocks noGrp="1"/>
          </p:cNvSpPr>
          <p:nvPr>
            <p:ph idx="1"/>
          </p:nvPr>
        </p:nvSpPr>
        <p:spPr/>
        <p:txBody>
          <a:bodyPr>
            <a:normAutofit/>
          </a:bodyPr>
          <a:lstStyle/>
          <a:p>
            <a:r>
              <a:rPr lang="en-US" b="1" dirty="0"/>
              <a:t>Medical </a:t>
            </a:r>
            <a:r>
              <a:rPr lang="en-US" dirty="0"/>
              <a:t>software that is used to collect, analyze, and present data related to medical information. </a:t>
            </a:r>
          </a:p>
          <a:p>
            <a:r>
              <a:rPr lang="en-US" dirty="0"/>
              <a:t>Examples include </a:t>
            </a:r>
            <a:r>
              <a:rPr lang="en-US" dirty="0" err="1"/>
              <a:t>Kareo</a:t>
            </a:r>
            <a:r>
              <a:rPr lang="en-US" dirty="0"/>
              <a:t> and </a:t>
            </a:r>
            <a:r>
              <a:rPr lang="en-US" dirty="0" err="1"/>
              <a:t>athenaCollector</a:t>
            </a:r>
            <a:r>
              <a:rPr lang="en-US" dirty="0"/>
              <a:t>.</a:t>
            </a:r>
          </a:p>
          <a:p>
            <a:endParaRPr lang="en-US" dirty="0"/>
          </a:p>
        </p:txBody>
      </p:sp>
      <p:pic>
        <p:nvPicPr>
          <p:cNvPr id="21506" name="Picture 2" descr="Image result for medical software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961" y="3836730"/>
            <a:ext cx="4324350" cy="299914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Image result for kar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89" y="4134669"/>
            <a:ext cx="4179789" cy="217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899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medical software kar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9196" cy="6840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220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Specialized Software: Scientific</a:t>
            </a:r>
          </a:p>
        </p:txBody>
      </p:sp>
      <p:sp>
        <p:nvSpPr>
          <p:cNvPr id="3" name="Content Placeholder 2"/>
          <p:cNvSpPr>
            <a:spLocks noGrp="1"/>
          </p:cNvSpPr>
          <p:nvPr>
            <p:ph idx="1"/>
          </p:nvPr>
        </p:nvSpPr>
        <p:spPr>
          <a:xfrm>
            <a:off x="457200" y="1600201"/>
            <a:ext cx="8229600" cy="1676400"/>
          </a:xfrm>
        </p:spPr>
        <p:txBody>
          <a:bodyPr>
            <a:normAutofit/>
          </a:bodyPr>
          <a:lstStyle/>
          <a:p>
            <a:r>
              <a:rPr lang="en-US" b="1" dirty="0"/>
              <a:t>Scientific </a:t>
            </a:r>
            <a:r>
              <a:rPr lang="en-US" dirty="0"/>
              <a:t>software is used to collect, analyze, and present data used in experiments.</a:t>
            </a:r>
          </a:p>
          <a:p>
            <a:r>
              <a:rPr lang="en-US" dirty="0"/>
              <a:t>Examples include LISREL and Sage.</a:t>
            </a:r>
          </a:p>
        </p:txBody>
      </p:sp>
      <p:pic>
        <p:nvPicPr>
          <p:cNvPr id="22532" name="Picture 4" descr="Image result for LISR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963507"/>
            <a:ext cx="2704087" cy="2332036"/>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Image result for SCIENCE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010" y="3367760"/>
            <a:ext cx="59055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750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LIS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333064" cy="425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42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Specialized Software: Financial</a:t>
            </a:r>
          </a:p>
        </p:txBody>
      </p:sp>
      <p:sp>
        <p:nvSpPr>
          <p:cNvPr id="3" name="Content Placeholder 2"/>
          <p:cNvSpPr>
            <a:spLocks noGrp="1"/>
          </p:cNvSpPr>
          <p:nvPr>
            <p:ph idx="1"/>
          </p:nvPr>
        </p:nvSpPr>
        <p:spPr/>
        <p:txBody>
          <a:bodyPr>
            <a:normAutofit/>
          </a:bodyPr>
          <a:lstStyle/>
          <a:p>
            <a:r>
              <a:rPr lang="en-US" b="1" dirty="0"/>
              <a:t>Financial </a:t>
            </a:r>
            <a:r>
              <a:rPr lang="en-US" dirty="0"/>
              <a:t>software is used to keep track of expenses, maintain a budget, file taxes, and manage other financial information. </a:t>
            </a:r>
          </a:p>
          <a:p>
            <a:r>
              <a:rPr lang="en-US" dirty="0"/>
              <a:t>Examples include Quicken and Microsoft Dynamics.</a:t>
            </a:r>
          </a:p>
        </p:txBody>
      </p:sp>
      <p:pic>
        <p:nvPicPr>
          <p:cNvPr id="25602" name="Picture 2" descr="Image result for quick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Image result for money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862" y="3863181"/>
            <a:ext cx="5087276" cy="288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819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quic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006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470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Specialized Software: Gaming</a:t>
            </a:r>
          </a:p>
        </p:txBody>
      </p:sp>
      <p:sp>
        <p:nvSpPr>
          <p:cNvPr id="3" name="Content Placeholder 2"/>
          <p:cNvSpPr>
            <a:spLocks noGrp="1"/>
          </p:cNvSpPr>
          <p:nvPr>
            <p:ph idx="1"/>
          </p:nvPr>
        </p:nvSpPr>
        <p:spPr/>
        <p:txBody>
          <a:bodyPr/>
          <a:lstStyle/>
          <a:p>
            <a:r>
              <a:rPr lang="en-US" b="1" dirty="0"/>
              <a:t>Gaming </a:t>
            </a:r>
            <a:r>
              <a:rPr lang="en-US" dirty="0"/>
              <a:t>software enables you to purchase, collect, and play video games on a computer.</a:t>
            </a:r>
          </a:p>
          <a:p>
            <a:r>
              <a:rPr lang="en-US" dirty="0"/>
              <a:t>Examples include Steam and Origin.</a:t>
            </a:r>
          </a:p>
        </p:txBody>
      </p:sp>
      <p:pic>
        <p:nvPicPr>
          <p:cNvPr id="26628" name="Picture 4" descr="Image result for steam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 y="3276600"/>
            <a:ext cx="4273009" cy="2849563"/>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Image result for steam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138" y="3276600"/>
            <a:ext cx="4658732"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374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50065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Productivity Software</a:t>
            </a:r>
          </a:p>
        </p:txBody>
      </p:sp>
      <p:sp>
        <p:nvSpPr>
          <p:cNvPr id="3" name="Content Placeholder 2"/>
          <p:cNvSpPr>
            <a:spLocks noGrp="1"/>
          </p:cNvSpPr>
          <p:nvPr>
            <p:ph idx="1"/>
          </p:nvPr>
        </p:nvSpPr>
        <p:spPr>
          <a:xfrm>
            <a:off x="457200" y="1600200"/>
            <a:ext cx="7924800" cy="4525963"/>
          </a:xfrm>
        </p:spPr>
        <p:txBody>
          <a:bodyPr>
            <a:normAutofit/>
          </a:bodyPr>
          <a:lstStyle/>
          <a:p>
            <a:r>
              <a:rPr lang="en-US" dirty="0"/>
              <a:t>Productivity software is a broad term that describes applications that range from those used to create documents to those used to manage your projects and organize your time. </a:t>
            </a:r>
          </a:p>
        </p:txBody>
      </p:sp>
      <p:pic>
        <p:nvPicPr>
          <p:cNvPr id="2050" name="Picture 2" descr="https://s3-eu-west-1.amazonaws.com/productiveprogrammer/wp-content/uploads/2014/06/25205330/productiv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33844"/>
            <a:ext cx="5326743" cy="299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82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Specialized Software: Entertainment</a:t>
            </a:r>
          </a:p>
        </p:txBody>
      </p:sp>
      <p:sp>
        <p:nvSpPr>
          <p:cNvPr id="3" name="Content Placeholder 2"/>
          <p:cNvSpPr>
            <a:spLocks noGrp="1"/>
          </p:cNvSpPr>
          <p:nvPr>
            <p:ph idx="1"/>
          </p:nvPr>
        </p:nvSpPr>
        <p:spPr/>
        <p:txBody>
          <a:bodyPr/>
          <a:lstStyle/>
          <a:p>
            <a:r>
              <a:rPr lang="en-US" b="1" dirty="0"/>
              <a:t>Entertainment </a:t>
            </a:r>
            <a:r>
              <a:rPr lang="en-US" dirty="0"/>
              <a:t>software enables you to purchase, collect, and experience entertainment media such as music and movies on a computer. </a:t>
            </a:r>
          </a:p>
          <a:p>
            <a:r>
              <a:rPr lang="en-US" dirty="0"/>
              <a:t>Examples include Google Play and iTunes.</a:t>
            </a:r>
          </a:p>
          <a:p>
            <a:endParaRPr lang="en-US" dirty="0"/>
          </a:p>
        </p:txBody>
      </p:sp>
      <p:pic>
        <p:nvPicPr>
          <p:cNvPr id="28674" name="Picture 2" descr="Image result for itu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67200"/>
            <a:ext cx="2438241" cy="2438241"/>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Image result for google pl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914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result for itu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881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File Types and Extensions</a:t>
            </a:r>
          </a:p>
        </p:txBody>
      </p:sp>
      <p:sp>
        <p:nvSpPr>
          <p:cNvPr id="3" name="Content Placeholder 2"/>
          <p:cNvSpPr>
            <a:spLocks noGrp="1"/>
          </p:cNvSpPr>
          <p:nvPr>
            <p:ph idx="1"/>
          </p:nvPr>
        </p:nvSpPr>
        <p:spPr/>
        <p:txBody>
          <a:bodyPr>
            <a:normAutofit fontScale="85000" lnSpcReduction="20000"/>
          </a:bodyPr>
          <a:lstStyle/>
          <a:p>
            <a:r>
              <a:rPr lang="en-US" dirty="0"/>
              <a:t>Standard file extensions that follow the names of files can indicate whether a particular file is a</a:t>
            </a:r>
          </a:p>
          <a:p>
            <a:r>
              <a:rPr lang="en-US" dirty="0"/>
              <a:t>program file or a data file. If it is a data file, the extension can indicate the application category that</a:t>
            </a:r>
          </a:p>
          <a:p>
            <a:r>
              <a:rPr lang="en-US" dirty="0"/>
              <a:t>might be used to edit the file. Many common file extensions are three characters long, although</a:t>
            </a:r>
          </a:p>
          <a:p>
            <a:r>
              <a:rPr lang="en-US" dirty="0"/>
              <a:t>there is no longer a strict character limit for the file name or extension in most modern operating</a:t>
            </a:r>
          </a:p>
          <a:p>
            <a:r>
              <a:rPr lang="en-US" dirty="0"/>
              <a:t>systems. A period separates the extension from the file name itself.</a:t>
            </a:r>
          </a:p>
          <a:p>
            <a:r>
              <a:rPr lang="en-US" dirty="0"/>
              <a:t>The following table lists a number of common file types and extensions.</a:t>
            </a:r>
          </a:p>
        </p:txBody>
      </p:sp>
    </p:spTree>
    <p:extLst>
      <p:ext uri="{BB962C8B-B14F-4D97-AF65-F5344CB8AC3E}">
        <p14:creationId xmlns:p14="http://schemas.microsoft.com/office/powerpoint/2010/main" val="4261028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Documents</a:t>
            </a:r>
          </a:p>
        </p:txBody>
      </p:sp>
      <p:sp>
        <p:nvSpPr>
          <p:cNvPr id="3" name="Content Placeholder 2"/>
          <p:cNvSpPr>
            <a:spLocks noGrp="1"/>
          </p:cNvSpPr>
          <p:nvPr>
            <p:ph idx="1"/>
          </p:nvPr>
        </p:nvSpPr>
        <p:spPr/>
        <p:txBody>
          <a:bodyPr>
            <a:normAutofit fontScale="92500" lnSpcReduction="20000"/>
          </a:bodyPr>
          <a:lstStyle/>
          <a:p>
            <a:r>
              <a:rPr lang="en-US" dirty="0"/>
              <a:t>.txt</a:t>
            </a:r>
          </a:p>
          <a:p>
            <a:pPr lvl="1"/>
            <a:r>
              <a:rPr lang="en-US" dirty="0"/>
              <a:t>A plain text file that contains no formatting other than spaces and line breaks. You can open files that have a .txt extension in any text editing program, such as Notepad, or word processing programs, such as Microsoft Word</a:t>
            </a:r>
          </a:p>
          <a:p>
            <a:r>
              <a:rPr lang="en-US" dirty="0"/>
              <a:t>.rtf</a:t>
            </a:r>
          </a:p>
          <a:p>
            <a:pPr lvl="1"/>
            <a:r>
              <a:rPr lang="en-US" dirty="0"/>
              <a:t>Rich Text Format (RTF), or a text file that includes a limited amount of formatting such as bold and italic. You can open files that have the .rtf extension in various applications, such as common word processors or Microsoft's WordPad accessory</a:t>
            </a:r>
          </a:p>
          <a:p>
            <a:endParaRPr lang="en-US" dirty="0"/>
          </a:p>
        </p:txBody>
      </p:sp>
    </p:spTree>
    <p:extLst>
      <p:ext uri="{BB962C8B-B14F-4D97-AF65-F5344CB8AC3E}">
        <p14:creationId xmlns:p14="http://schemas.microsoft.com/office/powerpoint/2010/main" val="15636945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Documents</a:t>
            </a:r>
          </a:p>
        </p:txBody>
      </p:sp>
      <p:sp>
        <p:nvSpPr>
          <p:cNvPr id="3" name="Content Placeholder 2"/>
          <p:cNvSpPr>
            <a:spLocks noGrp="1"/>
          </p:cNvSpPr>
          <p:nvPr>
            <p:ph idx="1"/>
          </p:nvPr>
        </p:nvSpPr>
        <p:spPr/>
        <p:txBody>
          <a:bodyPr>
            <a:normAutofit fontScale="70000" lnSpcReduction="20000"/>
          </a:bodyPr>
          <a:lstStyle/>
          <a:p>
            <a:r>
              <a:rPr lang="en-US" dirty="0"/>
              <a:t>.doc / .</a:t>
            </a:r>
            <a:r>
              <a:rPr lang="en-US" dirty="0" err="1"/>
              <a:t>docx</a:t>
            </a:r>
            <a:endParaRPr lang="en-US" dirty="0"/>
          </a:p>
          <a:p>
            <a:pPr lvl="1"/>
            <a:r>
              <a:rPr lang="en-US" dirty="0"/>
              <a:t>A data file created in a word processing program, such as Microsoft Word or WordPad. You might also see .</a:t>
            </a:r>
            <a:r>
              <a:rPr lang="en-US" dirty="0" err="1"/>
              <a:t>docx</a:t>
            </a:r>
            <a:r>
              <a:rPr lang="en-US" dirty="0"/>
              <a:t>, which is the Office 2007, 2010, and 2013 format.</a:t>
            </a:r>
          </a:p>
          <a:p>
            <a:r>
              <a:rPr lang="en-US" dirty="0"/>
              <a:t>.</a:t>
            </a:r>
            <a:r>
              <a:rPr lang="en-US" dirty="0" err="1"/>
              <a:t>xls</a:t>
            </a:r>
            <a:r>
              <a:rPr lang="en-US" dirty="0"/>
              <a:t> / .</a:t>
            </a:r>
            <a:r>
              <a:rPr lang="en-US" dirty="0" err="1"/>
              <a:t>xlsx</a:t>
            </a:r>
            <a:endParaRPr lang="en-US" dirty="0"/>
          </a:p>
          <a:p>
            <a:pPr lvl="1"/>
            <a:r>
              <a:rPr lang="en-US" dirty="0"/>
              <a:t>Data files created in Microsoft Excel. Files</a:t>
            </a:r>
            <a:r>
              <a:rPr lang="en-US" sz="1400" dirty="0"/>
              <a:t>® </a:t>
            </a:r>
            <a:r>
              <a:rPr lang="en-US" dirty="0"/>
              <a:t>created in Office 2007, 2010, and 2013 are indicated by the .</a:t>
            </a:r>
            <a:r>
              <a:rPr lang="en-US" dirty="0" err="1"/>
              <a:t>xlsx</a:t>
            </a:r>
            <a:r>
              <a:rPr lang="en-US" dirty="0"/>
              <a:t> file extension.</a:t>
            </a:r>
          </a:p>
          <a:p>
            <a:r>
              <a:rPr lang="en-US" dirty="0"/>
              <a:t>.</a:t>
            </a:r>
            <a:r>
              <a:rPr lang="en-US" dirty="0" err="1"/>
              <a:t>ppt</a:t>
            </a:r>
            <a:r>
              <a:rPr lang="en-US" dirty="0"/>
              <a:t> / .</a:t>
            </a:r>
            <a:r>
              <a:rPr lang="en-US" dirty="0" err="1"/>
              <a:t>pptx</a:t>
            </a:r>
            <a:endParaRPr lang="en-US" dirty="0"/>
          </a:p>
          <a:p>
            <a:pPr lvl="1"/>
            <a:r>
              <a:rPr lang="en-US" dirty="0"/>
              <a:t>Data files created in Microsoft PowerPoint</a:t>
            </a:r>
            <a:r>
              <a:rPr lang="en-US" sz="1400" dirty="0"/>
              <a:t>® </a:t>
            </a:r>
            <a:r>
              <a:rPr lang="en-US" dirty="0"/>
              <a:t>. Files created in Office 2007, 2010, and 2013 are indicated by the .</a:t>
            </a:r>
            <a:r>
              <a:rPr lang="en-US" dirty="0" err="1"/>
              <a:t>pptx</a:t>
            </a:r>
            <a:r>
              <a:rPr lang="en-US" dirty="0"/>
              <a:t> file extension.</a:t>
            </a:r>
          </a:p>
          <a:p>
            <a:r>
              <a:rPr lang="en-US" dirty="0"/>
              <a:t>.pdf</a:t>
            </a:r>
          </a:p>
          <a:p>
            <a:pPr lvl="1"/>
            <a:r>
              <a:rPr lang="fr-FR" dirty="0"/>
              <a:t>The versatile Portable Document Format (PDF) file </a:t>
            </a:r>
            <a:r>
              <a:rPr lang="en-US" dirty="0"/>
              <a:t>format can be read by any computer with a free reader application, such as Adobe Reader.</a:t>
            </a:r>
          </a:p>
        </p:txBody>
      </p:sp>
    </p:spTree>
    <p:extLst>
      <p:ext uri="{BB962C8B-B14F-4D97-AF65-F5344CB8AC3E}">
        <p14:creationId xmlns:p14="http://schemas.microsoft.com/office/powerpoint/2010/main" val="612932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Audio</a:t>
            </a:r>
          </a:p>
        </p:txBody>
      </p:sp>
      <p:sp>
        <p:nvSpPr>
          <p:cNvPr id="3" name="Content Placeholder 2"/>
          <p:cNvSpPr>
            <a:spLocks noGrp="1"/>
          </p:cNvSpPr>
          <p:nvPr>
            <p:ph idx="1"/>
          </p:nvPr>
        </p:nvSpPr>
        <p:spPr/>
        <p:txBody>
          <a:bodyPr>
            <a:normAutofit fontScale="77500" lnSpcReduction="20000"/>
          </a:bodyPr>
          <a:lstStyle/>
          <a:p>
            <a:r>
              <a:rPr lang="en-US" dirty="0"/>
              <a:t>.</a:t>
            </a:r>
            <a:r>
              <a:rPr lang="en-US" dirty="0" err="1"/>
              <a:t>aac</a:t>
            </a:r>
            <a:r>
              <a:rPr lang="en-US" dirty="0"/>
              <a:t> </a:t>
            </a:r>
          </a:p>
          <a:p>
            <a:pPr lvl="1"/>
            <a:r>
              <a:rPr lang="en-US" dirty="0"/>
              <a:t>The Advanced Audio Coding file format.</a:t>
            </a:r>
          </a:p>
          <a:p>
            <a:r>
              <a:rPr lang="en-US" dirty="0"/>
              <a:t>.</a:t>
            </a:r>
            <a:r>
              <a:rPr lang="en-US" dirty="0" err="1"/>
              <a:t>flac</a:t>
            </a:r>
            <a:r>
              <a:rPr lang="en-US" dirty="0"/>
              <a:t> </a:t>
            </a:r>
          </a:p>
          <a:p>
            <a:pPr lvl="1"/>
            <a:r>
              <a:rPr lang="en-US" dirty="0"/>
              <a:t>The Free Lossless Audio Codec file format.</a:t>
            </a:r>
          </a:p>
          <a:p>
            <a:r>
              <a:rPr lang="en-US" dirty="0"/>
              <a:t>.m4a </a:t>
            </a:r>
          </a:p>
          <a:p>
            <a:pPr lvl="1"/>
            <a:r>
              <a:rPr lang="en-US" dirty="0"/>
              <a:t>The Apple Lossless Audio Codec file format used for digital music files.</a:t>
            </a:r>
          </a:p>
          <a:p>
            <a:r>
              <a:rPr lang="en-US" dirty="0"/>
              <a:t>.mp3 </a:t>
            </a:r>
          </a:p>
          <a:p>
            <a:pPr lvl="1"/>
            <a:r>
              <a:rPr lang="en-US" dirty="0"/>
              <a:t>The Moving Picture Experts Group Layer 3 format used to store and play audio files in digital audio players.</a:t>
            </a:r>
          </a:p>
          <a:p>
            <a:r>
              <a:rPr lang="en-US" dirty="0"/>
              <a:t>.wav</a:t>
            </a:r>
          </a:p>
          <a:p>
            <a:pPr lvl="1"/>
            <a:r>
              <a:rPr lang="en-US" dirty="0"/>
              <a:t>An audio file in the Waveform Audio File format that was developed by Microsoft and IBM.</a:t>
            </a:r>
          </a:p>
        </p:txBody>
      </p:sp>
    </p:spTree>
    <p:extLst>
      <p:ext uri="{BB962C8B-B14F-4D97-AF65-F5344CB8AC3E}">
        <p14:creationId xmlns:p14="http://schemas.microsoft.com/office/powerpoint/2010/main" val="724913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a:t>
            </a:r>
          </a:p>
        </p:txBody>
      </p:sp>
      <p:sp>
        <p:nvSpPr>
          <p:cNvPr id="3" name="Content Placeholder 2"/>
          <p:cNvSpPr>
            <a:spLocks noGrp="1"/>
          </p:cNvSpPr>
          <p:nvPr>
            <p:ph idx="1"/>
          </p:nvPr>
        </p:nvSpPr>
        <p:spPr/>
        <p:txBody>
          <a:bodyPr>
            <a:normAutofit fontScale="85000" lnSpcReduction="20000"/>
          </a:bodyPr>
          <a:lstStyle/>
          <a:p>
            <a:r>
              <a:rPr lang="en-US" dirty="0"/>
              <a:t>.bmp </a:t>
            </a:r>
          </a:p>
          <a:p>
            <a:pPr lvl="1"/>
            <a:r>
              <a:rPr lang="en-US" dirty="0"/>
              <a:t>The Microsoft Windows bitmap image file format.</a:t>
            </a:r>
          </a:p>
          <a:p>
            <a:r>
              <a:rPr lang="en-US" dirty="0"/>
              <a:t>.gif </a:t>
            </a:r>
          </a:p>
          <a:p>
            <a:pPr lvl="1"/>
            <a:r>
              <a:rPr lang="en-US" dirty="0"/>
              <a:t>The Graphics Interchange Format image file format.</a:t>
            </a:r>
          </a:p>
          <a:p>
            <a:r>
              <a:rPr lang="en-US" dirty="0"/>
              <a:t>.jpg/.jpeg </a:t>
            </a:r>
          </a:p>
          <a:p>
            <a:pPr lvl="1"/>
            <a:r>
              <a:rPr lang="en-US" dirty="0"/>
              <a:t>The Joint Photographic Experts Group image file format that is commonly used in photographs.</a:t>
            </a:r>
          </a:p>
          <a:p>
            <a:r>
              <a:rPr lang="en-US" dirty="0"/>
              <a:t>.</a:t>
            </a:r>
            <a:r>
              <a:rPr lang="en-US" dirty="0" err="1"/>
              <a:t>png</a:t>
            </a:r>
            <a:r>
              <a:rPr lang="en-US" dirty="0"/>
              <a:t> </a:t>
            </a:r>
          </a:p>
          <a:p>
            <a:pPr lvl="1"/>
            <a:r>
              <a:rPr lang="en-US" dirty="0"/>
              <a:t>The Portable Network Graphic image file format.</a:t>
            </a:r>
          </a:p>
          <a:p>
            <a:r>
              <a:rPr lang="en-US" dirty="0"/>
              <a:t>.</a:t>
            </a:r>
            <a:r>
              <a:rPr lang="en-US" dirty="0" err="1"/>
              <a:t>tif</a:t>
            </a:r>
            <a:r>
              <a:rPr lang="en-US" dirty="0"/>
              <a:t>/.tiff </a:t>
            </a:r>
          </a:p>
          <a:p>
            <a:pPr lvl="1"/>
            <a:r>
              <a:rPr lang="en-US" dirty="0"/>
              <a:t>The Tagged Image File format.</a:t>
            </a:r>
          </a:p>
        </p:txBody>
      </p:sp>
    </p:spTree>
    <p:extLst>
      <p:ext uri="{BB962C8B-B14F-4D97-AF65-F5344CB8AC3E}">
        <p14:creationId xmlns:p14="http://schemas.microsoft.com/office/powerpoint/2010/main" val="24851116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a:t>
            </a:r>
          </a:p>
        </p:txBody>
      </p:sp>
      <p:sp>
        <p:nvSpPr>
          <p:cNvPr id="3" name="Content Placeholder 2"/>
          <p:cNvSpPr>
            <a:spLocks noGrp="1"/>
          </p:cNvSpPr>
          <p:nvPr>
            <p:ph idx="1"/>
          </p:nvPr>
        </p:nvSpPr>
        <p:spPr/>
        <p:txBody>
          <a:bodyPr>
            <a:normAutofit fontScale="70000" lnSpcReduction="20000"/>
          </a:bodyPr>
          <a:lstStyle/>
          <a:p>
            <a:r>
              <a:rPr lang="nn-NO" dirty="0"/>
              <a:t>.avi </a:t>
            </a:r>
          </a:p>
          <a:p>
            <a:pPr lvl="1"/>
            <a:r>
              <a:rPr lang="nn-NO" dirty="0"/>
              <a:t>The Microsoft Audio Video Interleaved file format </a:t>
            </a:r>
            <a:r>
              <a:rPr lang="en-US" dirty="0"/>
              <a:t>that contains audio and video data.</a:t>
            </a:r>
          </a:p>
          <a:p>
            <a:r>
              <a:rPr lang="en-US" dirty="0"/>
              <a:t>.</a:t>
            </a:r>
            <a:r>
              <a:rPr lang="en-US" dirty="0" err="1"/>
              <a:t>flv</a:t>
            </a:r>
            <a:r>
              <a:rPr lang="en-US" dirty="0"/>
              <a:t> </a:t>
            </a:r>
          </a:p>
          <a:p>
            <a:pPr lvl="1"/>
            <a:r>
              <a:rPr lang="en-US" dirty="0"/>
              <a:t>The Adobe Flash video file format used for delivering videos over the Internet.</a:t>
            </a:r>
          </a:p>
          <a:p>
            <a:r>
              <a:rPr lang="en-US" dirty="0"/>
              <a:t>.mp4 </a:t>
            </a:r>
          </a:p>
          <a:p>
            <a:pPr lvl="1"/>
            <a:r>
              <a:rPr lang="en-US" dirty="0"/>
              <a:t>The Moving Picture Experts Group Layer 4 (MP4) format used to store and play video files.</a:t>
            </a:r>
          </a:p>
          <a:p>
            <a:r>
              <a:rPr lang="en-US" dirty="0"/>
              <a:t>.mpg/.mpeg </a:t>
            </a:r>
          </a:p>
          <a:p>
            <a:pPr lvl="1"/>
            <a:r>
              <a:rPr lang="en-US" dirty="0"/>
              <a:t>The Moving Picture Experts Group file format for audio and video files.</a:t>
            </a:r>
          </a:p>
          <a:p>
            <a:r>
              <a:rPr lang="en-US" dirty="0"/>
              <a:t>.</a:t>
            </a:r>
            <a:r>
              <a:rPr lang="en-US" dirty="0" err="1"/>
              <a:t>wmv</a:t>
            </a:r>
            <a:r>
              <a:rPr lang="en-US" dirty="0"/>
              <a:t> </a:t>
            </a:r>
          </a:p>
          <a:p>
            <a:pPr lvl="1"/>
            <a:r>
              <a:rPr lang="en-US" dirty="0"/>
              <a:t>The Microsoft Windows Media video file format.</a:t>
            </a:r>
          </a:p>
        </p:txBody>
      </p:sp>
    </p:spTree>
    <p:extLst>
      <p:ext uri="{BB962C8B-B14F-4D97-AF65-F5344CB8AC3E}">
        <p14:creationId xmlns:p14="http://schemas.microsoft.com/office/powerpoint/2010/main" val="1923190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Executables</a:t>
            </a:r>
          </a:p>
        </p:txBody>
      </p:sp>
      <p:sp>
        <p:nvSpPr>
          <p:cNvPr id="3" name="Content Placeholder 2"/>
          <p:cNvSpPr>
            <a:spLocks noGrp="1"/>
          </p:cNvSpPr>
          <p:nvPr>
            <p:ph idx="1"/>
          </p:nvPr>
        </p:nvSpPr>
        <p:spPr/>
        <p:txBody>
          <a:bodyPr>
            <a:normAutofit fontScale="85000" lnSpcReduction="20000"/>
          </a:bodyPr>
          <a:lstStyle/>
          <a:p>
            <a:r>
              <a:rPr lang="en-US" dirty="0"/>
              <a:t>.app </a:t>
            </a:r>
          </a:p>
          <a:p>
            <a:pPr lvl="1"/>
            <a:r>
              <a:rPr lang="en-US" dirty="0"/>
              <a:t>The application program executable file format used by Apple.</a:t>
            </a:r>
          </a:p>
          <a:p>
            <a:r>
              <a:rPr lang="en-US" dirty="0"/>
              <a:t>.bat </a:t>
            </a:r>
          </a:p>
          <a:p>
            <a:pPr lvl="1"/>
            <a:r>
              <a:rPr lang="en-US" dirty="0"/>
              <a:t>A batch file; a small text file containing a list of system commands that execute in a batch rather than requiring the user to enter each command in succession.</a:t>
            </a:r>
          </a:p>
          <a:p>
            <a:r>
              <a:rPr lang="en-US" dirty="0"/>
              <a:t>.com </a:t>
            </a:r>
          </a:p>
          <a:p>
            <a:pPr lvl="1"/>
            <a:r>
              <a:rPr lang="en-US" dirty="0"/>
              <a:t>A command file or compiled application file.</a:t>
            </a:r>
          </a:p>
          <a:p>
            <a:r>
              <a:rPr lang="en-US" dirty="0"/>
              <a:t>.exe </a:t>
            </a:r>
          </a:p>
          <a:p>
            <a:pPr lvl="1"/>
            <a:r>
              <a:rPr lang="en-US" dirty="0"/>
              <a:t>Windows executable file that launches programs and applications.</a:t>
            </a:r>
          </a:p>
        </p:txBody>
      </p:sp>
    </p:spTree>
    <p:extLst>
      <p:ext uri="{BB962C8B-B14F-4D97-AF65-F5344CB8AC3E}">
        <p14:creationId xmlns:p14="http://schemas.microsoft.com/office/powerpoint/2010/main" val="12079028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Executables</a:t>
            </a:r>
          </a:p>
        </p:txBody>
      </p:sp>
      <p:sp>
        <p:nvSpPr>
          <p:cNvPr id="3" name="Content Placeholder 2"/>
          <p:cNvSpPr>
            <a:spLocks noGrp="1"/>
          </p:cNvSpPr>
          <p:nvPr>
            <p:ph idx="1"/>
          </p:nvPr>
        </p:nvSpPr>
        <p:spPr/>
        <p:txBody>
          <a:bodyPr/>
          <a:lstStyle/>
          <a:p>
            <a:r>
              <a:rPr lang="en-US" dirty="0"/>
              <a:t>.</a:t>
            </a:r>
            <a:r>
              <a:rPr lang="en-US" dirty="0" err="1"/>
              <a:t>msi</a:t>
            </a:r>
            <a:r>
              <a:rPr lang="en-US" dirty="0"/>
              <a:t> </a:t>
            </a:r>
          </a:p>
          <a:p>
            <a:pPr lvl="1"/>
            <a:r>
              <a:rPr lang="en-US" dirty="0"/>
              <a:t>A Windows Installer package; a file that can specify installation parameters for an application.</a:t>
            </a:r>
          </a:p>
          <a:p>
            <a:r>
              <a:rPr lang="en-US" dirty="0"/>
              <a:t>.</a:t>
            </a:r>
            <a:r>
              <a:rPr lang="en-US" dirty="0" err="1"/>
              <a:t>scexe</a:t>
            </a:r>
            <a:r>
              <a:rPr lang="en-US" dirty="0"/>
              <a:t> </a:t>
            </a:r>
          </a:p>
          <a:p>
            <a:pPr lvl="1"/>
            <a:r>
              <a:rPr lang="en-US" dirty="0"/>
              <a:t>A Linux self-extracting executable file.</a:t>
            </a:r>
          </a:p>
        </p:txBody>
      </p:sp>
    </p:spTree>
    <p:extLst>
      <p:ext uri="{BB962C8B-B14F-4D97-AF65-F5344CB8AC3E}">
        <p14:creationId xmlns:p14="http://schemas.microsoft.com/office/powerpoint/2010/main" val="270437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Productivity Software: </a:t>
            </a:r>
            <a:br>
              <a:rPr lang="en-US" dirty="0"/>
            </a:br>
            <a:r>
              <a:rPr lang="en-US" dirty="0"/>
              <a:t>Word Processing</a:t>
            </a:r>
          </a:p>
        </p:txBody>
      </p:sp>
      <p:sp>
        <p:nvSpPr>
          <p:cNvPr id="3" name="Content Placeholder 2"/>
          <p:cNvSpPr>
            <a:spLocks noGrp="1"/>
          </p:cNvSpPr>
          <p:nvPr>
            <p:ph idx="1"/>
          </p:nvPr>
        </p:nvSpPr>
        <p:spPr/>
        <p:txBody>
          <a:bodyPr>
            <a:normAutofit/>
          </a:bodyPr>
          <a:lstStyle/>
          <a:p>
            <a:r>
              <a:rPr lang="en-US" b="1" dirty="0"/>
              <a:t>Word processing </a:t>
            </a:r>
            <a:r>
              <a:rPr lang="en-US" dirty="0"/>
              <a:t>software is used to create and work with typed documents. </a:t>
            </a:r>
          </a:p>
          <a:p>
            <a:r>
              <a:rPr lang="en-US" dirty="0"/>
              <a:t>Examples include Microsoft Word and Apple iWork Pages.</a:t>
            </a:r>
          </a:p>
          <a:p>
            <a:endParaRPr lang="en-US" dirty="0"/>
          </a:p>
        </p:txBody>
      </p:sp>
      <p:pic>
        <p:nvPicPr>
          <p:cNvPr id="3074" name="Picture 2" descr="Image result for word processing software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76600"/>
            <a:ext cx="32766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s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33" y="3962400"/>
            <a:ext cx="2359025" cy="235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4514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Compression</a:t>
            </a:r>
          </a:p>
        </p:txBody>
      </p:sp>
      <p:sp>
        <p:nvSpPr>
          <p:cNvPr id="3" name="Content Placeholder 2"/>
          <p:cNvSpPr>
            <a:spLocks noGrp="1"/>
          </p:cNvSpPr>
          <p:nvPr>
            <p:ph idx="1"/>
          </p:nvPr>
        </p:nvSpPr>
        <p:spPr/>
        <p:txBody>
          <a:bodyPr>
            <a:normAutofit fontScale="85000" lnSpcReduction="20000"/>
          </a:bodyPr>
          <a:lstStyle/>
          <a:p>
            <a:r>
              <a:rPr lang="en-US" dirty="0"/>
              <a:t>.</a:t>
            </a:r>
            <a:r>
              <a:rPr lang="en-US" dirty="0" err="1"/>
              <a:t>iso</a:t>
            </a:r>
            <a:r>
              <a:rPr lang="en-US" dirty="0"/>
              <a:t> </a:t>
            </a:r>
          </a:p>
          <a:p>
            <a:pPr lvl="1"/>
            <a:r>
              <a:rPr lang="en-US" dirty="0"/>
              <a:t>An optical disc image of a file system that is commonly used for archiving.</a:t>
            </a:r>
          </a:p>
          <a:p>
            <a:r>
              <a:rPr lang="en-US" dirty="0"/>
              <a:t>.</a:t>
            </a:r>
            <a:r>
              <a:rPr lang="en-US" dirty="0" err="1"/>
              <a:t>dmg</a:t>
            </a:r>
            <a:r>
              <a:rPr lang="en-US" dirty="0"/>
              <a:t> </a:t>
            </a:r>
          </a:p>
          <a:p>
            <a:pPr lvl="1"/>
            <a:r>
              <a:rPr lang="en-US" dirty="0"/>
              <a:t>A password-protected, compressed Apple Disk Image file format used by Mac OS X.</a:t>
            </a:r>
          </a:p>
          <a:p>
            <a:r>
              <a:rPr lang="en-US" dirty="0"/>
              <a:t>.</a:t>
            </a:r>
            <a:r>
              <a:rPr lang="en-US" dirty="0" err="1"/>
              <a:t>gzip</a:t>
            </a:r>
            <a:r>
              <a:rPr lang="en-US" dirty="0"/>
              <a:t>/.</a:t>
            </a:r>
            <a:r>
              <a:rPr lang="en-US" dirty="0" err="1"/>
              <a:t>gz</a:t>
            </a:r>
            <a:r>
              <a:rPr lang="en-US" dirty="0"/>
              <a:t> </a:t>
            </a:r>
          </a:p>
          <a:p>
            <a:pPr lvl="1"/>
            <a:r>
              <a:rPr lang="en-US" dirty="0"/>
              <a:t>The free file compression file format developed for the GNU Project.</a:t>
            </a:r>
          </a:p>
          <a:p>
            <a:r>
              <a:rPr lang="en-US" dirty="0"/>
              <a:t>.jar </a:t>
            </a:r>
          </a:p>
          <a:p>
            <a:pPr lvl="1"/>
            <a:r>
              <a:rPr lang="en-US" dirty="0"/>
              <a:t>A Java archive file format used to distribute Java class files and associated metadata files.</a:t>
            </a:r>
          </a:p>
        </p:txBody>
      </p:sp>
    </p:spTree>
    <p:extLst>
      <p:ext uri="{BB962C8B-B14F-4D97-AF65-F5344CB8AC3E}">
        <p14:creationId xmlns:p14="http://schemas.microsoft.com/office/powerpoint/2010/main" val="349669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Compression</a:t>
            </a:r>
          </a:p>
        </p:txBody>
      </p:sp>
      <p:sp>
        <p:nvSpPr>
          <p:cNvPr id="3" name="Content Placeholder 2"/>
          <p:cNvSpPr>
            <a:spLocks noGrp="1"/>
          </p:cNvSpPr>
          <p:nvPr>
            <p:ph idx="1"/>
          </p:nvPr>
        </p:nvSpPr>
        <p:spPr/>
        <p:txBody>
          <a:bodyPr>
            <a:normAutofit fontScale="92500" lnSpcReduction="20000"/>
          </a:bodyPr>
          <a:lstStyle/>
          <a:p>
            <a:r>
              <a:rPr lang="en-US" dirty="0"/>
              <a:t>.</a:t>
            </a:r>
            <a:r>
              <a:rPr lang="en-US" dirty="0" err="1"/>
              <a:t>rar</a:t>
            </a:r>
            <a:r>
              <a:rPr lang="en-US" dirty="0"/>
              <a:t> </a:t>
            </a:r>
          </a:p>
          <a:p>
            <a:pPr lvl="1"/>
            <a:r>
              <a:rPr lang="en-US" dirty="0"/>
              <a:t>Developed by Eugene </a:t>
            </a:r>
            <a:r>
              <a:rPr lang="en-US" dirty="0" err="1"/>
              <a:t>Roshal</a:t>
            </a:r>
            <a:r>
              <a:rPr lang="en-US" dirty="0"/>
              <a:t>, this archive file format supports compression, among other features.</a:t>
            </a:r>
          </a:p>
          <a:p>
            <a:r>
              <a:rPr lang="en-US" dirty="0"/>
              <a:t>.7zip/.7z </a:t>
            </a:r>
          </a:p>
          <a:p>
            <a:pPr lvl="1"/>
            <a:r>
              <a:rPr lang="en-US" dirty="0"/>
              <a:t>The open archive file format that uses compression.</a:t>
            </a:r>
          </a:p>
          <a:p>
            <a:r>
              <a:rPr lang="en-US" dirty="0"/>
              <a:t>.tar </a:t>
            </a:r>
          </a:p>
          <a:p>
            <a:pPr lvl="1"/>
            <a:r>
              <a:rPr lang="en-US" dirty="0"/>
              <a:t>A compressed file created with the XZ compression format.</a:t>
            </a:r>
          </a:p>
          <a:p>
            <a:r>
              <a:rPr lang="en-US" dirty="0"/>
              <a:t>.zip </a:t>
            </a:r>
          </a:p>
          <a:p>
            <a:pPr lvl="1"/>
            <a:r>
              <a:rPr lang="en-US" dirty="0"/>
              <a:t>A file compression format that has built-in support in most operating systems.</a:t>
            </a:r>
          </a:p>
        </p:txBody>
      </p:sp>
    </p:spTree>
    <p:extLst>
      <p:ext uri="{BB962C8B-B14F-4D97-AF65-F5344CB8AC3E}">
        <p14:creationId xmlns:p14="http://schemas.microsoft.com/office/powerpoint/2010/main" val="160228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Processing Software</a:t>
            </a:r>
          </a:p>
        </p:txBody>
      </p:sp>
      <p:pic>
        <p:nvPicPr>
          <p:cNvPr id="4102" name="Picture 6" descr="Image result for ms word 20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199" y="1219200"/>
            <a:ext cx="8604173"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088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Productivity Software: Spreadsheets</a:t>
            </a:r>
          </a:p>
        </p:txBody>
      </p:sp>
      <p:sp>
        <p:nvSpPr>
          <p:cNvPr id="3" name="Content Placeholder 2"/>
          <p:cNvSpPr>
            <a:spLocks noGrp="1"/>
          </p:cNvSpPr>
          <p:nvPr>
            <p:ph idx="1"/>
          </p:nvPr>
        </p:nvSpPr>
        <p:spPr>
          <a:xfrm>
            <a:off x="457200" y="1600200"/>
            <a:ext cx="4191000" cy="4525963"/>
          </a:xfrm>
        </p:spPr>
        <p:txBody>
          <a:bodyPr/>
          <a:lstStyle/>
          <a:p>
            <a:pPr marL="342900" lvl="1" indent="-342900">
              <a:buFont typeface="Arial" panose="020B0604020202020204" pitchFamily="34" charset="0"/>
              <a:buChar char="•"/>
            </a:pPr>
            <a:r>
              <a:rPr lang="en-US" b="1" dirty="0"/>
              <a:t>Spreadsheet </a:t>
            </a:r>
            <a:r>
              <a:rPr lang="en-US" dirty="0"/>
              <a:t>software is used to calculate and analyze tables of numbers. Examples include Microsoft Excel and Apple iWork Numbers.</a:t>
            </a:r>
          </a:p>
          <a:p>
            <a:endParaRPr lang="en-US" dirty="0"/>
          </a:p>
        </p:txBody>
      </p:sp>
      <p:pic>
        <p:nvPicPr>
          <p:cNvPr id="5122" name="Picture 2" descr="Image result for spreadsheet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817" y="1371600"/>
            <a:ext cx="4211729" cy="527870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exc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exce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exce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exce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Image result for excel"/>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Image result for excel"/>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descr="Image result for exce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Image result for exce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20" descr="Image result for excel"/>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22" descr="Image result for excel"/>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44" name="Picture 24" descr="Image result for exc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979" y="4817985"/>
            <a:ext cx="3302608" cy="185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50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Productivity Software: Email</a:t>
            </a:r>
          </a:p>
        </p:txBody>
      </p:sp>
      <p:sp>
        <p:nvSpPr>
          <p:cNvPr id="3" name="Content Placeholder 2"/>
          <p:cNvSpPr>
            <a:spLocks noGrp="1"/>
          </p:cNvSpPr>
          <p:nvPr>
            <p:ph idx="1"/>
          </p:nvPr>
        </p:nvSpPr>
        <p:spPr>
          <a:xfrm>
            <a:off x="457200" y="1547018"/>
            <a:ext cx="4419600" cy="4525963"/>
          </a:xfrm>
        </p:spPr>
        <p:txBody>
          <a:bodyPr/>
          <a:lstStyle/>
          <a:p>
            <a:pPr marL="342900" lvl="1" indent="-342900">
              <a:buFont typeface="Arial" panose="020B0604020202020204" pitchFamily="34" charset="0"/>
              <a:buChar char="•"/>
            </a:pPr>
            <a:r>
              <a:rPr lang="en-US" b="1" dirty="0"/>
              <a:t>Email </a:t>
            </a:r>
            <a:r>
              <a:rPr lang="en-US" dirty="0"/>
              <a:t>software is used to communicate with others. </a:t>
            </a:r>
          </a:p>
          <a:p>
            <a:pPr marL="342900" lvl="1" indent="-342900">
              <a:buFont typeface="Arial" panose="020B0604020202020204" pitchFamily="34" charset="0"/>
              <a:buChar char="•"/>
            </a:pPr>
            <a:r>
              <a:rPr lang="en-US" dirty="0"/>
              <a:t>Examples include Microsoft Outlook and Gmail.</a:t>
            </a:r>
          </a:p>
          <a:p>
            <a:endParaRPr lang="en-US" dirty="0"/>
          </a:p>
        </p:txBody>
      </p:sp>
      <p:pic>
        <p:nvPicPr>
          <p:cNvPr id="6146" name="Picture 2" descr="Image result for outlook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062" y="1828800"/>
            <a:ext cx="4204138"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outl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outl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Image result for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61" y="39624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665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1846</Words>
  <Application>Microsoft Office PowerPoint</Application>
  <PresentationFormat>On-screen Show (4:3)</PresentationFormat>
  <Paragraphs>187</Paragraphs>
  <Slides>61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61</vt:i4>
      </vt:variant>
    </vt:vector>
  </HeadingPairs>
  <TitlesOfParts>
    <vt:vector size="64" baseType="lpstr">
      <vt:lpstr>Arial</vt:lpstr>
      <vt:lpstr>Calibri</vt:lpstr>
      <vt:lpstr>Office Theme</vt:lpstr>
      <vt:lpstr>Identifying Computer Software</vt:lpstr>
      <vt:lpstr>Identify Application Software</vt:lpstr>
      <vt:lpstr>Application Software</vt:lpstr>
      <vt:lpstr>Application Platforms</vt:lpstr>
      <vt:lpstr>Types of Productivity Software</vt:lpstr>
      <vt:lpstr>Productivity Software:  Word Processing</vt:lpstr>
      <vt:lpstr>Word Processing Software</vt:lpstr>
      <vt:lpstr>Productivity Software: Spreadsheets</vt:lpstr>
      <vt:lpstr>Productivity Software: Email</vt:lpstr>
      <vt:lpstr>Productivity Software: Database</vt:lpstr>
      <vt:lpstr>Productivity Software: PDF</vt:lpstr>
      <vt:lpstr>Productivity Software: Presentation</vt:lpstr>
      <vt:lpstr>Productivity Software:  Desktop Publishing</vt:lpstr>
      <vt:lpstr>PowerPoint Presentation</vt:lpstr>
      <vt:lpstr>Productivity Software: Personal Information Manager</vt:lpstr>
      <vt:lpstr>PowerPoint Presentation</vt:lpstr>
      <vt:lpstr>Productivity Software:  Remote Desktop</vt:lpstr>
      <vt:lpstr>Collaboration Software</vt:lpstr>
      <vt:lpstr>Collaboration Software: Online Workspace</vt:lpstr>
      <vt:lpstr>Document storage / sharing</vt:lpstr>
      <vt:lpstr>Collaboration Software: Screen Sharing</vt:lpstr>
      <vt:lpstr>Video Conferencing</vt:lpstr>
      <vt:lpstr>PowerPoint Presentation</vt:lpstr>
      <vt:lpstr>Instant Messaging</vt:lpstr>
      <vt:lpstr>PowerPoint Presentation</vt:lpstr>
      <vt:lpstr>Email</vt:lpstr>
      <vt:lpstr>PowerPoint Presentation</vt:lpstr>
      <vt:lpstr>Utility Software</vt:lpstr>
      <vt:lpstr>Utility Software: Antimalware</vt:lpstr>
      <vt:lpstr>PowerPoint Presentation</vt:lpstr>
      <vt:lpstr>Utility Software: Software Firewalls</vt:lpstr>
      <vt:lpstr>PowerPoint Presentation</vt:lpstr>
      <vt:lpstr>Utility Software:  Diagnostic / Maintenance</vt:lpstr>
      <vt:lpstr>PowerPoint Presentation</vt:lpstr>
      <vt:lpstr>Utility Software: Compression</vt:lpstr>
      <vt:lpstr>PowerPoint Presentation</vt:lpstr>
      <vt:lpstr>Specialized Software</vt:lpstr>
      <vt:lpstr>Specialized Software:  Computer-Aided Design</vt:lpstr>
      <vt:lpstr>PowerPoint Presentation</vt:lpstr>
      <vt:lpstr>Specialized Software: Graphic Design</vt:lpstr>
      <vt:lpstr>PowerPoint Presentation</vt:lpstr>
      <vt:lpstr>Specialized Software: Medical</vt:lpstr>
      <vt:lpstr>PowerPoint Presentation</vt:lpstr>
      <vt:lpstr>Specialized Software: Scientific</vt:lpstr>
      <vt:lpstr>PowerPoint Presentation</vt:lpstr>
      <vt:lpstr>Specialized Software: Financial</vt:lpstr>
      <vt:lpstr>PowerPoint Presentation</vt:lpstr>
      <vt:lpstr>Specialized Software: Gaming</vt:lpstr>
      <vt:lpstr>PowerPoint Presentation</vt:lpstr>
      <vt:lpstr>Specialized Software: Entertainment</vt:lpstr>
      <vt:lpstr>PowerPoint Presentation</vt:lpstr>
      <vt:lpstr>Common File Types and Extensions</vt:lpstr>
      <vt:lpstr>Documents</vt:lpstr>
      <vt:lpstr>Documents</vt:lpstr>
      <vt:lpstr>Audio</vt:lpstr>
      <vt:lpstr>Images</vt:lpstr>
      <vt:lpstr>Video</vt:lpstr>
      <vt:lpstr>Executables</vt:lpstr>
      <vt:lpstr>Executables</vt:lpstr>
      <vt:lpstr>Compression</vt:lpstr>
      <vt:lpstr>Compression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Computer Software</dc:title>
  <dc:creator>Willy Shakespeare</dc:creator>
  <cp:lastModifiedBy>Andrew Quilpa</cp:lastModifiedBy>
  <cp:revision>32</cp:revision>
  <dcterms:created xsi:type="dcterms:W3CDTF">2017-01-13T20:16:42Z</dcterms:created>
  <dcterms:modified xsi:type="dcterms:W3CDTF">2017-01-24T07:57:37Z</dcterms:modified>
</cp:coreProperties>
</file>