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handoutMasterIdLst>
    <p:handoutMasterId r:id="rId19"/>
  </p:handoutMasterIdLst>
  <p:sldIdLst>
    <p:sldId id="257" r:id="rId2"/>
    <p:sldId id="523" r:id="rId3"/>
    <p:sldId id="505" r:id="rId4"/>
    <p:sldId id="506" r:id="rId5"/>
    <p:sldId id="507" r:id="rId6"/>
    <p:sldId id="508" r:id="rId7"/>
    <p:sldId id="497" r:id="rId8"/>
    <p:sldId id="499" r:id="rId9"/>
    <p:sldId id="513" r:id="rId10"/>
    <p:sldId id="514" r:id="rId11"/>
    <p:sldId id="515" r:id="rId12"/>
    <p:sldId id="516" r:id="rId13"/>
    <p:sldId id="517" r:id="rId14"/>
    <p:sldId id="518" r:id="rId15"/>
    <p:sldId id="520" r:id="rId16"/>
    <p:sldId id="521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" id="{52B0F975-CFCE-45DF-BEFC-5058ADB45D7A}">
          <p14:sldIdLst>
            <p14:sldId id="257"/>
            <p14:sldId id="523"/>
            <p14:sldId id="505"/>
            <p14:sldId id="506"/>
            <p14:sldId id="507"/>
            <p14:sldId id="508"/>
            <p14:sldId id="497"/>
            <p14:sldId id="499"/>
            <p14:sldId id="513"/>
            <p14:sldId id="514"/>
            <p14:sldId id="515"/>
            <p14:sldId id="516"/>
            <p14:sldId id="517"/>
            <p14:sldId id="518"/>
            <p14:sldId id="520"/>
            <p14:sldId id="52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81"/>
    <a:srgbClr val="F4EA6C"/>
    <a:srgbClr val="E7EA76"/>
    <a:srgbClr val="DBDF2F"/>
    <a:srgbClr val="FFD72D"/>
    <a:srgbClr val="FDBFF9"/>
    <a:srgbClr val="CC99FF"/>
    <a:srgbClr val="73E98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3" autoAdjust="0"/>
    <p:restoredTop sz="83473" autoAdjust="0"/>
  </p:normalViewPr>
  <p:slideViewPr>
    <p:cSldViewPr>
      <p:cViewPr>
        <p:scale>
          <a:sx n="75" d="100"/>
          <a:sy n="75" d="100"/>
        </p:scale>
        <p:origin x="606" y="3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9" d="100"/>
          <a:sy n="99" d="100"/>
        </p:scale>
        <p:origin x="4272" y="1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587EB5-A5D5-8748-ABCC-B83535DA22C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225B94A-BD3B-1444-BF9E-93E3D3682B3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18038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815A65-B58C-418C-944B-2EBA0631CCF2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CC432CF-F4C1-4C5B-8421-C43D596696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043967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CC432CF-F4C1-4C5B-8421-C43D5966965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03865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52600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814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02609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97B65A-1825-4E50-A879-B3C42B4E6A6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E99749-B37B-4E90-92BA-1996A80AD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7669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97B65A-1825-4E50-A879-B3C42B4E6A6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E99749-B37B-4E90-92BA-1996A80AD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50460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E99749-B37B-4E90-92BA-1996A80AD90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5329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97B65A-1825-4E50-A879-B3C42B4E6A6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E99749-B37B-4E90-92BA-1996A80AD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5962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4623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46237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97B65A-1825-4E50-A879-B3C42B4E6A6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E99749-B37B-4E90-92BA-1996A80AD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9551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97B65A-1825-4E50-A879-B3C42B4E6A6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E99749-B37B-4E90-92BA-1996A80AD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502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97B65A-1825-4E50-A879-B3C42B4E6A6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E99749-B37B-4E90-92BA-1996A80AD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30165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97B65A-1825-4E50-A879-B3C42B4E6A6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E99749-B37B-4E90-92BA-1996A80AD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75464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97B65A-1825-4E50-A879-B3C42B4E6A6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E99749-B37B-4E90-92BA-1996A80AD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8446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CB97B65A-1825-4E50-A879-B3C42B4E6A65}" type="datetimeFigureOut">
              <a:rPr lang="en-US" smtClean="0"/>
              <a:t>10/2/2018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fld id="{03E99749-B37B-4E90-92BA-1996A80AD9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0812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18" Type="http://schemas.openxmlformats.org/officeDocument/2006/relationships/image" Target="../media/image6.png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9.png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17" Type="http://schemas.openxmlformats.org/officeDocument/2006/relationships/image" Target="../media/image5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.jpeg"/><Relationship Id="rId20" Type="http://schemas.openxmlformats.org/officeDocument/2006/relationships/image" Target="../media/image8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7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79864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05000"/>
            <a:ext cx="8229600" cy="42211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0" y="0"/>
            <a:ext cx="9144000" cy="685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943600"/>
            <a:ext cx="9144000" cy="929244"/>
          </a:xfrm>
          <a:prstGeom prst="rect">
            <a:avLst/>
          </a:prstGeom>
        </p:spPr>
      </p:pic>
      <p:sp>
        <p:nvSpPr>
          <p:cNvPr id="12" name="TextBox 11"/>
          <p:cNvSpPr txBox="1"/>
          <p:nvPr userDrawn="1"/>
        </p:nvSpPr>
        <p:spPr>
          <a:xfrm>
            <a:off x="6400800" y="6248400"/>
            <a:ext cx="26670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200" b="0" dirty="0">
                <a:ln>
                  <a:noFill/>
                </a:ln>
                <a:solidFill>
                  <a:schemeClr val="bg1"/>
                </a:solidFill>
                <a:latin typeface="Open Sans" charset="0"/>
                <a:ea typeface="Open Sans" charset="0"/>
                <a:cs typeface="Open Sans" charset="0"/>
              </a:rPr>
              <a:t>www.byteback.org</a:t>
            </a:r>
          </a:p>
        </p:txBody>
      </p:sp>
      <p:pic>
        <p:nvPicPr>
          <p:cNvPr id="5" name="Picture 4"/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83115" y="6359965"/>
            <a:ext cx="291649" cy="291649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35778" y="6359964"/>
            <a:ext cx="291649" cy="291649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06764" y="6340492"/>
            <a:ext cx="317836" cy="317836"/>
          </a:xfrm>
          <a:prstGeom prst="rect">
            <a:avLst/>
          </a:prstGeom>
        </p:spPr>
      </p:pic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152400"/>
            <a:ext cx="2263140" cy="253472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48835"/>
            <a:ext cx="1371599" cy="682885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60311" y="6355685"/>
            <a:ext cx="295724" cy="295724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365" y="6356123"/>
            <a:ext cx="456725" cy="3044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233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Open Sans" charset="0"/>
          <a:ea typeface="Open Sans" charset="0"/>
          <a:cs typeface="Open Sans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990600"/>
            <a:ext cx="8610600" cy="5105400"/>
          </a:xfrm>
        </p:spPr>
        <p:txBody>
          <a:bodyPr>
            <a:normAutofit/>
          </a:bodyPr>
          <a:lstStyle/>
          <a:p>
            <a:r>
              <a:rPr lang="en-US" b="1" dirty="0">
                <a:latin typeface="Candara" panose="020E0502030303020204" pitchFamily="34" charset="0"/>
              </a:rPr>
              <a:t>HDI Desktop Support Technician Training</a:t>
            </a:r>
            <a:br>
              <a:rPr lang="en-US" b="1" dirty="0">
                <a:latin typeface="Candara" panose="020E0502030303020204" pitchFamily="34" charset="0"/>
              </a:rPr>
            </a:br>
            <a:br>
              <a:rPr lang="en-US" b="1" dirty="0">
                <a:latin typeface="Candara" panose="020E0502030303020204" pitchFamily="34" charset="0"/>
              </a:rPr>
            </a:br>
            <a:br>
              <a:rPr lang="en-US" b="1" dirty="0">
                <a:latin typeface="Candara" panose="020E0502030303020204" pitchFamily="34" charset="0"/>
              </a:rPr>
            </a:br>
            <a:br>
              <a:rPr lang="en-US" b="1" dirty="0">
                <a:latin typeface="Candara" panose="020E0502030303020204" pitchFamily="34" charset="0"/>
              </a:rPr>
            </a:br>
            <a:br>
              <a:rPr lang="en-US" dirty="0">
                <a:latin typeface="Candara" panose="020E0502030303020204" pitchFamily="34" charset="0"/>
              </a:rPr>
            </a:br>
            <a:r>
              <a:rPr lang="en-US" dirty="0">
                <a:latin typeface="Candara" panose="020E0502030303020204" pitchFamily="34" charset="0"/>
              </a:rPr>
              <a:t>Unit 5 &amp; 6 Quiz Review</a:t>
            </a:r>
            <a:br>
              <a:rPr lang="en-US" dirty="0"/>
            </a:br>
            <a:endParaRPr lang="en-US" dirty="0"/>
          </a:p>
        </p:txBody>
      </p:sp>
      <p:pic>
        <p:nvPicPr>
          <p:cNvPr id="3" name="Picture 2" descr="P:\Administration\Communications\2. Photos\FY15\ILoveByteBack Social Media Campaign\Job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8359" y="2333906"/>
            <a:ext cx="3223482" cy="2418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82128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>
            <a:normAutofit fontScale="85000" lnSpcReduction="20000"/>
          </a:bodyPr>
          <a:lstStyle/>
          <a:p>
            <a:pPr marL="0" indent="0" algn="ctr">
              <a:buNone/>
            </a:pPr>
            <a:r>
              <a:rPr lang="en-US" b="1" u="sng" dirty="0">
                <a:latin typeface="Candara" panose="020E0502030303020204" pitchFamily="34" charset="0"/>
              </a:rPr>
              <a:t>When a problem is new and undocumented, you will least likely apply which technique:</a:t>
            </a:r>
          </a:p>
          <a:p>
            <a:r>
              <a:rPr lang="en-US" dirty="0">
                <a:latin typeface="Candara" panose="020E0502030303020204" pitchFamily="34" charset="0"/>
              </a:rPr>
              <a:t>Inductive reasoning</a:t>
            </a:r>
          </a:p>
          <a:p>
            <a:r>
              <a:rPr lang="en-US" dirty="0">
                <a:latin typeface="Candara" panose="020E0502030303020204" pitchFamily="34" charset="0"/>
              </a:rPr>
              <a:t>Deductive reasoning</a:t>
            </a:r>
          </a:p>
          <a:p>
            <a:r>
              <a:rPr lang="en-US" dirty="0">
                <a:latin typeface="Candara" panose="020E0502030303020204" pitchFamily="34" charset="0"/>
              </a:rPr>
              <a:t>Critical Reasoning</a:t>
            </a:r>
          </a:p>
          <a:p>
            <a:r>
              <a:rPr lang="en-US" dirty="0">
                <a:latin typeface="Candara" panose="020E0502030303020204" pitchFamily="34" charset="0"/>
              </a:rPr>
              <a:t>Creative Thinking</a:t>
            </a:r>
          </a:p>
          <a:p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latin typeface="Candara" panose="020E0502030303020204" pitchFamily="34" charset="0"/>
              </a:rPr>
              <a:t>Competency: 5.22.3:</a:t>
            </a:r>
          </a:p>
          <a:p>
            <a:pPr marL="0" indent="0">
              <a:buNone/>
            </a:pPr>
            <a:r>
              <a:rPr lang="en-US" b="1" dirty="0">
                <a:latin typeface="Candara" panose="020E0502030303020204" pitchFamily="34" charset="0"/>
              </a:rPr>
              <a:t>Deductive Reasoning </a:t>
            </a:r>
            <a:r>
              <a:rPr lang="en-US" dirty="0">
                <a:latin typeface="Candara" panose="020E0502030303020204" pitchFamily="34" charset="0"/>
              </a:rPr>
              <a:t>–”Focus on the facts” – is a step-by-step approach to solving problems, used when you are familiar with the problem area</a:t>
            </a:r>
          </a:p>
          <a:p>
            <a:pPr marL="0" indent="0">
              <a:buNone/>
            </a:pPr>
            <a:r>
              <a:rPr lang="en-US" b="1" dirty="0">
                <a:latin typeface="Candara" panose="020E0502030303020204" pitchFamily="34" charset="0"/>
              </a:rPr>
              <a:t>Inductive Reasoning </a:t>
            </a:r>
            <a:r>
              <a:rPr lang="en-US" dirty="0">
                <a:latin typeface="Candara" panose="020E0502030303020204" pitchFamily="34" charset="0"/>
              </a:rPr>
              <a:t>– “based on intuition” – is an experimental approach used when the problem is unfamiliar.</a:t>
            </a: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A4AB6CFB-D8A1-4C35-8334-F06510531013}"/>
              </a:ext>
            </a:extLst>
          </p:cNvPr>
          <p:cNvSpPr/>
          <p:nvPr/>
        </p:nvSpPr>
        <p:spPr>
          <a:xfrm>
            <a:off x="13487" y="2057400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34886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3400" b="1" u="sng" dirty="0">
                <a:latin typeface="Candara" panose="020E0502030303020204" pitchFamily="34" charset="0"/>
              </a:rPr>
              <a:t>What term is defined as meeting a customer's psychological needs?</a:t>
            </a:r>
          </a:p>
          <a:p>
            <a:r>
              <a:rPr lang="en-US" sz="3400" dirty="0">
                <a:latin typeface="Candara" panose="020E0502030303020204" pitchFamily="34" charset="0"/>
              </a:rPr>
              <a:t>Customer Differentiating</a:t>
            </a:r>
          </a:p>
          <a:p>
            <a:r>
              <a:rPr lang="en-US" sz="3400" dirty="0">
                <a:latin typeface="Candara" panose="020E0502030303020204" pitchFamily="34" charset="0"/>
              </a:rPr>
              <a:t>Problem Management</a:t>
            </a:r>
          </a:p>
          <a:p>
            <a:r>
              <a:rPr lang="en-US" sz="3400" dirty="0">
                <a:latin typeface="Candara" panose="020E0502030303020204" pitchFamily="34" charset="0"/>
              </a:rPr>
              <a:t>Active Listening</a:t>
            </a:r>
          </a:p>
          <a:p>
            <a:r>
              <a:rPr lang="en-US" sz="3400" dirty="0">
                <a:latin typeface="Candara" panose="020E0502030303020204" pitchFamily="34" charset="0"/>
              </a:rPr>
              <a:t>Incident Management</a:t>
            </a:r>
          </a:p>
          <a:p>
            <a:endParaRPr lang="en-US" sz="34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400" b="1" i="1" dirty="0">
                <a:latin typeface="Candara" panose="020E0502030303020204" pitchFamily="34" charset="0"/>
              </a:rPr>
              <a:t>Competency 5.19.1: </a:t>
            </a:r>
            <a:r>
              <a:rPr lang="en-US" sz="3400" dirty="0">
                <a:latin typeface="Candara" panose="020E0502030303020204" pitchFamily="34" charset="0"/>
              </a:rPr>
              <a:t>Customer differentiating means understanding that:</a:t>
            </a:r>
          </a:p>
          <a:p>
            <a:r>
              <a:rPr lang="en-US" sz="3400" dirty="0">
                <a:latin typeface="Candara" panose="020E0502030303020204" pitchFamily="34" charset="0"/>
              </a:rPr>
              <a:t>75% of customer satisfaction consists of meeting the customer’s psychological needs</a:t>
            </a:r>
          </a:p>
          <a:p>
            <a:r>
              <a:rPr lang="en-US" sz="3400" dirty="0">
                <a:latin typeface="Candara" panose="020E0502030303020204" pitchFamily="34" charset="0"/>
              </a:rPr>
              <a:t>Only 25% of customer satisfaction consists of meeting the customer’s business needs</a:t>
            </a:r>
          </a:p>
          <a:p>
            <a:r>
              <a:rPr lang="en-US" sz="3400" dirty="0">
                <a:latin typeface="Candara" panose="020E0502030303020204" pitchFamily="34" charset="0"/>
              </a:rPr>
              <a:t>Unresolved psychological issues can have a negative affect on incidents solving and create customer dissatisfaction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A4AB6CFB-D8A1-4C35-8334-F06510531013}"/>
              </a:ext>
            </a:extLst>
          </p:cNvPr>
          <p:cNvSpPr/>
          <p:nvPr/>
        </p:nvSpPr>
        <p:spPr>
          <a:xfrm>
            <a:off x="0" y="1219200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16256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>
            <a:normAutofit fontScale="85000" lnSpcReduction="10000"/>
          </a:bodyPr>
          <a:lstStyle/>
          <a:p>
            <a:pPr marL="0" indent="0" algn="ctr">
              <a:buNone/>
            </a:pPr>
            <a:r>
              <a:rPr lang="en-US" b="1" u="sng" dirty="0">
                <a:latin typeface="Candara" panose="020E0502030303020204" pitchFamily="34" charset="0"/>
              </a:rPr>
              <a:t>Which of the following is a close ended question?</a:t>
            </a:r>
          </a:p>
          <a:p>
            <a:r>
              <a:rPr lang="en-US" dirty="0">
                <a:latin typeface="Candara" panose="020E0502030303020204" pitchFamily="34" charset="0"/>
              </a:rPr>
              <a:t>What is happening on the screen?</a:t>
            </a:r>
          </a:p>
          <a:p>
            <a:r>
              <a:rPr lang="en-US" dirty="0">
                <a:latin typeface="Candara" panose="020E0502030303020204" pitchFamily="34" charset="0"/>
              </a:rPr>
              <a:t>What have you done to address the issue so far?</a:t>
            </a:r>
          </a:p>
          <a:p>
            <a:r>
              <a:rPr lang="en-US" dirty="0">
                <a:latin typeface="Candara" panose="020E0502030303020204" pitchFamily="34" charset="0"/>
              </a:rPr>
              <a:t>What is the application you are having a problem with?</a:t>
            </a:r>
          </a:p>
          <a:p>
            <a:r>
              <a:rPr lang="en-US" dirty="0">
                <a:latin typeface="Candara" panose="020E0502030303020204" pitchFamily="34" charset="0"/>
              </a:rPr>
              <a:t>How does that make you feel?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latin typeface="Candara" panose="020E0502030303020204" pitchFamily="34" charset="0"/>
              </a:rPr>
              <a:t>Competency 5.22.4: </a:t>
            </a:r>
            <a:r>
              <a:rPr lang="en-US" dirty="0">
                <a:latin typeface="Candara" panose="020E0502030303020204" pitchFamily="34" charset="0"/>
              </a:rPr>
              <a:t>Closed-ended questioning:</a:t>
            </a:r>
          </a:p>
          <a:p>
            <a:r>
              <a:rPr lang="en-US" dirty="0">
                <a:latin typeface="Candara" panose="020E0502030303020204" pitchFamily="34" charset="0"/>
              </a:rPr>
              <a:t>Seeks “yes,” “no,” or limited responses</a:t>
            </a:r>
          </a:p>
          <a:p>
            <a:r>
              <a:rPr lang="en-US" dirty="0">
                <a:latin typeface="Candara" panose="020E0502030303020204" pitchFamily="34" charset="0"/>
              </a:rPr>
              <a:t>Focuses on the customer</a:t>
            </a:r>
          </a:p>
          <a:p>
            <a:r>
              <a:rPr lang="en-US" dirty="0">
                <a:latin typeface="Candara" panose="020E0502030303020204" pitchFamily="34" charset="0"/>
              </a:rPr>
              <a:t>Is intended to validate or obtain specific information</a:t>
            </a:r>
          </a:p>
          <a:p>
            <a:r>
              <a:rPr lang="en-US" dirty="0">
                <a:latin typeface="Candara" panose="020E0502030303020204" pitchFamily="34" charset="0"/>
              </a:rPr>
              <a:t>Is used to control a conversation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A4AB6CFB-D8A1-4C35-8334-F06510531013}"/>
              </a:ext>
            </a:extLst>
          </p:cNvPr>
          <p:cNvSpPr/>
          <p:nvPr/>
        </p:nvSpPr>
        <p:spPr>
          <a:xfrm>
            <a:off x="0" y="2209800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94529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b="1" u="sng" dirty="0">
                <a:latin typeface="Candara" panose="020E0502030303020204" pitchFamily="34" charset="0"/>
              </a:rPr>
              <a:t>Which of the following is an open-ended question?</a:t>
            </a:r>
          </a:p>
          <a:p>
            <a:r>
              <a:rPr lang="en-US" dirty="0">
                <a:latin typeface="Candara" panose="020E0502030303020204" pitchFamily="34" charset="0"/>
              </a:rPr>
              <a:t>Is your monitor turned on?</a:t>
            </a:r>
          </a:p>
          <a:p>
            <a:r>
              <a:rPr lang="en-US" dirty="0">
                <a:latin typeface="Candara" panose="020E0502030303020204" pitchFamily="34" charset="0"/>
              </a:rPr>
              <a:t>When did this start happening?</a:t>
            </a:r>
          </a:p>
          <a:p>
            <a:r>
              <a:rPr lang="en-US" dirty="0">
                <a:latin typeface="Candara" panose="020E0502030303020204" pitchFamily="34" charset="0"/>
              </a:rPr>
              <a:t>Can you work on another PC for now?</a:t>
            </a:r>
          </a:p>
          <a:p>
            <a:r>
              <a:rPr lang="en-US" dirty="0">
                <a:latin typeface="Candara" panose="020E0502030303020204" pitchFamily="34" charset="0"/>
              </a:rPr>
              <a:t>How is this issue affecting your work?</a:t>
            </a:r>
          </a:p>
          <a:p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latin typeface="Candara" panose="020E0502030303020204" pitchFamily="34" charset="0"/>
              </a:rPr>
              <a:t>Competency 5.22.4: </a:t>
            </a:r>
            <a:r>
              <a:rPr lang="en-US" dirty="0">
                <a:latin typeface="Candara" panose="020E0502030303020204" pitchFamily="34" charset="0"/>
              </a:rPr>
              <a:t>Open-ended questioning:</a:t>
            </a:r>
          </a:p>
          <a:p>
            <a:r>
              <a:rPr lang="en-US" dirty="0">
                <a:latin typeface="Candara" panose="020E0502030303020204" pitchFamily="34" charset="0"/>
              </a:rPr>
              <a:t>Invites elaboration or narrative</a:t>
            </a:r>
          </a:p>
          <a:p>
            <a:r>
              <a:rPr lang="en-US" dirty="0">
                <a:latin typeface="Candara" panose="020E0502030303020204" pitchFamily="34" charset="0"/>
              </a:rPr>
              <a:t>IS intended to draw out new information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A4AB6CFB-D8A1-4C35-8334-F06510531013}"/>
              </a:ext>
            </a:extLst>
          </p:cNvPr>
          <p:cNvSpPr/>
          <p:nvPr/>
        </p:nvSpPr>
        <p:spPr>
          <a:xfrm>
            <a:off x="38100" y="3329781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32001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b="1" u="sng" dirty="0">
                <a:latin typeface="Candara" panose="020E0502030303020204" pitchFamily="34" charset="0"/>
              </a:rPr>
              <a:t>Within the incident management process, what step comes after prioritization?</a:t>
            </a:r>
          </a:p>
          <a:p>
            <a:r>
              <a:rPr lang="en-US" dirty="0">
                <a:latin typeface="Candara" panose="020E0502030303020204" pitchFamily="34" charset="0"/>
              </a:rPr>
              <a:t>Recovery</a:t>
            </a:r>
          </a:p>
          <a:p>
            <a:r>
              <a:rPr lang="en-US" dirty="0">
                <a:latin typeface="Candara" panose="020E0502030303020204" pitchFamily="34" charset="0"/>
              </a:rPr>
              <a:t>Resolution</a:t>
            </a:r>
          </a:p>
          <a:p>
            <a:r>
              <a:rPr lang="en-US" dirty="0">
                <a:latin typeface="Candara" panose="020E0502030303020204" pitchFamily="34" charset="0"/>
              </a:rPr>
              <a:t>Initial Diagnosis</a:t>
            </a:r>
          </a:p>
          <a:p>
            <a:r>
              <a:rPr lang="en-US" dirty="0">
                <a:latin typeface="Candara" panose="020E0502030303020204" pitchFamily="34" charset="0"/>
              </a:rPr>
              <a:t>Escalation</a:t>
            </a:r>
          </a:p>
          <a:p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latin typeface="Candara" panose="020E0502030303020204" pitchFamily="34" charset="0"/>
              </a:rPr>
              <a:t>Competency 5.6.3: </a:t>
            </a:r>
            <a:r>
              <a:rPr lang="en-US" dirty="0">
                <a:latin typeface="Candara" panose="020E0502030303020204" pitchFamily="34" charset="0"/>
              </a:rPr>
              <a:t> Activities of the Incident Management Process Include: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Incident Identification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Incident Logging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Incident Categorization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Incident Prioritization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Initial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Escalation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Investigation and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Resolution and Recovery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Closing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A4AB6CFB-D8A1-4C35-8334-F06510531013}"/>
              </a:ext>
            </a:extLst>
          </p:cNvPr>
          <p:cNvSpPr/>
          <p:nvPr/>
        </p:nvSpPr>
        <p:spPr>
          <a:xfrm>
            <a:off x="0" y="1752600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57735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b="1" u="sng" dirty="0">
                <a:latin typeface="Candara" panose="020E0502030303020204" pitchFamily="34" charset="0"/>
              </a:rPr>
              <a:t>Which of the following is not an incident management process step?</a:t>
            </a:r>
          </a:p>
          <a:p>
            <a:r>
              <a:rPr lang="en-US" dirty="0">
                <a:latin typeface="Candara" panose="020E0502030303020204" pitchFamily="34" charset="0"/>
              </a:rPr>
              <a:t>Incident Classification</a:t>
            </a:r>
          </a:p>
          <a:p>
            <a:r>
              <a:rPr lang="en-US" dirty="0">
                <a:latin typeface="Candara" panose="020E0502030303020204" pitchFamily="34" charset="0"/>
              </a:rPr>
              <a:t>Root Cause Analysis</a:t>
            </a:r>
          </a:p>
          <a:p>
            <a:r>
              <a:rPr lang="en-US" dirty="0">
                <a:latin typeface="Candara" panose="020E0502030303020204" pitchFamily="34" charset="0"/>
              </a:rPr>
              <a:t>Resolution and Recovery</a:t>
            </a:r>
          </a:p>
          <a:p>
            <a:r>
              <a:rPr lang="en-US" dirty="0">
                <a:latin typeface="Candara" panose="020E0502030303020204" pitchFamily="34" charset="0"/>
              </a:rPr>
              <a:t>Incident Closing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latin typeface="Candara" panose="020E0502030303020204" pitchFamily="34" charset="0"/>
              </a:rPr>
              <a:t>Competency 5.6.3: </a:t>
            </a:r>
            <a:r>
              <a:rPr lang="en-US" dirty="0">
                <a:latin typeface="Candara" panose="020E0502030303020204" pitchFamily="34" charset="0"/>
              </a:rPr>
              <a:t> Activities of the Incident Management Process Include: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Incident Identification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Incident Logging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Incident Categorization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Incident Prioritization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Initial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Escalation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Investigation and Diagnosis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Resolution and Recovery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latin typeface="Candara" panose="020E0502030303020204" pitchFamily="34" charset="0"/>
              </a:rPr>
              <a:t>Closing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latin typeface="Candara" panose="020E0502030303020204" pitchFamily="34" charset="0"/>
              </a:rPr>
              <a:t>NOTE: </a:t>
            </a:r>
            <a:r>
              <a:rPr lang="en-US" dirty="0">
                <a:latin typeface="Candara" panose="020E0502030303020204" pitchFamily="34" charset="0"/>
              </a:rPr>
              <a:t>Root Cause Analysis should only be associate with Problem Management.</a:t>
            </a:r>
          </a:p>
          <a:p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A4AB6CFB-D8A1-4C35-8334-F06510531013}"/>
              </a:ext>
            </a:extLst>
          </p:cNvPr>
          <p:cNvSpPr/>
          <p:nvPr/>
        </p:nvSpPr>
        <p:spPr>
          <a:xfrm>
            <a:off x="0" y="1371600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89618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en-US" b="1" u="sng" dirty="0">
                <a:latin typeface="Candara" panose="020E0502030303020204" pitchFamily="34" charset="0"/>
              </a:rPr>
              <a:t>You are engaging with an upset customer onsite, who is speaking loud and fast. Of the choices below, is the best way to proceed?</a:t>
            </a:r>
          </a:p>
          <a:p>
            <a:r>
              <a:rPr lang="en-US" dirty="0">
                <a:latin typeface="Candara" panose="020E0502030303020204" pitchFamily="34" charset="0"/>
              </a:rPr>
              <a:t>Use a calm tone, then ask them to re-explain the issue.</a:t>
            </a:r>
          </a:p>
          <a:p>
            <a:r>
              <a:rPr lang="en-US" dirty="0">
                <a:latin typeface="Candara" panose="020E0502030303020204" pitchFamily="34" charset="0"/>
              </a:rPr>
              <a:t>Let the customer vent, then assist them with their concern.</a:t>
            </a:r>
          </a:p>
          <a:p>
            <a:r>
              <a:rPr lang="en-US" dirty="0">
                <a:latin typeface="Candara" panose="020E0502030303020204" pitchFamily="34" charset="0"/>
              </a:rPr>
              <a:t>Tell the customers to "chill."</a:t>
            </a:r>
          </a:p>
          <a:p>
            <a:r>
              <a:rPr lang="en-US" dirty="0">
                <a:latin typeface="Candara" panose="020E0502030303020204" pitchFamily="34" charset="0"/>
              </a:rPr>
              <a:t>Use the same tone and rate of speech to connect with them.</a:t>
            </a:r>
          </a:p>
          <a:p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latin typeface="Candara" panose="020E0502030303020204" pitchFamily="34" charset="0"/>
              </a:rPr>
              <a:t>NOTE: </a:t>
            </a:r>
            <a:r>
              <a:rPr lang="en-US" dirty="0">
                <a:latin typeface="Candara" panose="020E0502030303020204" pitchFamily="34" charset="0"/>
              </a:rPr>
              <a:t>Only the correct answer encompasses both correct steps to handle an upset customer.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ndara" panose="020E0502030303020204" pitchFamily="34" charset="0"/>
              </a:rPr>
              <a:t>Having customers re-explain issues will make the </a:t>
            </a:r>
            <a:r>
              <a:rPr lang="en-US" dirty="0" err="1">
                <a:latin typeface="Candara" panose="020E0502030303020204" pitchFamily="34" charset="0"/>
              </a:rPr>
              <a:t>mfeel</a:t>
            </a:r>
            <a:r>
              <a:rPr lang="en-US" dirty="0">
                <a:latin typeface="Candara" panose="020E0502030303020204" pitchFamily="34" charset="0"/>
              </a:rPr>
              <a:t> unheard.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ndara" panose="020E0502030303020204" pitchFamily="34" charset="0"/>
              </a:rPr>
              <a:t>Telling customers how they should behave will make them feel talked down to.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dirty="0">
                <a:latin typeface="Candara" panose="020E0502030303020204" pitchFamily="34" charset="0"/>
              </a:rPr>
              <a:t>If they are using a loud and fast tone, if you just match their tone you’ll sound angry as well.</a:t>
            </a:r>
          </a:p>
          <a:p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A4AB6CFB-D8A1-4C35-8334-F06510531013}"/>
              </a:ext>
            </a:extLst>
          </p:cNvPr>
          <p:cNvSpPr/>
          <p:nvPr/>
        </p:nvSpPr>
        <p:spPr>
          <a:xfrm>
            <a:off x="0" y="1676400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67194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486400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b="1" u="sng" dirty="0">
                <a:latin typeface="Candara" panose="020E0502030303020204" pitchFamily="34" charset="0"/>
              </a:rPr>
              <a:t>A customer neither understands how to do something nor realize their deficiency. This is best described as:</a:t>
            </a:r>
          </a:p>
          <a:p>
            <a:r>
              <a:rPr lang="en-US" dirty="0">
                <a:latin typeface="Candara" panose="020E0502030303020204" pitchFamily="34" charset="0"/>
              </a:rPr>
              <a:t>Conscious Incompetence</a:t>
            </a:r>
          </a:p>
          <a:p>
            <a:r>
              <a:rPr lang="en-US" dirty="0">
                <a:latin typeface="Candara" panose="020E0502030303020204" pitchFamily="34" charset="0"/>
              </a:rPr>
              <a:t>Unconscious Incompetence</a:t>
            </a:r>
          </a:p>
          <a:p>
            <a:r>
              <a:rPr lang="en-US" dirty="0">
                <a:latin typeface="Candara" panose="020E0502030303020204" pitchFamily="34" charset="0"/>
              </a:rPr>
              <a:t>Conscious Competence</a:t>
            </a:r>
          </a:p>
          <a:p>
            <a:r>
              <a:rPr lang="en-US" dirty="0">
                <a:latin typeface="Candara" panose="020E0502030303020204" pitchFamily="34" charset="0"/>
              </a:rPr>
              <a:t>Unconscious Competence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latin typeface="Candara" panose="020E0502030303020204" pitchFamily="34" charset="0"/>
              </a:rPr>
              <a:t>Competency 5.19.3: </a:t>
            </a:r>
          </a:p>
          <a:p>
            <a:pPr marL="0" indent="0">
              <a:buNone/>
            </a:pPr>
            <a:r>
              <a:rPr lang="en-US" b="1" u="sng" dirty="0">
                <a:latin typeface="Candara" panose="020E0502030303020204" pitchFamily="34" charset="0"/>
              </a:rPr>
              <a:t>Unconscious Incompetency: </a:t>
            </a:r>
            <a:r>
              <a:rPr lang="en-US" dirty="0">
                <a:latin typeface="Candara" panose="020E0502030303020204" pitchFamily="34" charset="0"/>
              </a:rPr>
              <a:t>This individual nether understands nor knows how to do something, nor recognizes the specific area of their deficiency.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andara" panose="020E0502030303020204" pitchFamily="34" charset="0"/>
              </a:rPr>
              <a:t>Conscious Incompetency: </a:t>
            </a:r>
            <a:r>
              <a:rPr lang="en-US" dirty="0">
                <a:latin typeface="Candara" panose="020E0502030303020204" pitchFamily="34" charset="0"/>
              </a:rPr>
              <a:t>Though the individual does not understand or know how t </a:t>
            </a:r>
            <a:r>
              <a:rPr lang="en-US" dirty="0" err="1">
                <a:latin typeface="Candara" panose="020E0502030303020204" pitchFamily="34" charset="0"/>
              </a:rPr>
              <a:t>odo</a:t>
            </a:r>
            <a:r>
              <a:rPr lang="en-US" dirty="0">
                <a:latin typeface="Candara" panose="020E0502030303020204" pitchFamily="34" charset="0"/>
              </a:rPr>
              <a:t> something, they recognize the deficit, without addressing it.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andara" panose="020E0502030303020204" pitchFamily="34" charset="0"/>
              </a:rPr>
              <a:t>Conscious Competency: </a:t>
            </a:r>
            <a:r>
              <a:rPr lang="en-US" dirty="0">
                <a:latin typeface="Candara" panose="020E0502030303020204" pitchFamily="34" charset="0"/>
              </a:rPr>
              <a:t>The individual understand or know how to do something, however, demonstrating the skill or knowledge requires a great deal of concentration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dirty="0">
                <a:latin typeface="Candara" panose="020E0502030303020204" pitchFamily="34" charset="0"/>
              </a:rPr>
              <a:t>Unconscious Competency: </a:t>
            </a:r>
            <a:r>
              <a:rPr lang="en-US" dirty="0">
                <a:latin typeface="Candara" panose="020E0502030303020204" pitchFamily="34" charset="0"/>
              </a:rPr>
              <a:t>the individual has had so much practice with a skill that it become “Second nature” and can be performed without concentration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A4AB6CFB-D8A1-4C35-8334-F06510531013}"/>
              </a:ext>
            </a:extLst>
          </p:cNvPr>
          <p:cNvSpPr/>
          <p:nvPr/>
        </p:nvSpPr>
        <p:spPr>
          <a:xfrm>
            <a:off x="0" y="1600200"/>
            <a:ext cx="228600" cy="2286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79671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211763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en-US" sz="3600" b="1" u="sng" dirty="0">
                <a:latin typeface="Candara" panose="020E0502030303020204" pitchFamily="34" charset="0"/>
              </a:rPr>
              <a:t>A drive-by incident, in terms of IT, is:</a:t>
            </a:r>
            <a:endParaRPr lang="en-US" sz="3600" dirty="0">
              <a:latin typeface="Candara" panose="020E0502030303020204" pitchFamily="34" charset="0"/>
            </a:endParaRPr>
          </a:p>
          <a:p>
            <a:r>
              <a:rPr lang="en-US" sz="3600" dirty="0">
                <a:latin typeface="Candara" panose="020E0502030303020204" pitchFamily="34" charset="0"/>
              </a:rPr>
              <a:t>When a customer informs you of a new incident during a onsite visit</a:t>
            </a:r>
          </a:p>
          <a:p>
            <a:r>
              <a:rPr lang="en-US" sz="3600" dirty="0">
                <a:latin typeface="Candara" panose="020E0502030303020204" pitchFamily="34" charset="0"/>
              </a:rPr>
              <a:t>When a car comes by and starts shooting</a:t>
            </a:r>
          </a:p>
          <a:p>
            <a:r>
              <a:rPr lang="en-US" sz="3600" dirty="0">
                <a:latin typeface="Candara" panose="020E0502030303020204" pitchFamily="34" charset="0"/>
              </a:rPr>
              <a:t>Solving a problem in a structured and organized manner</a:t>
            </a:r>
          </a:p>
          <a:p>
            <a:r>
              <a:rPr lang="en-US" sz="3600" dirty="0">
                <a:latin typeface="Candara" panose="020E0502030303020204" pitchFamily="34" charset="0"/>
              </a:rPr>
              <a:t>Asking the customer a series of fast paced close-ended questions</a:t>
            </a:r>
          </a:p>
          <a:p>
            <a:pPr marL="0" indent="0">
              <a:buNone/>
            </a:pPr>
            <a:endParaRPr lang="en-US" sz="36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600" b="1" i="1" dirty="0">
                <a:latin typeface="Candara" panose="020E0502030303020204" pitchFamily="34" charset="0"/>
              </a:rPr>
              <a:t>Competency 5.16.10: </a:t>
            </a:r>
            <a:r>
              <a:rPr lang="en-US" sz="3600" dirty="0">
                <a:latin typeface="Candara" panose="020E0502030303020204" pitchFamily="34" charset="0"/>
              </a:rPr>
              <a:t>A drive-by incident is an incident reported to the DST by the customer while the technician is on-site to resolve another incident or for other purposes.</a:t>
            </a:r>
          </a:p>
          <a:p>
            <a:pPr marL="0" indent="0">
              <a:buNone/>
            </a:pPr>
            <a:endParaRPr lang="en-US" sz="36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endParaRPr lang="en-US" sz="3600" dirty="0">
              <a:latin typeface="Candara" panose="020E0502030303020204" pitchFamily="34" charset="0"/>
            </a:endParaRP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57317DCB-EBE4-4352-9EE3-6409D0B63668}"/>
              </a:ext>
            </a:extLst>
          </p:cNvPr>
          <p:cNvSpPr/>
          <p:nvPr/>
        </p:nvSpPr>
        <p:spPr>
          <a:xfrm>
            <a:off x="12700" y="1371600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19639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211763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2000" b="1" u="sng" dirty="0">
                <a:latin typeface="Candara" panose="020E0502030303020204" pitchFamily="34" charset="0"/>
              </a:rPr>
              <a:t>Stress is best defined as:</a:t>
            </a:r>
          </a:p>
          <a:p>
            <a:r>
              <a:rPr lang="en-US" sz="2000" dirty="0">
                <a:latin typeface="Candara" panose="020E0502030303020204" pitchFamily="34" charset="0"/>
              </a:rPr>
              <a:t>A reaction that causes a negative impact</a:t>
            </a:r>
          </a:p>
          <a:p>
            <a:r>
              <a:rPr lang="en-US" sz="2000" dirty="0">
                <a:latin typeface="Candara" panose="020E0502030303020204" pitchFamily="34" charset="0"/>
              </a:rPr>
              <a:t>A reaction that causes a positive impact</a:t>
            </a:r>
          </a:p>
          <a:p>
            <a:r>
              <a:rPr lang="en-US" sz="2000" dirty="0">
                <a:latin typeface="Candara" panose="020E0502030303020204" pitchFamily="34" charset="0"/>
              </a:rPr>
              <a:t>A reaction that can causes a positive or negative impact</a:t>
            </a:r>
          </a:p>
          <a:p>
            <a:r>
              <a:rPr lang="en-US" sz="2000" dirty="0">
                <a:latin typeface="Candara" panose="020E0502030303020204" pitchFamily="34" charset="0"/>
              </a:rPr>
              <a:t>A challenge of teamwork</a:t>
            </a:r>
          </a:p>
          <a:p>
            <a:endParaRPr lang="en-US" sz="20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2000" b="1" i="1" dirty="0">
                <a:latin typeface="Candara" panose="020E0502030303020204" pitchFamily="34" charset="0"/>
              </a:rPr>
              <a:t>Competency 3.3.1: </a:t>
            </a:r>
            <a:r>
              <a:rPr lang="en-US" sz="2000" dirty="0">
                <a:latin typeface="Candara" panose="020E0502030303020204" pitchFamily="34" charset="0"/>
              </a:rPr>
              <a:t>Stress can be defined as</a:t>
            </a:r>
          </a:p>
          <a:p>
            <a:r>
              <a:rPr lang="en-US" sz="2000" dirty="0">
                <a:latin typeface="Candara" panose="020E0502030303020204" pitchFamily="34" charset="0"/>
              </a:rPr>
              <a:t>A reaction to change</a:t>
            </a:r>
          </a:p>
          <a:p>
            <a:r>
              <a:rPr lang="en-US" sz="2000" dirty="0">
                <a:latin typeface="Candara" panose="020E0502030303020204" pitchFamily="34" charset="0"/>
              </a:rPr>
              <a:t>A natural reaction that can have a positive or negative impact</a:t>
            </a:r>
          </a:p>
          <a:p>
            <a:r>
              <a:rPr lang="en-US" sz="2000" dirty="0">
                <a:latin typeface="Candara" panose="020E0502030303020204" pitchFamily="34" charset="0"/>
              </a:rPr>
              <a:t>A feeling caused by being prevent from achieving a desire outcome</a:t>
            </a:r>
          </a:p>
          <a:p>
            <a:endParaRPr lang="en-US" sz="20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2000" b="1" i="1" dirty="0">
                <a:latin typeface="Candara" panose="020E0502030303020204" pitchFamily="34" charset="0"/>
              </a:rPr>
              <a:t>NOTE: </a:t>
            </a:r>
            <a:r>
              <a:rPr lang="en-US" sz="2000" dirty="0">
                <a:latin typeface="Candara" panose="020E0502030303020204" pitchFamily="34" charset="0"/>
              </a:rPr>
              <a:t>The main idea here is stress can have a positive or negative impact, not just one or the other.</a:t>
            </a: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6BA1932A-1E37-444A-9991-3777D675D1FE}"/>
              </a:ext>
            </a:extLst>
          </p:cNvPr>
          <p:cNvSpPr/>
          <p:nvPr/>
        </p:nvSpPr>
        <p:spPr>
          <a:xfrm>
            <a:off x="0" y="2057400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4648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762000"/>
            <a:ext cx="9144000" cy="5364163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b="1" u="sng" dirty="0">
                <a:latin typeface="Candara" panose="020E0502030303020204" pitchFamily="34" charset="0"/>
              </a:rPr>
              <a:t>If a customer is responding in a scattered manner, you should apply the following to focus them:</a:t>
            </a:r>
            <a:endParaRPr lang="en-US" dirty="0">
              <a:latin typeface="Candara" panose="020E0502030303020204" pitchFamily="34" charset="0"/>
            </a:endParaRPr>
          </a:p>
          <a:p>
            <a:r>
              <a:rPr lang="en-US" dirty="0">
                <a:latin typeface="Candara" panose="020E0502030303020204" pitchFamily="34" charset="0"/>
              </a:rPr>
              <a:t>Ask Open-Ended Questions</a:t>
            </a:r>
          </a:p>
          <a:p>
            <a:r>
              <a:rPr lang="en-US" dirty="0">
                <a:latin typeface="Candara" panose="020E0502030303020204" pitchFamily="34" charset="0"/>
              </a:rPr>
              <a:t>Ask Close-Ended Questions</a:t>
            </a:r>
          </a:p>
          <a:p>
            <a:r>
              <a:rPr lang="en-US" dirty="0">
                <a:latin typeface="Candara" panose="020E0502030303020204" pitchFamily="34" charset="0"/>
              </a:rPr>
              <a:t>Use Root Cause Analysis</a:t>
            </a:r>
          </a:p>
          <a:p>
            <a:r>
              <a:rPr lang="en-US" dirty="0">
                <a:latin typeface="Candara" panose="020E0502030303020204" pitchFamily="34" charset="0"/>
              </a:rPr>
              <a:t>Begin the Incident Management process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b="1" i="1" dirty="0">
                <a:latin typeface="Candara" panose="020E0502030303020204" pitchFamily="34" charset="0"/>
              </a:rPr>
              <a:t>Competency 5.20.10: </a:t>
            </a:r>
            <a:r>
              <a:rPr lang="en-US" dirty="0">
                <a:latin typeface="Candara" panose="020E0502030303020204" pitchFamily="34" charset="0"/>
              </a:rPr>
              <a:t>When you suspect that customer is a rambler: </a:t>
            </a:r>
          </a:p>
          <a:p>
            <a:r>
              <a:rPr lang="en-US" dirty="0">
                <a:latin typeface="Candara" panose="020E0502030303020204" pitchFamily="34" charset="0"/>
              </a:rPr>
              <a:t>Take control of the conversation by:</a:t>
            </a:r>
          </a:p>
          <a:p>
            <a:pPr lvl="1"/>
            <a:r>
              <a:rPr lang="en-US" dirty="0">
                <a:latin typeface="Candara" panose="020E0502030303020204" pitchFamily="34" charset="0"/>
              </a:rPr>
              <a:t>Using the customer’s name to gain their attention and focus</a:t>
            </a:r>
          </a:p>
          <a:p>
            <a:pPr lvl="1"/>
            <a:r>
              <a:rPr lang="en-US" dirty="0">
                <a:latin typeface="Candara" panose="020E0502030303020204" pitchFamily="34" charset="0"/>
              </a:rPr>
              <a:t>Using closed-ended questions to gain specific information</a:t>
            </a:r>
          </a:p>
          <a:p>
            <a:r>
              <a:rPr lang="en-US" dirty="0">
                <a:latin typeface="Candara" panose="020E0502030303020204" pitchFamily="34" charset="0"/>
              </a:rPr>
              <a:t>Wait a reasonable time for the customer to finish, but politely interrupt if the rambling goes on for too long</a:t>
            </a:r>
          </a:p>
          <a:p>
            <a:r>
              <a:rPr lang="en-US" dirty="0">
                <a:latin typeface="Candara" panose="020E0502030303020204" pitchFamily="34" charset="0"/>
              </a:rPr>
              <a:t>Acknowledge the customer and the information</a:t>
            </a:r>
          </a:p>
          <a:p>
            <a:r>
              <a:rPr lang="en-US" dirty="0">
                <a:latin typeface="Candara" panose="020E0502030303020204" pitchFamily="34" charset="0"/>
              </a:rPr>
              <a:t>Tell the customer that you will need to finish the conversation so that you can start resolving the issue</a:t>
            </a:r>
          </a:p>
          <a:p>
            <a:pPr marL="0" indent="0">
              <a:buNone/>
            </a:pPr>
            <a:endParaRPr lang="en-US" dirty="0">
              <a:latin typeface="Candara" panose="020E0502030303020204" pitchFamily="34" charset="0"/>
            </a:endParaRP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8152925B-0099-4EA6-9BA9-2694F5DBD676}"/>
              </a:ext>
            </a:extLst>
          </p:cNvPr>
          <p:cNvSpPr/>
          <p:nvPr/>
        </p:nvSpPr>
        <p:spPr>
          <a:xfrm>
            <a:off x="0" y="1676400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04552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914400"/>
            <a:ext cx="9144000" cy="5211763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4400" b="1" u="sng" dirty="0">
                <a:latin typeface="Candara" panose="020E0502030303020204" pitchFamily="34" charset="0"/>
              </a:rPr>
              <a:t>What technique can help you effectively communicate with a customer?</a:t>
            </a:r>
            <a:endParaRPr lang="en-US" sz="4400" dirty="0">
              <a:latin typeface="Candara" panose="020E0502030303020204" pitchFamily="34" charset="0"/>
            </a:endParaRPr>
          </a:p>
          <a:p>
            <a:r>
              <a:rPr lang="en-US" sz="4400" dirty="0">
                <a:latin typeface="Candara" panose="020E0502030303020204" pitchFamily="34" charset="0"/>
              </a:rPr>
              <a:t>Adjust your accent to match the customer's accent.</a:t>
            </a:r>
          </a:p>
          <a:p>
            <a:r>
              <a:rPr lang="en-US" sz="4400" dirty="0">
                <a:latin typeface="Candara" panose="020E0502030303020204" pitchFamily="34" charset="0"/>
              </a:rPr>
              <a:t>Count to two before responding to what a customer says.</a:t>
            </a:r>
          </a:p>
          <a:p>
            <a:r>
              <a:rPr lang="en-US" sz="4400" dirty="0">
                <a:latin typeface="Candara" panose="020E0502030303020204" pitchFamily="34" charset="0"/>
              </a:rPr>
              <a:t>Identify the customer's competency level and adapt to it.</a:t>
            </a:r>
          </a:p>
          <a:p>
            <a:r>
              <a:rPr lang="en-US" sz="4400" dirty="0">
                <a:latin typeface="Candara" panose="020E0502030303020204" pitchFamily="34" charset="0"/>
              </a:rPr>
              <a:t>Show higher respect if the customer is an executive.</a:t>
            </a:r>
          </a:p>
          <a:p>
            <a:endParaRPr lang="en-US" sz="44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4400" b="1" i="1" dirty="0">
                <a:latin typeface="Candara" panose="020E0502030303020204" pitchFamily="34" charset="0"/>
              </a:rPr>
              <a:t>Competency 5.19.4: </a:t>
            </a:r>
            <a:r>
              <a:rPr lang="en-US" sz="4400" dirty="0">
                <a:latin typeface="Candara" panose="020E0502030303020204" pitchFamily="34" charset="0"/>
              </a:rPr>
              <a:t>Adjust to a customer’s competency level in </a:t>
            </a:r>
            <a:r>
              <a:rPr lang="en-US" sz="4400" dirty="0" err="1">
                <a:latin typeface="Candara" panose="020E0502030303020204" pitchFamily="34" charset="0"/>
              </a:rPr>
              <a:t>oreder</a:t>
            </a:r>
            <a:r>
              <a:rPr lang="en-US" sz="4400" dirty="0">
                <a:latin typeface="Candara" panose="020E0502030303020204" pitchFamily="34" charset="0"/>
              </a:rPr>
              <a:t> to increase communication effectiveness by:</a:t>
            </a:r>
          </a:p>
          <a:p>
            <a:r>
              <a:rPr lang="en-US" sz="4400" dirty="0">
                <a:latin typeface="Candara" panose="020E0502030303020204" pitchFamily="34" charset="0"/>
              </a:rPr>
              <a:t>Asking open-ended question initially to gain </a:t>
            </a:r>
            <a:r>
              <a:rPr lang="en-US" sz="4400" dirty="0" err="1">
                <a:latin typeface="Candara" panose="020E0502030303020204" pitchFamily="34" charset="0"/>
              </a:rPr>
              <a:t>elavboration</a:t>
            </a:r>
            <a:r>
              <a:rPr lang="en-US" sz="4400" dirty="0">
                <a:latin typeface="Candara" panose="020E0502030303020204" pitchFamily="34" charset="0"/>
              </a:rPr>
              <a:t> and understanding of customer’s competency level</a:t>
            </a:r>
          </a:p>
          <a:p>
            <a:r>
              <a:rPr lang="en-US" sz="4400" dirty="0">
                <a:latin typeface="Candara" panose="020E0502030303020204" pitchFamily="34" charset="0"/>
              </a:rPr>
              <a:t>Actively listening to the words used in order to understand the customer’s competency level</a:t>
            </a:r>
          </a:p>
          <a:p>
            <a:r>
              <a:rPr lang="en-US" sz="4400" dirty="0">
                <a:latin typeface="Candara" panose="020E0502030303020204" pitchFamily="34" charset="0"/>
              </a:rPr>
              <a:t>Changing your vocabulary to mirror the level of the customer’s terminology</a:t>
            </a: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E134107C-0BC7-4598-AA67-ADF63766FA7D}"/>
              </a:ext>
            </a:extLst>
          </p:cNvPr>
          <p:cNvSpPr/>
          <p:nvPr/>
        </p:nvSpPr>
        <p:spPr>
          <a:xfrm>
            <a:off x="19050" y="2362200"/>
            <a:ext cx="215900" cy="19685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85097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287963"/>
          </a:xfrm>
        </p:spPr>
        <p:txBody>
          <a:bodyPr>
            <a:normAutofit fontScale="40000" lnSpcReduction="20000"/>
          </a:bodyPr>
          <a:lstStyle/>
          <a:p>
            <a:pPr marL="0" indent="0" algn="ctr">
              <a:buNone/>
            </a:pPr>
            <a:r>
              <a:rPr lang="en-US" sz="4300" b="1" u="sng" dirty="0">
                <a:latin typeface="Candara" panose="020E0502030303020204" pitchFamily="34" charset="0"/>
              </a:rPr>
              <a:t>Customers who have knowledge in an area, but need to concentrate to recall that information would be described as having which competency level?</a:t>
            </a:r>
          </a:p>
          <a:p>
            <a:r>
              <a:rPr lang="en-US" sz="4300" dirty="0">
                <a:latin typeface="Candara" panose="020E0502030303020204" pitchFamily="34" charset="0"/>
              </a:rPr>
              <a:t>Conscious Incompetence?</a:t>
            </a:r>
          </a:p>
          <a:p>
            <a:r>
              <a:rPr lang="en-US" sz="4300" dirty="0">
                <a:latin typeface="Candara" panose="020E0502030303020204" pitchFamily="34" charset="0"/>
              </a:rPr>
              <a:t>Unconscious Incompetence</a:t>
            </a:r>
          </a:p>
          <a:p>
            <a:r>
              <a:rPr lang="en-US" sz="4300" dirty="0">
                <a:latin typeface="Candara" panose="020E0502030303020204" pitchFamily="34" charset="0"/>
              </a:rPr>
              <a:t>Conscious Competence</a:t>
            </a:r>
          </a:p>
          <a:p>
            <a:r>
              <a:rPr lang="en-US" sz="4300" dirty="0">
                <a:latin typeface="Candara" panose="020E0502030303020204" pitchFamily="34" charset="0"/>
              </a:rPr>
              <a:t>Unconscious Competence</a:t>
            </a:r>
          </a:p>
          <a:p>
            <a:endParaRPr lang="en-US" sz="43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4300" b="1" i="1" dirty="0">
                <a:latin typeface="Candara" panose="020E0502030303020204" pitchFamily="34" charset="0"/>
              </a:rPr>
              <a:t>Competency 5.19.3: </a:t>
            </a:r>
          </a:p>
          <a:p>
            <a:pPr marL="0" indent="0">
              <a:buNone/>
            </a:pPr>
            <a:r>
              <a:rPr lang="en-US" sz="4300" b="1" dirty="0">
                <a:latin typeface="Candara" panose="020E0502030303020204" pitchFamily="34" charset="0"/>
              </a:rPr>
              <a:t>Unconscious Incompetency: </a:t>
            </a:r>
            <a:r>
              <a:rPr lang="en-US" sz="4300" dirty="0">
                <a:latin typeface="Candara" panose="020E0502030303020204" pitchFamily="34" charset="0"/>
              </a:rPr>
              <a:t>This individual nether understands nor knows how to do something, nor recognizes the specific area of their deficiency.</a:t>
            </a:r>
          </a:p>
          <a:p>
            <a:pPr marL="0" indent="0">
              <a:buNone/>
            </a:pPr>
            <a:endParaRPr lang="en-US" sz="43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4300" b="1" dirty="0">
                <a:latin typeface="Candara" panose="020E0502030303020204" pitchFamily="34" charset="0"/>
              </a:rPr>
              <a:t>Conscious Incompetency: </a:t>
            </a:r>
            <a:r>
              <a:rPr lang="en-US" sz="4300" dirty="0">
                <a:latin typeface="Candara" panose="020E0502030303020204" pitchFamily="34" charset="0"/>
              </a:rPr>
              <a:t>Though the individual does not understand or know how t </a:t>
            </a:r>
            <a:r>
              <a:rPr lang="en-US" sz="4300" dirty="0" err="1">
                <a:latin typeface="Candara" panose="020E0502030303020204" pitchFamily="34" charset="0"/>
              </a:rPr>
              <a:t>odo</a:t>
            </a:r>
            <a:r>
              <a:rPr lang="en-US" sz="4300" dirty="0">
                <a:latin typeface="Candara" panose="020E0502030303020204" pitchFamily="34" charset="0"/>
              </a:rPr>
              <a:t> something, they recognize the deficit, without addressing it.</a:t>
            </a:r>
          </a:p>
          <a:p>
            <a:pPr marL="0" indent="0">
              <a:buNone/>
            </a:pPr>
            <a:endParaRPr lang="en-US" sz="43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4300" b="1" u="sng" dirty="0">
                <a:latin typeface="Candara" panose="020E0502030303020204" pitchFamily="34" charset="0"/>
              </a:rPr>
              <a:t>Conscious Competency: </a:t>
            </a:r>
            <a:r>
              <a:rPr lang="en-US" sz="4300" dirty="0">
                <a:latin typeface="Candara" panose="020E0502030303020204" pitchFamily="34" charset="0"/>
              </a:rPr>
              <a:t>The individual understand or know how to do something, however, demonstrating the skill or knowledge requires a great deal of concentration</a:t>
            </a:r>
          </a:p>
          <a:p>
            <a:pPr marL="0" indent="0">
              <a:buNone/>
            </a:pPr>
            <a:endParaRPr lang="en-US" sz="43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4300" b="1" dirty="0">
                <a:latin typeface="Candara" panose="020E0502030303020204" pitchFamily="34" charset="0"/>
              </a:rPr>
              <a:t>Unconscious Competency: </a:t>
            </a:r>
            <a:r>
              <a:rPr lang="en-US" sz="4300" dirty="0">
                <a:latin typeface="Candara" panose="020E0502030303020204" pitchFamily="34" charset="0"/>
              </a:rPr>
              <a:t>the individual has had so much practice with a skill that it become “Second nature” and can be performed without concentration</a:t>
            </a:r>
          </a:p>
          <a:p>
            <a:endParaRPr lang="en-US" sz="4300" dirty="0">
              <a:latin typeface="Candara" panose="020E0502030303020204" pitchFamily="34" charset="0"/>
            </a:endParaRPr>
          </a:p>
          <a:p>
            <a:endParaRPr lang="en-US" sz="4300" dirty="0">
              <a:latin typeface="Candara" panose="020E0502030303020204" pitchFamily="34" charset="0"/>
            </a:endParaRPr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B26112D2-2F34-4C8C-A9B3-A480795011EC}"/>
              </a:ext>
            </a:extLst>
          </p:cNvPr>
          <p:cNvSpPr/>
          <p:nvPr/>
        </p:nvSpPr>
        <p:spPr>
          <a:xfrm>
            <a:off x="0" y="1828800"/>
            <a:ext cx="228600" cy="2286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11063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838200"/>
            <a:ext cx="9144000" cy="5410200"/>
          </a:xfrm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en-US" sz="3500" b="1" u="sng" dirty="0">
                <a:latin typeface="Candara" panose="020E0502030303020204" pitchFamily="34" charset="0"/>
              </a:rPr>
              <a:t>While on a site visit to address a ticket, another coworker walks up and ask you to work on an unrelated problem. This is an example of:</a:t>
            </a:r>
          </a:p>
          <a:p>
            <a:r>
              <a:rPr lang="en-US" sz="3500" dirty="0">
                <a:latin typeface="Candara" panose="020E0502030303020204" pitchFamily="34" charset="0"/>
              </a:rPr>
              <a:t>Walk-Up Support</a:t>
            </a:r>
          </a:p>
          <a:p>
            <a:r>
              <a:rPr lang="en-US" sz="3500" dirty="0">
                <a:latin typeface="Candara" panose="020E0502030303020204" pitchFamily="34" charset="0"/>
              </a:rPr>
              <a:t>Drive-By Incident</a:t>
            </a:r>
          </a:p>
          <a:p>
            <a:r>
              <a:rPr lang="en-US" sz="3500" dirty="0">
                <a:latin typeface="Candara" panose="020E0502030303020204" pitchFamily="34" charset="0"/>
              </a:rPr>
              <a:t>Service Request</a:t>
            </a:r>
          </a:p>
          <a:p>
            <a:r>
              <a:rPr lang="en-US" sz="3500" dirty="0">
                <a:latin typeface="Candara" panose="020E0502030303020204" pitchFamily="34" charset="0"/>
              </a:rPr>
              <a:t>Good customer Service</a:t>
            </a:r>
          </a:p>
          <a:p>
            <a:pPr marL="0" indent="0">
              <a:buNone/>
            </a:pPr>
            <a:endParaRPr lang="en-US" sz="35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i="1" dirty="0">
                <a:latin typeface="Candara" panose="020E0502030303020204" pitchFamily="34" charset="0"/>
              </a:rPr>
              <a:t>Competency 5.16.10: </a:t>
            </a:r>
            <a:r>
              <a:rPr lang="en-US" sz="3500" dirty="0">
                <a:latin typeface="Candara" panose="020E0502030303020204" pitchFamily="34" charset="0"/>
              </a:rPr>
              <a:t>A drive-by incident is an incident reported to the DST by the customer while the technician is on-site to resolve another incident or for other purposes.</a:t>
            </a:r>
          </a:p>
          <a:p>
            <a:pPr marL="0" indent="0">
              <a:buNone/>
            </a:pPr>
            <a:endParaRPr lang="en-US" sz="35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3500" b="1" i="1" dirty="0">
                <a:latin typeface="Candara" panose="020E0502030303020204" pitchFamily="34" charset="0"/>
              </a:rPr>
              <a:t>Note: </a:t>
            </a:r>
            <a:r>
              <a:rPr lang="en-US" sz="3500" dirty="0">
                <a:latin typeface="Candara" panose="020E0502030303020204" pitchFamily="34" charset="0"/>
              </a:rPr>
              <a:t>You may be getting confused with Walk-Up Support, which is when a customer goes to the Support Center for help. Think of a place like the Apple Store or Best Buy Geek Squad.</a:t>
            </a:r>
          </a:p>
          <a:p>
            <a:pPr marL="0" indent="0">
              <a:buNone/>
            </a:pPr>
            <a:endParaRPr lang="en-US" sz="3500" dirty="0">
              <a:latin typeface="Candara" panose="020E0502030303020204" pitchFamily="34" charset="0"/>
            </a:endParaRP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FDC51D6D-FB4A-4290-8978-8E958CF7E606}"/>
              </a:ext>
            </a:extLst>
          </p:cNvPr>
          <p:cNvSpPr/>
          <p:nvPr/>
        </p:nvSpPr>
        <p:spPr>
          <a:xfrm>
            <a:off x="0" y="2209800"/>
            <a:ext cx="30480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7888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2628" y="800100"/>
            <a:ext cx="9144000" cy="5257800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en-US" sz="7400" b="1" u="sng" dirty="0">
                <a:latin typeface="Candara" panose="020E0502030303020204" pitchFamily="34" charset="0"/>
              </a:rPr>
              <a:t>The most effective way of using your silent time during an incident is:</a:t>
            </a:r>
          </a:p>
          <a:p>
            <a:r>
              <a:rPr lang="en-US" sz="7400" dirty="0">
                <a:latin typeface="Candara" panose="020E0502030303020204" pitchFamily="34" charset="0"/>
              </a:rPr>
              <a:t>Training the customer on how to perform a related task.</a:t>
            </a:r>
          </a:p>
          <a:p>
            <a:r>
              <a:rPr lang="en-US" sz="7400" dirty="0">
                <a:latin typeface="Candara" panose="020E0502030303020204" pitchFamily="34" charset="0"/>
              </a:rPr>
              <a:t>Telling the customer what they did wrong.</a:t>
            </a:r>
          </a:p>
          <a:p>
            <a:r>
              <a:rPr lang="en-US" sz="7400" dirty="0">
                <a:latin typeface="Candara" panose="020E0502030303020204" pitchFamily="34" charset="0"/>
              </a:rPr>
              <a:t>Learning the newest office gossip.</a:t>
            </a:r>
          </a:p>
          <a:p>
            <a:r>
              <a:rPr lang="en-US" sz="7400" dirty="0">
                <a:latin typeface="Candara" panose="020E0502030303020204" pitchFamily="34" charset="0"/>
              </a:rPr>
              <a:t>Administering a customer satisfaction survey.</a:t>
            </a:r>
          </a:p>
          <a:p>
            <a:endParaRPr lang="en-US" sz="7400" dirty="0">
              <a:latin typeface="Candara" panose="020E0502030303020204" pitchFamily="34" charset="0"/>
            </a:endParaRPr>
          </a:p>
          <a:p>
            <a:pPr marL="0" indent="0">
              <a:buNone/>
            </a:pPr>
            <a:r>
              <a:rPr lang="en-US" sz="7400" b="1" i="1" dirty="0">
                <a:latin typeface="Candara" panose="020E0502030303020204" pitchFamily="34" charset="0"/>
              </a:rPr>
              <a:t>Competency 5.16.9: </a:t>
            </a:r>
            <a:r>
              <a:rPr lang="en-US" sz="7400" dirty="0">
                <a:latin typeface="Candara" panose="020E0502030303020204" pitchFamily="34" charset="0"/>
              </a:rPr>
              <a:t>Use silent time effectively by:</a:t>
            </a:r>
          </a:p>
          <a:p>
            <a:r>
              <a:rPr lang="en-US" sz="7400" dirty="0">
                <a:latin typeface="Candara" panose="020E0502030303020204" pitchFamily="34" charset="0"/>
              </a:rPr>
              <a:t>Building rapport with the customer by engaging in informal conversation, if appropriate</a:t>
            </a:r>
          </a:p>
          <a:p>
            <a:r>
              <a:rPr lang="en-US" sz="6200" dirty="0"/>
              <a:t>Communicating with the customer regarding new release or new service offerings</a:t>
            </a:r>
          </a:p>
          <a:p>
            <a:r>
              <a:rPr lang="en-US" sz="6200" dirty="0"/>
              <a:t>Training the customer on how to perform a related task</a:t>
            </a:r>
          </a:p>
          <a:p>
            <a:r>
              <a:rPr lang="en-US" sz="6200" dirty="0"/>
              <a:t>Explaining the problem and resolution process to the customer</a:t>
            </a:r>
            <a:br>
              <a:rPr lang="en-US" sz="5600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Donut 3">
            <a:extLst>
              <a:ext uri="{FF2B5EF4-FFF2-40B4-BE49-F238E27FC236}">
                <a16:creationId xmlns:a16="http://schemas.microsoft.com/office/drawing/2014/main" id="{8C54DB43-E567-4BF3-A10B-0C69EE51D85B}"/>
              </a:ext>
            </a:extLst>
          </p:cNvPr>
          <p:cNvSpPr/>
          <p:nvPr/>
        </p:nvSpPr>
        <p:spPr>
          <a:xfrm>
            <a:off x="19050" y="1447800"/>
            <a:ext cx="285750" cy="304800"/>
          </a:xfrm>
          <a:prstGeom prst="donut">
            <a:avLst/>
          </a:prstGeom>
          <a:solidFill>
            <a:schemeClr val="accent3"/>
          </a:solidFill>
          <a:ln>
            <a:solidFill>
              <a:schemeClr val="accent3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3188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theme/theme1.xml><?xml version="1.0" encoding="utf-8"?>
<a:theme xmlns:a="http://schemas.openxmlformats.org/drawingml/2006/main" name="Byte Back PowerPoint Template Gree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Byte Back PowerPoint Template Green</Template>
  <TotalTime>43901</TotalTime>
  <Words>1393</Words>
  <Application>Microsoft Office PowerPoint</Application>
  <PresentationFormat>On-screen Show (4:3)</PresentationFormat>
  <Paragraphs>179</Paragraphs>
  <Slides>16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Arial</vt:lpstr>
      <vt:lpstr>Calibri</vt:lpstr>
      <vt:lpstr>Candara</vt:lpstr>
      <vt:lpstr>Open Sans</vt:lpstr>
      <vt:lpstr>Byte Back PowerPoint Template Green</vt:lpstr>
      <vt:lpstr>HDI Desktop Support Technician Training     Unit 5 &amp; 6 Quiz Review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Yvette Scorse</dc:creator>
  <cp:lastModifiedBy>Bock Szymkowicz</cp:lastModifiedBy>
  <cp:revision>313</cp:revision>
  <dcterms:created xsi:type="dcterms:W3CDTF">2016-01-14T19:03:51Z</dcterms:created>
  <dcterms:modified xsi:type="dcterms:W3CDTF">2018-10-07T02:56:42Z</dcterms:modified>
</cp:coreProperties>
</file>