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7FE1E-8652-491C-9780-E4BDADAA684B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02084-5D4C-4887-A587-C0EB5F89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948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7FE1E-8652-491C-9780-E4BDADAA684B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02084-5D4C-4887-A587-C0EB5F89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543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7FE1E-8652-491C-9780-E4BDADAA684B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02084-5D4C-4887-A587-C0EB5F89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803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7FE1E-8652-491C-9780-E4BDADAA684B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02084-5D4C-4887-A587-C0EB5F89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191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7FE1E-8652-491C-9780-E4BDADAA684B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02084-5D4C-4887-A587-C0EB5F89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376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7FE1E-8652-491C-9780-E4BDADAA684B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02084-5D4C-4887-A587-C0EB5F89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791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7FE1E-8652-491C-9780-E4BDADAA684B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02084-5D4C-4887-A587-C0EB5F89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663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7FE1E-8652-491C-9780-E4BDADAA684B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02084-5D4C-4887-A587-C0EB5F89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246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7FE1E-8652-491C-9780-E4BDADAA684B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02084-5D4C-4887-A587-C0EB5F89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502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7FE1E-8652-491C-9780-E4BDADAA684B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02084-5D4C-4887-A587-C0EB5F89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335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7FE1E-8652-491C-9780-E4BDADAA684B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02084-5D4C-4887-A587-C0EB5F89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403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7FE1E-8652-491C-9780-E4BDADAA684B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02084-5D4C-4887-A587-C0EB5F89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33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Setting Up a Basic Workstation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Topic D: Configure Accessibility Options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862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Mac OS X Accessibility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err="1" smtClean="0"/>
              <a:t>VoiceOver</a:t>
            </a:r>
            <a:r>
              <a:rPr lang="en-US" b="1" dirty="0" smtClean="0"/>
              <a:t> </a:t>
            </a:r>
            <a:r>
              <a:rPr lang="en-US" dirty="0"/>
              <a:t>screen reader explains what is on the screen as well as </a:t>
            </a:r>
            <a:r>
              <a:rPr lang="en-US" dirty="0" smtClean="0"/>
              <a:t>reading screen </a:t>
            </a:r>
            <a:r>
              <a:rPr lang="en-US" dirty="0"/>
              <a:t>text to you.</a:t>
            </a:r>
          </a:p>
          <a:p>
            <a:r>
              <a:rPr lang="en-US" b="1" dirty="0" smtClean="0"/>
              <a:t>Zoom </a:t>
            </a:r>
            <a:r>
              <a:rPr lang="en-US" dirty="0"/>
              <a:t>and </a:t>
            </a:r>
            <a:r>
              <a:rPr lang="en-US" b="1" dirty="0"/>
              <a:t>Cursor Size </a:t>
            </a:r>
            <a:r>
              <a:rPr lang="en-US" dirty="0"/>
              <a:t>enable you to magnify the full screen or a </a:t>
            </a:r>
            <a:r>
              <a:rPr lang="en-US" dirty="0" smtClean="0"/>
              <a:t>selected portion </a:t>
            </a:r>
            <a:r>
              <a:rPr lang="en-US" dirty="0"/>
              <a:t>and the cursor.</a:t>
            </a:r>
          </a:p>
          <a:p>
            <a:r>
              <a:rPr lang="en-US" b="1" dirty="0" smtClean="0"/>
              <a:t>Dictation </a:t>
            </a:r>
            <a:r>
              <a:rPr lang="en-US" dirty="0"/>
              <a:t>enables you to input text by speaking instead of typing.</a:t>
            </a:r>
          </a:p>
          <a:p>
            <a:r>
              <a:rPr lang="en-US" b="1" dirty="0" smtClean="0"/>
              <a:t>Invert </a:t>
            </a:r>
            <a:r>
              <a:rPr lang="en-US" b="1" dirty="0"/>
              <a:t>Colors </a:t>
            </a:r>
            <a:r>
              <a:rPr lang="en-US" dirty="0"/>
              <a:t>provides a high-contrast display to make it easier to see </a:t>
            </a:r>
            <a:r>
              <a:rPr lang="en-US" dirty="0" smtClean="0"/>
              <a:t>screen elements</a:t>
            </a:r>
            <a:r>
              <a:rPr lang="en-US" dirty="0"/>
              <a:t>.</a:t>
            </a:r>
          </a:p>
          <a:p>
            <a:r>
              <a:rPr lang="en-US" b="1" dirty="0" smtClean="0"/>
              <a:t>Closed </a:t>
            </a:r>
            <a:r>
              <a:rPr lang="en-US" b="1" dirty="0"/>
              <a:t>Captions </a:t>
            </a:r>
            <a:r>
              <a:rPr lang="en-US" dirty="0"/>
              <a:t>provide close captioning text when watching videos, </a:t>
            </a:r>
            <a:r>
              <a:rPr lang="en-US" dirty="0" smtClean="0"/>
              <a:t>movies, and </a:t>
            </a:r>
            <a:r>
              <a:rPr lang="en-US" dirty="0"/>
              <a:t>podcasts.</a:t>
            </a:r>
          </a:p>
          <a:p>
            <a:r>
              <a:rPr lang="en-US" b="1" dirty="0" smtClean="0"/>
              <a:t>Screen </a:t>
            </a:r>
            <a:r>
              <a:rPr lang="en-US" b="1" dirty="0"/>
              <a:t>Flash </a:t>
            </a:r>
            <a:r>
              <a:rPr lang="en-US" dirty="0"/>
              <a:t>flashes the screen to indicate that an app needs your attention.</a:t>
            </a:r>
          </a:p>
          <a:p>
            <a:r>
              <a:rPr lang="en-US" b="1" dirty="0" smtClean="0"/>
              <a:t>Mono </a:t>
            </a:r>
            <a:r>
              <a:rPr lang="en-US" b="1" dirty="0"/>
              <a:t>Audio </a:t>
            </a:r>
            <a:r>
              <a:rPr lang="en-US" dirty="0"/>
              <a:t>plays both stereo channels in both ears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14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 OS X Accessibility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Switch Control </a:t>
            </a:r>
            <a:r>
              <a:rPr lang="en-US" dirty="0" smtClean="0"/>
              <a:t>enables manipulating on-screen keyboards, menus, and the dock by using scanning.</a:t>
            </a:r>
          </a:p>
          <a:p>
            <a:r>
              <a:rPr lang="en-US" b="1" dirty="0" smtClean="0"/>
              <a:t>Slow Keys </a:t>
            </a:r>
            <a:r>
              <a:rPr lang="en-US" dirty="0" smtClean="0"/>
              <a:t>adjusts the sensitivity of the keys.</a:t>
            </a:r>
          </a:p>
          <a:p>
            <a:r>
              <a:rPr lang="en-US" b="1" dirty="0" smtClean="0"/>
              <a:t>Sticky Keys </a:t>
            </a:r>
            <a:r>
              <a:rPr lang="en-US" dirty="0" smtClean="0"/>
              <a:t>enables you to press keyboard shortcut combinations (such as </a:t>
            </a:r>
            <a:r>
              <a:rPr lang="en-US" dirty="0" err="1" smtClean="0"/>
              <a:t>Command+S</a:t>
            </a:r>
            <a:r>
              <a:rPr lang="en-US" dirty="0" smtClean="0"/>
              <a:t>) one at a time instead of simultaneously.</a:t>
            </a:r>
          </a:p>
          <a:p>
            <a:r>
              <a:rPr lang="en-US" b="1" dirty="0" err="1" smtClean="0"/>
              <a:t>Speakable</a:t>
            </a:r>
            <a:r>
              <a:rPr lang="en-US" b="1" dirty="0" smtClean="0"/>
              <a:t> Items </a:t>
            </a:r>
            <a:r>
              <a:rPr lang="en-US" dirty="0" smtClean="0"/>
              <a:t>uses speech recognition to navigate within your Mac and applications, such as opening apps, switching between apps, closing windows, navigating menus, starting screen savers, and so on.</a:t>
            </a:r>
          </a:p>
          <a:p>
            <a:r>
              <a:rPr lang="en-US" b="1" dirty="0" smtClean="0"/>
              <a:t>Simple Finder </a:t>
            </a:r>
            <a:r>
              <a:rPr lang="en-US" dirty="0" smtClean="0"/>
              <a:t>reduces the Dock to three folders.</a:t>
            </a:r>
          </a:p>
          <a:p>
            <a:r>
              <a:rPr lang="en-US" b="1" dirty="0" smtClean="0"/>
              <a:t>Text to Speech </a:t>
            </a:r>
            <a:r>
              <a:rPr lang="en-US" dirty="0" smtClean="0"/>
              <a:t>converts highlighted text to audio.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530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Chrome OS Accessibility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ChromeVOX</a:t>
            </a:r>
            <a:r>
              <a:rPr lang="en-US" b="1" dirty="0"/>
              <a:t> </a:t>
            </a:r>
            <a:r>
              <a:rPr lang="en-US" dirty="0"/>
              <a:t>screen reader provides voice explanation and feedback </a:t>
            </a:r>
            <a:r>
              <a:rPr lang="en-US" dirty="0" smtClean="0"/>
              <a:t>to visually </a:t>
            </a:r>
            <a:r>
              <a:rPr lang="en-US" dirty="0"/>
              <a:t>impaired users.</a:t>
            </a:r>
          </a:p>
          <a:p>
            <a:r>
              <a:rPr lang="en-US" b="1" dirty="0" smtClean="0"/>
              <a:t>Accessibility </a:t>
            </a:r>
            <a:r>
              <a:rPr lang="en-US" b="1" dirty="0"/>
              <a:t>settings </a:t>
            </a:r>
            <a:r>
              <a:rPr lang="en-US" dirty="0"/>
              <a:t>enables you to configure the display (cursor size, </a:t>
            </a:r>
            <a:r>
              <a:rPr lang="en-US" dirty="0" err="1" smtClean="0"/>
              <a:t>highcontrast</a:t>
            </a:r>
            <a:r>
              <a:rPr lang="en-US" dirty="0" smtClean="0"/>
              <a:t> mode</a:t>
            </a:r>
            <a:r>
              <a:rPr lang="en-US" dirty="0"/>
              <a:t>, screen magnifier) and other features (sticky keys and the </a:t>
            </a:r>
            <a:r>
              <a:rPr lang="en-US" dirty="0" smtClean="0"/>
              <a:t>onscreen keyboard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663829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OS Accessibility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TalkBack</a:t>
            </a:r>
            <a:r>
              <a:rPr lang="en-US" b="1" dirty="0"/>
              <a:t> </a:t>
            </a:r>
            <a:r>
              <a:rPr lang="en-US" dirty="0"/>
              <a:t>screen reader describes the results of actions.</a:t>
            </a:r>
          </a:p>
          <a:p>
            <a:r>
              <a:rPr lang="en-US" b="1" dirty="0" smtClean="0"/>
              <a:t>Explore </a:t>
            </a:r>
            <a:r>
              <a:rPr lang="en-US" b="1" dirty="0"/>
              <a:t>by Touch </a:t>
            </a:r>
            <a:r>
              <a:rPr lang="en-US" dirty="0"/>
              <a:t>works with </a:t>
            </a:r>
            <a:r>
              <a:rPr lang="en-US" dirty="0" err="1"/>
              <a:t>TalkBack</a:t>
            </a:r>
            <a:r>
              <a:rPr lang="en-US" dirty="0"/>
              <a:t> to provide spoken feedback on </a:t>
            </a:r>
            <a:r>
              <a:rPr lang="en-US" dirty="0" smtClean="0"/>
              <a:t>the item </a:t>
            </a:r>
            <a:r>
              <a:rPr lang="en-US" dirty="0"/>
              <a:t>that is being touched on screen.</a:t>
            </a:r>
          </a:p>
          <a:p>
            <a:r>
              <a:rPr lang="en-US" b="1" dirty="0" smtClean="0"/>
              <a:t>Accessibility </a:t>
            </a:r>
            <a:r>
              <a:rPr lang="en-US" b="1" dirty="0"/>
              <a:t>settings </a:t>
            </a:r>
            <a:r>
              <a:rPr lang="en-US" dirty="0"/>
              <a:t>enables you to configure the display and sound options.</a:t>
            </a:r>
          </a:p>
        </p:txBody>
      </p:sp>
    </p:spTree>
    <p:extLst>
      <p:ext uri="{BB962C8B-B14F-4D97-AF65-F5344CB8AC3E}">
        <p14:creationId xmlns:p14="http://schemas.microsoft.com/office/powerpoint/2010/main" val="14146199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Adaptive Technologies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i="1" dirty="0"/>
              <a:t>Adaptive technology </a:t>
            </a:r>
            <a:r>
              <a:rPr lang="en-US" dirty="0"/>
              <a:t>includes tools that are designed to ensure that people with disabilities are able </a:t>
            </a:r>
            <a:r>
              <a:rPr lang="en-US" dirty="0" smtClean="0"/>
              <a:t>to use </a:t>
            </a:r>
            <a:r>
              <a:rPr lang="en-US" dirty="0"/>
              <a:t>the software. Sometimes, the distinction is made that adaptive technology is used only by </a:t>
            </a:r>
            <a:r>
              <a:rPr lang="en-US" dirty="0" smtClean="0"/>
              <a:t>people with </a:t>
            </a:r>
            <a:r>
              <a:rPr lang="en-US" dirty="0"/>
              <a:t>disabilities, whereas assistive technology tools are used by everyone.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variety of </a:t>
            </a:r>
            <a:r>
              <a:rPr lang="en-US" dirty="0" smtClean="0"/>
              <a:t>adaptive products </a:t>
            </a:r>
            <a:r>
              <a:rPr lang="en-US" dirty="0"/>
              <a:t>are available on the market today. Many provide hands-free capabilities. A few examples </a:t>
            </a:r>
            <a:r>
              <a:rPr lang="en-US" dirty="0" smtClean="0"/>
              <a:t>of adaptive </a:t>
            </a:r>
            <a:r>
              <a:rPr lang="en-US" dirty="0"/>
              <a:t>technologies include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Braille </a:t>
            </a:r>
            <a:r>
              <a:rPr lang="en-US" dirty="0"/>
              <a:t>translation software converts text documents to Braille and vice </a:t>
            </a:r>
            <a:r>
              <a:rPr lang="en-US" dirty="0" smtClean="0"/>
              <a:t>versa.</a:t>
            </a:r>
          </a:p>
          <a:p>
            <a:pPr lvl="1"/>
            <a:r>
              <a:rPr lang="en-US" dirty="0" smtClean="0"/>
              <a:t>Eye-tracking </a:t>
            </a:r>
            <a:r>
              <a:rPr lang="en-US" dirty="0"/>
              <a:t>devices that enable you to input by using eye movements instead of typing on </a:t>
            </a:r>
            <a:r>
              <a:rPr lang="en-US" dirty="0" smtClean="0"/>
              <a:t>a keyboard.</a:t>
            </a:r>
          </a:p>
          <a:p>
            <a:pPr lvl="1"/>
            <a:r>
              <a:rPr lang="en-US" dirty="0" err="1" smtClean="0"/>
              <a:t>Tobii</a:t>
            </a:r>
            <a:r>
              <a:rPr lang="en-US" dirty="0" smtClean="0"/>
              <a:t> </a:t>
            </a:r>
            <a:r>
              <a:rPr lang="en-US" dirty="0" err="1"/>
              <a:t>EyeMobile</a:t>
            </a:r>
            <a:r>
              <a:rPr lang="en-US" dirty="0"/>
              <a:t> enables you to control a Windows 8 tablet with your eyes.</a:t>
            </a:r>
          </a:p>
          <a:p>
            <a:r>
              <a:rPr lang="en-US" dirty="0"/>
              <a:t>For more information, you can go to the website of the non-profit organization </a:t>
            </a:r>
            <a:r>
              <a:rPr lang="en-US" dirty="0" smtClean="0"/>
              <a:t>Assistive Technology </a:t>
            </a:r>
            <a:r>
              <a:rPr lang="en-US" dirty="0"/>
              <a:t>Industry Association (ATIA) and some of its partner organizations, such as the </a:t>
            </a:r>
            <a:r>
              <a:rPr lang="en-US" dirty="0" smtClean="0"/>
              <a:t>Alliance for </a:t>
            </a:r>
            <a:r>
              <a:rPr lang="en-US" dirty="0"/>
              <a:t>Technology Access (ATA). </a:t>
            </a:r>
            <a:endParaRPr lang="en-US" dirty="0" smtClean="0"/>
          </a:p>
          <a:p>
            <a:r>
              <a:rPr lang="en-US" dirty="0" smtClean="0"/>
              <a:t>Both </a:t>
            </a:r>
            <a:r>
              <a:rPr lang="en-US" dirty="0"/>
              <a:t>of these sites contain information and links to a variety </a:t>
            </a:r>
            <a:r>
              <a:rPr lang="en-US" dirty="0" smtClean="0"/>
              <a:t>of companies </a:t>
            </a:r>
            <a:r>
              <a:rPr lang="en-US" dirty="0"/>
              <a:t>offering products and services that help make technology accessible for </a:t>
            </a:r>
            <a:r>
              <a:rPr lang="en-US" dirty="0" smtClean="0"/>
              <a:t>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229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Narrator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Open </a:t>
            </a:r>
            <a:r>
              <a:rPr lang="en-US" dirty="0"/>
              <a:t>the </a:t>
            </a:r>
            <a:r>
              <a:rPr lang="en-US" b="1" dirty="0"/>
              <a:t>Control Panel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b="1" dirty="0"/>
              <a:t>Ease of Access Center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b="1" dirty="0"/>
              <a:t>Start Narrator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Specify </a:t>
            </a:r>
            <a:r>
              <a:rPr lang="en-US" dirty="0"/>
              <a:t>the desired settings in the </a:t>
            </a:r>
            <a:r>
              <a:rPr lang="en-US" b="1" dirty="0"/>
              <a:t>General</a:t>
            </a:r>
            <a:r>
              <a:rPr lang="en-US" dirty="0"/>
              <a:t>, </a:t>
            </a:r>
            <a:r>
              <a:rPr lang="en-US" b="1" dirty="0"/>
              <a:t>Navigation</a:t>
            </a:r>
            <a:r>
              <a:rPr lang="en-US" dirty="0"/>
              <a:t>, </a:t>
            </a:r>
            <a:r>
              <a:rPr lang="en-US" b="1" dirty="0"/>
              <a:t>Voice</a:t>
            </a:r>
            <a:r>
              <a:rPr lang="en-US" dirty="0"/>
              <a:t>, and </a:t>
            </a:r>
            <a:r>
              <a:rPr lang="en-US" b="1" dirty="0" smtClean="0"/>
              <a:t>Commands </a:t>
            </a:r>
            <a:r>
              <a:rPr lang="en-US" dirty="0" smtClean="0"/>
              <a:t>categories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b="1" dirty="0"/>
              <a:t>Save Changes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</a:t>
            </a:r>
            <a:r>
              <a:rPr lang="en-US" dirty="0"/>
              <a:t>stop Narrator, select </a:t>
            </a:r>
            <a:r>
              <a:rPr lang="en-US" b="1" dirty="0"/>
              <a:t>Exit </a:t>
            </a:r>
            <a:r>
              <a:rPr lang="en-US" dirty="0"/>
              <a:t>and confirm.</a:t>
            </a:r>
          </a:p>
        </p:txBody>
      </p:sp>
    </p:spTree>
    <p:extLst>
      <p:ext uri="{BB962C8B-B14F-4D97-AF65-F5344CB8AC3E}">
        <p14:creationId xmlns:p14="http://schemas.microsoft.com/office/powerpoint/2010/main" val="3366464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Magnifier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Open </a:t>
            </a:r>
            <a:r>
              <a:rPr lang="en-US" dirty="0"/>
              <a:t>the </a:t>
            </a:r>
            <a:r>
              <a:rPr lang="en-US" b="1" dirty="0"/>
              <a:t>Control Panel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b="1" dirty="0"/>
              <a:t>Ease of Access Center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b="1" dirty="0"/>
              <a:t>Start Magnifier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On </a:t>
            </a:r>
            <a:r>
              <a:rPr lang="en-US" dirty="0"/>
              <a:t>the </a:t>
            </a:r>
            <a:r>
              <a:rPr lang="en-US" b="1" dirty="0"/>
              <a:t>Magnifier </a:t>
            </a:r>
            <a:r>
              <a:rPr lang="en-US" dirty="0"/>
              <a:t>toolbar, use the </a:t>
            </a:r>
            <a:r>
              <a:rPr lang="en-US" b="1" dirty="0"/>
              <a:t>Zoom Out </a:t>
            </a:r>
            <a:r>
              <a:rPr lang="en-US" dirty="0"/>
              <a:t>and </a:t>
            </a:r>
            <a:r>
              <a:rPr lang="en-US" b="1" dirty="0"/>
              <a:t>Zoom In </a:t>
            </a:r>
            <a:r>
              <a:rPr lang="en-US" dirty="0"/>
              <a:t>buttons to change the zoom level.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</a:t>
            </a:r>
            <a:r>
              <a:rPr lang="en-US" dirty="0"/>
              <a:t>the </a:t>
            </a:r>
            <a:r>
              <a:rPr lang="en-US" b="1" dirty="0"/>
              <a:t>Views </a:t>
            </a:r>
            <a:r>
              <a:rPr lang="en-US" dirty="0"/>
              <a:t>button to change the portion of the screen to be affected.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b="1" dirty="0"/>
              <a:t>Options </a:t>
            </a:r>
            <a:r>
              <a:rPr lang="en-US" dirty="0"/>
              <a:t>to configure the Magnifier settings.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dirty="0"/>
              <a:t>the </a:t>
            </a:r>
            <a:r>
              <a:rPr lang="en-US" b="1" dirty="0"/>
              <a:t>Close </a:t>
            </a:r>
            <a:r>
              <a:rPr lang="en-US" dirty="0"/>
              <a:t>button in the upper-right corner to close.</a:t>
            </a:r>
          </a:p>
        </p:txBody>
      </p:sp>
    </p:spTree>
    <p:extLst>
      <p:ext uri="{BB962C8B-B14F-4D97-AF65-F5344CB8AC3E}">
        <p14:creationId xmlns:p14="http://schemas.microsoft.com/office/powerpoint/2010/main" val="847115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Configure Accessibility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So far in this lesson, you have connected hardware, installed and configured an operating </a:t>
            </a:r>
            <a:r>
              <a:rPr lang="en-US" dirty="0" smtClean="0"/>
              <a:t>system, and </a:t>
            </a:r>
            <a:r>
              <a:rPr lang="en-US" dirty="0"/>
              <a:t>installed and configured application software.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complete the basic setup of the </a:t>
            </a:r>
            <a:r>
              <a:rPr lang="en-US" dirty="0" smtClean="0"/>
              <a:t>workstation, you </a:t>
            </a:r>
            <a:r>
              <a:rPr lang="en-US" dirty="0"/>
              <a:t>can configure options that help make it easier to get to and use the information on </a:t>
            </a:r>
            <a:r>
              <a:rPr lang="en-US" dirty="0" smtClean="0"/>
              <a:t>the workstation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this topic, you will configure accessibility </a:t>
            </a:r>
            <a:r>
              <a:rPr lang="en-US" dirty="0" smtClean="0"/>
              <a:t>options. As </a:t>
            </a:r>
            <a:r>
              <a:rPr lang="en-US" dirty="0"/>
              <a:t>an IT support technician, you will discover that each user has a unique set of needs. </a:t>
            </a:r>
            <a:endParaRPr lang="en-US" dirty="0" smtClean="0"/>
          </a:p>
          <a:p>
            <a:r>
              <a:rPr lang="en-US" dirty="0" smtClean="0"/>
              <a:t>Some users‘ needs </a:t>
            </a:r>
            <a:r>
              <a:rPr lang="en-US" dirty="0"/>
              <a:t>are based on what they intend to accomplish with their workstations, while other needs </a:t>
            </a:r>
            <a:r>
              <a:rPr lang="en-US" dirty="0" smtClean="0"/>
              <a:t>are directly </a:t>
            </a:r>
            <a:r>
              <a:rPr lang="en-US" dirty="0"/>
              <a:t>connected to the abilities of the users themselves. </a:t>
            </a:r>
            <a:endParaRPr lang="en-US" dirty="0" smtClean="0"/>
          </a:p>
          <a:p>
            <a:r>
              <a:rPr lang="en-US" dirty="0" smtClean="0"/>
              <a:t>By </a:t>
            </a:r>
            <a:r>
              <a:rPr lang="en-US" dirty="0"/>
              <a:t>configuring accessibility options, </a:t>
            </a:r>
            <a:r>
              <a:rPr lang="en-US" dirty="0" smtClean="0"/>
              <a:t>you can </a:t>
            </a:r>
            <a:r>
              <a:rPr lang="en-US" dirty="0"/>
              <a:t>ensure that users who have differing access requirements can retrieve and use the data stored </a:t>
            </a:r>
            <a:r>
              <a:rPr lang="en-US" dirty="0" smtClean="0"/>
              <a:t>on their </a:t>
            </a:r>
            <a:r>
              <a:rPr lang="en-US" dirty="0"/>
              <a:t>workstations.</a:t>
            </a:r>
          </a:p>
        </p:txBody>
      </p:sp>
    </p:spTree>
    <p:extLst>
      <p:ext uri="{BB962C8B-B14F-4D97-AF65-F5344CB8AC3E}">
        <p14:creationId xmlns:p14="http://schemas.microsoft.com/office/powerpoint/2010/main" val="4284376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/>
              <a:t>Accessibility </a:t>
            </a:r>
            <a:r>
              <a:rPr lang="en-US" dirty="0"/>
              <a:t>is the use of assistive technology to make computers available and easier to use. </a:t>
            </a:r>
            <a:endParaRPr lang="en-US" dirty="0" smtClean="0"/>
          </a:p>
          <a:p>
            <a:r>
              <a:rPr lang="en-US" dirty="0" smtClean="0"/>
              <a:t>For example</a:t>
            </a:r>
            <a:r>
              <a:rPr lang="en-US" dirty="0"/>
              <a:t>, users with impaired or limited vision can configure their computers to narrate the </a:t>
            </a:r>
            <a:r>
              <a:rPr lang="en-US" dirty="0" smtClean="0"/>
              <a:t>screen text </a:t>
            </a:r>
            <a:r>
              <a:rPr lang="en-US" dirty="0"/>
              <a:t>and they can also increase the size of the screen components to make them easier to see.</a:t>
            </a:r>
          </a:p>
          <a:p>
            <a:r>
              <a:rPr lang="en-US" dirty="0"/>
              <a:t>Accessibility features can be built-into the operating system or provided through specially </a:t>
            </a:r>
            <a:r>
              <a:rPr lang="en-US" dirty="0" smtClean="0"/>
              <a:t>designed applications </a:t>
            </a:r>
            <a:r>
              <a:rPr lang="en-US" dirty="0"/>
              <a:t>and software.</a:t>
            </a:r>
          </a:p>
        </p:txBody>
      </p:sp>
    </p:spTree>
    <p:extLst>
      <p:ext uri="{BB962C8B-B14F-4D97-AF65-F5344CB8AC3E}">
        <p14:creationId xmlns:p14="http://schemas.microsoft.com/office/powerpoint/2010/main" val="2552421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8.1 Accessibility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</a:t>
            </a:r>
            <a:r>
              <a:rPr lang="en-US" b="1" dirty="0"/>
              <a:t>Ease of Access </a:t>
            </a:r>
            <a:r>
              <a:rPr lang="en-US" dirty="0"/>
              <a:t>menu provides a way to make your computer more accessible through assistive</a:t>
            </a:r>
          </a:p>
          <a:p>
            <a:r>
              <a:rPr lang="en-US" dirty="0"/>
              <a:t>technology. </a:t>
            </a:r>
            <a:endParaRPr lang="en-US" dirty="0" smtClean="0"/>
          </a:p>
          <a:p>
            <a:r>
              <a:rPr lang="en-US" dirty="0" smtClean="0"/>
              <a:t>With </a:t>
            </a:r>
            <a:r>
              <a:rPr lang="en-US" b="1" dirty="0"/>
              <a:t>Ease of Access</a:t>
            </a:r>
            <a:r>
              <a:rPr lang="en-US" dirty="0"/>
              <a:t>, you can have the </a:t>
            </a:r>
            <a:r>
              <a:rPr lang="en-US" b="1" dirty="0"/>
              <a:t>Narrator </a:t>
            </a:r>
            <a:r>
              <a:rPr lang="en-US" dirty="0"/>
              <a:t>feature read aloud the text on </a:t>
            </a:r>
            <a:r>
              <a:rPr lang="en-US" dirty="0" smtClean="0"/>
              <a:t>your screen</a:t>
            </a:r>
            <a:r>
              <a:rPr lang="en-US" dirty="0"/>
              <a:t>, increase the size of the page for readability, turn on an on-screen keyboard, or access </a:t>
            </a:r>
            <a:r>
              <a:rPr lang="en-US" dirty="0" smtClean="0"/>
              <a:t>other functions </a:t>
            </a:r>
            <a:r>
              <a:rPr lang="en-US" dirty="0"/>
              <a:t>that offer alternative methods of making things easier to see and use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570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Ease of Access Menu Choice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Narrator</a:t>
            </a:r>
          </a:p>
          <a:p>
            <a:pPr lvl="1"/>
            <a:r>
              <a:rPr lang="en-US" b="1" dirty="0" smtClean="0"/>
              <a:t>Narrator </a:t>
            </a:r>
            <a:r>
              <a:rPr lang="en-US" dirty="0"/>
              <a:t>will read aloud what is on the screen, including the text </a:t>
            </a:r>
            <a:r>
              <a:rPr lang="en-US" dirty="0" smtClean="0"/>
              <a:t>that you </a:t>
            </a:r>
            <a:r>
              <a:rPr lang="en-US" dirty="0"/>
              <a:t>are typing, the contents of the active window, and menu </a:t>
            </a:r>
            <a:r>
              <a:rPr lang="en-US" dirty="0" smtClean="0"/>
              <a:t>options. This </a:t>
            </a:r>
            <a:r>
              <a:rPr lang="en-US" dirty="0"/>
              <a:t>option is very helpful for the visually impaired. </a:t>
            </a:r>
            <a:r>
              <a:rPr lang="en-US" b="1" dirty="0"/>
              <a:t>Narrator </a:t>
            </a:r>
            <a:r>
              <a:rPr lang="en-US" dirty="0"/>
              <a:t>may </a:t>
            </a:r>
            <a:r>
              <a:rPr lang="en-US" dirty="0" smtClean="0"/>
              <a:t>not work </a:t>
            </a:r>
            <a:r>
              <a:rPr lang="en-US" dirty="0"/>
              <a:t>with all applications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Magnifier</a:t>
            </a:r>
          </a:p>
          <a:p>
            <a:pPr lvl="1"/>
            <a:r>
              <a:rPr lang="en-US" b="1" dirty="0"/>
              <a:t>Magnifier </a:t>
            </a:r>
            <a:r>
              <a:rPr lang="en-US" dirty="0"/>
              <a:t>will enlarge the whole screen, or portions of the screen, </a:t>
            </a:r>
            <a:r>
              <a:rPr lang="en-US" dirty="0" smtClean="0"/>
              <a:t>to make </a:t>
            </a:r>
            <a:r>
              <a:rPr lang="en-US" dirty="0"/>
              <a:t>viewing easier.</a:t>
            </a:r>
            <a:endParaRPr lang="en-US" dirty="0" smtClean="0"/>
          </a:p>
          <a:p>
            <a:r>
              <a:rPr lang="en-US" dirty="0" smtClean="0"/>
              <a:t>On-Screen Keyboard</a:t>
            </a:r>
          </a:p>
          <a:p>
            <a:pPr lvl="1"/>
            <a:r>
              <a:rPr lang="en-US" dirty="0" smtClean="0"/>
              <a:t>Places </a:t>
            </a:r>
            <a:r>
              <a:rPr lang="en-US" dirty="0"/>
              <a:t>a virtual keyboard on the screen. Useful for touchscreen PCs </a:t>
            </a:r>
            <a:r>
              <a:rPr lang="en-US" dirty="0" smtClean="0"/>
              <a:t>or when </a:t>
            </a:r>
            <a:r>
              <a:rPr lang="en-US" dirty="0"/>
              <a:t>a keyboard is not available.</a:t>
            </a:r>
            <a:endParaRPr lang="en-US" dirty="0" smtClean="0"/>
          </a:p>
          <a:p>
            <a:r>
              <a:rPr lang="en-US" dirty="0" smtClean="0"/>
              <a:t>High Contrast</a:t>
            </a:r>
          </a:p>
          <a:p>
            <a:pPr lvl="1"/>
            <a:r>
              <a:rPr lang="en-US" dirty="0"/>
              <a:t>Provides a darker background to make text and images stand out </a:t>
            </a:r>
            <a:r>
              <a:rPr lang="en-US" dirty="0" smtClean="0"/>
              <a:t>for better </a:t>
            </a:r>
            <a:r>
              <a:rPr lang="en-US" dirty="0"/>
              <a:t>viewing.</a:t>
            </a:r>
            <a:endParaRPr lang="en-US" dirty="0" smtClean="0"/>
          </a:p>
          <a:p>
            <a:r>
              <a:rPr lang="en-US" dirty="0" smtClean="0"/>
              <a:t>Sticky Keys</a:t>
            </a:r>
          </a:p>
          <a:p>
            <a:pPr lvl="1"/>
            <a:r>
              <a:rPr lang="en-US" dirty="0"/>
              <a:t>Sometimes two or more keys must be pressed at the same time to </a:t>
            </a:r>
            <a:r>
              <a:rPr lang="en-US" dirty="0" smtClean="0"/>
              <a:t>start an </a:t>
            </a:r>
            <a:r>
              <a:rPr lang="en-US" dirty="0"/>
              <a:t>action, such as pressing </a:t>
            </a:r>
            <a:r>
              <a:rPr lang="en-US" b="1" dirty="0" err="1"/>
              <a:t>Ctrl+Alt+Del</a:t>
            </a:r>
            <a:r>
              <a:rPr lang="en-US" b="1" dirty="0"/>
              <a:t> </a:t>
            </a:r>
            <a:r>
              <a:rPr lang="en-US" dirty="0"/>
              <a:t>to display </a:t>
            </a:r>
            <a:r>
              <a:rPr lang="en-US" b="1" dirty="0"/>
              <a:t>Task Manager </a:t>
            </a:r>
            <a:r>
              <a:rPr lang="en-US" dirty="0" smtClean="0"/>
              <a:t>or to </a:t>
            </a:r>
            <a:r>
              <a:rPr lang="en-US" dirty="0"/>
              <a:t>cause the computer to reboot. With the </a:t>
            </a:r>
            <a:r>
              <a:rPr lang="en-US" b="1" dirty="0"/>
              <a:t>Sticky Keys </a:t>
            </a:r>
            <a:r>
              <a:rPr lang="en-US" dirty="0"/>
              <a:t>feature </a:t>
            </a:r>
            <a:r>
              <a:rPr lang="en-US" dirty="0" smtClean="0"/>
              <a:t>turned on</a:t>
            </a:r>
            <a:r>
              <a:rPr lang="en-US" dirty="0"/>
              <a:t>, you can press the keys in the combination one at a time</a:t>
            </a:r>
            <a:r>
              <a:rPr lang="en-US" dirty="0" smtClean="0"/>
              <a:t>.</a:t>
            </a:r>
          </a:p>
          <a:p>
            <a:r>
              <a:rPr lang="en-US" dirty="0" smtClean="0"/>
              <a:t>Filter Keys</a:t>
            </a:r>
          </a:p>
          <a:p>
            <a:pPr lvl="1"/>
            <a:r>
              <a:rPr lang="en-US" b="1" dirty="0"/>
              <a:t>Filter Keys </a:t>
            </a:r>
            <a:r>
              <a:rPr lang="en-US" dirty="0"/>
              <a:t>tells the PC how long to respond when a key is pressed </a:t>
            </a:r>
            <a:r>
              <a:rPr lang="en-US" dirty="0" smtClean="0"/>
              <a:t>and to </a:t>
            </a:r>
            <a:r>
              <a:rPr lang="en-US" dirty="0"/>
              <a:t>ignore repeated keystrokes. This is helpful for users who shake, </a:t>
            </a:r>
            <a:r>
              <a:rPr lang="en-US" dirty="0" smtClean="0"/>
              <a:t>or who </a:t>
            </a:r>
            <a:r>
              <a:rPr lang="en-US" dirty="0"/>
              <a:t>have difficulty pressing and lifting their fingers off of keys </a:t>
            </a:r>
            <a:r>
              <a:rPr lang="en-US" dirty="0" smtClean="0"/>
              <a:t>quickly enough </a:t>
            </a:r>
            <a:r>
              <a:rPr lang="en-US" dirty="0"/>
              <a:t>when typing.</a:t>
            </a:r>
          </a:p>
        </p:txBody>
      </p:sp>
    </p:spTree>
    <p:extLst>
      <p:ext uri="{BB962C8B-B14F-4D97-AF65-F5344CB8AC3E}">
        <p14:creationId xmlns:p14="http://schemas.microsoft.com/office/powerpoint/2010/main" val="2575613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Narrator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The </a:t>
            </a:r>
            <a:r>
              <a:rPr lang="en-US" b="1" dirty="0"/>
              <a:t>Narrator Settings </a:t>
            </a:r>
            <a:r>
              <a:rPr lang="en-US" dirty="0"/>
              <a:t>dialog box contains a variety of configuration options that enable you </a:t>
            </a:r>
            <a:r>
              <a:rPr lang="en-US" dirty="0" smtClean="0"/>
              <a:t>to control </a:t>
            </a:r>
            <a:r>
              <a:rPr lang="en-US" dirty="0"/>
              <a:t>how Narrator starts, how it looks on screen, and how it behaves and interacts with you. </a:t>
            </a:r>
            <a:endParaRPr lang="en-US" dirty="0" smtClean="0"/>
          </a:p>
          <a:p>
            <a:r>
              <a:rPr lang="en-US" dirty="0" smtClean="0"/>
              <a:t>Use the </a:t>
            </a:r>
            <a:r>
              <a:rPr lang="en-US" b="1" dirty="0"/>
              <a:t>Commands </a:t>
            </a:r>
            <a:r>
              <a:rPr lang="en-US" dirty="0"/>
              <a:t>category to define the specific keyboard shortcuts to start, stop, and repeat </a:t>
            </a:r>
            <a:r>
              <a:rPr lang="en-US" dirty="0" smtClean="0"/>
              <a:t>the reading</a:t>
            </a:r>
            <a:r>
              <a:rPr lang="en-US" dirty="0"/>
              <a:t>; navigate to read different items on the screen; and adjust the voice volume.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dirty="0" smtClean="0"/>
              <a:t>Voice </a:t>
            </a:r>
            <a:r>
              <a:rPr lang="en-US" dirty="0" smtClean="0"/>
              <a:t>category </a:t>
            </a:r>
            <a:r>
              <a:rPr lang="en-US" dirty="0"/>
              <a:t>enables you to choose between several different voices as well as control its speed, </a:t>
            </a:r>
            <a:r>
              <a:rPr lang="en-US" dirty="0" smtClean="0"/>
              <a:t>volume, and </a:t>
            </a:r>
            <a:r>
              <a:rPr lang="en-US" dirty="0"/>
              <a:t>pitch.</a:t>
            </a:r>
          </a:p>
        </p:txBody>
      </p:sp>
    </p:spTree>
    <p:extLst>
      <p:ext uri="{BB962C8B-B14F-4D97-AF65-F5344CB8AC3E}">
        <p14:creationId xmlns:p14="http://schemas.microsoft.com/office/powerpoint/2010/main" val="3939943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Narrator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042" y="1066800"/>
            <a:ext cx="5413558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1463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Magnifier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When running, the </a:t>
            </a:r>
            <a:r>
              <a:rPr lang="en-US" b="1" dirty="0"/>
              <a:t>Magnifier </a:t>
            </a:r>
            <a:r>
              <a:rPr lang="en-US" dirty="0"/>
              <a:t>toolbar is displayed and provides buttons for controlling the </a:t>
            </a:r>
            <a:r>
              <a:rPr lang="en-US" dirty="0" smtClean="0"/>
              <a:t>zoom level</a:t>
            </a:r>
            <a:r>
              <a:rPr lang="en-US" dirty="0"/>
              <a:t>, what is affected, and the available options.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dirty="0"/>
              <a:t>Views </a:t>
            </a:r>
            <a:r>
              <a:rPr lang="en-US" dirty="0"/>
              <a:t>button contains the following choices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By default, the </a:t>
            </a:r>
            <a:r>
              <a:rPr lang="en-US" b="1" dirty="0"/>
              <a:t>Full Screen </a:t>
            </a:r>
            <a:r>
              <a:rPr lang="en-US" dirty="0"/>
              <a:t>is affected by the zoom level.</a:t>
            </a:r>
          </a:p>
          <a:p>
            <a:pPr lvl="1"/>
            <a:r>
              <a:rPr lang="en-US" b="1" dirty="0" smtClean="0"/>
              <a:t>Lens </a:t>
            </a:r>
            <a:r>
              <a:rPr lang="en-US" dirty="0"/>
              <a:t>increases only the portion of the screen that's visible within the lens boundary.</a:t>
            </a:r>
          </a:p>
          <a:p>
            <a:pPr lvl="1"/>
            <a:r>
              <a:rPr lang="en-US" b="1" dirty="0" smtClean="0"/>
              <a:t>Docked </a:t>
            </a:r>
            <a:r>
              <a:rPr lang="en-US" dirty="0"/>
              <a:t>displays the active portion of the screen in a separate window at the top of the screen.</a:t>
            </a:r>
          </a:p>
        </p:txBody>
      </p:sp>
    </p:spTree>
    <p:extLst>
      <p:ext uri="{BB962C8B-B14F-4D97-AF65-F5344CB8AC3E}">
        <p14:creationId xmlns:p14="http://schemas.microsoft.com/office/powerpoint/2010/main" val="4248277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929" y="1304925"/>
            <a:ext cx="7554071" cy="501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Magnifier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103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1291</Words>
  <Application>Microsoft Office PowerPoint</Application>
  <PresentationFormat>On-screen Show (4:3)</PresentationFormat>
  <Paragraphs>86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Setting Up a Basic Workstation</vt:lpstr>
      <vt:lpstr>Configure Accessibility Options</vt:lpstr>
      <vt:lpstr>Accessibility</vt:lpstr>
      <vt:lpstr>Windows 8.1 Accessibility Options</vt:lpstr>
      <vt:lpstr>Ease of Access Menu Choice</vt:lpstr>
      <vt:lpstr>Narrator</vt:lpstr>
      <vt:lpstr>Narrator</vt:lpstr>
      <vt:lpstr>Magnifier</vt:lpstr>
      <vt:lpstr>Magnifier</vt:lpstr>
      <vt:lpstr>Mac OS X Accessibility Options</vt:lpstr>
      <vt:lpstr>Mac OS X Accessibility (cont.)</vt:lpstr>
      <vt:lpstr>Chrome OS Accessibility Features</vt:lpstr>
      <vt:lpstr>Android OS Accessibility Options</vt:lpstr>
      <vt:lpstr>Other Adaptive Technologies</vt:lpstr>
      <vt:lpstr>Use Narrator</vt:lpstr>
      <vt:lpstr>Use Magnifier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Setting Up a Basic Workstation</dc:title>
  <dc:creator>andrew quilpa</dc:creator>
  <cp:lastModifiedBy>andrew quilpa</cp:lastModifiedBy>
  <cp:revision>4</cp:revision>
  <dcterms:created xsi:type="dcterms:W3CDTF">2017-01-30T16:17:02Z</dcterms:created>
  <dcterms:modified xsi:type="dcterms:W3CDTF">2017-01-30T16:45:09Z</dcterms:modified>
</cp:coreProperties>
</file>