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0" r:id="rId6"/>
    <p:sldId id="266" r:id="rId7"/>
    <p:sldId id="267" r:id="rId8"/>
    <p:sldId id="261" r:id="rId9"/>
    <p:sldId id="268" r:id="rId10"/>
    <p:sldId id="269" r:id="rId11"/>
    <p:sldId id="270" r:id="rId12"/>
    <p:sldId id="271" r:id="rId13"/>
    <p:sldId id="272" r:id="rId14"/>
    <p:sldId id="262" r:id="rId15"/>
    <p:sldId id="275" r:id="rId16"/>
    <p:sldId id="276" r:id="rId17"/>
    <p:sldId id="273" r:id="rId18"/>
    <p:sldId id="277" r:id="rId19"/>
    <p:sldId id="278" r:id="rId20"/>
    <p:sldId id="279" r:id="rId21"/>
    <p:sldId id="280" r:id="rId22"/>
    <p:sldId id="281" r:id="rId23"/>
    <p:sldId id="282" r:id="rId24"/>
    <p:sldId id="263" r:id="rId25"/>
    <p:sldId id="274" r:id="rId26"/>
    <p:sldId id="264"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7" autoAdjust="0"/>
    <p:restoredTop sz="94660"/>
  </p:normalViewPr>
  <p:slideViewPr>
    <p:cSldViewPr>
      <p:cViewPr varScale="1">
        <p:scale>
          <a:sx n="64" d="100"/>
          <a:sy n="64" d="100"/>
        </p:scale>
        <p:origin x="-120" y="-13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CECC1-4E65-4ADA-A0BC-83C5DE64488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145956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ECC1-4E65-4ADA-A0BC-83C5DE64488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108569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ECC1-4E65-4ADA-A0BC-83C5DE64488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269215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ECC1-4E65-4ADA-A0BC-83C5DE64488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142480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CECC1-4E65-4ADA-A0BC-83C5DE64488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201735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CECC1-4E65-4ADA-A0BC-83C5DE64488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164689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CECC1-4E65-4ADA-A0BC-83C5DE64488E}"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133506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CECC1-4E65-4ADA-A0BC-83C5DE64488E}"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7914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CECC1-4E65-4ADA-A0BC-83C5DE64488E}"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252566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CECC1-4E65-4ADA-A0BC-83C5DE64488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9991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CECC1-4E65-4ADA-A0BC-83C5DE64488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FD4B-C8F9-43CF-88FE-99CB7FD15D0B}" type="slidenum">
              <a:rPr lang="en-US" smtClean="0"/>
              <a:t>‹#›</a:t>
            </a:fld>
            <a:endParaRPr lang="en-US"/>
          </a:p>
        </p:txBody>
      </p:sp>
    </p:spTree>
    <p:extLst>
      <p:ext uri="{BB962C8B-B14F-4D97-AF65-F5344CB8AC3E}">
        <p14:creationId xmlns:p14="http://schemas.microsoft.com/office/powerpoint/2010/main" val="41153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ECC1-4E65-4ADA-A0BC-83C5DE64488E}"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0FD4B-C8F9-43CF-88FE-99CB7FD15D0B}" type="slidenum">
              <a:rPr lang="en-US" smtClean="0"/>
              <a:t>‹#›</a:t>
            </a:fld>
            <a:endParaRPr lang="en-US"/>
          </a:p>
        </p:txBody>
      </p:sp>
    </p:spTree>
    <p:extLst>
      <p:ext uri="{BB962C8B-B14F-4D97-AF65-F5344CB8AC3E}">
        <p14:creationId xmlns:p14="http://schemas.microsoft.com/office/powerpoint/2010/main" val="132058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Identifying Computer Hardware</a:t>
            </a:r>
            <a:endParaRPr lang="en-US" dirty="0"/>
          </a:p>
        </p:txBody>
      </p:sp>
      <p:sp>
        <p:nvSpPr>
          <p:cNvPr id="3" name="Subtitle 2"/>
          <p:cNvSpPr>
            <a:spLocks noGrp="1"/>
          </p:cNvSpPr>
          <p:nvPr>
            <p:ph type="subTitle" idx="1"/>
          </p:nvPr>
        </p:nvSpPr>
        <p:spPr/>
        <p:txBody>
          <a:bodyPr/>
          <a:lstStyle/>
          <a:p>
            <a:r>
              <a:rPr lang="en-US" dirty="0" smtClean="0"/>
              <a:t>Topic D: Identify Common Peripheral Devices</a:t>
            </a:r>
            <a:endParaRPr lang="en-US" dirty="0"/>
          </a:p>
        </p:txBody>
      </p:sp>
    </p:spTree>
    <p:extLst>
      <p:ext uri="{BB962C8B-B14F-4D97-AF65-F5344CB8AC3E}">
        <p14:creationId xmlns:p14="http://schemas.microsoft.com/office/powerpoint/2010/main" val="38032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Pointing Devices: Touch Pad</a:t>
            </a:r>
            <a:endParaRPr lang="en-US" dirty="0"/>
          </a:p>
        </p:txBody>
      </p:sp>
      <p:sp>
        <p:nvSpPr>
          <p:cNvPr id="3" name="Content Placeholder 2"/>
          <p:cNvSpPr>
            <a:spLocks noGrp="1"/>
          </p:cNvSpPr>
          <p:nvPr>
            <p:ph idx="1"/>
          </p:nvPr>
        </p:nvSpPr>
        <p:spPr>
          <a:xfrm>
            <a:off x="457200" y="1600200"/>
            <a:ext cx="4724400" cy="4525963"/>
          </a:xfrm>
        </p:spPr>
        <p:txBody>
          <a:bodyPr>
            <a:normAutofit fontScale="85000" lnSpcReduction="20000"/>
          </a:bodyPr>
          <a:lstStyle/>
          <a:p>
            <a:r>
              <a:rPr lang="en-US" dirty="0"/>
              <a:t>A </a:t>
            </a:r>
            <a:r>
              <a:rPr lang="en-US" i="1" dirty="0"/>
              <a:t>touch pad </a:t>
            </a:r>
            <a:r>
              <a:rPr lang="en-US" dirty="0"/>
              <a:t>is a small, touch-sensitive pad </a:t>
            </a:r>
            <a:r>
              <a:rPr lang="en-US" dirty="0" smtClean="0"/>
              <a:t>where you </a:t>
            </a:r>
            <a:r>
              <a:rPr lang="en-US" dirty="0"/>
              <a:t>run your finger across the surface to </a:t>
            </a:r>
            <a:r>
              <a:rPr lang="en-US" dirty="0" smtClean="0"/>
              <a:t>send electronic </a:t>
            </a:r>
            <a:r>
              <a:rPr lang="en-US" dirty="0"/>
              <a:t>signals to the computer to control </a:t>
            </a:r>
            <a:r>
              <a:rPr lang="en-US" dirty="0" smtClean="0"/>
              <a:t>the pointer </a:t>
            </a:r>
            <a:r>
              <a:rPr lang="en-US" dirty="0"/>
              <a:t>on the screen. </a:t>
            </a:r>
            <a:endParaRPr lang="en-US" dirty="0" smtClean="0"/>
          </a:p>
          <a:p>
            <a:r>
              <a:rPr lang="en-US" dirty="0" smtClean="0"/>
              <a:t>Touch </a:t>
            </a:r>
            <a:r>
              <a:rPr lang="en-US" dirty="0"/>
              <a:t>pads can </a:t>
            </a:r>
            <a:r>
              <a:rPr lang="en-US" dirty="0" smtClean="0"/>
              <a:t>have buttons </a:t>
            </a:r>
            <a:r>
              <a:rPr lang="en-US" dirty="0"/>
              <a:t>like a mouse or trackball, or the </a:t>
            </a:r>
            <a:r>
              <a:rPr lang="en-US" dirty="0" smtClean="0"/>
              <a:t>touch pad </a:t>
            </a:r>
            <a:r>
              <a:rPr lang="en-US" dirty="0"/>
              <a:t>can be configured to detect finger taps </a:t>
            </a:r>
            <a:r>
              <a:rPr lang="en-US" dirty="0" smtClean="0"/>
              <a:t>on its </a:t>
            </a:r>
            <a:r>
              <a:rPr lang="en-US" dirty="0"/>
              <a:t>surface and process those signals like </a:t>
            </a:r>
            <a:r>
              <a:rPr lang="en-US" dirty="0" smtClean="0"/>
              <a:t>button clicks</a:t>
            </a:r>
            <a:r>
              <a:rPr lang="en-US"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62098"/>
            <a:ext cx="3758880" cy="266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93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Pointing Devices: </a:t>
            </a:r>
            <a:r>
              <a:rPr lang="en-US" dirty="0" err="1" smtClean="0"/>
              <a:t>Trackpoint</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a:t>A </a:t>
            </a:r>
            <a:r>
              <a:rPr lang="en-US" i="1" dirty="0" err="1"/>
              <a:t>trackpoint</a:t>
            </a:r>
            <a:r>
              <a:rPr lang="en-US" dirty="0"/>
              <a:t>, or pointing stick, is most </a:t>
            </a:r>
            <a:r>
              <a:rPr lang="en-US" dirty="0" smtClean="0"/>
              <a:t>commonly found </a:t>
            </a:r>
            <a:r>
              <a:rPr lang="en-US" dirty="0"/>
              <a:t>on laptops. </a:t>
            </a:r>
            <a:endParaRPr lang="en-US" dirty="0" smtClean="0"/>
          </a:p>
          <a:p>
            <a:r>
              <a:rPr lang="en-US" dirty="0" smtClean="0"/>
              <a:t>Located </a:t>
            </a:r>
            <a:r>
              <a:rPr lang="en-US" dirty="0"/>
              <a:t>in the center of </a:t>
            </a:r>
            <a:r>
              <a:rPr lang="en-US" dirty="0" smtClean="0"/>
              <a:t>the keyboard</a:t>
            </a:r>
            <a:r>
              <a:rPr lang="en-US" dirty="0"/>
              <a:t>, the </a:t>
            </a:r>
            <a:r>
              <a:rPr lang="en-US" dirty="0" err="1"/>
              <a:t>trackpoint</a:t>
            </a:r>
            <a:r>
              <a:rPr lang="en-US" dirty="0"/>
              <a:t> is a small </a:t>
            </a:r>
            <a:r>
              <a:rPr lang="en-US" dirty="0" smtClean="0"/>
              <a:t>joystick-like button </a:t>
            </a:r>
            <a:r>
              <a:rPr lang="en-US" dirty="0"/>
              <a:t>that responds to user force in </a:t>
            </a:r>
            <a:r>
              <a:rPr lang="en-US" dirty="0" smtClean="0"/>
              <a:t>all directions </a:t>
            </a:r>
            <a:r>
              <a:rPr lang="en-US" dirty="0"/>
              <a:t>in order to move the mouse </a:t>
            </a:r>
            <a:r>
              <a:rPr lang="en-US" dirty="0" smtClean="0"/>
              <a:t>pointer on </a:t>
            </a:r>
            <a:r>
              <a:rPr lang="en-US" dirty="0"/>
              <a:t>screen.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2891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81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614" y="2133600"/>
            <a:ext cx="2362200" cy="447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Pointing Devices: Stylus Pen</a:t>
            </a:r>
            <a:endParaRPr lang="en-US" dirty="0"/>
          </a:p>
        </p:txBody>
      </p:sp>
      <p:sp>
        <p:nvSpPr>
          <p:cNvPr id="3" name="Content Placeholder 2"/>
          <p:cNvSpPr>
            <a:spLocks noGrp="1"/>
          </p:cNvSpPr>
          <p:nvPr>
            <p:ph idx="1"/>
          </p:nvPr>
        </p:nvSpPr>
        <p:spPr>
          <a:xfrm>
            <a:off x="457200" y="1600200"/>
            <a:ext cx="6705600" cy="4525963"/>
          </a:xfrm>
        </p:spPr>
        <p:txBody>
          <a:bodyPr>
            <a:normAutofit fontScale="92500" lnSpcReduction="20000"/>
          </a:bodyPr>
          <a:lstStyle/>
          <a:p>
            <a:r>
              <a:rPr lang="en-US" dirty="0"/>
              <a:t>A stylus or </a:t>
            </a:r>
            <a:r>
              <a:rPr lang="en-US" i="1" dirty="0"/>
              <a:t>stylus pen </a:t>
            </a:r>
            <a:r>
              <a:rPr lang="en-US" dirty="0"/>
              <a:t>is most often used </a:t>
            </a:r>
            <a:r>
              <a:rPr lang="en-US" dirty="0" smtClean="0"/>
              <a:t>with tablets</a:t>
            </a:r>
            <a:r>
              <a:rPr lang="en-US" dirty="0"/>
              <a:t>, or on a drawing tablet connected to </a:t>
            </a:r>
            <a:r>
              <a:rPr lang="en-US" dirty="0" smtClean="0"/>
              <a:t>a computer</a:t>
            </a:r>
            <a:r>
              <a:rPr lang="en-US" dirty="0"/>
              <a:t>. </a:t>
            </a:r>
            <a:endParaRPr lang="en-US" dirty="0" smtClean="0"/>
          </a:p>
          <a:p>
            <a:r>
              <a:rPr lang="en-US" dirty="0" smtClean="0"/>
              <a:t>The </a:t>
            </a:r>
            <a:r>
              <a:rPr lang="en-US" dirty="0"/>
              <a:t>stylus might or might not </a:t>
            </a:r>
            <a:r>
              <a:rPr lang="en-US" dirty="0" smtClean="0"/>
              <a:t>have buttons </a:t>
            </a:r>
            <a:r>
              <a:rPr lang="en-US" dirty="0"/>
              <a:t>that act as mouse buttons</a:t>
            </a:r>
            <a:r>
              <a:rPr lang="en-US" dirty="0" smtClean="0"/>
              <a:t>.</a:t>
            </a:r>
          </a:p>
          <a:p>
            <a:r>
              <a:rPr lang="en-US" dirty="0" smtClean="0"/>
              <a:t> </a:t>
            </a:r>
            <a:r>
              <a:rPr lang="en-US" dirty="0"/>
              <a:t>Some </a:t>
            </a:r>
            <a:r>
              <a:rPr lang="en-US" dirty="0" smtClean="0"/>
              <a:t>styli are </a:t>
            </a:r>
            <a:r>
              <a:rPr lang="en-US" dirty="0"/>
              <a:t>pressure sensitive, creating a </a:t>
            </a:r>
            <a:r>
              <a:rPr lang="en-US" dirty="0" smtClean="0"/>
              <a:t>broader, darker</a:t>
            </a:r>
            <a:r>
              <a:rPr lang="en-US" dirty="0"/>
              <a:t> </a:t>
            </a:r>
            <a:r>
              <a:rPr lang="en-US" dirty="0" smtClean="0"/>
              <a:t>line </a:t>
            </a:r>
            <a:r>
              <a:rPr lang="en-US" dirty="0"/>
              <a:t>when used for drawing. </a:t>
            </a:r>
            <a:endParaRPr lang="en-US" dirty="0" smtClean="0"/>
          </a:p>
          <a:p>
            <a:r>
              <a:rPr lang="en-US" dirty="0" smtClean="0"/>
              <a:t>When </a:t>
            </a:r>
            <a:r>
              <a:rPr lang="en-US" dirty="0"/>
              <a:t>used on </a:t>
            </a:r>
            <a:r>
              <a:rPr lang="en-US" dirty="0" smtClean="0"/>
              <a:t>a touch-sensitive </a:t>
            </a:r>
            <a:r>
              <a:rPr lang="en-US" dirty="0"/>
              <a:t>display, the stylus is used </a:t>
            </a:r>
            <a:r>
              <a:rPr lang="en-US" dirty="0" smtClean="0"/>
              <a:t>to select </a:t>
            </a:r>
            <a:r>
              <a:rPr lang="en-US" dirty="0"/>
              <a:t>text, buttons, and icons.</a:t>
            </a:r>
          </a:p>
        </p:txBody>
      </p:sp>
    </p:spTree>
    <p:extLst>
      <p:ext uri="{BB962C8B-B14F-4D97-AF65-F5344CB8AC3E}">
        <p14:creationId xmlns:p14="http://schemas.microsoft.com/office/powerpoint/2010/main" val="55916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52600"/>
            <a:ext cx="2669886"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Pointing Device: Joystick</a:t>
            </a:r>
            <a:endParaRPr lang="en-US" dirty="0"/>
          </a:p>
        </p:txBody>
      </p:sp>
      <p:sp>
        <p:nvSpPr>
          <p:cNvPr id="3" name="Content Placeholder 2"/>
          <p:cNvSpPr>
            <a:spLocks noGrp="1"/>
          </p:cNvSpPr>
          <p:nvPr>
            <p:ph idx="1"/>
          </p:nvPr>
        </p:nvSpPr>
        <p:spPr>
          <a:xfrm>
            <a:off x="457200" y="1600200"/>
            <a:ext cx="6248400" cy="4525963"/>
          </a:xfrm>
        </p:spPr>
        <p:txBody>
          <a:bodyPr>
            <a:normAutofit fontScale="62500" lnSpcReduction="20000"/>
          </a:bodyPr>
          <a:lstStyle/>
          <a:p>
            <a:r>
              <a:rPr lang="en-US" dirty="0"/>
              <a:t>A </a:t>
            </a:r>
            <a:r>
              <a:rPr lang="en-US" i="1" dirty="0"/>
              <a:t>joystick </a:t>
            </a:r>
            <a:r>
              <a:rPr lang="en-US" dirty="0"/>
              <a:t>is a pivoting stick or lever attached to </a:t>
            </a:r>
            <a:r>
              <a:rPr lang="en-US" dirty="0" smtClean="0"/>
              <a:t>a base </a:t>
            </a:r>
            <a:r>
              <a:rPr lang="en-US" dirty="0"/>
              <a:t>that is used to control movement on </a:t>
            </a:r>
            <a:r>
              <a:rPr lang="en-US" dirty="0" smtClean="0"/>
              <a:t>a device</a:t>
            </a:r>
            <a:r>
              <a:rPr lang="en-US" dirty="0"/>
              <a:t>. </a:t>
            </a:r>
            <a:endParaRPr lang="en-US" dirty="0" smtClean="0"/>
          </a:p>
          <a:p>
            <a:r>
              <a:rPr lang="en-US" dirty="0" smtClean="0"/>
              <a:t>It </a:t>
            </a:r>
            <a:r>
              <a:rPr lang="en-US" dirty="0"/>
              <a:t>typically also includes push </a:t>
            </a:r>
            <a:r>
              <a:rPr lang="en-US" dirty="0" smtClean="0"/>
              <a:t>buttons, toggles</a:t>
            </a:r>
            <a:r>
              <a:rPr lang="en-US" dirty="0"/>
              <a:t>, or switches that control other </a:t>
            </a:r>
            <a:r>
              <a:rPr lang="en-US" dirty="0" smtClean="0"/>
              <a:t>actions associated </a:t>
            </a:r>
            <a:r>
              <a:rPr lang="en-US" dirty="0"/>
              <a:t>with the program or device that </a:t>
            </a:r>
            <a:r>
              <a:rPr lang="en-US" dirty="0" smtClean="0"/>
              <a:t>the input </a:t>
            </a:r>
            <a:r>
              <a:rPr lang="en-US" dirty="0"/>
              <a:t>is controlling. </a:t>
            </a:r>
            <a:endParaRPr lang="en-US" dirty="0" smtClean="0"/>
          </a:p>
          <a:p>
            <a:r>
              <a:rPr lang="en-US" dirty="0" smtClean="0"/>
              <a:t>The </a:t>
            </a:r>
            <a:r>
              <a:rPr lang="en-US" dirty="0"/>
              <a:t>joystick inputs the </a:t>
            </a:r>
            <a:r>
              <a:rPr lang="en-US" dirty="0" smtClean="0"/>
              <a:t>angle and </a:t>
            </a:r>
            <a:r>
              <a:rPr lang="en-US" dirty="0"/>
              <a:t>direction of a desired movement. </a:t>
            </a:r>
            <a:endParaRPr lang="en-US" dirty="0" smtClean="0"/>
          </a:p>
          <a:p>
            <a:r>
              <a:rPr lang="en-US" dirty="0" smtClean="0"/>
              <a:t>Joysticks</a:t>
            </a:r>
            <a:r>
              <a:rPr lang="en-US" dirty="0"/>
              <a:t> </a:t>
            </a:r>
            <a:r>
              <a:rPr lang="en-US" dirty="0" smtClean="0"/>
              <a:t>are </a:t>
            </a:r>
            <a:r>
              <a:rPr lang="en-US" dirty="0"/>
              <a:t>most commonly used to control video </a:t>
            </a:r>
            <a:r>
              <a:rPr lang="en-US" dirty="0" smtClean="0"/>
              <a:t>games or </a:t>
            </a:r>
            <a:r>
              <a:rPr lang="en-US" dirty="0"/>
              <a:t>other computer programs, but are also </a:t>
            </a:r>
            <a:r>
              <a:rPr lang="en-US" dirty="0" smtClean="0"/>
              <a:t>used to </a:t>
            </a:r>
            <a:r>
              <a:rPr lang="en-US" dirty="0"/>
              <a:t>control machines and devices such as </a:t>
            </a:r>
            <a:r>
              <a:rPr lang="en-US" dirty="0" smtClean="0"/>
              <a:t>cranes and </a:t>
            </a:r>
            <a:r>
              <a:rPr lang="en-US" dirty="0"/>
              <a:t>unmanned vehicles. </a:t>
            </a:r>
            <a:endParaRPr lang="en-US" dirty="0" smtClean="0"/>
          </a:p>
          <a:p>
            <a:r>
              <a:rPr lang="en-US" dirty="0" smtClean="0"/>
              <a:t>Legacy joysticks connected </a:t>
            </a:r>
            <a:r>
              <a:rPr lang="en-US" dirty="0"/>
              <a:t>to a computer via a game port, </a:t>
            </a:r>
            <a:r>
              <a:rPr lang="en-US" dirty="0" smtClean="0"/>
              <a:t>a device </a:t>
            </a:r>
            <a:r>
              <a:rPr lang="en-US" dirty="0"/>
              <a:t>port designed specifically for </a:t>
            </a:r>
            <a:r>
              <a:rPr lang="en-US" dirty="0" smtClean="0"/>
              <a:t>connecting this </a:t>
            </a:r>
            <a:r>
              <a:rPr lang="en-US" dirty="0"/>
              <a:t>input device. </a:t>
            </a:r>
            <a:endParaRPr lang="en-US" dirty="0" smtClean="0"/>
          </a:p>
          <a:p>
            <a:r>
              <a:rPr lang="en-US" dirty="0" smtClean="0"/>
              <a:t>Most modern joysticks </a:t>
            </a:r>
            <a:r>
              <a:rPr lang="en-US" dirty="0"/>
              <a:t>connect to the device via a </a:t>
            </a:r>
            <a:r>
              <a:rPr lang="en-US" dirty="0" smtClean="0"/>
              <a:t>USB connection</a:t>
            </a:r>
            <a:r>
              <a:rPr lang="en-US" dirty="0"/>
              <a:t>.</a:t>
            </a:r>
          </a:p>
        </p:txBody>
      </p:sp>
    </p:spTree>
    <p:extLst>
      <p:ext uri="{BB962C8B-B14F-4D97-AF65-F5344CB8AC3E}">
        <p14:creationId xmlns:p14="http://schemas.microsoft.com/office/powerpoint/2010/main" val="94331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a:t>
            </a:r>
            <a:r>
              <a:rPr lang="en-US" dirty="0" smtClean="0"/>
              <a:t>Devices: Printer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Output devices enable the user to get information and data out of the computer. Typical examples include printers, </a:t>
            </a:r>
            <a:r>
              <a:rPr lang="en-US" dirty="0" smtClean="0"/>
              <a:t>speakers, and </a:t>
            </a:r>
            <a:r>
              <a:rPr lang="en-US" dirty="0"/>
              <a:t>displays.</a:t>
            </a:r>
          </a:p>
          <a:p>
            <a:r>
              <a:rPr lang="en-US" dirty="0"/>
              <a:t>A </a:t>
            </a:r>
            <a:r>
              <a:rPr lang="en-US" i="1" dirty="0"/>
              <a:t>printer </a:t>
            </a:r>
            <a:r>
              <a:rPr lang="en-US" dirty="0"/>
              <a:t>is a device that produces text and images from electronic content onto physical media such as paper, photo </a:t>
            </a:r>
            <a:r>
              <a:rPr lang="en-US" dirty="0" smtClean="0"/>
              <a:t>paper, and </a:t>
            </a:r>
            <a:r>
              <a:rPr lang="en-US" dirty="0"/>
              <a:t>labels. A printer is one of the most popular peripheral devices in use in most computing environments. </a:t>
            </a:r>
            <a:endParaRPr lang="en-US" dirty="0" smtClean="0"/>
          </a:p>
          <a:p>
            <a:r>
              <a:rPr lang="en-US" dirty="0" smtClean="0"/>
              <a:t>Printers employ a </a:t>
            </a:r>
            <a:r>
              <a:rPr lang="en-US" dirty="0"/>
              <a:t>range of technologies; the quality of the print output varies with the printer type and generally in proportion to the </a:t>
            </a:r>
            <a:r>
              <a:rPr lang="en-US" dirty="0" smtClean="0"/>
              <a:t>printer cost</a:t>
            </a:r>
            <a:r>
              <a:rPr lang="en-US" dirty="0"/>
              <a:t>. A printer output of electronic documents is often referred to as “hard copy.” Printers can connect to computers by </a:t>
            </a:r>
            <a:r>
              <a:rPr lang="en-US" dirty="0" smtClean="0"/>
              <a:t>using a </a:t>
            </a:r>
            <a:r>
              <a:rPr lang="en-US" dirty="0"/>
              <a:t>variety of connection types, with the most popular methods being USB, networked, and wireless</a:t>
            </a:r>
            <a:r>
              <a:rPr lang="en-US" dirty="0" smtClean="0"/>
              <a:t>.</a:t>
            </a:r>
            <a:endParaRPr lang="en-US" dirty="0"/>
          </a:p>
        </p:txBody>
      </p:sp>
    </p:spTree>
    <p:extLst>
      <p:ext uri="{BB962C8B-B14F-4D97-AF65-F5344CB8AC3E}">
        <p14:creationId xmlns:p14="http://schemas.microsoft.com/office/powerpoint/2010/main" val="331552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Printers</a:t>
            </a:r>
            <a:endParaRPr lang="en-US" dirty="0"/>
          </a:p>
        </p:txBody>
      </p:sp>
      <p:sp>
        <p:nvSpPr>
          <p:cNvPr id="3" name="Content Placeholder 2"/>
          <p:cNvSpPr>
            <a:spLocks noGrp="1"/>
          </p:cNvSpPr>
          <p:nvPr>
            <p:ph idx="1"/>
          </p:nvPr>
        </p:nvSpPr>
        <p:spPr>
          <a:xfrm>
            <a:off x="457200" y="1600200"/>
            <a:ext cx="5638800" cy="4525963"/>
          </a:xfrm>
        </p:spPr>
        <p:txBody>
          <a:bodyPr>
            <a:normAutofit fontScale="77500" lnSpcReduction="20000"/>
          </a:bodyPr>
          <a:lstStyle/>
          <a:p>
            <a:r>
              <a:rPr lang="en-US" dirty="0" smtClean="0"/>
              <a:t>Laser Printer</a:t>
            </a:r>
          </a:p>
          <a:p>
            <a:pPr lvl="1"/>
            <a:r>
              <a:rPr lang="en-US" dirty="0" smtClean="0"/>
              <a:t>A </a:t>
            </a:r>
            <a:r>
              <a:rPr lang="en-US" i="1" dirty="0"/>
              <a:t>laser printer </a:t>
            </a:r>
            <a:r>
              <a:rPr lang="en-US" dirty="0"/>
              <a:t>is a printer that uses a laser beam to form images and toner </a:t>
            </a:r>
            <a:r>
              <a:rPr lang="en-US" dirty="0" smtClean="0"/>
              <a:t>to print </a:t>
            </a:r>
            <a:r>
              <a:rPr lang="en-US" dirty="0"/>
              <a:t>the images on a printing medium, such as paper or photo </a:t>
            </a:r>
            <a:r>
              <a:rPr lang="en-US" dirty="0" smtClean="0"/>
              <a:t>paper</a:t>
            </a:r>
          </a:p>
          <a:p>
            <a:r>
              <a:rPr lang="en-US" dirty="0" smtClean="0"/>
              <a:t>Inkjet Printer</a:t>
            </a:r>
          </a:p>
          <a:p>
            <a:pPr lvl="1"/>
            <a:r>
              <a:rPr lang="en-US" dirty="0"/>
              <a:t>An </a:t>
            </a:r>
            <a:r>
              <a:rPr lang="en-US" i="1" dirty="0"/>
              <a:t>inkjet printer </a:t>
            </a:r>
            <a:r>
              <a:rPr lang="en-US" dirty="0"/>
              <a:t>is a printer that forms images by spraying liquid ink from </a:t>
            </a:r>
            <a:r>
              <a:rPr lang="en-US" dirty="0" smtClean="0"/>
              <a:t>an ink </a:t>
            </a:r>
            <a:r>
              <a:rPr lang="en-US" dirty="0"/>
              <a:t>cartridge out of nozzles aimed carefully on the printer. Inkjet printers </a:t>
            </a:r>
            <a:r>
              <a:rPr lang="en-US" dirty="0" smtClean="0"/>
              <a:t>have a </a:t>
            </a:r>
            <a:r>
              <a:rPr lang="en-US" dirty="0"/>
              <a:t>self-cleaning cycle and will park the </a:t>
            </a:r>
            <a:r>
              <a:rPr lang="en-US" dirty="0" err="1"/>
              <a:t>printhead</a:t>
            </a:r>
            <a:r>
              <a:rPr lang="en-US" dirty="0"/>
              <a:t> when not in use. The </a:t>
            </a:r>
            <a:r>
              <a:rPr lang="en-US" dirty="0" smtClean="0"/>
              <a:t>printer can </a:t>
            </a:r>
            <a:r>
              <a:rPr lang="en-US" dirty="0"/>
              <a:t>use heat or vibrations to release the ink</a:t>
            </a:r>
            <a:r>
              <a:rPr lang="en-US" dirty="0" smtClean="0"/>
              <a:t>.</a:t>
            </a:r>
          </a:p>
        </p:txBody>
      </p:sp>
      <p:pic>
        <p:nvPicPr>
          <p:cNvPr id="7170" name="Picture 2" descr="Image result for laser 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32613"/>
            <a:ext cx="2590800" cy="1915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inkjet pri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733800"/>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rmal 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5164736"/>
            <a:ext cx="1600199"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Printers</a:t>
            </a:r>
            <a:endParaRPr lang="en-US" dirty="0"/>
          </a:p>
        </p:txBody>
      </p:sp>
      <p:sp>
        <p:nvSpPr>
          <p:cNvPr id="3" name="Content Placeholder 2"/>
          <p:cNvSpPr>
            <a:spLocks noGrp="1"/>
          </p:cNvSpPr>
          <p:nvPr>
            <p:ph idx="1"/>
          </p:nvPr>
        </p:nvSpPr>
        <p:spPr>
          <a:xfrm>
            <a:off x="457200" y="1600200"/>
            <a:ext cx="8305800" cy="4525963"/>
          </a:xfrm>
        </p:spPr>
        <p:txBody>
          <a:bodyPr>
            <a:normAutofit fontScale="77500" lnSpcReduction="20000"/>
          </a:bodyPr>
          <a:lstStyle/>
          <a:p>
            <a:r>
              <a:rPr lang="en-US" dirty="0"/>
              <a:t>Thermal Printer</a:t>
            </a:r>
          </a:p>
          <a:p>
            <a:pPr lvl="1"/>
            <a:r>
              <a:rPr lang="en-US" dirty="0"/>
              <a:t>A </a:t>
            </a:r>
            <a:r>
              <a:rPr lang="en-US" i="1" dirty="0"/>
              <a:t>thermal printer </a:t>
            </a:r>
            <a:r>
              <a:rPr lang="en-US" dirty="0"/>
              <a:t>is a general term for any printer that uses a heating element to create the image on the paper with dye, ink from ribbons, or directly with pins while the feed assembly moves the media through the printer. There are several types of thermal printers that use significantly different technologies and are intended for different uses. The most sophisticated types of thermal printers can produce professional photo-quality images. There are also thermal printers for everyday office use and for special-purpose applications. Most thermal printers will require special </a:t>
            </a:r>
            <a:r>
              <a:rPr lang="en-US" i="1" dirty="0"/>
              <a:t>thermal paper </a:t>
            </a:r>
            <a:r>
              <a:rPr lang="en-US" dirty="0"/>
              <a:t>that contain chemicals designed to react and change color as it is heated by the heating element within the printer to create images. These printers are commonly used with cash registers to print receipts</a:t>
            </a:r>
            <a:r>
              <a:rPr lang="en-US" dirty="0" smtClean="0"/>
              <a:t>.</a:t>
            </a:r>
            <a:endParaRPr lang="en-US" dirty="0"/>
          </a:p>
        </p:txBody>
      </p:sp>
    </p:spTree>
    <p:extLst>
      <p:ext uri="{BB962C8B-B14F-4D97-AF65-F5344CB8AC3E}">
        <p14:creationId xmlns:p14="http://schemas.microsoft.com/office/powerpoint/2010/main" val="247996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Devices</a:t>
            </a:r>
            <a:endParaRPr lang="en-US" dirty="0"/>
          </a:p>
        </p:txBody>
      </p:sp>
      <p:sp>
        <p:nvSpPr>
          <p:cNvPr id="3" name="Content Placeholder 2"/>
          <p:cNvSpPr>
            <a:spLocks noGrp="1"/>
          </p:cNvSpPr>
          <p:nvPr>
            <p:ph idx="1"/>
          </p:nvPr>
        </p:nvSpPr>
        <p:spPr/>
        <p:txBody>
          <a:bodyPr/>
          <a:lstStyle/>
          <a:p>
            <a:r>
              <a:rPr lang="en-US" dirty="0"/>
              <a:t>A display device allows you view content accessible through your computer. This is typically in the form of a monitor. As the technology has changed for home television, so too has monitor technology. Display devices have a variety of connection types, including HDMI, DVI, and DisplayPort.</a:t>
            </a:r>
          </a:p>
          <a:p>
            <a:endParaRPr lang="en-US" dirty="0"/>
          </a:p>
        </p:txBody>
      </p:sp>
    </p:spTree>
    <p:extLst>
      <p:ext uri="{BB962C8B-B14F-4D97-AF65-F5344CB8AC3E}">
        <p14:creationId xmlns:p14="http://schemas.microsoft.com/office/powerpoint/2010/main" val="45729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Device: CRT</a:t>
            </a:r>
            <a:endParaRPr lang="en-US" dirty="0"/>
          </a:p>
        </p:txBody>
      </p:sp>
      <p:sp>
        <p:nvSpPr>
          <p:cNvPr id="3" name="Content Placeholder 2"/>
          <p:cNvSpPr>
            <a:spLocks noGrp="1"/>
          </p:cNvSpPr>
          <p:nvPr>
            <p:ph idx="1"/>
          </p:nvPr>
        </p:nvSpPr>
        <p:spPr>
          <a:xfrm>
            <a:off x="457200" y="1600200"/>
            <a:ext cx="5638800" cy="4525963"/>
          </a:xfrm>
        </p:spPr>
        <p:txBody>
          <a:bodyPr>
            <a:normAutofit fontScale="62500" lnSpcReduction="20000"/>
          </a:bodyPr>
          <a:lstStyle/>
          <a:p>
            <a:r>
              <a:rPr lang="en-US" i="1" dirty="0"/>
              <a:t>Cathode ray tube (CRT) </a:t>
            </a:r>
            <a:r>
              <a:rPr lang="en-US" dirty="0"/>
              <a:t>displays use electron beams within a vacuum tube </a:t>
            </a:r>
            <a:r>
              <a:rPr lang="en-US" dirty="0" smtClean="0"/>
              <a:t>to create </a:t>
            </a:r>
            <a:r>
              <a:rPr lang="en-US" dirty="0"/>
              <a:t>images on a fluorescent screen. The intensity of three electron </a:t>
            </a:r>
            <a:r>
              <a:rPr lang="en-US" dirty="0" smtClean="0"/>
              <a:t>beams, one </a:t>
            </a:r>
            <a:r>
              <a:rPr lang="en-US" dirty="0"/>
              <a:t>for each primary color (red, blue, and green), are manipulated to </a:t>
            </a:r>
            <a:r>
              <a:rPr lang="en-US" dirty="0" smtClean="0"/>
              <a:t>display the </a:t>
            </a:r>
            <a:r>
              <a:rPr lang="en-US" dirty="0"/>
              <a:t>image on the screen.</a:t>
            </a:r>
          </a:p>
          <a:p>
            <a:r>
              <a:rPr lang="en-US" dirty="0"/>
              <a:t>CRT monitors are larger, heavier, and boxier than their more </a:t>
            </a:r>
            <a:r>
              <a:rPr lang="en-US" dirty="0" smtClean="0"/>
              <a:t>modern counterparts </a:t>
            </a:r>
            <a:r>
              <a:rPr lang="en-US" dirty="0"/>
              <a:t>due to the components used to build them, especially the </a:t>
            </a:r>
            <a:r>
              <a:rPr lang="en-US" dirty="0" smtClean="0"/>
              <a:t>thick glass </a:t>
            </a:r>
            <a:r>
              <a:rPr lang="en-US" dirty="0"/>
              <a:t>used for the screen. The screen may be curved or flat, but CRTs are </a:t>
            </a:r>
            <a:r>
              <a:rPr lang="en-US" dirty="0" smtClean="0"/>
              <a:t>not considered </a:t>
            </a:r>
            <a:r>
              <a:rPr lang="en-US" dirty="0" err="1"/>
              <a:t>flatscreen</a:t>
            </a:r>
            <a:r>
              <a:rPr lang="en-US" dirty="0"/>
              <a:t> monitors.</a:t>
            </a:r>
          </a:p>
          <a:p>
            <a:r>
              <a:rPr lang="en-US" dirty="0"/>
              <a:t>CRT monitors have for the most part been replaced by more modern </a:t>
            </a:r>
            <a:r>
              <a:rPr lang="en-US" dirty="0" smtClean="0"/>
              <a:t>and efficient </a:t>
            </a:r>
            <a:r>
              <a:rPr lang="en-US" dirty="0"/>
              <a:t>displays like LCD, LED, or plasma screens, though many may still </a:t>
            </a:r>
            <a:r>
              <a:rPr lang="en-US" dirty="0" smtClean="0"/>
              <a:t>be in </a:t>
            </a:r>
            <a:r>
              <a:rPr lang="en-US" dirty="0"/>
              <a:t>use in organizations who have yet to upgrade their devices.</a:t>
            </a:r>
            <a:endParaRPr lang="en-US" dirty="0"/>
          </a:p>
        </p:txBody>
      </p:sp>
      <p:pic>
        <p:nvPicPr>
          <p:cNvPr id="1026" name="Picture 2" descr="Image result for CRT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59299"/>
            <a:ext cx="3048000" cy="229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1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CD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Display Device: LCD</a:t>
            </a:r>
            <a:endParaRPr lang="en-US" dirty="0"/>
          </a:p>
        </p:txBody>
      </p:sp>
      <p:sp>
        <p:nvSpPr>
          <p:cNvPr id="3" name="Content Placeholder 2"/>
          <p:cNvSpPr>
            <a:spLocks noGrp="1"/>
          </p:cNvSpPr>
          <p:nvPr>
            <p:ph idx="1"/>
          </p:nvPr>
        </p:nvSpPr>
        <p:spPr>
          <a:xfrm>
            <a:off x="457200" y="1600201"/>
            <a:ext cx="4953000" cy="4495800"/>
          </a:xfrm>
        </p:spPr>
        <p:txBody>
          <a:bodyPr>
            <a:normAutofit fontScale="62500" lnSpcReduction="20000"/>
          </a:bodyPr>
          <a:lstStyle/>
          <a:p>
            <a:r>
              <a:rPr lang="en-US" i="1" dirty="0"/>
              <a:t>Liquid crystal display (LCD) </a:t>
            </a:r>
            <a:r>
              <a:rPr lang="en-US" dirty="0" err="1"/>
              <a:t>flatscreen</a:t>
            </a:r>
            <a:r>
              <a:rPr lang="en-US" dirty="0"/>
              <a:t> displays are a compact, </a:t>
            </a:r>
            <a:r>
              <a:rPr lang="en-US" dirty="0" smtClean="0"/>
              <a:t>lightweight alternative </a:t>
            </a:r>
            <a:r>
              <a:rPr lang="en-US" dirty="0"/>
              <a:t>to traditional CRT displays.</a:t>
            </a:r>
          </a:p>
          <a:p>
            <a:r>
              <a:rPr lang="en-US" dirty="0"/>
              <a:t>LCDs consume much less energy than CRTs and do not emit nearly as </a:t>
            </a:r>
            <a:r>
              <a:rPr lang="en-US" dirty="0" smtClean="0"/>
              <a:t>much electromagnetic </a:t>
            </a:r>
            <a:r>
              <a:rPr lang="en-US" dirty="0"/>
              <a:t>radiation as CRTs do. LCD monitors use a </a:t>
            </a:r>
            <a:r>
              <a:rPr lang="en-US" i="1" dirty="0"/>
              <a:t>cold </a:t>
            </a:r>
            <a:r>
              <a:rPr lang="en-US" i="1" dirty="0" smtClean="0"/>
              <a:t>cathode fluorescent </a:t>
            </a:r>
            <a:r>
              <a:rPr lang="en-US" i="1" dirty="0"/>
              <a:t>lamp (CCFL) </a:t>
            </a:r>
            <a:r>
              <a:rPr lang="en-US" dirty="0"/>
              <a:t>as the backlight source. CCFLs use electrodes </a:t>
            </a:r>
            <a:r>
              <a:rPr lang="en-US" dirty="0" smtClean="0"/>
              <a:t>and mercury </a:t>
            </a:r>
            <a:r>
              <a:rPr lang="en-US" dirty="0"/>
              <a:t>vapor to create ultraviolet light that is used as the light source.</a:t>
            </a:r>
          </a:p>
          <a:p>
            <a:r>
              <a:rPr lang="en-US" dirty="0"/>
              <a:t>Depending on the LCD screen, the user may need to sit directly in front of </a:t>
            </a:r>
            <a:r>
              <a:rPr lang="en-US" dirty="0" smtClean="0"/>
              <a:t>the screen </a:t>
            </a:r>
            <a:r>
              <a:rPr lang="en-US" dirty="0"/>
              <a:t>to see the display properly.</a:t>
            </a:r>
          </a:p>
          <a:p>
            <a:r>
              <a:rPr lang="en-US" dirty="0"/>
              <a:t>A unique feature of LCD displays is that the screen auto centers. There </a:t>
            </a:r>
            <a:r>
              <a:rPr lang="en-US" dirty="0" smtClean="0"/>
              <a:t>is typically </a:t>
            </a:r>
            <a:r>
              <a:rPr lang="en-US" dirty="0"/>
              <a:t>no center alignment needed.</a:t>
            </a:r>
            <a:endParaRPr lang="en-US" dirty="0"/>
          </a:p>
        </p:txBody>
      </p:sp>
    </p:spTree>
    <p:extLst>
      <p:ext uri="{BB962C8B-B14F-4D97-AF65-F5344CB8AC3E}">
        <p14:creationId xmlns:p14="http://schemas.microsoft.com/office/powerpoint/2010/main" val="17891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Devices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i="1" dirty="0"/>
              <a:t>peripheral</a:t>
            </a:r>
            <a:r>
              <a:rPr lang="en-US" dirty="0"/>
              <a:t> is a device that connects to a computer to expand the computer’s functionality. This includes devices that </a:t>
            </a:r>
            <a:r>
              <a:rPr lang="en-US" dirty="0" smtClean="0"/>
              <a:t>enable the </a:t>
            </a:r>
            <a:r>
              <a:rPr lang="en-US" dirty="0"/>
              <a:t>user to input, output, store, and share data.</a:t>
            </a:r>
          </a:p>
          <a:p>
            <a:r>
              <a:rPr lang="en-US" dirty="0"/>
              <a:t>You can enhance the functionality of practically any personal computer by connecting different types of external devices </a:t>
            </a:r>
            <a:r>
              <a:rPr lang="en-US" dirty="0" smtClean="0"/>
              <a:t>to the </a:t>
            </a:r>
            <a:r>
              <a:rPr lang="en-US" dirty="0"/>
              <a:t>system unit. </a:t>
            </a:r>
            <a:endParaRPr lang="en-US" dirty="0" smtClean="0"/>
          </a:p>
          <a:p>
            <a:r>
              <a:rPr lang="en-US" dirty="0" smtClean="0"/>
              <a:t>Also called peripheral devices, </a:t>
            </a:r>
            <a:r>
              <a:rPr lang="en-US" dirty="0"/>
              <a:t>external </a:t>
            </a:r>
            <a:r>
              <a:rPr lang="en-US" dirty="0" smtClean="0"/>
              <a:t>devices </a:t>
            </a:r>
            <a:r>
              <a:rPr lang="en-US" dirty="0"/>
              <a:t>can provide alternative input or output methods or </a:t>
            </a:r>
            <a:r>
              <a:rPr lang="en-US" dirty="0" smtClean="0"/>
              <a:t>additional data </a:t>
            </a:r>
            <a:r>
              <a:rPr lang="en-US" dirty="0"/>
              <a:t>storage. You connect external devices to the system unit via cable or a wireless connection. </a:t>
            </a:r>
            <a:endParaRPr lang="en-US" dirty="0" smtClean="0"/>
          </a:p>
          <a:p>
            <a:r>
              <a:rPr lang="en-US" dirty="0" smtClean="0"/>
              <a:t>Some </a:t>
            </a:r>
            <a:r>
              <a:rPr lang="en-US" dirty="0"/>
              <a:t>devices have their </a:t>
            </a:r>
            <a:r>
              <a:rPr lang="en-US" dirty="0" smtClean="0"/>
              <a:t>own power </a:t>
            </a:r>
            <a:r>
              <a:rPr lang="en-US" dirty="0"/>
              <a:t>source, whereas others draw power from the system. </a:t>
            </a:r>
            <a:endParaRPr lang="en-US" dirty="0" smtClean="0"/>
          </a:p>
          <a:p>
            <a:r>
              <a:rPr lang="en-US" dirty="0" smtClean="0"/>
              <a:t>Common </a:t>
            </a:r>
            <a:r>
              <a:rPr lang="en-US" dirty="0"/>
              <a:t>examples of external devices include keyboards, mice </a:t>
            </a:r>
            <a:r>
              <a:rPr lang="en-US" dirty="0" smtClean="0"/>
              <a:t>or other </a:t>
            </a:r>
            <a:r>
              <a:rPr lang="en-US" dirty="0"/>
              <a:t>pointing devices, microphones, cameras, scanners, printers, and external drives.</a:t>
            </a:r>
          </a:p>
        </p:txBody>
      </p:sp>
    </p:spTree>
    <p:extLst>
      <p:ext uri="{BB962C8B-B14F-4D97-AF65-F5344CB8AC3E}">
        <p14:creationId xmlns:p14="http://schemas.microsoft.com/office/powerpoint/2010/main" val="110682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Device: LED</a:t>
            </a:r>
            <a:endParaRPr lang="en-US" dirty="0"/>
          </a:p>
        </p:txBody>
      </p:sp>
      <p:sp>
        <p:nvSpPr>
          <p:cNvPr id="3" name="Content Placeholder 2"/>
          <p:cNvSpPr>
            <a:spLocks noGrp="1"/>
          </p:cNvSpPr>
          <p:nvPr>
            <p:ph idx="1"/>
          </p:nvPr>
        </p:nvSpPr>
        <p:spPr>
          <a:xfrm>
            <a:off x="457200" y="1600201"/>
            <a:ext cx="8153400" cy="3428999"/>
          </a:xfrm>
        </p:spPr>
        <p:txBody>
          <a:bodyPr>
            <a:normAutofit fontScale="70000" lnSpcReduction="20000"/>
          </a:bodyPr>
          <a:lstStyle/>
          <a:p>
            <a:r>
              <a:rPr lang="en-US" i="1" dirty="0"/>
              <a:t>Light-emitting diode (LED) </a:t>
            </a:r>
            <a:r>
              <a:rPr lang="en-US" dirty="0"/>
              <a:t>displays utilize the same screen as an LCD </a:t>
            </a:r>
            <a:r>
              <a:rPr lang="en-US" dirty="0" smtClean="0"/>
              <a:t>display, but </a:t>
            </a:r>
            <a:r>
              <a:rPr lang="en-US" dirty="0"/>
              <a:t>use a different backlighting technique/technology. Instead of the </a:t>
            </a:r>
            <a:r>
              <a:rPr lang="en-US" dirty="0" smtClean="0"/>
              <a:t>CCFLs used </a:t>
            </a:r>
            <a:r>
              <a:rPr lang="en-US" dirty="0"/>
              <a:t>in LCD, LED screens use one of two types of light emitting diodes as </a:t>
            </a:r>
            <a:r>
              <a:rPr lang="en-US" dirty="0" smtClean="0"/>
              <a:t>a backlighting </a:t>
            </a:r>
            <a:r>
              <a:rPr lang="en-US" dirty="0"/>
              <a:t>source: dynamic RGB LEDs, which are located behind the </a:t>
            </a:r>
            <a:r>
              <a:rPr lang="en-US" dirty="0" smtClean="0"/>
              <a:t>panel; or </a:t>
            </a:r>
            <a:r>
              <a:rPr lang="en-US" dirty="0"/>
              <a:t>white edge-LEDs, which are located around the edge of the screen and </a:t>
            </a:r>
            <a:r>
              <a:rPr lang="en-US" dirty="0" smtClean="0"/>
              <a:t>use a </a:t>
            </a:r>
            <a:r>
              <a:rPr lang="en-US" dirty="0"/>
              <a:t>diffusion panel to evenly distribute the light source.</a:t>
            </a:r>
          </a:p>
          <a:p>
            <a:r>
              <a:rPr lang="en-US" dirty="0"/>
              <a:t>LED displays consume even less power than LCD displays. However, </a:t>
            </a:r>
            <a:r>
              <a:rPr lang="en-US" dirty="0" smtClean="0"/>
              <a:t>LED displays </a:t>
            </a:r>
            <a:r>
              <a:rPr lang="en-US" dirty="0"/>
              <a:t>are currently more expensive to purchase.</a:t>
            </a:r>
            <a:endParaRPr lang="en-US" dirty="0"/>
          </a:p>
        </p:txBody>
      </p:sp>
      <p:pic>
        <p:nvPicPr>
          <p:cNvPr id="3074" name="Picture 2" descr="Image result for LED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87318"/>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0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OLED 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657600"/>
            <a:ext cx="5689598"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Display Device: OLED</a:t>
            </a:r>
            <a:endParaRPr lang="en-US" dirty="0"/>
          </a:p>
        </p:txBody>
      </p:sp>
      <p:sp>
        <p:nvSpPr>
          <p:cNvPr id="3" name="Content Placeholder 2"/>
          <p:cNvSpPr>
            <a:spLocks noGrp="1"/>
          </p:cNvSpPr>
          <p:nvPr>
            <p:ph idx="1"/>
          </p:nvPr>
        </p:nvSpPr>
        <p:spPr/>
        <p:txBody>
          <a:bodyPr/>
          <a:lstStyle/>
          <a:p>
            <a:r>
              <a:rPr lang="en-US" i="1" dirty="0"/>
              <a:t>Organic light emitting diode (OLED) </a:t>
            </a:r>
            <a:r>
              <a:rPr lang="en-US" dirty="0"/>
              <a:t>displays utilize the same technology as </a:t>
            </a:r>
            <a:r>
              <a:rPr lang="en-US" dirty="0" smtClean="0"/>
              <a:t>LED displays</a:t>
            </a:r>
            <a:r>
              <a:rPr lang="en-US" dirty="0"/>
              <a:t>, but use organic compounds that emit light when subjected to </a:t>
            </a:r>
            <a:r>
              <a:rPr lang="en-US" dirty="0" smtClean="0"/>
              <a:t>an electric </a:t>
            </a:r>
            <a:r>
              <a:rPr lang="en-US" dirty="0"/>
              <a:t>current as the light source.</a:t>
            </a:r>
            <a:endParaRPr lang="en-US" dirty="0"/>
          </a:p>
        </p:txBody>
      </p:sp>
    </p:spTree>
    <p:extLst>
      <p:ext uri="{BB962C8B-B14F-4D97-AF65-F5344CB8AC3E}">
        <p14:creationId xmlns:p14="http://schemas.microsoft.com/office/powerpoint/2010/main" val="116414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lasma t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164" y="41148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Display Device: Plasma</a:t>
            </a:r>
            <a:endParaRPr lang="en-US" dirty="0"/>
          </a:p>
        </p:txBody>
      </p:sp>
      <p:sp>
        <p:nvSpPr>
          <p:cNvPr id="3" name="Content Placeholder 2"/>
          <p:cNvSpPr>
            <a:spLocks noGrp="1"/>
          </p:cNvSpPr>
          <p:nvPr>
            <p:ph idx="1"/>
          </p:nvPr>
        </p:nvSpPr>
        <p:spPr>
          <a:xfrm>
            <a:off x="457200" y="1600200"/>
            <a:ext cx="5410200" cy="4525963"/>
          </a:xfrm>
        </p:spPr>
        <p:txBody>
          <a:bodyPr>
            <a:normAutofit fontScale="70000" lnSpcReduction="20000"/>
          </a:bodyPr>
          <a:lstStyle/>
          <a:p>
            <a:r>
              <a:rPr lang="en-US" i="1" dirty="0"/>
              <a:t>Plasma displays </a:t>
            </a:r>
            <a:r>
              <a:rPr lang="en-US" dirty="0"/>
              <a:t>use xenon and neon rays and a flat panel of glass to </a:t>
            </a:r>
            <a:r>
              <a:rPr lang="en-US" dirty="0" smtClean="0"/>
              <a:t>provide visuals </a:t>
            </a:r>
            <a:r>
              <a:rPr lang="en-US" dirty="0"/>
              <a:t>with high contrast, brightness, and vibrant colors that can be </a:t>
            </a:r>
            <a:r>
              <a:rPr lang="en-US" dirty="0" smtClean="0"/>
              <a:t>viewed from </a:t>
            </a:r>
            <a:r>
              <a:rPr lang="en-US" dirty="0"/>
              <a:t>a multitude of angles.</a:t>
            </a:r>
          </a:p>
          <a:p>
            <a:r>
              <a:rPr lang="en-US" dirty="0"/>
              <a:t>However, plasma displays can suffer from image burn-in from repeated, </a:t>
            </a:r>
            <a:r>
              <a:rPr lang="en-US" dirty="0" smtClean="0"/>
              <a:t>long-term use</a:t>
            </a:r>
            <a:r>
              <a:rPr lang="en-US" dirty="0"/>
              <a:t>. They are currently available only in very large dimensions, </a:t>
            </a:r>
            <a:r>
              <a:rPr lang="en-US" dirty="0" smtClean="0"/>
              <a:t>typically 40 </a:t>
            </a:r>
            <a:r>
              <a:rPr lang="en-US" dirty="0"/>
              <a:t>inches or more, and are mostly marketed and utilized as television displays.</a:t>
            </a:r>
          </a:p>
          <a:p>
            <a:r>
              <a:rPr lang="en-US" dirty="0"/>
              <a:t>They can also be incredibly heavy and cumbersome due to the technology.</a:t>
            </a:r>
            <a:endParaRPr lang="en-US" dirty="0"/>
          </a:p>
        </p:txBody>
      </p:sp>
    </p:spTree>
    <p:extLst>
      <p:ext uri="{BB962C8B-B14F-4D97-AF65-F5344CB8AC3E}">
        <p14:creationId xmlns:p14="http://schemas.microsoft.com/office/powerpoint/2010/main" val="2669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Device: Projector</a:t>
            </a:r>
            <a:endParaRPr lang="en-US" dirty="0"/>
          </a:p>
        </p:txBody>
      </p:sp>
      <p:sp>
        <p:nvSpPr>
          <p:cNvPr id="3" name="Content Placeholder 2"/>
          <p:cNvSpPr>
            <a:spLocks noGrp="1"/>
          </p:cNvSpPr>
          <p:nvPr>
            <p:ph idx="1"/>
          </p:nvPr>
        </p:nvSpPr>
        <p:spPr/>
        <p:txBody>
          <a:bodyPr/>
          <a:lstStyle/>
          <a:p>
            <a:r>
              <a:rPr lang="en-US" dirty="0"/>
              <a:t>Video projectors are often used to display the video output onto a </a:t>
            </a:r>
            <a:r>
              <a:rPr lang="en-US" dirty="0" smtClean="0"/>
              <a:t>whiteboard or </a:t>
            </a:r>
            <a:r>
              <a:rPr lang="en-US" dirty="0"/>
              <a:t>other surface so that a larger audience can see it.</a:t>
            </a:r>
            <a:endParaRPr lang="en-US" dirty="0"/>
          </a:p>
        </p:txBody>
      </p:sp>
      <p:pic>
        <p:nvPicPr>
          <p:cNvPr id="4098" name="Picture 2" descr="Image result for proj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76600"/>
            <a:ext cx="5105400" cy="320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8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Speakers can be attached to the device to play the audio out loud, without the need for headphones. Speakers are connected to the line out port or jack on the sound card. Some speaker sets are permanently connected to each other. </a:t>
            </a:r>
          </a:p>
          <a:p>
            <a:r>
              <a:rPr lang="en-US" dirty="0"/>
              <a:t>Other speaker sets are connected by the user to each other or to a subwoofer. A cable runs from one of the speakers to the line out port to connect both speakers to the computer. If the card is color-coded, the speaker port will be lime. The port might be labeled as Line Out, Out, </a:t>
            </a:r>
            <a:r>
              <a:rPr lang="en-US" dirty="0" err="1"/>
              <a:t>Spkr</a:t>
            </a:r>
            <a:r>
              <a:rPr lang="en-US" dirty="0"/>
              <a:t>, or Speaker, or it may have an image with an arrow indicating the direction of the audio (out). Speakers typically have a 1/8-inch phono plug built into the attached cable</a:t>
            </a:r>
            <a:r>
              <a:rPr lang="en-US" dirty="0" smtClean="0"/>
              <a:t>.</a:t>
            </a:r>
            <a:endParaRPr lang="en-US" dirty="0"/>
          </a:p>
        </p:txBody>
      </p:sp>
    </p:spTree>
    <p:extLst>
      <p:ext uri="{BB962C8B-B14F-4D97-AF65-F5344CB8AC3E}">
        <p14:creationId xmlns:p14="http://schemas.microsoft.com/office/powerpoint/2010/main" val="147131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Devices that Perform Both Input and Output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Some devices provide both input and output functionality. This includes devices such as fax </a:t>
            </a:r>
            <a:r>
              <a:rPr lang="en-US" dirty="0" smtClean="0"/>
              <a:t>devices, external </a:t>
            </a:r>
            <a:r>
              <a:rPr lang="en-US" dirty="0"/>
              <a:t>storage devices, and touchscreen </a:t>
            </a:r>
            <a:r>
              <a:rPr lang="en-US" dirty="0" smtClean="0"/>
              <a:t>devices.</a:t>
            </a:r>
          </a:p>
          <a:p>
            <a:pPr lvl="1"/>
            <a:r>
              <a:rPr lang="en-US" dirty="0" smtClean="0"/>
              <a:t>Fax </a:t>
            </a:r>
            <a:r>
              <a:rPr lang="en-US" dirty="0"/>
              <a:t>device functionality might be built into a card inserted in an expansion slot in your </a:t>
            </a:r>
            <a:r>
              <a:rPr lang="en-US" dirty="0" smtClean="0"/>
              <a:t>computer case</a:t>
            </a:r>
            <a:r>
              <a:rPr lang="en-US" dirty="0"/>
              <a:t>, or it might be built into a printer. Printers with fax capabilities are referred to as </a:t>
            </a:r>
            <a:r>
              <a:rPr lang="en-US" dirty="0" smtClean="0"/>
              <a:t>multifunction devices</a:t>
            </a:r>
            <a:r>
              <a:rPr lang="en-US" dirty="0"/>
              <a:t>. A </a:t>
            </a:r>
            <a:r>
              <a:rPr lang="en-US" i="1" dirty="0"/>
              <a:t>multi-function device (MFD) </a:t>
            </a:r>
            <a:r>
              <a:rPr lang="en-US" dirty="0"/>
              <a:t>is a piece of office equipment that performs </a:t>
            </a:r>
            <a:r>
              <a:rPr lang="en-US" dirty="0" smtClean="0"/>
              <a:t>the functions </a:t>
            </a:r>
            <a:r>
              <a:rPr lang="en-US" dirty="0"/>
              <a:t>of a number of other specialized devices. MFDs typically include the functions of </a:t>
            </a:r>
            <a:r>
              <a:rPr lang="en-US" dirty="0" smtClean="0"/>
              <a:t>a printer</a:t>
            </a:r>
            <a:r>
              <a:rPr lang="en-US" dirty="0"/>
              <a:t>, scanner, fax machine, and copier. However, there are MFDs that do not include </a:t>
            </a:r>
            <a:r>
              <a:rPr lang="en-US" dirty="0" smtClean="0"/>
              <a:t>fax functions</a:t>
            </a:r>
            <a:r>
              <a:rPr lang="en-US" dirty="0"/>
              <a:t>. Although the multifunction device might not equal the performance or feature sets </a:t>
            </a:r>
            <a:r>
              <a:rPr lang="en-US" dirty="0" smtClean="0"/>
              <a:t>of the </a:t>
            </a:r>
            <a:r>
              <a:rPr lang="en-US" dirty="0"/>
              <a:t>dedicated devices it replaces, multi-function devices are powerful, can perform most </a:t>
            </a:r>
            <a:r>
              <a:rPr lang="en-US" dirty="0" smtClean="0"/>
              <a:t>tasks adequately</a:t>
            </a:r>
            <a:r>
              <a:rPr lang="en-US" dirty="0"/>
              <a:t>, and are an economical and popular choice for most home or small-office needs.</a:t>
            </a:r>
          </a:p>
          <a:p>
            <a:pPr lvl="1"/>
            <a:r>
              <a:rPr lang="en-US" dirty="0" smtClean="0"/>
              <a:t>There </a:t>
            </a:r>
            <a:r>
              <a:rPr lang="en-US" dirty="0"/>
              <a:t>is a wide variety of external storage devices. Some are portable; others require access </a:t>
            </a:r>
            <a:r>
              <a:rPr lang="en-US" dirty="0" smtClean="0"/>
              <a:t>to network </a:t>
            </a:r>
            <a:r>
              <a:rPr lang="en-US" dirty="0"/>
              <a:t>cabling.</a:t>
            </a:r>
            <a:endParaRPr lang="en-US" dirty="0"/>
          </a:p>
        </p:txBody>
      </p:sp>
    </p:spTree>
    <p:extLst>
      <p:ext uri="{BB962C8B-B14F-4D97-AF65-F5344CB8AC3E}">
        <p14:creationId xmlns:p14="http://schemas.microsoft.com/office/powerpoint/2010/main" val="44339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Storage Device: Flash Drive</a:t>
            </a:r>
            <a:endParaRPr lang="en-US" dirty="0"/>
          </a:p>
        </p:txBody>
      </p:sp>
      <p:sp>
        <p:nvSpPr>
          <p:cNvPr id="3" name="Content Placeholder 2"/>
          <p:cNvSpPr>
            <a:spLocks noGrp="1"/>
          </p:cNvSpPr>
          <p:nvPr>
            <p:ph idx="1"/>
          </p:nvPr>
        </p:nvSpPr>
        <p:spPr/>
        <p:txBody>
          <a:bodyPr/>
          <a:lstStyle/>
          <a:p>
            <a:r>
              <a:rPr lang="en-US" dirty="0"/>
              <a:t>A </a:t>
            </a:r>
            <a:r>
              <a:rPr lang="en-US" i="1" dirty="0"/>
              <a:t>flash drive </a:t>
            </a:r>
            <a:r>
              <a:rPr lang="en-US" dirty="0"/>
              <a:t>is portable, with most being about 1/2-inch wide, </a:t>
            </a:r>
            <a:r>
              <a:rPr lang="en-US" dirty="0" smtClean="0"/>
              <a:t>1/4- inch </a:t>
            </a:r>
            <a:r>
              <a:rPr lang="en-US" dirty="0"/>
              <a:t>deep, and 3-inches long. </a:t>
            </a:r>
            <a:endParaRPr lang="en-US" dirty="0" smtClean="0"/>
          </a:p>
          <a:p>
            <a:r>
              <a:rPr lang="en-US" dirty="0" smtClean="0"/>
              <a:t>These </a:t>
            </a:r>
            <a:r>
              <a:rPr lang="en-US" dirty="0"/>
              <a:t>typically connect to a USB </a:t>
            </a:r>
            <a:r>
              <a:rPr lang="en-US" dirty="0" smtClean="0"/>
              <a:t>port on </a:t>
            </a:r>
            <a:r>
              <a:rPr lang="en-US" dirty="0"/>
              <a:t>your computer.</a:t>
            </a:r>
            <a:endParaRPr lang="en-US" dirty="0"/>
          </a:p>
        </p:txBody>
      </p:sp>
      <p:sp>
        <p:nvSpPr>
          <p:cNvPr id="4" name="AutoShape 2" descr="Image result for flash dr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lash dri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Image result for flash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0"/>
            <a:ext cx="4229100" cy="266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6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xternal hard dr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276600"/>
            <a:ext cx="3753215" cy="3329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External Storage Device: </a:t>
            </a:r>
            <a:br>
              <a:rPr lang="en-US" dirty="0" smtClean="0"/>
            </a:br>
            <a:r>
              <a:rPr lang="en-US" dirty="0" smtClean="0"/>
              <a:t>External Hard Drive</a:t>
            </a:r>
            <a:endParaRPr lang="en-US" dirty="0"/>
          </a:p>
        </p:txBody>
      </p:sp>
      <p:sp>
        <p:nvSpPr>
          <p:cNvPr id="3" name="Content Placeholder 2"/>
          <p:cNvSpPr>
            <a:spLocks noGrp="1"/>
          </p:cNvSpPr>
          <p:nvPr>
            <p:ph idx="1"/>
          </p:nvPr>
        </p:nvSpPr>
        <p:spPr/>
        <p:txBody>
          <a:bodyPr/>
          <a:lstStyle/>
          <a:p>
            <a:r>
              <a:rPr lang="en-US" dirty="0"/>
              <a:t>An external hard drive might connect to your computer via USB </a:t>
            </a:r>
            <a:r>
              <a:rPr lang="en-US" dirty="0" smtClean="0"/>
              <a:t>or FireWire</a:t>
            </a:r>
            <a:r>
              <a:rPr lang="en-US" dirty="0"/>
              <a:t>. Some external hard drives come encased in an </a:t>
            </a:r>
            <a:r>
              <a:rPr lang="en-US" dirty="0" smtClean="0"/>
              <a:t>enclosure and </a:t>
            </a:r>
            <a:r>
              <a:rPr lang="en-US" dirty="0"/>
              <a:t>others use an internal hard drive, placed in a docking unit.</a:t>
            </a:r>
            <a:endParaRPr lang="en-US" dirty="0"/>
          </a:p>
        </p:txBody>
      </p:sp>
    </p:spTree>
    <p:extLst>
      <p:ext uri="{BB962C8B-B14F-4D97-AF65-F5344CB8AC3E}">
        <p14:creationId xmlns:p14="http://schemas.microsoft.com/office/powerpoint/2010/main" val="234090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optical 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4312248" cy="2661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External Storage Device: </a:t>
            </a:r>
            <a:br>
              <a:rPr lang="en-US" dirty="0" smtClean="0"/>
            </a:br>
            <a:r>
              <a:rPr lang="en-US" dirty="0" smtClean="0"/>
              <a:t>Optical Discs and Drives</a:t>
            </a:r>
            <a:endParaRPr lang="en-US" dirty="0"/>
          </a:p>
        </p:txBody>
      </p:sp>
      <p:sp>
        <p:nvSpPr>
          <p:cNvPr id="3" name="Content Placeholder 2"/>
          <p:cNvSpPr>
            <a:spLocks noGrp="1"/>
          </p:cNvSpPr>
          <p:nvPr>
            <p:ph idx="1"/>
          </p:nvPr>
        </p:nvSpPr>
        <p:spPr/>
        <p:txBody>
          <a:bodyPr>
            <a:normAutofit/>
          </a:bodyPr>
          <a:lstStyle/>
          <a:p>
            <a:r>
              <a:rPr lang="en-US" dirty="0"/>
              <a:t>CD, DVD, and Blu-ray discs that are capable of being written to </a:t>
            </a:r>
            <a:r>
              <a:rPr lang="en-US" dirty="0" smtClean="0"/>
              <a:t>fall into </a:t>
            </a:r>
            <a:r>
              <a:rPr lang="en-US" dirty="0"/>
              <a:t>the category of being both input and output devices. The </a:t>
            </a:r>
            <a:r>
              <a:rPr lang="en-US" dirty="0" smtClean="0"/>
              <a:t>drive can </a:t>
            </a:r>
            <a:r>
              <a:rPr lang="en-US" dirty="0"/>
              <a:t>be internal to the system or connected via USB or FireWire. </a:t>
            </a:r>
            <a:r>
              <a:rPr lang="en-US" dirty="0" smtClean="0"/>
              <a:t>The disc </a:t>
            </a:r>
            <a:r>
              <a:rPr lang="en-US" dirty="0"/>
              <a:t>can be written on one computer and then read by any </a:t>
            </a:r>
            <a:r>
              <a:rPr lang="en-US" dirty="0" smtClean="0"/>
              <a:t>other computer</a:t>
            </a:r>
            <a:r>
              <a:rPr lang="en-US" dirty="0"/>
              <a:t>.</a:t>
            </a:r>
            <a:endParaRPr lang="en-US" dirty="0"/>
          </a:p>
        </p:txBody>
      </p:sp>
    </p:spTree>
    <p:extLst>
      <p:ext uri="{BB962C8B-B14F-4D97-AF65-F5344CB8AC3E}">
        <p14:creationId xmlns:p14="http://schemas.microsoft.com/office/powerpoint/2010/main" val="2577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network attached sto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199" y="3509333"/>
            <a:ext cx="3843801" cy="33486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External Storage Device: </a:t>
            </a:r>
            <a:br>
              <a:rPr lang="en-US" dirty="0" smtClean="0"/>
            </a:br>
            <a:r>
              <a:rPr lang="en-US" dirty="0" smtClean="0"/>
              <a:t>Network Attached Storage</a:t>
            </a:r>
            <a:endParaRPr lang="en-US" dirty="0"/>
          </a:p>
        </p:txBody>
      </p:sp>
      <p:sp>
        <p:nvSpPr>
          <p:cNvPr id="3" name="Content Placeholder 2"/>
          <p:cNvSpPr>
            <a:spLocks noGrp="1"/>
          </p:cNvSpPr>
          <p:nvPr>
            <p:ph idx="1"/>
          </p:nvPr>
        </p:nvSpPr>
        <p:spPr/>
        <p:txBody>
          <a:bodyPr/>
          <a:lstStyle/>
          <a:p>
            <a:r>
              <a:rPr lang="en-US" dirty="0"/>
              <a:t>A </a:t>
            </a:r>
            <a:r>
              <a:rPr lang="en-US" i="1" dirty="0"/>
              <a:t>network attached storage (NAS) </a:t>
            </a:r>
            <a:r>
              <a:rPr lang="en-US" dirty="0"/>
              <a:t>device is a hard drive that </a:t>
            </a:r>
            <a:r>
              <a:rPr lang="en-US" dirty="0" smtClean="0"/>
              <a:t>connects directly </a:t>
            </a:r>
            <a:r>
              <a:rPr lang="en-US" dirty="0"/>
              <a:t>to the network cabling rather than to a specific </a:t>
            </a:r>
            <a:r>
              <a:rPr lang="en-US" dirty="0" smtClean="0"/>
              <a:t>computer. You </a:t>
            </a:r>
            <a:r>
              <a:rPr lang="en-US" dirty="0"/>
              <a:t>can control which computers can access the NAS device.</a:t>
            </a:r>
            <a:endParaRPr lang="en-US" dirty="0"/>
          </a:p>
        </p:txBody>
      </p:sp>
    </p:spTree>
    <p:extLst>
      <p:ext uri="{BB962C8B-B14F-4D97-AF65-F5344CB8AC3E}">
        <p14:creationId xmlns:p14="http://schemas.microsoft.com/office/powerpoint/2010/main" val="227368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ripheral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146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422" y="4704599"/>
            <a:ext cx="3244850" cy="2153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External Storage Device: Memory Card </a:t>
            </a:r>
            <a:endParaRPr lang="en-US" dirty="0"/>
          </a:p>
        </p:txBody>
      </p:sp>
      <p:sp>
        <p:nvSpPr>
          <p:cNvPr id="3" name="Content Placeholder 2"/>
          <p:cNvSpPr>
            <a:spLocks noGrp="1"/>
          </p:cNvSpPr>
          <p:nvPr>
            <p:ph idx="1"/>
          </p:nvPr>
        </p:nvSpPr>
        <p:spPr>
          <a:xfrm>
            <a:off x="457200" y="1600200"/>
            <a:ext cx="8229600" cy="3810000"/>
          </a:xfrm>
        </p:spPr>
        <p:txBody>
          <a:bodyPr>
            <a:normAutofit lnSpcReduction="10000"/>
          </a:bodyPr>
          <a:lstStyle/>
          <a:p>
            <a:r>
              <a:rPr lang="en-US" dirty="0"/>
              <a:t>The memory card used in your music player, camera, or </a:t>
            </a:r>
            <a:r>
              <a:rPr lang="en-US" dirty="0" smtClean="0"/>
              <a:t>smartphone can </a:t>
            </a:r>
            <a:r>
              <a:rPr lang="en-US" dirty="0"/>
              <a:t>be connected to your computer to read and transfer images </a:t>
            </a:r>
            <a:r>
              <a:rPr lang="en-US" dirty="0" smtClean="0"/>
              <a:t>and data </a:t>
            </a:r>
            <a:r>
              <a:rPr lang="en-US" dirty="0"/>
              <a:t>from the portable device to your computer. You can also </a:t>
            </a:r>
            <a:r>
              <a:rPr lang="en-US" dirty="0" smtClean="0"/>
              <a:t>write to </a:t>
            </a:r>
            <a:r>
              <a:rPr lang="en-US" dirty="0"/>
              <a:t>the memory card while it is in your computer and then access </a:t>
            </a:r>
            <a:r>
              <a:rPr lang="en-US" dirty="0" smtClean="0"/>
              <a:t>the images </a:t>
            </a:r>
            <a:r>
              <a:rPr lang="en-US" dirty="0"/>
              <a:t>or data on your music player, camera, or smartphone.</a:t>
            </a:r>
            <a:endParaRPr lang="en-US" dirty="0"/>
          </a:p>
        </p:txBody>
      </p:sp>
    </p:spTree>
    <p:extLst>
      <p:ext uri="{BB962C8B-B14F-4D97-AF65-F5344CB8AC3E}">
        <p14:creationId xmlns:p14="http://schemas.microsoft.com/office/powerpoint/2010/main" val="161575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Storage Device: Mobile Media </a:t>
            </a:r>
            <a:endParaRPr lang="en-US" dirty="0"/>
          </a:p>
        </p:txBody>
      </p:sp>
      <p:sp>
        <p:nvSpPr>
          <p:cNvPr id="3" name="Content Placeholder 2"/>
          <p:cNvSpPr>
            <a:spLocks noGrp="1"/>
          </p:cNvSpPr>
          <p:nvPr>
            <p:ph idx="1"/>
          </p:nvPr>
        </p:nvSpPr>
        <p:spPr/>
        <p:txBody>
          <a:bodyPr>
            <a:normAutofit/>
          </a:bodyPr>
          <a:lstStyle/>
          <a:p>
            <a:r>
              <a:rPr lang="en-US" dirty="0"/>
              <a:t>In addition to having memory cards in cameras and </a:t>
            </a:r>
            <a:r>
              <a:rPr lang="en-US" dirty="0" smtClean="0"/>
              <a:t>smartphones, there </a:t>
            </a:r>
            <a:r>
              <a:rPr lang="en-US" dirty="0"/>
              <a:t>is memory built into the device on which images and data </a:t>
            </a:r>
            <a:r>
              <a:rPr lang="en-US" dirty="0" smtClean="0"/>
              <a:t>can be </a:t>
            </a:r>
            <a:r>
              <a:rPr lang="en-US" dirty="0"/>
              <a:t>stored. In order to transfer the images and data from the </a:t>
            </a:r>
            <a:r>
              <a:rPr lang="en-US" dirty="0" smtClean="0"/>
              <a:t>internal mobile </a:t>
            </a:r>
            <a:r>
              <a:rPr lang="en-US" dirty="0"/>
              <a:t>media memory to your computer, you will need to be able </a:t>
            </a:r>
            <a:r>
              <a:rPr lang="en-US" dirty="0" smtClean="0"/>
              <a:t>to connect </a:t>
            </a:r>
            <a:r>
              <a:rPr lang="en-US" dirty="0"/>
              <a:t>the mobile device to your computer by using either a </a:t>
            </a:r>
            <a:r>
              <a:rPr lang="en-US" dirty="0" smtClean="0"/>
              <a:t>cable or </a:t>
            </a:r>
            <a:r>
              <a:rPr lang="en-US" dirty="0"/>
              <a:t>a wireless networking protocol such as Bluetooth®.</a:t>
            </a:r>
            <a:endParaRPr lang="en-US" dirty="0"/>
          </a:p>
        </p:txBody>
      </p:sp>
    </p:spTree>
    <p:extLst>
      <p:ext uri="{BB962C8B-B14F-4D97-AF65-F5344CB8AC3E}">
        <p14:creationId xmlns:p14="http://schemas.microsoft.com/office/powerpoint/2010/main" val="135300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Storage Device: Smartphone </a:t>
            </a:r>
            <a:endParaRPr lang="en-US" dirty="0"/>
          </a:p>
        </p:txBody>
      </p:sp>
      <p:sp>
        <p:nvSpPr>
          <p:cNvPr id="3" name="Content Placeholder 2"/>
          <p:cNvSpPr>
            <a:spLocks noGrp="1"/>
          </p:cNvSpPr>
          <p:nvPr>
            <p:ph idx="1"/>
          </p:nvPr>
        </p:nvSpPr>
        <p:spPr/>
        <p:txBody>
          <a:bodyPr/>
          <a:lstStyle/>
          <a:p>
            <a:r>
              <a:rPr lang="en-US" dirty="0"/>
              <a:t>Smartphones typically use a USB connection to connect to a </a:t>
            </a:r>
            <a:r>
              <a:rPr lang="en-US" dirty="0" smtClean="0"/>
              <a:t>wall charger </a:t>
            </a:r>
            <a:r>
              <a:rPr lang="en-US" dirty="0"/>
              <a:t>or to a computer. Connecting the smartphone to </a:t>
            </a:r>
            <a:r>
              <a:rPr lang="en-US" dirty="0" smtClean="0"/>
              <a:t>the computer </a:t>
            </a:r>
            <a:r>
              <a:rPr lang="en-US" dirty="0"/>
              <a:t>allows you to read from and write to the internal </a:t>
            </a:r>
            <a:r>
              <a:rPr lang="en-US" dirty="0" smtClean="0"/>
              <a:t>memory or </a:t>
            </a:r>
            <a:r>
              <a:rPr lang="en-US" dirty="0"/>
              <a:t>the memory card in the phone.</a:t>
            </a:r>
            <a:endParaRPr lang="en-US" dirty="0"/>
          </a:p>
        </p:txBody>
      </p:sp>
    </p:spTree>
    <p:extLst>
      <p:ext uri="{BB962C8B-B14F-4D97-AF65-F5344CB8AC3E}">
        <p14:creationId xmlns:p14="http://schemas.microsoft.com/office/powerpoint/2010/main" val="1177727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touchscreen moni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799" y="3886200"/>
            <a:ext cx="2943069" cy="29430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Touchscreen Monitors</a:t>
            </a:r>
            <a:endParaRPr lang="en-US" dirty="0"/>
          </a:p>
        </p:txBody>
      </p:sp>
      <p:sp>
        <p:nvSpPr>
          <p:cNvPr id="3" name="Content Placeholder 2"/>
          <p:cNvSpPr>
            <a:spLocks noGrp="1"/>
          </p:cNvSpPr>
          <p:nvPr>
            <p:ph idx="1"/>
          </p:nvPr>
        </p:nvSpPr>
        <p:spPr>
          <a:xfrm>
            <a:off x="457200" y="1600201"/>
            <a:ext cx="8229600" cy="3124200"/>
          </a:xfrm>
        </p:spPr>
        <p:txBody>
          <a:bodyPr>
            <a:normAutofit fontScale="77500" lnSpcReduction="20000"/>
          </a:bodyPr>
          <a:lstStyle/>
          <a:p>
            <a:r>
              <a:rPr lang="en-US" i="1" dirty="0"/>
              <a:t>Touchscreen </a:t>
            </a:r>
            <a:r>
              <a:rPr lang="en-US" dirty="0"/>
              <a:t>monitors enable input by touching images on the screen. The screen also acts as </a:t>
            </a:r>
            <a:r>
              <a:rPr lang="en-US" dirty="0" smtClean="0"/>
              <a:t>the display </a:t>
            </a:r>
            <a:r>
              <a:rPr lang="en-US" dirty="0"/>
              <a:t>for the computing device. </a:t>
            </a:r>
            <a:endParaRPr lang="en-US" dirty="0" smtClean="0"/>
          </a:p>
          <a:p>
            <a:r>
              <a:rPr lang="en-US" dirty="0" smtClean="0"/>
              <a:t>This </a:t>
            </a:r>
            <a:r>
              <a:rPr lang="en-US" dirty="0"/>
              <a:t>technology is used in bank ATMs, some </a:t>
            </a:r>
            <a:r>
              <a:rPr lang="en-US" dirty="0" smtClean="0"/>
              <a:t>point-of-sale terminals </a:t>
            </a:r>
            <a:r>
              <a:rPr lang="en-US" dirty="0"/>
              <a:t>at fast food restaurants, and other situations in which a separate keyboard for input </a:t>
            </a:r>
            <a:r>
              <a:rPr lang="en-US" dirty="0" smtClean="0"/>
              <a:t>is not </a:t>
            </a:r>
            <a:r>
              <a:rPr lang="en-US" dirty="0"/>
              <a:t>appropriate. Touchscreens are also found on many smartphones, tablets, and laptops </a:t>
            </a:r>
            <a:r>
              <a:rPr lang="en-US" dirty="0" smtClean="0"/>
              <a:t>sold for </a:t>
            </a:r>
            <a:r>
              <a:rPr lang="en-US" dirty="0"/>
              <a:t>general public use.</a:t>
            </a:r>
            <a:endParaRPr lang="en-US" dirty="0"/>
          </a:p>
        </p:txBody>
      </p:sp>
    </p:spTree>
    <p:extLst>
      <p:ext uri="{BB962C8B-B14F-4D97-AF65-F5344CB8AC3E}">
        <p14:creationId xmlns:p14="http://schemas.microsoft.com/office/powerpoint/2010/main" val="55149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Computers need user input, such as directions or commands, and user interaction with the programs that are included </a:t>
            </a:r>
            <a:r>
              <a:rPr lang="en-US" dirty="0" smtClean="0"/>
              <a:t>in order </a:t>
            </a:r>
            <a:r>
              <a:rPr lang="en-US" dirty="0"/>
              <a:t>to produce something of use. </a:t>
            </a:r>
            <a:endParaRPr lang="en-US" dirty="0" smtClean="0"/>
          </a:p>
          <a:p>
            <a:r>
              <a:rPr lang="en-US" dirty="0" smtClean="0"/>
              <a:t>Keyboards </a:t>
            </a:r>
            <a:r>
              <a:rPr lang="en-US" dirty="0"/>
              <a:t>and pointing devices are the standard input devices for personal </a:t>
            </a:r>
            <a:r>
              <a:rPr lang="en-US" dirty="0" smtClean="0"/>
              <a:t>computers these </a:t>
            </a:r>
            <a:r>
              <a:rPr lang="en-US" dirty="0"/>
              <a:t>days, but there is an ever-growing number of input devices available for the user to interact with in a variety of ways.</a:t>
            </a:r>
          </a:p>
          <a:p>
            <a:r>
              <a:rPr lang="en-US" dirty="0"/>
              <a:t>As a technician, part of your responsibilities will include installing and configuring all types of input devices.</a:t>
            </a:r>
          </a:p>
        </p:txBody>
      </p:sp>
    </p:spTree>
    <p:extLst>
      <p:ext uri="{BB962C8B-B14F-4D97-AF65-F5344CB8AC3E}">
        <p14:creationId xmlns:p14="http://schemas.microsoft.com/office/powerpoint/2010/main" val="357908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Keyboards: Standard Keyboard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347606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0"/>
            <a:ext cx="8077200" cy="4525963"/>
          </a:xfrm>
        </p:spPr>
        <p:txBody>
          <a:bodyPr>
            <a:normAutofit fontScale="62500" lnSpcReduction="20000"/>
          </a:bodyPr>
          <a:lstStyle/>
          <a:p>
            <a:r>
              <a:rPr lang="en-US" dirty="0"/>
              <a:t>Standard keyboards are rectangular in shape </a:t>
            </a:r>
            <a:r>
              <a:rPr lang="en-US" dirty="0" smtClean="0"/>
              <a:t>and have </a:t>
            </a:r>
            <a:r>
              <a:rPr lang="en-US" dirty="0"/>
              <a:t>84, 101, or 104 </a:t>
            </a:r>
            <a:r>
              <a:rPr lang="en-US" dirty="0" smtClean="0"/>
              <a:t>keys.</a:t>
            </a:r>
          </a:p>
          <a:p>
            <a:pPr lvl="1"/>
            <a:r>
              <a:rPr lang="en-US" dirty="0" smtClean="0"/>
              <a:t>The </a:t>
            </a:r>
            <a:r>
              <a:rPr lang="en-US" dirty="0"/>
              <a:t>original PC keyboard, the XT, has </a:t>
            </a:r>
            <a:r>
              <a:rPr lang="en-US" dirty="0" smtClean="0"/>
              <a:t>84 keys</a:t>
            </a:r>
            <a:r>
              <a:rPr lang="en-US" dirty="0"/>
              <a:t>. A numeric pad is integrated to the </a:t>
            </a:r>
            <a:r>
              <a:rPr lang="en-US" dirty="0" smtClean="0"/>
              <a:t>right of </a:t>
            </a:r>
            <a:r>
              <a:rPr lang="en-US" dirty="0"/>
              <a:t>the alphabetical keys. Function keys </a:t>
            </a:r>
            <a:r>
              <a:rPr lang="en-US" dirty="0" smtClean="0"/>
              <a:t>are along </a:t>
            </a:r>
            <a:r>
              <a:rPr lang="en-US" dirty="0"/>
              <a:t>the left side of the </a:t>
            </a:r>
            <a:r>
              <a:rPr lang="en-US" dirty="0" smtClean="0"/>
              <a:t>keyboard.</a:t>
            </a:r>
          </a:p>
          <a:p>
            <a:pPr lvl="1"/>
            <a:r>
              <a:rPr lang="en-US" dirty="0" smtClean="0"/>
              <a:t>The </a:t>
            </a:r>
            <a:r>
              <a:rPr lang="en-US" dirty="0"/>
              <a:t>AT keyboard also has 84 keys and </a:t>
            </a:r>
            <a:r>
              <a:rPr lang="en-US" dirty="0" smtClean="0"/>
              <a:t>is very similar to the original PC keyboard. However</a:t>
            </a:r>
            <a:r>
              <a:rPr lang="en-US" dirty="0"/>
              <a:t>, on the AT keyboard, the </a:t>
            </a:r>
            <a:r>
              <a:rPr lang="en-US" dirty="0" smtClean="0"/>
              <a:t>numeric pad </a:t>
            </a:r>
            <a:r>
              <a:rPr lang="en-US" dirty="0"/>
              <a:t>is separate from the alphabetical </a:t>
            </a:r>
            <a:r>
              <a:rPr lang="en-US" dirty="0" smtClean="0"/>
              <a:t>keys.</a:t>
            </a:r>
          </a:p>
          <a:p>
            <a:pPr lvl="1"/>
            <a:r>
              <a:rPr lang="en-US" dirty="0" smtClean="0"/>
              <a:t>The </a:t>
            </a:r>
            <a:r>
              <a:rPr lang="en-US" dirty="0"/>
              <a:t>AT Enhanced keyboard has 101 </a:t>
            </a:r>
            <a:r>
              <a:rPr lang="en-US" dirty="0" smtClean="0"/>
              <a:t>keys. The </a:t>
            </a:r>
            <a:r>
              <a:rPr lang="en-US" dirty="0"/>
              <a:t>function keys are integrated across </a:t>
            </a:r>
            <a:r>
              <a:rPr lang="en-US" dirty="0" smtClean="0"/>
              <a:t>the top</a:t>
            </a:r>
            <a:r>
              <a:rPr lang="en-US" dirty="0"/>
              <a:t>. Arrow keys have been added, as well </a:t>
            </a:r>
            <a:r>
              <a:rPr lang="en-US" dirty="0" smtClean="0"/>
              <a:t>as a </a:t>
            </a:r>
            <a:r>
              <a:rPr lang="en-US" dirty="0"/>
              <a:t>set of six keys—</a:t>
            </a:r>
            <a:r>
              <a:rPr lang="en-US" b="1" dirty="0"/>
              <a:t>Insert, Delete, </a:t>
            </a:r>
            <a:r>
              <a:rPr lang="en-US" b="1" dirty="0" smtClean="0"/>
              <a:t>Home, End</a:t>
            </a:r>
            <a:r>
              <a:rPr lang="en-US" b="1" dirty="0"/>
              <a:t>, Page Up, </a:t>
            </a:r>
            <a:r>
              <a:rPr lang="en-US" dirty="0"/>
              <a:t>and </a:t>
            </a:r>
            <a:r>
              <a:rPr lang="en-US" b="1" dirty="0"/>
              <a:t>Page Down</a:t>
            </a:r>
            <a:r>
              <a:rPr lang="en-US" dirty="0"/>
              <a:t>. There </a:t>
            </a:r>
            <a:r>
              <a:rPr lang="en-US" dirty="0" smtClean="0"/>
              <a:t>are also </a:t>
            </a:r>
            <a:r>
              <a:rPr lang="en-US" dirty="0"/>
              <a:t>additional command keys such as </a:t>
            </a:r>
            <a:r>
              <a:rPr lang="en-US" b="1" dirty="0" smtClean="0"/>
              <a:t>Esc </a:t>
            </a:r>
            <a:r>
              <a:rPr lang="en-US" dirty="0" smtClean="0"/>
              <a:t>and </a:t>
            </a:r>
            <a:r>
              <a:rPr lang="en-US" b="1" dirty="0" smtClean="0"/>
              <a:t>Ctrl</a:t>
            </a:r>
            <a:r>
              <a:rPr lang="en-US" dirty="0" smtClean="0"/>
              <a:t>.</a:t>
            </a:r>
          </a:p>
          <a:p>
            <a:pPr lvl="1"/>
            <a:r>
              <a:rPr lang="en-US" dirty="0" smtClean="0"/>
              <a:t>The </a:t>
            </a:r>
            <a:r>
              <a:rPr lang="en-US" dirty="0"/>
              <a:t>Windows 104-key keyboard is similar </a:t>
            </a:r>
            <a:r>
              <a:rPr lang="en-US" dirty="0" smtClean="0"/>
              <a:t>to the </a:t>
            </a:r>
            <a:r>
              <a:rPr lang="en-US" dirty="0"/>
              <a:t>AT Enhanced keyboard, but adds </a:t>
            </a:r>
            <a:r>
              <a:rPr lang="en-US" dirty="0" smtClean="0"/>
              <a:t>two </a:t>
            </a:r>
            <a:r>
              <a:rPr lang="en-US" b="1" dirty="0" smtClean="0"/>
              <a:t>Windows </a:t>
            </a:r>
            <a:r>
              <a:rPr lang="en-US" dirty="0"/>
              <a:t>keys and a </a:t>
            </a:r>
            <a:r>
              <a:rPr lang="en-US" b="1" dirty="0"/>
              <a:t>Menu </a:t>
            </a:r>
            <a:r>
              <a:rPr lang="en-US" dirty="0"/>
              <a:t>key. </a:t>
            </a:r>
            <a:r>
              <a:rPr lang="en-US" dirty="0" smtClean="0"/>
              <a:t>The </a:t>
            </a:r>
            <a:r>
              <a:rPr lang="en-US" b="1" dirty="0" smtClean="0"/>
              <a:t>Windows </a:t>
            </a:r>
            <a:r>
              <a:rPr lang="en-US" dirty="0"/>
              <a:t>keys are analogous to clicking </a:t>
            </a:r>
            <a:r>
              <a:rPr lang="en-US" dirty="0" smtClean="0"/>
              <a:t>the Windows </a:t>
            </a:r>
            <a:r>
              <a:rPr lang="en-US" b="1" dirty="0"/>
              <a:t>Start </a:t>
            </a:r>
            <a:r>
              <a:rPr lang="en-US" dirty="0"/>
              <a:t>button and the </a:t>
            </a:r>
            <a:r>
              <a:rPr lang="en-US" b="1" dirty="0"/>
              <a:t>Menu </a:t>
            </a:r>
            <a:r>
              <a:rPr lang="en-US" dirty="0" smtClean="0"/>
              <a:t>key performs </a:t>
            </a:r>
            <a:r>
              <a:rPr lang="en-US" dirty="0"/>
              <a:t>the same functions as </a:t>
            </a:r>
            <a:r>
              <a:rPr lang="en-US" dirty="0" smtClean="0"/>
              <a:t>right-clicking the </a:t>
            </a:r>
            <a:r>
              <a:rPr lang="en-US" dirty="0"/>
              <a:t>mouse.</a:t>
            </a:r>
          </a:p>
        </p:txBody>
      </p:sp>
    </p:spTree>
    <p:extLst>
      <p:ext uri="{BB962C8B-B14F-4D97-AF65-F5344CB8AC3E}">
        <p14:creationId xmlns:p14="http://schemas.microsoft.com/office/powerpoint/2010/main" val="5306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Keyboards: Ergonomic</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a:t>Natural or ergonomic keyboards usually split </a:t>
            </a:r>
            <a:r>
              <a:rPr lang="en-US" dirty="0" smtClean="0"/>
              <a:t>the keyboard </a:t>
            </a:r>
            <a:r>
              <a:rPr lang="en-US" dirty="0"/>
              <a:t>in half so each hand can </a:t>
            </a:r>
            <a:r>
              <a:rPr lang="en-US" dirty="0" smtClean="0"/>
              <a:t>comfortably use </a:t>
            </a:r>
            <a:r>
              <a:rPr lang="en-US" dirty="0"/>
              <a:t>its own set of keys. </a:t>
            </a:r>
            <a:endParaRPr lang="en-US" dirty="0" smtClean="0"/>
          </a:p>
          <a:p>
            <a:r>
              <a:rPr lang="en-US" dirty="0" smtClean="0"/>
              <a:t>Built-in </a:t>
            </a:r>
            <a:r>
              <a:rPr lang="en-US" dirty="0"/>
              <a:t>wrist rests </a:t>
            </a:r>
            <a:r>
              <a:rPr lang="en-US" dirty="0" smtClean="0"/>
              <a:t>are common</a:t>
            </a:r>
            <a:r>
              <a:rPr lang="en-US" dirty="0"/>
              <a:t>, and some ergonomic keyboards </a:t>
            </a:r>
            <a:r>
              <a:rPr lang="en-US" dirty="0" smtClean="0"/>
              <a:t>also have </a:t>
            </a:r>
            <a:r>
              <a:rPr lang="en-US" dirty="0"/>
              <a:t>an integrated pointing device such as </a:t>
            </a:r>
            <a:r>
              <a:rPr lang="en-US" dirty="0" smtClean="0"/>
              <a:t>a trackball </a:t>
            </a:r>
            <a:r>
              <a:rPr lang="en-US" dirty="0"/>
              <a:t>or touch pad.</a:t>
            </a:r>
          </a:p>
        </p:txBody>
      </p:sp>
      <p:pic>
        <p:nvPicPr>
          <p:cNvPr id="3076" name="Picture 4" descr="http://www.fentek-ind.com/images/kbem3ilb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862" y="2619375"/>
            <a:ext cx="4909038" cy="255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Keyboards: Dvorak</a:t>
            </a:r>
            <a:endParaRPr lang="en-US" dirty="0"/>
          </a:p>
        </p:txBody>
      </p:sp>
      <p:sp>
        <p:nvSpPr>
          <p:cNvPr id="3" name="Content Placeholder 2"/>
          <p:cNvSpPr>
            <a:spLocks noGrp="1"/>
          </p:cNvSpPr>
          <p:nvPr>
            <p:ph idx="1"/>
          </p:nvPr>
        </p:nvSpPr>
        <p:spPr>
          <a:xfrm>
            <a:off x="457200" y="1600200"/>
            <a:ext cx="7848600" cy="4525963"/>
          </a:xfrm>
        </p:spPr>
        <p:txBody>
          <a:bodyPr/>
          <a:lstStyle/>
          <a:p>
            <a:r>
              <a:rPr lang="en-US" dirty="0"/>
              <a:t>Dvorak keyboards rearrange the keys into </a:t>
            </a:r>
            <a:r>
              <a:rPr lang="en-US" dirty="0" smtClean="0"/>
              <a:t>a more </a:t>
            </a:r>
            <a:r>
              <a:rPr lang="en-US" dirty="0"/>
              <a:t>efficient arrangement that makes </a:t>
            </a:r>
            <a:r>
              <a:rPr lang="en-US" dirty="0" smtClean="0"/>
              <a:t>faster typing </a:t>
            </a:r>
            <a:r>
              <a:rPr lang="en-US" dirty="0"/>
              <a:t>possible for users who have </a:t>
            </a:r>
            <a:r>
              <a:rPr lang="en-US" dirty="0" smtClean="0"/>
              <a:t>become familiar </a:t>
            </a:r>
            <a:r>
              <a:rPr lang="en-US" dirty="0"/>
              <a:t>with it.</a:t>
            </a:r>
          </a:p>
        </p:txBody>
      </p:sp>
      <p:pic>
        <p:nvPicPr>
          <p:cNvPr id="4098" name="Picture 2" descr="Image result for dvorak key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962400"/>
            <a:ext cx="57150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3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28800"/>
            <a:ext cx="25558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Pointing Devices: Mouse</a:t>
            </a:r>
            <a:endParaRPr lang="en-US" dirty="0"/>
          </a:p>
        </p:txBody>
      </p:sp>
      <p:sp>
        <p:nvSpPr>
          <p:cNvPr id="3" name="Content Placeholder 2"/>
          <p:cNvSpPr>
            <a:spLocks noGrp="1"/>
          </p:cNvSpPr>
          <p:nvPr>
            <p:ph idx="1"/>
          </p:nvPr>
        </p:nvSpPr>
        <p:spPr>
          <a:xfrm>
            <a:off x="457200" y="1600200"/>
            <a:ext cx="6629400" cy="4525963"/>
          </a:xfrm>
        </p:spPr>
        <p:txBody>
          <a:bodyPr>
            <a:normAutofit fontScale="70000" lnSpcReduction="20000"/>
          </a:bodyPr>
          <a:lstStyle/>
          <a:p>
            <a:r>
              <a:rPr lang="en-US" dirty="0"/>
              <a:t>A </a:t>
            </a:r>
            <a:r>
              <a:rPr lang="en-US" i="1" dirty="0"/>
              <a:t>mouse </a:t>
            </a:r>
            <a:r>
              <a:rPr lang="en-US" dirty="0"/>
              <a:t>is a small object that runs across a </a:t>
            </a:r>
            <a:r>
              <a:rPr lang="en-US" dirty="0" smtClean="0"/>
              <a:t>flat surface </a:t>
            </a:r>
            <a:r>
              <a:rPr lang="en-US" dirty="0"/>
              <a:t>and has at least one, but typically two </a:t>
            </a:r>
            <a:r>
              <a:rPr lang="en-US" dirty="0" smtClean="0"/>
              <a:t>or three</a:t>
            </a:r>
            <a:r>
              <a:rPr lang="en-US" dirty="0"/>
              <a:t>, buttons that send electronic signals to </a:t>
            </a:r>
            <a:r>
              <a:rPr lang="en-US" dirty="0" smtClean="0"/>
              <a:t>the graphical </a:t>
            </a:r>
            <a:r>
              <a:rPr lang="en-US" dirty="0"/>
              <a:t>user interface (GUI). </a:t>
            </a:r>
            <a:endParaRPr lang="en-US" dirty="0" smtClean="0"/>
          </a:p>
          <a:p>
            <a:r>
              <a:rPr lang="en-US" dirty="0" smtClean="0"/>
              <a:t>Its </a:t>
            </a:r>
            <a:r>
              <a:rPr lang="en-US" dirty="0"/>
              <a:t>name </a:t>
            </a:r>
            <a:r>
              <a:rPr lang="en-US" dirty="0" smtClean="0"/>
              <a:t>is derived </a:t>
            </a:r>
            <a:r>
              <a:rPr lang="en-US" dirty="0"/>
              <a:t>from its appearance—a small </a:t>
            </a:r>
            <a:r>
              <a:rPr lang="en-US" dirty="0" smtClean="0"/>
              <a:t>rounded rectangle </a:t>
            </a:r>
            <a:r>
              <a:rPr lang="en-US" dirty="0"/>
              <a:t>shape with a single cord attached </a:t>
            </a:r>
            <a:r>
              <a:rPr lang="en-US" dirty="0" smtClean="0"/>
              <a:t>at one </a:t>
            </a:r>
            <a:r>
              <a:rPr lang="en-US" dirty="0"/>
              <a:t>end. </a:t>
            </a:r>
            <a:endParaRPr lang="en-US" dirty="0" smtClean="0"/>
          </a:p>
          <a:p>
            <a:r>
              <a:rPr lang="en-US" dirty="0" smtClean="0"/>
              <a:t>Mice </a:t>
            </a:r>
            <a:r>
              <a:rPr lang="en-US" dirty="0"/>
              <a:t>can </a:t>
            </a:r>
            <a:r>
              <a:rPr lang="en-US" dirty="0" smtClean="0"/>
              <a:t>be:</a:t>
            </a:r>
          </a:p>
          <a:p>
            <a:pPr lvl="1"/>
            <a:r>
              <a:rPr lang="en-US" dirty="0" smtClean="0"/>
              <a:t>Mechanical—A </a:t>
            </a:r>
            <a:r>
              <a:rPr lang="en-US" dirty="0"/>
              <a:t>ball on the underside </a:t>
            </a:r>
            <a:r>
              <a:rPr lang="en-US" dirty="0" smtClean="0"/>
              <a:t>runs along </a:t>
            </a:r>
            <a:r>
              <a:rPr lang="en-US" dirty="0"/>
              <a:t>a flat surface. Mechanical rollers </a:t>
            </a:r>
            <a:r>
              <a:rPr lang="en-US" dirty="0" smtClean="0"/>
              <a:t>detect the </a:t>
            </a:r>
            <a:r>
              <a:rPr lang="en-US" dirty="0"/>
              <a:t>direction the ball is rolling and move </a:t>
            </a:r>
            <a:r>
              <a:rPr lang="en-US" dirty="0" smtClean="0"/>
              <a:t>the screen </a:t>
            </a:r>
            <a:r>
              <a:rPr lang="en-US" dirty="0"/>
              <a:t>pointer </a:t>
            </a:r>
            <a:r>
              <a:rPr lang="en-US" dirty="0" smtClean="0"/>
              <a:t>accordingly.</a:t>
            </a:r>
          </a:p>
          <a:p>
            <a:pPr lvl="1"/>
            <a:r>
              <a:rPr lang="en-US" dirty="0" smtClean="0"/>
              <a:t>Optical—A </a:t>
            </a:r>
            <a:r>
              <a:rPr lang="en-US" dirty="0"/>
              <a:t>laser detects the </a:t>
            </a:r>
            <a:r>
              <a:rPr lang="en-US" dirty="0" smtClean="0"/>
              <a:t>mouse's movement</a:t>
            </a:r>
            <a:r>
              <a:rPr lang="en-US" dirty="0"/>
              <a:t>. Optical mice have no </a:t>
            </a:r>
            <a:r>
              <a:rPr lang="en-US" dirty="0" smtClean="0"/>
              <a:t>mechanical moving </a:t>
            </a:r>
            <a:r>
              <a:rPr lang="en-US" dirty="0"/>
              <a:t>parts, and they respond more </a:t>
            </a:r>
            <a:r>
              <a:rPr lang="en-US" dirty="0" smtClean="0"/>
              <a:t>quickly and </a:t>
            </a:r>
            <a:r>
              <a:rPr lang="en-US" dirty="0"/>
              <a:t>precisely than other types of mice.</a:t>
            </a:r>
          </a:p>
        </p:txBody>
      </p:sp>
    </p:spTree>
    <p:extLst>
      <p:ext uri="{BB962C8B-B14F-4D97-AF65-F5344CB8AC3E}">
        <p14:creationId xmlns:p14="http://schemas.microsoft.com/office/powerpoint/2010/main" val="327085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939" y="3124200"/>
            <a:ext cx="3116433"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Pointing Devices: Trackball Mouse</a:t>
            </a:r>
            <a:endParaRPr lang="en-US" dirty="0"/>
          </a:p>
        </p:txBody>
      </p:sp>
      <p:sp>
        <p:nvSpPr>
          <p:cNvPr id="3" name="Content Placeholder 2"/>
          <p:cNvSpPr>
            <a:spLocks noGrp="1"/>
          </p:cNvSpPr>
          <p:nvPr>
            <p:ph idx="1"/>
          </p:nvPr>
        </p:nvSpPr>
        <p:spPr>
          <a:xfrm>
            <a:off x="457200" y="1600200"/>
            <a:ext cx="5943600" cy="4525963"/>
          </a:xfrm>
        </p:spPr>
        <p:txBody>
          <a:bodyPr>
            <a:normAutofit fontScale="85000" lnSpcReduction="10000"/>
          </a:bodyPr>
          <a:lstStyle/>
          <a:p>
            <a:r>
              <a:rPr lang="en-US" dirty="0"/>
              <a:t>A </a:t>
            </a:r>
            <a:r>
              <a:rPr lang="en-US" i="1" dirty="0"/>
              <a:t>trackball </a:t>
            </a:r>
            <a:r>
              <a:rPr lang="en-US" dirty="0"/>
              <a:t>is basically an upside down </a:t>
            </a:r>
            <a:r>
              <a:rPr lang="en-US" dirty="0" smtClean="0"/>
              <a:t>mouse.</a:t>
            </a:r>
          </a:p>
          <a:p>
            <a:r>
              <a:rPr lang="en-US" dirty="0" smtClean="0"/>
              <a:t>The </a:t>
            </a:r>
            <a:r>
              <a:rPr lang="en-US" dirty="0"/>
              <a:t>ball is mounted on the top of the </a:t>
            </a:r>
            <a:r>
              <a:rPr lang="en-US" dirty="0" smtClean="0"/>
              <a:t>case instead </a:t>
            </a:r>
            <a:r>
              <a:rPr lang="en-US" dirty="0"/>
              <a:t>of the bottom and signals are sent to </a:t>
            </a:r>
            <a:r>
              <a:rPr lang="en-US" dirty="0" smtClean="0"/>
              <a:t>the computer </a:t>
            </a:r>
            <a:r>
              <a:rPr lang="en-US" dirty="0"/>
              <a:t>by moving the ball with your </a:t>
            </a:r>
            <a:r>
              <a:rPr lang="en-US" dirty="0" smtClean="0"/>
              <a:t>thumb, fingers</a:t>
            </a:r>
            <a:r>
              <a:rPr lang="en-US" dirty="0"/>
              <a:t>, or palm instead of by rolling the </a:t>
            </a:r>
            <a:r>
              <a:rPr lang="en-US" dirty="0" smtClean="0"/>
              <a:t>ball across </a:t>
            </a:r>
            <a:r>
              <a:rPr lang="en-US" dirty="0"/>
              <a:t>a flat surface. </a:t>
            </a:r>
            <a:endParaRPr lang="en-US" dirty="0" smtClean="0"/>
          </a:p>
          <a:p>
            <a:r>
              <a:rPr lang="en-US" dirty="0" smtClean="0"/>
              <a:t>Like </a:t>
            </a:r>
            <a:r>
              <a:rPr lang="en-US" dirty="0"/>
              <a:t>a mouse, a </a:t>
            </a:r>
            <a:r>
              <a:rPr lang="en-US" dirty="0" smtClean="0"/>
              <a:t>trackball has </a:t>
            </a:r>
            <a:r>
              <a:rPr lang="en-US" dirty="0"/>
              <a:t>at least one button that is used to </a:t>
            </a:r>
            <a:r>
              <a:rPr lang="en-US" dirty="0" smtClean="0"/>
              <a:t>send electronic </a:t>
            </a:r>
            <a:r>
              <a:rPr lang="en-US" dirty="0"/>
              <a:t>signals to the computer.</a:t>
            </a:r>
          </a:p>
        </p:txBody>
      </p:sp>
    </p:spTree>
    <p:extLst>
      <p:ext uri="{BB962C8B-B14F-4D97-AF65-F5344CB8AC3E}">
        <p14:creationId xmlns:p14="http://schemas.microsoft.com/office/powerpoint/2010/main" val="46025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2769</Words>
  <Application>Microsoft Office PowerPoint</Application>
  <PresentationFormat>On-screen Show (4:3)</PresentationFormat>
  <Paragraphs>110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Identifying Computer Hardware</vt:lpstr>
      <vt:lpstr>Peripheral Devices</vt:lpstr>
      <vt:lpstr>PowerPoint Presentation</vt:lpstr>
      <vt:lpstr>Input Device</vt:lpstr>
      <vt:lpstr>Keyboards: Standard Keyboard</vt:lpstr>
      <vt:lpstr>Keyboards: Ergonomic</vt:lpstr>
      <vt:lpstr>Keyboards: Dvorak</vt:lpstr>
      <vt:lpstr>Pointing Devices: Mouse</vt:lpstr>
      <vt:lpstr>Pointing Devices: Trackball Mouse</vt:lpstr>
      <vt:lpstr>Pointing Devices: Touch Pad</vt:lpstr>
      <vt:lpstr>Pointing Devices: Trackpoint</vt:lpstr>
      <vt:lpstr>Pointing Devices: Stylus Pen</vt:lpstr>
      <vt:lpstr>Pointing Device: Joystick</vt:lpstr>
      <vt:lpstr>Output Devices: Printer</vt:lpstr>
      <vt:lpstr>Printers</vt:lpstr>
      <vt:lpstr>Printers</vt:lpstr>
      <vt:lpstr>Display Devices</vt:lpstr>
      <vt:lpstr>Display Device: CRT</vt:lpstr>
      <vt:lpstr>Display Device: LCD</vt:lpstr>
      <vt:lpstr>Display Device: LED</vt:lpstr>
      <vt:lpstr>Display Device: OLED</vt:lpstr>
      <vt:lpstr>Display Device: Plasma</vt:lpstr>
      <vt:lpstr>Display Device: Projector</vt:lpstr>
      <vt:lpstr>Speakers</vt:lpstr>
      <vt:lpstr>Devices that Perform Both Input and Output Functions</vt:lpstr>
      <vt:lpstr>External Storage Device: Flash Drive</vt:lpstr>
      <vt:lpstr>External Storage Device:  External Hard Drive</vt:lpstr>
      <vt:lpstr>External Storage Device:  Optical Discs and Drives</vt:lpstr>
      <vt:lpstr>External Storage Device:  Network Attached Storage</vt:lpstr>
      <vt:lpstr>External Storage Device: Memory Card </vt:lpstr>
      <vt:lpstr>External Storage Device: Mobile Media </vt:lpstr>
      <vt:lpstr>External Storage Device: Smartphone </vt:lpstr>
      <vt:lpstr>Touchscreen Monitors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Willy Shakespeare</dc:creator>
  <cp:lastModifiedBy>Willy Shakespeare</cp:lastModifiedBy>
  <cp:revision>19</cp:revision>
  <dcterms:created xsi:type="dcterms:W3CDTF">2017-01-05T20:05:33Z</dcterms:created>
  <dcterms:modified xsi:type="dcterms:W3CDTF">2017-01-10T23:57:55Z</dcterms:modified>
</cp:coreProperties>
</file>