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6E31-F980-44B7-B729-7E96F5866291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3795-14F6-4975-94CF-B2B68C637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33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6E31-F980-44B7-B729-7E96F5866291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3795-14F6-4975-94CF-B2B68C637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91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6E31-F980-44B7-B729-7E96F5866291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3795-14F6-4975-94CF-B2B68C637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0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6E31-F980-44B7-B729-7E96F5866291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3795-14F6-4975-94CF-B2B68C637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38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6E31-F980-44B7-B729-7E96F5866291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3795-14F6-4975-94CF-B2B68C637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78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6E31-F980-44B7-B729-7E96F5866291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3795-14F6-4975-94CF-B2B68C637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88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6E31-F980-44B7-B729-7E96F5866291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3795-14F6-4975-94CF-B2B68C637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6E31-F980-44B7-B729-7E96F5866291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3795-14F6-4975-94CF-B2B68C637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63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6E31-F980-44B7-B729-7E96F5866291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3795-14F6-4975-94CF-B2B68C637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26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6E31-F980-44B7-B729-7E96F5866291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3795-14F6-4975-94CF-B2B68C637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10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6E31-F980-44B7-B729-7E96F5866291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3795-14F6-4975-94CF-B2B68C637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2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66E31-F980-44B7-B729-7E96F5866291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33795-14F6-4975-94CF-B2B68C637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157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Configure Network Access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Topic C: Network and Alternative Technologies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206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534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789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Telepresence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i="1" dirty="0"/>
              <a:t>Telepresence </a:t>
            </a:r>
            <a:r>
              <a:rPr lang="en-US" dirty="0"/>
              <a:t>is the technology that allows a person to feel as though they are present in a </a:t>
            </a:r>
            <a:r>
              <a:rPr lang="en-US" dirty="0" smtClean="0"/>
              <a:t>location different </a:t>
            </a:r>
            <a:r>
              <a:rPr lang="en-US" dirty="0"/>
              <a:t>from the one they are in by including stimuli to encourage that feeling of presence.</a:t>
            </a:r>
          </a:p>
          <a:p>
            <a:r>
              <a:rPr lang="en-US" dirty="0"/>
              <a:t>Telepresence equipment requires video, audio, and manipulation capabilities. </a:t>
            </a:r>
            <a:endParaRPr lang="en-US" dirty="0" smtClean="0"/>
          </a:p>
          <a:p>
            <a:r>
              <a:rPr lang="en-US" dirty="0" smtClean="0"/>
              <a:t>Combining video teleconferencing </a:t>
            </a:r>
            <a:r>
              <a:rPr lang="en-US" dirty="0"/>
              <a:t>equipment and mobile devices can provide some telepresence functions.</a:t>
            </a:r>
          </a:p>
          <a:p>
            <a:r>
              <a:rPr lang="en-US" dirty="0"/>
              <a:t>Automated robots with a connected mobile computing device (tablet, laptop, or iPad) can </a:t>
            </a:r>
            <a:r>
              <a:rPr lang="en-US" dirty="0" smtClean="0"/>
              <a:t>move around </a:t>
            </a:r>
            <a:r>
              <a:rPr lang="en-US" dirty="0"/>
              <a:t>freely to simulate an absent person's presence. </a:t>
            </a:r>
            <a:endParaRPr lang="en-US" dirty="0" smtClean="0"/>
          </a:p>
          <a:p>
            <a:r>
              <a:rPr lang="en-US" dirty="0" smtClean="0"/>
              <a:t>Additionally</a:t>
            </a:r>
            <a:r>
              <a:rPr lang="en-US" dirty="0"/>
              <a:t>, the ability to </a:t>
            </a:r>
            <a:r>
              <a:rPr lang="en-US"/>
              <a:t>manipulate </a:t>
            </a:r>
            <a:r>
              <a:rPr lang="en-US" smtClean="0"/>
              <a:t>an object </a:t>
            </a:r>
            <a:r>
              <a:rPr lang="en-US" dirty="0"/>
              <a:t>in a remote location can be accomplished by the use of robotic arms.</a:t>
            </a:r>
          </a:p>
        </p:txBody>
      </p:sp>
    </p:spTree>
    <p:extLst>
      <p:ext uri="{BB962C8B-B14F-4D97-AF65-F5344CB8AC3E}">
        <p14:creationId xmlns:p14="http://schemas.microsoft.com/office/powerpoint/2010/main" val="3012717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426" y="1600200"/>
            <a:ext cx="201314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677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In a computing context, </a:t>
            </a:r>
            <a:r>
              <a:rPr lang="en-US" i="1" dirty="0"/>
              <a:t>virtualization </a:t>
            </a:r>
            <a:r>
              <a:rPr lang="en-US" dirty="0"/>
              <a:t>software allows for one physical device, such as a </a:t>
            </a:r>
            <a:r>
              <a:rPr lang="en-US" dirty="0" smtClean="0"/>
              <a:t>server operating </a:t>
            </a:r>
            <a:r>
              <a:rPr lang="en-US" dirty="0"/>
              <a:t>system, to host multiple logical operating systems. </a:t>
            </a:r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logical systems are called </a:t>
            </a:r>
            <a:r>
              <a:rPr lang="en-US" i="1" dirty="0" smtClean="0"/>
              <a:t>virtual machines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instance, a single physical server can host several virtual servers using one hardware</a:t>
            </a:r>
          </a:p>
          <a:p>
            <a:r>
              <a:rPr lang="en-US" dirty="0"/>
              <a:t>platform. Server, storage, and network virtualization allow for greater efficiency among fewer</a:t>
            </a:r>
          </a:p>
          <a:p>
            <a:r>
              <a:rPr lang="en-US" dirty="0"/>
              <a:t>devices, which lowers equipment and power costs</a:t>
            </a:r>
          </a:p>
        </p:txBody>
      </p:sp>
    </p:spTree>
    <p:extLst>
      <p:ext uri="{BB962C8B-B14F-4D97-AF65-F5344CB8AC3E}">
        <p14:creationId xmlns:p14="http://schemas.microsoft.com/office/powerpoint/2010/main" val="359993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94" y="762000"/>
            <a:ext cx="8846610" cy="5388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246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i="1" dirty="0"/>
              <a:t>Cloud computing </a:t>
            </a:r>
            <a:r>
              <a:rPr lang="en-US" dirty="0"/>
              <a:t>is a computing infrastructure in which resources, such as storage and applications, </a:t>
            </a:r>
            <a:r>
              <a:rPr lang="en-US" dirty="0" smtClean="0"/>
              <a:t>are hosted </a:t>
            </a:r>
            <a:r>
              <a:rPr lang="en-US" dirty="0"/>
              <a:t>in a distributed fashion by a third party over the Internet.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"cloud" is a metaphor for </a:t>
            </a:r>
            <a:r>
              <a:rPr lang="en-US" dirty="0" smtClean="0"/>
              <a:t>the Internet </a:t>
            </a:r>
            <a:r>
              <a:rPr lang="en-US" dirty="0"/>
              <a:t>and the complexity of its infrastructure. </a:t>
            </a:r>
            <a:endParaRPr lang="en-US" dirty="0" smtClean="0"/>
          </a:p>
          <a:p>
            <a:r>
              <a:rPr lang="en-US" dirty="0" smtClean="0"/>
              <a:t>Cloud </a:t>
            </a:r>
            <a:r>
              <a:rPr lang="en-US" dirty="0"/>
              <a:t>computing is an approach that </a:t>
            </a:r>
            <a:r>
              <a:rPr lang="en-US" dirty="0" smtClean="0"/>
              <a:t>allows companies </a:t>
            </a:r>
            <a:r>
              <a:rPr lang="en-US" dirty="0"/>
              <a:t>to improve their efficiency by paying for only the resources used—much like paying </a:t>
            </a:r>
            <a:r>
              <a:rPr lang="en-US" dirty="0" smtClean="0"/>
              <a:t>for utilities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Since </a:t>
            </a:r>
            <a:r>
              <a:rPr lang="en-US" dirty="0"/>
              <a:t>client companies no longer need to require the hardware necessary to host </a:t>
            </a:r>
            <a:r>
              <a:rPr lang="en-US" dirty="0" smtClean="0"/>
              <a:t>these services </a:t>
            </a:r>
            <a:r>
              <a:rPr lang="en-US" dirty="0"/>
              <a:t>internally, less equipment and power is needed. </a:t>
            </a:r>
            <a:endParaRPr lang="en-US" dirty="0" smtClean="0"/>
          </a:p>
          <a:p>
            <a:r>
              <a:rPr lang="en-US" dirty="0" smtClean="0"/>
              <a:t>Also</a:t>
            </a:r>
            <a:r>
              <a:rPr lang="en-US" dirty="0"/>
              <a:t>, companies that provide </a:t>
            </a:r>
            <a:r>
              <a:rPr lang="en-US" dirty="0" smtClean="0"/>
              <a:t>computing resources </a:t>
            </a:r>
            <a:r>
              <a:rPr lang="en-US" dirty="0"/>
              <a:t>locally typically need to provide enough to handle peak usage, which results </a:t>
            </a:r>
            <a:r>
              <a:rPr lang="en-US" dirty="0" smtClean="0"/>
              <a:t>in underutilization </a:t>
            </a:r>
            <a:r>
              <a:rPr lang="en-US" dirty="0"/>
              <a:t>during non-peak </a:t>
            </a:r>
            <a:r>
              <a:rPr lang="en-US" dirty="0" smtClean="0"/>
              <a:t>workloads. Cloud </a:t>
            </a:r>
            <a:r>
              <a:rPr lang="en-US" dirty="0"/>
              <a:t>computing solves this problem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783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i="1" dirty="0"/>
              <a:t>Streaming </a:t>
            </a:r>
            <a:r>
              <a:rPr lang="en-US" dirty="0"/>
              <a:t>is an example of a cloud service in which media files are transmitted by a provider over the Internet and viewed by the end user in real time. </a:t>
            </a:r>
          </a:p>
          <a:p>
            <a:r>
              <a:rPr lang="en-US" dirty="0"/>
              <a:t>Since the media is provisioned as needed, the end user transfers most of the processing responsibility onto the provider, and merely needs to maintain a strong Internet connection.</a:t>
            </a:r>
          </a:p>
          <a:p>
            <a:r>
              <a:rPr lang="en-US" dirty="0"/>
              <a:t>However, a major concern with cloud computing is the security of data. </a:t>
            </a:r>
          </a:p>
          <a:p>
            <a:r>
              <a:rPr lang="en-US" dirty="0"/>
              <a:t>Since the data is hosted by a third party, there are issues involving data ownership, backup, and confidentiality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334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38879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668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i="1" dirty="0"/>
              <a:t>Web applications </a:t>
            </a:r>
            <a:r>
              <a:rPr lang="en-US" dirty="0"/>
              <a:t>are software applications that are installed on web servers and delivered to </a:t>
            </a:r>
            <a:r>
              <a:rPr lang="en-US" dirty="0" smtClean="0"/>
              <a:t>users through </a:t>
            </a:r>
            <a:r>
              <a:rPr lang="en-US" dirty="0"/>
              <a:t>the Internet. </a:t>
            </a:r>
            <a:endParaRPr lang="en-US" dirty="0" smtClean="0"/>
          </a:p>
          <a:p>
            <a:r>
              <a:rPr lang="en-US" dirty="0" smtClean="0"/>
              <a:t>End </a:t>
            </a:r>
            <a:r>
              <a:rPr lang="en-US" dirty="0"/>
              <a:t>users interact with these applications through their web browsers. </a:t>
            </a:r>
            <a:endParaRPr lang="en-US" dirty="0" smtClean="0"/>
          </a:p>
          <a:p>
            <a:r>
              <a:rPr lang="en-US" dirty="0" smtClean="0"/>
              <a:t>This</a:t>
            </a:r>
            <a:r>
              <a:rPr lang="en-US" dirty="0"/>
              <a:t> </a:t>
            </a:r>
            <a:r>
              <a:rPr lang="en-US" dirty="0" smtClean="0"/>
              <a:t>allows </a:t>
            </a:r>
            <a:r>
              <a:rPr lang="en-US" dirty="0"/>
              <a:t>them to work with applications without having to install them on their systems. </a:t>
            </a:r>
            <a:endParaRPr lang="en-US" dirty="0" smtClean="0"/>
          </a:p>
          <a:p>
            <a:r>
              <a:rPr lang="en-US" dirty="0" smtClean="0"/>
              <a:t>Such services depend </a:t>
            </a:r>
            <a:r>
              <a:rPr lang="en-US" dirty="0"/>
              <a:t>on network bandwidth for efficient use as the data transfer happens in real time.</a:t>
            </a:r>
          </a:p>
          <a:p>
            <a:r>
              <a:rPr lang="en-US" dirty="0"/>
              <a:t>An example of a web application is Google Docs, which offers word processing, spreadsheet, </a:t>
            </a:r>
            <a:r>
              <a:rPr lang="en-US" dirty="0" smtClean="0"/>
              <a:t>and presentation </a:t>
            </a:r>
            <a:r>
              <a:rPr lang="en-US" dirty="0"/>
              <a:t>programs online.</a:t>
            </a:r>
          </a:p>
        </p:txBody>
      </p:sp>
    </p:spTree>
    <p:extLst>
      <p:ext uri="{BB962C8B-B14F-4D97-AF65-F5344CB8AC3E}">
        <p14:creationId xmlns:p14="http://schemas.microsoft.com/office/powerpoint/2010/main" val="3390034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" y="1752600"/>
            <a:ext cx="882872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94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i="1" dirty="0"/>
              <a:t>Voice over IP (VoIP) </a:t>
            </a:r>
            <a:r>
              <a:rPr lang="en-US" dirty="0"/>
              <a:t>is the transmission of voice communications over IP networks, such as </a:t>
            </a:r>
            <a:r>
              <a:rPr lang="en-US" dirty="0" smtClean="0"/>
              <a:t>the Internet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emergence of virtual meetings, which participants can attend remotely, is fueled </a:t>
            </a:r>
            <a:r>
              <a:rPr lang="en-US" dirty="0" smtClean="0"/>
              <a:t>by VoIP </a:t>
            </a:r>
            <a:r>
              <a:rPr lang="en-US" dirty="0"/>
              <a:t>and screen-sharing technologies. Some applications even support the transmission of </a:t>
            </a:r>
            <a:r>
              <a:rPr lang="en-US" dirty="0" smtClean="0"/>
              <a:t>video and </a:t>
            </a:r>
            <a:r>
              <a:rPr lang="en-US" dirty="0"/>
              <a:t>voice over the Internet.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is a significant enabler for employee telecommuting, as it </a:t>
            </a:r>
            <a:r>
              <a:rPr lang="en-US" dirty="0" smtClean="0"/>
              <a:t>often replaces </a:t>
            </a:r>
            <a:r>
              <a:rPr lang="en-US" dirty="0"/>
              <a:t>traditional telephone systems.</a:t>
            </a:r>
          </a:p>
          <a:p>
            <a:r>
              <a:rPr lang="en-US" dirty="0"/>
              <a:t>VoIP can help a business save money as well as energy and resources for the following </a:t>
            </a:r>
            <a:r>
              <a:rPr lang="en-US" dirty="0" smtClean="0"/>
              <a:t>reasons:</a:t>
            </a:r>
          </a:p>
          <a:p>
            <a:pPr lvl="1"/>
            <a:r>
              <a:rPr lang="en-US" dirty="0" smtClean="0"/>
              <a:t>Training </a:t>
            </a:r>
            <a:r>
              <a:rPr lang="en-US" dirty="0"/>
              <a:t>sessions can be done remotely; no travel is </a:t>
            </a:r>
            <a:r>
              <a:rPr lang="en-US" dirty="0" smtClean="0"/>
              <a:t>needed.</a:t>
            </a:r>
          </a:p>
          <a:p>
            <a:pPr lvl="1"/>
            <a:r>
              <a:rPr lang="en-US" dirty="0" smtClean="0"/>
              <a:t>Remote </a:t>
            </a:r>
            <a:r>
              <a:rPr lang="en-US" dirty="0"/>
              <a:t>offices can collaborate without being in the same physical </a:t>
            </a:r>
            <a:r>
              <a:rPr lang="en-US" dirty="0" smtClean="0"/>
              <a:t>location.</a:t>
            </a:r>
          </a:p>
          <a:p>
            <a:pPr lvl="1"/>
            <a:r>
              <a:rPr lang="en-US" dirty="0" smtClean="0"/>
              <a:t>VoIP </a:t>
            </a:r>
            <a:r>
              <a:rPr lang="en-US" dirty="0"/>
              <a:t>is very cost efficient and bypasses long-distance charges.</a:t>
            </a:r>
          </a:p>
          <a:p>
            <a:r>
              <a:rPr lang="en-US" dirty="0"/>
              <a:t>Voice data files are larger in size when compared to text, so upgrading to a VoIP service </a:t>
            </a:r>
            <a:r>
              <a:rPr lang="en-US" dirty="0" smtClean="0"/>
              <a:t>requires high </a:t>
            </a:r>
            <a:r>
              <a:rPr lang="en-US" dirty="0"/>
              <a:t>bandwidth.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can also better support VoIP by configuring Quality of Service (</a:t>
            </a:r>
            <a:r>
              <a:rPr lang="en-US" dirty="0" err="1"/>
              <a:t>QoS</a:t>
            </a:r>
            <a:r>
              <a:rPr lang="en-US" dirty="0"/>
              <a:t>) on </a:t>
            </a:r>
            <a:r>
              <a:rPr lang="en-US" dirty="0" smtClean="0"/>
              <a:t>your Internet </a:t>
            </a:r>
            <a:r>
              <a:rPr lang="en-US" dirty="0"/>
              <a:t>connection so that voice data will be preferred over other forms of network traffic. </a:t>
            </a:r>
            <a:endParaRPr lang="en-US" dirty="0" smtClean="0"/>
          </a:p>
          <a:p>
            <a:r>
              <a:rPr lang="en-US" dirty="0" err="1" smtClean="0"/>
              <a:t>QoS</a:t>
            </a:r>
            <a:r>
              <a:rPr lang="en-US" dirty="0" smtClean="0"/>
              <a:t> is typically </a:t>
            </a:r>
            <a:r>
              <a:rPr lang="en-US" dirty="0"/>
              <a:t>implemented on the routers or switches. </a:t>
            </a:r>
            <a:endParaRPr lang="en-US" dirty="0" smtClean="0"/>
          </a:p>
          <a:p>
            <a:r>
              <a:rPr lang="en-US" dirty="0" smtClean="0"/>
              <a:t>By </a:t>
            </a:r>
            <a:r>
              <a:rPr lang="en-US" dirty="0"/>
              <a:t>configuring </a:t>
            </a:r>
            <a:r>
              <a:rPr lang="en-US" dirty="0" err="1"/>
              <a:t>QoS</a:t>
            </a:r>
            <a:r>
              <a:rPr lang="en-US" dirty="0"/>
              <a:t>, you can improve the </a:t>
            </a:r>
            <a:r>
              <a:rPr lang="en-US" dirty="0" smtClean="0"/>
              <a:t>quality of </a:t>
            </a:r>
            <a:r>
              <a:rPr lang="en-US" dirty="0"/>
              <a:t>voice data over the network.</a:t>
            </a:r>
          </a:p>
        </p:txBody>
      </p:sp>
    </p:spTree>
    <p:extLst>
      <p:ext uri="{BB962C8B-B14F-4D97-AF65-F5344CB8AC3E}">
        <p14:creationId xmlns:p14="http://schemas.microsoft.com/office/powerpoint/2010/main" val="218923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717</Words>
  <Application>Microsoft Office PowerPoint</Application>
  <PresentationFormat>On-screen Show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Configure Network Access</vt:lpstr>
      <vt:lpstr>Virtualization</vt:lpstr>
      <vt:lpstr>PowerPoint Presentation</vt:lpstr>
      <vt:lpstr>Cloud Computing</vt:lpstr>
      <vt:lpstr>Cloud Computing (cont.)</vt:lpstr>
      <vt:lpstr>PowerPoint Presentation</vt:lpstr>
      <vt:lpstr>Web Applications</vt:lpstr>
      <vt:lpstr>PowerPoint Presentation</vt:lpstr>
      <vt:lpstr>VOIP</vt:lpstr>
      <vt:lpstr>PowerPoint Presentation</vt:lpstr>
      <vt:lpstr>Telepresence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Configure Network Access</dc:title>
  <dc:creator>Willy Shakespeare</dc:creator>
  <cp:lastModifiedBy>andrew quilpa</cp:lastModifiedBy>
  <cp:revision>8</cp:revision>
  <dcterms:created xsi:type="dcterms:W3CDTF">2017-02-01T22:28:33Z</dcterms:created>
  <dcterms:modified xsi:type="dcterms:W3CDTF">2017-02-07T21:03:47Z</dcterms:modified>
</cp:coreProperties>
</file>