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28"/>
  </p:notesMasterIdLst>
  <p:sldIdLst>
    <p:sldId id="256" r:id="rId2"/>
    <p:sldId id="535" r:id="rId3"/>
    <p:sldId id="536" r:id="rId4"/>
    <p:sldId id="540" r:id="rId5"/>
    <p:sldId id="615" r:id="rId6"/>
    <p:sldId id="616" r:id="rId7"/>
    <p:sldId id="541" r:id="rId8"/>
    <p:sldId id="542" r:id="rId9"/>
    <p:sldId id="617" r:id="rId10"/>
    <p:sldId id="544" r:id="rId11"/>
    <p:sldId id="618" r:id="rId12"/>
    <p:sldId id="620" r:id="rId13"/>
    <p:sldId id="619" r:id="rId14"/>
    <p:sldId id="547" r:id="rId15"/>
    <p:sldId id="621" r:id="rId16"/>
    <p:sldId id="549" r:id="rId17"/>
    <p:sldId id="622" r:id="rId18"/>
    <p:sldId id="624" r:id="rId19"/>
    <p:sldId id="623" r:id="rId20"/>
    <p:sldId id="551" r:id="rId21"/>
    <p:sldId id="626" r:id="rId22"/>
    <p:sldId id="552" r:id="rId23"/>
    <p:sldId id="554" r:id="rId24"/>
    <p:sldId id="629" r:id="rId25"/>
    <p:sldId id="557" r:id="rId26"/>
    <p:sldId id="632" r:id="rId27"/>
    <p:sldId id="634" r:id="rId28"/>
    <p:sldId id="558" r:id="rId29"/>
    <p:sldId id="633" r:id="rId30"/>
    <p:sldId id="636" r:id="rId31"/>
    <p:sldId id="559" r:id="rId32"/>
    <p:sldId id="638" r:id="rId33"/>
    <p:sldId id="562" r:id="rId34"/>
    <p:sldId id="639" r:id="rId35"/>
    <p:sldId id="564" r:id="rId36"/>
    <p:sldId id="640" r:id="rId37"/>
    <p:sldId id="641" r:id="rId38"/>
    <p:sldId id="566" r:id="rId39"/>
    <p:sldId id="642" r:id="rId40"/>
    <p:sldId id="643" r:id="rId41"/>
    <p:sldId id="568" r:id="rId42"/>
    <p:sldId id="570" r:id="rId43"/>
    <p:sldId id="644" r:id="rId44"/>
    <p:sldId id="645" r:id="rId45"/>
    <p:sldId id="647" r:id="rId46"/>
    <p:sldId id="573" r:id="rId47"/>
    <p:sldId id="648" r:id="rId48"/>
    <p:sldId id="650" r:id="rId49"/>
    <p:sldId id="575" r:id="rId50"/>
    <p:sldId id="651" r:id="rId51"/>
    <p:sldId id="577" r:id="rId52"/>
    <p:sldId id="652" r:id="rId53"/>
    <p:sldId id="578" r:id="rId54"/>
    <p:sldId id="580" r:id="rId55"/>
    <p:sldId id="653" r:id="rId56"/>
    <p:sldId id="582" r:id="rId57"/>
    <p:sldId id="654" r:id="rId58"/>
    <p:sldId id="655" r:id="rId59"/>
    <p:sldId id="583" r:id="rId60"/>
    <p:sldId id="656" r:id="rId61"/>
    <p:sldId id="586" r:id="rId62"/>
    <p:sldId id="658" r:id="rId63"/>
    <p:sldId id="659" r:id="rId64"/>
    <p:sldId id="660" r:id="rId65"/>
    <p:sldId id="661" r:id="rId66"/>
    <p:sldId id="588" r:id="rId67"/>
    <p:sldId id="664" r:id="rId68"/>
    <p:sldId id="665" r:id="rId69"/>
    <p:sldId id="666" r:id="rId70"/>
    <p:sldId id="667" r:id="rId71"/>
    <p:sldId id="590" r:id="rId72"/>
    <p:sldId id="669" r:id="rId73"/>
    <p:sldId id="670" r:id="rId74"/>
    <p:sldId id="671" r:id="rId75"/>
    <p:sldId id="592" r:id="rId76"/>
    <p:sldId id="675" r:id="rId77"/>
    <p:sldId id="674" r:id="rId78"/>
    <p:sldId id="676" r:id="rId79"/>
    <p:sldId id="593" r:id="rId80"/>
    <p:sldId id="595" r:id="rId81"/>
    <p:sldId id="679" r:id="rId82"/>
    <p:sldId id="596" r:id="rId83"/>
    <p:sldId id="680" r:id="rId84"/>
    <p:sldId id="681" r:id="rId85"/>
    <p:sldId id="682" r:id="rId86"/>
    <p:sldId id="683" r:id="rId87"/>
    <p:sldId id="599" r:id="rId88"/>
    <p:sldId id="686" r:id="rId89"/>
    <p:sldId id="687" r:id="rId90"/>
    <p:sldId id="688" r:id="rId91"/>
    <p:sldId id="689" r:id="rId92"/>
    <p:sldId id="690" r:id="rId93"/>
    <p:sldId id="600" r:id="rId94"/>
    <p:sldId id="603" r:id="rId95"/>
    <p:sldId id="692" r:id="rId96"/>
    <p:sldId id="605" r:id="rId97"/>
    <p:sldId id="606" r:id="rId98"/>
    <p:sldId id="693" r:id="rId99"/>
    <p:sldId id="608" r:id="rId100"/>
    <p:sldId id="694" r:id="rId101"/>
    <p:sldId id="695" r:id="rId102"/>
    <p:sldId id="696" r:id="rId103"/>
    <p:sldId id="697" r:id="rId104"/>
    <p:sldId id="698" r:id="rId105"/>
    <p:sldId id="699" r:id="rId106"/>
    <p:sldId id="610" r:id="rId107"/>
    <p:sldId id="701" r:id="rId108"/>
    <p:sldId id="702" r:id="rId109"/>
    <p:sldId id="612" r:id="rId110"/>
    <p:sldId id="707" r:id="rId111"/>
    <p:sldId id="703" r:id="rId112"/>
    <p:sldId id="705" r:id="rId113"/>
    <p:sldId id="712" r:id="rId114"/>
    <p:sldId id="713" r:id="rId115"/>
    <p:sldId id="709" r:id="rId116"/>
    <p:sldId id="715" r:id="rId117"/>
    <p:sldId id="714" r:id="rId118"/>
    <p:sldId id="716" r:id="rId119"/>
    <p:sldId id="718" r:id="rId120"/>
    <p:sldId id="721" r:id="rId121"/>
    <p:sldId id="722" r:id="rId122"/>
    <p:sldId id="719" r:id="rId123"/>
    <p:sldId id="724" r:id="rId124"/>
    <p:sldId id="726" r:id="rId125"/>
    <p:sldId id="725" r:id="rId126"/>
    <p:sldId id="727" r:id="rId1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8" autoAdjust="0"/>
    <p:restoredTop sz="90603" autoAdjust="0"/>
  </p:normalViewPr>
  <p:slideViewPr>
    <p:cSldViewPr>
      <p:cViewPr varScale="1">
        <p:scale>
          <a:sx n="64" d="100"/>
          <a:sy n="64" d="100"/>
        </p:scale>
        <p:origin x="-1284" y="-90"/>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100</a:t>
            </a:fld>
            <a:endParaRPr lang="en-US" smtClean="0">
              <a:ea typeface="ＭＳ Ｐゴシック" charset="-128"/>
              <a:cs typeface="ＭＳ Ｐゴシック"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101</a:t>
            </a:fld>
            <a:endParaRPr lang="en-US" smtClean="0">
              <a:ea typeface="ＭＳ Ｐゴシック" charset="-128"/>
              <a:cs typeface="ＭＳ Ｐゴシック"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102</a:t>
            </a:fld>
            <a:endParaRPr lang="en-US" smtClean="0">
              <a:ea typeface="ＭＳ Ｐゴシック" charset="-128"/>
              <a:cs typeface="ＭＳ Ｐゴシック"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Make a note of the name that you remove. You will restore the original user name at the end of this lesson.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103</a:t>
            </a:fld>
            <a:endParaRPr lang="en-US" smtClean="0">
              <a:ea typeface="ＭＳ Ｐゴシック" charset="-128"/>
              <a:cs typeface="ＭＳ Ｐゴシック"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104</a:t>
            </a:fld>
            <a:endParaRPr lang="en-US" smtClean="0">
              <a:ea typeface="ＭＳ Ｐゴシック" charset="-128"/>
              <a:cs typeface="ＭＳ Ｐゴシック"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105</a:t>
            </a:fld>
            <a:endParaRPr lang="en-US" smtClean="0">
              <a:ea typeface="ＭＳ Ｐゴシック" charset="-128"/>
              <a:cs typeface="ＭＳ Ｐゴシック"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Undo is inactive in a shared workbook. If you accidentally replace your data or another user’s, you will need to reject the change to restore the data you replaced.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106</a:t>
            </a:fld>
            <a:endParaRPr lang="en-US" smtClean="0">
              <a:ea typeface="ＭＳ Ｐゴシック" charset="-128"/>
              <a:cs typeface="ＭＳ Ｐゴシック"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107</a:t>
            </a:fld>
            <a:endParaRPr lang="en-US" smtClean="0">
              <a:ea typeface="ＭＳ Ｐゴシック" charset="-128"/>
              <a:cs typeface="ＭＳ Ｐゴシック"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108</a:t>
            </a:fld>
            <a:endParaRPr lang="en-US" smtClean="0">
              <a:ea typeface="ＭＳ Ｐゴシック" charset="-128"/>
              <a:cs typeface="ＭＳ Ｐゴシック"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109</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110</a:t>
            </a:fld>
            <a:endParaRPr lang="en-US" smtClean="0">
              <a:ea typeface="ＭＳ Ｐゴシック" charset="-128"/>
              <a:cs typeface="ＭＳ Ｐゴシック"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111</a:t>
            </a:fld>
            <a:endParaRPr lang="en-US" smtClean="0">
              <a:ea typeface="ＭＳ Ｐゴシック" charset="-128"/>
              <a:cs typeface="ＭＳ Ｐゴシック"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112</a:t>
            </a:fld>
            <a:endParaRPr lang="en-US" smtClean="0">
              <a:ea typeface="ＭＳ Ｐゴシック" charset="-128"/>
              <a:cs typeface="ＭＳ Ｐゴシック"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It is a good idea to print the current version of a shared workbook as well as the change history, because cell locations in the copied history may no longer be valid if additional changes are made.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113</a:t>
            </a:fld>
            <a:endParaRPr lang="en-US" smtClean="0">
              <a:ea typeface="ＭＳ Ｐゴシック" charset="-128"/>
              <a:cs typeface="ＭＳ Ｐゴシック"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114</a:t>
            </a:fld>
            <a:endParaRPr lang="en-US" smtClean="0">
              <a:ea typeface="ＭＳ Ｐゴシック" charset="-128"/>
              <a:cs typeface="ＭＳ Ｐゴシック"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115</a:t>
            </a:fld>
            <a:endParaRPr lang="en-US" smtClean="0">
              <a:ea typeface="ＭＳ Ｐゴシック" charset="-128"/>
              <a:cs typeface="ＭＳ Ｐゴシック"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116</a:t>
            </a:fld>
            <a:endParaRPr lang="en-US" smtClean="0">
              <a:ea typeface="ＭＳ Ｐゴシック" charset="-128"/>
              <a:cs typeface="ＭＳ Ｐゴシック"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117</a:t>
            </a:fld>
            <a:endParaRPr lang="en-US" smtClean="0">
              <a:ea typeface="ＭＳ Ｐゴシック" charset="-128"/>
              <a:cs typeface="ＭＳ Ｐゴシック"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118</a:t>
            </a:fld>
            <a:endParaRPr lang="en-US" smtClean="0">
              <a:ea typeface="ＭＳ Ｐゴシック" charset="-128"/>
              <a:cs typeface="ＭＳ Ｐゴシック"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119</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120</a:t>
            </a:fld>
            <a:endParaRPr lang="en-US" smtClean="0">
              <a:ea typeface="ＭＳ Ｐゴシック" charset="-128"/>
              <a:cs typeface="ＭＳ Ｐゴシック"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121</a:t>
            </a:fld>
            <a:endParaRPr lang="en-US" smtClean="0">
              <a:ea typeface="ＭＳ Ｐゴシック" charset="-128"/>
              <a:cs typeface="ＭＳ Ｐゴシック"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Another Way: </a:t>
            </a:r>
            <a:r>
              <a:rPr lang="en-US" sz="1200" dirty="0" smtClean="0"/>
              <a:t>To delete a comment, you can click Show/Hide on the Review tab to display the comment and then double-click the comment text box and press Delete. You can also right-click on the comment and choose Delete from the drop-down menu that appears.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122</a:t>
            </a:fld>
            <a:endParaRPr lang="en-US" smtClean="0">
              <a:ea typeface="ＭＳ Ｐゴシック" charset="-128"/>
              <a:cs typeface="ＭＳ Ｐゴシック"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123</a:t>
            </a:fld>
            <a:endParaRPr lang="en-US" smtClean="0">
              <a:ea typeface="ＭＳ Ｐゴシック" charset="-128"/>
              <a:cs typeface="ＭＳ Ｐゴシック"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124</a:t>
            </a:fld>
            <a:endParaRPr lang="en-US" smtClean="0">
              <a:ea typeface="ＭＳ Ｐゴシック" charset="-128"/>
              <a:cs typeface="ＭＳ Ｐゴシック"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125</a:t>
            </a:fld>
            <a:endParaRPr lang="en-US" smtClean="0">
              <a:ea typeface="ＭＳ Ｐゴシック" charset="-128"/>
              <a:cs typeface="ＭＳ Ｐゴシック"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126</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Arguments used in VLOOKUP or HLOOKUP are not case sensitive, so you can key them in uppercase, lowercase, or any combination of uppercase and lowercase characters. Also, the VLOOKUP and HLOOKUP function names are not case sensitive.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Arguments used in VLOOKUP or HLOOKUP are not case sensitive, so you can key them in uppercase, lowercase, or any combination of uppercase and lowercase characters. </a:t>
            </a:r>
            <a:r>
              <a:rPr lang="en-US" sz="1200" smtClean="0"/>
              <a:t>Also, the VLOOKUP and HLOOKUP function names are not case sensitive.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True in the </a:t>
            </a:r>
            <a:r>
              <a:rPr lang="en-US" sz="1200" kern="1200" dirty="0" err="1" smtClean="0">
                <a:solidFill>
                  <a:schemeClr val="tx1"/>
                </a:solidFill>
                <a:effectLst/>
                <a:latin typeface="+mn-lt"/>
                <a:ea typeface="ＭＳ Ｐゴシック" charset="-128"/>
                <a:cs typeface="ＭＳ Ｐゴシック" charset="-128"/>
              </a:rPr>
              <a:t>Range_lookup</a:t>
            </a:r>
            <a:r>
              <a:rPr lang="en-US" sz="1200" kern="1200" dirty="0" smtClean="0">
                <a:solidFill>
                  <a:schemeClr val="tx1"/>
                </a:solidFill>
                <a:effectLst/>
                <a:latin typeface="+mn-lt"/>
                <a:ea typeface="ＭＳ Ｐゴシック" charset="-128"/>
                <a:cs typeface="ＭＳ Ｐゴシック" charset="-128"/>
              </a:rPr>
              <a:t> box will return the closest value. False returns only an exact value. If you leave the </a:t>
            </a:r>
            <a:r>
              <a:rPr lang="en-US" sz="1200" kern="1200" dirty="0" err="1" smtClean="0">
                <a:solidFill>
                  <a:schemeClr val="tx1"/>
                </a:solidFill>
                <a:effectLst/>
                <a:latin typeface="+mn-lt"/>
                <a:ea typeface="ＭＳ Ｐゴシック" charset="-128"/>
                <a:cs typeface="ＭＳ Ｐゴシック" charset="-128"/>
              </a:rPr>
              <a:t>Range_lookup</a:t>
            </a:r>
            <a:r>
              <a:rPr lang="en-US" sz="1200" kern="1200" dirty="0" smtClean="0">
                <a:solidFill>
                  <a:schemeClr val="tx1"/>
                </a:solidFill>
                <a:effectLst/>
                <a:latin typeface="+mn-lt"/>
                <a:ea typeface="ＭＳ Ｐゴシック" charset="-128"/>
                <a:cs typeface="ＭＳ Ｐゴシック" charset="-128"/>
              </a:rPr>
              <a:t> box empty, Excel will enter True when you click OK.</a:t>
            </a: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dirty="0" smtClean="0"/>
              <a:t>Keep in mind as you enter these values that they aren’t case sensitive. Keying yes will therefore yield the same results in the formula. The output text in the cell will directly reflect what you have keyed.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As you add arguments, the Value fields on the Function Arguments dialog box expand to allow you to enter multiple arguments.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You will notice that we write formulas such as IFERROR and VLOOKUP in all uppercase. These terms are not case sensitive, but Microsoft always writes them in uppercase in the formula lists and Help system because doing so makes reading formulas much easier. Thus, it is best to get in the habit of using formulas in uppercase.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Notice that the s letters following the apostrophe in </a:t>
            </a:r>
            <a:r>
              <a:rPr lang="en-US" sz="1200" dirty="0" err="1" smtClean="0"/>
              <a:t>Fabrikam’s</a:t>
            </a:r>
            <a:r>
              <a:rPr lang="en-US" sz="1200" dirty="0" smtClean="0"/>
              <a:t> and Agent’s are capitalized. Text that follows any character other than a letter is capitalized when you use the PROPER formula. Thus, you will need to proofread carefully when you convert capitalization.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48</a:t>
            </a:fld>
            <a:endParaRPr lang="en-US"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49</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50</a:t>
            </a:fld>
            <a:endParaRPr lang="en-US"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51</a:t>
            </a:fld>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52</a:t>
            </a:fld>
            <a:endParaRPr lang="en-US" smtClean="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53</a:t>
            </a:fld>
            <a:endParaRPr lang="en-US" smtClean="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54</a:t>
            </a:fld>
            <a:endParaRPr lang="en-US" smtClean="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55</a:t>
            </a:fld>
            <a:endParaRPr lang="en-US" smtClean="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56</a:t>
            </a:fld>
            <a:endParaRPr lang="en-US"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Another Way: </a:t>
            </a:r>
            <a:r>
              <a:rPr lang="en-US" sz="1200" kern="1200" dirty="0" smtClean="0">
                <a:solidFill>
                  <a:schemeClr val="tx1"/>
                </a:solidFill>
                <a:effectLst/>
                <a:latin typeface="+mn-lt"/>
                <a:ea typeface="ＭＳ Ｐゴシック" charset="-128"/>
                <a:cs typeface="ＭＳ Ｐゴシック" charset="-128"/>
              </a:rPr>
              <a:t>You can also use text functions such as LEFT, MID, and RIGHT to convert text data from one column to multiple columns.</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57</a:t>
            </a:fld>
            <a:endParaRPr lang="en-US"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It is not necessary to key dollar signs or commas when entering dollar amounts in the Function Arguments dialog box. If you key them, Excel removes them from the formula and returns an accurate value.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61</a:t>
            </a:fld>
            <a:endParaRPr lang="en-US"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62</a:t>
            </a:fld>
            <a:endParaRPr lang="en-US" smtClean="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The RANDBETWEEN formula generates a new random number each time a workbook is opened. To retain the Employee ID numbers created by the formula, you must replace the formula with the values.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63</a:t>
            </a:fld>
            <a:endParaRPr lang="en-US" smtClean="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64</a:t>
            </a:fld>
            <a:endParaRPr lang="en-US" smtClean="0">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Workbook and worksheet element protection should not be confused with workbook-level password security. Element protection cannot protect a workbook from users who have malicious intent.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65</a:t>
            </a:fld>
            <a:endParaRPr lang="en-US" smtClean="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66</a:t>
            </a:fld>
            <a:endParaRPr lang="en-US" smtClean="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67</a:t>
            </a:fld>
            <a:endParaRPr lang="en-US" smtClean="0">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The workbook password is optional, but if you do not supply a password, any user can unprotect the workbook and change the protected elements.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68</a:t>
            </a:fld>
            <a:endParaRPr lang="en-US" smtClean="0">
              <a:ea typeface="ＭＳ Ｐゴシック" charset="-128"/>
              <a:cs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69</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The result of the SUMIF formula in C20 does </a:t>
            </a:r>
            <a:r>
              <a:rPr lang="en-US" sz="1200" i="1" dirty="0" smtClean="0"/>
              <a:t>not</a:t>
            </a:r>
            <a:r>
              <a:rPr lang="en-US" sz="1200" dirty="0" smtClean="0"/>
              <a:t> include the property value in C15 because the formula specified values greater than $200,000. To include this value, the criterion would have to be &gt;= (greater than or equal to). </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When you confirm the password to prevent unauthorized viewing of a document, you are reminded that passwords are case sensitive. If the password you enter on the Confirm Password dialog box is not identical to the one you entered in the previous dialog box, you will receive an error message. Click OK to close the error message and reenter the password in the Confirm Password dialog box.</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70</a:t>
            </a:fld>
            <a:endParaRPr lang="en-US" smtClean="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71</a:t>
            </a:fld>
            <a:endParaRPr lang="en-US" smtClean="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72</a:t>
            </a:fld>
            <a:endParaRPr lang="en-US" smtClean="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73</a:t>
            </a:fld>
            <a:endParaRPr lang="en-US" smtClean="0">
              <a:ea typeface="ＭＳ Ｐゴシック" charset="-128"/>
              <a:cs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Troubleshooting: </a:t>
            </a:r>
            <a:r>
              <a:rPr lang="en-US" sz="1200" kern="1200" dirty="0" smtClean="0">
                <a:solidFill>
                  <a:schemeClr val="tx1"/>
                </a:solidFill>
                <a:effectLst/>
                <a:latin typeface="+mn-lt"/>
                <a:ea typeface="ＭＳ Ｐゴシック" charset="-128"/>
                <a:cs typeface="ＭＳ Ｐゴシック" charset="-128"/>
              </a:rPr>
              <a:t>If you want to assign a password to a shared workbook, you must assign it before the workbook is shared. You can also </a:t>
            </a:r>
            <a:r>
              <a:rPr lang="en-US" sz="1200" kern="1200" dirty="0" err="1" smtClean="0">
                <a:solidFill>
                  <a:schemeClr val="tx1"/>
                </a:solidFill>
                <a:effectLst/>
                <a:latin typeface="+mn-lt"/>
                <a:ea typeface="ＭＳ Ｐゴシック" charset="-128"/>
                <a:cs typeface="ＭＳ Ｐゴシック" charset="-128"/>
              </a:rPr>
              <a:t>unshare</a:t>
            </a:r>
            <a:r>
              <a:rPr lang="en-US" sz="1200" kern="1200" dirty="0" smtClean="0">
                <a:solidFill>
                  <a:schemeClr val="tx1"/>
                </a:solidFill>
                <a:effectLst/>
                <a:latin typeface="+mn-lt"/>
                <a:ea typeface="ＭＳ Ｐゴシック" charset="-128"/>
                <a:cs typeface="ＭＳ Ｐゴシック" charset="-128"/>
              </a:rPr>
              <a:t> a workbook and add the password. However, when you </a:t>
            </a:r>
            <a:r>
              <a:rPr lang="en-US" sz="1200" kern="1200" dirty="0" err="1" smtClean="0">
                <a:solidFill>
                  <a:schemeClr val="tx1"/>
                </a:solidFill>
                <a:effectLst/>
                <a:latin typeface="+mn-lt"/>
                <a:ea typeface="ＭＳ Ｐゴシック" charset="-128"/>
                <a:cs typeface="ＭＳ Ｐゴシック" charset="-128"/>
              </a:rPr>
              <a:t>unshare</a:t>
            </a:r>
            <a:r>
              <a:rPr lang="en-US" sz="1200" kern="1200" dirty="0" smtClean="0">
                <a:solidFill>
                  <a:schemeClr val="tx1"/>
                </a:solidFill>
                <a:effectLst/>
                <a:latin typeface="+mn-lt"/>
                <a:ea typeface="ＭＳ Ｐゴシック" charset="-128"/>
                <a:cs typeface="ＭＳ Ｐゴシック" charset="-128"/>
              </a:rPr>
              <a:t> a shared workbook, the change history is lost.</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74</a:t>
            </a:fld>
            <a:endParaRPr lang="en-US" smtClean="0">
              <a:ea typeface="ＭＳ Ｐゴシック" charset="-128"/>
              <a:cs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It is a good idea to perform an inspection on a copy of your worksheet because you might not be able to restore hidden content that you remove in the inspection process. If you attempt to inspect a document that has unsaved changes, you will be prompted to save the document before completing the inspection.</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75</a:t>
            </a:fld>
            <a:endParaRPr lang="en-US" smtClean="0">
              <a:ea typeface="ＭＳ Ｐゴシック" charset="-128"/>
              <a:cs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76</a:t>
            </a:fld>
            <a:endParaRPr lang="en-US" smtClean="0">
              <a:ea typeface="ＭＳ Ｐゴシック" charset="-128"/>
              <a:cs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dirty="0" smtClean="0"/>
              <a:t>Take Note: </a:t>
            </a:r>
            <a:r>
              <a:rPr lang="en-US" sz="1200" dirty="0" smtClean="0"/>
              <a:t>You must remove each type of hidden data individually. You can re-inspect the document after you remove items.</a:t>
            </a:r>
            <a:endParaRPr lang="en-US" sz="1200"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77</a:t>
            </a:fld>
            <a:endParaRPr lang="en-US" smtClean="0">
              <a:ea typeface="ＭＳ Ｐゴシック" charset="-128"/>
              <a:cs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78</a:t>
            </a:fld>
            <a:endParaRPr lang="en-US" smtClean="0">
              <a:ea typeface="ＭＳ Ｐゴシック" charset="-128"/>
              <a:cs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79</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When you click Recently Used, the last function that you used appears at the top of the list. Similarly, when you click Insert Function, the Insert Function dialog box opens with the last-used function highlighted.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dirty="0" smtClean="0"/>
              <a:t>Take Note: </a:t>
            </a:r>
            <a:r>
              <a:rPr lang="en-US" sz="1200" dirty="0" smtClean="0"/>
              <a:t>The Get a Digital ID dialog box opens only if you select Add a Digital Signature and you do not have a digital certificate. If the document contains unsaved changes, the file is automatically saved when you click Add a Digital Signature. If one or more digital certificates are available on your computer or network, a Sign dialog box opens so that you can sign the document.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80</a:t>
            </a:fld>
            <a:endParaRPr lang="en-US" smtClean="0">
              <a:ea typeface="ＭＳ Ｐゴシック" charset="-128"/>
              <a:cs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z="1200"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81</a:t>
            </a:fld>
            <a:endParaRPr lang="en-US" smtClean="0">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82</a:t>
            </a:fld>
            <a:endParaRPr lang="en-US" smtClean="0">
              <a:ea typeface="ＭＳ Ｐゴシック" charset="-128"/>
              <a:cs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83</a:t>
            </a:fld>
            <a:endParaRPr lang="en-US" smtClean="0">
              <a:ea typeface="ＭＳ Ｐゴシック" charset="-128"/>
              <a:cs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84</a:t>
            </a:fld>
            <a:endParaRPr lang="en-US" smtClean="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Another Way: </a:t>
            </a:r>
            <a:r>
              <a:rPr lang="en-US" sz="1200" dirty="0" smtClean="0"/>
              <a:t>You can also click the Signatures icon on the Status bar to display the Signatures task pane.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85</a:t>
            </a:fld>
            <a:endParaRPr lang="en-US" smtClean="0">
              <a:ea typeface="ＭＳ Ｐゴシック" charset="-128"/>
              <a:cs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dirty="0" smtClean="0"/>
              <a:t>Take Note: </a:t>
            </a:r>
            <a:r>
              <a:rPr lang="en-US" sz="1200" dirty="0" smtClean="0"/>
              <a:t>The workbook was saved when you created the signature. There is no need to save again. If you use the Save As command after a signature has been added to a document, the signature will become invalid.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86</a:t>
            </a:fld>
            <a:endParaRPr lang="en-US" smtClean="0">
              <a:ea typeface="ＭＳ Ｐゴシック" charset="-128"/>
              <a:cs typeface="ＭＳ Ｐゴシック"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87</a:t>
            </a:fld>
            <a:endParaRPr lang="en-US" smtClean="0">
              <a:ea typeface="ＭＳ Ｐゴシック" charset="-128"/>
              <a:cs typeface="ＭＳ Ｐゴシック"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88</a:t>
            </a:fld>
            <a:endParaRPr lang="en-US" smtClean="0">
              <a:ea typeface="ＭＳ Ｐゴシック" charset="-128"/>
              <a:cs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89</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90</a:t>
            </a:fld>
            <a:endParaRPr lang="en-US" smtClean="0">
              <a:ea typeface="ＭＳ Ｐゴシック" charset="-128"/>
              <a:cs typeface="ＭＳ Ｐゴシック"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91</a:t>
            </a:fld>
            <a:endParaRPr lang="en-US" smtClean="0">
              <a:ea typeface="ＭＳ Ｐゴシック" charset="-128"/>
              <a:cs typeface="ＭＳ Ｐゴシック"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92</a:t>
            </a:fld>
            <a:endParaRPr lang="en-US" smtClean="0">
              <a:ea typeface="ＭＳ Ｐゴシック" charset="-128"/>
              <a:cs typeface="ＭＳ Ｐゴシック"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Troubleshooting: </a:t>
            </a:r>
            <a:r>
              <a:rPr lang="en-US" sz="1200" kern="1200" dirty="0" smtClean="0">
                <a:solidFill>
                  <a:schemeClr val="tx1"/>
                </a:solidFill>
                <a:effectLst/>
                <a:latin typeface="+mn-lt"/>
                <a:ea typeface="ＭＳ Ｐゴシック" charset="-128"/>
                <a:cs typeface="ＭＳ Ｐゴシック" charset="-128"/>
              </a:rPr>
              <a:t>Some email programs will not send a document as an attachment if the document is open on your computer. If you receive such a message, close the document and click Send again.</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93</a:t>
            </a:fld>
            <a:endParaRPr lang="en-US" smtClean="0">
              <a:ea typeface="ＭＳ Ｐゴシック" charset="-128"/>
              <a:cs typeface="ＭＳ Ｐゴシック"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ＭＳ Ｐゴシック" charset="-128"/>
                <a:cs typeface="ＭＳ Ｐゴシック" charset="-128"/>
              </a:rPr>
              <a:t>Take Note: </a:t>
            </a:r>
            <a:r>
              <a:rPr lang="en-US" sz="1200" kern="1200" dirty="0" smtClean="0">
                <a:solidFill>
                  <a:schemeClr val="tx1"/>
                </a:solidFill>
                <a:effectLst/>
                <a:latin typeface="+mn-lt"/>
                <a:ea typeface="ＭＳ Ｐゴシック" charset="-128"/>
                <a:cs typeface="ＭＳ Ｐゴシック" charset="-128"/>
              </a:rPr>
              <a:t>Turning off Track Changes removes the change history and removes the shared status of the workbook, but changes already shown in the document will remain until you accept or reject them.</a:t>
            </a: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94</a:t>
            </a:fld>
            <a:endParaRPr lang="en-US" smtClean="0">
              <a:ea typeface="ＭＳ Ｐゴシック" charset="-128"/>
              <a:cs typeface="ＭＳ Ｐゴシック"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95</a:t>
            </a:fld>
            <a:endParaRPr lang="en-US" smtClean="0">
              <a:ea typeface="ＭＳ Ｐゴシック" charset="-128"/>
              <a:cs typeface="ＭＳ Ｐゴシック"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96</a:t>
            </a:fld>
            <a:endParaRPr lang="en-US" smtClean="0">
              <a:ea typeface="ＭＳ Ｐゴシック" charset="-128"/>
              <a:cs typeface="ＭＳ Ｐゴシック"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97</a:t>
            </a:fld>
            <a:endParaRPr lang="en-US" smtClean="0">
              <a:ea typeface="ＭＳ Ｐゴシック" charset="-128"/>
              <a:cs typeface="ＭＳ Ｐゴシック"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98</a:t>
            </a:fld>
            <a:endParaRPr lang="en-US" smtClean="0">
              <a:ea typeface="ＭＳ Ｐゴシック" charset="-128"/>
              <a:cs typeface="ＭＳ Ｐゴシック"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99</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0" y="2286000"/>
            <a:ext cx="8534400" cy="898525"/>
          </a:xfrm>
        </p:spPr>
        <p:txBody>
          <a:bodyPr lIns="45720" rIns="45720">
            <a:normAutofit fontScale="90000"/>
          </a:bodyPr>
          <a:lstStyle/>
          <a:p>
            <a:pPr algn="r">
              <a:defRPr/>
            </a:pPr>
            <a:r>
              <a:rPr lang="en-US" sz="4200" dirty="0" smtClean="0">
                <a:ea typeface="+mj-ea"/>
                <a:cs typeface="+mj-cs"/>
              </a:rPr>
              <a:t>Using Advanced Formulas</a:t>
            </a:r>
            <a:br>
              <a:rPr lang="en-US" sz="4200" dirty="0" smtClean="0">
                <a:ea typeface="+mj-ea"/>
                <a:cs typeface="+mj-cs"/>
              </a:rPr>
            </a:br>
            <a:r>
              <a:rPr lang="en-US" sz="4200" dirty="0" smtClean="0">
                <a:ea typeface="+mj-ea"/>
                <a:cs typeface="+mj-cs"/>
              </a:rPr>
              <a:t>and Securing Workbooks</a:t>
            </a:r>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a:t>USE</a:t>
            </a:r>
            <a:r>
              <a:rPr lang="en-US" sz="2400" dirty="0"/>
              <a:t> the workbook from the previous exercise to perform the following actions:</a:t>
            </a:r>
          </a:p>
          <a:p>
            <a:pPr marL="457200" indent="-457200">
              <a:buFont typeface="+mj-lt"/>
              <a:buAutoNum type="arabicPeriod"/>
            </a:pPr>
            <a:r>
              <a:rPr lang="en-US" sz="2400" dirty="0" smtClean="0"/>
              <a:t>Select </a:t>
            </a:r>
            <a:r>
              <a:rPr lang="en-US" sz="2400" b="1" dirty="0"/>
              <a:t>C22</a:t>
            </a:r>
            <a:r>
              <a:rPr lang="en-US" sz="2400" dirty="0"/>
              <a:t>. Click </a:t>
            </a:r>
            <a:r>
              <a:rPr lang="en-US" sz="2400" b="1" dirty="0"/>
              <a:t>Insert Function </a:t>
            </a:r>
            <a:r>
              <a:rPr lang="en-US" sz="2400" dirty="0"/>
              <a:t>in the Function Library group on the Formulas tab.</a:t>
            </a:r>
          </a:p>
          <a:p>
            <a:pPr marL="457200" indent="-457200">
              <a:buFont typeface="+mj-lt"/>
              <a:buAutoNum type="arabicPeriod"/>
            </a:pPr>
            <a:r>
              <a:rPr lang="en-US" sz="2400" dirty="0" smtClean="0"/>
              <a:t>Key </a:t>
            </a:r>
            <a:r>
              <a:rPr lang="en-US" sz="2400" b="1" dirty="0"/>
              <a:t>SUMIFS </a:t>
            </a:r>
            <a:r>
              <a:rPr lang="en-US" sz="2400" dirty="0"/>
              <a:t>in the </a:t>
            </a:r>
            <a:r>
              <a:rPr lang="en-US" sz="2400" i="1" dirty="0"/>
              <a:t>Search for a Function</a:t>
            </a:r>
            <a:r>
              <a:rPr lang="en-US" sz="2400" dirty="0"/>
              <a:t> box and click </a:t>
            </a:r>
            <a:r>
              <a:rPr lang="en-US" sz="2400" b="1" dirty="0"/>
              <a:t>Go</a:t>
            </a:r>
            <a:r>
              <a:rPr lang="en-US" sz="2400" dirty="0"/>
              <a:t>. SUMIFS will be highlighted in the Function box.</a:t>
            </a:r>
          </a:p>
          <a:p>
            <a:pPr marL="457200" indent="-457200">
              <a:buFont typeface="+mj-lt"/>
              <a:buAutoNum type="arabicPeriod"/>
            </a:pPr>
            <a:r>
              <a:rPr lang="en-US" sz="2400" dirty="0" smtClean="0"/>
              <a:t>Click </a:t>
            </a:r>
            <a:r>
              <a:rPr lang="en-US" sz="2400" b="1" dirty="0"/>
              <a:t>OK </a:t>
            </a:r>
            <a:r>
              <a:rPr lang="en-US" sz="2400" dirty="0"/>
              <a:t>to accept the function.</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select </a:t>
            </a:r>
            <a:r>
              <a:rPr lang="en-US" sz="2400" b="1" dirty="0"/>
              <a:t>C5:C16</a:t>
            </a:r>
            <a:r>
              <a:rPr lang="en-US" sz="2400" dirty="0"/>
              <a:t> in the </a:t>
            </a:r>
            <a:r>
              <a:rPr lang="en-US" sz="2400" dirty="0" err="1"/>
              <a:t>Sum_range</a:t>
            </a:r>
            <a:r>
              <a:rPr lang="en-US" sz="2400" dirty="0"/>
              <a:t> box. This adds your cell range to the argument of the formula</a:t>
            </a:r>
            <a:r>
              <a:rPr lang="en-US" sz="2400" dirty="0" smtClean="0"/>
              <a:t>.</a:t>
            </a:r>
          </a:p>
        </p:txBody>
      </p:sp>
    </p:spTree>
    <p:extLst>
      <p:ext uri="{BB962C8B-B14F-4D97-AF65-F5344CB8AC3E}">
        <p14:creationId xmlns:p14="http://schemas.microsoft.com/office/powerpoint/2010/main" val="11587967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28800"/>
            <a:ext cx="8168126" cy="4597301"/>
          </a:xfrm>
          <a:prstGeom prst="rect">
            <a:avLst/>
          </a:prstGeom>
        </p:spPr>
      </p:pic>
    </p:spTree>
    <p:extLst>
      <p:ext uri="{BB962C8B-B14F-4D97-AF65-F5344CB8AC3E}">
        <p14:creationId xmlns:p14="http://schemas.microsoft.com/office/powerpoint/2010/main" val="929283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dirty="0"/>
              <a:t>the File tab and click </a:t>
            </a:r>
            <a:r>
              <a:rPr lang="en-US" sz="2400" b="1" dirty="0"/>
              <a:t>Options</a:t>
            </a:r>
            <a:r>
              <a:rPr lang="en-US" sz="2400" dirty="0"/>
              <a:t> in the navigation bar. The Excel Options window opens.</a:t>
            </a:r>
          </a:p>
          <a:p>
            <a:pPr marL="457200" indent="-457200">
              <a:buFont typeface="+mj-lt"/>
              <a:buAutoNum type="arabicPeriod" startAt="3"/>
            </a:pPr>
            <a:r>
              <a:rPr lang="en-US" sz="2400" dirty="0" smtClean="0"/>
              <a:t>In </a:t>
            </a:r>
            <a:r>
              <a:rPr lang="en-US" sz="2400" dirty="0"/>
              <a:t>the General category, under </a:t>
            </a:r>
            <a:r>
              <a:rPr lang="en-US" sz="2400" i="1" dirty="0"/>
              <a:t>Personalize your copy of Microsoft Office</a:t>
            </a:r>
            <a:r>
              <a:rPr lang="en-US" sz="2400" dirty="0"/>
              <a:t>, in the User name box, key </a:t>
            </a:r>
            <a:r>
              <a:rPr lang="en-US" sz="2400" b="1" dirty="0"/>
              <a:t>Luca</a:t>
            </a:r>
            <a:r>
              <a:rPr lang="en-US" sz="2400" dirty="0"/>
              <a:t> </a:t>
            </a:r>
            <a:r>
              <a:rPr lang="en-US" sz="2400" b="1" dirty="0" err="1"/>
              <a:t>Delamore</a:t>
            </a:r>
            <a:r>
              <a:rPr lang="en-US" sz="2400" dirty="0"/>
              <a:t>. Click </a:t>
            </a:r>
            <a:r>
              <a:rPr lang="en-US" sz="2400" b="1" dirty="0"/>
              <a:t>OK</a:t>
            </a:r>
            <a:r>
              <a:rPr lang="en-US" sz="2400" dirty="0"/>
              <a:t>. You have changed the document user name that will be listed in the track changes.</a:t>
            </a:r>
          </a:p>
          <a:p>
            <a:pPr marL="457200" indent="-457200">
              <a:buFont typeface="+mj-lt"/>
              <a:buAutoNum type="arabicPeriod" startAt="3"/>
            </a:pPr>
            <a:r>
              <a:rPr lang="en-US" sz="2400" dirty="0" smtClean="0"/>
              <a:t>Select </a:t>
            </a:r>
            <a:r>
              <a:rPr lang="en-US" sz="2400" b="1" dirty="0"/>
              <a:t>A12</a:t>
            </a:r>
            <a:r>
              <a:rPr lang="en-US" sz="2400" dirty="0"/>
              <a:t> and enter the following information in </a:t>
            </a:r>
            <a:r>
              <a:rPr lang="en-US" sz="2400" b="1" dirty="0"/>
              <a:t>A12</a:t>
            </a:r>
            <a:r>
              <a:rPr lang="en-US" sz="2400" dirty="0"/>
              <a:t>, </a:t>
            </a:r>
            <a:r>
              <a:rPr lang="en-US" sz="2400" b="1" dirty="0"/>
              <a:t>A13</a:t>
            </a:r>
            <a:r>
              <a:rPr lang="en-US" sz="2400" dirty="0"/>
              <a:t>, and </a:t>
            </a:r>
            <a:r>
              <a:rPr lang="en-US" sz="2400" b="1" dirty="0"/>
              <a:t>A14</a:t>
            </a:r>
            <a:r>
              <a:rPr lang="en-US" sz="2400" dirty="0"/>
              <a:t>:</a:t>
            </a:r>
          </a:p>
          <a:p>
            <a:r>
              <a:rPr lang="en-US" sz="2400" dirty="0"/>
              <a:t>	</a:t>
            </a:r>
            <a:r>
              <a:rPr lang="en-US" sz="2000" dirty="0" err="1"/>
              <a:t>Delamore</a:t>
            </a:r>
            <a:r>
              <a:rPr lang="en-US" sz="2000" dirty="0"/>
              <a:t>, Luca	</a:t>
            </a:r>
            <a:r>
              <a:rPr lang="en-US" sz="2000" dirty="0" err="1"/>
              <a:t>Avelox</a:t>
            </a:r>
            <a:r>
              <a:rPr lang="en-US" sz="2000" dirty="0"/>
              <a:t>	</a:t>
            </a:r>
            <a:r>
              <a:rPr lang="en-US" sz="2000" dirty="0" err="1" smtClean="0"/>
              <a:t>LaMee</a:t>
            </a:r>
            <a:r>
              <a:rPr lang="en-US" sz="2000" dirty="0"/>
              <a:t>, Brian	</a:t>
            </a:r>
            <a:r>
              <a:rPr lang="en-US" sz="2000" dirty="0" smtClean="0"/>
              <a:t>14-Nov</a:t>
            </a:r>
            <a:endParaRPr lang="en-US" sz="2000" dirty="0"/>
          </a:p>
          <a:p>
            <a:r>
              <a:rPr lang="en-US" sz="2000" dirty="0"/>
              <a:t>	</a:t>
            </a:r>
            <a:r>
              <a:rPr lang="da-DK" sz="2000" dirty="0"/>
              <a:t>Delamore, Luca	Ketek	</a:t>
            </a:r>
            <a:r>
              <a:rPr lang="da-DK" sz="2000" dirty="0" smtClean="0"/>
              <a:t>Miller</a:t>
            </a:r>
            <a:r>
              <a:rPr lang="da-DK" sz="2000" dirty="0"/>
              <a:t>, Ben	</a:t>
            </a:r>
            <a:r>
              <a:rPr lang="da-DK" sz="2000" dirty="0" smtClean="0"/>
              <a:t>14-Nov</a:t>
            </a:r>
            <a:endParaRPr lang="en-US" sz="2000" dirty="0"/>
          </a:p>
          <a:p>
            <a:r>
              <a:rPr lang="da-DK" sz="2000" dirty="0"/>
              <a:t>	</a:t>
            </a:r>
            <a:r>
              <a:rPr lang="en-US" sz="2000" dirty="0" err="1"/>
              <a:t>Delamore</a:t>
            </a:r>
            <a:r>
              <a:rPr lang="en-US" sz="2000" dirty="0"/>
              <a:t>, Luca	</a:t>
            </a:r>
            <a:r>
              <a:rPr lang="en-US" sz="2000" dirty="0" err="1"/>
              <a:t>Cipro</a:t>
            </a:r>
            <a:r>
              <a:rPr lang="en-US" sz="2000" dirty="0"/>
              <a:t>	</a:t>
            </a:r>
            <a:r>
              <a:rPr lang="en-US" sz="2000" dirty="0" smtClean="0"/>
              <a:t>Kearney</a:t>
            </a:r>
            <a:r>
              <a:rPr lang="en-US" sz="2000" dirty="0"/>
              <a:t>, Bonnie	</a:t>
            </a:r>
            <a:r>
              <a:rPr lang="en-US" sz="2000" dirty="0" smtClean="0"/>
              <a:t>14-Nov</a:t>
            </a:r>
            <a:endParaRPr lang="en-US" sz="2000" dirty="0"/>
          </a:p>
        </p:txBody>
      </p:sp>
    </p:spTree>
    <p:extLst>
      <p:ext uri="{BB962C8B-B14F-4D97-AF65-F5344CB8AC3E}">
        <p14:creationId xmlns:p14="http://schemas.microsoft.com/office/powerpoint/2010/main" val="32414833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As </a:t>
            </a:r>
            <a:r>
              <a:rPr lang="en-US" sz="2400" dirty="0"/>
              <a:t>you enter these changes, a colored triangle and comment box appear for each entry made. This makes it easy to view the changes later.</a:t>
            </a:r>
          </a:p>
          <a:p>
            <a:pPr marL="457200" indent="-457200">
              <a:buFont typeface="+mj-lt"/>
              <a:buAutoNum type="arabicPeriod" startAt="6"/>
            </a:pPr>
            <a:r>
              <a:rPr lang="en-US" sz="2400" dirty="0" smtClean="0"/>
              <a:t>Click </a:t>
            </a:r>
            <a:r>
              <a:rPr lang="en-US" sz="2400" b="1" dirty="0"/>
              <a:t>Save</a:t>
            </a:r>
            <a:r>
              <a:rPr lang="en-US" sz="2400" dirty="0"/>
              <a:t> on the Quick Access Toolbar to save the changes you made under the user name Luca </a:t>
            </a:r>
            <a:r>
              <a:rPr lang="en-US" sz="2400" dirty="0" err="1"/>
              <a:t>Delamore</a:t>
            </a:r>
            <a:r>
              <a:rPr lang="en-US" sz="2400" dirty="0"/>
              <a:t>.</a:t>
            </a:r>
          </a:p>
          <a:p>
            <a:pPr marL="457200" indent="-457200">
              <a:buFont typeface="+mj-lt"/>
              <a:buAutoNum type="arabicPeriod" startAt="6"/>
            </a:pPr>
            <a:r>
              <a:rPr lang="en-US" sz="2400" dirty="0" smtClean="0"/>
              <a:t>Click </a:t>
            </a:r>
            <a:r>
              <a:rPr lang="en-US" sz="2400" dirty="0"/>
              <a:t>the File tab and select </a:t>
            </a:r>
            <a:r>
              <a:rPr lang="en-US" sz="2400" b="1" dirty="0"/>
              <a:t>Options</a:t>
            </a:r>
            <a:r>
              <a:rPr lang="en-US" sz="2400" dirty="0"/>
              <a:t>.</a:t>
            </a:r>
          </a:p>
          <a:p>
            <a:pPr marL="457200" indent="-457200">
              <a:buFont typeface="+mj-lt"/>
              <a:buAutoNum type="arabicPeriod" startAt="6"/>
            </a:pPr>
            <a:r>
              <a:rPr lang="en-US" sz="2400" dirty="0" smtClean="0"/>
              <a:t>In </a:t>
            </a:r>
            <a:r>
              <a:rPr lang="en-US" sz="2400" dirty="0"/>
              <a:t>the User name box, key </a:t>
            </a:r>
            <a:r>
              <a:rPr lang="en-US" sz="2400" b="1" dirty="0"/>
              <a:t>Billie</a:t>
            </a:r>
            <a:r>
              <a:rPr lang="en-US" sz="2400" dirty="0"/>
              <a:t> </a:t>
            </a:r>
            <a:r>
              <a:rPr lang="en-US" sz="2400" b="1" dirty="0"/>
              <a:t>Jo Murray</a:t>
            </a:r>
            <a:r>
              <a:rPr lang="en-US" sz="2400" dirty="0"/>
              <a:t>. Click </a:t>
            </a:r>
            <a:r>
              <a:rPr lang="en-US" sz="2400" b="1" dirty="0"/>
              <a:t>OK</a:t>
            </a:r>
            <a:r>
              <a:rPr lang="en-US" sz="2400" dirty="0"/>
              <a:t>. You are once again changing the user name and applying it to the document</a:t>
            </a:r>
            <a:r>
              <a:rPr lang="en-US" sz="2400" dirty="0" smtClean="0"/>
              <a:t>.</a:t>
            </a:r>
            <a:endParaRPr lang="en-US" sz="2400" dirty="0"/>
          </a:p>
        </p:txBody>
      </p:sp>
    </p:spTree>
    <p:extLst>
      <p:ext uri="{BB962C8B-B14F-4D97-AF65-F5344CB8AC3E}">
        <p14:creationId xmlns:p14="http://schemas.microsoft.com/office/powerpoint/2010/main" val="27592746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Key </a:t>
            </a:r>
            <a:r>
              <a:rPr lang="en-US" sz="2400" dirty="0"/>
              <a:t>the following data in </a:t>
            </a:r>
            <a:r>
              <a:rPr lang="en-US" sz="2400" b="1" dirty="0"/>
              <a:t>A15</a:t>
            </a:r>
            <a:r>
              <a:rPr lang="en-US" sz="2400" dirty="0"/>
              <a:t>, </a:t>
            </a:r>
            <a:r>
              <a:rPr lang="en-US" sz="2400" b="1" dirty="0"/>
              <a:t>A16</a:t>
            </a:r>
            <a:r>
              <a:rPr lang="en-US" sz="2400" dirty="0"/>
              <a:t>, and </a:t>
            </a:r>
            <a:r>
              <a:rPr lang="en-US" sz="2400" b="1" dirty="0" smtClean="0"/>
              <a:t>A17</a:t>
            </a:r>
            <a:r>
              <a:rPr lang="en-US" sz="2400" dirty="0" smtClean="0"/>
              <a:t>:</a:t>
            </a:r>
            <a:endParaRPr lang="en-US" sz="2400" dirty="0"/>
          </a:p>
          <a:p>
            <a:r>
              <a:rPr lang="en-US" sz="2000" dirty="0"/>
              <a:t>Murray, Billie Jo	</a:t>
            </a:r>
            <a:r>
              <a:rPr lang="en-US" sz="2000" dirty="0" err="1"/>
              <a:t>Zetia</a:t>
            </a:r>
            <a:r>
              <a:rPr lang="en-US" sz="2000" dirty="0"/>
              <a:t>	</a:t>
            </a:r>
            <a:r>
              <a:rPr lang="en-US" sz="2000" dirty="0" smtClean="0"/>
              <a:t>Peters</a:t>
            </a:r>
            <a:r>
              <a:rPr lang="en-US" sz="2000" dirty="0"/>
              <a:t>, James	</a:t>
            </a:r>
            <a:r>
              <a:rPr lang="en-US" sz="2000" dirty="0" smtClean="0"/>
              <a:t>	15-Nov</a:t>
            </a:r>
            <a:endParaRPr lang="en-US" sz="2000" dirty="0"/>
          </a:p>
          <a:p>
            <a:r>
              <a:rPr lang="en-US" sz="2000" dirty="0"/>
              <a:t>Murray, Billie Jo	</a:t>
            </a:r>
            <a:r>
              <a:rPr lang="en-US" sz="2000" dirty="0" err="1"/>
              <a:t>Cipro</a:t>
            </a:r>
            <a:r>
              <a:rPr lang="en-US" sz="2000" dirty="0"/>
              <a:t>	</a:t>
            </a:r>
            <a:r>
              <a:rPr lang="en-US" sz="2000" dirty="0" smtClean="0"/>
              <a:t>Smith</a:t>
            </a:r>
            <a:r>
              <a:rPr lang="en-US" sz="2000" dirty="0"/>
              <a:t>, Samantha	15-Nov</a:t>
            </a:r>
          </a:p>
          <a:p>
            <a:r>
              <a:rPr lang="en-US" sz="2000" dirty="0"/>
              <a:t>Murray, Billie Jo	</a:t>
            </a:r>
            <a:r>
              <a:rPr lang="en-US" sz="2000" dirty="0" err="1"/>
              <a:t>Ketek</a:t>
            </a:r>
            <a:r>
              <a:rPr lang="en-US" sz="2000" dirty="0"/>
              <a:t>	</a:t>
            </a:r>
            <a:r>
              <a:rPr lang="en-US" sz="2000" dirty="0" smtClean="0"/>
              <a:t>Ruth</a:t>
            </a:r>
            <a:r>
              <a:rPr lang="en-US" sz="2000" dirty="0"/>
              <a:t>, Andy		15-Nov</a:t>
            </a:r>
          </a:p>
          <a:p>
            <a:r>
              <a:rPr lang="en-US" sz="2400" dirty="0"/>
              <a:t>Note your changes to the worksheet, as illustrated in the figure shown on the next </a:t>
            </a:r>
            <a:r>
              <a:rPr lang="en-US" sz="2400" dirty="0" smtClean="0"/>
              <a:t>slide</a:t>
            </a:r>
          </a:p>
        </p:txBody>
      </p:sp>
    </p:spTree>
    <p:extLst>
      <p:ext uri="{BB962C8B-B14F-4D97-AF65-F5344CB8AC3E}">
        <p14:creationId xmlns:p14="http://schemas.microsoft.com/office/powerpoint/2010/main" val="36530760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93" y="1628800"/>
            <a:ext cx="6934200" cy="4924425"/>
          </a:xfrm>
          <a:prstGeom prst="rect">
            <a:avLst/>
          </a:prstGeom>
        </p:spPr>
      </p:pic>
    </p:spTree>
    <p:extLst>
      <p:ext uri="{BB962C8B-B14F-4D97-AF65-F5344CB8AC3E}">
        <p14:creationId xmlns:p14="http://schemas.microsoft.com/office/powerpoint/2010/main" val="4119621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Point </a:t>
            </a:r>
            <a:r>
              <a:rPr lang="en-US" sz="2400" dirty="0"/>
              <a:t>to the colored triangle in the upper-left corner of one of the cells in which you entered data. A box opens with information about the changes made to that cell.</a:t>
            </a:r>
          </a:p>
          <a:p>
            <a:pPr marL="457200" indent="-457200">
              <a:buFont typeface="+mj-lt"/>
              <a:buAutoNum type="arabicPeriod" startAt="10"/>
            </a:pPr>
            <a:r>
              <a:rPr lang="en-US" sz="2400" dirty="0" smtClean="0"/>
              <a:t>Click </a:t>
            </a:r>
            <a:r>
              <a:rPr lang="en-US" sz="2400" b="1" dirty="0"/>
              <a:t>Save</a:t>
            </a:r>
            <a:r>
              <a:rPr lang="en-US" sz="2400" dirty="0"/>
              <a:t> on the Quick Access Toolbar to save the changes you made under the user name Billie Jo Murray.</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8032812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Your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File tab and click </a:t>
            </a:r>
            <a:r>
              <a:rPr lang="en-US" sz="2400" b="1" dirty="0"/>
              <a:t>Options</a:t>
            </a:r>
            <a:r>
              <a:rPr lang="en-US" sz="2400" dirty="0"/>
              <a:t>.</a:t>
            </a:r>
          </a:p>
          <a:p>
            <a:pPr marL="457200" indent="-457200">
              <a:buFont typeface="+mj-lt"/>
              <a:buAutoNum type="arabicPeriod"/>
            </a:pPr>
            <a:r>
              <a:rPr lang="en-US" sz="2400" dirty="0" smtClean="0"/>
              <a:t>In </a:t>
            </a:r>
            <a:r>
              <a:rPr lang="en-US" sz="2400" dirty="0"/>
              <a:t>the General category, under </a:t>
            </a:r>
            <a:r>
              <a:rPr lang="en-US" sz="2400" i="1" dirty="0"/>
              <a:t>Personalize your copy of Microsoft Office</a:t>
            </a:r>
            <a:r>
              <a:rPr lang="en-US" sz="2400" dirty="0"/>
              <a:t>, in the User name box, key </a:t>
            </a:r>
            <a:r>
              <a:rPr lang="en-US" sz="2400" b="1" dirty="0"/>
              <a:t>Erin </a:t>
            </a:r>
            <a:r>
              <a:rPr lang="en-US" sz="2400" b="1" dirty="0" err="1"/>
              <a:t>Hagens</a:t>
            </a:r>
            <a:r>
              <a:rPr lang="en-US" sz="2400" dirty="0"/>
              <a:t>. Click </a:t>
            </a:r>
            <a:r>
              <a:rPr lang="en-US" sz="2400" b="1" dirty="0"/>
              <a:t>OK</a:t>
            </a:r>
            <a:r>
              <a:rPr lang="en-US" sz="2400" dirty="0"/>
              <a:t>. You have again changed the user of the workbook for change tracking purposes.</a:t>
            </a:r>
          </a:p>
          <a:p>
            <a:pPr marL="457200" indent="-457200">
              <a:buFont typeface="+mj-lt"/>
              <a:buAutoNum type="arabicPeriod"/>
            </a:pPr>
            <a:r>
              <a:rPr lang="en-US" sz="2400" dirty="0" smtClean="0"/>
              <a:t>Select </a:t>
            </a:r>
            <a:r>
              <a:rPr lang="en-US" sz="2400" b="1" dirty="0"/>
              <a:t>A17</a:t>
            </a:r>
            <a:r>
              <a:rPr lang="en-US" sz="2400" dirty="0"/>
              <a:t> and enter the following data in </a:t>
            </a:r>
            <a:r>
              <a:rPr lang="en-US" sz="2400" b="1" dirty="0"/>
              <a:t>A17</a:t>
            </a:r>
            <a:r>
              <a:rPr lang="en-US" sz="2400" dirty="0"/>
              <a:t>, </a:t>
            </a:r>
            <a:r>
              <a:rPr lang="en-US" sz="2400" b="1" dirty="0"/>
              <a:t>A18</a:t>
            </a:r>
            <a:r>
              <a:rPr lang="en-US" sz="2400" dirty="0"/>
              <a:t>, and </a:t>
            </a:r>
            <a:r>
              <a:rPr lang="en-US" sz="2400" b="1" dirty="0"/>
              <a:t>A19</a:t>
            </a:r>
            <a:r>
              <a:rPr lang="en-US" sz="2400" dirty="0"/>
              <a:t>. You will replace data in row 17.</a:t>
            </a:r>
          </a:p>
          <a:p>
            <a:r>
              <a:rPr lang="en-US" sz="2400" dirty="0"/>
              <a:t>	</a:t>
            </a:r>
            <a:r>
              <a:rPr lang="en-US" sz="2000" dirty="0" err="1"/>
              <a:t>Hagens</a:t>
            </a:r>
            <a:r>
              <a:rPr lang="en-US" sz="2000" dirty="0"/>
              <a:t>, Erin	</a:t>
            </a:r>
            <a:r>
              <a:rPr lang="en-US" sz="2000" dirty="0" err="1"/>
              <a:t>Cipro</a:t>
            </a:r>
            <a:r>
              <a:rPr lang="en-US" sz="2000" dirty="0"/>
              <a:t>		Berry, Jo		</a:t>
            </a:r>
            <a:r>
              <a:rPr lang="en-US" sz="2000" dirty="0" smtClean="0"/>
              <a:t>15-Nov</a:t>
            </a:r>
            <a:endParaRPr lang="en-US" sz="2000" dirty="0"/>
          </a:p>
          <a:p>
            <a:r>
              <a:rPr lang="en-US" sz="2000" dirty="0"/>
              <a:t>	</a:t>
            </a:r>
            <a:r>
              <a:rPr lang="de-DE" sz="2000" dirty="0"/>
              <a:t>Hagens, Erin	Norvasc	</a:t>
            </a:r>
            <a:r>
              <a:rPr lang="de-DE" sz="2000" dirty="0" smtClean="0"/>
              <a:t>	Corets</a:t>
            </a:r>
            <a:r>
              <a:rPr lang="de-DE" sz="2000" dirty="0"/>
              <a:t>, Eva	</a:t>
            </a:r>
            <a:r>
              <a:rPr lang="de-DE" sz="2000" dirty="0" smtClean="0"/>
              <a:t>15-Nov</a:t>
            </a:r>
            <a:endParaRPr lang="en-US" sz="2000" dirty="0"/>
          </a:p>
          <a:p>
            <a:r>
              <a:rPr lang="de-DE" sz="2000" dirty="0"/>
              <a:t>	Hagens, Erin	Altace		Beebe, Ann	15-Nov</a:t>
            </a:r>
            <a:endParaRPr lang="en-US" sz="2000" dirty="0"/>
          </a:p>
          <a:p>
            <a:r>
              <a:rPr lang="en-US" sz="2400" b="1" dirty="0" smtClean="0"/>
              <a:t>SAVE </a:t>
            </a:r>
            <a:r>
              <a:rPr lang="en-US" sz="2400" dirty="0" smtClean="0"/>
              <a:t>the changes.</a:t>
            </a:r>
          </a:p>
        </p:txBody>
      </p:sp>
    </p:spTree>
    <p:extLst>
      <p:ext uri="{BB962C8B-B14F-4D97-AF65-F5344CB8AC3E}">
        <p14:creationId xmlns:p14="http://schemas.microsoft.com/office/powerpoint/2010/main" val="1447875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Your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200" dirty="0" smtClean="0"/>
              <a:t>Click </a:t>
            </a:r>
            <a:r>
              <a:rPr lang="en-US" sz="2200" b="1" dirty="0"/>
              <a:t>Track Changes </a:t>
            </a:r>
            <a:r>
              <a:rPr lang="en-US" sz="2200" dirty="0"/>
              <a:t>and click </a:t>
            </a:r>
            <a:r>
              <a:rPr lang="en-US" sz="2200" b="1" dirty="0"/>
              <a:t>Accept/Reject Changes </a:t>
            </a:r>
            <a:r>
              <a:rPr lang="en-US" sz="2200" dirty="0"/>
              <a:t>from the drop-down menu that appears. Excel displays a message box confirming that you want to save the workbook; click </a:t>
            </a:r>
            <a:r>
              <a:rPr lang="en-US" sz="2200" b="1" dirty="0"/>
              <a:t>OK</a:t>
            </a:r>
            <a:r>
              <a:rPr lang="en-US" sz="2200" dirty="0"/>
              <a:t>. The Select Changes to Accept or Reject Dialog box opens.</a:t>
            </a:r>
          </a:p>
          <a:p>
            <a:pPr marL="457200" indent="-457200">
              <a:buFont typeface="+mj-lt"/>
              <a:buAutoNum type="arabicPeriod" startAt="4"/>
            </a:pPr>
            <a:r>
              <a:rPr lang="en-US" sz="2200" dirty="0" smtClean="0"/>
              <a:t>On </a:t>
            </a:r>
            <a:r>
              <a:rPr lang="en-US" sz="2200" dirty="0"/>
              <a:t>the Select Changes </a:t>
            </a:r>
            <a:r>
              <a:rPr lang="en-US" sz="2200" dirty="0" smtClean="0"/>
              <a:t/>
            </a:r>
            <a:br>
              <a:rPr lang="en-US" sz="2200" dirty="0" smtClean="0"/>
            </a:br>
            <a:r>
              <a:rPr lang="en-US" sz="2200" dirty="0" smtClean="0"/>
              <a:t>to </a:t>
            </a:r>
            <a:r>
              <a:rPr lang="en-US" sz="2200" dirty="0"/>
              <a:t>Accept or Reject </a:t>
            </a:r>
            <a:r>
              <a:rPr lang="en-US" sz="2200" dirty="0" smtClean="0"/>
              <a:t>dialog </a:t>
            </a:r>
            <a:br>
              <a:rPr lang="en-US" sz="2200" dirty="0" smtClean="0"/>
            </a:br>
            <a:r>
              <a:rPr lang="en-US" sz="2200" dirty="0" smtClean="0"/>
              <a:t>box</a:t>
            </a:r>
            <a:r>
              <a:rPr lang="en-US" sz="2200" dirty="0"/>
              <a:t>, click </a:t>
            </a:r>
            <a:r>
              <a:rPr lang="en-US" sz="2200" dirty="0" smtClean="0"/>
              <a:t>the </a:t>
            </a:r>
            <a:r>
              <a:rPr lang="en-US" sz="2200" b="1" dirty="0" smtClean="0"/>
              <a:t>Who</a:t>
            </a:r>
            <a:r>
              <a:rPr lang="en-US" sz="2200" dirty="0" smtClean="0"/>
              <a:t> </a:t>
            </a:r>
            <a:br>
              <a:rPr lang="en-US" sz="2200" dirty="0" smtClean="0"/>
            </a:br>
            <a:r>
              <a:rPr lang="en-US" sz="2200" dirty="0" smtClean="0"/>
              <a:t>drop-down </a:t>
            </a:r>
            <a:r>
              <a:rPr lang="en-US" sz="2200" dirty="0"/>
              <a:t>arrow </a:t>
            </a:r>
            <a:r>
              <a:rPr lang="en-US" sz="2200" dirty="0" smtClean="0"/>
              <a:t>and </a:t>
            </a:r>
            <a:br>
              <a:rPr lang="en-US" sz="2200" dirty="0" smtClean="0"/>
            </a:br>
            <a:r>
              <a:rPr lang="en-US" sz="2200" dirty="0" smtClean="0"/>
              <a:t>select </a:t>
            </a:r>
            <a:r>
              <a:rPr lang="en-US" sz="2200" b="1" dirty="0"/>
              <a:t>Erin</a:t>
            </a:r>
            <a:r>
              <a:rPr lang="en-US" sz="2200" dirty="0"/>
              <a:t> </a:t>
            </a:r>
            <a:r>
              <a:rPr lang="en-US" sz="2200" b="1" dirty="0" err="1"/>
              <a:t>Hagens</a:t>
            </a:r>
            <a:r>
              <a:rPr lang="en-US" sz="2200" dirty="0"/>
              <a:t>, then </a:t>
            </a:r>
            <a:r>
              <a:rPr lang="en-US" sz="2200" dirty="0" smtClean="0"/>
              <a:t/>
            </a:r>
            <a:br>
              <a:rPr lang="en-US" sz="2200" dirty="0" smtClean="0"/>
            </a:br>
            <a:r>
              <a:rPr lang="en-US" sz="2200" dirty="0" smtClean="0"/>
              <a:t>click </a:t>
            </a:r>
            <a:r>
              <a:rPr lang="en-US" sz="2200" b="1" dirty="0"/>
              <a:t>OK</a:t>
            </a:r>
            <a:r>
              <a:rPr lang="en-US" sz="2200" dirty="0"/>
              <a:t>. You have just </a:t>
            </a:r>
            <a:r>
              <a:rPr lang="en-US" sz="2200" dirty="0" smtClean="0"/>
              <a:t/>
            </a:r>
            <a:br>
              <a:rPr lang="en-US" sz="2200" dirty="0" smtClean="0"/>
            </a:br>
            <a:r>
              <a:rPr lang="en-US" sz="2200" dirty="0" smtClean="0"/>
              <a:t>asked </a:t>
            </a:r>
            <a:r>
              <a:rPr lang="en-US" sz="2200" dirty="0"/>
              <a:t>Excel to return only </a:t>
            </a:r>
            <a:r>
              <a:rPr lang="en-US" sz="2200" dirty="0" smtClean="0"/>
              <a:t/>
            </a:r>
            <a:br>
              <a:rPr lang="en-US" sz="2200" dirty="0" smtClean="0"/>
            </a:br>
            <a:r>
              <a:rPr lang="en-US" sz="2200" dirty="0" smtClean="0"/>
              <a:t>the </a:t>
            </a:r>
            <a:r>
              <a:rPr lang="en-US" sz="2200" dirty="0"/>
              <a:t>tracked changes </a:t>
            </a:r>
            <a:r>
              <a:rPr lang="en-US" sz="2200" dirty="0" smtClean="0"/>
              <a:t/>
            </a:r>
            <a:br>
              <a:rPr lang="en-US" sz="2200" dirty="0" smtClean="0"/>
            </a:br>
            <a:r>
              <a:rPr lang="en-US" sz="2200" dirty="0" smtClean="0"/>
              <a:t>made </a:t>
            </a:r>
            <a:r>
              <a:rPr lang="en-US" sz="2200" dirty="0"/>
              <a:t>by Erin </a:t>
            </a:r>
            <a:r>
              <a:rPr lang="en-US" sz="2200" dirty="0" err="1"/>
              <a:t>Hagens</a:t>
            </a:r>
            <a:r>
              <a:rPr lang="en-US" sz="2200" dirty="0"/>
              <a:t>. </a:t>
            </a:r>
            <a:r>
              <a:rPr lang="en-US" sz="2200" dirty="0" smtClean="0"/>
              <a:t>(See the figure above.)</a:t>
            </a: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429000"/>
            <a:ext cx="4536504" cy="2088232"/>
          </a:xfrm>
          <a:prstGeom prst="rect">
            <a:avLst/>
          </a:prstGeom>
        </p:spPr>
      </p:pic>
    </p:spTree>
    <p:extLst>
      <p:ext uri="{BB962C8B-B14F-4D97-AF65-F5344CB8AC3E}">
        <p14:creationId xmlns:p14="http://schemas.microsoft.com/office/powerpoint/2010/main" val="7323907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Your Changes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A17 </a:t>
            </a:r>
            <a:r>
              <a:rPr lang="en-US" sz="2400" dirty="0"/>
              <a:t>is selected on the worksheet and the change you made to A17 is displayed. Click </a:t>
            </a:r>
            <a:r>
              <a:rPr lang="en-US" sz="2400" b="1" dirty="0"/>
              <a:t>Reject</a:t>
            </a:r>
            <a:r>
              <a:rPr lang="en-US" sz="2400" dirty="0"/>
              <a:t>. A17 displays the text you replaced and the cell selector moves to B17.</a:t>
            </a:r>
          </a:p>
          <a:p>
            <a:pPr marL="457200" indent="-457200">
              <a:buFont typeface="+mj-lt"/>
              <a:buAutoNum type="arabicPeriod" startAt="6"/>
            </a:pPr>
            <a:r>
              <a:rPr lang="en-US" sz="2400" dirty="0" smtClean="0"/>
              <a:t>Reject </a:t>
            </a:r>
            <a:r>
              <a:rPr lang="en-US" sz="2400" dirty="0"/>
              <a:t>the changes to </a:t>
            </a:r>
            <a:r>
              <a:rPr lang="en-US" sz="2400" b="1" dirty="0"/>
              <a:t>B17</a:t>
            </a:r>
            <a:r>
              <a:rPr lang="en-US" sz="2400" dirty="0"/>
              <a:t>, </a:t>
            </a:r>
            <a:r>
              <a:rPr lang="en-US" sz="2400" b="1" dirty="0"/>
              <a:t>C17</a:t>
            </a:r>
            <a:r>
              <a:rPr lang="en-US" sz="2400" dirty="0"/>
              <a:t>, and </a:t>
            </a:r>
            <a:r>
              <a:rPr lang="en-US" sz="2400" b="1" dirty="0"/>
              <a:t>D17</a:t>
            </a:r>
            <a:r>
              <a:rPr lang="en-US" sz="2400" dirty="0"/>
              <a:t>. Click </a:t>
            </a:r>
            <a:r>
              <a:rPr lang="en-US" sz="2400" b="1" dirty="0"/>
              <a:t>Close</a:t>
            </a:r>
            <a:r>
              <a:rPr lang="en-US" sz="2400" dirty="0"/>
              <a:t>.</a:t>
            </a:r>
          </a:p>
          <a:p>
            <a:pPr marL="457200" indent="-457200">
              <a:buFont typeface="+mj-lt"/>
              <a:buAutoNum type="arabicPeriod" startAt="6"/>
            </a:pPr>
            <a:r>
              <a:rPr lang="en-US" sz="2400" dirty="0" smtClean="0"/>
              <a:t>Key </a:t>
            </a:r>
            <a:r>
              <a:rPr lang="en-US" sz="2400" dirty="0"/>
              <a:t>the following information, beginning in </a:t>
            </a:r>
            <a:r>
              <a:rPr lang="en-US" sz="2400" b="1" dirty="0" smtClean="0"/>
              <a:t>A20</a:t>
            </a:r>
            <a:r>
              <a:rPr lang="en-US" sz="2400" dirty="0" smtClean="0"/>
              <a:t>:</a:t>
            </a:r>
            <a:endParaRPr lang="en-US" sz="2400" dirty="0"/>
          </a:p>
          <a:p>
            <a:r>
              <a:rPr lang="de-DE" sz="2000" dirty="0" smtClean="0"/>
              <a:t>        Hagens</a:t>
            </a:r>
            <a:r>
              <a:rPr lang="de-DE" sz="2000" dirty="0"/>
              <a:t>, Erin	Cipro	</a:t>
            </a:r>
            <a:r>
              <a:rPr lang="de-DE" sz="2000" dirty="0" smtClean="0"/>
              <a:t>Berry</a:t>
            </a:r>
            <a:r>
              <a:rPr lang="de-DE" sz="2000" dirty="0"/>
              <a:t>, Jo	</a:t>
            </a:r>
            <a:r>
              <a:rPr lang="de-DE" sz="2000" dirty="0" smtClean="0"/>
              <a:t>	15-Nov</a:t>
            </a:r>
            <a:endParaRPr lang="en-US" sz="2000" dirty="0"/>
          </a:p>
          <a:p>
            <a:pPr marL="457200" indent="-457200">
              <a:buFont typeface="+mj-lt"/>
              <a:buAutoNum type="arabicPeriod" startAt="9"/>
            </a:pPr>
            <a:r>
              <a:rPr lang="en-US" sz="2400" b="1" dirty="0" smtClean="0"/>
              <a:t>SAVE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10704118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Accept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File tab and click </a:t>
            </a:r>
            <a:r>
              <a:rPr lang="en-US" sz="2400" b="1" dirty="0"/>
              <a:t>Options</a:t>
            </a:r>
            <a:r>
              <a:rPr lang="en-US" sz="2400" dirty="0"/>
              <a:t>.</a:t>
            </a:r>
          </a:p>
          <a:p>
            <a:pPr marL="457200" indent="-457200">
              <a:buFont typeface="+mj-lt"/>
              <a:buAutoNum type="arabicPeriod"/>
            </a:pPr>
            <a:r>
              <a:rPr lang="en-US" sz="2400" dirty="0" smtClean="0"/>
              <a:t>In </a:t>
            </a:r>
            <a:r>
              <a:rPr lang="en-US" sz="2400" dirty="0"/>
              <a:t>the General category, under </a:t>
            </a:r>
            <a:r>
              <a:rPr lang="en-US" sz="2400" i="1" dirty="0"/>
              <a:t>Personalize your copy of Microsoft Office</a:t>
            </a:r>
            <a:r>
              <a:rPr lang="en-US" sz="2400" dirty="0"/>
              <a:t>, in the User name box, key </a:t>
            </a:r>
            <a:r>
              <a:rPr lang="en-US" sz="2400" b="1" dirty="0"/>
              <a:t>Jim </a:t>
            </a:r>
            <a:r>
              <a:rPr lang="en-US" sz="2400" b="1" dirty="0" err="1"/>
              <a:t>Giest</a:t>
            </a:r>
            <a:r>
              <a:rPr lang="en-US" sz="2400" dirty="0"/>
              <a:t>. Click </a:t>
            </a:r>
            <a:r>
              <a:rPr lang="en-US" sz="2400" b="1" dirty="0"/>
              <a:t>OK</a:t>
            </a:r>
            <a:r>
              <a:rPr lang="en-US" sz="2400" dirty="0"/>
              <a:t>.</a:t>
            </a:r>
          </a:p>
          <a:p>
            <a:pPr marL="457200" indent="-457200">
              <a:buFont typeface="+mj-lt"/>
              <a:buAutoNum type="arabicPeriod"/>
            </a:pPr>
            <a:r>
              <a:rPr lang="en-US" sz="2400" dirty="0" smtClean="0"/>
              <a:t>Click </a:t>
            </a:r>
            <a:r>
              <a:rPr lang="en-US" sz="2400" b="1" dirty="0"/>
              <a:t>Track</a:t>
            </a:r>
            <a:r>
              <a:rPr lang="en-US" sz="2400" dirty="0"/>
              <a:t> </a:t>
            </a:r>
            <a:r>
              <a:rPr lang="en-US" sz="2400" b="1" dirty="0"/>
              <a:t>Changes</a:t>
            </a:r>
            <a:r>
              <a:rPr lang="en-US" sz="2400" dirty="0"/>
              <a:t> and select </a:t>
            </a:r>
            <a:r>
              <a:rPr lang="en-US" sz="2400" b="1" dirty="0"/>
              <a:t>Accept/Reject Changes</a:t>
            </a:r>
            <a:r>
              <a:rPr lang="en-US" sz="2400" dirty="0"/>
              <a:t> from the drop-down list.</a:t>
            </a:r>
          </a:p>
          <a:p>
            <a:pPr marL="457200" indent="-457200">
              <a:buFont typeface="+mj-lt"/>
              <a:buAutoNum type="arabicPeriod"/>
            </a:pPr>
            <a:r>
              <a:rPr lang="en-US" sz="2400" i="1" dirty="0" smtClean="0"/>
              <a:t>Not </a:t>
            </a:r>
            <a:r>
              <a:rPr lang="en-US" sz="2400" i="1" dirty="0"/>
              <a:t>yet reviewed</a:t>
            </a:r>
            <a:r>
              <a:rPr lang="en-US" sz="2400" dirty="0"/>
              <a:t> will be selected by default. In the Who box, select </a:t>
            </a:r>
            <a:r>
              <a:rPr lang="en-US" sz="2400" b="1" dirty="0"/>
              <a:t>Luca </a:t>
            </a:r>
            <a:r>
              <a:rPr lang="en-US" sz="2400" b="1" dirty="0" err="1"/>
              <a:t>Delamore</a:t>
            </a:r>
            <a:r>
              <a:rPr lang="en-US" sz="2400" dirty="0"/>
              <a:t>. Click </a:t>
            </a:r>
            <a:r>
              <a:rPr lang="en-US" sz="2400" b="1" dirty="0"/>
              <a:t>OK</a:t>
            </a:r>
            <a:r>
              <a:rPr lang="en-US" sz="2400" dirty="0"/>
              <a:t>. The </a:t>
            </a:r>
            <a:r>
              <a:rPr lang="en-US" sz="2400" i="1" dirty="0"/>
              <a:t>Accept or Reject Changes</a:t>
            </a:r>
            <a:r>
              <a:rPr lang="en-US" sz="2400" dirty="0"/>
              <a:t> dialog box is displayed</a:t>
            </a:r>
            <a:r>
              <a:rPr lang="en-US" sz="2400" dirty="0" smtClean="0"/>
              <a:t>.</a:t>
            </a:r>
            <a:endParaRPr lang="en-US" sz="2400" dirty="0"/>
          </a:p>
        </p:txBody>
      </p:sp>
    </p:spTree>
    <p:extLst>
      <p:ext uri="{BB962C8B-B14F-4D97-AF65-F5344CB8AC3E}">
        <p14:creationId xmlns:p14="http://schemas.microsoft.com/office/powerpoint/2010/main" val="96569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300" dirty="0" smtClean="0"/>
              <a:t>In </a:t>
            </a:r>
            <a:r>
              <a:rPr lang="en-US" sz="2300" dirty="0"/>
              <a:t>the Criteria_range1 box, select </a:t>
            </a:r>
            <a:r>
              <a:rPr lang="en-US" sz="2300" b="1" dirty="0"/>
              <a:t>F5:F16</a:t>
            </a:r>
            <a:r>
              <a:rPr lang="en-US" sz="2300" dirty="0"/>
              <a:t>. In the Criteria1 box, key </a:t>
            </a:r>
            <a:r>
              <a:rPr lang="en-US" sz="2300" b="1" dirty="0"/>
              <a:t>&lt;=60</a:t>
            </a:r>
            <a:r>
              <a:rPr lang="en-US" sz="2300" dirty="0"/>
              <a:t>. This specifies that you want to calculate only those </a:t>
            </a:r>
            <a:r>
              <a:rPr lang="en-US" sz="2300" dirty="0" smtClean="0"/>
              <a:t>values </a:t>
            </a:r>
            <a:r>
              <a:rPr lang="en-US" sz="2300" dirty="0"/>
              <a:t>that </a:t>
            </a:r>
            <a:r>
              <a:rPr lang="en-US" sz="2300" dirty="0" smtClean="0"/>
              <a:t/>
            </a:r>
            <a:br>
              <a:rPr lang="en-US" sz="2300" dirty="0" smtClean="0"/>
            </a:br>
            <a:r>
              <a:rPr lang="en-US" sz="2300" dirty="0" smtClean="0"/>
              <a:t>are less </a:t>
            </a:r>
            <a:r>
              <a:rPr lang="en-US" sz="2300" dirty="0"/>
              <a:t>than or </a:t>
            </a:r>
            <a:r>
              <a:rPr lang="en-US" sz="2300" dirty="0" smtClean="0"/>
              <a:t/>
            </a:r>
            <a:br>
              <a:rPr lang="en-US" sz="2300" dirty="0" smtClean="0"/>
            </a:br>
            <a:r>
              <a:rPr lang="en-US" sz="2300" dirty="0" smtClean="0"/>
              <a:t>equal </a:t>
            </a:r>
            <a:r>
              <a:rPr lang="en-US" sz="2300" dirty="0"/>
              <a:t>to 60. </a:t>
            </a:r>
            <a:r>
              <a:rPr lang="en-US" sz="2300" dirty="0" smtClean="0"/>
              <a:t>When </a:t>
            </a:r>
            <a:br>
              <a:rPr lang="en-US" sz="2300" dirty="0" smtClean="0"/>
            </a:br>
            <a:r>
              <a:rPr lang="en-US" sz="2300" dirty="0" smtClean="0"/>
              <a:t>you move to </a:t>
            </a:r>
            <a:r>
              <a:rPr lang="en-US" sz="2300" dirty="0"/>
              <a:t>the </a:t>
            </a:r>
            <a:r>
              <a:rPr lang="en-US" sz="2300" dirty="0" smtClean="0"/>
              <a:t/>
            </a:r>
            <a:br>
              <a:rPr lang="en-US" sz="2300" dirty="0" smtClean="0"/>
            </a:br>
            <a:r>
              <a:rPr lang="en-US" sz="2300" dirty="0" smtClean="0"/>
              <a:t>next text box</a:t>
            </a:r>
            <a:r>
              <a:rPr lang="en-US" sz="2300" dirty="0"/>
              <a:t>, </a:t>
            </a:r>
            <a:r>
              <a:rPr lang="en-US" sz="2300" dirty="0" smtClean="0"/>
              <a:t/>
            </a:r>
            <a:br>
              <a:rPr lang="en-US" sz="2300" dirty="0" smtClean="0"/>
            </a:br>
            <a:r>
              <a:rPr lang="en-US" sz="2300" dirty="0" smtClean="0"/>
              <a:t>notice </a:t>
            </a:r>
            <a:r>
              <a:rPr lang="en-US" sz="2300" dirty="0"/>
              <a:t>that </a:t>
            </a:r>
            <a:r>
              <a:rPr lang="en-US" sz="2300" dirty="0" smtClean="0"/>
              <a:t>Excel </a:t>
            </a:r>
            <a:br>
              <a:rPr lang="en-US" sz="2300" dirty="0" smtClean="0"/>
            </a:br>
            <a:r>
              <a:rPr lang="en-US" sz="2300" dirty="0" smtClean="0"/>
              <a:t>places quotation </a:t>
            </a:r>
            <a:br>
              <a:rPr lang="en-US" sz="2300" dirty="0" smtClean="0"/>
            </a:br>
            <a:r>
              <a:rPr lang="en-US" sz="2300" dirty="0" smtClean="0"/>
              <a:t>marks around your</a:t>
            </a:r>
            <a:br>
              <a:rPr lang="en-US" sz="2300" dirty="0" smtClean="0"/>
            </a:br>
            <a:r>
              <a:rPr lang="en-US" sz="2300" dirty="0" smtClean="0"/>
              <a:t>criteria</a:t>
            </a:r>
            <a:r>
              <a:rPr lang="en-US" sz="2300" dirty="0"/>
              <a:t>. It applies </a:t>
            </a:r>
            <a:r>
              <a:rPr lang="en-US" sz="2300" dirty="0" smtClean="0"/>
              <a:t/>
            </a:r>
            <a:br>
              <a:rPr lang="en-US" sz="2300" dirty="0" smtClean="0"/>
            </a:br>
            <a:r>
              <a:rPr lang="en-US" sz="2300" dirty="0" smtClean="0"/>
              <a:t>these </a:t>
            </a:r>
            <a:r>
              <a:rPr lang="en-US" sz="2300" dirty="0"/>
              <a:t>marks to let </a:t>
            </a:r>
            <a:r>
              <a:rPr lang="en-US" sz="2300" dirty="0" smtClean="0"/>
              <a:t/>
            </a:r>
            <a:br>
              <a:rPr lang="en-US" sz="2300" dirty="0" smtClean="0"/>
            </a:br>
            <a:r>
              <a:rPr lang="en-US" sz="2300" dirty="0" smtClean="0"/>
              <a:t>itself </a:t>
            </a:r>
            <a:r>
              <a:rPr lang="en-US" sz="2300" dirty="0"/>
              <a:t>know that this is a criterion and not a calculated value</a:t>
            </a:r>
            <a:r>
              <a:rPr lang="en-US" sz="2300" dirty="0" smtClean="0"/>
              <a:t>.</a:t>
            </a:r>
            <a:endParaRPr lang="en-US" sz="2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485710"/>
            <a:ext cx="5112568" cy="3135173"/>
          </a:xfrm>
          <a:prstGeom prst="rect">
            <a:avLst/>
          </a:prstGeom>
        </p:spPr>
      </p:pic>
    </p:spTree>
    <p:extLst>
      <p:ext uri="{BB962C8B-B14F-4D97-AF65-F5344CB8AC3E}">
        <p14:creationId xmlns:p14="http://schemas.microsoft.com/office/powerpoint/2010/main" val="1904177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Accept Changes from Another User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a:t>Accept</a:t>
            </a:r>
            <a:r>
              <a:rPr lang="en-US" sz="2400" dirty="0"/>
              <a:t> as each change is tracked and displayed. The Accept or Reject Changes dialog box closes when you have accepted all changes made by Luca </a:t>
            </a:r>
            <a:r>
              <a:rPr lang="en-US" sz="2400" dirty="0" err="1"/>
              <a:t>Delamore</a:t>
            </a:r>
            <a:r>
              <a:rPr lang="en-US" sz="2400" dirty="0"/>
              <a:t>.</a:t>
            </a:r>
          </a:p>
          <a:p>
            <a:r>
              <a:rPr lang="en-US" sz="2400" b="1" dirty="0"/>
              <a:t>LEAVE</a:t>
            </a:r>
            <a:r>
              <a:rPr lang="en-US" sz="2400" dirty="0"/>
              <a:t> Excel open to use in the next exercise.</a:t>
            </a:r>
          </a:p>
          <a:p>
            <a:endParaRPr lang="en-US" sz="2400" dirty="0"/>
          </a:p>
        </p:txBody>
      </p:sp>
    </p:spTree>
    <p:extLst>
      <p:ext uri="{BB962C8B-B14F-4D97-AF65-F5344CB8AC3E}">
        <p14:creationId xmlns:p14="http://schemas.microsoft.com/office/powerpoint/2010/main" val="32306909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Reject Changes from Another User</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b="1" dirty="0"/>
              <a:t>Track Changes</a:t>
            </a:r>
            <a:r>
              <a:rPr lang="en-US" sz="2400" dirty="0"/>
              <a:t> and click </a:t>
            </a:r>
            <a:r>
              <a:rPr lang="en-US" sz="2400" b="1" dirty="0"/>
              <a:t>Accept/Reject Changes</a:t>
            </a:r>
            <a:r>
              <a:rPr lang="en-US" sz="2400" dirty="0"/>
              <a:t>.</a:t>
            </a:r>
          </a:p>
          <a:p>
            <a:pPr marL="457200" indent="-457200">
              <a:buFont typeface="+mj-lt"/>
              <a:buAutoNum type="arabicPeriod"/>
            </a:pPr>
            <a:r>
              <a:rPr lang="en-US" sz="2400" dirty="0" smtClean="0"/>
              <a:t>Click </a:t>
            </a:r>
            <a:r>
              <a:rPr lang="en-US" sz="2400" dirty="0"/>
              <a:t>the </a:t>
            </a:r>
            <a:r>
              <a:rPr lang="en-US" sz="2400" b="1" dirty="0"/>
              <a:t>Collapse Dialog</a:t>
            </a:r>
            <a:r>
              <a:rPr lang="en-US" sz="2400" dirty="0"/>
              <a:t> button </a:t>
            </a:r>
            <a:r>
              <a:rPr lang="en-US" sz="2400" dirty="0" smtClean="0"/>
              <a:t>      on </a:t>
            </a:r>
            <a:r>
              <a:rPr lang="en-US" sz="2400" dirty="0"/>
              <a:t>the right side of the Where box.</a:t>
            </a:r>
          </a:p>
          <a:p>
            <a:pPr marL="457200" indent="-457200">
              <a:buFont typeface="+mj-lt"/>
              <a:buAutoNum type="arabicPeriod"/>
            </a:pPr>
            <a:r>
              <a:rPr lang="en-US" sz="2400" dirty="0" smtClean="0"/>
              <a:t>Select </a:t>
            </a:r>
            <a:r>
              <a:rPr lang="en-US" sz="2400" dirty="0"/>
              <a:t>the data in row </a:t>
            </a:r>
            <a:r>
              <a:rPr lang="en-US" sz="2400" b="1" dirty="0"/>
              <a:t>16</a:t>
            </a:r>
            <a:r>
              <a:rPr lang="en-US" sz="2400" dirty="0"/>
              <a:t> and click the </a:t>
            </a:r>
            <a:r>
              <a:rPr lang="en-US" sz="2400" b="1" dirty="0"/>
              <a:t>Expand Dialog</a:t>
            </a:r>
            <a:r>
              <a:rPr lang="en-US" sz="2400" dirty="0"/>
              <a:t> button. Click </a:t>
            </a:r>
            <a:r>
              <a:rPr lang="en-US" sz="2400" b="1" dirty="0"/>
              <a:t>OK</a:t>
            </a:r>
            <a:r>
              <a:rPr lang="en-US" sz="2400" dirty="0"/>
              <a:t> to close the Select Changes to Accept or Reject dialog box. The </a:t>
            </a:r>
            <a:r>
              <a:rPr lang="en-US" sz="2400" i="1" dirty="0"/>
              <a:t>Accept or Reject Changes</a:t>
            </a:r>
            <a:r>
              <a:rPr lang="en-US" sz="2400" dirty="0"/>
              <a:t> dialog box is displayed.</a:t>
            </a:r>
          </a:p>
          <a:p>
            <a:pPr marL="457200" indent="-457200">
              <a:buFont typeface="+mj-lt"/>
              <a:buAutoNum type="arabicPeriod"/>
            </a:pPr>
            <a:r>
              <a:rPr lang="en-US" sz="2400" dirty="0" smtClean="0"/>
              <a:t>Click </a:t>
            </a:r>
            <a:r>
              <a:rPr lang="en-US" sz="2400" b="1" dirty="0"/>
              <a:t>Reject</a:t>
            </a:r>
            <a:r>
              <a:rPr lang="en-US" sz="2400" dirty="0"/>
              <a:t> for each cell containing data in the row. The data is removed and row 16 is now blank. </a:t>
            </a:r>
          </a:p>
          <a:p>
            <a:pPr marL="457200" indent="-457200">
              <a:buFont typeface="+mj-lt"/>
              <a:buAutoNum type="arabicPeriod"/>
            </a:pPr>
            <a:r>
              <a:rPr lang="en-US" sz="2400" b="1" dirty="0" smtClean="0"/>
              <a:t>SAVE</a:t>
            </a:r>
            <a:r>
              <a:rPr lang="en-US" sz="2400" dirty="0" smtClean="0"/>
              <a:t> </a:t>
            </a:r>
            <a:r>
              <a:rPr lang="en-US" sz="2400" dirty="0"/>
              <a:t>the workbook as </a:t>
            </a:r>
            <a:r>
              <a:rPr lang="en-US" sz="2400" b="1" i="1" dirty="0"/>
              <a:t>Samples Edited</a:t>
            </a:r>
            <a:r>
              <a:rPr lang="en-US" sz="2400" dirty="0"/>
              <a:t>.</a:t>
            </a:r>
          </a:p>
          <a:p>
            <a:r>
              <a:rPr lang="en-US" sz="2400" b="1" dirty="0"/>
              <a:t>LEAVE</a:t>
            </a:r>
            <a:r>
              <a:rPr lang="en-US" sz="2400" dirty="0"/>
              <a:t> the workbook open to use in the next exercise.</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564904"/>
            <a:ext cx="437386" cy="415517"/>
          </a:xfrm>
          <a:prstGeom prst="rect">
            <a:avLst/>
          </a:prstGeom>
        </p:spPr>
      </p:pic>
    </p:spTree>
    <p:extLst>
      <p:ext uri="{BB962C8B-B14F-4D97-AF65-F5344CB8AC3E}">
        <p14:creationId xmlns:p14="http://schemas.microsoft.com/office/powerpoint/2010/main" val="9294443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Remove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in the Changes group, click </a:t>
            </a:r>
            <a:r>
              <a:rPr lang="en-US" sz="2400" b="1" dirty="0"/>
              <a:t>Track</a:t>
            </a:r>
            <a:r>
              <a:rPr lang="en-US" sz="2400" dirty="0"/>
              <a:t> </a:t>
            </a:r>
            <a:r>
              <a:rPr lang="en-US" sz="2400" b="1" dirty="0"/>
              <a:t>Changes</a:t>
            </a:r>
            <a:r>
              <a:rPr lang="en-US" sz="2400" dirty="0"/>
              <a:t>, and then click </a:t>
            </a:r>
            <a:r>
              <a:rPr lang="en-US" sz="2400" b="1" dirty="0"/>
              <a:t>Highlight</a:t>
            </a:r>
            <a:r>
              <a:rPr lang="en-US" sz="2400" dirty="0"/>
              <a:t> </a:t>
            </a:r>
            <a:r>
              <a:rPr lang="en-US" sz="2400" b="1" dirty="0"/>
              <a:t>Changes</a:t>
            </a:r>
            <a:r>
              <a:rPr lang="en-US" sz="2400" dirty="0"/>
              <a:t>.</a:t>
            </a:r>
          </a:p>
          <a:p>
            <a:pPr marL="457200" indent="-457200">
              <a:buFont typeface="+mj-lt"/>
              <a:buAutoNum type="arabicPeriod"/>
            </a:pPr>
            <a:r>
              <a:rPr lang="en-US" sz="2400" dirty="0" smtClean="0"/>
              <a:t>In </a:t>
            </a:r>
            <a:r>
              <a:rPr lang="en-US" sz="2400" dirty="0"/>
              <a:t>the </a:t>
            </a:r>
            <a:r>
              <a:rPr lang="en-US" sz="2400" i="1" dirty="0"/>
              <a:t>When </a:t>
            </a:r>
            <a:r>
              <a:rPr lang="en-US" sz="2400" dirty="0"/>
              <a:t>box, All is selected by default. This tells Excel to search through all tracked changes made to the worksheet.</a:t>
            </a:r>
          </a:p>
          <a:p>
            <a:pPr marL="457200" indent="-457200">
              <a:buFont typeface="+mj-lt"/>
              <a:buAutoNum type="arabicPeriod"/>
            </a:pPr>
            <a:r>
              <a:rPr lang="en-US" sz="2400" dirty="0" smtClean="0"/>
              <a:t>Clear </a:t>
            </a:r>
            <a:r>
              <a:rPr lang="en-US" sz="2400" dirty="0"/>
              <a:t>the </a:t>
            </a:r>
            <a:r>
              <a:rPr lang="en-US" sz="2400" b="1" dirty="0"/>
              <a:t>Who</a:t>
            </a:r>
            <a:r>
              <a:rPr lang="en-US" sz="2400" dirty="0"/>
              <a:t> and </a:t>
            </a:r>
            <a:r>
              <a:rPr lang="en-US" sz="2400" b="1" dirty="0"/>
              <a:t>Where</a:t>
            </a:r>
            <a:r>
              <a:rPr lang="en-US" sz="2400" dirty="0"/>
              <a:t> check boxes if they are selected.</a:t>
            </a:r>
          </a:p>
          <a:p>
            <a:pPr marL="457200" indent="-457200">
              <a:buFont typeface="+mj-lt"/>
              <a:buAutoNum type="arabicPeriod"/>
            </a:pPr>
            <a:r>
              <a:rPr lang="en-US" sz="2400" dirty="0" smtClean="0"/>
              <a:t>Click </a:t>
            </a:r>
            <a:r>
              <a:rPr lang="en-US" sz="2400" dirty="0"/>
              <a:t>the </a:t>
            </a:r>
            <a:r>
              <a:rPr lang="en-US" sz="2400" b="1" dirty="0"/>
              <a:t>List Changes On a New Sheet</a:t>
            </a:r>
            <a:r>
              <a:rPr lang="en-US" sz="2400" dirty="0"/>
              <a:t> check box. Click </a:t>
            </a:r>
            <a:r>
              <a:rPr lang="en-US" sz="2400" b="1" dirty="0"/>
              <a:t>OK</a:t>
            </a:r>
            <a:r>
              <a:rPr lang="en-US" sz="2400" dirty="0"/>
              <a:t>. A History sheet is added to the workbook</a:t>
            </a:r>
            <a:r>
              <a:rPr lang="en-US" sz="2400" dirty="0" smtClean="0"/>
              <a:t>.</a:t>
            </a:r>
            <a:endParaRPr lang="en-US" sz="2400" dirty="0"/>
          </a:p>
        </p:txBody>
      </p:sp>
    </p:spTree>
    <p:extLst>
      <p:ext uri="{BB962C8B-B14F-4D97-AF65-F5344CB8AC3E}">
        <p14:creationId xmlns:p14="http://schemas.microsoft.com/office/powerpoint/2010/main" val="15876019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Remove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On </a:t>
            </a:r>
            <a:r>
              <a:rPr lang="en-US" sz="2400" dirty="0"/>
              <a:t>the History worksheet, click the </a:t>
            </a:r>
            <a:r>
              <a:rPr lang="en-US" sz="2400" b="1" dirty="0"/>
              <a:t>Select</a:t>
            </a:r>
            <a:r>
              <a:rPr lang="en-US" sz="2400" dirty="0"/>
              <a:t> </a:t>
            </a:r>
            <a:r>
              <a:rPr lang="en-US" sz="2400" b="1" dirty="0"/>
              <a:t>All</a:t>
            </a:r>
            <a:r>
              <a:rPr lang="en-US" sz="2400" dirty="0"/>
              <a:t> button in the corner of the worksheet adjacent to the first column and first row. </a:t>
            </a:r>
            <a:r>
              <a:rPr lang="en-US" sz="2400" dirty="0" smtClean="0"/>
              <a:t>     </a:t>
            </a:r>
            <a:br>
              <a:rPr lang="en-US" sz="2400" dirty="0" smtClean="0"/>
            </a:br>
            <a:r>
              <a:rPr lang="en-US" sz="2400" dirty="0" smtClean="0"/>
              <a:t>Click </a:t>
            </a:r>
            <a:r>
              <a:rPr lang="en-US" sz="2400" dirty="0"/>
              <a:t>the </a:t>
            </a:r>
            <a:r>
              <a:rPr lang="en-US" sz="2400" b="1" dirty="0"/>
              <a:t>Home</a:t>
            </a:r>
            <a:r>
              <a:rPr lang="en-US" sz="2400" dirty="0"/>
              <a:t> tab, and then click the </a:t>
            </a:r>
            <a:r>
              <a:rPr lang="en-US" sz="2400" b="1" dirty="0"/>
              <a:t>Copy</a:t>
            </a:r>
            <a:r>
              <a:rPr lang="en-US" sz="2400" dirty="0"/>
              <a:t> button </a:t>
            </a:r>
            <a:r>
              <a:rPr lang="en-US" sz="2400" dirty="0" smtClean="0"/>
              <a:t/>
            </a:r>
            <a:br>
              <a:rPr lang="en-US" sz="2400" dirty="0" smtClean="0"/>
            </a:br>
            <a:r>
              <a:rPr lang="en-US" sz="2400" dirty="0" smtClean="0"/>
              <a:t>in </a:t>
            </a:r>
            <a:r>
              <a:rPr lang="en-US" sz="2400" dirty="0"/>
              <a:t>the Clipboard group.</a:t>
            </a:r>
          </a:p>
          <a:p>
            <a:pPr marL="457200" indent="-457200">
              <a:buFont typeface="+mj-lt"/>
              <a:buAutoNum type="arabicPeriod" startAt="5"/>
            </a:pPr>
            <a:r>
              <a:rPr lang="en-US" sz="2400" dirty="0" smtClean="0"/>
              <a:t>Press </a:t>
            </a:r>
            <a:r>
              <a:rPr lang="en-US" sz="2400" b="1" dirty="0" err="1"/>
              <a:t>Ctrl+N</a:t>
            </a:r>
            <a:r>
              <a:rPr lang="en-US" sz="2400" dirty="0"/>
              <a:t> to open a new workbook.</a:t>
            </a:r>
          </a:p>
          <a:p>
            <a:pPr marL="457200" indent="-457200">
              <a:buFont typeface="+mj-lt"/>
              <a:buAutoNum type="arabicPeriod" startAt="5"/>
            </a:pPr>
            <a:r>
              <a:rPr lang="en-US" sz="2400" dirty="0" smtClean="0"/>
              <a:t>In </a:t>
            </a:r>
            <a:r>
              <a:rPr lang="en-US" sz="2400" dirty="0"/>
              <a:t>the new workbook, in the Clipboard group on the Home tab, click </a:t>
            </a:r>
            <a:r>
              <a:rPr lang="en-US" sz="2400" b="1" dirty="0" smtClean="0"/>
              <a:t>Paste</a:t>
            </a:r>
            <a:r>
              <a:rPr lang="en-US" sz="2400" dirty="0" smtClean="0"/>
              <a:t>.</a:t>
            </a:r>
            <a:endParaRPr lang="en-US" sz="2400" dirty="0"/>
          </a:p>
          <a:p>
            <a:pPr marL="457200" indent="-457200">
              <a:buFont typeface="+mj-lt"/>
              <a:buAutoNum type="arabicPeriod" startAt="5"/>
            </a:pPr>
            <a:r>
              <a:rPr lang="en-US" sz="2400" b="1" dirty="0" smtClean="0"/>
              <a:t>SAVE</a:t>
            </a:r>
            <a:r>
              <a:rPr lang="en-US" sz="2400" dirty="0" smtClean="0"/>
              <a:t> </a:t>
            </a:r>
            <a:r>
              <a:rPr lang="en-US" sz="2400" dirty="0"/>
              <a:t>the new workbook as </a:t>
            </a:r>
            <a:r>
              <a:rPr lang="en-US" sz="2400" b="1" i="1" dirty="0"/>
              <a:t>Medications History</a:t>
            </a:r>
            <a:r>
              <a:rPr lang="en-US" sz="2400" dirty="0"/>
              <a:t>. </a:t>
            </a:r>
            <a:r>
              <a:rPr lang="en-US" sz="2400" b="1" dirty="0"/>
              <a:t>CLOSE</a:t>
            </a:r>
            <a:r>
              <a:rPr lang="en-US" sz="2400" dirty="0"/>
              <a:t> the workbook.</a:t>
            </a:r>
          </a:p>
          <a:p>
            <a:pPr marL="457200" indent="-457200">
              <a:buFont typeface="+mj-lt"/>
              <a:buAutoNum type="arabicPeriod" startAt="9"/>
            </a:pPr>
            <a:r>
              <a:rPr lang="en-US" sz="2400" dirty="0" smtClean="0"/>
              <a:t>In </a:t>
            </a:r>
            <a:r>
              <a:rPr lang="en-US" sz="2400" dirty="0"/>
              <a:t>the shared workbook, on the Review tab, click </a:t>
            </a:r>
            <a:r>
              <a:rPr lang="en-US" sz="2400" b="1" dirty="0"/>
              <a:t>Unprotect</a:t>
            </a:r>
            <a:r>
              <a:rPr lang="en-US" sz="2400" dirty="0"/>
              <a:t> </a:t>
            </a:r>
            <a:r>
              <a:rPr lang="en-US" sz="2400" b="1" dirty="0"/>
              <a:t>Shared</a:t>
            </a:r>
            <a:r>
              <a:rPr lang="en-US" sz="2400" dirty="0"/>
              <a:t> </a:t>
            </a:r>
            <a:r>
              <a:rPr lang="en-US" sz="2400" b="1" dirty="0"/>
              <a:t>Workbook</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549" y="2420888"/>
            <a:ext cx="329219" cy="3536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2774493"/>
            <a:ext cx="381053" cy="41915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4365104"/>
            <a:ext cx="338745" cy="326647"/>
          </a:xfrm>
          <a:prstGeom prst="rect">
            <a:avLst/>
          </a:prstGeom>
        </p:spPr>
      </p:pic>
    </p:spTree>
    <p:extLst>
      <p:ext uri="{BB962C8B-B14F-4D97-AF65-F5344CB8AC3E}">
        <p14:creationId xmlns:p14="http://schemas.microsoft.com/office/powerpoint/2010/main" val="18978946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Remove Shared Status from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300" dirty="0" smtClean="0"/>
              <a:t>Click </a:t>
            </a:r>
            <a:r>
              <a:rPr lang="en-US" sz="2300" b="1" dirty="0"/>
              <a:t>Share</a:t>
            </a:r>
            <a:r>
              <a:rPr lang="en-US" sz="2300" dirty="0"/>
              <a:t> </a:t>
            </a:r>
            <a:r>
              <a:rPr lang="en-US" sz="2300" b="1" dirty="0"/>
              <a:t>Workbook</a:t>
            </a:r>
            <a:r>
              <a:rPr lang="en-US" sz="2300" dirty="0"/>
              <a:t>. The </a:t>
            </a:r>
            <a:r>
              <a:rPr lang="en-US" sz="2300" i="1" dirty="0"/>
              <a:t>Share Workbook</a:t>
            </a:r>
            <a:r>
              <a:rPr lang="en-US" sz="2300" dirty="0"/>
              <a:t> dialog box is displayed. On the Editing tab, make sure that you (Jim </a:t>
            </a:r>
            <a:r>
              <a:rPr lang="en-US" sz="2300" dirty="0" err="1"/>
              <a:t>Giest</a:t>
            </a:r>
            <a:r>
              <a:rPr lang="en-US" sz="2300" dirty="0"/>
              <a:t>) are the only user listed in the </a:t>
            </a:r>
            <a:r>
              <a:rPr lang="en-US" sz="2300" i="1" dirty="0"/>
              <a:t>Who Has This Workbook Open Now </a:t>
            </a:r>
            <a:r>
              <a:rPr lang="en-US" sz="2300" dirty="0"/>
              <a:t>list.</a:t>
            </a:r>
          </a:p>
          <a:p>
            <a:pPr marL="457200" indent="-457200">
              <a:buFont typeface="+mj-lt"/>
              <a:buAutoNum type="arabicPeriod" startAt="10"/>
            </a:pPr>
            <a:r>
              <a:rPr lang="en-US" sz="2300" dirty="0" smtClean="0"/>
              <a:t>Clear </a:t>
            </a:r>
            <a:r>
              <a:rPr lang="en-US" sz="2300" dirty="0"/>
              <a:t>the </a:t>
            </a:r>
            <a:r>
              <a:rPr lang="en-US" sz="2300" b="1" dirty="0"/>
              <a:t>Allow Changes By More Than One User At The Same Time</a:t>
            </a:r>
            <a:r>
              <a:rPr lang="en-US" sz="2300" dirty="0"/>
              <a:t> option. This also allows the workbook merging check box to become active. Click </a:t>
            </a:r>
            <a:r>
              <a:rPr lang="en-US" sz="2300" b="1" dirty="0"/>
              <a:t>OK</a:t>
            </a:r>
            <a:r>
              <a:rPr lang="en-US" sz="2300" dirty="0"/>
              <a:t> to close the dialog box.</a:t>
            </a:r>
          </a:p>
          <a:p>
            <a:pPr marL="457200" indent="-457200">
              <a:buFont typeface="+mj-lt"/>
              <a:buAutoNum type="arabicPeriod" startAt="10"/>
            </a:pPr>
            <a:r>
              <a:rPr lang="en-US" sz="2300" dirty="0" smtClean="0"/>
              <a:t>A </a:t>
            </a:r>
            <a:r>
              <a:rPr lang="en-US" sz="2300" dirty="0"/>
              <a:t>dialog box opens to prompt you about removing the workbook from shared use. Click </a:t>
            </a:r>
            <a:r>
              <a:rPr lang="en-US" sz="2300" b="1" dirty="0"/>
              <a:t>Yes</a:t>
            </a:r>
            <a:r>
              <a:rPr lang="en-US" sz="2300" dirty="0"/>
              <a:t> to turn off the workbook’s shared status. </a:t>
            </a:r>
            <a:r>
              <a:rPr lang="en-US" sz="2300" i="1" dirty="0"/>
              <a:t>Shared</a:t>
            </a:r>
            <a:r>
              <a:rPr lang="en-US" sz="2300" dirty="0"/>
              <a:t> is removed from the title </a:t>
            </a:r>
            <a:r>
              <a:rPr lang="en-US" sz="2300" dirty="0" smtClean="0"/>
              <a:t>bar.</a:t>
            </a:r>
          </a:p>
          <a:p>
            <a:pPr marL="457200" indent="-457200">
              <a:buFont typeface="+mj-lt"/>
              <a:buAutoNum type="arabicPeriod" startAt="10"/>
            </a:pPr>
            <a:r>
              <a:rPr lang="en-US" sz="2300" b="1" dirty="0" smtClean="0"/>
              <a:t>SAVE</a:t>
            </a:r>
            <a:r>
              <a:rPr lang="en-US" sz="2300" dirty="0" smtClean="0"/>
              <a:t> </a:t>
            </a:r>
            <a:r>
              <a:rPr lang="en-US" sz="2300" dirty="0"/>
              <a:t>and </a:t>
            </a:r>
            <a:r>
              <a:rPr lang="en-US" sz="2300" b="1" dirty="0"/>
              <a:t>CLOSE</a:t>
            </a:r>
            <a:r>
              <a:rPr lang="en-US" sz="2300" dirty="0"/>
              <a:t> the workbook.</a:t>
            </a:r>
          </a:p>
          <a:p>
            <a:r>
              <a:rPr lang="en-US" sz="2300" b="1" dirty="0"/>
              <a:t>LEAVE</a:t>
            </a:r>
            <a:r>
              <a:rPr lang="en-US" sz="2300" dirty="0"/>
              <a:t> Excel open to use in the next exercise.</a:t>
            </a:r>
          </a:p>
          <a:p>
            <a:endParaRPr lang="en-US" sz="2400" dirty="0"/>
          </a:p>
        </p:txBody>
      </p:sp>
    </p:spTree>
    <p:extLst>
      <p:ext uri="{BB962C8B-B14F-4D97-AF65-F5344CB8AC3E}">
        <p14:creationId xmlns:p14="http://schemas.microsoft.com/office/powerpoint/2010/main" val="1135809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lvl="0" indent="-457200">
              <a:buFont typeface="+mj-lt"/>
              <a:buAutoNum type="arabicPeriod"/>
            </a:pPr>
            <a:r>
              <a:rPr lang="en-US" sz="2400" b="1" dirty="0"/>
              <a:t>OPEN</a:t>
            </a:r>
            <a:r>
              <a:rPr lang="en-US" sz="2400" dirty="0"/>
              <a:t> the </a:t>
            </a:r>
            <a:r>
              <a:rPr lang="en-US" sz="2400" b="1" i="1" dirty="0"/>
              <a:t>Personnel Evaluations</a:t>
            </a:r>
            <a:r>
              <a:rPr lang="en-US" sz="2400" dirty="0"/>
              <a:t> data file for this lesson.</a:t>
            </a:r>
          </a:p>
          <a:p>
            <a:pPr marL="457200" indent="-457200">
              <a:buFont typeface="+mj-lt"/>
              <a:buAutoNum type="arabicPeriod"/>
            </a:pPr>
            <a:r>
              <a:rPr lang="en-US" sz="2400" dirty="0" smtClean="0"/>
              <a:t>Select </a:t>
            </a:r>
            <a:r>
              <a:rPr lang="en-US" sz="2400" dirty="0"/>
              <a:t>cell </a:t>
            </a:r>
            <a:r>
              <a:rPr lang="en-US" sz="2400" b="1" dirty="0"/>
              <a:t>F11</a:t>
            </a:r>
            <a:r>
              <a:rPr lang="en-US" sz="2400" dirty="0"/>
              <a:t>. On the Review tab in the Comments group, click </a:t>
            </a:r>
            <a:r>
              <a:rPr lang="en-US" sz="2400" b="1" dirty="0"/>
              <a:t>New Comment</a:t>
            </a:r>
            <a:r>
              <a:rPr lang="en-US" sz="2400" dirty="0"/>
              <a:t>. The comment text box opens for editing.</a:t>
            </a:r>
          </a:p>
          <a:p>
            <a:pPr marL="457200" indent="-457200">
              <a:buFont typeface="+mj-lt"/>
              <a:buAutoNum type="arabicPeriod"/>
            </a:pPr>
            <a:r>
              <a:rPr lang="en-US" sz="2400" dirty="0" smtClean="0"/>
              <a:t>Key </a:t>
            </a:r>
            <a:r>
              <a:rPr lang="en-US" sz="2400" b="1" dirty="0"/>
              <a:t>Frequently to work late</a:t>
            </a:r>
            <a:r>
              <a:rPr lang="en-US" sz="2400" dirty="0"/>
              <a:t>. Then, click outside the comment box. </a:t>
            </a:r>
            <a:r>
              <a:rPr lang="en-US" sz="2400" dirty="0" smtClean="0"/>
              <a:t>See the figure on the next slide.</a:t>
            </a:r>
          </a:p>
        </p:txBody>
      </p:sp>
    </p:spTree>
    <p:extLst>
      <p:ext uri="{BB962C8B-B14F-4D97-AF65-F5344CB8AC3E}">
        <p14:creationId xmlns:p14="http://schemas.microsoft.com/office/powerpoint/2010/main" val="18017765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a Comment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72816"/>
            <a:ext cx="7894484" cy="4180681"/>
          </a:xfrm>
          <a:prstGeom prst="rect">
            <a:avLst/>
          </a:prstGeom>
        </p:spPr>
      </p:pic>
    </p:spTree>
    <p:extLst>
      <p:ext uri="{BB962C8B-B14F-4D97-AF65-F5344CB8AC3E}">
        <p14:creationId xmlns:p14="http://schemas.microsoft.com/office/powerpoint/2010/main" val="21868152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a Comment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a:t>E8</a:t>
            </a:r>
            <a:r>
              <a:rPr lang="en-US" sz="2400" dirty="0"/>
              <a:t>. Click </a:t>
            </a:r>
            <a:r>
              <a:rPr lang="en-US" sz="2400" b="1" dirty="0"/>
              <a:t>New Comment </a:t>
            </a:r>
            <a:r>
              <a:rPr lang="en-US" sz="2400" dirty="0"/>
              <a:t>and key </a:t>
            </a:r>
            <a:r>
              <a:rPr lang="en-US" sz="2400" b="1" dirty="0"/>
              <a:t>Currently completing Masters degree program for additional certification</a:t>
            </a:r>
            <a:r>
              <a:rPr lang="en-US" sz="2400" dirty="0"/>
              <a:t>. Click outside the comment box. The box disappears and a red triangle remains in </a:t>
            </a:r>
            <a:r>
              <a:rPr lang="en-US" sz="2400"/>
              <a:t>the </a:t>
            </a:r>
            <a:r>
              <a:rPr lang="en-US" sz="2400" smtClean="0"/>
              <a:t>upper-right corner </a:t>
            </a:r>
            <a:r>
              <a:rPr lang="en-US" sz="2400" dirty="0"/>
              <a:t>of the cell the comment was placed in.</a:t>
            </a:r>
          </a:p>
          <a:p>
            <a:pPr marL="457200" indent="-457200">
              <a:buFont typeface="+mj-lt"/>
              <a:buAutoNum type="arabicPeriod" startAt="4"/>
            </a:pPr>
            <a:r>
              <a:rPr lang="en-US" sz="2400" dirty="0" smtClean="0"/>
              <a:t>Select </a:t>
            </a:r>
            <a:r>
              <a:rPr lang="en-US" sz="2400" b="1" dirty="0"/>
              <a:t>F20</a:t>
            </a:r>
            <a:r>
              <a:rPr lang="en-US" sz="2400" dirty="0"/>
              <a:t>. Click </a:t>
            </a:r>
            <a:r>
              <a:rPr lang="en-US" sz="2400" b="1" dirty="0"/>
              <a:t>New Comment </a:t>
            </a:r>
            <a:r>
              <a:rPr lang="en-US" sz="2400" dirty="0"/>
              <a:t>and key </a:t>
            </a:r>
            <a:r>
              <a:rPr lang="en-US" sz="2400" b="1" dirty="0"/>
              <a:t>Adjusted hours for family emergency</a:t>
            </a:r>
            <a:r>
              <a:rPr lang="en-US" sz="2400" dirty="0"/>
              <a:t>. Click outside the comment box.</a:t>
            </a:r>
          </a:p>
          <a:p>
            <a:pPr marL="457200" indent="-457200">
              <a:buFont typeface="+mj-lt"/>
              <a:buAutoNum type="arabicPeriod" startAt="4"/>
            </a:pPr>
            <a:r>
              <a:rPr lang="en-US" sz="2400" dirty="0" smtClean="0"/>
              <a:t>Select </a:t>
            </a:r>
            <a:r>
              <a:rPr lang="en-US" sz="2400" b="1" dirty="0"/>
              <a:t>G4</a:t>
            </a:r>
            <a:r>
              <a:rPr lang="en-US" sz="2400" dirty="0"/>
              <a:t>. Click New Comment and key </a:t>
            </a:r>
            <a:r>
              <a:rPr lang="en-US" sz="2400" b="1" dirty="0"/>
              <a:t>Consider salary increase</a:t>
            </a:r>
            <a:r>
              <a:rPr lang="en-US" sz="2400" dirty="0"/>
              <a:t>. Click outside the comment box.</a:t>
            </a:r>
          </a:p>
          <a:p>
            <a:pPr marL="457200" indent="-457200">
              <a:buFont typeface="+mj-lt"/>
              <a:buAutoNum type="arabicPeriod" startAt="4"/>
            </a:pPr>
            <a:r>
              <a:rPr lang="en-US" sz="2400" b="1" dirty="0" smtClean="0"/>
              <a:t>SAVE</a:t>
            </a:r>
            <a:r>
              <a:rPr lang="en-US" sz="2400" dirty="0" smtClean="0"/>
              <a:t> </a:t>
            </a:r>
            <a:r>
              <a:rPr lang="en-US" sz="2400" dirty="0"/>
              <a:t>the workbook as </a:t>
            </a:r>
            <a:r>
              <a:rPr lang="en-US" sz="2400" b="1" i="1" dirty="0"/>
              <a:t>Performance Evaluations</a:t>
            </a:r>
            <a:r>
              <a:rPr lang="en-US" sz="2400" dirty="0"/>
              <a:t>.</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691155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View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Select </a:t>
            </a:r>
            <a:r>
              <a:rPr lang="en-US" sz="2400" b="1" dirty="0"/>
              <a:t>E8 </a:t>
            </a:r>
            <a:r>
              <a:rPr lang="en-US" sz="2400" dirty="0"/>
              <a:t>and click </a:t>
            </a:r>
            <a:r>
              <a:rPr lang="en-US" sz="2400" b="1" dirty="0"/>
              <a:t>Show/Hide Comment </a:t>
            </a:r>
            <a:r>
              <a:rPr lang="en-US" sz="2400" dirty="0"/>
              <a:t>in the Comments group on the Review tab. Note that the comment remains visible when you click outside the cell.</a:t>
            </a:r>
          </a:p>
          <a:p>
            <a:pPr marL="457200" indent="-457200">
              <a:buFont typeface="+mj-lt"/>
              <a:buAutoNum type="arabicPeriod"/>
            </a:pPr>
            <a:r>
              <a:rPr lang="en-US" sz="2400" dirty="0" smtClean="0"/>
              <a:t>Select </a:t>
            </a:r>
            <a:r>
              <a:rPr lang="en-US" sz="2400" b="1" dirty="0"/>
              <a:t>G4 </a:t>
            </a:r>
            <a:r>
              <a:rPr lang="en-US" sz="2400" dirty="0"/>
              <a:t>and click </a:t>
            </a:r>
            <a:r>
              <a:rPr lang="en-US" sz="2400" b="1" dirty="0"/>
              <a:t>Show/Hide Comment</a:t>
            </a:r>
            <a:r>
              <a:rPr lang="en-US" sz="2400" dirty="0"/>
              <a:t>. Again, the comment remains visible when you click outside the cell.</a:t>
            </a:r>
          </a:p>
          <a:p>
            <a:pPr marL="457200" indent="-457200">
              <a:buFont typeface="+mj-lt"/>
              <a:buAutoNum type="arabicPeriod"/>
            </a:pPr>
            <a:r>
              <a:rPr lang="en-US" sz="2400" dirty="0" smtClean="0"/>
              <a:t>Select </a:t>
            </a:r>
            <a:r>
              <a:rPr lang="en-US" sz="2400" b="1" dirty="0"/>
              <a:t>E8</a:t>
            </a:r>
            <a:r>
              <a:rPr lang="en-US" sz="2400" dirty="0"/>
              <a:t> and click </a:t>
            </a:r>
            <a:r>
              <a:rPr lang="en-US" sz="2400" b="1" dirty="0"/>
              <a:t>Show/Hide Comment</a:t>
            </a:r>
            <a:r>
              <a:rPr lang="en-US" sz="2400" dirty="0"/>
              <a:t>. The comment is hidden.</a:t>
            </a:r>
          </a:p>
          <a:p>
            <a:pPr marL="457200" indent="-457200">
              <a:buFont typeface="+mj-lt"/>
              <a:buAutoNum type="arabicPeriod"/>
            </a:pPr>
            <a:r>
              <a:rPr lang="en-US" sz="2400" dirty="0" smtClean="0"/>
              <a:t>In </a:t>
            </a:r>
            <a:r>
              <a:rPr lang="en-US" sz="2400" dirty="0"/>
              <a:t>the Comments group, click </a:t>
            </a:r>
            <a:r>
              <a:rPr lang="en-US" sz="2400" b="1" dirty="0"/>
              <a:t>Next </a:t>
            </a:r>
            <a:r>
              <a:rPr lang="en-US" sz="2400" dirty="0"/>
              <a:t>twice to navigate to the next available comment. The comment in cell F11 is displayed</a:t>
            </a:r>
            <a:r>
              <a:rPr lang="en-US" sz="2400" dirty="0" smtClean="0"/>
              <a:t>.</a:t>
            </a:r>
            <a:endParaRPr lang="en-US" sz="2400" dirty="0"/>
          </a:p>
        </p:txBody>
      </p:sp>
    </p:spTree>
    <p:extLst>
      <p:ext uri="{BB962C8B-B14F-4D97-AF65-F5344CB8AC3E}">
        <p14:creationId xmlns:p14="http://schemas.microsoft.com/office/powerpoint/2010/main" val="38199937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View a Comment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Comments group, click </a:t>
            </a:r>
            <a:r>
              <a:rPr lang="en-US" sz="2400" b="1" dirty="0"/>
              <a:t>Show All Comments</a:t>
            </a:r>
            <a:r>
              <a:rPr lang="en-US" sz="2400" dirty="0"/>
              <a:t>. Both your comments and those entered by others are displayed.</a:t>
            </a:r>
          </a:p>
          <a:p>
            <a:pPr marL="457200" indent="-457200">
              <a:buFont typeface="+mj-lt"/>
              <a:buAutoNum type="arabicPeriod" startAt="5"/>
            </a:pPr>
            <a:r>
              <a:rPr lang="en-US" sz="2400" dirty="0" smtClean="0"/>
              <a:t>In </a:t>
            </a:r>
            <a:r>
              <a:rPr lang="en-US" sz="2400" dirty="0"/>
              <a:t>the Comments group, click </a:t>
            </a:r>
            <a:r>
              <a:rPr lang="en-US" sz="2400" b="1" dirty="0"/>
              <a:t>Show All Comments </a:t>
            </a:r>
            <a:r>
              <a:rPr lang="en-US" sz="2400" dirty="0"/>
              <a:t>again to hide all comments and make sure they are no longer displayed. </a:t>
            </a:r>
            <a:r>
              <a:rPr lang="en-US" sz="2400" b="1" dirty="0"/>
              <a:t>SAVE</a:t>
            </a:r>
            <a:r>
              <a:rPr lang="en-US" sz="2400" dirty="0"/>
              <a:t> 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75111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dirty="0"/>
              <a:t>the Criteria_range2 box, select </a:t>
            </a:r>
            <a:r>
              <a:rPr lang="en-US" sz="2400" b="1" dirty="0"/>
              <a:t>C5:C16</a:t>
            </a:r>
            <a:r>
              <a:rPr lang="en-US" sz="2400" dirty="0"/>
              <a:t>. You are now choosing your second cell range.</a:t>
            </a:r>
          </a:p>
          <a:p>
            <a:pPr marL="457200" indent="-457200">
              <a:buFont typeface="+mj-lt"/>
              <a:buAutoNum type="arabicPeriod" startAt="6"/>
            </a:pPr>
            <a:r>
              <a:rPr lang="en-US" sz="2400" dirty="0" smtClean="0"/>
              <a:t>In </a:t>
            </a:r>
            <a:r>
              <a:rPr lang="en-US" sz="2400" dirty="0"/>
              <a:t>the Criteria2 box, key </a:t>
            </a:r>
            <a:r>
              <a:rPr lang="en-US" sz="2400" b="1" dirty="0"/>
              <a:t>&gt;200000</a:t>
            </a:r>
            <a:r>
              <a:rPr lang="en-US" sz="2400" dirty="0"/>
              <a:t>. Click </a:t>
            </a:r>
            <a:r>
              <a:rPr lang="en-US" sz="2400" b="1" dirty="0"/>
              <a:t>OK</a:t>
            </a:r>
            <a:r>
              <a:rPr lang="en-US" sz="2400" dirty="0"/>
              <a:t>. You have now applied a second criterion that will calculate values greater than 200,000. Excel calculates your formula, returning a value of $742,000.</a:t>
            </a:r>
          </a:p>
          <a:p>
            <a:pPr marL="457200" indent="-457200">
              <a:buFont typeface="+mj-lt"/>
              <a:buAutoNum type="arabicPeriod" startAt="6"/>
            </a:pPr>
            <a:r>
              <a:rPr lang="en-US" sz="2400" dirty="0" smtClean="0"/>
              <a:t>Select </a:t>
            </a:r>
            <a:r>
              <a:rPr lang="en-US" sz="2400" b="1" dirty="0"/>
              <a:t>C23 </a:t>
            </a:r>
            <a:r>
              <a:rPr lang="en-US" sz="2400" dirty="0"/>
              <a:t>and click </a:t>
            </a:r>
            <a:r>
              <a:rPr lang="en-US" sz="2400" b="1" dirty="0"/>
              <a:t>Recently Used</a:t>
            </a:r>
            <a:r>
              <a:rPr lang="en-US" sz="2400" dirty="0"/>
              <a:t> in the Function Library group.</a:t>
            </a:r>
          </a:p>
          <a:p>
            <a:pPr marL="457200" indent="-457200">
              <a:buFont typeface="+mj-lt"/>
              <a:buAutoNum type="arabicPeriod" startAt="6"/>
            </a:pPr>
            <a:r>
              <a:rPr lang="en-US" sz="2400" dirty="0" smtClean="0"/>
              <a:t>Select </a:t>
            </a:r>
            <a:r>
              <a:rPr lang="en-US" sz="2400" b="1" dirty="0"/>
              <a:t>SUMIFS</a:t>
            </a:r>
            <a:r>
              <a:rPr lang="en-US" sz="2400" dirty="0"/>
              <a:t>. In the </a:t>
            </a:r>
            <a:r>
              <a:rPr lang="en-US" sz="2400" dirty="0" err="1"/>
              <a:t>Sum_range</a:t>
            </a:r>
            <a:r>
              <a:rPr lang="en-US" sz="2400" dirty="0"/>
              <a:t> box, select </a:t>
            </a:r>
            <a:r>
              <a:rPr lang="en-US" sz="2400" b="1" dirty="0"/>
              <a:t>C5:C16</a:t>
            </a:r>
            <a:r>
              <a:rPr lang="en-US" sz="2400" dirty="0"/>
              <a:t>.</a:t>
            </a:r>
          </a:p>
          <a:p>
            <a:pPr marL="457200" indent="-457200">
              <a:buFont typeface="+mj-lt"/>
              <a:buAutoNum type="arabicPeriod" startAt="6"/>
            </a:pPr>
            <a:r>
              <a:rPr lang="en-US" sz="2400" dirty="0" smtClean="0"/>
              <a:t>In </a:t>
            </a:r>
            <a:r>
              <a:rPr lang="en-US" sz="2400" dirty="0"/>
              <a:t>the Criteria_range1 box, select </a:t>
            </a:r>
            <a:r>
              <a:rPr lang="en-US" sz="2400" b="1" dirty="0"/>
              <a:t>F5:F16</a:t>
            </a:r>
            <a:r>
              <a:rPr lang="en-US" sz="2400" dirty="0"/>
              <a:t>. Key </a:t>
            </a:r>
            <a:r>
              <a:rPr lang="en-US" sz="2400" b="1" dirty="0"/>
              <a:t>&lt;60</a:t>
            </a:r>
            <a:r>
              <a:rPr lang="en-US" sz="2400" dirty="0"/>
              <a:t> in the Criteria1 box</a:t>
            </a:r>
            <a:r>
              <a:rPr lang="en-US" sz="2400" dirty="0" smtClean="0"/>
              <a:t>.</a:t>
            </a:r>
            <a:endParaRPr lang="en-US" sz="2400" dirty="0"/>
          </a:p>
        </p:txBody>
      </p:sp>
    </p:spTree>
    <p:extLst>
      <p:ext uri="{BB962C8B-B14F-4D97-AF65-F5344CB8AC3E}">
        <p14:creationId xmlns:p14="http://schemas.microsoft.com/office/powerpoint/2010/main" val="36590263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Edit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lvl="0" indent="-457200">
              <a:buFont typeface="+mj-lt"/>
              <a:buAutoNum type="arabicPeriod"/>
            </a:pPr>
            <a:r>
              <a:rPr lang="en-US" sz="2400" dirty="0"/>
              <a:t>Select cell </a:t>
            </a:r>
            <a:r>
              <a:rPr lang="en-US" sz="2400" b="1" dirty="0"/>
              <a:t>F11</a:t>
            </a:r>
            <a:r>
              <a:rPr lang="en-US" sz="2400" dirty="0"/>
              <a:t> and click the </a:t>
            </a:r>
            <a:r>
              <a:rPr lang="en-US" sz="2400" b="1" dirty="0"/>
              <a:t>Edit Comment</a:t>
            </a:r>
            <a:r>
              <a:rPr lang="en-US" sz="2400" dirty="0"/>
              <a:t> button on the Review tab. (See </a:t>
            </a:r>
            <a:r>
              <a:rPr lang="en-US" sz="2400" dirty="0" smtClean="0"/>
              <a:t>the figure below.)</a:t>
            </a:r>
            <a:endParaRPr lang="en-US" sz="2400" dirty="0"/>
          </a:p>
          <a:p>
            <a:pPr marL="457200" indent="-457200">
              <a:buFont typeface="+mj-lt"/>
              <a:buAutoNum type="arabicPeriod"/>
            </a:pPr>
            <a:r>
              <a:rPr lang="en-US" sz="2400" dirty="0" smtClean="0"/>
              <a:t>Following </a:t>
            </a:r>
            <a:r>
              <a:rPr lang="en-US" sz="2400" dirty="0"/>
              <a:t>the existing </a:t>
            </a:r>
            <a:r>
              <a:rPr lang="en-US" sz="2400" dirty="0" smtClean="0"/>
              <a:t/>
            </a:r>
            <a:br>
              <a:rPr lang="en-US" sz="2400" dirty="0" smtClean="0"/>
            </a:br>
            <a:r>
              <a:rPr lang="en-US" sz="2400" dirty="0" smtClean="0"/>
              <a:t>comment </a:t>
            </a:r>
            <a:r>
              <a:rPr lang="en-US" sz="2400" dirty="0"/>
              <a:t>text, key </a:t>
            </a:r>
            <a:r>
              <a:rPr lang="en-US" sz="2400" dirty="0" smtClean="0"/>
              <a:t/>
            </a:r>
            <a:br>
              <a:rPr lang="en-US" sz="2400" dirty="0" smtClean="0"/>
            </a:br>
            <a:r>
              <a:rPr lang="en-US" sz="2400" b="1" dirty="0" smtClean="0"/>
              <a:t>Placed </a:t>
            </a:r>
            <a:r>
              <a:rPr lang="en-US" sz="2400" b="1" dirty="0"/>
              <a:t>on probation</a:t>
            </a:r>
            <a:r>
              <a:rPr lang="en-US" sz="2400" dirty="0"/>
              <a:t>. </a:t>
            </a:r>
            <a:r>
              <a:rPr lang="en-US" sz="2400" dirty="0" smtClean="0"/>
              <a:t/>
            </a:r>
            <a:br>
              <a:rPr lang="en-US" sz="2400" dirty="0" smtClean="0"/>
            </a:br>
            <a:r>
              <a:rPr lang="en-US" sz="2400" dirty="0" smtClean="0"/>
              <a:t>Then </a:t>
            </a:r>
            <a:r>
              <a:rPr lang="en-US" sz="2400" dirty="0"/>
              <a:t>click any cell </a:t>
            </a:r>
            <a:r>
              <a:rPr lang="en-US" sz="2400" dirty="0" smtClean="0"/>
              <a:t/>
            </a:r>
            <a:br>
              <a:rPr lang="en-US" sz="2400" dirty="0" smtClean="0"/>
            </a:br>
            <a:r>
              <a:rPr lang="en-US" sz="2400" dirty="0" smtClean="0"/>
              <a:t>between </a:t>
            </a:r>
            <a:r>
              <a:rPr lang="en-US" sz="2400" dirty="0"/>
              <a:t>F11 and E8.</a:t>
            </a:r>
          </a:p>
          <a:p>
            <a:pPr marL="457200" indent="-457200">
              <a:buFont typeface="+mj-lt"/>
              <a:buAutoNum type="arabicPeriod"/>
            </a:pPr>
            <a:r>
              <a:rPr lang="en-US" sz="2400" dirty="0" smtClean="0"/>
              <a:t>Click </a:t>
            </a:r>
            <a:r>
              <a:rPr lang="en-US" sz="2400" b="1" dirty="0"/>
              <a:t>Previous</a:t>
            </a:r>
            <a:r>
              <a:rPr lang="en-US" sz="2400" dirty="0"/>
              <a:t>. The </a:t>
            </a:r>
            <a:r>
              <a:rPr lang="en-US" sz="2400" dirty="0" smtClean="0"/>
              <a:t/>
            </a:r>
            <a:br>
              <a:rPr lang="en-US" sz="2400" dirty="0" smtClean="0"/>
            </a:br>
            <a:r>
              <a:rPr lang="en-US" sz="2400" dirty="0" smtClean="0"/>
              <a:t>comment </a:t>
            </a:r>
            <a:r>
              <a:rPr lang="en-US" sz="2400" dirty="0"/>
              <a:t>in E8 is displayed.</a:t>
            </a:r>
          </a:p>
          <a:p>
            <a:pPr marL="457200" indent="-457200">
              <a:buFont typeface="+mj-lt"/>
              <a:buAutoNum type="arabicPeriod"/>
            </a:pPr>
            <a:r>
              <a:rPr lang="en-US" sz="2400" dirty="0" smtClean="0"/>
              <a:t>Select </a:t>
            </a:r>
            <a:r>
              <a:rPr lang="en-US" sz="2400" dirty="0"/>
              <a:t>the comment text in </a:t>
            </a:r>
            <a:r>
              <a:rPr lang="en-US" sz="2400" b="1" dirty="0"/>
              <a:t>E8</a:t>
            </a:r>
            <a:r>
              <a:rPr lang="en-US" sz="2400" dirty="0"/>
              <a:t> and key </a:t>
            </a:r>
            <a:r>
              <a:rPr lang="en-US" sz="2400" b="1" dirty="0"/>
              <a:t>MA completed; can now prescribe medications</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92432"/>
            <a:ext cx="4495126" cy="2180136"/>
          </a:xfrm>
          <a:prstGeom prst="rect">
            <a:avLst/>
          </a:prstGeom>
        </p:spPr>
      </p:pic>
    </p:spTree>
    <p:extLst>
      <p:ext uri="{BB962C8B-B14F-4D97-AF65-F5344CB8AC3E}">
        <p14:creationId xmlns:p14="http://schemas.microsoft.com/office/powerpoint/2010/main" val="42528425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Edit a Comment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a:t>G4</a:t>
            </a:r>
            <a:r>
              <a:rPr lang="en-US" sz="2400" dirty="0"/>
              <a:t> and click </a:t>
            </a:r>
            <a:r>
              <a:rPr lang="en-US" sz="2400" b="1" dirty="0"/>
              <a:t>Edit Comment</a:t>
            </a:r>
            <a:r>
              <a:rPr lang="en-US" sz="2400" dirty="0"/>
              <a:t>.</a:t>
            </a:r>
          </a:p>
          <a:p>
            <a:pPr marL="457200" indent="-457200">
              <a:buFont typeface="+mj-lt"/>
              <a:buAutoNum type="arabicPeriod" startAt="5"/>
            </a:pPr>
            <a:r>
              <a:rPr lang="en-US" sz="2400" dirty="0" smtClean="0"/>
              <a:t>Select </a:t>
            </a:r>
            <a:r>
              <a:rPr lang="en-US" sz="2400" dirty="0"/>
              <a:t>the text in the comment attached to </a:t>
            </a:r>
            <a:r>
              <a:rPr lang="en-US" sz="2400" b="1" dirty="0"/>
              <a:t>G4</a:t>
            </a:r>
            <a:r>
              <a:rPr lang="en-US" sz="2400" dirty="0"/>
              <a:t>. On the Home tab, click </a:t>
            </a:r>
            <a:r>
              <a:rPr lang="en-US" sz="2400" b="1" dirty="0"/>
              <a:t>Bold</a:t>
            </a:r>
            <a:r>
              <a:rPr lang="en-US" sz="2400" dirty="0"/>
              <a:t>.</a:t>
            </a:r>
          </a:p>
          <a:p>
            <a:pPr marL="457200" indent="-457200">
              <a:buFont typeface="+mj-lt"/>
              <a:buAutoNum type="arabicPeriod" startAt="5"/>
            </a:pPr>
            <a:r>
              <a:rPr lang="en-US" sz="2400" dirty="0" smtClean="0"/>
              <a:t>Select </a:t>
            </a:r>
            <a:r>
              <a:rPr lang="en-US" sz="2400" b="1" dirty="0"/>
              <a:t>F14</a:t>
            </a:r>
            <a:r>
              <a:rPr lang="en-US" sz="2400" dirty="0"/>
              <a:t>, click the </a:t>
            </a:r>
            <a:r>
              <a:rPr lang="en-US" sz="2400" b="1" dirty="0"/>
              <a:t>Review</a:t>
            </a:r>
            <a:r>
              <a:rPr lang="en-US" sz="2400" dirty="0"/>
              <a:t> tab, and click </a:t>
            </a:r>
            <a:r>
              <a:rPr lang="en-US" sz="2400" b="1" dirty="0"/>
              <a:t>Edit Comment</a:t>
            </a:r>
            <a:r>
              <a:rPr lang="en-US" sz="2400" dirty="0"/>
              <a:t>.</a:t>
            </a:r>
          </a:p>
          <a:p>
            <a:pPr marL="457200" indent="-457200">
              <a:buFont typeface="+mj-lt"/>
              <a:buAutoNum type="arabicPeriod" startAt="5"/>
            </a:pPr>
            <a:r>
              <a:rPr lang="en-US" sz="2400" dirty="0" smtClean="0"/>
              <a:t>Select </a:t>
            </a:r>
            <a:r>
              <a:rPr lang="en-US" sz="2400" dirty="0"/>
              <a:t>the name and the comment text. Right-click and select </a:t>
            </a:r>
            <a:r>
              <a:rPr lang="en-US" sz="2400" b="1" dirty="0"/>
              <a:t>Format Comment</a:t>
            </a:r>
            <a:r>
              <a:rPr lang="en-US" sz="2400" dirty="0"/>
              <a:t>.</a:t>
            </a:r>
          </a:p>
          <a:p>
            <a:pPr marL="457200" indent="-457200">
              <a:buFont typeface="+mj-lt"/>
              <a:buAutoNum type="arabicPeriod" startAt="5"/>
            </a:pPr>
            <a:r>
              <a:rPr lang="en-US" sz="2400" dirty="0" smtClean="0"/>
              <a:t>In </a:t>
            </a:r>
            <a:r>
              <a:rPr lang="en-US" sz="2400" dirty="0"/>
              <a:t>the </a:t>
            </a:r>
            <a:r>
              <a:rPr lang="en-US" sz="2400" i="1" dirty="0"/>
              <a:t>Format Comment</a:t>
            </a:r>
            <a:r>
              <a:rPr lang="en-US" sz="2400" dirty="0"/>
              <a:t> dialog box, click the arrow in the </a:t>
            </a:r>
            <a:r>
              <a:rPr lang="en-US" sz="2400" i="1" dirty="0"/>
              <a:t>Color </a:t>
            </a:r>
            <a:r>
              <a:rPr lang="en-US" sz="2400" dirty="0"/>
              <a:t>box and click </a:t>
            </a:r>
            <a:r>
              <a:rPr lang="en-US" sz="2400" b="1" dirty="0"/>
              <a:t>Red</a:t>
            </a:r>
            <a:r>
              <a:rPr lang="en-US" sz="2400" dirty="0"/>
              <a:t>. Click </a:t>
            </a:r>
            <a:r>
              <a:rPr lang="en-US" sz="2400" b="1" dirty="0"/>
              <a:t>OK</a:t>
            </a:r>
            <a:r>
              <a:rPr lang="en-US" sz="2400" dirty="0"/>
              <a:t> to apply the format and close the dialog box.</a:t>
            </a:r>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p:txBody>
      </p:sp>
    </p:spTree>
    <p:extLst>
      <p:ext uri="{BB962C8B-B14F-4D97-AF65-F5344CB8AC3E}">
        <p14:creationId xmlns:p14="http://schemas.microsoft.com/office/powerpoint/2010/main" val="38558563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Delete a Comment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F20</a:t>
            </a:r>
            <a:r>
              <a:rPr lang="en-US" sz="2400" dirty="0"/>
              <a:t>. The comment for this cell is displayed.</a:t>
            </a:r>
          </a:p>
          <a:p>
            <a:pPr marL="457200" indent="-457200">
              <a:buFont typeface="+mj-lt"/>
              <a:buAutoNum type="arabicPeriod"/>
            </a:pPr>
            <a:r>
              <a:rPr lang="en-US" sz="2400" dirty="0" smtClean="0"/>
              <a:t>On </a:t>
            </a:r>
            <a:r>
              <a:rPr lang="en-US" sz="2400" dirty="0"/>
              <a:t>the Review tab, click </a:t>
            </a:r>
            <a:r>
              <a:rPr lang="en-US" sz="2400" b="1" dirty="0"/>
              <a:t>Delete</a:t>
            </a:r>
            <a:r>
              <a:rPr lang="en-US" sz="2400" dirty="0"/>
              <a:t> in the Comments group.</a:t>
            </a:r>
          </a:p>
          <a:p>
            <a:pPr marL="457200" indent="-457200">
              <a:buFont typeface="+mj-lt"/>
              <a:buAutoNum type="arabicPeriod"/>
            </a:pPr>
            <a:r>
              <a:rPr lang="en-US" sz="2400" b="1" dirty="0" smtClean="0"/>
              <a:t>SAVE</a:t>
            </a:r>
            <a:r>
              <a:rPr lang="en-US" sz="2400" dirty="0" smtClean="0"/>
              <a:t> </a:t>
            </a:r>
            <a:r>
              <a:rPr lang="en-US" sz="2400" dirty="0"/>
              <a:t>the workbook with the same name.</a:t>
            </a:r>
          </a:p>
          <a:p>
            <a:r>
              <a:rPr lang="en-US" sz="2400" b="1" dirty="0"/>
              <a:t>LEAVE</a:t>
            </a:r>
            <a:r>
              <a:rPr lang="en-US" sz="2400" dirty="0"/>
              <a:t> the workbook open to use in the next exercise.</a:t>
            </a:r>
          </a:p>
        </p:txBody>
      </p:sp>
    </p:spTree>
    <p:extLst>
      <p:ext uri="{BB962C8B-B14F-4D97-AF65-F5344CB8AC3E}">
        <p14:creationId xmlns:p14="http://schemas.microsoft.com/office/powerpoint/2010/main" val="3267828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click </a:t>
            </a:r>
            <a:r>
              <a:rPr lang="en-US" sz="2400" b="1" dirty="0"/>
              <a:t>Show All Comments</a:t>
            </a:r>
            <a:r>
              <a:rPr lang="en-US" sz="2400" dirty="0"/>
              <a:t>. Notice that the comment in E8 slightly overlaps the comment in F11, and the comment in F11 slightly overlaps the comment in F14.</a:t>
            </a:r>
          </a:p>
          <a:p>
            <a:pPr marL="457200" indent="-457200">
              <a:buFont typeface="+mj-lt"/>
              <a:buAutoNum type="arabicPeriod"/>
            </a:pPr>
            <a:r>
              <a:rPr lang="en-US" sz="2400" dirty="0" smtClean="0"/>
              <a:t>Click </a:t>
            </a:r>
            <a:r>
              <a:rPr lang="en-US" sz="2400" dirty="0"/>
              <a:t>the border of the comment box in E8. Select the center sizing handle at the bottom of the box and drag upward until the comment in F11 is completely visible. Repeat this process with the F11 comment. (See </a:t>
            </a:r>
            <a:r>
              <a:rPr lang="en-US" sz="2400" dirty="0" smtClean="0"/>
              <a:t>the figure on the next slide.)</a:t>
            </a:r>
            <a:endParaRPr lang="en-US" sz="2400" dirty="0"/>
          </a:p>
        </p:txBody>
      </p:sp>
    </p:spTree>
    <p:extLst>
      <p:ext uri="{BB962C8B-B14F-4D97-AF65-F5344CB8AC3E}">
        <p14:creationId xmlns:p14="http://schemas.microsoft.com/office/powerpoint/2010/main" val="41162667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628800"/>
            <a:ext cx="5053494" cy="4649887"/>
          </a:xfrm>
          <a:prstGeom prst="rect">
            <a:avLst/>
          </a:prstGeom>
        </p:spPr>
      </p:pic>
    </p:spTree>
    <p:extLst>
      <p:ext uri="{BB962C8B-B14F-4D97-AF65-F5344CB8AC3E}">
        <p14:creationId xmlns:p14="http://schemas.microsoft.com/office/powerpoint/2010/main" val="7679337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On </a:t>
            </a:r>
            <a:r>
              <a:rPr lang="en-US" sz="2400" dirty="0"/>
              <a:t>the Page Layout tab in the Page Setup group, click </a:t>
            </a:r>
            <a:r>
              <a:rPr lang="en-US" sz="2400" b="1" dirty="0"/>
              <a:t>Orientation</a:t>
            </a:r>
            <a:r>
              <a:rPr lang="en-US" sz="2400" dirty="0"/>
              <a:t>. Confirm that Landscape is the orientation.</a:t>
            </a:r>
          </a:p>
          <a:p>
            <a:pPr marL="457200" indent="-457200">
              <a:buFont typeface="+mj-lt"/>
              <a:buAutoNum type="arabicPeriod" startAt="3"/>
            </a:pPr>
            <a:r>
              <a:rPr lang="en-US" sz="2400" dirty="0" smtClean="0"/>
              <a:t>In </a:t>
            </a:r>
            <a:r>
              <a:rPr lang="en-US" sz="2400" dirty="0"/>
              <a:t>the Page Setup group, click the </a:t>
            </a:r>
            <a:r>
              <a:rPr lang="en-US" sz="2400" b="1" dirty="0"/>
              <a:t>Page Setup </a:t>
            </a:r>
            <a:r>
              <a:rPr lang="en-US" sz="2400" dirty="0"/>
              <a:t>dialog box launcher.</a:t>
            </a:r>
          </a:p>
          <a:p>
            <a:pPr marL="457200" indent="-457200">
              <a:buFont typeface="+mj-lt"/>
              <a:buAutoNum type="arabicPeriod" startAt="3"/>
            </a:pPr>
            <a:r>
              <a:rPr lang="en-US" sz="2400" dirty="0" smtClean="0"/>
              <a:t>On </a:t>
            </a:r>
            <a:r>
              <a:rPr lang="en-US" sz="2400" dirty="0"/>
              <a:t>the Sheet tab in the Comments box, by default </a:t>
            </a:r>
            <a:r>
              <a:rPr lang="en-US" sz="2400" i="1" dirty="0"/>
              <a:t>As displayed on sheet</a:t>
            </a:r>
            <a:r>
              <a:rPr lang="en-US" sz="2400" dirty="0"/>
              <a:t> is selected. Click </a:t>
            </a:r>
            <a:r>
              <a:rPr lang="en-US" sz="2400" b="1" dirty="0"/>
              <a:t>Print Preview</a:t>
            </a:r>
            <a:r>
              <a:rPr lang="en-US" sz="2400" dirty="0"/>
              <a:t>. The Print Options window in Backstage opens. In the </a:t>
            </a:r>
            <a:r>
              <a:rPr lang="en-US" sz="2400" i="1" dirty="0"/>
              <a:t>Print Options</a:t>
            </a:r>
            <a:r>
              <a:rPr lang="en-US" sz="2400" dirty="0"/>
              <a:t> screen, click the </a:t>
            </a:r>
            <a:r>
              <a:rPr lang="en-US" sz="2400" b="1" dirty="0"/>
              <a:t>Next </a:t>
            </a:r>
            <a:r>
              <a:rPr lang="en-US" sz="2400" dirty="0"/>
              <a:t>arrow at the bottom of the window to view Page 2, and notice that it contains one line.</a:t>
            </a:r>
          </a:p>
          <a:p>
            <a:pPr marL="457200" indent="-457200">
              <a:buFont typeface="+mj-lt"/>
              <a:buAutoNum type="arabicPeriod" startAt="3"/>
            </a:pPr>
            <a:r>
              <a:rPr lang="en-US" sz="2400" dirty="0" smtClean="0"/>
              <a:t>In </a:t>
            </a:r>
            <a:r>
              <a:rPr lang="en-US" sz="2400" dirty="0"/>
              <a:t>the Print Settings, for Scaling, choose </a:t>
            </a:r>
            <a:r>
              <a:rPr lang="en-US" sz="2400" b="1" dirty="0"/>
              <a:t>Fit Sheet on One Page</a:t>
            </a:r>
            <a:r>
              <a:rPr lang="en-US" sz="2400" dirty="0" smtClean="0"/>
              <a:t>.</a:t>
            </a:r>
            <a:endParaRPr lang="en-US" sz="2400" dirty="0"/>
          </a:p>
        </p:txBody>
      </p:sp>
    </p:spTree>
    <p:extLst>
      <p:ext uri="{BB962C8B-B14F-4D97-AF65-F5344CB8AC3E}">
        <p14:creationId xmlns:p14="http://schemas.microsoft.com/office/powerpoint/2010/main" val="4765569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Print Comments in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a:t>Print</a:t>
            </a:r>
            <a:r>
              <a:rPr lang="en-US" sz="2400" dirty="0"/>
              <a:t>.</a:t>
            </a:r>
          </a:p>
          <a:p>
            <a:pPr marL="457200" indent="-457200">
              <a:buFont typeface="+mj-lt"/>
              <a:buAutoNum type="arabicPeriod" startAt="7"/>
            </a:pPr>
            <a:r>
              <a:rPr lang="en-US" sz="2400" b="1" dirty="0" smtClean="0"/>
              <a:t>SAVE</a:t>
            </a:r>
            <a:r>
              <a:rPr lang="en-US" sz="2400" dirty="0" smtClean="0"/>
              <a:t> </a:t>
            </a:r>
            <a:r>
              <a:rPr lang="en-US" sz="2400" dirty="0"/>
              <a:t>and </a:t>
            </a:r>
            <a:r>
              <a:rPr lang="en-US" sz="2400" b="1" dirty="0"/>
              <a:t>CLOSE</a:t>
            </a:r>
            <a:r>
              <a:rPr lang="en-US" sz="2400" dirty="0"/>
              <a:t> the workbook.</a:t>
            </a:r>
          </a:p>
          <a:p>
            <a:r>
              <a:rPr lang="en-US" sz="2400" b="1" dirty="0"/>
              <a:t>CLOSE</a:t>
            </a:r>
            <a:r>
              <a:rPr lang="en-US" sz="2400" dirty="0"/>
              <a:t> Excel.</a:t>
            </a:r>
          </a:p>
          <a:p>
            <a:endParaRPr lang="en-US" sz="2400" dirty="0"/>
          </a:p>
        </p:txBody>
      </p:sp>
    </p:spTree>
    <p:extLst>
      <p:ext uri="{BB962C8B-B14F-4D97-AF65-F5344CB8AC3E}">
        <p14:creationId xmlns:p14="http://schemas.microsoft.com/office/powerpoint/2010/main" val="231267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1"/>
            </a:pPr>
            <a:r>
              <a:rPr lang="en-US" sz="2400" dirty="0" smtClean="0"/>
              <a:t>In </a:t>
            </a:r>
            <a:r>
              <a:rPr lang="en-US" sz="2400" dirty="0"/>
              <a:t>the Criteria_range2 box, select </a:t>
            </a:r>
            <a:r>
              <a:rPr lang="en-US" sz="2400" b="1" dirty="0"/>
              <a:t>E5:E16</a:t>
            </a:r>
            <a:r>
              <a:rPr lang="en-US" sz="2400" dirty="0"/>
              <a:t>. Key </a:t>
            </a:r>
            <a:r>
              <a:rPr lang="en-US" sz="2400" b="1" dirty="0"/>
              <a:t>&lt;3%</a:t>
            </a:r>
            <a:r>
              <a:rPr lang="en-US" sz="2400" dirty="0"/>
              <a:t> in the Criteria2 box. Your Function Arguments dialog box should look like </a:t>
            </a:r>
            <a:r>
              <a:rPr lang="en-US" sz="2400" dirty="0" smtClean="0"/>
              <a:t>the figure on Slide 16. </a:t>
            </a:r>
            <a:r>
              <a:rPr lang="en-US" sz="2400" dirty="0"/>
              <a:t>Click </a:t>
            </a:r>
            <a:r>
              <a:rPr lang="en-US" sz="2400" b="1" dirty="0"/>
              <a:t>OK</a:t>
            </a:r>
            <a:r>
              <a:rPr lang="en-US" sz="2400" dirty="0"/>
              <a:t>. After applying this formula, Excel returns a value of $433,000.</a:t>
            </a:r>
          </a:p>
          <a:p>
            <a:pPr marL="457200" indent="-457200">
              <a:buFont typeface="+mj-lt"/>
              <a:buAutoNum type="arabicPeriod" startAt="12"/>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66581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C24</a:t>
            </a:r>
            <a:r>
              <a:rPr lang="en-US" sz="2400" dirty="0"/>
              <a:t>. Click </a:t>
            </a:r>
            <a:r>
              <a:rPr lang="en-US" sz="2400" b="1" dirty="0"/>
              <a:t>Insert Function</a:t>
            </a:r>
            <a:r>
              <a:rPr lang="en-US" sz="2400" dirty="0"/>
              <a:t> in the Function Library group.</a:t>
            </a:r>
          </a:p>
          <a:p>
            <a:pPr marL="457200" indent="-457200">
              <a:buFont typeface="+mj-lt"/>
              <a:buAutoNum type="arabicPeriod"/>
            </a:pPr>
            <a:r>
              <a:rPr lang="en-US" sz="2400" dirty="0" smtClean="0"/>
              <a:t>Key </a:t>
            </a:r>
            <a:r>
              <a:rPr lang="en-US" sz="2400" b="1" dirty="0"/>
              <a:t>COUNTIF</a:t>
            </a:r>
            <a:r>
              <a:rPr lang="en-US" sz="2400" dirty="0"/>
              <a:t> in the </a:t>
            </a:r>
            <a:r>
              <a:rPr lang="en-US" sz="2400" i="1" dirty="0"/>
              <a:t>Search for a Function</a:t>
            </a:r>
            <a:r>
              <a:rPr lang="en-US" sz="2400" dirty="0"/>
              <a:t> box and click </a:t>
            </a:r>
            <a:r>
              <a:rPr lang="en-US" sz="2400" b="1" dirty="0"/>
              <a:t>Go</a:t>
            </a:r>
            <a:r>
              <a:rPr lang="en-US" sz="2400" dirty="0"/>
              <a:t>. COUNTIF will be highlighted in the </a:t>
            </a:r>
            <a:r>
              <a:rPr lang="en-US" sz="2400" i="1" dirty="0"/>
              <a:t>Function</a:t>
            </a:r>
            <a:r>
              <a:rPr lang="en-US" sz="2400" dirty="0"/>
              <a:t> dialog box.</a:t>
            </a:r>
          </a:p>
          <a:p>
            <a:pPr marL="457200" indent="-457200">
              <a:buFont typeface="+mj-lt"/>
              <a:buAutoNum type="arabicPeriod"/>
            </a:pPr>
            <a:r>
              <a:rPr lang="en-US" sz="2400" dirty="0" smtClean="0"/>
              <a:t>Click </a:t>
            </a:r>
            <a:r>
              <a:rPr lang="en-US" sz="2400" b="1" dirty="0"/>
              <a:t>OK</a:t>
            </a:r>
            <a:r>
              <a:rPr lang="en-US" sz="2400" dirty="0"/>
              <a:t> to accept the function and close the dialog box. This opens the </a:t>
            </a:r>
            <a:r>
              <a:rPr lang="en-US" sz="2400" i="1" dirty="0"/>
              <a:t>Function Arguments</a:t>
            </a:r>
            <a:r>
              <a:rPr lang="en-US" sz="2400" dirty="0"/>
              <a:t> dialog box.</a:t>
            </a:r>
          </a:p>
          <a:p>
            <a:pPr marL="457200" indent="-457200">
              <a:buFont typeface="+mj-lt"/>
              <a:buAutoNum type="arabicPeriod"/>
            </a:pPr>
            <a:r>
              <a:rPr lang="en-US" sz="2400" dirty="0" smtClean="0"/>
              <a:t>In </a:t>
            </a:r>
            <a:r>
              <a:rPr lang="en-US" sz="2400" dirty="0"/>
              <a:t>the Function Arguments dialog box, select </a:t>
            </a:r>
            <a:r>
              <a:rPr lang="en-US" sz="2400" b="1" dirty="0"/>
              <a:t>B5:B16</a:t>
            </a:r>
            <a:r>
              <a:rPr lang="en-US" sz="2400" dirty="0"/>
              <a:t> in the Range</a:t>
            </a:r>
            <a:r>
              <a:rPr lang="en-US" sz="2400" i="1" dirty="0"/>
              <a:t> </a:t>
            </a:r>
            <a:r>
              <a:rPr lang="en-US" sz="2400" dirty="0"/>
              <a:t>box. You have now selected your range for calculation</a:t>
            </a:r>
            <a:r>
              <a:rPr lang="en-US" sz="2400" dirty="0" smtClean="0"/>
              <a:t>.</a:t>
            </a:r>
            <a:endParaRPr lang="en-US" sz="2400" dirty="0"/>
          </a:p>
        </p:txBody>
      </p:sp>
    </p:spTree>
    <p:extLst>
      <p:ext uri="{BB962C8B-B14F-4D97-AF65-F5344CB8AC3E}">
        <p14:creationId xmlns:p14="http://schemas.microsoft.com/office/powerpoint/2010/main" val="200734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Criteria box, key </a:t>
            </a:r>
            <a:r>
              <a:rPr lang="en-US" sz="2400" b="1" dirty="0"/>
              <a:t>&gt;=200000</a:t>
            </a:r>
            <a:r>
              <a:rPr lang="en-US" sz="2400" dirty="0"/>
              <a:t>. Click </a:t>
            </a:r>
            <a:r>
              <a:rPr lang="en-US" sz="2400" b="1" dirty="0"/>
              <a:t>OK</a:t>
            </a:r>
            <a:r>
              <a:rPr lang="en-US" sz="2400" dirty="0"/>
              <a:t>. You have set your criteria of values greater than or equal to $200,000. Excel returns a value of </a:t>
            </a:r>
            <a:r>
              <a:rPr lang="en-US" sz="2400" dirty="0" smtClean="0"/>
              <a:t>9.</a:t>
            </a:r>
            <a:endParaRPr lang="en-US" sz="2400" dirty="0"/>
          </a:p>
          <a:p>
            <a:pPr marL="457200" indent="-457200">
              <a:buFont typeface="+mj-lt"/>
              <a:buAutoNum type="arabicPeriod" startAt="5"/>
            </a:pPr>
            <a:r>
              <a:rPr lang="en-US" sz="2400" dirty="0" smtClean="0"/>
              <a:t>Select </a:t>
            </a:r>
            <a:r>
              <a:rPr lang="en-US" sz="2400" b="1" dirty="0"/>
              <a:t>C25</a:t>
            </a:r>
            <a:r>
              <a:rPr lang="en-US" sz="2400" dirty="0"/>
              <a:t> and click </a:t>
            </a:r>
            <a:r>
              <a:rPr lang="en-US" sz="2400" b="1" dirty="0"/>
              <a:t>Recently</a:t>
            </a:r>
            <a:r>
              <a:rPr lang="en-US" sz="2400" dirty="0"/>
              <a:t> </a:t>
            </a:r>
            <a:r>
              <a:rPr lang="en-US" sz="2400" b="1" dirty="0"/>
              <a:t>Used</a:t>
            </a:r>
            <a:r>
              <a:rPr lang="en-US" sz="2400" dirty="0"/>
              <a:t> in the Function Library group.</a:t>
            </a:r>
          </a:p>
          <a:p>
            <a:pPr marL="457200" indent="-457200">
              <a:buFont typeface="+mj-lt"/>
              <a:buAutoNum type="arabicPeriod" startAt="5"/>
            </a:pPr>
            <a:r>
              <a:rPr lang="en-US" sz="2400" dirty="0" smtClean="0"/>
              <a:t>Select </a:t>
            </a:r>
            <a:r>
              <a:rPr lang="en-US" sz="2400" b="1" dirty="0"/>
              <a:t>COUNTIF</a:t>
            </a:r>
            <a:r>
              <a:rPr lang="en-US" sz="2400" dirty="0"/>
              <a:t>. In the Functions Arguments box, in the Range box, select </a:t>
            </a:r>
            <a:r>
              <a:rPr lang="en-US" sz="2400" b="1" dirty="0"/>
              <a:t>C5:C16</a:t>
            </a:r>
            <a:r>
              <a:rPr lang="en-US" sz="2400" dirty="0"/>
              <a:t>. </a:t>
            </a:r>
          </a:p>
          <a:p>
            <a:pPr marL="457200" indent="-457200">
              <a:buFont typeface="+mj-lt"/>
              <a:buAutoNum type="arabicPeriod" startAt="5"/>
            </a:pPr>
            <a:r>
              <a:rPr lang="en-US" sz="2400" dirty="0" smtClean="0"/>
              <a:t>In </a:t>
            </a:r>
            <a:r>
              <a:rPr lang="en-US" sz="2400" dirty="0"/>
              <a:t>the Criteria</a:t>
            </a:r>
            <a:r>
              <a:rPr lang="en-US" sz="2400" i="1" dirty="0"/>
              <a:t> </a:t>
            </a:r>
            <a:r>
              <a:rPr lang="en-US" sz="2400" dirty="0"/>
              <a:t>box, key </a:t>
            </a:r>
            <a:r>
              <a:rPr lang="en-US" sz="2400" b="1" dirty="0"/>
              <a:t>&gt;=200000</a:t>
            </a:r>
            <a:r>
              <a:rPr lang="en-US" sz="2400" dirty="0"/>
              <a:t>. Click </a:t>
            </a:r>
            <a:r>
              <a:rPr lang="en-US" sz="2400" b="1" dirty="0"/>
              <a:t>OK</a:t>
            </a:r>
            <a:r>
              <a:rPr lang="en-US" sz="2400" dirty="0"/>
              <a:t>. Excel returns a value of </a:t>
            </a:r>
            <a:r>
              <a:rPr lang="en-US" sz="2400" dirty="0" smtClean="0"/>
              <a:t>7 </a:t>
            </a:r>
            <a:r>
              <a:rPr lang="en-US" sz="2400" dirty="0"/>
              <a:t>when the formula is applied to the cell.</a:t>
            </a:r>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p:txBody>
      </p:sp>
    </p:spTree>
    <p:extLst>
      <p:ext uri="{BB962C8B-B14F-4D97-AF65-F5344CB8AC3E}">
        <p14:creationId xmlns:p14="http://schemas.microsoft.com/office/powerpoint/2010/main" val="350189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C26</a:t>
            </a:r>
            <a:r>
              <a:rPr lang="en-US" sz="2400" dirty="0"/>
              <a:t>. Click </a:t>
            </a:r>
            <a:r>
              <a:rPr lang="en-US" sz="2400" b="1" dirty="0"/>
              <a:t>Insert Function </a:t>
            </a:r>
            <a:r>
              <a:rPr lang="en-US" sz="2400" dirty="0"/>
              <a:t>in the Function Library group.</a:t>
            </a:r>
          </a:p>
          <a:p>
            <a:pPr marL="457200" indent="-457200">
              <a:buFont typeface="+mj-lt"/>
              <a:buAutoNum type="arabicPeriod"/>
            </a:pPr>
            <a:r>
              <a:rPr lang="en-US" sz="2400" dirty="0" smtClean="0"/>
              <a:t>Key </a:t>
            </a:r>
            <a:r>
              <a:rPr lang="en-US" sz="2400" b="1" dirty="0"/>
              <a:t>COUNTIFS </a:t>
            </a:r>
            <a:r>
              <a:rPr lang="en-US" sz="2400" dirty="0"/>
              <a:t>in the </a:t>
            </a:r>
            <a:r>
              <a:rPr lang="en-US" sz="2400" i="1" dirty="0"/>
              <a:t>Search for a function</a:t>
            </a:r>
            <a:r>
              <a:rPr lang="en-US" sz="2400" dirty="0"/>
              <a:t> box and click </a:t>
            </a:r>
            <a:r>
              <a:rPr lang="en-US" sz="2400" b="1" dirty="0"/>
              <a:t>Go</a:t>
            </a:r>
            <a:r>
              <a:rPr lang="en-US" sz="2400" dirty="0"/>
              <a:t>. COUNTIFS will be highlighted in the Function box.</a:t>
            </a:r>
          </a:p>
          <a:p>
            <a:pPr marL="457200" indent="-457200">
              <a:buFont typeface="+mj-lt"/>
              <a:buAutoNum type="arabicPeriod"/>
            </a:pPr>
            <a:r>
              <a:rPr lang="en-US" sz="2400" dirty="0" smtClean="0"/>
              <a:t>Click </a:t>
            </a:r>
            <a:r>
              <a:rPr lang="en-US" sz="2400" b="1" dirty="0"/>
              <a:t>OK </a:t>
            </a:r>
            <a:r>
              <a:rPr lang="en-US" sz="2400" dirty="0"/>
              <a:t>to accept the function and close the dialog box.</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select </a:t>
            </a:r>
            <a:r>
              <a:rPr lang="en-US" sz="2400" b="1" dirty="0"/>
              <a:t>F5:F16</a:t>
            </a:r>
            <a:r>
              <a:rPr lang="en-US" sz="2400" dirty="0"/>
              <a:t> in the Criteria_range1 box. You have selected your first range for calculation</a:t>
            </a:r>
            <a:r>
              <a:rPr lang="en-US" sz="2400" dirty="0" smtClean="0"/>
              <a:t>.</a:t>
            </a:r>
          </a:p>
        </p:txBody>
      </p:sp>
    </p:spTree>
    <p:extLst>
      <p:ext uri="{BB962C8B-B14F-4D97-AF65-F5344CB8AC3E}">
        <p14:creationId xmlns:p14="http://schemas.microsoft.com/office/powerpoint/2010/main" val="44703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Criteria1 box, key </a:t>
            </a:r>
            <a:r>
              <a:rPr lang="en-US" sz="2400" b="1" dirty="0"/>
              <a:t>&gt;=60</a:t>
            </a:r>
            <a:r>
              <a:rPr lang="en-US" sz="2400" dirty="0"/>
              <a:t>. The descriptions and tips for each argument box in the Function Arguments dialog box are replaced with the value when you navigate to the next argument box, as illustrated in </a:t>
            </a:r>
            <a:r>
              <a:rPr lang="en-US" sz="2400" dirty="0" smtClean="0"/>
              <a:t>Figure 9-5 on the next slide. </a:t>
            </a:r>
          </a:p>
          <a:p>
            <a:r>
              <a:rPr lang="en-US" sz="2400" dirty="0"/>
              <a:t>The formula result is also displayed, enabling you to review and make corrections if an error message occurs or an unexpected result is returned. You have now set your first criterion. Excel shows the calculation up to this step as a value of 8</a:t>
            </a:r>
            <a:r>
              <a:rPr lang="en-US" sz="2400" dirty="0" smtClean="0"/>
              <a:t>.</a:t>
            </a:r>
            <a:endParaRPr lang="en-US" sz="2400" dirty="0"/>
          </a:p>
        </p:txBody>
      </p:sp>
    </p:spTree>
    <p:extLst>
      <p:ext uri="{BB962C8B-B14F-4D97-AF65-F5344CB8AC3E}">
        <p14:creationId xmlns:p14="http://schemas.microsoft.com/office/powerpoint/2010/main" val="190863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361" y="1700808"/>
            <a:ext cx="44005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0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COUNTIFS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dirty="0"/>
              <a:t>the Criteria_range2 box, select </a:t>
            </a:r>
            <a:r>
              <a:rPr lang="en-US" sz="2400" b="1" dirty="0"/>
              <a:t>E5:E16</a:t>
            </a:r>
            <a:r>
              <a:rPr lang="en-US" sz="2400" dirty="0"/>
              <a:t>. You have selected your second range to be calculated.</a:t>
            </a:r>
          </a:p>
          <a:p>
            <a:pPr marL="457200" indent="-457200">
              <a:buFont typeface="+mj-lt"/>
              <a:buAutoNum type="arabicPeriod" startAt="6"/>
            </a:pPr>
            <a:r>
              <a:rPr lang="en-US" sz="2400" dirty="0" smtClean="0"/>
              <a:t>In </a:t>
            </a:r>
            <a:r>
              <a:rPr lang="en-US" sz="2400" dirty="0"/>
              <a:t>the Criteria2 box, key </a:t>
            </a:r>
            <a:r>
              <a:rPr lang="en-US" sz="2400" b="1" dirty="0"/>
              <a:t>&gt;=5%</a:t>
            </a:r>
            <a:r>
              <a:rPr lang="en-US" sz="2400" dirty="0"/>
              <a:t>. Click </a:t>
            </a:r>
            <a:r>
              <a:rPr lang="en-US" sz="2400" b="1" dirty="0"/>
              <a:t>OK</a:t>
            </a:r>
            <a:r>
              <a:rPr lang="en-US" sz="2400" dirty="0"/>
              <a:t>. You have set your second criterion. When you click OK, Excel returns a value of 2.</a:t>
            </a:r>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21668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28800"/>
            <a:ext cx="7777110" cy="43924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C27 </a:t>
            </a:r>
            <a:r>
              <a:rPr lang="en-US" sz="2400" dirty="0"/>
              <a:t>and click </a:t>
            </a:r>
            <a:r>
              <a:rPr lang="en-US" sz="2400" b="1" dirty="0"/>
              <a:t>Recently Used </a:t>
            </a:r>
            <a:r>
              <a:rPr lang="en-US" sz="2400" dirty="0"/>
              <a:t>in the Function Library group.</a:t>
            </a:r>
          </a:p>
          <a:p>
            <a:pPr marL="457200" indent="-457200">
              <a:buFont typeface="+mj-lt"/>
              <a:buAutoNum type="arabicPeriod"/>
            </a:pPr>
            <a:r>
              <a:rPr lang="en-US" sz="2400" dirty="0" smtClean="0"/>
              <a:t>Click </a:t>
            </a:r>
            <a:r>
              <a:rPr lang="en-US" sz="2400" b="1" dirty="0"/>
              <a:t>AVERAGE</a:t>
            </a:r>
            <a:r>
              <a:rPr lang="en-US" sz="2400" dirty="0"/>
              <a:t>. Key </a:t>
            </a:r>
            <a:r>
              <a:rPr lang="en-US" sz="2400" b="1" dirty="0"/>
              <a:t>B5:B16</a:t>
            </a:r>
            <a:r>
              <a:rPr lang="en-US" sz="2400" dirty="0"/>
              <a:t> in the Number1 box and click </a:t>
            </a:r>
            <a:r>
              <a:rPr lang="en-US" sz="2400" b="1" dirty="0"/>
              <a:t>OK</a:t>
            </a:r>
            <a:r>
              <a:rPr lang="en-US" sz="2400" dirty="0"/>
              <a:t>. A mathematical average for this range is returned.</a:t>
            </a:r>
          </a:p>
          <a:p>
            <a:pPr marL="457200" indent="-457200">
              <a:buFont typeface="+mj-lt"/>
              <a:buAutoNum type="arabicPeriod"/>
            </a:pPr>
            <a:r>
              <a:rPr lang="en-US" sz="2400" dirty="0" smtClean="0"/>
              <a:t>Select </a:t>
            </a:r>
            <a:r>
              <a:rPr lang="en-US" sz="2400" b="1" dirty="0"/>
              <a:t>C28 </a:t>
            </a:r>
            <a:r>
              <a:rPr lang="en-US" sz="2400" dirty="0"/>
              <a:t>and click </a:t>
            </a:r>
            <a:r>
              <a:rPr lang="en-US" sz="2400" b="1" dirty="0"/>
              <a:t>Insert Function </a:t>
            </a:r>
            <a:r>
              <a:rPr lang="en-US" sz="2400" dirty="0"/>
              <a:t>in the Function Library group.</a:t>
            </a:r>
          </a:p>
          <a:p>
            <a:pPr marL="457200" indent="-457200">
              <a:buFont typeface="+mj-lt"/>
              <a:buAutoNum type="arabicPeriod"/>
            </a:pPr>
            <a:r>
              <a:rPr lang="en-US" sz="2400" dirty="0" smtClean="0"/>
              <a:t>Select </a:t>
            </a:r>
            <a:r>
              <a:rPr lang="en-US" sz="2400" b="1" dirty="0"/>
              <a:t>AVERAGEIF </a:t>
            </a:r>
            <a:r>
              <a:rPr lang="en-US" sz="2400" dirty="0"/>
              <a:t>from the function list or use the function search box to locate and accept the AVERAGEIF function; the </a:t>
            </a:r>
            <a:r>
              <a:rPr lang="en-US" sz="2400" i="1" dirty="0"/>
              <a:t>Function Arguments</a:t>
            </a:r>
            <a:r>
              <a:rPr lang="en-US" sz="2400" dirty="0"/>
              <a:t> dialog box now opens.</a:t>
            </a:r>
          </a:p>
          <a:p>
            <a:pPr marL="457200" indent="-457200">
              <a:buFont typeface="+mj-lt"/>
              <a:buAutoNum type="arabicPeriod"/>
            </a:pPr>
            <a:r>
              <a:rPr lang="en-US" sz="2400" dirty="0" smtClean="0"/>
              <a:t>In </a:t>
            </a:r>
            <a:r>
              <a:rPr lang="en-US" sz="2400" dirty="0"/>
              <a:t>the Function Arguments dialog box, select </a:t>
            </a:r>
            <a:r>
              <a:rPr lang="en-US" sz="2400" b="1" dirty="0"/>
              <a:t>B5:B16</a:t>
            </a:r>
            <a:r>
              <a:rPr lang="en-US" sz="2400" dirty="0"/>
              <a:t> in the Range box</a:t>
            </a:r>
            <a:r>
              <a:rPr lang="en-US" sz="2400" dirty="0" smtClean="0"/>
              <a:t>.</a:t>
            </a:r>
            <a:endParaRPr lang="en-US" sz="2400" dirty="0"/>
          </a:p>
        </p:txBody>
      </p:sp>
    </p:spTree>
    <p:extLst>
      <p:ext uri="{BB962C8B-B14F-4D97-AF65-F5344CB8AC3E}">
        <p14:creationId xmlns:p14="http://schemas.microsoft.com/office/powerpoint/2010/main" val="215722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dirty="0"/>
              <a:t>the Criteria box, key &gt;=200000.</a:t>
            </a:r>
          </a:p>
          <a:p>
            <a:pPr marL="457200" indent="-457200">
              <a:buFont typeface="+mj-lt"/>
              <a:buAutoNum type="arabicPeriod" startAt="6"/>
            </a:pPr>
            <a:r>
              <a:rPr lang="en-US" sz="2400" dirty="0" smtClean="0"/>
              <a:t>In </a:t>
            </a:r>
            <a:r>
              <a:rPr lang="en-US" sz="2400" dirty="0"/>
              <a:t>the </a:t>
            </a:r>
            <a:r>
              <a:rPr lang="en-US" sz="2400" dirty="0" err="1"/>
              <a:t>Average_range</a:t>
            </a:r>
            <a:r>
              <a:rPr lang="en-US" sz="2400" dirty="0"/>
              <a:t> box, select F5:F16. Click OK to close the dialog box. Excel returns a value of 63.33, as illustrated in </a:t>
            </a:r>
            <a:r>
              <a:rPr lang="en-US" sz="2400" dirty="0" smtClean="0"/>
              <a:t>the figure on the next slide.</a:t>
            </a:r>
            <a:endParaRPr lang="en-US" sz="2400" dirty="0"/>
          </a:p>
          <a:p>
            <a:pPr marL="457200" indent="-457200">
              <a:buFont typeface="+mj-lt"/>
              <a:buAutoNum type="arabicPeriod" startAt="8"/>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67818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AVERAGEIF</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84784"/>
            <a:ext cx="4088309" cy="498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87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Select </a:t>
            </a:r>
            <a:r>
              <a:rPr lang="en-US" sz="2400" b="1" dirty="0"/>
              <a:t>C29</a:t>
            </a:r>
            <a:r>
              <a:rPr lang="en-US" sz="2400" dirty="0"/>
              <a:t>. Click </a:t>
            </a:r>
            <a:r>
              <a:rPr lang="en-US" sz="2400" b="1" dirty="0"/>
              <a:t>Insert Function </a:t>
            </a:r>
            <a:r>
              <a:rPr lang="en-US" sz="2400" dirty="0"/>
              <a:t>in the Function Library group.</a:t>
            </a:r>
          </a:p>
          <a:p>
            <a:pPr marL="457200" indent="-457200">
              <a:buFont typeface="+mj-lt"/>
              <a:buAutoNum type="arabicPeriod"/>
            </a:pPr>
            <a:r>
              <a:rPr lang="en-US" sz="2400" dirty="0" smtClean="0"/>
              <a:t>Key </a:t>
            </a:r>
            <a:r>
              <a:rPr lang="en-US" sz="2400" b="1" dirty="0"/>
              <a:t>AVERAGEIFS </a:t>
            </a:r>
            <a:r>
              <a:rPr lang="en-US" sz="2400" dirty="0"/>
              <a:t>in the </a:t>
            </a:r>
            <a:r>
              <a:rPr lang="en-US" sz="2400" i="1" dirty="0"/>
              <a:t>Search for a function</a:t>
            </a:r>
            <a:r>
              <a:rPr lang="en-US" sz="2400" dirty="0"/>
              <a:t> box and click </a:t>
            </a:r>
            <a:r>
              <a:rPr lang="en-US" sz="2400" b="1" dirty="0"/>
              <a:t>Go</a:t>
            </a:r>
            <a:r>
              <a:rPr lang="en-US" sz="2400" dirty="0"/>
              <a:t>. AVERAGEIFS will be highlighted in the Function box.</a:t>
            </a:r>
          </a:p>
          <a:p>
            <a:pPr marL="457200" indent="-457200">
              <a:buFont typeface="+mj-lt"/>
              <a:buAutoNum type="arabicPeriod"/>
            </a:pPr>
            <a:r>
              <a:rPr lang="en-US" sz="2400" dirty="0" smtClean="0"/>
              <a:t>Click </a:t>
            </a:r>
            <a:r>
              <a:rPr lang="en-US" sz="2400" b="1" dirty="0"/>
              <a:t>OK </a:t>
            </a:r>
            <a:r>
              <a:rPr lang="en-US" sz="2400" dirty="0"/>
              <a:t>to accept the function and close the dialog box.</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select </a:t>
            </a:r>
            <a:r>
              <a:rPr lang="en-US" sz="2400" b="1" dirty="0"/>
              <a:t>F5:F16</a:t>
            </a:r>
            <a:r>
              <a:rPr lang="en-US" sz="2400" dirty="0"/>
              <a:t> in the </a:t>
            </a:r>
            <a:r>
              <a:rPr lang="en-US" sz="2400" dirty="0" err="1"/>
              <a:t>Average_range</a:t>
            </a:r>
            <a:r>
              <a:rPr lang="en-US" sz="2400" dirty="0"/>
              <a:t> box. Press </a:t>
            </a:r>
            <a:r>
              <a:rPr lang="en-US" sz="2400" b="1" dirty="0"/>
              <a:t>Tab</a:t>
            </a:r>
            <a:r>
              <a:rPr lang="en-US" sz="2400" dirty="0"/>
              <a:t>.</a:t>
            </a:r>
          </a:p>
          <a:p>
            <a:pPr marL="457200" indent="-457200">
              <a:buFont typeface="+mj-lt"/>
              <a:buAutoNum type="arabicPeriod"/>
            </a:pPr>
            <a:r>
              <a:rPr lang="en-US" sz="2400" dirty="0" smtClean="0"/>
              <a:t>In </a:t>
            </a:r>
            <a:r>
              <a:rPr lang="en-US" sz="2400" dirty="0"/>
              <a:t>the Criteria_range1 box, select </a:t>
            </a:r>
            <a:r>
              <a:rPr lang="en-US" sz="2400" b="1" dirty="0"/>
              <a:t>B5:B16</a:t>
            </a:r>
            <a:r>
              <a:rPr lang="en-US" sz="2400" dirty="0"/>
              <a:t> and press </a:t>
            </a:r>
            <a:r>
              <a:rPr lang="en-US" sz="2400" b="1" dirty="0"/>
              <a:t>Tab</a:t>
            </a:r>
            <a:r>
              <a:rPr lang="en-US" sz="2400" dirty="0"/>
              <a:t>. You have selected your first criteria range.</a:t>
            </a:r>
          </a:p>
          <a:p>
            <a:pPr marL="457200" indent="-457200">
              <a:buFont typeface="+mj-lt"/>
              <a:buAutoNum type="arabicPeriod"/>
            </a:pPr>
            <a:r>
              <a:rPr lang="en-US" sz="2400" dirty="0" smtClean="0"/>
              <a:t>In </a:t>
            </a:r>
            <a:r>
              <a:rPr lang="en-US" sz="2400" dirty="0"/>
              <a:t>the Criteria1 box, key </a:t>
            </a:r>
            <a:r>
              <a:rPr lang="en-US" sz="2400" b="1" dirty="0"/>
              <a:t>&lt;200000</a:t>
            </a:r>
            <a:r>
              <a:rPr lang="en-US" sz="2400" dirty="0"/>
              <a:t>. You have set your first criteria</a:t>
            </a:r>
            <a:r>
              <a:rPr lang="en-US" sz="2400" dirty="0" smtClean="0"/>
              <a:t>.</a:t>
            </a:r>
            <a:endParaRPr lang="en-US" sz="2400" dirty="0"/>
          </a:p>
        </p:txBody>
      </p:sp>
    </p:spTree>
    <p:extLst>
      <p:ext uri="{BB962C8B-B14F-4D97-AF65-F5344CB8AC3E}">
        <p14:creationId xmlns:p14="http://schemas.microsoft.com/office/powerpoint/2010/main" val="19710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AVERAGEIFS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In </a:t>
            </a:r>
            <a:r>
              <a:rPr lang="en-US" sz="2400" dirty="0"/>
              <a:t>the Criteria_range2 box, select E5:E16 and press </a:t>
            </a:r>
            <a:r>
              <a:rPr lang="en-US" sz="2400" b="1" dirty="0"/>
              <a:t>Tab</a:t>
            </a:r>
            <a:r>
              <a:rPr lang="en-US" sz="2400" dirty="0"/>
              <a:t>. You have now selected your second criteria range.</a:t>
            </a:r>
          </a:p>
          <a:p>
            <a:pPr marL="457200" indent="-457200">
              <a:buFont typeface="+mj-lt"/>
              <a:buAutoNum type="arabicPeriod" startAt="7"/>
            </a:pPr>
            <a:r>
              <a:rPr lang="en-US" sz="2400" dirty="0" smtClean="0"/>
              <a:t>In </a:t>
            </a:r>
            <a:r>
              <a:rPr lang="en-US" sz="2400" dirty="0"/>
              <a:t>the Criteria2 box, key &lt;=5%. Click OK. Excel returns a value of 60.</a:t>
            </a:r>
          </a:p>
          <a:p>
            <a:pPr marL="457200" indent="-457200">
              <a:buFont typeface="+mj-lt"/>
              <a:buAutoNum type="arabicPeriod" startAt="7"/>
            </a:pPr>
            <a:r>
              <a:rPr lang="en-US" sz="2400" b="1" dirty="0" smtClean="0"/>
              <a:t>SAVE </a:t>
            </a:r>
            <a:r>
              <a:rPr lang="en-US" sz="2400" dirty="0"/>
              <a:t>and </a:t>
            </a:r>
            <a:r>
              <a:rPr lang="en-US" sz="2400" b="1" dirty="0"/>
              <a:t>CLOSE</a:t>
            </a:r>
            <a:r>
              <a:rPr lang="en-US" sz="2400" dirty="0"/>
              <a:t> the workbook.</a:t>
            </a:r>
          </a:p>
          <a:p>
            <a:r>
              <a:rPr lang="en-US" sz="2400" b="1" dirty="0"/>
              <a:t>LEAVE</a:t>
            </a:r>
            <a:r>
              <a:rPr lang="en-US" sz="2400" dirty="0"/>
              <a:t> Excel open to use in the next exercise.</a:t>
            </a:r>
          </a:p>
          <a:p>
            <a:endParaRPr lang="en-US" sz="2400" dirty="0"/>
          </a:p>
        </p:txBody>
      </p:sp>
    </p:spTree>
    <p:extLst>
      <p:ext uri="{BB962C8B-B14F-4D97-AF65-F5344CB8AC3E}">
        <p14:creationId xmlns:p14="http://schemas.microsoft.com/office/powerpoint/2010/main" val="266494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Microsoft Excel if it is not already open.</a:t>
            </a:r>
          </a:p>
          <a:p>
            <a:pPr marL="457200" lvl="0" indent="-457200">
              <a:buFont typeface="+mj-lt"/>
              <a:buAutoNum type="arabicPeriod"/>
            </a:pPr>
            <a:r>
              <a:rPr lang="en-US" sz="2400" b="1" dirty="0"/>
              <a:t>OPEN</a:t>
            </a:r>
            <a:r>
              <a:rPr lang="en-US" sz="2400" dirty="0"/>
              <a:t> the </a:t>
            </a:r>
            <a:r>
              <a:rPr lang="en-US" sz="2400" b="1" i="1" dirty="0" err="1"/>
              <a:t>Fabrikam</a:t>
            </a:r>
            <a:r>
              <a:rPr lang="en-US" sz="2400" b="1" i="1" dirty="0"/>
              <a:t> Bonus</a:t>
            </a:r>
            <a:r>
              <a:rPr lang="en-US" sz="2400" dirty="0"/>
              <a:t> data file for this lesson.</a:t>
            </a:r>
          </a:p>
          <a:p>
            <a:pPr marL="457200" indent="-457200">
              <a:buFont typeface="+mj-lt"/>
              <a:buAutoNum type="arabicPeriod"/>
            </a:pPr>
            <a:r>
              <a:rPr lang="en-US" sz="2400" dirty="0" smtClean="0"/>
              <a:t>With </a:t>
            </a:r>
            <a:r>
              <a:rPr lang="en-US" sz="2400" dirty="0"/>
              <a:t>the Bonus sheet active, select </a:t>
            </a:r>
            <a:r>
              <a:rPr lang="en-US" sz="2400" b="1" dirty="0"/>
              <a:t>C15:F24</a:t>
            </a:r>
            <a:r>
              <a:rPr lang="en-US" sz="2400" dirty="0"/>
              <a:t> in the worksheet. Click the </a:t>
            </a:r>
            <a:r>
              <a:rPr lang="en-US" sz="2400" b="1" dirty="0"/>
              <a:t>Formulas </a:t>
            </a:r>
            <a:r>
              <a:rPr lang="en-US" sz="2400" dirty="0"/>
              <a:t>tab, and then click </a:t>
            </a:r>
            <a:r>
              <a:rPr lang="en-US" sz="2400" b="1" dirty="0"/>
              <a:t>Define Name </a:t>
            </a:r>
            <a:r>
              <a:rPr lang="en-US" sz="2400" dirty="0"/>
              <a:t>in the Defined Names group. The </a:t>
            </a:r>
            <a:r>
              <a:rPr lang="en-US" sz="2400" i="1" dirty="0"/>
              <a:t>New Name</a:t>
            </a:r>
            <a:r>
              <a:rPr lang="en-US" sz="2400" dirty="0"/>
              <a:t> dialog box opens.</a:t>
            </a:r>
          </a:p>
          <a:p>
            <a:pPr marL="457200" indent="-457200">
              <a:buFont typeface="+mj-lt"/>
              <a:buAutoNum type="arabicPeriod"/>
            </a:pPr>
            <a:r>
              <a:rPr lang="en-US" sz="2400" dirty="0" smtClean="0"/>
              <a:t>Key </a:t>
            </a:r>
            <a:r>
              <a:rPr lang="en-US" sz="2400" b="1" dirty="0"/>
              <a:t>Bonus </a:t>
            </a:r>
            <a:r>
              <a:rPr lang="en-US" sz="2400" dirty="0"/>
              <a:t>in the </a:t>
            </a:r>
            <a:r>
              <a:rPr lang="en-US" sz="2400" i="1" dirty="0"/>
              <a:t>Name </a:t>
            </a:r>
            <a:r>
              <a:rPr lang="en-US" sz="2400" dirty="0"/>
              <a:t>box on the New Name dialog box. Click </a:t>
            </a:r>
            <a:r>
              <a:rPr lang="en-US" sz="2400" b="1" dirty="0"/>
              <a:t>OK </a:t>
            </a:r>
            <a:r>
              <a:rPr lang="en-US" sz="2400" dirty="0"/>
              <a:t>to close the dialog box. You have defined the range name.</a:t>
            </a:r>
          </a:p>
          <a:p>
            <a:pPr marL="457200" indent="-457200">
              <a:buFont typeface="+mj-lt"/>
              <a:buAutoNum type="arabicPeriod"/>
            </a:pPr>
            <a:r>
              <a:rPr lang="en-US" sz="2400" dirty="0" smtClean="0"/>
              <a:t>Select </a:t>
            </a:r>
            <a:r>
              <a:rPr lang="en-US" sz="2400" b="1" dirty="0"/>
              <a:t>E5 </a:t>
            </a:r>
            <a:r>
              <a:rPr lang="en-US" sz="2400" dirty="0"/>
              <a:t>and click </a:t>
            </a:r>
            <a:r>
              <a:rPr lang="en-US" sz="2400" b="1" dirty="0"/>
              <a:t>Insert Function</a:t>
            </a:r>
            <a:r>
              <a:rPr lang="en-US" sz="2400" dirty="0"/>
              <a:t>.</a:t>
            </a:r>
          </a:p>
          <a:p>
            <a:pPr marL="457200" indent="-457200">
              <a:buFont typeface="+mj-lt"/>
              <a:buAutoNum type="arabicPeriod"/>
            </a:pPr>
            <a:r>
              <a:rPr lang="en-US" sz="2400" dirty="0" smtClean="0"/>
              <a:t>In </a:t>
            </a:r>
            <a:r>
              <a:rPr lang="en-US" sz="2400" dirty="0"/>
              <a:t>the </a:t>
            </a:r>
            <a:r>
              <a:rPr lang="en-US" sz="2400" i="1" dirty="0"/>
              <a:t>Search for a Function</a:t>
            </a:r>
            <a:r>
              <a:rPr lang="en-US" sz="2400" dirty="0"/>
              <a:t> box, key </a:t>
            </a:r>
            <a:r>
              <a:rPr lang="en-US" sz="2400" b="1" dirty="0"/>
              <a:t>VLOOKUP </a:t>
            </a:r>
            <a:r>
              <a:rPr lang="en-US" sz="2400" dirty="0"/>
              <a:t>and click </a:t>
            </a:r>
            <a:r>
              <a:rPr lang="en-US" sz="2400" b="1" dirty="0"/>
              <a:t>OK</a:t>
            </a:r>
            <a:r>
              <a:rPr lang="en-US" sz="2400" dirty="0"/>
              <a:t>. </a:t>
            </a:r>
          </a:p>
        </p:txBody>
      </p:sp>
    </p:spTree>
    <p:extLst>
      <p:ext uri="{BB962C8B-B14F-4D97-AF65-F5344CB8AC3E}">
        <p14:creationId xmlns:p14="http://schemas.microsoft.com/office/powerpoint/2010/main" val="53032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Function Arguments dialog box opens with the cursor in the </a:t>
            </a:r>
            <a:r>
              <a:rPr lang="en-US" sz="2400" i="1" dirty="0" err="1"/>
              <a:t>Lookup_value</a:t>
            </a:r>
            <a:r>
              <a:rPr lang="en-US" sz="2400" dirty="0"/>
              <a:t> box.</a:t>
            </a:r>
          </a:p>
          <a:p>
            <a:pPr marL="457200" indent="-457200">
              <a:buFont typeface="+mj-lt"/>
              <a:buAutoNum type="arabicPeriod" startAt="6"/>
            </a:pPr>
            <a:r>
              <a:rPr lang="en-US" sz="2400" dirty="0" smtClean="0"/>
              <a:t>Key </a:t>
            </a:r>
            <a:r>
              <a:rPr lang="en-US" sz="2400" b="1" dirty="0"/>
              <a:t>D5 </a:t>
            </a:r>
            <a:r>
              <a:rPr lang="en-US" sz="2400" dirty="0"/>
              <a:t>and press </a:t>
            </a:r>
            <a:r>
              <a:rPr lang="en-US" sz="2400" b="1" dirty="0"/>
              <a:t>Tab</a:t>
            </a:r>
            <a:r>
              <a:rPr lang="en-US" sz="2400" dirty="0"/>
              <a:t>. The insertion point moves to the </a:t>
            </a:r>
            <a:r>
              <a:rPr lang="en-US" sz="2400" i="1" dirty="0" err="1"/>
              <a:t>Table_array</a:t>
            </a:r>
            <a:r>
              <a:rPr lang="en-US" sz="2400" i="1" dirty="0"/>
              <a:t> </a:t>
            </a:r>
            <a:r>
              <a:rPr lang="en-US" sz="2400" dirty="0"/>
              <a:t>box.</a:t>
            </a:r>
          </a:p>
          <a:p>
            <a:pPr marL="457200" indent="-457200">
              <a:buFont typeface="+mj-lt"/>
              <a:buAutoNum type="arabicPeriod" startAt="7"/>
            </a:pPr>
            <a:r>
              <a:rPr lang="en-US" sz="2400" dirty="0" smtClean="0"/>
              <a:t>In </a:t>
            </a:r>
            <a:r>
              <a:rPr lang="en-US" sz="2400" dirty="0"/>
              <a:t>the </a:t>
            </a:r>
            <a:r>
              <a:rPr lang="en-US" sz="2400" dirty="0" err="1"/>
              <a:t>Table_array</a:t>
            </a:r>
            <a:r>
              <a:rPr lang="en-US" sz="2400" dirty="0"/>
              <a:t> box, click the </a:t>
            </a:r>
            <a:r>
              <a:rPr lang="en-US" sz="2400" b="1" dirty="0"/>
              <a:t>Collapse Dialog box </a:t>
            </a:r>
            <a:r>
              <a:rPr lang="en-US" sz="2400" dirty="0"/>
              <a:t>button. In the Defined Names group, click </a:t>
            </a:r>
            <a:r>
              <a:rPr lang="en-US" sz="2400" b="1" dirty="0"/>
              <a:t>Use in Formula</a:t>
            </a:r>
            <a:r>
              <a:rPr lang="en-US" sz="2400" dirty="0"/>
              <a:t> and select </a:t>
            </a:r>
            <a:r>
              <a:rPr lang="en-US" sz="2400" b="1" dirty="0"/>
              <a:t>Bonus</a:t>
            </a:r>
            <a:r>
              <a:rPr lang="en-US" sz="2400" dirty="0"/>
              <a:t>. Press </a:t>
            </a:r>
            <a:r>
              <a:rPr lang="en-US" sz="2400" b="1" dirty="0"/>
              <a:t>Tab</a:t>
            </a:r>
            <a:r>
              <a:rPr lang="en-US" sz="2400" dirty="0"/>
              <a:t>. The insertion point moves to the next text box.</a:t>
            </a:r>
          </a:p>
          <a:p>
            <a:pPr marL="457200" indent="-457200">
              <a:buFont typeface="+mj-lt"/>
              <a:buAutoNum type="arabicPeriod" startAt="8"/>
            </a:pPr>
            <a:r>
              <a:rPr lang="en-US" sz="2400" dirty="0" smtClean="0"/>
              <a:t>In </a:t>
            </a:r>
            <a:r>
              <a:rPr lang="en-US" sz="2400" dirty="0"/>
              <a:t>the </a:t>
            </a:r>
            <a:r>
              <a:rPr lang="en-US" sz="2400" dirty="0" err="1"/>
              <a:t>Col_index_num</a:t>
            </a:r>
            <a:r>
              <a:rPr lang="en-US" sz="2400" dirty="0"/>
              <a:t> box, key </a:t>
            </a:r>
            <a:r>
              <a:rPr lang="en-US" sz="2400" b="1" dirty="0"/>
              <a:t>2</a:t>
            </a:r>
            <a:r>
              <a:rPr lang="en-US" sz="2400" dirty="0"/>
              <a:t>, the column containing the standard bonus amounts. Press </a:t>
            </a:r>
            <a:r>
              <a:rPr lang="en-US" sz="2400" b="1" dirty="0"/>
              <a:t>Tab</a:t>
            </a:r>
            <a:r>
              <a:rPr lang="en-US" sz="2400" dirty="0" smtClean="0"/>
              <a:t>.</a:t>
            </a:r>
            <a:endParaRPr lang="en-US" sz="2400" dirty="0"/>
          </a:p>
        </p:txBody>
      </p:sp>
    </p:spTree>
    <p:extLst>
      <p:ext uri="{BB962C8B-B14F-4D97-AF65-F5344CB8AC3E}">
        <p14:creationId xmlns:p14="http://schemas.microsoft.com/office/powerpoint/2010/main" val="75590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In </a:t>
            </a:r>
            <a:r>
              <a:rPr lang="en-US" sz="2400" dirty="0"/>
              <a:t>the </a:t>
            </a:r>
            <a:r>
              <a:rPr lang="en-US" sz="2400" dirty="0" err="1"/>
              <a:t>Range_lookup</a:t>
            </a:r>
            <a:r>
              <a:rPr lang="en-US" sz="2400" dirty="0"/>
              <a:t> box, key </a:t>
            </a:r>
            <a:r>
              <a:rPr lang="en-US" sz="2400" b="1" dirty="0"/>
              <a:t>True</a:t>
            </a:r>
            <a:r>
              <a:rPr lang="en-US" sz="2400" dirty="0"/>
              <a:t>; the same bonus is paid for a range of years, so you enter </a:t>
            </a:r>
            <a:r>
              <a:rPr lang="en-US" sz="2400" b="1" dirty="0"/>
              <a:t>True</a:t>
            </a:r>
            <a:r>
              <a:rPr lang="en-US" sz="2400" dirty="0"/>
              <a:t> in the </a:t>
            </a:r>
            <a:r>
              <a:rPr lang="en-US" sz="2400" dirty="0" err="1"/>
              <a:t>Range_lookup</a:t>
            </a:r>
            <a:r>
              <a:rPr lang="en-US" sz="2400" dirty="0"/>
              <a:t> box so that a value will be returned for all agents who have been with the company more than one year. Your Function Arguments dialog box should look similar to the one shown in Figure 9-7. Click OK. Excel returns a value of $750</a:t>
            </a:r>
            <a:r>
              <a:rPr lang="en-US" sz="2400" dirty="0" smtClean="0"/>
              <a:t>.</a:t>
            </a:r>
            <a:endParaRPr lang="en-US" sz="2400" dirty="0"/>
          </a:p>
        </p:txBody>
      </p:sp>
    </p:spTree>
    <p:extLst>
      <p:ext uri="{BB962C8B-B14F-4D97-AF65-F5344CB8AC3E}">
        <p14:creationId xmlns:p14="http://schemas.microsoft.com/office/powerpoint/2010/main" val="333114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VLOOKUP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97" y="1661455"/>
            <a:ext cx="7651633" cy="3744416"/>
          </a:xfrm>
          <a:prstGeom prst="rect">
            <a:avLst/>
          </a:prstGeom>
        </p:spPr>
      </p:pic>
    </p:spTree>
    <p:extLst>
      <p:ext uri="{BB962C8B-B14F-4D97-AF65-F5344CB8AC3E}">
        <p14:creationId xmlns:p14="http://schemas.microsoft.com/office/powerpoint/2010/main" val="81773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VLOOKUP</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Using </a:t>
            </a:r>
            <a:r>
              <a:rPr lang="en-US" sz="2400" dirty="0"/>
              <a:t>the fill handle in E5, copy the formula to the range E6:E11. This will calculate bonuses for the other sales agents. The N/A error message appears in E11 because a value is not available for agents who have been employed for less than one year. (Agents become eligible for a bonus only after a full year of service.) You will change this error message in another exercise.</a:t>
            </a:r>
          </a:p>
          <a:p>
            <a:pPr marL="457200" indent="-457200">
              <a:buFont typeface="+mj-lt"/>
              <a:buAutoNum type="arabicPeriod" startAt="11"/>
            </a:pPr>
            <a:r>
              <a:rPr lang="en-US" sz="2400" b="1" dirty="0" smtClean="0"/>
              <a:t>SAVE</a:t>
            </a:r>
            <a:r>
              <a:rPr lang="en-US" sz="2400" dirty="0" smtClean="0"/>
              <a:t> </a:t>
            </a:r>
            <a:r>
              <a:rPr lang="en-US" sz="2400" dirty="0"/>
              <a:t>the workbook as </a:t>
            </a:r>
            <a:r>
              <a:rPr lang="en-US" sz="2400" b="1" i="1" dirty="0"/>
              <a:t>Employee Bonus</a:t>
            </a:r>
            <a:r>
              <a:rPr lang="en-US" sz="2400" dirty="0"/>
              <a:t>.</a:t>
            </a:r>
          </a:p>
          <a:p>
            <a:r>
              <a:rPr lang="en-US" sz="2400" b="1" dirty="0"/>
              <a:t>LEAVE</a:t>
            </a:r>
            <a:r>
              <a:rPr lang="en-US" sz="2400" dirty="0"/>
              <a:t> the workbook open to use in the next exercise</a:t>
            </a:r>
            <a:r>
              <a:rPr lang="en-US" sz="2400" dirty="0" smtClean="0"/>
              <a:t>.</a:t>
            </a:r>
          </a:p>
          <a:p>
            <a:r>
              <a:rPr lang="en-US" sz="2400" dirty="0"/>
              <a:t>Table 9-2 </a:t>
            </a:r>
            <a:r>
              <a:rPr lang="en-US" sz="2400" dirty="0" smtClean="0"/>
              <a:t>(see next slide) shows </a:t>
            </a:r>
            <a:r>
              <a:rPr lang="en-US" sz="2400" dirty="0"/>
              <a:t>the argument components used in the VLOOKUP and HLOOKUP lookup formulas</a:t>
            </a:r>
            <a:r>
              <a:rPr lang="en-US" sz="2400" dirty="0" smtClean="0"/>
              <a:t>.</a:t>
            </a:r>
            <a:endParaRPr lang="en-US" sz="2400" dirty="0"/>
          </a:p>
          <a:p>
            <a:endParaRPr lang="en-US" sz="2400" dirty="0"/>
          </a:p>
        </p:txBody>
      </p:sp>
    </p:spTree>
    <p:extLst>
      <p:ext uri="{BB962C8B-B14F-4D97-AF65-F5344CB8AC3E}">
        <p14:creationId xmlns:p14="http://schemas.microsoft.com/office/powerpoint/2010/main" val="81985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In </a:t>
            </a:r>
            <a:r>
              <a:rPr lang="en-US" sz="2300" dirty="0"/>
              <a:t>this lesson, you will use commands on the Formulas tab to create formulas to conditionally summarize data, look up data, apply conditional logic, and format and modify text</a:t>
            </a:r>
            <a:r>
              <a:rPr lang="en-US" sz="2300" dirty="0" smtClean="0"/>
              <a:t>.</a:t>
            </a:r>
          </a:p>
          <a:p>
            <a:r>
              <a:rPr lang="en-US" sz="2300" dirty="0" smtClean="0"/>
              <a:t>The </a:t>
            </a:r>
            <a:r>
              <a:rPr lang="en-US" sz="2300" dirty="0"/>
              <a:t>Formulas tab </a:t>
            </a:r>
            <a:r>
              <a:rPr lang="en-US" sz="2300" dirty="0" smtClean="0"/>
              <a:t>(see below) contains </a:t>
            </a:r>
            <a:r>
              <a:rPr lang="en-US" sz="2300" dirty="0"/>
              <a:t>the command groups you will use to create and apply advanced formulas in excel. Use this illustration as a reference throughout the lesson</a:t>
            </a:r>
            <a:r>
              <a:rPr lang="en-US" sz="2300" dirty="0" smtClean="0"/>
              <a:t>.</a:t>
            </a:r>
            <a:endParaRPr lang="en-US" sz="23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15223"/>
            <a:ext cx="7920880" cy="2294097"/>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Table 9-2: Function Syntax for VLOOKUP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28800"/>
            <a:ext cx="6912768" cy="4631945"/>
          </a:xfrm>
          <a:prstGeom prst="rect">
            <a:avLst/>
          </a:prstGeom>
        </p:spPr>
      </p:pic>
    </p:spTree>
    <p:extLst>
      <p:ext uri="{BB962C8B-B14F-4D97-AF65-F5344CB8AC3E}">
        <p14:creationId xmlns:p14="http://schemas.microsoft.com/office/powerpoint/2010/main" val="2596433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HLOOKUP</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 </a:t>
            </a:r>
            <a:r>
              <a:rPr lang="en-US" sz="2400" dirty="0"/>
              <a:t>the workbook from the previous exercise.</a:t>
            </a:r>
          </a:p>
          <a:p>
            <a:pPr marL="457200" indent="-457200">
              <a:buFont typeface="+mj-lt"/>
              <a:buAutoNum type="arabicPeriod"/>
            </a:pPr>
            <a:r>
              <a:rPr lang="en-US" sz="2400" dirty="0" smtClean="0"/>
              <a:t>Select </a:t>
            </a:r>
            <a:r>
              <a:rPr lang="en-US" sz="2400" dirty="0"/>
              <a:t>F5 and click Insert Function in the Function Library group.</a:t>
            </a:r>
          </a:p>
          <a:p>
            <a:pPr marL="457200" indent="-457200">
              <a:buFont typeface="+mj-lt"/>
              <a:buAutoNum type="arabicPeriod"/>
            </a:pPr>
            <a:r>
              <a:rPr lang="en-US" sz="2400" dirty="0" smtClean="0"/>
              <a:t>In </a:t>
            </a:r>
            <a:r>
              <a:rPr lang="en-US" sz="2400" dirty="0"/>
              <a:t>the </a:t>
            </a:r>
            <a:r>
              <a:rPr lang="en-US" sz="2400" i="1" dirty="0"/>
              <a:t>Search for a Function</a:t>
            </a:r>
            <a:r>
              <a:rPr lang="en-US" sz="2400" dirty="0"/>
              <a:t> box, key HLOOKUP and click OK. The </a:t>
            </a:r>
            <a:r>
              <a:rPr lang="en-US" sz="2400" i="1" dirty="0"/>
              <a:t>Function Arguments</a:t>
            </a:r>
            <a:r>
              <a:rPr lang="en-US" sz="2400" dirty="0"/>
              <a:t> dialog box opens with the cursor in the </a:t>
            </a:r>
            <a:r>
              <a:rPr lang="en-US" sz="2400" dirty="0" err="1"/>
              <a:t>Lookup_value</a:t>
            </a:r>
            <a:r>
              <a:rPr lang="en-US" sz="2400" dirty="0"/>
              <a:t> box.</a:t>
            </a:r>
          </a:p>
          <a:p>
            <a:pPr marL="457200" indent="-457200">
              <a:buFont typeface="+mj-lt"/>
              <a:buAutoNum type="arabicPeriod"/>
            </a:pPr>
            <a:r>
              <a:rPr lang="en-US" sz="2400" dirty="0" smtClean="0"/>
              <a:t>Enter </a:t>
            </a:r>
            <a:r>
              <a:rPr lang="en-US" sz="2400" dirty="0"/>
              <a:t>the HLOOKUP formula </a:t>
            </a:r>
            <a:r>
              <a:rPr lang="en-US" sz="2400" b="1" dirty="0"/>
              <a:t>=HLOOKUP(“performance award”,F16:F24,7,true)</a:t>
            </a:r>
            <a:r>
              <a:rPr lang="en-US" sz="2400" dirty="0"/>
              <a:t> in the argument boxes, as shown in </a:t>
            </a:r>
            <a:r>
              <a:rPr lang="en-US" sz="2400" dirty="0" smtClean="0"/>
              <a:t>the figure on the next slide.</a:t>
            </a:r>
          </a:p>
        </p:txBody>
      </p:sp>
    </p:spTree>
    <p:extLst>
      <p:ext uri="{BB962C8B-B14F-4D97-AF65-F5344CB8AC3E}">
        <p14:creationId xmlns:p14="http://schemas.microsoft.com/office/powerpoint/2010/main" val="70135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HLOOKUP</a:t>
            </a:r>
          </a:p>
        </p:txBody>
      </p:sp>
      <p:sp>
        <p:nvSpPr>
          <p:cNvPr id="21506" name="Rectangle 3"/>
          <p:cNvSpPr>
            <a:spLocks noGrp="1" noChangeArrowheads="1"/>
          </p:cNvSpPr>
          <p:nvPr>
            <p:ph type="body"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pPr marL="457200" indent="-457200">
              <a:buFont typeface="+mj-lt"/>
              <a:buAutoNum type="arabicPeriod"/>
            </a:pPr>
            <a:endParaRPr lang="en-US" sz="2400" dirty="0" smtClean="0"/>
          </a:p>
          <a:p>
            <a:endParaRPr lang="en-US" sz="2400" dirty="0" smtClean="0"/>
          </a:p>
          <a:p>
            <a:r>
              <a:rPr lang="en-US" sz="2400" dirty="0" smtClean="0"/>
              <a:t>Click </a:t>
            </a:r>
            <a:r>
              <a:rPr lang="en-US" sz="2400" b="1" dirty="0"/>
              <a:t>OK</a:t>
            </a:r>
            <a:r>
              <a:rPr lang="en-US" sz="2400" dirty="0"/>
              <a:t>. The performance bonus of 3000 is entered into the cell.</a:t>
            </a:r>
          </a:p>
          <a:p>
            <a:pPr marL="457200" indent="-457200">
              <a:buFont typeface="+mj-lt"/>
              <a:buAutoNum type="arabicPeriod" startAt="4"/>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56792"/>
            <a:ext cx="6750616" cy="3024336"/>
          </a:xfrm>
          <a:prstGeom prst="rect">
            <a:avLst/>
          </a:prstGeom>
        </p:spPr>
      </p:pic>
    </p:spTree>
    <p:extLst>
      <p:ext uri="{BB962C8B-B14F-4D97-AF65-F5344CB8AC3E}">
        <p14:creationId xmlns:p14="http://schemas.microsoft.com/office/powerpoint/2010/main" val="3846751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Click </a:t>
            </a:r>
            <a:r>
              <a:rPr lang="en-US" sz="2400" dirty="0"/>
              <a:t>the </a:t>
            </a:r>
            <a:r>
              <a:rPr lang="en-US" sz="2400" b="1" dirty="0"/>
              <a:t>Performance</a:t>
            </a:r>
            <a:r>
              <a:rPr lang="en-US" sz="2400" dirty="0"/>
              <a:t> worksheet tab to make it the active worksheet.</a:t>
            </a:r>
          </a:p>
          <a:p>
            <a:pPr marL="457200" indent="-457200">
              <a:buFont typeface="+mj-lt"/>
              <a:buAutoNum type="arabicPeriod"/>
            </a:pPr>
            <a:r>
              <a:rPr lang="en-US" sz="2400" dirty="0" smtClean="0"/>
              <a:t>Select </a:t>
            </a:r>
            <a:r>
              <a:rPr lang="en-US" sz="2400" b="1" dirty="0"/>
              <a:t>D5</a:t>
            </a:r>
            <a:r>
              <a:rPr lang="en-US" sz="2400" dirty="0"/>
              <a:t>. Click </a:t>
            </a:r>
            <a:r>
              <a:rPr lang="en-US" sz="2400" b="1" dirty="0"/>
              <a:t>Logical</a:t>
            </a:r>
            <a:r>
              <a:rPr lang="en-US" sz="2400" dirty="0"/>
              <a:t> in the Function Library group and click </a:t>
            </a:r>
            <a:r>
              <a:rPr lang="en-US" sz="2400" b="1" dirty="0"/>
              <a:t>IF</a:t>
            </a:r>
            <a:r>
              <a:rPr lang="en-US" sz="2400" dirty="0"/>
              <a:t>. The </a:t>
            </a:r>
            <a:r>
              <a:rPr lang="en-US" sz="2400" i="1" dirty="0"/>
              <a:t>Function Arguments</a:t>
            </a:r>
            <a:r>
              <a:rPr lang="en-US" sz="2400" dirty="0"/>
              <a:t> dialog box opens.</a:t>
            </a:r>
          </a:p>
          <a:p>
            <a:pPr marL="457200" indent="-457200">
              <a:buFont typeface="+mj-lt"/>
              <a:buAutoNum type="arabicPeriod"/>
            </a:pPr>
            <a:r>
              <a:rPr lang="en-US" sz="2400" dirty="0" smtClean="0"/>
              <a:t>Key </a:t>
            </a:r>
            <a:r>
              <a:rPr lang="en-US" sz="2400" b="1" dirty="0"/>
              <a:t>C5&gt;=B5</a:t>
            </a:r>
            <a:r>
              <a:rPr lang="en-US" sz="2400" dirty="0"/>
              <a:t> in the </a:t>
            </a:r>
            <a:r>
              <a:rPr lang="en-US" sz="2400" dirty="0" err="1"/>
              <a:t>Logical_test</a:t>
            </a:r>
            <a:r>
              <a:rPr lang="en-US" sz="2400" dirty="0"/>
              <a:t> box. This component of the formula determines whether the agent has met his or her sales goal.</a:t>
            </a:r>
          </a:p>
          <a:p>
            <a:pPr marL="457200" indent="-457200">
              <a:buFont typeface="+mj-lt"/>
              <a:buAutoNum type="arabicPeriod"/>
            </a:pPr>
            <a:r>
              <a:rPr lang="en-US" sz="2400" dirty="0" smtClean="0"/>
              <a:t>Key </a:t>
            </a:r>
            <a:r>
              <a:rPr lang="en-US" sz="2400" b="1" dirty="0"/>
              <a:t>Yes</a:t>
            </a:r>
            <a:r>
              <a:rPr lang="en-US" sz="2400" dirty="0"/>
              <a:t> in the </a:t>
            </a:r>
            <a:r>
              <a:rPr lang="en-US" sz="2400" dirty="0" err="1"/>
              <a:t>Value_if_true</a:t>
            </a:r>
            <a:r>
              <a:rPr lang="en-US" sz="2400" dirty="0"/>
              <a:t> box. This is the value returned if the agent met his or her goal. </a:t>
            </a:r>
            <a:endParaRPr lang="en-US" sz="2400" dirty="0" smtClean="0"/>
          </a:p>
          <a:p>
            <a:pPr marL="457200" indent="-457200">
              <a:buFont typeface="+mj-lt"/>
              <a:buAutoNum type="arabicPeriod"/>
            </a:pPr>
            <a:r>
              <a:rPr lang="en-US" sz="2400" dirty="0" smtClean="0"/>
              <a:t>Key </a:t>
            </a:r>
            <a:r>
              <a:rPr lang="en-US" sz="2400" b="1" dirty="0"/>
              <a:t>No</a:t>
            </a:r>
            <a:r>
              <a:rPr lang="en-US" sz="2400" dirty="0"/>
              <a:t> in the </a:t>
            </a:r>
            <a:r>
              <a:rPr lang="en-US" sz="2400" dirty="0" err="1"/>
              <a:t>Value_if_false</a:t>
            </a:r>
            <a:r>
              <a:rPr lang="en-US" sz="2400" dirty="0"/>
              <a:t> box and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539920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With </a:t>
            </a:r>
            <a:r>
              <a:rPr lang="en-US" sz="2400" dirty="0"/>
              <a:t>D5 still selected, use the fill handle to copy the formula to D6:D11. Excel returns the result that four agents have earned the performance award by displaying Yes in the cells. (See </a:t>
            </a:r>
            <a:r>
              <a:rPr lang="en-US" sz="2400" dirty="0" smtClean="0"/>
              <a:t/>
            </a:r>
            <a:br>
              <a:rPr lang="en-US" sz="2400" dirty="0" smtClean="0"/>
            </a:br>
            <a:r>
              <a:rPr lang="en-US" sz="2400" dirty="0" smtClean="0"/>
              <a:t>the figure.)</a:t>
            </a:r>
            <a:endParaRPr lang="en-US" sz="2400" dirty="0"/>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a:t>LEAVE</a:t>
            </a:r>
            <a:r>
              <a:rPr lang="en-US" sz="2400" dirty="0"/>
              <a:t> the </a:t>
            </a:r>
            <a:r>
              <a:rPr lang="en-US" sz="2400" dirty="0" smtClean="0"/>
              <a:t>workbook</a:t>
            </a:r>
            <a:br>
              <a:rPr lang="en-US" sz="2400" dirty="0" smtClean="0"/>
            </a:br>
            <a:r>
              <a:rPr lang="en-US" sz="2400" dirty="0" smtClean="0"/>
              <a:t>open </a:t>
            </a:r>
            <a:r>
              <a:rPr lang="en-US" sz="2400" dirty="0"/>
              <a:t>to use in the </a:t>
            </a:r>
            <a:r>
              <a:rPr lang="en-US" sz="2400" dirty="0" smtClean="0"/>
              <a:t>next</a:t>
            </a:r>
            <a:br>
              <a:rPr lang="en-US" sz="2400" dirty="0" smtClean="0"/>
            </a:br>
            <a:r>
              <a:rPr lang="en-US" sz="2400" dirty="0" smtClean="0"/>
              <a:t>exercise</a:t>
            </a:r>
            <a:r>
              <a:rPr lang="en-US" sz="24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832323"/>
            <a:ext cx="4571986" cy="3621013"/>
          </a:xfrm>
          <a:prstGeom prst="rect">
            <a:avLst/>
          </a:prstGeom>
        </p:spPr>
      </p:pic>
    </p:spTree>
    <p:extLst>
      <p:ext uri="{BB962C8B-B14F-4D97-AF65-F5344CB8AC3E}">
        <p14:creationId xmlns:p14="http://schemas.microsoft.com/office/powerpoint/2010/main" val="2116623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AND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Annual Sales</a:t>
            </a:r>
            <a:r>
              <a:rPr lang="en-US" sz="2400" dirty="0"/>
              <a:t> sheet tab.</a:t>
            </a:r>
          </a:p>
          <a:p>
            <a:pPr marL="457200" indent="-457200">
              <a:buFont typeface="+mj-lt"/>
              <a:buAutoNum type="arabicPeriod"/>
            </a:pPr>
            <a:r>
              <a:rPr lang="en-US" sz="2400" dirty="0" smtClean="0"/>
              <a:t>Select </a:t>
            </a:r>
            <a:r>
              <a:rPr lang="en-US" sz="2400" b="1" dirty="0"/>
              <a:t>B5</a:t>
            </a:r>
            <a:r>
              <a:rPr lang="en-US" sz="2400" dirty="0"/>
              <a:t>. Click </a:t>
            </a:r>
            <a:r>
              <a:rPr lang="en-US" sz="2400" b="1" dirty="0"/>
              <a:t>Logical </a:t>
            </a:r>
            <a:r>
              <a:rPr lang="en-US" sz="2400" dirty="0"/>
              <a:t>in the Function Library group and click the </a:t>
            </a:r>
            <a:r>
              <a:rPr lang="en-US" sz="2400" b="1" dirty="0"/>
              <a:t>AND </a:t>
            </a:r>
            <a:r>
              <a:rPr lang="en-US" sz="2400" dirty="0"/>
              <a:t>option. The </a:t>
            </a:r>
            <a:r>
              <a:rPr lang="en-US" sz="2400" i="1" dirty="0"/>
              <a:t>Function Arguments</a:t>
            </a:r>
            <a:r>
              <a:rPr lang="en-US" sz="2400" dirty="0"/>
              <a:t> dialog box opens with the cursor in the Logical1 box.</a:t>
            </a:r>
          </a:p>
          <a:p>
            <a:pPr marL="457200" indent="-457200">
              <a:buFont typeface="+mj-lt"/>
              <a:buAutoNum type="arabicPeriod"/>
            </a:pPr>
            <a:r>
              <a:rPr lang="en-US" sz="2400" dirty="0" smtClean="0"/>
              <a:t>Select </a:t>
            </a:r>
            <a:r>
              <a:rPr lang="en-US" sz="2400" b="1" dirty="0"/>
              <a:t>B3</a:t>
            </a:r>
            <a:r>
              <a:rPr lang="en-US" sz="2400" dirty="0"/>
              <a:t>, key </a:t>
            </a:r>
            <a:r>
              <a:rPr lang="en-US" sz="2400" b="1" dirty="0"/>
              <a:t>&lt;=</a:t>
            </a:r>
            <a:r>
              <a:rPr lang="en-US" sz="2400" dirty="0"/>
              <a:t>, select </a:t>
            </a:r>
            <a:r>
              <a:rPr lang="en-US" sz="2400" b="1" dirty="0"/>
              <a:t>B16</a:t>
            </a:r>
            <a:r>
              <a:rPr lang="en-US" sz="2400" dirty="0"/>
              <a:t>, and press </a:t>
            </a:r>
            <a:r>
              <a:rPr lang="en-US" sz="2400" b="1" dirty="0"/>
              <a:t>Enter</a:t>
            </a:r>
            <a:r>
              <a:rPr lang="en-US" sz="2400" dirty="0"/>
              <a:t>. This argument represents the first condition: Did actual sales exceed the sales goal? Because this is the first year, only one logical test will be entered.</a:t>
            </a:r>
          </a:p>
          <a:p>
            <a:pPr marL="457200" indent="-457200">
              <a:buFont typeface="+mj-lt"/>
              <a:buAutoNum type="arabicPeriod"/>
            </a:pPr>
            <a:r>
              <a:rPr lang="en-US" sz="2400" dirty="0" smtClean="0"/>
              <a:t>Select </a:t>
            </a:r>
            <a:r>
              <a:rPr lang="en-US" sz="2400" b="1" dirty="0"/>
              <a:t>C5</a:t>
            </a:r>
            <a:r>
              <a:rPr lang="en-US" sz="2400" dirty="0"/>
              <a:t>, click </a:t>
            </a:r>
            <a:r>
              <a:rPr lang="en-US" sz="2400" b="1" dirty="0"/>
              <a:t>Recently Used</a:t>
            </a:r>
            <a:r>
              <a:rPr lang="en-US" sz="2400" dirty="0"/>
              <a:t>, and click </a:t>
            </a:r>
            <a:r>
              <a:rPr lang="en-US" sz="2400" b="1" dirty="0"/>
              <a:t>AND</a:t>
            </a:r>
            <a:r>
              <a:rPr lang="en-US" sz="2400" dirty="0"/>
              <a:t>. In the Logical1 box, key </a:t>
            </a:r>
            <a:r>
              <a:rPr lang="en-US" sz="2400" b="1" dirty="0"/>
              <a:t>C3&lt;=C16</a:t>
            </a:r>
            <a:r>
              <a:rPr lang="en-US" sz="2400" dirty="0" smtClean="0"/>
              <a:t>.</a:t>
            </a:r>
            <a:endParaRPr lang="en-US" sz="2400" dirty="0"/>
          </a:p>
        </p:txBody>
      </p:sp>
    </p:spTree>
    <p:extLst>
      <p:ext uri="{BB962C8B-B14F-4D97-AF65-F5344CB8AC3E}">
        <p14:creationId xmlns:p14="http://schemas.microsoft.com/office/powerpoint/2010/main" val="3506956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AND</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Logical2 box, key </a:t>
            </a:r>
            <a:r>
              <a:rPr lang="en-US" sz="2400" b="1" dirty="0"/>
              <a:t>C16&gt;=B16*1.05</a:t>
            </a:r>
            <a:r>
              <a:rPr lang="en-US" sz="2400" dirty="0"/>
              <a:t>. Click </a:t>
            </a:r>
            <a:r>
              <a:rPr lang="en-US" sz="2400" b="1" dirty="0"/>
              <a:t>OK</a:t>
            </a:r>
            <a:r>
              <a:rPr lang="en-US" sz="2400" dirty="0"/>
              <a:t>. The formula returns True, which means that both conditions in the formula have been met. The AND function arguments are </a:t>
            </a:r>
            <a:r>
              <a:rPr lang="en-US" sz="2400" dirty="0" smtClean="0"/>
              <a:t>illustrated</a:t>
            </a:r>
            <a:br>
              <a:rPr lang="en-US" sz="2400" dirty="0" smtClean="0"/>
            </a:br>
            <a:r>
              <a:rPr lang="en-US" sz="2400" dirty="0" smtClean="0"/>
              <a:t>in this figure.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852936"/>
            <a:ext cx="5527631" cy="3168352"/>
          </a:xfrm>
          <a:prstGeom prst="rect">
            <a:avLst/>
          </a:prstGeom>
        </p:spPr>
      </p:pic>
    </p:spTree>
    <p:extLst>
      <p:ext uri="{BB962C8B-B14F-4D97-AF65-F5344CB8AC3E}">
        <p14:creationId xmlns:p14="http://schemas.microsoft.com/office/powerpoint/2010/main" val="298705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AND</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a:t>C5 </a:t>
            </a:r>
            <a:r>
              <a:rPr lang="en-US" sz="2400" dirty="0"/>
              <a:t>and copy the formula to </a:t>
            </a:r>
            <a:r>
              <a:rPr lang="en-US" sz="2400" b="1" dirty="0"/>
              <a:t>D5:F5</a:t>
            </a:r>
            <a:r>
              <a:rPr lang="en-US" sz="2400" dirty="0"/>
              <a:t>.</a:t>
            </a:r>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416551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With </a:t>
            </a:r>
            <a:r>
              <a:rPr lang="en-US" sz="2400" dirty="0"/>
              <a:t>the Annual Sales worksheet active, select </a:t>
            </a:r>
            <a:r>
              <a:rPr lang="en-US" sz="2400" b="1" dirty="0"/>
              <a:t>A18 </a:t>
            </a:r>
            <a:r>
              <a:rPr lang="en-US" sz="2400" dirty="0"/>
              <a:t>and click </a:t>
            </a:r>
            <a:r>
              <a:rPr lang="en-US" sz="2400" b="1" dirty="0"/>
              <a:t>Logical </a:t>
            </a:r>
            <a:r>
              <a:rPr lang="en-US" sz="2400" dirty="0"/>
              <a:t>in the Function Library group.</a:t>
            </a:r>
          </a:p>
          <a:p>
            <a:pPr marL="457200" indent="-457200">
              <a:buFont typeface="+mj-lt"/>
              <a:buAutoNum type="arabicPeriod"/>
            </a:pPr>
            <a:r>
              <a:rPr lang="en-US" sz="2400" dirty="0" smtClean="0"/>
              <a:t>Click </a:t>
            </a:r>
            <a:r>
              <a:rPr lang="en-US" sz="2400" b="1" dirty="0"/>
              <a:t>OR</a:t>
            </a:r>
            <a:r>
              <a:rPr lang="en-US" sz="2400" dirty="0"/>
              <a:t>. The </a:t>
            </a:r>
            <a:r>
              <a:rPr lang="en-US" sz="2400" i="1" dirty="0"/>
              <a:t>Function Arguments</a:t>
            </a:r>
            <a:r>
              <a:rPr lang="en-US" sz="2400" dirty="0"/>
              <a:t> dialog box opens. You will create a formula that answers the following question: Did Carey’s sales increase by 3% in year 3 or year 4?</a:t>
            </a:r>
          </a:p>
          <a:p>
            <a:pPr marL="457200" indent="-457200">
              <a:buFont typeface="+mj-lt"/>
              <a:buAutoNum type="arabicPeriod"/>
            </a:pPr>
            <a:r>
              <a:rPr lang="en-US" sz="2400" dirty="0" smtClean="0"/>
              <a:t>In </a:t>
            </a:r>
            <a:r>
              <a:rPr lang="en-US" sz="2400" dirty="0"/>
              <a:t>the Logical1 box, key </a:t>
            </a:r>
            <a:r>
              <a:rPr lang="en-US" sz="2400" b="1" dirty="0"/>
              <a:t>D9&gt;=C9*1.03 </a:t>
            </a:r>
            <a:r>
              <a:rPr lang="en-US" sz="2400" dirty="0"/>
              <a:t>and press </a:t>
            </a:r>
            <a:r>
              <a:rPr lang="en-US" sz="2400" b="1" dirty="0"/>
              <a:t>Tab</a:t>
            </a:r>
            <a:r>
              <a:rPr lang="en-US" sz="2400" dirty="0"/>
              <a:t>. This argument will answer the first half of the question: Did Carey’s sales increase by 3% in the first time period?</a:t>
            </a:r>
          </a:p>
          <a:p>
            <a:pPr marL="457200" indent="-457200">
              <a:buFont typeface="+mj-lt"/>
              <a:buAutoNum type="arabicPeriod"/>
            </a:pPr>
            <a:r>
              <a:rPr lang="en-US" sz="2400" dirty="0" smtClean="0"/>
              <a:t>In </a:t>
            </a:r>
            <a:r>
              <a:rPr lang="en-US" sz="2400" dirty="0"/>
              <a:t>the Logical2 box, key </a:t>
            </a:r>
            <a:r>
              <a:rPr lang="en-US" sz="2400" b="1" dirty="0"/>
              <a:t>E9&gt;=D9*1.03</a:t>
            </a:r>
            <a:r>
              <a:rPr lang="en-US" sz="2400" dirty="0"/>
              <a:t>. This argument will answer the second half of the question: Did Carey’s sales increase in the second time period</a:t>
            </a:r>
            <a:r>
              <a:rPr lang="en-US" sz="2400" dirty="0" smtClean="0"/>
              <a:t>?</a:t>
            </a:r>
            <a:endParaRPr lang="en-US" sz="2400" dirty="0"/>
          </a:p>
        </p:txBody>
      </p:sp>
    </p:spTree>
    <p:extLst>
      <p:ext uri="{BB962C8B-B14F-4D97-AF65-F5344CB8AC3E}">
        <p14:creationId xmlns:p14="http://schemas.microsoft.com/office/powerpoint/2010/main" val="412294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a:t>OK</a:t>
            </a:r>
            <a:r>
              <a:rPr lang="en-US" sz="2400" dirty="0"/>
              <a:t> to close the dialog box. </a:t>
            </a:r>
            <a:endParaRPr lang="en-US" sz="2400" dirty="0" smtClean="0"/>
          </a:p>
          <a:p>
            <a:r>
              <a:rPr lang="en-US" sz="2400" dirty="0" smtClean="0"/>
              <a:t>The </a:t>
            </a:r>
            <a:r>
              <a:rPr lang="en-US" sz="2400" dirty="0"/>
              <a:t>formula returns True, indicating that Carey’s sales increased by 3 percent in at least one of the identified years. A False finding is returned only when both logical arguments are false. In this case, Mr. Carey’s sales increased less than 3 percent from year 2 to year 3 but increased by more than 3 percent from year 3 to year 4. Because OR returns a False result only if all conditions are false, at least one of the arguments in this case equates to true.</a:t>
            </a:r>
          </a:p>
          <a:p>
            <a:pPr marL="457200" indent="-457200">
              <a:buFont typeface="+mj-lt"/>
              <a:buAutoNum type="arabicPeriod" startAt="6"/>
            </a:pPr>
            <a:r>
              <a:rPr lang="en-US" sz="2400" b="1" dirty="0" smtClean="0"/>
              <a:t>SAVE</a:t>
            </a:r>
            <a:r>
              <a:rPr lang="en-US" sz="2400" dirty="0" smtClean="0"/>
              <a:t> </a:t>
            </a:r>
            <a:r>
              <a:rPr lang="en-US" sz="2400" dirty="0"/>
              <a:t>the workbook.</a:t>
            </a:r>
          </a:p>
          <a:p>
            <a:r>
              <a:rPr lang="en-US" sz="2400" b="1" dirty="0" smtClean="0"/>
              <a:t>LEAVE</a:t>
            </a:r>
            <a:r>
              <a:rPr lang="en-US" sz="2400" dirty="0" smtClean="0"/>
              <a:t> </a:t>
            </a:r>
            <a:r>
              <a:rPr lang="en-US" sz="2400" dirty="0"/>
              <a:t>the workbook open to use in the next exercise.</a:t>
            </a:r>
          </a:p>
          <a:p>
            <a:endParaRPr lang="en-US" sz="2400" dirty="0"/>
          </a:p>
        </p:txBody>
      </p:sp>
    </p:spTree>
    <p:extLst>
      <p:ext uri="{BB962C8B-B14F-4D97-AF65-F5344CB8AC3E}">
        <p14:creationId xmlns:p14="http://schemas.microsoft.com/office/powerpoint/2010/main" val="160589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Before you begin these steps, </a:t>
            </a:r>
            <a:r>
              <a:rPr lang="en-US" sz="2400" b="1" dirty="0"/>
              <a:t>LAUNCH</a:t>
            </a:r>
            <a:r>
              <a:rPr lang="en-US" sz="2400" dirty="0"/>
              <a:t> Microsoft Excel</a:t>
            </a:r>
            <a:r>
              <a:rPr lang="en-US" sz="2400" dirty="0" smtClean="0"/>
              <a:t>.</a:t>
            </a:r>
            <a:endParaRPr lang="en-US" sz="2400" dirty="0"/>
          </a:p>
          <a:p>
            <a:pPr marL="457200" lvl="0" indent="-457200">
              <a:buFont typeface="+mj-lt"/>
              <a:buAutoNum type="arabicPeriod"/>
            </a:pPr>
            <a:r>
              <a:rPr lang="en-US" sz="2400" b="1" dirty="0"/>
              <a:t>OPEN</a:t>
            </a:r>
            <a:r>
              <a:rPr lang="en-US" sz="2400" dirty="0"/>
              <a:t> the </a:t>
            </a:r>
            <a:r>
              <a:rPr lang="en-US" sz="2400" b="1" i="1" dirty="0" err="1"/>
              <a:t>Fabrikam</a:t>
            </a:r>
            <a:r>
              <a:rPr lang="en-US" sz="2400" b="1" i="1" dirty="0"/>
              <a:t> Sales</a:t>
            </a:r>
            <a:r>
              <a:rPr lang="en-US" sz="2400" dirty="0"/>
              <a:t> file for this lesson.</a:t>
            </a:r>
          </a:p>
          <a:p>
            <a:pPr marL="457200" indent="-457200">
              <a:buFont typeface="+mj-lt"/>
              <a:buAutoNum type="arabicPeriod"/>
            </a:pPr>
            <a:r>
              <a:rPr lang="en-US" sz="2400" dirty="0" smtClean="0"/>
              <a:t>Select </a:t>
            </a:r>
            <a:r>
              <a:rPr lang="en-US" sz="2400" dirty="0"/>
              <a:t>cell A20 and key Sum of sales over $200,000. Press </a:t>
            </a:r>
            <a:r>
              <a:rPr lang="en-US" sz="2400" b="1" dirty="0"/>
              <a:t>Enter</a:t>
            </a:r>
            <a:r>
              <a:rPr lang="en-US" sz="2400" dirty="0"/>
              <a:t>. If necessary, select A20 and click Wrap Text in the Alignment group on the Home tab. You have now formatted the cell to wrap the text that will be keyed.</a:t>
            </a:r>
          </a:p>
          <a:p>
            <a:pPr marL="457200" indent="-457200">
              <a:buFont typeface="+mj-lt"/>
              <a:buAutoNum type="arabicPeriod"/>
            </a:pPr>
            <a:r>
              <a:rPr lang="en-US" sz="2400" dirty="0" smtClean="0"/>
              <a:t>Select </a:t>
            </a:r>
            <a:r>
              <a:rPr lang="en-US" sz="2400" dirty="0"/>
              <a:t>C20. Click the Formulas tab and in the Function Library group, click Insert Function. The </a:t>
            </a:r>
            <a:r>
              <a:rPr lang="en-US" sz="2400" i="1" dirty="0"/>
              <a:t>Insert Function</a:t>
            </a:r>
            <a:r>
              <a:rPr lang="en-US" sz="2400" dirty="0"/>
              <a:t> dialog box opens. Within the dialog box, key SUMIF in the </a:t>
            </a:r>
            <a:r>
              <a:rPr lang="en-US" sz="2400" i="1" dirty="0"/>
              <a:t>Search for function</a:t>
            </a:r>
            <a:r>
              <a:rPr lang="en-US" sz="2400" dirty="0"/>
              <a:t> text box and click Go. The SUMIF function will appear at the top of the function list and will be selected by default in the </a:t>
            </a:r>
            <a:r>
              <a:rPr lang="en-US" sz="2400" i="1" dirty="0"/>
              <a:t>Select a Function</a:t>
            </a:r>
            <a:r>
              <a:rPr lang="en-US" sz="2400" dirty="0"/>
              <a:t> </a:t>
            </a:r>
            <a:r>
              <a:rPr lang="en-US" sz="2400" dirty="0" smtClean="0"/>
              <a:t>window.</a:t>
            </a:r>
            <a:endParaRPr lang="en-US" sz="2400" dirty="0"/>
          </a:p>
        </p:txBody>
      </p:sp>
    </p:spTree>
    <p:extLst>
      <p:ext uri="{BB962C8B-B14F-4D97-AF65-F5344CB8AC3E}">
        <p14:creationId xmlns:p14="http://schemas.microsoft.com/office/powerpoint/2010/main" val="2119994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NOT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a:t>
            </a:r>
            <a:r>
              <a:rPr lang="en-US" sz="2400" b="1" dirty="0"/>
              <a:t>Annual</a:t>
            </a:r>
            <a:r>
              <a:rPr lang="en-US" sz="2400" dirty="0"/>
              <a:t> </a:t>
            </a:r>
            <a:r>
              <a:rPr lang="en-US" sz="2400" b="1" dirty="0"/>
              <a:t>Sales</a:t>
            </a:r>
            <a:r>
              <a:rPr lang="en-US" sz="2400" dirty="0"/>
              <a:t> worksheet, select </a:t>
            </a:r>
            <a:r>
              <a:rPr lang="en-US" sz="2400" b="1" dirty="0"/>
              <a:t>A19</a:t>
            </a:r>
            <a:r>
              <a:rPr lang="en-US" sz="2400" dirty="0"/>
              <a:t> and click </a:t>
            </a:r>
            <a:r>
              <a:rPr lang="en-US" sz="2400" b="1" dirty="0"/>
              <a:t>Logical</a:t>
            </a:r>
            <a:r>
              <a:rPr lang="en-US" sz="2400" dirty="0"/>
              <a:t> in the Function Library group.</a:t>
            </a:r>
          </a:p>
          <a:p>
            <a:pPr marL="457200" indent="-457200">
              <a:buFont typeface="+mj-lt"/>
              <a:buAutoNum type="arabicPeriod"/>
            </a:pPr>
            <a:r>
              <a:rPr lang="en-US" sz="2400" dirty="0" smtClean="0"/>
              <a:t>Select </a:t>
            </a:r>
            <a:r>
              <a:rPr lang="en-US" sz="2400" b="1" dirty="0"/>
              <a:t>NOT</a:t>
            </a:r>
            <a:r>
              <a:rPr lang="en-US" sz="2400" dirty="0"/>
              <a:t> from the list of logical formulas.</a:t>
            </a:r>
          </a:p>
          <a:p>
            <a:pPr marL="457200" indent="-457200">
              <a:buFont typeface="+mj-lt"/>
              <a:buAutoNum type="arabicPeriod"/>
            </a:pPr>
            <a:r>
              <a:rPr lang="en-US" sz="2400" dirty="0" smtClean="0"/>
              <a:t>In </a:t>
            </a:r>
            <a:r>
              <a:rPr lang="en-US" sz="2400" dirty="0"/>
              <a:t>the </a:t>
            </a:r>
            <a:r>
              <a:rPr lang="en-US" sz="2400" i="1" dirty="0"/>
              <a:t>Function Arguments</a:t>
            </a:r>
            <a:r>
              <a:rPr lang="en-US" sz="2400" dirty="0"/>
              <a:t> dialog box, key </a:t>
            </a:r>
            <a:r>
              <a:rPr lang="en-US" sz="2400" b="1" dirty="0"/>
              <a:t>F11&gt;=E11*3%</a:t>
            </a:r>
            <a:r>
              <a:rPr lang="en-US" sz="2400" dirty="0"/>
              <a:t> and click </a:t>
            </a:r>
            <a:r>
              <a:rPr lang="en-US" sz="2400" b="1" dirty="0"/>
              <a:t>OK</a:t>
            </a:r>
            <a:r>
              <a:rPr lang="en-US" sz="2400" dirty="0"/>
              <a:t>. </a:t>
            </a:r>
            <a:endParaRPr lang="en-US" sz="2400" dirty="0" smtClean="0"/>
          </a:p>
          <a:p>
            <a:r>
              <a:rPr lang="en-US" sz="2400" i="1" dirty="0" smtClean="0"/>
              <a:t>False</a:t>
            </a:r>
            <a:r>
              <a:rPr lang="en-US" sz="2400" dirty="0" smtClean="0"/>
              <a:t> </a:t>
            </a:r>
            <a:r>
              <a:rPr lang="en-US" sz="2400" dirty="0"/>
              <a:t>is returned by the formula. Thus, </a:t>
            </a:r>
            <a:r>
              <a:rPr lang="en-US" sz="2400" dirty="0" err="1"/>
              <a:t>Calafato’s</a:t>
            </a:r>
            <a:r>
              <a:rPr lang="en-US" sz="2400" dirty="0"/>
              <a:t> year 5 sales were at least 3 percent greater than his year 4 sales. Notice that the NOT formula returns the opposite response of what would be returned by an IF formula. For example, if an IF formula returned the value of “top,” then NOT would return the value of “bottom</a:t>
            </a:r>
            <a:r>
              <a:rPr lang="en-US" sz="2400" dirty="0" smtClean="0"/>
              <a:t>.”</a:t>
            </a:r>
            <a:endParaRPr lang="en-US" sz="2400" dirty="0"/>
          </a:p>
        </p:txBody>
      </p:sp>
    </p:spTree>
    <p:extLst>
      <p:ext uri="{BB962C8B-B14F-4D97-AF65-F5344CB8AC3E}">
        <p14:creationId xmlns:p14="http://schemas.microsoft.com/office/powerpoint/2010/main" val="413421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NOT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2603295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Click </a:t>
            </a:r>
            <a:r>
              <a:rPr lang="en-US" sz="2400" dirty="0"/>
              <a:t>the </a:t>
            </a:r>
            <a:r>
              <a:rPr lang="en-US" sz="2400" b="1" dirty="0"/>
              <a:t>Bonus </a:t>
            </a:r>
            <a:r>
              <a:rPr lang="en-US" sz="2400" dirty="0"/>
              <a:t>worksheet tab. Select </a:t>
            </a:r>
            <a:r>
              <a:rPr lang="en-US" sz="2400" b="1" dirty="0"/>
              <a:t>E11 </a:t>
            </a:r>
            <a:r>
              <a:rPr lang="en-US" sz="2400" dirty="0"/>
              <a:t>and click to place the insertion point after the = in the formula bar to edit the formula. You are going to add the IFERROR formula to correct the formula error that gave the N/A result in a previous exercise.</a:t>
            </a:r>
          </a:p>
          <a:p>
            <a:pPr marL="457200" indent="-457200">
              <a:buFont typeface="+mj-lt"/>
              <a:buAutoNum type="arabicPeriod"/>
            </a:pPr>
            <a:r>
              <a:rPr lang="en-US" sz="2400" dirty="0" smtClean="0"/>
              <a:t>Key </a:t>
            </a:r>
            <a:r>
              <a:rPr lang="en-US" sz="2400" b="1" dirty="0"/>
              <a:t>IFERROR(</a:t>
            </a:r>
            <a:r>
              <a:rPr lang="en-US" sz="2400" dirty="0"/>
              <a:t> before VLOOKUP. Leave the existing formula intact. Press </a:t>
            </a:r>
            <a:r>
              <a:rPr lang="en-US" sz="2400" b="1" dirty="0"/>
              <a:t>End</a:t>
            </a:r>
            <a:r>
              <a:rPr lang="en-US" sz="2400" dirty="0"/>
              <a:t>. This will take you to the end of the formula</a:t>
            </a:r>
            <a:r>
              <a:rPr lang="en-US" sz="2400" dirty="0" smtClean="0"/>
              <a:t>.</a:t>
            </a:r>
          </a:p>
          <a:p>
            <a:pPr marL="457200" indent="-457200">
              <a:buFont typeface="+mj-lt"/>
              <a:buAutoNum type="arabicPeriod"/>
            </a:pPr>
            <a:r>
              <a:rPr lang="en-US" sz="2400" dirty="0"/>
              <a:t>At the end of the original formula, key </a:t>
            </a:r>
            <a:r>
              <a:rPr lang="en-US" sz="2400" dirty="0" smtClean="0"/>
              <a:t>,“</a:t>
            </a:r>
            <a:r>
              <a:rPr lang="en-US" sz="2400" dirty="0"/>
              <a:t>Not Eligible”). As shown </a:t>
            </a:r>
            <a:r>
              <a:rPr lang="en-US" sz="2400" dirty="0" smtClean="0"/>
              <a:t>on the next slide, </a:t>
            </a:r>
            <a:r>
              <a:rPr lang="en-US" sz="2400" dirty="0"/>
              <a:t>the complete formula is =IFERROR(VLOOKUP(D11,Bonus,2,True),“Not Eligible</a:t>
            </a:r>
            <a:r>
              <a:rPr lang="en-US" sz="2400" dirty="0" smtClean="0"/>
              <a:t>”).</a:t>
            </a:r>
            <a:endParaRPr lang="en-US" sz="2400" dirty="0"/>
          </a:p>
        </p:txBody>
      </p:sp>
    </p:spTree>
    <p:extLst>
      <p:ext uri="{BB962C8B-B14F-4D97-AF65-F5344CB8AC3E}">
        <p14:creationId xmlns:p14="http://schemas.microsoft.com/office/powerpoint/2010/main" val="1028765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 </a:t>
            </a:r>
            <a:r>
              <a:rPr lang="en-US" sz="2400" dirty="0"/>
              <a:t>sure to </a:t>
            </a:r>
            <a:r>
              <a:rPr lang="en-US" sz="2400" dirty="0" smtClean="0"/>
              <a:t/>
            </a:r>
            <a:br>
              <a:rPr lang="en-US" sz="2400" dirty="0" smtClean="0"/>
            </a:br>
            <a:r>
              <a:rPr lang="en-US" sz="2400" dirty="0" smtClean="0"/>
              <a:t>include </a:t>
            </a:r>
            <a:r>
              <a:rPr lang="en-US" sz="2400" dirty="0"/>
              <a:t>the </a:t>
            </a:r>
            <a:r>
              <a:rPr lang="en-US" sz="2400" dirty="0" smtClean="0"/>
              <a:t/>
            </a:r>
            <a:br>
              <a:rPr lang="en-US" sz="2400" dirty="0" smtClean="0"/>
            </a:br>
            <a:r>
              <a:rPr lang="en-US" sz="2400" dirty="0" smtClean="0"/>
              <a:t>closing </a:t>
            </a:r>
            <a:br>
              <a:rPr lang="en-US" sz="2400" dirty="0" smtClean="0"/>
            </a:br>
            <a:r>
              <a:rPr lang="en-US" sz="2400" dirty="0" smtClean="0"/>
              <a:t>parenthesis </a:t>
            </a:r>
            <a:br>
              <a:rPr lang="en-US" sz="2400" dirty="0" smtClean="0"/>
            </a:br>
            <a:r>
              <a:rPr lang="en-US" sz="2400" dirty="0" smtClean="0"/>
              <a:t>and </a:t>
            </a:r>
            <a:r>
              <a:rPr lang="en-US" sz="2400" dirty="0"/>
              <a:t>the </a:t>
            </a:r>
            <a:r>
              <a:rPr lang="en-US" sz="2400" dirty="0" smtClean="0"/>
              <a:t/>
            </a:r>
            <a:br>
              <a:rPr lang="en-US" sz="2400" dirty="0" smtClean="0"/>
            </a:br>
            <a:r>
              <a:rPr lang="en-US" sz="2400" dirty="0" smtClean="0"/>
              <a:t>preceding </a:t>
            </a:r>
            <a:br>
              <a:rPr lang="en-US" sz="2400" dirty="0" smtClean="0"/>
            </a:br>
            <a:r>
              <a:rPr lang="en-US" sz="2400" dirty="0" smtClean="0"/>
              <a:t>comma </a:t>
            </a:r>
            <a:r>
              <a:rPr lang="en-US" sz="2400" dirty="0"/>
              <a:t>or </a:t>
            </a:r>
            <a:r>
              <a:rPr lang="en-US" sz="2400" dirty="0" smtClean="0"/>
              <a:t/>
            </a:r>
            <a:br>
              <a:rPr lang="en-US" sz="2400" dirty="0" smtClean="0"/>
            </a:br>
            <a:r>
              <a:rPr lang="en-US" sz="2400" dirty="0" smtClean="0"/>
              <a:t>Excel </a:t>
            </a:r>
            <a:r>
              <a:rPr lang="en-US" sz="2400" dirty="0"/>
              <a:t>will </a:t>
            </a:r>
            <a:r>
              <a:rPr lang="en-US" sz="2400" dirty="0" smtClean="0"/>
              <a:t/>
            </a:r>
            <a:br>
              <a:rPr lang="en-US" sz="2400" dirty="0" smtClean="0"/>
            </a:br>
            <a:r>
              <a:rPr lang="en-US" sz="2400" dirty="0" smtClean="0"/>
              <a:t>return </a:t>
            </a:r>
            <a:r>
              <a:rPr lang="en-US" sz="2400" dirty="0"/>
              <a:t>an </a:t>
            </a:r>
            <a:r>
              <a:rPr lang="en-US" sz="2400" dirty="0" smtClean="0"/>
              <a:t/>
            </a:r>
            <a:br>
              <a:rPr lang="en-US" sz="2400" dirty="0" smtClean="0"/>
            </a:br>
            <a:r>
              <a:rPr lang="en-US" sz="2400" dirty="0" smtClean="0"/>
              <a:t>error </a:t>
            </a:r>
            <a:r>
              <a:rPr lang="en-US" sz="2400" dirty="0"/>
              <a:t>that the </a:t>
            </a:r>
            <a:r>
              <a:rPr lang="en-US" sz="2400" dirty="0" smtClean="0"/>
              <a:t/>
            </a:r>
            <a:br>
              <a:rPr lang="en-US" sz="2400" dirty="0" smtClean="0"/>
            </a:br>
            <a:r>
              <a:rPr lang="en-US" sz="2400" dirty="0" smtClean="0"/>
              <a:t>formula </a:t>
            </a:r>
            <a:r>
              <a:rPr lang="en-US" sz="2400" dirty="0"/>
              <a:t>is incorrect</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628799"/>
            <a:ext cx="5840526" cy="3396109"/>
          </a:xfrm>
          <a:prstGeom prst="rect">
            <a:avLst/>
          </a:prstGeom>
        </p:spPr>
      </p:pic>
    </p:spTree>
    <p:extLst>
      <p:ext uri="{BB962C8B-B14F-4D97-AF65-F5344CB8AC3E}">
        <p14:creationId xmlns:p14="http://schemas.microsoft.com/office/powerpoint/2010/main" val="308286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Press </a:t>
            </a:r>
            <a:r>
              <a:rPr lang="en-US" sz="2400" b="1" dirty="0" smtClean="0"/>
              <a:t>Enter</a:t>
            </a:r>
            <a:r>
              <a:rPr lang="en-US" sz="2400" dirty="0" smtClean="0"/>
              <a:t>. </a:t>
            </a:r>
            <a:endParaRPr lang="en-US" sz="2400" dirty="0" smtClean="0"/>
          </a:p>
          <a:p>
            <a:r>
              <a:rPr lang="en-US" sz="2400" dirty="0" smtClean="0"/>
              <a:t>The </a:t>
            </a:r>
            <a:r>
              <a:rPr lang="en-US" sz="2400" dirty="0"/>
              <a:t>#N/A error message is replaced with the message that the agent is not eligible for the bonus. If you select E11 and click the Insert Function button next to the formula bar, you will see that the original VLOOKUP formula appears in the Value box (first argument) in the IFERROR formula. As illustrated in </a:t>
            </a:r>
            <a:r>
              <a:rPr lang="en-US" sz="2400" dirty="0" smtClean="0"/>
              <a:t>the figure shown on the next slide, that </a:t>
            </a:r>
            <a:r>
              <a:rPr lang="en-US" sz="2400" dirty="0"/>
              <a:t>argument returned a #N/A error. The </a:t>
            </a:r>
            <a:r>
              <a:rPr lang="en-US" sz="2400" dirty="0" err="1"/>
              <a:t>Value_if_error</a:t>
            </a:r>
            <a:r>
              <a:rPr lang="en-US" sz="2400" dirty="0"/>
              <a:t> box contains the text to replace the error message</a:t>
            </a:r>
            <a:r>
              <a:rPr lang="en-US" sz="2400" dirty="0" smtClean="0"/>
              <a:t>.</a:t>
            </a:r>
            <a:endParaRPr lang="en-US" sz="2400" dirty="0"/>
          </a:p>
        </p:txBody>
      </p:sp>
    </p:spTree>
    <p:extLst>
      <p:ext uri="{BB962C8B-B14F-4D97-AF65-F5344CB8AC3E}">
        <p14:creationId xmlns:p14="http://schemas.microsoft.com/office/powerpoint/2010/main" val="1104288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IFERROR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endParaRPr lang="en-US" sz="2400" b="1" dirty="0"/>
          </a:p>
          <a:p>
            <a:pPr marL="457200" indent="-457200">
              <a:buFont typeface="+mj-lt"/>
              <a:buAutoNum type="arabicPeriod" startAt="5"/>
            </a:pPr>
            <a:endParaRPr lang="en-US" sz="2400" b="1" dirty="0" smtClean="0"/>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pPr marL="457200" indent="-457200">
              <a:buFont typeface="+mj-lt"/>
              <a:buAutoNum type="arabicPeriod" startAt="4"/>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700808"/>
            <a:ext cx="5909497" cy="3926756"/>
          </a:xfrm>
          <a:prstGeom prst="rect">
            <a:avLst/>
          </a:prstGeom>
        </p:spPr>
      </p:pic>
    </p:spTree>
    <p:extLst>
      <p:ext uri="{BB962C8B-B14F-4D97-AF65-F5344CB8AC3E}">
        <p14:creationId xmlns:p14="http://schemas.microsoft.com/office/powerpoint/2010/main" val="1081532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PROPER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Perfor</a:t>
            </a:r>
            <a:r>
              <a:rPr lang="en-US" sz="2400" b="1" dirty="0"/>
              <a:t>m</a:t>
            </a:r>
            <a:r>
              <a:rPr lang="en-US" sz="2400" dirty="0"/>
              <a:t>ance worksheet tab. Select </a:t>
            </a:r>
            <a:r>
              <a:rPr lang="en-US" sz="2400" b="1" dirty="0"/>
              <a:t>A17</a:t>
            </a:r>
            <a:r>
              <a:rPr lang="en-US" sz="2400" dirty="0"/>
              <a:t> and click </a:t>
            </a:r>
            <a:r>
              <a:rPr lang="en-US" sz="2400" b="1" dirty="0"/>
              <a:t>Text</a:t>
            </a:r>
            <a:r>
              <a:rPr lang="en-US" sz="2400" dirty="0"/>
              <a:t> in the Function Library group on the Formulas tab.</a:t>
            </a:r>
          </a:p>
          <a:p>
            <a:pPr marL="457200" indent="-457200">
              <a:buFont typeface="+mj-lt"/>
              <a:buAutoNum type="arabicPeriod"/>
            </a:pPr>
            <a:r>
              <a:rPr lang="en-US" sz="2400" dirty="0" smtClean="0"/>
              <a:t>Scroll </a:t>
            </a:r>
            <a:r>
              <a:rPr lang="en-US" sz="2400" dirty="0"/>
              <a:t>down the list and click </a:t>
            </a:r>
            <a:r>
              <a:rPr lang="en-US" sz="2400" b="1" dirty="0"/>
              <a:t>PROPER</a:t>
            </a:r>
            <a:r>
              <a:rPr lang="en-US" sz="2400" dirty="0"/>
              <a:t>. The </a:t>
            </a:r>
            <a:r>
              <a:rPr lang="en-US" sz="2400" i="1" dirty="0"/>
              <a:t>Function Arguments</a:t>
            </a:r>
            <a:r>
              <a:rPr lang="en-US" sz="2400" dirty="0"/>
              <a:t> dialog box opens.</a:t>
            </a:r>
          </a:p>
          <a:p>
            <a:pPr marL="457200" indent="-457200">
              <a:buFont typeface="+mj-lt"/>
              <a:buAutoNum type="arabicPeriod"/>
            </a:pPr>
            <a:r>
              <a:rPr lang="en-US" sz="2400" dirty="0" smtClean="0"/>
              <a:t>Select </a:t>
            </a:r>
            <a:r>
              <a:rPr lang="en-US" sz="2400" b="1" dirty="0"/>
              <a:t>A16</a:t>
            </a:r>
            <a:r>
              <a:rPr lang="en-US" sz="2400" dirty="0"/>
              <a:t> and click </a:t>
            </a:r>
            <a:r>
              <a:rPr lang="en-US" sz="2400" b="1" dirty="0"/>
              <a:t>OK</a:t>
            </a:r>
            <a:r>
              <a:rPr lang="en-US" sz="2400" dirty="0"/>
              <a:t>. The uppercase text in A16 is entered in A17 in title case. </a:t>
            </a:r>
            <a:endParaRPr lang="en-US" sz="2400" dirty="0" smtClean="0"/>
          </a:p>
          <a:p>
            <a:r>
              <a:rPr lang="en-US" sz="2400" dirty="0" smtClean="0"/>
              <a:t>Note </a:t>
            </a:r>
            <a:r>
              <a:rPr lang="en-US" sz="2400" dirty="0"/>
              <a:t>that all the text in the cell changes to proper case except for the S at the end of the word </a:t>
            </a:r>
            <a:r>
              <a:rPr lang="en-US" sz="2400" dirty="0" err="1"/>
              <a:t>Fabrikam’S</a:t>
            </a:r>
            <a:r>
              <a:rPr lang="en-US" sz="2400" dirty="0"/>
              <a:t>. Do not panic—you will address this in another step. (See </a:t>
            </a:r>
            <a:r>
              <a:rPr lang="en-US" sz="2400" dirty="0" smtClean="0"/>
              <a:t>the figure on the next slide.)</a:t>
            </a:r>
            <a:endParaRPr lang="en-US" sz="2400" dirty="0"/>
          </a:p>
        </p:txBody>
      </p:sp>
    </p:spTree>
    <p:extLst>
      <p:ext uri="{BB962C8B-B14F-4D97-AF65-F5344CB8AC3E}">
        <p14:creationId xmlns:p14="http://schemas.microsoft.com/office/powerpoint/2010/main" val="3482102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PROPER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628800"/>
            <a:ext cx="4874189" cy="4824536"/>
          </a:xfrm>
          <a:prstGeom prst="rect">
            <a:avLst/>
          </a:prstGeom>
        </p:spPr>
      </p:pic>
    </p:spTree>
    <p:extLst>
      <p:ext uri="{BB962C8B-B14F-4D97-AF65-F5344CB8AC3E}">
        <p14:creationId xmlns:p14="http://schemas.microsoft.com/office/powerpoint/2010/main" val="1223135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PROPER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With </a:t>
            </a:r>
            <a:r>
              <a:rPr lang="en-US" sz="2400" dirty="0"/>
              <a:t>A17 still selected, click </a:t>
            </a:r>
            <a:r>
              <a:rPr lang="en-US" sz="2400" b="1" dirty="0"/>
              <a:t>Copy </a:t>
            </a:r>
            <a:r>
              <a:rPr lang="en-US" sz="2400" dirty="0"/>
              <a:t>in the Clipboard group on the Home tab. </a:t>
            </a:r>
          </a:p>
          <a:p>
            <a:pPr marL="457200" indent="-457200">
              <a:buFont typeface="+mj-lt"/>
              <a:buAutoNum type="arabicPeriod" startAt="5"/>
            </a:pPr>
            <a:r>
              <a:rPr lang="en-US" sz="2400" dirty="0" smtClean="0"/>
              <a:t>Select </a:t>
            </a:r>
            <a:r>
              <a:rPr lang="en-US" sz="2400" b="1" dirty="0"/>
              <a:t>A14 </a:t>
            </a:r>
            <a:r>
              <a:rPr lang="en-US" sz="2400" dirty="0"/>
              <a:t>and click the arrow under Paste in the Clipboard group.</a:t>
            </a:r>
          </a:p>
          <a:p>
            <a:pPr marL="457200" indent="-457200">
              <a:buFont typeface="+mj-lt"/>
              <a:buAutoNum type="arabicPeriod" startAt="5"/>
            </a:pPr>
            <a:r>
              <a:rPr lang="en-US" sz="2400" dirty="0" smtClean="0"/>
              <a:t>Click </a:t>
            </a:r>
            <a:r>
              <a:rPr lang="en-US" sz="2400" b="1" dirty="0"/>
              <a:t>Paste Values</a:t>
            </a:r>
            <a:r>
              <a:rPr lang="en-US" sz="2400" dirty="0"/>
              <a:t>, then click </a:t>
            </a:r>
            <a:r>
              <a:rPr lang="en-US" sz="2400" b="1" dirty="0"/>
              <a:t>Values</a:t>
            </a:r>
            <a:r>
              <a:rPr lang="en-US" sz="2400" dirty="0" smtClean="0"/>
              <a:t>.         The </a:t>
            </a:r>
            <a:r>
              <a:rPr lang="en-US" sz="2400" dirty="0"/>
              <a:t>text appears in A14. Click A14 and change the letters following the apostrophes to lowercase text.</a:t>
            </a:r>
          </a:p>
          <a:p>
            <a:pPr marL="457200" indent="-457200">
              <a:buFont typeface="+mj-lt"/>
              <a:buAutoNum type="arabicPeriod" startAt="5"/>
            </a:pPr>
            <a:r>
              <a:rPr lang="en-US" sz="2400" dirty="0" smtClean="0"/>
              <a:t>Select </a:t>
            </a:r>
            <a:r>
              <a:rPr lang="en-US" sz="2400" b="1" dirty="0"/>
              <a:t>A16:A17</a:t>
            </a:r>
            <a:r>
              <a:rPr lang="en-US" sz="2400" dirty="0"/>
              <a:t> and press </a:t>
            </a:r>
            <a:r>
              <a:rPr lang="en-US" sz="2400" b="1" dirty="0"/>
              <a:t>Delete</a:t>
            </a:r>
            <a:r>
              <a:rPr lang="en-US" sz="2400" dirty="0"/>
              <a:t>. The duplicate lines of text are removed.</a:t>
            </a:r>
          </a:p>
          <a:p>
            <a:pPr marL="457200" indent="-457200">
              <a:buFont typeface="+mj-lt"/>
              <a:buAutoNum type="arabicPeriod" startAt="5"/>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140968"/>
            <a:ext cx="504056" cy="553839"/>
          </a:xfrm>
          <a:prstGeom prst="rect">
            <a:avLst/>
          </a:prstGeom>
        </p:spPr>
      </p:pic>
    </p:spTree>
    <p:extLst>
      <p:ext uri="{BB962C8B-B14F-4D97-AF65-F5344CB8AC3E}">
        <p14:creationId xmlns:p14="http://schemas.microsoft.com/office/powerpoint/2010/main" val="252337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UPPER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a:t>
            </a:r>
          </a:p>
          <a:p>
            <a:pPr marL="457200" indent="-457200">
              <a:buFont typeface="+mj-lt"/>
              <a:buAutoNum type="arabicPeriod"/>
            </a:pPr>
            <a:r>
              <a:rPr lang="en-US" sz="2400" dirty="0" smtClean="0"/>
              <a:t>With </a:t>
            </a:r>
            <a:r>
              <a:rPr lang="en-US" sz="2400" dirty="0"/>
              <a:t>the Performance worksheet still active from the previous exercise, select </a:t>
            </a:r>
            <a:r>
              <a:rPr lang="en-US" sz="2400" b="1" dirty="0"/>
              <a:t>A13</a:t>
            </a:r>
            <a:r>
              <a:rPr lang="en-US" sz="2400" dirty="0"/>
              <a:t> and click </a:t>
            </a:r>
            <a:r>
              <a:rPr lang="en-US" sz="2400" b="1" dirty="0"/>
              <a:t>Text</a:t>
            </a:r>
            <a:r>
              <a:rPr lang="en-US" sz="2400" dirty="0"/>
              <a:t> in the Function Library group.</a:t>
            </a:r>
          </a:p>
          <a:p>
            <a:pPr marL="457200" indent="-457200">
              <a:buFont typeface="+mj-lt"/>
              <a:buAutoNum type="arabicPeriod"/>
            </a:pPr>
            <a:r>
              <a:rPr lang="en-US" sz="2400" dirty="0" smtClean="0"/>
              <a:t>Scroll </a:t>
            </a:r>
            <a:r>
              <a:rPr lang="en-US" sz="2400" dirty="0"/>
              <a:t>down the list of functions, if necessary, and select </a:t>
            </a:r>
            <a:r>
              <a:rPr lang="en-US" sz="2400" b="1" dirty="0"/>
              <a:t>UPPER</a:t>
            </a:r>
            <a:r>
              <a:rPr lang="en-US" sz="2400" dirty="0"/>
              <a:t>. The </a:t>
            </a:r>
            <a:r>
              <a:rPr lang="en-US" sz="2400" i="1" dirty="0"/>
              <a:t>Function Arguments</a:t>
            </a:r>
            <a:r>
              <a:rPr lang="en-US" sz="2400" dirty="0"/>
              <a:t> dialog box opens.</a:t>
            </a:r>
          </a:p>
          <a:p>
            <a:pPr marL="457200" indent="-457200">
              <a:buFont typeface="+mj-lt"/>
              <a:buAutoNum type="arabicPeriod"/>
            </a:pPr>
            <a:r>
              <a:rPr lang="en-US" sz="2400" dirty="0" smtClean="0"/>
              <a:t>Select </a:t>
            </a:r>
            <a:r>
              <a:rPr lang="en-US" sz="2400" b="1" dirty="0"/>
              <a:t>A14</a:t>
            </a:r>
            <a:r>
              <a:rPr lang="en-US" sz="2400" dirty="0"/>
              <a:t> as the text to convert and click </a:t>
            </a:r>
            <a:r>
              <a:rPr lang="en-US" sz="2400" b="1" dirty="0"/>
              <a:t>OK</a:t>
            </a:r>
            <a:r>
              <a:rPr lang="en-US" sz="2400" dirty="0"/>
              <a:t>. The text from A14 is entered in A13 in uppercase letters.</a:t>
            </a:r>
          </a:p>
          <a:p>
            <a:pPr marL="457200" indent="-457200">
              <a:buFont typeface="+mj-lt"/>
              <a:buAutoNum type="arabicPeriod"/>
            </a:pPr>
            <a:r>
              <a:rPr lang="en-US" sz="2400" dirty="0" smtClean="0"/>
              <a:t>Click </a:t>
            </a:r>
            <a:r>
              <a:rPr lang="en-US" sz="2400" dirty="0"/>
              <a:t>the </a:t>
            </a:r>
            <a:r>
              <a:rPr lang="en-US" sz="2400" b="1" dirty="0"/>
              <a:t>Home</a:t>
            </a:r>
            <a:r>
              <a:rPr lang="en-US" sz="2400" dirty="0"/>
              <a:t> tab. Select </a:t>
            </a:r>
            <a:r>
              <a:rPr lang="en-US" sz="2400" b="1" dirty="0"/>
              <a:t>A13</a:t>
            </a:r>
            <a:r>
              <a:rPr lang="en-US" sz="2400" dirty="0"/>
              <a:t> and click </a:t>
            </a:r>
            <a:r>
              <a:rPr lang="en-US" sz="2400" b="1" dirty="0"/>
              <a:t>Copy</a:t>
            </a:r>
            <a:r>
              <a:rPr lang="en-US" sz="2400" dirty="0"/>
              <a:t> in the Clipboard group.</a:t>
            </a:r>
          </a:p>
          <a:p>
            <a:pPr marL="457200" indent="-457200">
              <a:buFont typeface="+mj-lt"/>
              <a:buAutoNum type="arabicPeriod"/>
            </a:pPr>
            <a:r>
              <a:rPr lang="en-US" sz="2400" dirty="0" smtClean="0"/>
              <a:t>With </a:t>
            </a:r>
            <a:r>
              <a:rPr lang="en-US" sz="2400" dirty="0"/>
              <a:t>A13 still selected, click the </a:t>
            </a:r>
            <a:r>
              <a:rPr lang="en-US" sz="2400" b="1" dirty="0"/>
              <a:t>arrow</a:t>
            </a:r>
            <a:r>
              <a:rPr lang="en-US" sz="2400" dirty="0"/>
              <a:t> under Paste. Click </a:t>
            </a:r>
            <a:r>
              <a:rPr lang="en-US" sz="2400" b="1" dirty="0"/>
              <a:t>Paste Values</a:t>
            </a:r>
            <a:r>
              <a:rPr lang="en-US" sz="2400" dirty="0"/>
              <a:t> and click </a:t>
            </a:r>
            <a:r>
              <a:rPr lang="en-US" sz="2400" b="1" dirty="0"/>
              <a:t>Values</a:t>
            </a:r>
            <a:r>
              <a:rPr lang="en-US" sz="24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6021288"/>
            <a:ext cx="393212" cy="432048"/>
          </a:xfrm>
          <a:prstGeom prst="rect">
            <a:avLst/>
          </a:prstGeom>
        </p:spPr>
      </p:pic>
    </p:spTree>
    <p:extLst>
      <p:ext uri="{BB962C8B-B14F-4D97-AF65-F5344CB8AC3E}">
        <p14:creationId xmlns:p14="http://schemas.microsoft.com/office/powerpoint/2010/main" val="15856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Click </a:t>
            </a:r>
            <a:r>
              <a:rPr lang="en-US" sz="2400" dirty="0"/>
              <a:t>OK to close the Insert Function dialog box; the </a:t>
            </a:r>
            <a:r>
              <a:rPr lang="en-US" sz="2400" i="1" dirty="0"/>
              <a:t>Function Arguments</a:t>
            </a:r>
            <a:r>
              <a:rPr lang="en-US" sz="2400" dirty="0"/>
              <a:t> dialog box now opens automatically because you selected a formula. This dialog box allows you to edit the formula you selected.</a:t>
            </a:r>
          </a:p>
          <a:p>
            <a:pPr marL="457200" indent="-457200">
              <a:buFont typeface="+mj-lt"/>
              <a:buAutoNum type="arabicPeriod" startAt="4"/>
            </a:pPr>
            <a:r>
              <a:rPr lang="en-US" sz="2400" dirty="0" smtClean="0"/>
              <a:t>In </a:t>
            </a:r>
            <a:r>
              <a:rPr lang="en-US" sz="2400" dirty="0"/>
              <a:t>the Function Arguments dialog box, click the Collapse Dialog  </a:t>
            </a:r>
            <a:r>
              <a:rPr lang="en-US" sz="2400" dirty="0" smtClean="0"/>
              <a:t>      button </a:t>
            </a:r>
            <a:r>
              <a:rPr lang="en-US" sz="2400" dirty="0"/>
              <a:t>and select the cell range C5:C16. Press </a:t>
            </a:r>
            <a:r>
              <a:rPr lang="en-US" sz="2400" b="1" dirty="0"/>
              <a:t>Enter</a:t>
            </a:r>
            <a:r>
              <a:rPr lang="en-US" sz="2400" dirty="0"/>
              <a:t>. By doing this, you are applying the cell range that the formula will use in the calculation</a:t>
            </a:r>
            <a:r>
              <a:rPr lang="en-US" sz="24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565816"/>
            <a:ext cx="429806" cy="408316"/>
          </a:xfrm>
          <a:prstGeom prst="rect">
            <a:avLst/>
          </a:prstGeom>
        </p:spPr>
      </p:pic>
    </p:spTree>
    <p:extLst>
      <p:ext uri="{BB962C8B-B14F-4D97-AF65-F5344CB8AC3E}">
        <p14:creationId xmlns:p14="http://schemas.microsoft.com/office/powerpoint/2010/main" val="2790500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UPPER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With </a:t>
            </a:r>
            <a:r>
              <a:rPr lang="en-US" sz="2400" dirty="0"/>
              <a:t>this action, you replaced the UPPER function in A13 with the actual result (value) of the function.</a:t>
            </a:r>
          </a:p>
          <a:p>
            <a:pPr marL="457200" indent="-457200">
              <a:buFont typeface="+mj-lt"/>
              <a:buAutoNum type="arabicPeriod" startAt="6"/>
            </a:pPr>
            <a:r>
              <a:rPr lang="en-US" sz="2400" dirty="0" smtClean="0"/>
              <a:t>Select </a:t>
            </a:r>
            <a:r>
              <a:rPr lang="en-US" sz="2400" b="1" dirty="0"/>
              <a:t>A14</a:t>
            </a:r>
            <a:r>
              <a:rPr lang="en-US" sz="2400" dirty="0"/>
              <a:t> and press </a:t>
            </a:r>
            <a:r>
              <a:rPr lang="en-US" sz="2400" b="1" dirty="0"/>
              <a:t>Delete</a:t>
            </a:r>
            <a:r>
              <a:rPr lang="en-US" sz="2400" dirty="0"/>
              <a:t>. </a:t>
            </a:r>
            <a:r>
              <a:rPr lang="en-US" sz="2400" b="1" dirty="0"/>
              <a:t>SAVE </a:t>
            </a:r>
            <a:r>
              <a:rPr lang="en-US" sz="2400" dirty="0"/>
              <a:t>the workbook.</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557405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LOWER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Annual</a:t>
            </a:r>
            <a:r>
              <a:rPr lang="en-US" sz="2400" dirty="0"/>
              <a:t> </a:t>
            </a:r>
            <a:r>
              <a:rPr lang="en-US" sz="2400" b="1" dirty="0"/>
              <a:t>Sales</a:t>
            </a:r>
            <a:r>
              <a:rPr lang="en-US" sz="2400" dirty="0"/>
              <a:t> worksheet tab. Select </a:t>
            </a:r>
            <a:r>
              <a:rPr lang="en-US" sz="2400" b="1" dirty="0"/>
              <a:t>B20</a:t>
            </a:r>
            <a:r>
              <a:rPr lang="en-US" sz="2400" dirty="0"/>
              <a:t> and click </a:t>
            </a:r>
            <a:r>
              <a:rPr lang="en-US" sz="2400" b="1" dirty="0"/>
              <a:t>Text</a:t>
            </a:r>
            <a:r>
              <a:rPr lang="en-US" sz="2400" dirty="0"/>
              <a:t> in the Function Library group.</a:t>
            </a:r>
          </a:p>
          <a:p>
            <a:pPr marL="457200" indent="-457200">
              <a:buFont typeface="+mj-lt"/>
              <a:buAutoNum type="arabicPeriod"/>
            </a:pPr>
            <a:r>
              <a:rPr lang="en-US" sz="2400" dirty="0" smtClean="0"/>
              <a:t>Scroll </a:t>
            </a:r>
            <a:r>
              <a:rPr lang="en-US" sz="2400" dirty="0"/>
              <a:t>down the list of functions to select the </a:t>
            </a:r>
            <a:r>
              <a:rPr lang="en-US" sz="2400" b="1" dirty="0"/>
              <a:t>LOWER</a:t>
            </a:r>
            <a:r>
              <a:rPr lang="en-US" sz="2400" dirty="0"/>
              <a:t> formula.</a:t>
            </a:r>
          </a:p>
          <a:p>
            <a:pPr marL="457200" indent="-457200">
              <a:buFont typeface="+mj-lt"/>
              <a:buAutoNum type="arabicPeriod"/>
            </a:pPr>
            <a:r>
              <a:rPr lang="en-US" sz="2400" dirty="0" smtClean="0"/>
              <a:t>Select </a:t>
            </a:r>
            <a:r>
              <a:rPr lang="en-US" sz="2400" b="1" dirty="0"/>
              <a:t>B19</a:t>
            </a:r>
            <a:r>
              <a:rPr lang="en-US" sz="2400" dirty="0"/>
              <a:t> as the text to convert and click </a:t>
            </a:r>
            <a:r>
              <a:rPr lang="en-US" sz="2400" b="1" dirty="0"/>
              <a:t>OK</a:t>
            </a:r>
            <a:r>
              <a:rPr lang="en-US" sz="2400" dirty="0"/>
              <a:t>. The text from B19 is converted to lowercase, and it is displayed in B20 below the original uppercase text in B19. Your workbook should resemble </a:t>
            </a:r>
            <a:r>
              <a:rPr lang="en-US" sz="2400" dirty="0" smtClean="0"/>
              <a:t>the workbook shown on the next slide.</a:t>
            </a:r>
            <a:endParaRPr lang="en-US" sz="2400" dirty="0"/>
          </a:p>
        </p:txBody>
      </p:sp>
    </p:spTree>
    <p:extLst>
      <p:ext uri="{BB962C8B-B14F-4D97-AF65-F5344CB8AC3E}">
        <p14:creationId xmlns:p14="http://schemas.microsoft.com/office/powerpoint/2010/main" val="2248088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LOWER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628800"/>
            <a:ext cx="5117182" cy="4618337"/>
          </a:xfrm>
          <a:prstGeom prst="rect">
            <a:avLst/>
          </a:prstGeom>
        </p:spPr>
      </p:pic>
    </p:spTree>
    <p:extLst>
      <p:ext uri="{BB962C8B-B14F-4D97-AF65-F5344CB8AC3E}">
        <p14:creationId xmlns:p14="http://schemas.microsoft.com/office/powerpoint/2010/main" val="46233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LOWER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p>
          <a:p>
            <a:endParaRPr lang="en-US" sz="2400" dirty="0"/>
          </a:p>
          <a:p>
            <a:endParaRPr lang="en-US" sz="2400" dirty="0"/>
          </a:p>
        </p:txBody>
      </p:sp>
    </p:spTree>
    <p:extLst>
      <p:ext uri="{BB962C8B-B14F-4D97-AF65-F5344CB8AC3E}">
        <p14:creationId xmlns:p14="http://schemas.microsoft.com/office/powerpoint/2010/main" val="3542458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SUBSTITUTE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Annual Sales </a:t>
            </a:r>
            <a:r>
              <a:rPr lang="en-US" sz="2400" dirty="0"/>
              <a:t>worksheet tab if necessary. Select </a:t>
            </a:r>
            <a:r>
              <a:rPr lang="en-US" sz="2400" b="1" dirty="0"/>
              <a:t>B22</a:t>
            </a:r>
            <a:r>
              <a:rPr lang="en-US" sz="2400" dirty="0"/>
              <a:t>, click </a:t>
            </a:r>
            <a:r>
              <a:rPr lang="en-US" sz="2400" b="1" dirty="0"/>
              <a:t>Text </a:t>
            </a:r>
            <a:r>
              <a:rPr lang="en-US" sz="2400" dirty="0"/>
              <a:t>in the Function Library, and click </a:t>
            </a:r>
            <a:r>
              <a:rPr lang="en-US" sz="2400" b="1" dirty="0"/>
              <a:t>SUBSTITUTE</a:t>
            </a:r>
            <a:r>
              <a:rPr lang="en-US" sz="2400" dirty="0"/>
              <a:t>; the </a:t>
            </a:r>
            <a:r>
              <a:rPr lang="en-US" sz="2400" i="1" dirty="0"/>
              <a:t>Functions Arguments</a:t>
            </a:r>
            <a:r>
              <a:rPr lang="en-US" sz="2400" dirty="0"/>
              <a:t> dialog box opens.</a:t>
            </a:r>
          </a:p>
          <a:p>
            <a:pPr marL="457200" indent="-457200">
              <a:buFont typeface="+mj-lt"/>
              <a:buAutoNum type="arabicPeriod"/>
            </a:pPr>
            <a:r>
              <a:rPr lang="en-US" sz="2400" dirty="0" smtClean="0"/>
              <a:t>Select </a:t>
            </a:r>
            <a:r>
              <a:rPr lang="en-US" sz="2400" b="1" dirty="0"/>
              <a:t>B18 </a:t>
            </a:r>
            <a:r>
              <a:rPr lang="en-US" sz="2400" dirty="0"/>
              <a:t>in the Text box.</a:t>
            </a:r>
          </a:p>
          <a:p>
            <a:pPr marL="457200" indent="-457200">
              <a:buFont typeface="+mj-lt"/>
              <a:buAutoNum type="arabicPeriod"/>
            </a:pPr>
            <a:r>
              <a:rPr lang="en-US" sz="2400" dirty="0" smtClean="0"/>
              <a:t>Key </a:t>
            </a:r>
            <a:r>
              <a:rPr lang="en-US" sz="2400" b="1" dirty="0"/>
              <a:t>3</a:t>
            </a:r>
            <a:r>
              <a:rPr lang="en-US" sz="2400" dirty="0"/>
              <a:t> in the </a:t>
            </a:r>
            <a:r>
              <a:rPr lang="en-US" sz="2400" dirty="0" err="1"/>
              <a:t>Old_text</a:t>
            </a:r>
            <a:r>
              <a:rPr lang="en-US" sz="2400" dirty="0"/>
              <a:t> box. This is the text you want to replace.</a:t>
            </a:r>
          </a:p>
          <a:p>
            <a:pPr marL="457200" indent="-457200">
              <a:buFont typeface="+mj-lt"/>
              <a:buAutoNum type="arabicPeriod"/>
            </a:pPr>
            <a:r>
              <a:rPr lang="en-US" sz="2400" dirty="0" smtClean="0"/>
              <a:t>Key </a:t>
            </a:r>
            <a:r>
              <a:rPr lang="en-US" sz="2400" b="1" dirty="0"/>
              <a:t>5</a:t>
            </a:r>
            <a:r>
              <a:rPr lang="en-US" sz="2400" dirty="0"/>
              <a:t> in the </a:t>
            </a:r>
            <a:r>
              <a:rPr lang="en-US" sz="2400" dirty="0" err="1"/>
              <a:t>New_text</a:t>
            </a:r>
            <a:r>
              <a:rPr lang="en-US" sz="2400" dirty="0"/>
              <a:t> box.</a:t>
            </a:r>
          </a:p>
          <a:p>
            <a:pPr marL="457200" indent="-457200">
              <a:buFont typeface="+mj-lt"/>
              <a:buAutoNum type="arabicPeriod"/>
            </a:pPr>
            <a:r>
              <a:rPr lang="en-US" sz="2400" dirty="0" smtClean="0"/>
              <a:t>Key </a:t>
            </a:r>
            <a:r>
              <a:rPr lang="en-US" sz="2400" b="1" dirty="0"/>
              <a:t>1</a:t>
            </a:r>
            <a:r>
              <a:rPr lang="en-US" sz="2400" dirty="0"/>
              <a:t> in the </a:t>
            </a:r>
            <a:r>
              <a:rPr lang="en-US" sz="2400" dirty="0" err="1"/>
              <a:t>Instance_num</a:t>
            </a:r>
            <a:r>
              <a:rPr lang="en-US" sz="2400" dirty="0"/>
              <a:t> box (the Function Arguments settings are explained in Figure 9-16). Click OK.</a:t>
            </a:r>
          </a:p>
          <a:p>
            <a:pPr marL="457200" indent="-457200">
              <a:buFont typeface="+mj-lt"/>
              <a:buAutoNum type="arabicPeriod"/>
            </a:pPr>
            <a:r>
              <a:rPr lang="en-US" sz="2400" b="1" dirty="0" smtClean="0"/>
              <a:t>SAVE</a:t>
            </a:r>
            <a:r>
              <a:rPr lang="en-US" sz="2400" dirty="0" smtClean="0"/>
              <a:t> </a:t>
            </a:r>
            <a:r>
              <a:rPr lang="en-US" sz="2400" dirty="0"/>
              <a:t>the workbook.</a:t>
            </a:r>
          </a:p>
          <a:p>
            <a:r>
              <a:rPr lang="en-US" sz="2200" b="1" dirty="0"/>
              <a:t>LEAVE</a:t>
            </a:r>
            <a:r>
              <a:rPr lang="en-US" sz="2200" dirty="0"/>
              <a:t> the workbook open to use in the next exercise.</a:t>
            </a:r>
          </a:p>
          <a:p>
            <a:endParaRPr lang="en-US" sz="2400" dirty="0"/>
          </a:p>
        </p:txBody>
      </p:sp>
    </p:spTree>
    <p:extLst>
      <p:ext uri="{BB962C8B-B14F-4D97-AF65-F5344CB8AC3E}">
        <p14:creationId xmlns:p14="http://schemas.microsoft.com/office/powerpoint/2010/main" val="1225948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SUBSTITUTE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figure below shows the </a:t>
            </a:r>
            <a:r>
              <a:rPr lang="en-US" sz="2400" dirty="0"/>
              <a:t>function arguments that result in changing 3% to 5% in the new text. The number 3 occurs three </a:t>
            </a:r>
            <a:r>
              <a:rPr lang="en-US" sz="2400" dirty="0" smtClean="0"/>
              <a:t/>
            </a:r>
            <a:br>
              <a:rPr lang="en-US" sz="2400" dirty="0" smtClean="0"/>
            </a:br>
            <a:r>
              <a:rPr lang="en-US" sz="2400" dirty="0" smtClean="0"/>
              <a:t>times </a:t>
            </a:r>
            <a:r>
              <a:rPr lang="en-US" sz="2400" dirty="0"/>
              <a:t>in </a:t>
            </a:r>
            <a:r>
              <a:rPr lang="en-US" sz="2400" dirty="0" smtClean="0"/>
              <a:t/>
            </a:r>
            <a:br>
              <a:rPr lang="en-US" sz="2400" dirty="0" smtClean="0"/>
            </a:br>
            <a:r>
              <a:rPr lang="en-US" sz="2400" dirty="0" smtClean="0"/>
              <a:t>the </a:t>
            </a:r>
            <a:br>
              <a:rPr lang="en-US" sz="2400" dirty="0" smtClean="0"/>
            </a:br>
            <a:r>
              <a:rPr lang="en-US" sz="2400" dirty="0" smtClean="0"/>
              <a:t>original </a:t>
            </a:r>
            <a:br>
              <a:rPr lang="en-US" sz="2400" dirty="0" smtClean="0"/>
            </a:br>
            <a:r>
              <a:rPr lang="en-US" sz="2400" dirty="0" smtClean="0"/>
              <a:t>text</a:t>
            </a:r>
            <a:r>
              <a:rPr lang="en-US" sz="2400" dirty="0"/>
              <a:t>. </a:t>
            </a:r>
            <a:r>
              <a:rPr lang="en-US" sz="2400" dirty="0" smtClean="0"/>
              <a:t>The</a:t>
            </a:r>
            <a:br>
              <a:rPr lang="en-US" sz="2400" dirty="0" smtClean="0"/>
            </a:br>
            <a:r>
              <a:rPr lang="en-US" sz="2400" dirty="0" smtClean="0"/>
              <a:t>last </a:t>
            </a:r>
            <a:br>
              <a:rPr lang="en-US" sz="2400" dirty="0" smtClean="0"/>
            </a:br>
            <a:r>
              <a:rPr lang="en-US" sz="2400" dirty="0" smtClean="0"/>
              <a:t>function </a:t>
            </a:r>
            <a:br>
              <a:rPr lang="en-US" sz="2400" dirty="0" smtClean="0"/>
            </a:br>
            <a:r>
              <a:rPr lang="en-US" sz="2400" dirty="0" smtClean="0"/>
              <a:t>argument</a:t>
            </a:r>
            <a:br>
              <a:rPr lang="en-US" sz="2400" dirty="0" smtClean="0"/>
            </a:br>
            <a:r>
              <a:rPr lang="en-US" sz="2400" dirty="0" smtClean="0"/>
              <a:t>indicates </a:t>
            </a:r>
            <a:br>
              <a:rPr lang="en-US" sz="2400" dirty="0" smtClean="0"/>
            </a:br>
            <a:r>
              <a:rPr lang="en-US" sz="2400" dirty="0" smtClean="0"/>
              <a:t>which </a:t>
            </a:r>
            <a:br>
              <a:rPr lang="en-US" sz="2400" dirty="0" smtClean="0"/>
            </a:br>
            <a:r>
              <a:rPr lang="en-US" sz="2400" dirty="0" smtClean="0"/>
              <a:t>occurrence </a:t>
            </a:r>
            <a:r>
              <a:rPr lang="en-US" sz="2400" dirty="0"/>
              <a:t>should be replaced.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492896"/>
            <a:ext cx="6423895" cy="3597381"/>
          </a:xfrm>
          <a:prstGeom prst="rect">
            <a:avLst/>
          </a:prstGeom>
        </p:spPr>
      </p:pic>
    </p:spTree>
    <p:extLst>
      <p:ext uri="{BB962C8B-B14F-4D97-AF65-F5344CB8AC3E}">
        <p14:creationId xmlns:p14="http://schemas.microsoft.com/office/powerpoint/2010/main" val="3682967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Convert Text to Columns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a:t>
            </a:r>
            <a:r>
              <a:rPr lang="en-US" sz="2400" b="1" dirty="0"/>
              <a:t>Performance</a:t>
            </a:r>
            <a:r>
              <a:rPr lang="en-US" sz="2400" dirty="0"/>
              <a:t> worksheet tab. Select any cell in column B. Right-click to open the shortcut menu. Click </a:t>
            </a:r>
            <a:r>
              <a:rPr lang="en-US" sz="2400" b="1" dirty="0"/>
              <a:t>Insert</a:t>
            </a:r>
            <a:r>
              <a:rPr lang="en-US" sz="2400" dirty="0"/>
              <a:t> and click </a:t>
            </a:r>
            <a:r>
              <a:rPr lang="en-US" sz="2400" b="1" dirty="0"/>
              <a:t>Entire</a:t>
            </a:r>
            <a:r>
              <a:rPr lang="en-US" sz="2400" dirty="0"/>
              <a:t> </a:t>
            </a:r>
            <a:r>
              <a:rPr lang="en-US" sz="2400" b="1" dirty="0"/>
              <a:t>Column</a:t>
            </a:r>
            <a:r>
              <a:rPr lang="en-US" sz="2400" dirty="0"/>
              <a:t>. Click </a:t>
            </a:r>
            <a:r>
              <a:rPr lang="en-US" sz="2400" b="1" dirty="0"/>
              <a:t>OK</a:t>
            </a:r>
            <a:r>
              <a:rPr lang="en-US" sz="2400" dirty="0"/>
              <a:t>.</a:t>
            </a:r>
          </a:p>
          <a:p>
            <a:pPr marL="457200" indent="-457200">
              <a:buFont typeface="+mj-lt"/>
              <a:buAutoNum type="arabicPeriod"/>
            </a:pPr>
            <a:r>
              <a:rPr lang="en-US" sz="2400" dirty="0" smtClean="0"/>
              <a:t>Select </a:t>
            </a:r>
            <a:r>
              <a:rPr lang="en-US" sz="2400" b="1" dirty="0"/>
              <a:t>A5:A11</a:t>
            </a:r>
            <a:r>
              <a:rPr lang="en-US" sz="2400" dirty="0"/>
              <a:t>. Click the </a:t>
            </a:r>
            <a:r>
              <a:rPr lang="en-US" sz="2400" b="1" dirty="0"/>
              <a:t>Data</a:t>
            </a:r>
            <a:r>
              <a:rPr lang="en-US" sz="2400" dirty="0"/>
              <a:t> tab and click </a:t>
            </a:r>
            <a:r>
              <a:rPr lang="en-US" sz="2400" b="1" dirty="0"/>
              <a:t>Text</a:t>
            </a:r>
            <a:r>
              <a:rPr lang="en-US" sz="2400" dirty="0"/>
              <a:t> </a:t>
            </a:r>
            <a:r>
              <a:rPr lang="en-US" sz="2400" b="1" dirty="0"/>
              <a:t>to</a:t>
            </a:r>
            <a:r>
              <a:rPr lang="en-US" sz="2400" dirty="0"/>
              <a:t> </a:t>
            </a:r>
            <a:r>
              <a:rPr lang="en-US" sz="2400" b="1" dirty="0"/>
              <a:t>Columns</a:t>
            </a:r>
            <a:r>
              <a:rPr lang="en-US" sz="2400" dirty="0"/>
              <a:t> in the Data Tools group.</a:t>
            </a:r>
          </a:p>
          <a:p>
            <a:pPr marL="457200" indent="-457200">
              <a:buFont typeface="+mj-lt"/>
              <a:buAutoNum type="arabicPeriod"/>
            </a:pPr>
            <a:r>
              <a:rPr lang="en-US" sz="2400" dirty="0" smtClean="0"/>
              <a:t>The </a:t>
            </a:r>
            <a:r>
              <a:rPr lang="en-US" sz="2400" dirty="0"/>
              <a:t>Text Wizard opens with Delimited selected as the default because Excel recognized that the data in the selected range is separated by a comma. Click Next to move to the next step in the wizard.</a:t>
            </a:r>
          </a:p>
          <a:p>
            <a:pPr marL="457200" indent="-457200">
              <a:buFont typeface="+mj-lt"/>
              <a:buAutoNum type="arabicPeriod"/>
            </a:pPr>
            <a:r>
              <a:rPr lang="en-US" sz="2400" dirty="0" smtClean="0"/>
              <a:t>Select </a:t>
            </a:r>
            <a:r>
              <a:rPr lang="en-US" sz="2400" b="1" dirty="0"/>
              <a:t>Comma</a:t>
            </a:r>
            <a:r>
              <a:rPr lang="en-US" sz="2400" dirty="0"/>
              <a:t> as the delimiter. If other delimiters are checked, deselect them and click </a:t>
            </a:r>
            <a:r>
              <a:rPr lang="en-US" sz="2400" b="1" dirty="0"/>
              <a:t>Next</a:t>
            </a:r>
            <a:r>
              <a:rPr lang="en-US" sz="2400" dirty="0" smtClean="0"/>
              <a:t>.</a:t>
            </a:r>
            <a:endParaRPr lang="en-US" sz="2400" dirty="0"/>
          </a:p>
        </p:txBody>
      </p:sp>
    </p:spTree>
    <p:extLst>
      <p:ext uri="{BB962C8B-B14F-4D97-AF65-F5344CB8AC3E}">
        <p14:creationId xmlns:p14="http://schemas.microsoft.com/office/powerpoint/2010/main" val="3932865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Convert Text to Columns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a:t>Text</a:t>
            </a:r>
            <a:r>
              <a:rPr lang="en-US" sz="2400" dirty="0"/>
              <a:t> as the Column data format and click </a:t>
            </a:r>
            <a:r>
              <a:rPr lang="en-US" sz="2400" b="1" dirty="0"/>
              <a:t>Finish</a:t>
            </a:r>
            <a:r>
              <a:rPr lang="en-US" sz="2400" dirty="0"/>
              <a:t>. A warning window opens to confirm you want to replace the contents of the destination cells. Click </a:t>
            </a:r>
            <a:r>
              <a:rPr lang="en-US" sz="2400" b="1" dirty="0"/>
              <a:t>OK</a:t>
            </a:r>
            <a:r>
              <a:rPr lang="en-US" sz="2400" dirty="0"/>
              <a:t>. The first names of the agents are moved to column B. (See </a:t>
            </a:r>
            <a:r>
              <a:rPr lang="en-US" sz="2400" dirty="0" smtClean="0"/>
              <a:t>the figure on the next slide.)</a:t>
            </a:r>
            <a:endParaRPr lang="en-US" sz="2400" dirty="0"/>
          </a:p>
          <a:p>
            <a:pPr marL="457200" indent="-457200">
              <a:buFont typeface="+mj-lt"/>
              <a:buAutoNum type="arabicPeriod" startAt="5"/>
            </a:pPr>
            <a:r>
              <a:rPr lang="en-US" sz="2400" dirty="0" smtClean="0"/>
              <a:t>Select </a:t>
            </a:r>
            <a:r>
              <a:rPr lang="en-US" sz="2400" b="1" dirty="0"/>
              <a:t>A4</a:t>
            </a:r>
            <a:r>
              <a:rPr lang="en-US" sz="2400" dirty="0"/>
              <a:t>, key </a:t>
            </a:r>
            <a:r>
              <a:rPr lang="en-US" sz="2400" b="1" dirty="0"/>
              <a:t>Last</a:t>
            </a:r>
            <a:r>
              <a:rPr lang="en-US" sz="2400" dirty="0"/>
              <a:t> </a:t>
            </a:r>
            <a:r>
              <a:rPr lang="en-US" sz="2400" b="1" dirty="0"/>
              <a:t>Name</a:t>
            </a:r>
            <a:r>
              <a:rPr lang="en-US" sz="2400" dirty="0"/>
              <a:t>, and press </a:t>
            </a:r>
            <a:r>
              <a:rPr lang="en-US" sz="2400" b="1" dirty="0"/>
              <a:t>Tab</a:t>
            </a:r>
            <a:r>
              <a:rPr lang="en-US" sz="2400" dirty="0"/>
              <a:t>.</a:t>
            </a:r>
          </a:p>
          <a:p>
            <a:pPr marL="457200" indent="-457200">
              <a:buFont typeface="+mj-lt"/>
              <a:buAutoNum type="arabicPeriod" startAt="5"/>
            </a:pPr>
            <a:r>
              <a:rPr lang="en-US" sz="2400" dirty="0" smtClean="0"/>
              <a:t>With </a:t>
            </a:r>
            <a:r>
              <a:rPr lang="en-US" sz="2400" b="1" dirty="0"/>
              <a:t>B4</a:t>
            </a:r>
            <a:r>
              <a:rPr lang="en-US" sz="2400" dirty="0"/>
              <a:t> selected, key </a:t>
            </a:r>
            <a:r>
              <a:rPr lang="en-US" sz="2400" b="1" dirty="0"/>
              <a:t>First</a:t>
            </a:r>
            <a:r>
              <a:rPr lang="en-US" sz="2400" dirty="0"/>
              <a:t> </a:t>
            </a:r>
            <a:r>
              <a:rPr lang="en-US" sz="2400" b="1" dirty="0"/>
              <a:t>Name</a:t>
            </a:r>
            <a:r>
              <a:rPr lang="en-US" sz="2400" dirty="0"/>
              <a:t> and press </a:t>
            </a:r>
            <a:r>
              <a:rPr lang="en-US" sz="2400" b="1" dirty="0"/>
              <a:t>Tab</a:t>
            </a:r>
            <a:r>
              <a:rPr lang="en-US" sz="2400" dirty="0"/>
              <a:t>.</a:t>
            </a:r>
          </a:p>
          <a:p>
            <a:pPr marL="457200" indent="-457200">
              <a:buFont typeface="+mj-lt"/>
              <a:buAutoNum type="arabicPeriod" startAt="5"/>
            </a:pPr>
            <a:r>
              <a:rPr lang="en-US" sz="2400" b="1" dirty="0" smtClean="0"/>
              <a:t>SAVE</a:t>
            </a:r>
            <a:r>
              <a:rPr lang="en-US" sz="2400" dirty="0" smtClean="0"/>
              <a:t> </a:t>
            </a:r>
            <a:r>
              <a:rPr lang="en-US" sz="2400" dirty="0"/>
              <a:t>the workbook with the same name. </a:t>
            </a:r>
            <a:r>
              <a:rPr lang="en-US" sz="2400" b="1" dirty="0"/>
              <a:t>CLOSE</a:t>
            </a:r>
            <a:r>
              <a:rPr lang="en-US" sz="2400" dirty="0"/>
              <a:t> the workbook.</a:t>
            </a:r>
          </a:p>
          <a:p>
            <a:r>
              <a:rPr lang="en-US" sz="2400" b="1" dirty="0"/>
              <a:t>CLOSE</a:t>
            </a:r>
            <a:r>
              <a:rPr lang="en-US" sz="2400" dirty="0"/>
              <a:t> Excel.</a:t>
            </a:r>
          </a:p>
          <a:p>
            <a:endParaRPr lang="en-US" sz="2400" dirty="0"/>
          </a:p>
        </p:txBody>
      </p:sp>
    </p:spTree>
    <p:extLst>
      <p:ext uri="{BB962C8B-B14F-4D97-AF65-F5344CB8AC3E}">
        <p14:creationId xmlns:p14="http://schemas.microsoft.com/office/powerpoint/2010/main" val="1513214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Convert Text to Columns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556792"/>
            <a:ext cx="4536504" cy="4823338"/>
          </a:xfrm>
          <a:prstGeom prst="rect">
            <a:avLst/>
          </a:prstGeom>
        </p:spPr>
      </p:pic>
    </p:spTree>
    <p:extLst>
      <p:ext uri="{BB962C8B-B14F-4D97-AF65-F5344CB8AC3E}">
        <p14:creationId xmlns:p14="http://schemas.microsoft.com/office/powerpoint/2010/main" val="1303910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Excel </a:t>
            </a:r>
            <a:r>
              <a:rPr lang="en-US" sz="2400" dirty="0"/>
              <a:t>provides several layers of security and protection that allow you to control who can access and change your Excel data. Commands on the Review tab </a:t>
            </a:r>
            <a:r>
              <a:rPr lang="en-US" sz="2400" dirty="0" smtClean="0"/>
              <a:t>(see figure on next slide) </a:t>
            </a:r>
            <a:r>
              <a:rPr lang="en-US" sz="2400" dirty="0"/>
              <a:t>enable you to protect an entire workbook file so that only authorized users can view or modify your data (the highest level of protection</a:t>
            </a:r>
            <a:r>
              <a:rPr lang="en-US" sz="2400" dirty="0" smtClean="0"/>
              <a:t>).</a:t>
            </a:r>
          </a:p>
          <a:p>
            <a:r>
              <a:rPr lang="en-US" sz="2400" dirty="0" smtClean="0"/>
              <a:t>You </a:t>
            </a:r>
            <a:r>
              <a:rPr lang="en-US" sz="2400" dirty="0"/>
              <a:t>can also protect certain worksheet or workbook elements to prevent users from accidentally or deliberately changing, moving, or deleting important data. </a:t>
            </a:r>
            <a:endParaRPr lang="en-US" sz="2400" dirty="0" smtClean="0"/>
          </a:p>
          <a:p>
            <a:r>
              <a:rPr lang="en-US" sz="2400" dirty="0" smtClean="0"/>
              <a:t>Data </a:t>
            </a:r>
            <a:r>
              <a:rPr lang="en-US" sz="2400" dirty="0"/>
              <a:t>protection is especially important when files are shared and edited by multiple users.</a:t>
            </a:r>
          </a:p>
          <a:p>
            <a:endParaRPr lang="en-US" sz="2400" dirty="0"/>
          </a:p>
        </p:txBody>
      </p:sp>
    </p:spTree>
    <p:extLst>
      <p:ext uri="{BB962C8B-B14F-4D97-AF65-F5344CB8AC3E}">
        <p14:creationId xmlns:p14="http://schemas.microsoft.com/office/powerpoint/2010/main" val="372916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200" dirty="0"/>
              <a:t>In the Criteria box, key &gt;200000, as shown in Figure 9-2. You do not have to enter the range in the </a:t>
            </a:r>
            <a:r>
              <a:rPr lang="en-US" sz="2200" dirty="0" err="1"/>
              <a:t>Sum_range</a:t>
            </a:r>
            <a:r>
              <a:rPr lang="en-US" sz="2200" dirty="0"/>
              <a:t> box. If you leave the range blank, Excel sums the cells you enter in the Range box. You have now </a:t>
            </a:r>
            <a:r>
              <a:rPr lang="en-US" sz="2200" dirty="0" smtClean="0"/>
              <a:t/>
            </a:r>
            <a:br>
              <a:rPr lang="en-US" sz="2200" dirty="0" smtClean="0"/>
            </a:br>
            <a:r>
              <a:rPr lang="en-US" sz="2200" dirty="0" smtClean="0"/>
              <a:t>applied </a:t>
            </a:r>
            <a:r>
              <a:rPr lang="en-US" sz="2200" dirty="0"/>
              <a:t>your criteria </a:t>
            </a:r>
            <a:r>
              <a:rPr lang="en-US" sz="2200" dirty="0" smtClean="0"/>
              <a:t/>
            </a:r>
            <a:br>
              <a:rPr lang="en-US" sz="2200" dirty="0" smtClean="0"/>
            </a:br>
            <a:r>
              <a:rPr lang="en-US" sz="2200" dirty="0" smtClean="0"/>
              <a:t>to </a:t>
            </a:r>
            <a:r>
              <a:rPr lang="en-US" sz="2200" dirty="0"/>
              <a:t>sum all values </a:t>
            </a:r>
            <a:r>
              <a:rPr lang="en-US" sz="2200" dirty="0" smtClean="0"/>
              <a:t/>
            </a:r>
            <a:br>
              <a:rPr lang="en-US" sz="2200" dirty="0" smtClean="0"/>
            </a:br>
            <a:r>
              <a:rPr lang="en-US" sz="2200" dirty="0" smtClean="0"/>
              <a:t>greater </a:t>
            </a:r>
            <a:r>
              <a:rPr lang="en-US" sz="2200" dirty="0"/>
              <a:t>than </a:t>
            </a:r>
            <a:r>
              <a:rPr lang="en-US" sz="2200" dirty="0" smtClean="0"/>
              <a:t/>
            </a:r>
            <a:br>
              <a:rPr lang="en-US" sz="2200" dirty="0" smtClean="0"/>
            </a:br>
            <a:r>
              <a:rPr lang="en-US" sz="2200" dirty="0" smtClean="0"/>
              <a:t>$</a:t>
            </a:r>
            <a:r>
              <a:rPr lang="en-US" sz="2200" dirty="0"/>
              <a:t>200,000</a:t>
            </a:r>
            <a:r>
              <a:rPr lang="en-US" sz="22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708920"/>
            <a:ext cx="4608512" cy="3636074"/>
          </a:xfrm>
          <a:prstGeom prst="rect">
            <a:avLst/>
          </a:prstGeom>
        </p:spPr>
      </p:pic>
    </p:spTree>
    <p:extLst>
      <p:ext uri="{BB962C8B-B14F-4D97-AF65-F5344CB8AC3E}">
        <p14:creationId xmlns:p14="http://schemas.microsoft.com/office/powerpoint/2010/main" val="3899049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Use </a:t>
            </a:r>
            <a:r>
              <a:rPr lang="en-US" sz="2400" dirty="0"/>
              <a:t>this illustration as a reference throughout this lesson as you learn to share and edit files using Excel’s security and protection options</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0808"/>
            <a:ext cx="8071577" cy="2016224"/>
          </a:xfrm>
          <a:prstGeom prst="rect">
            <a:avLst/>
          </a:prstGeom>
        </p:spPr>
      </p:pic>
    </p:spTree>
    <p:extLst>
      <p:ext uri="{BB962C8B-B14F-4D97-AF65-F5344CB8AC3E}">
        <p14:creationId xmlns:p14="http://schemas.microsoft.com/office/powerpoint/2010/main" val="4009341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a:t>
            </a:r>
            <a:r>
              <a:rPr lang="en-US" sz="2400" dirty="0"/>
              <a:t>you begin these steps, </a:t>
            </a:r>
            <a:r>
              <a:rPr lang="en-US" sz="2400" b="1" dirty="0"/>
              <a:t>LAUNCH</a:t>
            </a:r>
            <a:r>
              <a:rPr lang="en-US" sz="2400" dirty="0"/>
              <a:t> Microsoft Excel.</a:t>
            </a:r>
          </a:p>
          <a:p>
            <a:pPr marL="457200" lvl="0" indent="-457200">
              <a:buFont typeface="+mj-lt"/>
              <a:buAutoNum type="arabicPeriod"/>
            </a:pPr>
            <a:r>
              <a:rPr lang="en-US" sz="2400" b="1" dirty="0"/>
              <a:t>OPEN</a:t>
            </a:r>
            <a:r>
              <a:rPr lang="en-US" sz="2400" dirty="0"/>
              <a:t> </a:t>
            </a:r>
            <a:r>
              <a:rPr lang="en-US" sz="2400" b="1" i="1" dirty="0"/>
              <a:t>Employee Data</a:t>
            </a:r>
            <a:r>
              <a:rPr lang="en-US" sz="2400" dirty="0"/>
              <a:t> from the data files for this lesson.</a:t>
            </a:r>
          </a:p>
          <a:p>
            <a:pPr marL="457200" indent="-457200">
              <a:buFont typeface="+mj-lt"/>
              <a:buAutoNum type="arabicPeriod"/>
            </a:pPr>
            <a:r>
              <a:rPr lang="en-US" sz="2400" dirty="0" smtClean="0"/>
              <a:t>Select </a:t>
            </a:r>
            <a:r>
              <a:rPr lang="en-US" sz="2400" b="1" dirty="0"/>
              <a:t>G4</a:t>
            </a:r>
            <a:r>
              <a:rPr lang="en-US" sz="2400" dirty="0"/>
              <a:t> on the SSN worksheet. On the </a:t>
            </a:r>
            <a:r>
              <a:rPr lang="en-US" sz="2400" b="1" dirty="0"/>
              <a:t>Formulas</a:t>
            </a:r>
            <a:r>
              <a:rPr lang="en-US" sz="2400" dirty="0"/>
              <a:t> tab, click </a:t>
            </a:r>
            <a:r>
              <a:rPr lang="en-US" sz="2400" b="1" dirty="0"/>
              <a:t>Insert</a:t>
            </a:r>
            <a:r>
              <a:rPr lang="en-US" sz="2400" dirty="0"/>
              <a:t> </a:t>
            </a:r>
            <a:r>
              <a:rPr lang="en-US" sz="2400" b="1" dirty="0"/>
              <a:t>Function</a:t>
            </a:r>
            <a:r>
              <a:rPr lang="en-US" sz="2400" dirty="0"/>
              <a:t>. The </a:t>
            </a:r>
            <a:r>
              <a:rPr lang="en-US" sz="2400" i="1" dirty="0"/>
              <a:t>Insert Function</a:t>
            </a:r>
            <a:r>
              <a:rPr lang="en-US" sz="2400" dirty="0"/>
              <a:t> dialog box is displayed.</a:t>
            </a:r>
          </a:p>
          <a:p>
            <a:pPr marL="457200" indent="-457200">
              <a:buFont typeface="+mj-lt"/>
              <a:buAutoNum type="arabicPeriod"/>
            </a:pPr>
            <a:r>
              <a:rPr lang="en-US" sz="2400" dirty="0" smtClean="0"/>
              <a:t>Key </a:t>
            </a:r>
            <a:r>
              <a:rPr lang="en-US" sz="2400" b="1" dirty="0"/>
              <a:t>Rand</a:t>
            </a:r>
            <a:r>
              <a:rPr lang="en-US" sz="2400" dirty="0"/>
              <a:t> in the </a:t>
            </a:r>
            <a:r>
              <a:rPr lang="en-US" sz="2400" i="1" dirty="0"/>
              <a:t>Search for a </a:t>
            </a:r>
            <a:r>
              <a:rPr lang="en-US" sz="2400" i="1" dirty="0" smtClean="0"/>
              <a:t/>
            </a:r>
            <a:br>
              <a:rPr lang="en-US" sz="2400" i="1" dirty="0" smtClean="0"/>
            </a:br>
            <a:r>
              <a:rPr lang="en-US" sz="2400" i="1" dirty="0" smtClean="0"/>
              <a:t>function</a:t>
            </a:r>
            <a:r>
              <a:rPr lang="en-US" sz="2400" dirty="0" smtClean="0"/>
              <a:t> </a:t>
            </a:r>
            <a:r>
              <a:rPr lang="en-US" sz="2400" dirty="0"/>
              <a:t>box and click </a:t>
            </a:r>
            <a:r>
              <a:rPr lang="en-US" sz="2400" b="1" dirty="0"/>
              <a:t>Go</a:t>
            </a:r>
            <a:r>
              <a:rPr lang="en-US" sz="2400" dirty="0"/>
              <a:t>. As </a:t>
            </a:r>
            <a:r>
              <a:rPr lang="en-US" sz="2400" dirty="0" smtClean="0"/>
              <a:t/>
            </a:r>
            <a:br>
              <a:rPr lang="en-US" sz="2400" dirty="0" smtClean="0"/>
            </a:br>
            <a:r>
              <a:rPr lang="en-US" sz="2400" dirty="0" smtClean="0"/>
              <a:t>shown here, two </a:t>
            </a:r>
            <a:r>
              <a:rPr lang="en-US" sz="2400" dirty="0"/>
              <a:t>random </a:t>
            </a:r>
            <a:r>
              <a:rPr lang="en-US" sz="2400" dirty="0" smtClean="0"/>
              <a:t/>
            </a:r>
            <a:br>
              <a:rPr lang="en-US" sz="2400" dirty="0" smtClean="0"/>
            </a:br>
            <a:r>
              <a:rPr lang="en-US" sz="2400" dirty="0" smtClean="0"/>
              <a:t>number </a:t>
            </a:r>
            <a:r>
              <a:rPr lang="en-US" sz="2400" dirty="0"/>
              <a:t>functions are </a:t>
            </a:r>
            <a:r>
              <a:rPr lang="en-US" sz="2400" dirty="0" smtClean="0"/>
              <a:t/>
            </a:r>
            <a:br>
              <a:rPr lang="en-US" sz="2400" dirty="0" smtClean="0"/>
            </a:br>
            <a:r>
              <a:rPr lang="en-US" sz="2400" dirty="0" smtClean="0"/>
              <a:t>displayed </a:t>
            </a:r>
            <a:r>
              <a:rPr lang="en-US" sz="2400" dirty="0"/>
              <a:t>in the </a:t>
            </a:r>
            <a:r>
              <a:rPr lang="en-US" sz="2400" i="1" dirty="0"/>
              <a:t>Select a </a:t>
            </a:r>
            <a:r>
              <a:rPr lang="en-US" sz="2400" i="1" dirty="0" smtClean="0"/>
              <a:t/>
            </a:r>
            <a:br>
              <a:rPr lang="en-US" sz="2400" i="1" dirty="0" smtClean="0"/>
            </a:br>
            <a:r>
              <a:rPr lang="en-US" sz="2400" i="1" dirty="0" smtClean="0"/>
              <a:t>function</a:t>
            </a:r>
            <a:r>
              <a:rPr lang="en-US" sz="2400" dirty="0" smtClean="0"/>
              <a:t> </a:t>
            </a:r>
            <a:r>
              <a:rPr lang="en-US" sz="2400" dirty="0"/>
              <a:t>box.</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429000"/>
            <a:ext cx="3419684" cy="2952328"/>
          </a:xfrm>
          <a:prstGeom prst="rect">
            <a:avLst/>
          </a:prstGeom>
        </p:spPr>
      </p:pic>
    </p:spTree>
    <p:extLst>
      <p:ext uri="{BB962C8B-B14F-4D97-AF65-F5344CB8AC3E}">
        <p14:creationId xmlns:p14="http://schemas.microsoft.com/office/powerpoint/2010/main" val="490386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a:t>RANDBETWEEN</a:t>
            </a:r>
            <a:r>
              <a:rPr lang="en-US" sz="2400" dirty="0"/>
              <a:t> and click </a:t>
            </a:r>
            <a:r>
              <a:rPr lang="en-US" sz="2400" b="1" dirty="0"/>
              <a:t>OK</a:t>
            </a:r>
            <a:r>
              <a:rPr lang="en-US" sz="2400" dirty="0"/>
              <a:t>. This formula will create a random number for each employee that can be used for identification purposes.</a:t>
            </a:r>
          </a:p>
          <a:p>
            <a:pPr marL="457200" indent="-457200">
              <a:buFont typeface="+mj-lt"/>
              <a:buAutoNum type="arabicPeriod" startAt="4"/>
            </a:pPr>
            <a:r>
              <a:rPr lang="en-US" sz="2400" dirty="0" smtClean="0"/>
              <a:t>In </a:t>
            </a:r>
            <a:r>
              <a:rPr lang="en-US" sz="2400" dirty="0"/>
              <a:t>the Function Arguments dialog box, key </a:t>
            </a:r>
            <a:r>
              <a:rPr lang="en-US" sz="2400" b="1" dirty="0"/>
              <a:t>10000</a:t>
            </a:r>
            <a:r>
              <a:rPr lang="en-US" sz="2400" dirty="0"/>
              <a:t> in the Bottom box and </a:t>
            </a:r>
            <a:r>
              <a:rPr lang="en-US" sz="2400" b="1" dirty="0"/>
              <a:t>99999</a:t>
            </a:r>
            <a:r>
              <a:rPr lang="en-US" sz="2400" dirty="0"/>
              <a:t> in the Top box, as shown in </a:t>
            </a:r>
            <a:r>
              <a:rPr lang="en-US" sz="2400" dirty="0" smtClean="0"/>
              <a:t>this figure.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673233"/>
            <a:ext cx="4824536" cy="2636087"/>
          </a:xfrm>
          <a:prstGeom prst="rect">
            <a:avLst/>
          </a:prstGeom>
        </p:spPr>
      </p:pic>
    </p:spTree>
    <p:extLst>
      <p:ext uri="{BB962C8B-B14F-4D97-AF65-F5344CB8AC3E}">
        <p14:creationId xmlns:p14="http://schemas.microsoft.com/office/powerpoint/2010/main" val="1676463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Click </a:t>
            </a:r>
            <a:r>
              <a:rPr lang="en-US" sz="2400" b="1" dirty="0"/>
              <a:t>OK</a:t>
            </a:r>
            <a:r>
              <a:rPr lang="en-US" sz="2400" dirty="0"/>
              <a:t>. As one of the first steps in information security, employees are usually assigned an Employee ID number that can replace Social Security numbers on all documents. Your formulas returned a five-digit number for each employee.</a:t>
            </a:r>
          </a:p>
          <a:p>
            <a:pPr marL="457200" indent="-457200">
              <a:buFont typeface="+mj-lt"/>
              <a:buAutoNum type="arabicPeriod" startAt="6"/>
            </a:pPr>
            <a:r>
              <a:rPr lang="en-US" sz="2400" dirty="0" smtClean="0"/>
              <a:t>Copy </a:t>
            </a:r>
            <a:r>
              <a:rPr lang="en-US" sz="2400" dirty="0"/>
              <a:t>the formula in </a:t>
            </a:r>
            <a:r>
              <a:rPr lang="en-US" sz="2400" b="1" dirty="0"/>
              <a:t>G4</a:t>
            </a:r>
            <a:r>
              <a:rPr lang="en-US" sz="2400" dirty="0"/>
              <a:t> to </a:t>
            </a:r>
            <a:r>
              <a:rPr lang="en-US" sz="2400" b="1" dirty="0"/>
              <a:t>G5:G33</a:t>
            </a:r>
            <a:r>
              <a:rPr lang="en-US" sz="2400" dirty="0"/>
              <a:t>. Each employee is now assigned a random five-digit ID number.</a:t>
            </a:r>
          </a:p>
          <a:p>
            <a:pPr marL="457200" indent="-457200">
              <a:buFont typeface="+mj-lt"/>
              <a:buAutoNum type="arabicPeriod" startAt="6"/>
            </a:pPr>
            <a:r>
              <a:rPr lang="en-US" sz="2400" dirty="0" smtClean="0"/>
              <a:t>With </a:t>
            </a:r>
            <a:r>
              <a:rPr lang="en-US" sz="2400" dirty="0"/>
              <a:t>the range </a:t>
            </a:r>
            <a:r>
              <a:rPr lang="en-US" sz="2400" b="1" dirty="0"/>
              <a:t>G4:G33</a:t>
            </a:r>
            <a:r>
              <a:rPr lang="en-US" sz="2400" dirty="0"/>
              <a:t> already selected, on the Home tab, click </a:t>
            </a:r>
            <a:r>
              <a:rPr lang="en-US" sz="2400" b="1" dirty="0"/>
              <a:t>Copy</a:t>
            </a:r>
            <a:r>
              <a:rPr lang="en-US" sz="2400" dirty="0"/>
              <a:t>. Click the </a:t>
            </a:r>
            <a:r>
              <a:rPr lang="en-US" sz="2400" b="1" dirty="0"/>
              <a:t>Paste</a:t>
            </a:r>
            <a:r>
              <a:rPr lang="en-US" sz="2400" dirty="0"/>
              <a:t> arrow, click </a:t>
            </a:r>
            <a:r>
              <a:rPr lang="en-US" sz="2400" b="1" dirty="0"/>
              <a:t>Paste</a:t>
            </a:r>
            <a:r>
              <a:rPr lang="en-US" sz="2400" dirty="0"/>
              <a:t> </a:t>
            </a:r>
            <a:r>
              <a:rPr lang="en-US" sz="2400" b="1" dirty="0"/>
              <a:t>Values</a:t>
            </a:r>
            <a:r>
              <a:rPr lang="en-US" sz="2400" dirty="0"/>
              <a:t>, and then click </a:t>
            </a:r>
            <a:r>
              <a:rPr lang="en-US" sz="2400" b="1" dirty="0"/>
              <a:t>Values</a:t>
            </a:r>
            <a:r>
              <a:rPr lang="en-US" sz="2400" dirty="0"/>
              <a:t>.</a:t>
            </a:r>
            <a:r>
              <a:rPr lang="en-US" sz="2400" b="1" i="1"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172" y="5085184"/>
            <a:ext cx="458748" cy="504056"/>
          </a:xfrm>
          <a:prstGeom prst="rect">
            <a:avLst/>
          </a:prstGeom>
        </p:spPr>
      </p:pic>
    </p:spTree>
    <p:extLst>
      <p:ext uri="{BB962C8B-B14F-4D97-AF65-F5344CB8AC3E}">
        <p14:creationId xmlns:p14="http://schemas.microsoft.com/office/powerpoint/2010/main" val="3658679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With </a:t>
            </a:r>
            <a:r>
              <a:rPr lang="en-US" sz="2400" b="1" dirty="0"/>
              <a:t>G4:G33</a:t>
            </a:r>
            <a:r>
              <a:rPr lang="en-US" sz="2400" dirty="0"/>
              <a:t> selected, click </a:t>
            </a:r>
            <a:r>
              <a:rPr lang="en-US" sz="2400" b="1" dirty="0"/>
              <a:t>Format</a:t>
            </a:r>
            <a:r>
              <a:rPr lang="en-US" sz="2400" dirty="0"/>
              <a:t> and then select </a:t>
            </a:r>
            <a:r>
              <a:rPr lang="en-US" sz="2400" b="1" dirty="0"/>
              <a:t>Format Cells</a:t>
            </a:r>
            <a:r>
              <a:rPr lang="en-US" sz="2400" dirty="0"/>
              <a:t>; the </a:t>
            </a:r>
            <a:r>
              <a:rPr lang="en-US" sz="2400" i="1" dirty="0"/>
              <a:t>Format Cells</a:t>
            </a:r>
            <a:r>
              <a:rPr lang="en-US" sz="2400" dirty="0"/>
              <a:t> dialog box opens.</a:t>
            </a:r>
          </a:p>
          <a:p>
            <a:pPr marL="457200" indent="-457200">
              <a:buFont typeface="+mj-lt"/>
              <a:buAutoNum type="arabicPeriod" startAt="8"/>
            </a:pPr>
            <a:r>
              <a:rPr lang="en-US" sz="2400" dirty="0" smtClean="0"/>
              <a:t>On </a:t>
            </a:r>
            <a:r>
              <a:rPr lang="en-US" sz="2400" dirty="0"/>
              <a:t>the </a:t>
            </a:r>
            <a:r>
              <a:rPr lang="en-US" sz="2400" b="1" dirty="0"/>
              <a:t>Protection</a:t>
            </a:r>
            <a:r>
              <a:rPr lang="en-US" sz="2400" dirty="0"/>
              <a:t> tab of the dialog box, make sure that </a:t>
            </a:r>
            <a:r>
              <a:rPr lang="en-US" sz="2400" b="1" dirty="0"/>
              <a:t>Locked</a:t>
            </a:r>
            <a:r>
              <a:rPr lang="en-US" sz="2400" dirty="0"/>
              <a:t> is selected and click </a:t>
            </a:r>
            <a:r>
              <a:rPr lang="en-US" sz="2400" b="1" dirty="0"/>
              <a:t>OK</a:t>
            </a:r>
            <a:r>
              <a:rPr lang="en-US" sz="2400" dirty="0"/>
              <a:t>. This prevents employee ID numbers from being changed when the worksheet has been protected.</a:t>
            </a:r>
          </a:p>
          <a:p>
            <a:pPr marL="457200" indent="-457200">
              <a:buFont typeface="+mj-lt"/>
              <a:buAutoNum type="arabicPeriod" startAt="8"/>
            </a:pPr>
            <a:r>
              <a:rPr lang="en-US" sz="2400" dirty="0" smtClean="0"/>
              <a:t>On </a:t>
            </a:r>
            <a:r>
              <a:rPr lang="en-US" sz="2400" dirty="0"/>
              <a:t>the </a:t>
            </a:r>
            <a:r>
              <a:rPr lang="en-US" sz="2400" b="1" dirty="0"/>
              <a:t>Review</a:t>
            </a:r>
            <a:r>
              <a:rPr lang="en-US" sz="2400" dirty="0"/>
              <a:t> tab, in the Changes group, click </a:t>
            </a:r>
            <a:r>
              <a:rPr lang="en-US" sz="2400" b="1" dirty="0"/>
              <a:t>Protect</a:t>
            </a:r>
            <a:r>
              <a:rPr lang="en-US" sz="2400" dirty="0"/>
              <a:t> </a:t>
            </a:r>
            <a:r>
              <a:rPr lang="en-US" sz="2400" b="1" dirty="0"/>
              <a:t>Sheet</a:t>
            </a:r>
            <a:r>
              <a:rPr lang="en-US" sz="2400" dirty="0"/>
              <a:t>.</a:t>
            </a:r>
          </a:p>
          <a:p>
            <a:pPr marL="457200" indent="-457200">
              <a:buFont typeface="+mj-lt"/>
              <a:buAutoNum type="arabicPeriod" startAt="8"/>
            </a:pPr>
            <a:r>
              <a:rPr lang="en-US" sz="2400" dirty="0" smtClean="0"/>
              <a:t>Key </a:t>
            </a:r>
            <a:r>
              <a:rPr lang="en-US" sz="2400" b="1" dirty="0"/>
              <a:t>L11!e01</a:t>
            </a:r>
            <a:r>
              <a:rPr lang="en-US" sz="2400" dirty="0"/>
              <a:t> in the </a:t>
            </a:r>
            <a:r>
              <a:rPr lang="en-US" sz="2400" i="1" dirty="0"/>
              <a:t>Password to unprotect sheet</a:t>
            </a:r>
            <a:r>
              <a:rPr lang="en-US" sz="2400" dirty="0"/>
              <a:t> box. The password is not displayed in the Password to unprotect sheet box. Instead</a:t>
            </a:r>
            <a:r>
              <a:rPr lang="en-US" sz="2400"/>
              <a:t>, round dots (</a:t>
            </a:r>
            <a:r>
              <a:rPr lang="en-US" sz="2400">
                <a:sym typeface="Wingdings 2"/>
              </a:rPr>
              <a:t></a:t>
            </a:r>
            <a:r>
              <a:rPr lang="en-US" sz="2400"/>
              <a:t>) are </a:t>
            </a:r>
            <a:r>
              <a:rPr lang="en-US" sz="2400" dirty="0"/>
              <a:t>displayed.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3435990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Worksheet</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You </a:t>
            </a:r>
            <a:r>
              <a:rPr lang="en-US" sz="2400" dirty="0"/>
              <a:t>are asked to confirm the password. Key </a:t>
            </a:r>
            <a:r>
              <a:rPr lang="en-US" sz="2400" b="1" dirty="0"/>
              <a:t>L11!e01</a:t>
            </a:r>
            <a:r>
              <a:rPr lang="en-US" sz="2400" dirty="0"/>
              <a:t> and click </a:t>
            </a:r>
            <a:r>
              <a:rPr lang="en-US" sz="2400" b="1" dirty="0"/>
              <a:t>OK</a:t>
            </a:r>
            <a:r>
              <a:rPr lang="en-US" sz="2400" dirty="0"/>
              <a:t>. </a:t>
            </a:r>
            <a:endParaRPr lang="en-US" sz="2400" dirty="0" smtClean="0"/>
          </a:p>
          <a:p>
            <a:r>
              <a:rPr lang="en-US" sz="2400" dirty="0" smtClean="0"/>
              <a:t>You </a:t>
            </a:r>
            <a:r>
              <a:rPr lang="en-US" sz="2400" dirty="0"/>
              <a:t>have just created and confirmed the password that will lock the worksheet. Passwords are meant to be secure. This means that all passwords are case sensitive. Thus, you must key exactly what has been assigned as the password—uppercase and lowercase letters, numbers, and symbols.</a:t>
            </a:r>
          </a:p>
          <a:p>
            <a:pPr marL="457200" indent="-457200">
              <a:buFont typeface="+mj-lt"/>
              <a:buAutoNum type="arabicPeriod" startAt="13"/>
            </a:pPr>
            <a:r>
              <a:rPr lang="en-US" sz="2400" b="1" dirty="0" smtClean="0"/>
              <a:t>SAVE</a:t>
            </a:r>
            <a:r>
              <a:rPr lang="en-US" sz="2400" dirty="0" smtClean="0"/>
              <a:t> </a:t>
            </a:r>
            <a:r>
              <a:rPr lang="en-US" sz="2400" dirty="0"/>
              <a:t>the workbook as </a:t>
            </a:r>
            <a:r>
              <a:rPr lang="en-US" sz="2400" b="1" i="1" dirty="0"/>
              <a:t>Payroll Data</a:t>
            </a:r>
            <a:r>
              <a:rPr lang="en-US" sz="2400" dirty="0"/>
              <a:t>. </a:t>
            </a:r>
            <a:r>
              <a:rPr lang="en-US" sz="2400" b="1" dirty="0"/>
              <a:t>CLOSE</a:t>
            </a:r>
            <a:r>
              <a:rPr lang="en-US" sz="2400" dirty="0"/>
              <a:t> the workbook.</a:t>
            </a:r>
          </a:p>
          <a:p>
            <a:r>
              <a:rPr lang="en-US" sz="2400" b="1" dirty="0"/>
              <a:t>LEAVE</a:t>
            </a:r>
            <a:r>
              <a:rPr lang="en-US" sz="2400" dirty="0"/>
              <a:t> Excel open to use in the next exercise.</a:t>
            </a:r>
          </a:p>
          <a:p>
            <a:endParaRPr lang="en-US" sz="2400" dirty="0"/>
          </a:p>
        </p:txBody>
      </p:sp>
    </p:spTree>
    <p:extLst>
      <p:ext uri="{BB962C8B-B14F-4D97-AF65-F5344CB8AC3E}">
        <p14:creationId xmlns:p14="http://schemas.microsoft.com/office/powerpoint/2010/main" val="2090821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indent="-457200">
              <a:buFont typeface="+mj-lt"/>
              <a:buAutoNum type="arabicPeriod"/>
            </a:pPr>
            <a:r>
              <a:rPr lang="en-US" sz="2400" b="1" dirty="0" smtClean="0"/>
              <a:t>OPEN</a:t>
            </a:r>
            <a:r>
              <a:rPr lang="en-US" sz="2400" dirty="0" smtClean="0"/>
              <a:t> </a:t>
            </a:r>
            <a:r>
              <a:rPr lang="en-US" sz="2400" dirty="0"/>
              <a:t>the </a:t>
            </a:r>
            <a:r>
              <a:rPr lang="en-US" sz="2400" b="1" i="1" dirty="0"/>
              <a:t>Payroll Data</a:t>
            </a:r>
            <a:r>
              <a:rPr lang="en-US" sz="2400" dirty="0"/>
              <a:t> file that you saved and closed in the previous exercise.</a:t>
            </a:r>
          </a:p>
          <a:p>
            <a:pPr marL="457200" indent="-457200">
              <a:buFont typeface="+mj-lt"/>
              <a:buAutoNum type="arabicPeriod"/>
            </a:pPr>
            <a:r>
              <a:rPr lang="en-US" sz="2400" dirty="0" smtClean="0"/>
              <a:t>Click </a:t>
            </a:r>
            <a:r>
              <a:rPr lang="en-US" sz="2400" b="1" dirty="0"/>
              <a:t>D11</a:t>
            </a:r>
            <a:r>
              <a:rPr lang="en-US" sz="2400" dirty="0"/>
              <a:t> and try to key a new value in the cell. A dialog box informs you that you are unable to modify the cell because the worksheet is protected. Click </a:t>
            </a:r>
            <a:r>
              <a:rPr lang="en-US" sz="2400" b="1" dirty="0"/>
              <a:t>OK</a:t>
            </a:r>
            <a:r>
              <a:rPr lang="en-US" sz="2400" dirty="0"/>
              <a:t> to continue.</a:t>
            </a:r>
          </a:p>
          <a:p>
            <a:pPr marL="457200" indent="-457200">
              <a:buFont typeface="+mj-lt"/>
              <a:buAutoNum type="arabicPeriod"/>
            </a:pPr>
            <a:r>
              <a:rPr lang="en-US" sz="2400" dirty="0" smtClean="0"/>
              <a:t>Click </a:t>
            </a:r>
            <a:r>
              <a:rPr lang="en-US" sz="2400" dirty="0"/>
              <a:t>the Performance worksheet tab and select </a:t>
            </a:r>
            <a:r>
              <a:rPr lang="en-US" sz="2400" b="1" dirty="0"/>
              <a:t>D6</a:t>
            </a:r>
            <a:r>
              <a:rPr lang="en-US" sz="2400" dirty="0"/>
              <a:t>.</a:t>
            </a:r>
          </a:p>
          <a:p>
            <a:pPr marL="457200" indent="-457200">
              <a:buFont typeface="+mj-lt"/>
              <a:buAutoNum type="arabicPeriod"/>
            </a:pPr>
            <a:r>
              <a:rPr lang="en-US" sz="2400" dirty="0" smtClean="0"/>
              <a:t>On </a:t>
            </a:r>
            <a:r>
              <a:rPr lang="en-US" sz="2400" dirty="0"/>
              <a:t>the Home tab, in the Cells group, click the </a:t>
            </a:r>
            <a:r>
              <a:rPr lang="en-US" sz="2400" b="1" dirty="0"/>
              <a:t>Delete</a:t>
            </a:r>
            <a:r>
              <a:rPr lang="en-US" sz="2400" dirty="0"/>
              <a:t> arrow, and click </a:t>
            </a:r>
            <a:r>
              <a:rPr lang="en-US" sz="2400" b="1" dirty="0"/>
              <a:t>Delete</a:t>
            </a:r>
            <a:r>
              <a:rPr lang="en-US" sz="2400" dirty="0"/>
              <a:t> </a:t>
            </a:r>
            <a:r>
              <a:rPr lang="en-US" sz="2400" b="1" dirty="0"/>
              <a:t>Sheet</a:t>
            </a:r>
            <a:r>
              <a:rPr lang="en-US" sz="2400" dirty="0"/>
              <a:t> </a:t>
            </a:r>
            <a:r>
              <a:rPr lang="en-US" sz="2400" b="1" dirty="0"/>
              <a:t>Rows</a:t>
            </a:r>
            <a:r>
              <a:rPr lang="en-US" sz="2400" dirty="0"/>
              <a:t>. Dr. Bourne’s data is removed from the worksheet because this worksheet was left unprotected</a:t>
            </a:r>
            <a:r>
              <a:rPr lang="en-US" sz="2400" dirty="0" smtClean="0"/>
              <a:t>.</a:t>
            </a:r>
            <a:endParaRPr lang="en-US" sz="2400" dirty="0"/>
          </a:p>
        </p:txBody>
      </p:sp>
    </p:spTree>
    <p:extLst>
      <p:ext uri="{BB962C8B-B14F-4D97-AF65-F5344CB8AC3E}">
        <p14:creationId xmlns:p14="http://schemas.microsoft.com/office/powerpoint/2010/main" val="959433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200" dirty="0" smtClean="0"/>
              <a:t>Click </a:t>
            </a:r>
            <a:r>
              <a:rPr lang="en-US" sz="2200" dirty="0"/>
              <a:t>the SSN worksheet tab. Click </a:t>
            </a:r>
            <a:r>
              <a:rPr lang="en-US" sz="2200" b="1" dirty="0"/>
              <a:t>Unprotect</a:t>
            </a:r>
            <a:r>
              <a:rPr lang="en-US" sz="2200" dirty="0"/>
              <a:t> </a:t>
            </a:r>
            <a:r>
              <a:rPr lang="en-US" sz="2200" b="1" dirty="0"/>
              <a:t>Sheet</a:t>
            </a:r>
            <a:r>
              <a:rPr lang="en-US" sz="2200" dirty="0"/>
              <a:t> in the Changes group on the Review tab.</a:t>
            </a:r>
          </a:p>
          <a:p>
            <a:pPr marL="457200" indent="-457200">
              <a:buFont typeface="+mj-lt"/>
              <a:buAutoNum type="arabicPeriod" startAt="5"/>
            </a:pPr>
            <a:r>
              <a:rPr lang="en-US" sz="2200" dirty="0" smtClean="0"/>
              <a:t>Key </a:t>
            </a:r>
            <a:r>
              <a:rPr lang="en-US" sz="2200" b="1" dirty="0"/>
              <a:t>L11!e01</a:t>
            </a:r>
            <a:r>
              <a:rPr lang="en-US" sz="2200" dirty="0"/>
              <a:t> (the password you created in the previous exercise) and click </a:t>
            </a:r>
            <a:r>
              <a:rPr lang="en-US" sz="2200" b="1" dirty="0"/>
              <a:t>OK</a:t>
            </a:r>
            <a:r>
              <a:rPr lang="en-US" sz="2200" dirty="0"/>
              <a:t>.</a:t>
            </a:r>
          </a:p>
          <a:p>
            <a:pPr marL="457200" indent="-457200">
              <a:buFont typeface="+mj-lt"/>
              <a:buAutoNum type="arabicPeriod" startAt="5"/>
            </a:pPr>
            <a:r>
              <a:rPr lang="en-US" sz="2200" dirty="0" smtClean="0"/>
              <a:t>D11 </a:t>
            </a:r>
            <a:r>
              <a:rPr lang="en-US" sz="2200" dirty="0"/>
              <a:t>is still selected. Key </a:t>
            </a:r>
            <a:r>
              <a:rPr lang="en-US" sz="2200" b="1" dirty="0"/>
              <a:t>25</a:t>
            </a:r>
            <a:r>
              <a:rPr lang="en-US" sz="2200" dirty="0"/>
              <a:t>, press </a:t>
            </a:r>
            <a:r>
              <a:rPr lang="en-US" sz="2200" b="1" dirty="0"/>
              <a:t>Tab</a:t>
            </a:r>
            <a:r>
              <a:rPr lang="en-US" sz="2200" dirty="0"/>
              <a:t>, and key </a:t>
            </a:r>
            <a:r>
              <a:rPr lang="en-US" sz="2200" b="1" dirty="0"/>
              <a:t>17000</a:t>
            </a:r>
            <a:r>
              <a:rPr lang="en-US" sz="2200" dirty="0"/>
              <a:t>. Press </a:t>
            </a:r>
            <a:r>
              <a:rPr lang="en-US" sz="2200" b="1" dirty="0"/>
              <a:t>Tab</a:t>
            </a:r>
            <a:r>
              <a:rPr lang="en-US" sz="2200" dirty="0"/>
              <a:t>.</a:t>
            </a:r>
          </a:p>
          <a:p>
            <a:pPr marL="457200" indent="-457200">
              <a:buFont typeface="+mj-lt"/>
              <a:buAutoNum type="arabicPeriod" startAt="5"/>
            </a:pPr>
            <a:r>
              <a:rPr lang="en-US" sz="2200" dirty="0" smtClean="0"/>
              <a:t>On </a:t>
            </a:r>
            <a:r>
              <a:rPr lang="en-US" sz="2200" dirty="0"/>
              <a:t>the Review tab, in the </a:t>
            </a:r>
            <a:r>
              <a:rPr lang="en-US" sz="2200" dirty="0" smtClean="0"/>
              <a:t>Changes </a:t>
            </a:r>
            <a:br>
              <a:rPr lang="en-US" sz="2200" dirty="0" smtClean="0"/>
            </a:br>
            <a:r>
              <a:rPr lang="en-US" sz="2200" dirty="0" smtClean="0"/>
              <a:t>group</a:t>
            </a:r>
            <a:r>
              <a:rPr lang="en-US" sz="2200" dirty="0"/>
              <a:t>, click </a:t>
            </a:r>
            <a:r>
              <a:rPr lang="en-US" sz="2200" b="1" dirty="0"/>
              <a:t>Protect</a:t>
            </a:r>
            <a:r>
              <a:rPr lang="en-US" sz="2200" dirty="0"/>
              <a:t> </a:t>
            </a:r>
            <a:r>
              <a:rPr lang="en-US" sz="2200" b="1" dirty="0" smtClean="0"/>
              <a:t>Workbook</a:t>
            </a:r>
            <a:r>
              <a:rPr lang="en-US" sz="2200" dirty="0"/>
              <a:t>. </a:t>
            </a:r>
            <a:r>
              <a:rPr lang="en-US" sz="2200" dirty="0" smtClean="0"/>
              <a:t>The</a:t>
            </a:r>
            <a:br>
              <a:rPr lang="en-US" sz="2200" dirty="0" smtClean="0"/>
            </a:br>
            <a:r>
              <a:rPr lang="en-US" sz="2200" i="1" dirty="0" smtClean="0"/>
              <a:t>Protect Structure and </a:t>
            </a:r>
            <a:r>
              <a:rPr lang="en-US" sz="2200" i="1" dirty="0"/>
              <a:t>Windows</a:t>
            </a:r>
            <a:r>
              <a:rPr lang="en-US" sz="2200" dirty="0"/>
              <a:t> </a:t>
            </a:r>
            <a:r>
              <a:rPr lang="en-US" sz="2200" dirty="0" smtClean="0"/>
              <a:t/>
            </a:r>
            <a:br>
              <a:rPr lang="en-US" sz="2200" dirty="0" smtClean="0"/>
            </a:br>
            <a:r>
              <a:rPr lang="en-US" sz="2200" dirty="0" smtClean="0"/>
              <a:t>dialog </a:t>
            </a:r>
            <a:r>
              <a:rPr lang="en-US" sz="2200" dirty="0"/>
              <a:t>box shown </a:t>
            </a:r>
            <a:r>
              <a:rPr lang="en-US" sz="2200" dirty="0" smtClean="0"/>
              <a:t>here opens. Click</a:t>
            </a:r>
            <a:br>
              <a:rPr lang="en-US" sz="2200" dirty="0" smtClean="0"/>
            </a:br>
            <a:r>
              <a:rPr lang="en-US" sz="2200" dirty="0" smtClean="0"/>
              <a:t>the </a:t>
            </a:r>
            <a:r>
              <a:rPr lang="en-US" sz="2200" i="1" dirty="0"/>
              <a:t>Protect workbook for</a:t>
            </a:r>
            <a:r>
              <a:rPr lang="en-US" sz="2200" dirty="0"/>
              <a:t> </a:t>
            </a:r>
            <a:r>
              <a:rPr lang="en-US" sz="2200" dirty="0" smtClean="0"/>
              <a:t/>
            </a:r>
            <a:br>
              <a:rPr lang="en-US" sz="2200" dirty="0" smtClean="0"/>
            </a:br>
            <a:r>
              <a:rPr lang="en-US" sz="2200" b="1" dirty="0" smtClean="0"/>
              <a:t>Structure</a:t>
            </a:r>
            <a:r>
              <a:rPr lang="en-US" sz="2200" dirty="0" smtClean="0"/>
              <a:t> </a:t>
            </a:r>
            <a:r>
              <a:rPr lang="en-US" sz="2200" dirty="0"/>
              <a:t>and </a:t>
            </a:r>
            <a:r>
              <a:rPr lang="en-US" sz="2200" b="1" dirty="0"/>
              <a:t>Windows</a:t>
            </a:r>
            <a:r>
              <a:rPr lang="en-US" sz="2200" dirty="0"/>
              <a:t> options </a:t>
            </a:r>
            <a:r>
              <a:rPr lang="en-US" sz="2200" dirty="0" smtClean="0"/>
              <a:t>in</a:t>
            </a:r>
            <a:br>
              <a:rPr lang="en-US" sz="2200" dirty="0" smtClean="0"/>
            </a:br>
            <a:r>
              <a:rPr lang="en-US" sz="2200" dirty="0" smtClean="0"/>
              <a:t>the </a:t>
            </a:r>
            <a:r>
              <a:rPr lang="en-US" sz="2200" dirty="0"/>
              <a:t>dialog box.</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537" y="3789040"/>
            <a:ext cx="3352800" cy="2647950"/>
          </a:xfrm>
          <a:prstGeom prst="rect">
            <a:avLst/>
          </a:prstGeom>
        </p:spPr>
      </p:pic>
    </p:spTree>
    <p:extLst>
      <p:ext uri="{BB962C8B-B14F-4D97-AF65-F5344CB8AC3E}">
        <p14:creationId xmlns:p14="http://schemas.microsoft.com/office/powerpoint/2010/main" val="1143054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Key </a:t>
            </a:r>
            <a:r>
              <a:rPr lang="en-US" sz="2400" b="1" dirty="0"/>
              <a:t>L11&amp;E02</a:t>
            </a:r>
            <a:r>
              <a:rPr lang="en-US" sz="2400" dirty="0"/>
              <a:t> in the password box and click </a:t>
            </a:r>
            <a:r>
              <a:rPr lang="en-US" sz="2400" b="1" dirty="0"/>
              <a:t>OK</a:t>
            </a:r>
            <a:r>
              <a:rPr lang="en-US" sz="2400" dirty="0"/>
              <a:t>. Confirm the password as shown </a:t>
            </a:r>
            <a:r>
              <a:rPr lang="en-US" sz="2400" dirty="0" smtClean="0"/>
              <a:t>the figure here and </a:t>
            </a:r>
            <a:r>
              <a:rPr lang="en-US" sz="2400" dirty="0"/>
              <a:t>click </a:t>
            </a:r>
            <a:r>
              <a:rPr lang="en-US" sz="2400" b="1" dirty="0"/>
              <a:t>OK</a:t>
            </a:r>
            <a:r>
              <a:rPr lang="en-US" sz="2400" dirty="0"/>
              <a:t>.</a:t>
            </a:r>
          </a:p>
          <a:p>
            <a:pPr marL="457200" indent="-457200">
              <a:buFont typeface="+mj-lt"/>
              <a:buAutoNum type="arabicPeriod" startAt="10"/>
            </a:pPr>
            <a:r>
              <a:rPr lang="en-US" sz="2400" dirty="0" smtClean="0"/>
              <a:t>Click </a:t>
            </a:r>
            <a:r>
              <a:rPr lang="en-US" sz="2400" dirty="0"/>
              <a:t>the File tab and </a:t>
            </a:r>
            <a:r>
              <a:rPr lang="en-US" sz="2400" dirty="0" smtClean="0"/>
              <a:t/>
            </a:r>
            <a:br>
              <a:rPr lang="en-US" sz="2400" dirty="0" smtClean="0"/>
            </a:br>
            <a:r>
              <a:rPr lang="en-US" sz="2400" dirty="0" smtClean="0"/>
              <a:t>select </a:t>
            </a:r>
            <a:r>
              <a:rPr lang="en-US" sz="2400" b="1" dirty="0"/>
              <a:t>Save</a:t>
            </a:r>
            <a:r>
              <a:rPr lang="en-US" sz="2400" dirty="0"/>
              <a:t> </a:t>
            </a:r>
            <a:r>
              <a:rPr lang="en-US" sz="2400" b="1" dirty="0"/>
              <a:t>As</a:t>
            </a:r>
            <a:r>
              <a:rPr lang="en-US" sz="2400" dirty="0"/>
              <a:t>.</a:t>
            </a:r>
          </a:p>
          <a:p>
            <a:pPr marL="457200" indent="-457200">
              <a:buFont typeface="+mj-lt"/>
              <a:buAutoNum type="arabicPeriod" startAt="10"/>
            </a:pPr>
            <a:r>
              <a:rPr lang="en-US" sz="2400" dirty="0" smtClean="0"/>
              <a:t>In </a:t>
            </a:r>
            <a:r>
              <a:rPr lang="en-US" sz="2400" dirty="0"/>
              <a:t>the </a:t>
            </a:r>
            <a:r>
              <a:rPr lang="en-US" sz="2400" i="1" dirty="0"/>
              <a:t>Save As</a:t>
            </a:r>
            <a:r>
              <a:rPr lang="en-US" sz="2400" dirty="0"/>
              <a:t> dialog </a:t>
            </a:r>
            <a:r>
              <a:rPr lang="en-US" sz="2400" dirty="0" smtClean="0"/>
              <a:t/>
            </a:r>
            <a:br>
              <a:rPr lang="en-US" sz="2400" dirty="0" smtClean="0"/>
            </a:br>
            <a:r>
              <a:rPr lang="en-US" sz="2400" dirty="0" smtClean="0"/>
              <a:t>box</a:t>
            </a:r>
            <a:r>
              <a:rPr lang="en-US" sz="2400" dirty="0"/>
              <a:t>, click </a:t>
            </a:r>
            <a:r>
              <a:rPr lang="en-US" sz="2400" b="1" dirty="0"/>
              <a:t>Tools</a:t>
            </a:r>
            <a:r>
              <a:rPr lang="en-US" sz="2400" dirty="0"/>
              <a:t> and </a:t>
            </a:r>
            <a:r>
              <a:rPr lang="en-US" sz="2400" dirty="0" smtClean="0"/>
              <a:t/>
            </a:r>
            <a:br>
              <a:rPr lang="en-US" sz="2400" dirty="0" smtClean="0"/>
            </a:br>
            <a:r>
              <a:rPr lang="en-US" sz="2400" b="1" dirty="0" smtClean="0"/>
              <a:t>General</a:t>
            </a:r>
            <a:r>
              <a:rPr lang="en-US" sz="2400" dirty="0" smtClean="0"/>
              <a:t> </a:t>
            </a:r>
            <a:r>
              <a:rPr lang="en-US" sz="2400" b="1" dirty="0"/>
              <a:t>Options</a:t>
            </a:r>
            <a:r>
              <a:rPr lang="en-US" sz="2400" dirty="0"/>
              <a:t> in the </a:t>
            </a:r>
            <a:r>
              <a:rPr lang="en-US" sz="2400" dirty="0" smtClean="0"/>
              <a:t/>
            </a:r>
            <a:br>
              <a:rPr lang="en-US" sz="2400" dirty="0" smtClean="0"/>
            </a:br>
            <a:r>
              <a:rPr lang="en-US" sz="2400" dirty="0" smtClean="0"/>
              <a:t>Tools </a:t>
            </a:r>
            <a:r>
              <a:rPr lang="en-US" sz="2400" dirty="0"/>
              <a:t>drop-down menu, </a:t>
            </a:r>
            <a:r>
              <a:rPr lang="en-US" sz="2400" dirty="0" smtClean="0"/>
              <a:t/>
            </a:r>
            <a:br>
              <a:rPr lang="en-US" sz="2400" dirty="0" smtClean="0"/>
            </a:br>
            <a:r>
              <a:rPr lang="en-US" sz="2400" dirty="0" smtClean="0"/>
              <a:t>as </a:t>
            </a:r>
            <a:r>
              <a:rPr lang="en-US" sz="2400" dirty="0"/>
              <a:t>shown in </a:t>
            </a:r>
            <a:r>
              <a:rPr lang="en-US" sz="2400" dirty="0" smtClean="0"/>
              <a:t>the figure </a:t>
            </a:r>
            <a:br>
              <a:rPr lang="en-US" sz="2400" dirty="0" smtClean="0"/>
            </a:br>
            <a:r>
              <a:rPr lang="en-US" sz="2400" dirty="0" smtClean="0"/>
              <a:t>on the next slide; </a:t>
            </a:r>
            <a:r>
              <a:rPr lang="en-US" sz="2400" dirty="0"/>
              <a:t>the </a:t>
            </a:r>
            <a:r>
              <a:rPr lang="en-US" sz="2400" dirty="0" smtClean="0"/>
              <a:t/>
            </a:r>
            <a:br>
              <a:rPr lang="en-US" sz="2400" dirty="0" smtClean="0"/>
            </a:br>
            <a:r>
              <a:rPr lang="en-US" sz="2400" i="1" dirty="0" smtClean="0"/>
              <a:t>General </a:t>
            </a:r>
            <a:r>
              <a:rPr lang="en-US" sz="2400" i="1" dirty="0"/>
              <a:t>Options</a:t>
            </a:r>
            <a:r>
              <a:rPr lang="en-US" sz="2400" dirty="0"/>
              <a:t> dialog box opens</a:t>
            </a:r>
            <a:r>
              <a:rPr lang="en-US" sz="2400" dirty="0" smtClean="0"/>
              <a: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564904"/>
            <a:ext cx="4343400" cy="2628900"/>
          </a:xfrm>
          <a:prstGeom prst="rect">
            <a:avLst/>
          </a:prstGeom>
        </p:spPr>
      </p:pic>
    </p:spTree>
    <p:extLst>
      <p:ext uri="{BB962C8B-B14F-4D97-AF65-F5344CB8AC3E}">
        <p14:creationId xmlns:p14="http://schemas.microsoft.com/office/powerpoint/2010/main" val="1910341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In </a:t>
            </a:r>
            <a:r>
              <a:rPr lang="en-US" sz="2400" dirty="0"/>
              <a:t>the </a:t>
            </a:r>
            <a:r>
              <a:rPr lang="en-US" sz="2400" i="1" dirty="0"/>
              <a:t>General Options</a:t>
            </a:r>
            <a:r>
              <a:rPr lang="en-US" sz="2400" dirty="0"/>
              <a:t> dialog box shown </a:t>
            </a:r>
            <a:r>
              <a:rPr lang="en-US" sz="2400" dirty="0" smtClean="0"/>
              <a:t>below, </a:t>
            </a:r>
            <a:r>
              <a:rPr lang="en-US" sz="2400" dirty="0"/>
              <a:t>in the </a:t>
            </a:r>
            <a:r>
              <a:rPr lang="en-US" sz="2400" i="1" dirty="0"/>
              <a:t>Password to open</a:t>
            </a:r>
            <a:r>
              <a:rPr lang="en-US" sz="2400" dirty="0"/>
              <a:t> box, key </a:t>
            </a:r>
            <a:r>
              <a:rPr lang="en-US" sz="2400" b="1" dirty="0"/>
              <a:t>L11&amp;E02</a:t>
            </a:r>
            <a:r>
              <a:rPr lang="en-US" sz="2400" dirty="0"/>
              <a:t> and click </a:t>
            </a:r>
            <a:r>
              <a:rPr lang="en-US" sz="2400" b="1" dirty="0"/>
              <a:t>OK</a:t>
            </a:r>
            <a:r>
              <a:rPr lang="en-US" sz="2400" dirty="0"/>
              <a:t>.</a:t>
            </a:r>
          </a:p>
          <a:p>
            <a:pPr marL="457200" indent="-457200">
              <a:buFont typeface="+mj-lt"/>
              <a:buAutoNum type="arabicPeriod" startAt="12"/>
            </a:pPr>
            <a:r>
              <a:rPr lang="en-US" sz="2400" dirty="0" smtClean="0"/>
              <a:t>Reenter </a:t>
            </a:r>
            <a:r>
              <a:rPr lang="en-US" sz="2400" dirty="0"/>
              <a:t>the password on </a:t>
            </a:r>
            <a:r>
              <a:rPr lang="en-US" sz="2400" dirty="0" smtClean="0"/>
              <a:t/>
            </a:r>
            <a:br>
              <a:rPr lang="en-US" sz="2400" dirty="0" smtClean="0"/>
            </a:br>
            <a:r>
              <a:rPr lang="en-US" sz="2400" dirty="0" smtClean="0"/>
              <a:t>the </a:t>
            </a:r>
            <a:r>
              <a:rPr lang="en-US" sz="2400" i="1" dirty="0"/>
              <a:t>Confirm Password</a:t>
            </a:r>
            <a:r>
              <a:rPr lang="en-US" sz="2400" dirty="0"/>
              <a:t> </a:t>
            </a:r>
            <a:r>
              <a:rPr lang="en-US" sz="2400" dirty="0" smtClean="0"/>
              <a:t/>
            </a:r>
            <a:br>
              <a:rPr lang="en-US" sz="2400" dirty="0" smtClean="0"/>
            </a:br>
            <a:r>
              <a:rPr lang="en-US" sz="2400" dirty="0" smtClean="0"/>
              <a:t>dialog </a:t>
            </a:r>
            <a:r>
              <a:rPr lang="en-US" sz="2400" dirty="0"/>
              <a:t>box and click </a:t>
            </a:r>
            <a:r>
              <a:rPr lang="en-US" sz="2400" b="1" dirty="0"/>
              <a:t>OK</a:t>
            </a:r>
            <a:r>
              <a:rPr lang="en-US" sz="2400" dirty="0"/>
              <a:t>. </a:t>
            </a:r>
            <a:r>
              <a:rPr lang="en-US" sz="2400" dirty="0" smtClean="0"/>
              <a:t/>
            </a:r>
            <a:br>
              <a:rPr lang="en-US" sz="2400" dirty="0" smtClean="0"/>
            </a:br>
            <a:r>
              <a:rPr lang="en-US" sz="2400" dirty="0" smtClean="0"/>
              <a:t>The </a:t>
            </a:r>
            <a:r>
              <a:rPr lang="en-US" sz="2400" dirty="0"/>
              <a:t>passwords must </a:t>
            </a:r>
            <a:r>
              <a:rPr lang="en-US" sz="2400" dirty="0" smtClean="0"/>
              <a:t/>
            </a:r>
            <a:br>
              <a:rPr lang="en-US" sz="2400" dirty="0" smtClean="0"/>
            </a:br>
            <a:r>
              <a:rPr lang="en-US" sz="2400" dirty="0" smtClean="0"/>
              <a:t>match </a:t>
            </a:r>
            <a:r>
              <a:rPr lang="en-US" sz="2400" dirty="0"/>
              <a:t>exactly.</a:t>
            </a:r>
          </a:p>
          <a:p>
            <a:pPr marL="457200" indent="-457200">
              <a:buFont typeface="+mj-lt"/>
              <a:buAutoNum type="arabicPeriod" startAt="12"/>
            </a:pPr>
            <a:r>
              <a:rPr lang="en-US" sz="2400" dirty="0" smtClean="0"/>
              <a:t>Click </a:t>
            </a:r>
            <a:r>
              <a:rPr lang="en-US" sz="2400" b="1" dirty="0"/>
              <a:t>Save</a:t>
            </a:r>
            <a:r>
              <a:rPr lang="en-US" sz="2400" dirty="0"/>
              <a:t>. Select </a:t>
            </a:r>
            <a:r>
              <a:rPr lang="en-US" sz="2400" b="1" dirty="0"/>
              <a:t>Yes</a:t>
            </a:r>
            <a:r>
              <a:rPr lang="en-US" sz="2400" dirty="0"/>
              <a:t> to </a:t>
            </a:r>
            <a:r>
              <a:rPr lang="en-US" sz="2400" dirty="0" smtClean="0"/>
              <a:t/>
            </a:r>
            <a:br>
              <a:rPr lang="en-US" sz="2400" dirty="0" smtClean="0"/>
            </a:br>
            <a:r>
              <a:rPr lang="en-US" sz="2400" dirty="0" smtClean="0"/>
              <a:t>replace </a:t>
            </a:r>
            <a:r>
              <a:rPr lang="en-US" sz="2400" dirty="0"/>
              <a:t>the existing </a:t>
            </a:r>
            <a:r>
              <a:rPr lang="en-US" sz="2400" dirty="0" smtClean="0"/>
              <a:t/>
            </a:r>
            <a:br>
              <a:rPr lang="en-US" sz="2400" dirty="0" smtClean="0"/>
            </a:br>
            <a:r>
              <a:rPr lang="en-US" sz="2400" dirty="0" smtClean="0"/>
              <a:t>file.</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032" y="2420888"/>
            <a:ext cx="3981450" cy="2571750"/>
          </a:xfrm>
          <a:prstGeom prst="rect">
            <a:avLst/>
          </a:prstGeom>
        </p:spPr>
      </p:pic>
    </p:spTree>
    <p:extLst>
      <p:ext uri="{BB962C8B-B14F-4D97-AF65-F5344CB8AC3E}">
        <p14:creationId xmlns:p14="http://schemas.microsoft.com/office/powerpoint/2010/main" val="373925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a:t>OK</a:t>
            </a:r>
            <a:r>
              <a:rPr lang="en-US" sz="2400" dirty="0"/>
              <a:t> to accept the changes and close the dialog box. You see that $1,657,100 of </a:t>
            </a:r>
            <a:r>
              <a:rPr lang="en-US" sz="2400" dirty="0" err="1"/>
              <a:t>Fabrikam’s</a:t>
            </a:r>
            <a:r>
              <a:rPr lang="en-US" sz="2400" dirty="0"/>
              <a:t> December revenue came </a:t>
            </a:r>
            <a:r>
              <a:rPr lang="en-US" sz="2400" dirty="0" smtClean="0"/>
              <a:t/>
            </a:r>
            <a:br>
              <a:rPr lang="en-US" sz="2400" dirty="0" smtClean="0"/>
            </a:br>
            <a:r>
              <a:rPr lang="en-US" sz="2400" dirty="0" smtClean="0"/>
              <a:t>from </a:t>
            </a:r>
            <a:r>
              <a:rPr lang="en-US" sz="2400" dirty="0"/>
              <a:t>properties </a:t>
            </a:r>
            <a:r>
              <a:rPr lang="en-US" sz="2400" dirty="0" smtClean="0"/>
              <a:t/>
            </a:r>
            <a:br>
              <a:rPr lang="en-US" sz="2400" dirty="0" smtClean="0"/>
            </a:br>
            <a:r>
              <a:rPr lang="en-US" sz="2400" dirty="0" smtClean="0"/>
              <a:t>valued </a:t>
            </a:r>
            <a:r>
              <a:rPr lang="en-US" sz="2400" dirty="0"/>
              <a:t>in excess </a:t>
            </a:r>
            <a:r>
              <a:rPr lang="en-US" sz="2400" dirty="0" smtClean="0"/>
              <a:t/>
            </a:r>
            <a:br>
              <a:rPr lang="en-US" sz="2400" dirty="0" smtClean="0"/>
            </a:br>
            <a:r>
              <a:rPr lang="en-US" sz="2400" dirty="0" smtClean="0"/>
              <a:t>of </a:t>
            </a:r>
            <a:r>
              <a:rPr lang="en-US" sz="2400" dirty="0"/>
              <a:t>$</a:t>
            </a:r>
            <a:r>
              <a:rPr lang="en-US" sz="2400" dirty="0" smtClean="0"/>
              <a:t>200,000 (see</a:t>
            </a:r>
            <a:br>
              <a:rPr lang="en-US" sz="2400" dirty="0" smtClean="0"/>
            </a:br>
            <a:r>
              <a:rPr lang="en-US" sz="2400" dirty="0" smtClean="0"/>
              <a:t>figure).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059" y="2492896"/>
            <a:ext cx="5218389" cy="3744268"/>
          </a:xfrm>
          <a:prstGeom prst="rect">
            <a:avLst/>
          </a:prstGeom>
        </p:spPr>
      </p:pic>
    </p:spTree>
    <p:extLst>
      <p:ext uri="{BB962C8B-B14F-4D97-AF65-F5344CB8AC3E}">
        <p14:creationId xmlns:p14="http://schemas.microsoft.com/office/powerpoint/2010/main" val="218499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Protect a Workbook</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Because the </a:t>
            </a:r>
            <a:r>
              <a:rPr lang="en-US" sz="2400" dirty="0"/>
              <a:t>document is now saved, anyone who has the password can open the workbook and modify data contained in the Performance worksheet because that worksheet is not protected. However, to modify the SSN worksheet, the user must also know the password you used to protect that worksheet in the first exercise.</a:t>
            </a:r>
          </a:p>
          <a:p>
            <a:r>
              <a:rPr lang="en-US" sz="2400" b="1" dirty="0" smtClean="0"/>
              <a:t>LEAVE</a:t>
            </a:r>
            <a:r>
              <a:rPr lang="en-US" sz="2400" dirty="0" smtClean="0"/>
              <a:t> </a:t>
            </a:r>
            <a:r>
              <a:rPr lang="en-US" sz="2400" dirty="0"/>
              <a:t>the workbook open to use in the next exercise.</a:t>
            </a:r>
          </a:p>
          <a:p>
            <a:endParaRPr lang="en-US" sz="2400" dirty="0"/>
          </a:p>
        </p:txBody>
      </p:sp>
    </p:spTree>
    <p:extLst>
      <p:ext uri="{BB962C8B-B14F-4D97-AF65-F5344CB8AC3E}">
        <p14:creationId xmlns:p14="http://schemas.microsoft.com/office/powerpoint/2010/main" val="2420328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indent="-457200">
              <a:buFont typeface="+mj-lt"/>
              <a:buAutoNum type="arabicPeriod"/>
            </a:pPr>
            <a:r>
              <a:rPr lang="en-US" sz="2400" b="1" dirty="0" smtClean="0"/>
              <a:t>CREATE</a:t>
            </a:r>
            <a:r>
              <a:rPr lang="en-US" sz="2400" dirty="0" smtClean="0"/>
              <a:t> </a:t>
            </a:r>
            <a:r>
              <a:rPr lang="en-US" sz="2400" dirty="0"/>
              <a:t>a new blank workbook.</a:t>
            </a:r>
          </a:p>
          <a:p>
            <a:pPr marL="457200" indent="-457200">
              <a:buFont typeface="+mj-lt"/>
              <a:buAutoNum type="arabicPeriod"/>
            </a:pPr>
            <a:r>
              <a:rPr lang="en-US" sz="2400" dirty="0" smtClean="0"/>
              <a:t>Select </a:t>
            </a:r>
            <a:r>
              <a:rPr lang="en-US" sz="2400" b="1" dirty="0"/>
              <a:t>A1:D1</a:t>
            </a:r>
            <a:r>
              <a:rPr lang="en-US" sz="2400" dirty="0"/>
              <a:t> and click </a:t>
            </a:r>
            <a:r>
              <a:rPr lang="en-US" sz="2400" b="1" dirty="0"/>
              <a:t>Merge &amp; Center </a:t>
            </a:r>
            <a:r>
              <a:rPr lang="en-US" sz="2400" dirty="0"/>
              <a:t>in the Alignment group on the Home tab.</a:t>
            </a:r>
          </a:p>
          <a:p>
            <a:pPr marL="457200" indent="-457200">
              <a:buFont typeface="+mj-lt"/>
              <a:buAutoNum type="arabicPeriod"/>
            </a:pPr>
            <a:r>
              <a:rPr lang="en-US" sz="2400" dirty="0" smtClean="0"/>
              <a:t>Key </a:t>
            </a:r>
            <a:r>
              <a:rPr lang="en-US" sz="2400" b="1" dirty="0"/>
              <a:t>Sample Drugs Dispensed </a:t>
            </a:r>
            <a:r>
              <a:rPr lang="en-US" sz="2400" dirty="0"/>
              <a:t>in the newly merged cell and press </a:t>
            </a:r>
            <a:r>
              <a:rPr lang="en-US" sz="2400" b="1" dirty="0"/>
              <a:t>Enter</a:t>
            </a:r>
            <a:r>
              <a:rPr lang="en-US" sz="2400" dirty="0"/>
              <a:t>.</a:t>
            </a:r>
          </a:p>
          <a:p>
            <a:pPr marL="457200" indent="-457200">
              <a:buFont typeface="+mj-lt"/>
              <a:buAutoNum type="arabicPeriod"/>
            </a:pPr>
            <a:r>
              <a:rPr lang="en-US" sz="2400" dirty="0" smtClean="0"/>
              <a:t>Select </a:t>
            </a:r>
            <a:r>
              <a:rPr lang="en-US" sz="2400" b="1" dirty="0"/>
              <a:t>A1</a:t>
            </a:r>
            <a:r>
              <a:rPr lang="en-US" sz="2400" dirty="0"/>
              <a:t>, click </a:t>
            </a:r>
            <a:r>
              <a:rPr lang="en-US" sz="2400" b="1" dirty="0"/>
              <a:t>Cell Styles</a:t>
            </a:r>
            <a:r>
              <a:rPr lang="en-US" sz="2400" dirty="0"/>
              <a:t>, and then click </a:t>
            </a:r>
            <a:r>
              <a:rPr lang="en-US" sz="2400" b="1" dirty="0"/>
              <a:t>Heading 1</a:t>
            </a:r>
            <a:r>
              <a:rPr lang="en-US" sz="2400" dirty="0"/>
              <a:t> in the Cell Style gallery that appears</a:t>
            </a:r>
            <a:r>
              <a:rPr lang="en-US" sz="2400" dirty="0" smtClean="0"/>
              <a:t>.</a:t>
            </a:r>
            <a:endParaRPr lang="en-US" sz="2400" dirty="0"/>
          </a:p>
        </p:txBody>
      </p:sp>
    </p:spTree>
    <p:extLst>
      <p:ext uri="{BB962C8B-B14F-4D97-AF65-F5344CB8AC3E}">
        <p14:creationId xmlns:p14="http://schemas.microsoft.com/office/powerpoint/2010/main" val="3025974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Begin </a:t>
            </a:r>
            <a:r>
              <a:rPr lang="en-US" sz="2400" dirty="0"/>
              <a:t>in cell A3 and enter the following data.</a:t>
            </a:r>
          </a:p>
          <a:p>
            <a:r>
              <a:rPr lang="en-US" sz="2400" dirty="0"/>
              <a:t>	</a:t>
            </a:r>
            <a:r>
              <a:rPr lang="en-US" sz="2000" dirty="0"/>
              <a:t>Medical Assistant	</a:t>
            </a:r>
            <a:r>
              <a:rPr lang="en-US" sz="2000" dirty="0" smtClean="0"/>
              <a:t>Drug</a:t>
            </a:r>
            <a:r>
              <a:rPr lang="en-US" sz="2000" dirty="0"/>
              <a:t>		Patient</a:t>
            </a:r>
          </a:p>
          <a:p>
            <a:r>
              <a:rPr lang="en-US" sz="2000" dirty="0"/>
              <a:t>	</a:t>
            </a:r>
            <a:r>
              <a:rPr lang="en-US" sz="2000" dirty="0" err="1"/>
              <a:t>Delamore</a:t>
            </a:r>
            <a:r>
              <a:rPr lang="en-US" sz="2000" dirty="0"/>
              <a:t>, Luca		</a:t>
            </a:r>
            <a:r>
              <a:rPr lang="en-US" sz="2000" dirty="0" err="1"/>
              <a:t>Cipro</a:t>
            </a:r>
            <a:r>
              <a:rPr lang="en-US" sz="2000" dirty="0"/>
              <a:t>		</a:t>
            </a:r>
            <a:r>
              <a:rPr lang="en-US" sz="2000" dirty="0" err="1"/>
              <a:t>Chor</a:t>
            </a:r>
            <a:r>
              <a:rPr lang="en-US" sz="2000" dirty="0"/>
              <a:t>, Anthony </a:t>
            </a:r>
          </a:p>
          <a:p>
            <a:r>
              <a:rPr lang="en-US" sz="2000" dirty="0"/>
              <a:t>	Hamilton, David		</a:t>
            </a:r>
            <a:r>
              <a:rPr lang="en-US" sz="2000" dirty="0" err="1"/>
              <a:t>Ketek</a:t>
            </a:r>
            <a:r>
              <a:rPr lang="en-US" sz="2000" dirty="0"/>
              <a:t>		</a:t>
            </a:r>
            <a:r>
              <a:rPr lang="en-US" sz="2000" dirty="0" err="1"/>
              <a:t>Brundage</a:t>
            </a:r>
            <a:r>
              <a:rPr lang="en-US" sz="2000" dirty="0"/>
              <a:t>, Michael</a:t>
            </a:r>
          </a:p>
          <a:p>
            <a:r>
              <a:rPr lang="en-US" sz="2000" dirty="0"/>
              <a:t>	Hoeing, </a:t>
            </a:r>
            <a:r>
              <a:rPr lang="en-US" sz="2000" dirty="0" err="1"/>
              <a:t>Helge</a:t>
            </a:r>
            <a:r>
              <a:rPr lang="en-US" sz="2000" dirty="0"/>
              <a:t>		Lipitor		Charles, Matthew</a:t>
            </a:r>
          </a:p>
          <a:p>
            <a:r>
              <a:rPr lang="en-US" sz="2000" dirty="0"/>
              <a:t>	Hamilton, David		</a:t>
            </a:r>
            <a:r>
              <a:rPr lang="en-US" sz="2000" dirty="0" err="1"/>
              <a:t>Altace</a:t>
            </a:r>
            <a:r>
              <a:rPr lang="en-US" sz="2000" dirty="0"/>
              <a:t>		Bishop, Scott</a:t>
            </a:r>
          </a:p>
          <a:p>
            <a:r>
              <a:rPr lang="en-US" sz="2000" dirty="0"/>
              <a:t>	</a:t>
            </a:r>
            <a:r>
              <a:rPr lang="en-US" sz="2000" dirty="0" err="1"/>
              <a:t>Esteves</a:t>
            </a:r>
            <a:r>
              <a:rPr lang="en-US" sz="2000" dirty="0"/>
              <a:t>, </a:t>
            </a:r>
            <a:r>
              <a:rPr lang="en-US" sz="2000" dirty="0" err="1"/>
              <a:t>Janeth</a:t>
            </a:r>
            <a:r>
              <a:rPr lang="en-US" sz="2000" dirty="0"/>
              <a:t>		</a:t>
            </a:r>
            <a:r>
              <a:rPr lang="en-US" sz="2000" dirty="0" err="1"/>
              <a:t>Zetia</a:t>
            </a:r>
            <a:r>
              <a:rPr lang="en-US" sz="2000" dirty="0"/>
              <a:t>		Anderson, Nancy</a:t>
            </a:r>
          </a:p>
          <a:p>
            <a:r>
              <a:rPr lang="en-US" sz="2000" dirty="0"/>
              <a:t>	</a:t>
            </a:r>
            <a:r>
              <a:rPr lang="en-US" sz="2000" dirty="0" err="1"/>
              <a:t>Esteves</a:t>
            </a:r>
            <a:r>
              <a:rPr lang="en-US" sz="2000" dirty="0"/>
              <a:t>, </a:t>
            </a:r>
            <a:r>
              <a:rPr lang="en-US" sz="2000" dirty="0" err="1"/>
              <a:t>Janeth</a:t>
            </a:r>
            <a:r>
              <a:rPr lang="en-US" sz="2000" dirty="0"/>
              <a:t>		</a:t>
            </a:r>
            <a:r>
              <a:rPr lang="en-US" sz="2000" dirty="0" err="1"/>
              <a:t>Cipro</a:t>
            </a:r>
            <a:r>
              <a:rPr lang="en-US" sz="2000" dirty="0"/>
              <a:t>		Coleman, Pat</a:t>
            </a:r>
          </a:p>
          <a:p>
            <a:r>
              <a:rPr lang="en-US" sz="2400" dirty="0"/>
              <a:t>	</a:t>
            </a:r>
            <a:r>
              <a:rPr lang="de-DE" sz="2000" dirty="0"/>
              <a:t>Hagens, Erin		Avelox	</a:t>
            </a:r>
            <a:r>
              <a:rPr lang="de-DE" sz="2000" dirty="0" smtClean="0"/>
              <a:t>	Nayberg</a:t>
            </a:r>
            <a:r>
              <a:rPr lang="de-DE" sz="2000" dirty="0"/>
              <a:t>, Alex</a:t>
            </a:r>
            <a:endParaRPr lang="en-US" sz="2000" dirty="0"/>
          </a:p>
          <a:p>
            <a:r>
              <a:rPr lang="de-DE" sz="2000" dirty="0"/>
              <a:t>	Hagens, Erin		Norvasc	</a:t>
            </a:r>
            <a:r>
              <a:rPr lang="de-DE" sz="2000" dirty="0" smtClean="0"/>
              <a:t>	Kleinerman</a:t>
            </a:r>
            <a:r>
              <a:rPr lang="de-DE" sz="2000" dirty="0"/>
              <a:t>, Christian</a:t>
            </a:r>
            <a:endParaRPr lang="en-US" sz="2000" dirty="0"/>
          </a:p>
          <a:p>
            <a:pPr marL="457200" indent="-457200">
              <a:buFont typeface="+mj-lt"/>
              <a:buAutoNum type="arabicPeriod" startAt="6"/>
            </a:pPr>
            <a:r>
              <a:rPr lang="en-US" sz="2400" dirty="0" smtClean="0"/>
              <a:t>Click on cell D3 and key </a:t>
            </a:r>
            <a:r>
              <a:rPr lang="en-US" sz="2400" b="1" dirty="0" smtClean="0"/>
              <a:t>Date</a:t>
            </a:r>
            <a:r>
              <a:rPr lang="en-US" sz="2400" dirty="0" smtClean="0"/>
              <a:t>. In </a:t>
            </a:r>
            <a:r>
              <a:rPr lang="en-US" sz="2400" dirty="0"/>
              <a:t>the Date column, apply today’s date to all the above records</a:t>
            </a:r>
            <a:r>
              <a:rPr lang="en-US" sz="2400" dirty="0" smtClean="0"/>
              <a:t>.</a:t>
            </a:r>
            <a:endParaRPr lang="en-US" sz="2400" dirty="0"/>
          </a:p>
        </p:txBody>
      </p:sp>
    </p:spTree>
    <p:extLst>
      <p:ext uri="{BB962C8B-B14F-4D97-AF65-F5344CB8AC3E}">
        <p14:creationId xmlns:p14="http://schemas.microsoft.com/office/powerpoint/2010/main" val="15679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Select </a:t>
            </a:r>
            <a:r>
              <a:rPr lang="en-US" sz="2400" b="1" dirty="0"/>
              <a:t>A3:D3</a:t>
            </a:r>
            <a:r>
              <a:rPr lang="en-US" sz="2400" dirty="0"/>
              <a:t> and apply the </a:t>
            </a:r>
            <a:r>
              <a:rPr lang="en-US" sz="2400" b="1" dirty="0"/>
              <a:t>Heading 3</a:t>
            </a:r>
            <a:r>
              <a:rPr lang="en-US" sz="2400" dirty="0"/>
              <a:t> style.</a:t>
            </a:r>
          </a:p>
          <a:p>
            <a:pPr marL="457200" indent="-457200">
              <a:buFont typeface="+mj-lt"/>
              <a:buAutoNum type="arabicPeriod" startAt="7"/>
            </a:pPr>
            <a:r>
              <a:rPr lang="en-US" sz="2400" b="1" dirty="0" smtClean="0"/>
              <a:t>SAVE</a:t>
            </a:r>
            <a:r>
              <a:rPr lang="en-US" sz="2400" dirty="0" smtClean="0"/>
              <a:t> </a:t>
            </a:r>
            <a:r>
              <a:rPr lang="en-US" sz="2400" dirty="0"/>
              <a:t>the workbook as </a:t>
            </a:r>
            <a:r>
              <a:rPr lang="en-US" sz="2400" b="1" i="1" dirty="0"/>
              <a:t>Sample Medications</a:t>
            </a:r>
            <a:r>
              <a:rPr lang="en-US" sz="2400" dirty="0"/>
              <a:t>.</a:t>
            </a:r>
          </a:p>
          <a:p>
            <a:pPr marL="457200" indent="-457200">
              <a:buFont typeface="+mj-lt"/>
              <a:buAutoNum type="arabicPeriod" startAt="7"/>
            </a:pPr>
            <a:r>
              <a:rPr lang="en-US" sz="2400" dirty="0" smtClean="0"/>
              <a:t>Click </a:t>
            </a:r>
            <a:r>
              <a:rPr lang="en-US" sz="2400" dirty="0"/>
              <a:t>the Review tab, then click </a:t>
            </a:r>
            <a:r>
              <a:rPr lang="en-US" sz="2400" b="1" dirty="0"/>
              <a:t>Share Workbook </a:t>
            </a:r>
            <a:r>
              <a:rPr lang="en-US" sz="2400" dirty="0"/>
              <a:t>in the Changes group.</a:t>
            </a:r>
          </a:p>
          <a:p>
            <a:pPr marL="457200" indent="-457200">
              <a:buFont typeface="+mj-lt"/>
              <a:buAutoNum type="arabicPeriod" startAt="7"/>
            </a:pPr>
            <a:r>
              <a:rPr lang="en-US" sz="2400" dirty="0" smtClean="0"/>
              <a:t>In </a:t>
            </a:r>
            <a:r>
              <a:rPr lang="en-US" sz="2400" dirty="0"/>
              <a:t>the </a:t>
            </a:r>
            <a:r>
              <a:rPr lang="en-US" sz="2400" i="1" dirty="0"/>
              <a:t>Share Workbook</a:t>
            </a:r>
            <a:r>
              <a:rPr lang="en-US" sz="2400" dirty="0"/>
              <a:t> dialog box, click </a:t>
            </a:r>
            <a:r>
              <a:rPr lang="en-US" sz="2400" b="1" dirty="0"/>
              <a:t>Allow changes by more than one user at the same time</a:t>
            </a:r>
            <a:r>
              <a:rPr lang="en-US" sz="2400" dirty="0"/>
              <a:t>. </a:t>
            </a:r>
            <a:r>
              <a:rPr lang="en-US" sz="2400" b="1" dirty="0"/>
              <a:t>This also allows workbook merging</a:t>
            </a:r>
            <a:r>
              <a:rPr lang="en-US" sz="2400" dirty="0"/>
              <a:t>. Your identification will appear in the </a:t>
            </a:r>
            <a:r>
              <a:rPr lang="en-US" sz="2400" i="1" dirty="0"/>
              <a:t>Who has this workbook open now</a:t>
            </a:r>
            <a:r>
              <a:rPr lang="en-US" sz="2400" dirty="0"/>
              <a:t> </a:t>
            </a:r>
            <a:r>
              <a:rPr lang="en-US" sz="2400" dirty="0" smtClean="0"/>
              <a:t>box.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36359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Allow Multiple Users to Edit a Workbook Simultaneously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1"/>
            </a:pPr>
            <a:r>
              <a:rPr lang="en-US" sz="2400" dirty="0" smtClean="0"/>
              <a:t>Click </a:t>
            </a:r>
            <a:r>
              <a:rPr lang="en-US" sz="2400" b="1" dirty="0"/>
              <a:t>OK</a:t>
            </a:r>
            <a:r>
              <a:rPr lang="en-US" sz="2400" dirty="0"/>
              <a:t> when the dialog box shown </a:t>
            </a:r>
            <a:r>
              <a:rPr lang="en-US" sz="2400" dirty="0" smtClean="0"/>
              <a:t>here opens.</a:t>
            </a:r>
          </a:p>
          <a:p>
            <a:pPr marL="457200" indent="-457200">
              <a:buFont typeface="+mj-lt"/>
              <a:buAutoNum type="arabicPeriod" startAt="11"/>
            </a:pPr>
            <a:endParaRPr lang="en-US" sz="2400" dirty="0"/>
          </a:p>
          <a:p>
            <a:pPr marL="457200" indent="-457200">
              <a:buFont typeface="+mj-lt"/>
              <a:buAutoNum type="arabicPeriod" startAt="11"/>
            </a:pPr>
            <a:endParaRPr lang="en-US" sz="2400" dirty="0" smtClean="0"/>
          </a:p>
          <a:p>
            <a:pPr marL="457200" indent="-457200">
              <a:buFont typeface="+mj-lt"/>
              <a:buAutoNum type="arabicPeriod" startAt="11"/>
            </a:pPr>
            <a:endParaRPr lang="en-US" sz="2400" dirty="0"/>
          </a:p>
          <a:p>
            <a:pPr marL="457200" indent="-457200">
              <a:buFont typeface="+mj-lt"/>
              <a:buAutoNum type="arabicPeriod" startAt="12"/>
            </a:pPr>
            <a:r>
              <a:rPr lang="en-US" sz="2400" dirty="0" smtClean="0"/>
              <a:t>Click </a:t>
            </a:r>
            <a:r>
              <a:rPr lang="en-US" sz="2400" b="1" dirty="0"/>
              <a:t>Protect</a:t>
            </a:r>
            <a:r>
              <a:rPr lang="en-US" sz="2400" dirty="0"/>
              <a:t> </a:t>
            </a:r>
            <a:r>
              <a:rPr lang="en-US" sz="2400" b="1" dirty="0"/>
              <a:t>Shared</a:t>
            </a:r>
            <a:r>
              <a:rPr lang="en-US" sz="2400" dirty="0"/>
              <a:t> </a:t>
            </a:r>
            <a:r>
              <a:rPr lang="en-US" sz="2400" b="1" dirty="0"/>
              <a:t>Workbook</a:t>
            </a:r>
            <a:r>
              <a:rPr lang="en-US" sz="2400" dirty="0"/>
              <a:t> in the Changes group. Select the Sharing with track changes check box in the </a:t>
            </a:r>
            <a:r>
              <a:rPr lang="en-US" sz="2400" i="1" dirty="0"/>
              <a:t>Protect Shared Workbook</a:t>
            </a:r>
            <a:r>
              <a:rPr lang="en-US" sz="2400" dirty="0"/>
              <a:t> dialog box. Click </a:t>
            </a:r>
            <a:r>
              <a:rPr lang="en-US" sz="2400" b="1" dirty="0"/>
              <a:t>OK</a:t>
            </a:r>
            <a:r>
              <a:rPr lang="en-US" sz="2400" dirty="0"/>
              <a:t>.</a:t>
            </a:r>
          </a:p>
          <a:p>
            <a:pPr marL="457200" indent="-457200">
              <a:buFont typeface="+mj-lt"/>
              <a:buAutoNum type="arabicPeriod" startAt="12"/>
            </a:pPr>
            <a:r>
              <a:rPr lang="en-US" sz="2400" dirty="0" smtClean="0"/>
              <a:t>Notice </a:t>
            </a:r>
            <a:r>
              <a:rPr lang="en-US" sz="2400" dirty="0"/>
              <a:t>that [</a:t>
            </a:r>
            <a:r>
              <a:rPr lang="en-US" sz="2400" i="1" dirty="0"/>
              <a:t>Shared</a:t>
            </a:r>
            <a:r>
              <a:rPr lang="en-US" sz="2400" dirty="0"/>
              <a:t>] appears in the title bar. </a:t>
            </a:r>
          </a:p>
          <a:p>
            <a:r>
              <a:rPr lang="en-US" sz="2400" b="1" dirty="0"/>
              <a:t>SAVE</a:t>
            </a:r>
            <a:r>
              <a:rPr lang="en-US" sz="2400" dirty="0"/>
              <a:t> and </a:t>
            </a:r>
            <a:r>
              <a:rPr lang="en-US" sz="2400" b="1" dirty="0"/>
              <a:t>CLOSE</a:t>
            </a:r>
            <a:r>
              <a:rPr lang="en-US" sz="2400" dirty="0"/>
              <a:t> the workbook.</a:t>
            </a:r>
          </a:p>
          <a:p>
            <a:r>
              <a:rPr lang="en-US" sz="2400" b="1" dirty="0"/>
              <a:t>LEAVE</a:t>
            </a:r>
            <a:r>
              <a:rPr lang="en-US" sz="2400" dirty="0"/>
              <a:t> Excel open to use in the next exercise.</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843" y="2172924"/>
            <a:ext cx="4124325" cy="1190625"/>
          </a:xfrm>
          <a:prstGeom prst="rect">
            <a:avLst/>
          </a:prstGeom>
        </p:spPr>
      </p:pic>
    </p:spTree>
    <p:extLst>
      <p:ext uri="{BB962C8B-B14F-4D97-AF65-F5344CB8AC3E}">
        <p14:creationId xmlns:p14="http://schemas.microsoft.com/office/powerpoint/2010/main" val="99576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a:t>
            </a:r>
            <a:r>
              <a:rPr lang="en-US" sz="2400" b="1" i="1" dirty="0"/>
              <a:t>Employee ID</a:t>
            </a:r>
            <a:r>
              <a:rPr lang="en-US" sz="2400" dirty="0"/>
              <a:t> from the data files for this </a:t>
            </a:r>
            <a:r>
              <a:rPr lang="en-US" sz="2400" dirty="0" smtClean="0"/>
              <a:t>lesson.</a:t>
            </a:r>
            <a:endParaRPr lang="en-US" sz="2400" dirty="0"/>
          </a:p>
          <a:p>
            <a:pPr marL="457200" indent="-457200">
              <a:buFont typeface="+mj-lt"/>
              <a:buAutoNum type="arabicPeriod"/>
            </a:pPr>
            <a:r>
              <a:rPr lang="en-US" sz="2400" dirty="0" smtClean="0"/>
              <a:t>Click </a:t>
            </a:r>
            <a:r>
              <a:rPr lang="en-US" sz="2400" dirty="0"/>
              <a:t>the File tab, click </a:t>
            </a:r>
            <a:r>
              <a:rPr lang="en-US" sz="2400" b="1" dirty="0"/>
              <a:t>Save As</a:t>
            </a:r>
            <a:r>
              <a:rPr lang="en-US" sz="2400" dirty="0"/>
              <a:t>, and key </a:t>
            </a:r>
            <a:r>
              <a:rPr lang="en-US" sz="2400" b="1" dirty="0"/>
              <a:t>Employee ID Copy </a:t>
            </a:r>
            <a:r>
              <a:rPr lang="en-US" sz="2400" dirty="0"/>
              <a:t>in the File name box to save a copy of the workbook. Click the </a:t>
            </a:r>
            <a:r>
              <a:rPr lang="en-US" sz="2400" b="1" dirty="0"/>
              <a:t>Save </a:t>
            </a:r>
            <a:r>
              <a:rPr lang="en-US" sz="2400" dirty="0"/>
              <a:t>button.</a:t>
            </a:r>
          </a:p>
          <a:p>
            <a:pPr marL="457200" indent="-457200">
              <a:buFont typeface="+mj-lt"/>
              <a:buAutoNum type="arabicPeriod"/>
            </a:pPr>
            <a:r>
              <a:rPr lang="en-US" sz="2400" dirty="0" smtClean="0"/>
              <a:t>In </a:t>
            </a:r>
            <a:r>
              <a:rPr lang="en-US" sz="2400" dirty="0"/>
              <a:t>the copy of your original workbook, click the File tab. Then, with Info clicked, click the </a:t>
            </a:r>
            <a:r>
              <a:rPr lang="en-US" sz="2400" b="1" dirty="0"/>
              <a:t>Check for Issues </a:t>
            </a:r>
            <a:r>
              <a:rPr lang="en-US" sz="2400" dirty="0"/>
              <a:t>button in the middle pane of the Backstage view window. Next, click </a:t>
            </a:r>
            <a:r>
              <a:rPr lang="en-US" sz="2400" b="1" dirty="0"/>
              <a:t>Inspect</a:t>
            </a:r>
            <a:r>
              <a:rPr lang="en-US" sz="2400" dirty="0"/>
              <a:t> </a:t>
            </a:r>
            <a:r>
              <a:rPr lang="en-US" sz="2400" b="1" dirty="0"/>
              <a:t>Document</a:t>
            </a:r>
            <a:r>
              <a:rPr lang="en-US" sz="2400" dirty="0"/>
              <a:t>. The </a:t>
            </a:r>
            <a:r>
              <a:rPr lang="en-US" sz="2400" i="1" dirty="0"/>
              <a:t>Document Inspector</a:t>
            </a:r>
            <a:r>
              <a:rPr lang="en-US" sz="2400" dirty="0"/>
              <a:t> dialog box opens, as shown in </a:t>
            </a:r>
            <a:r>
              <a:rPr lang="en-US" sz="2400" dirty="0" smtClean="0"/>
              <a:t>the figure on the next slide.</a:t>
            </a:r>
            <a:endParaRPr lang="en-US" sz="2400" dirty="0"/>
          </a:p>
        </p:txBody>
      </p:sp>
    </p:spTree>
    <p:extLst>
      <p:ext uri="{BB962C8B-B14F-4D97-AF65-F5344CB8AC3E}">
        <p14:creationId xmlns:p14="http://schemas.microsoft.com/office/powerpoint/2010/main" val="16662041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628800"/>
            <a:ext cx="5832648" cy="4699688"/>
          </a:xfrm>
          <a:prstGeom prst="rect">
            <a:avLst/>
          </a:prstGeom>
        </p:spPr>
      </p:pic>
    </p:spTree>
    <p:extLst>
      <p:ext uri="{BB962C8B-B14F-4D97-AF65-F5344CB8AC3E}">
        <p14:creationId xmlns:p14="http://schemas.microsoft.com/office/powerpoint/2010/main" val="1312990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a:t>Inspect</a:t>
            </a:r>
            <a:r>
              <a:rPr lang="en-US" sz="2400" dirty="0"/>
              <a:t>. The Document Inspector results shown in Figure 9-27 are returned.</a:t>
            </a:r>
          </a:p>
          <a:p>
            <a:pPr marL="457200" indent="-457200">
              <a:buFont typeface="+mj-lt"/>
              <a:buAutoNum type="arabicPeriod" startAt="3"/>
            </a:pPr>
            <a:r>
              <a:rPr lang="en-US" sz="2400" dirty="0" smtClean="0"/>
              <a:t>Click </a:t>
            </a:r>
            <a:r>
              <a:rPr lang="en-US" sz="2400" b="1" dirty="0"/>
              <a:t>Remove All </a:t>
            </a:r>
            <a:r>
              <a:rPr lang="en-US" sz="2400" dirty="0"/>
              <a:t>for Comments and Annotations.</a:t>
            </a:r>
          </a:p>
          <a:p>
            <a:pPr marL="457200" indent="-457200">
              <a:buFont typeface="+mj-lt"/>
              <a:buAutoNum type="arabicPeriod" startAt="5"/>
            </a:pPr>
            <a:r>
              <a:rPr lang="en-US" sz="2400" dirty="0" smtClean="0"/>
              <a:t>Click </a:t>
            </a:r>
            <a:r>
              <a:rPr lang="en-US" sz="2400" b="1" dirty="0"/>
              <a:t>Remove All </a:t>
            </a:r>
            <a:r>
              <a:rPr lang="en-US" sz="2400" dirty="0"/>
              <a:t>for Document Properties and Personal Information.</a:t>
            </a:r>
          </a:p>
          <a:p>
            <a:pPr marL="457200" indent="-457200">
              <a:buFont typeface="+mj-lt"/>
              <a:buAutoNum type="arabicPeriod" startAt="5"/>
            </a:pPr>
            <a:r>
              <a:rPr lang="en-US" sz="2400" dirty="0" smtClean="0"/>
              <a:t>Click </a:t>
            </a:r>
            <a:r>
              <a:rPr lang="en-US" sz="2400" b="1" dirty="0"/>
              <a:t>Remove All </a:t>
            </a:r>
            <a:r>
              <a:rPr lang="en-US" sz="2400" dirty="0"/>
              <a:t>for Hidden Rows and </a:t>
            </a:r>
            <a:r>
              <a:rPr lang="en-US" sz="2400" dirty="0" smtClean="0"/>
              <a:t>Columns. </a:t>
            </a:r>
            <a:r>
              <a:rPr lang="en-US" sz="2400" dirty="0"/>
              <a:t>Headers and Footers should be the only hidden item </a:t>
            </a:r>
            <a:r>
              <a:rPr lang="en-US" sz="2400" dirty="0" smtClean="0"/>
              <a:t>remaining </a:t>
            </a:r>
            <a:r>
              <a:rPr lang="en-US" sz="2400" dirty="0"/>
              <a:t>(as shown in the figure on the next slide)</a:t>
            </a:r>
            <a:r>
              <a:rPr lang="en-US" sz="2400" dirty="0" smtClean="0"/>
              <a:t>. </a:t>
            </a:r>
            <a:r>
              <a:rPr lang="en-US" sz="2400" dirty="0"/>
              <a:t>Click the </a:t>
            </a:r>
            <a:r>
              <a:rPr lang="en-US" sz="2400" b="1" dirty="0"/>
              <a:t>Close</a:t>
            </a:r>
            <a:r>
              <a:rPr lang="en-US" sz="2400" dirty="0"/>
              <a:t> button to close the Document Inspector results dialog box.</a:t>
            </a:r>
          </a:p>
          <a:p>
            <a:endParaRPr lang="en-US" sz="2400" dirty="0"/>
          </a:p>
        </p:txBody>
      </p:sp>
    </p:spTree>
    <p:extLst>
      <p:ext uri="{BB962C8B-B14F-4D97-AF65-F5344CB8AC3E}">
        <p14:creationId xmlns:p14="http://schemas.microsoft.com/office/powerpoint/2010/main" val="13514632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Use the Document Inspector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736" y="1700808"/>
            <a:ext cx="6610350" cy="4572000"/>
          </a:xfrm>
          <a:prstGeom prst="rect">
            <a:avLst/>
          </a:prstGeom>
        </p:spPr>
      </p:pic>
    </p:spTree>
    <p:extLst>
      <p:ext uri="{BB962C8B-B14F-4D97-AF65-F5344CB8AC3E}">
        <p14:creationId xmlns:p14="http://schemas.microsoft.com/office/powerpoint/2010/main" val="24134798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a:t>
            </a:r>
            <a:r>
              <a:rPr lang="en-US" b="1" dirty="0"/>
              <a:t>Use the Document Inspector</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b="1" dirty="0" smtClean="0"/>
              <a:t>SAVE</a:t>
            </a:r>
            <a:r>
              <a:rPr lang="en-US" sz="2400" dirty="0" smtClean="0"/>
              <a:t> </a:t>
            </a:r>
            <a:r>
              <a:rPr lang="en-US" sz="2400" dirty="0"/>
              <a:t>the workbook.</a:t>
            </a:r>
          </a:p>
          <a:p>
            <a:r>
              <a:rPr lang="en-US" sz="2400" b="1" dirty="0"/>
              <a:t>LEAVE</a:t>
            </a:r>
            <a:r>
              <a:rPr lang="en-US" sz="2400" dirty="0"/>
              <a:t> the workbook open to use in the next exercise</a:t>
            </a:r>
            <a:r>
              <a:rPr lang="en-US" sz="2400" dirty="0" smtClean="0"/>
              <a:t>.</a:t>
            </a:r>
          </a:p>
          <a:p>
            <a:r>
              <a:rPr lang="en-US" sz="2400" dirty="0"/>
              <a:t>When you opened the data file in this exercise, it contained hidden columns as well as other information that you didn’t want to share with others. </a:t>
            </a:r>
            <a:endParaRPr lang="en-US" sz="2400" dirty="0" smtClean="0"/>
          </a:p>
          <a:p>
            <a:r>
              <a:rPr lang="en-US" sz="2400" dirty="0" smtClean="0"/>
              <a:t>You </a:t>
            </a:r>
            <a:r>
              <a:rPr lang="en-US" sz="2400" dirty="0"/>
              <a:t>first created a copy of your original worksheet because </a:t>
            </a:r>
            <a:r>
              <a:rPr lang="en-US" sz="2400" dirty="0" smtClean="0"/>
              <a:t>it’s not always </a:t>
            </a:r>
            <a:r>
              <a:rPr lang="en-US" sz="2400" dirty="0"/>
              <a:t>possible to restore data that the Document Inspector removes. </a:t>
            </a:r>
            <a:endParaRPr lang="en-US" sz="2400" dirty="0" smtClean="0"/>
          </a:p>
          <a:p>
            <a:r>
              <a:rPr lang="en-US" sz="2400" dirty="0" smtClean="0"/>
              <a:t>So you </a:t>
            </a:r>
            <a:r>
              <a:rPr lang="en-US" sz="2400" dirty="0"/>
              <a:t>removed sensitive information from the copy; the complete data is retained in the original workbook. If the original workbook was protected, the copy will also be protected, and Read-Only will display in the title bar.</a:t>
            </a:r>
          </a:p>
          <a:p>
            <a:endParaRPr lang="en-US" sz="2400" dirty="0"/>
          </a:p>
        </p:txBody>
      </p:sp>
    </p:spTree>
    <p:extLst>
      <p:ext uri="{BB962C8B-B14F-4D97-AF65-F5344CB8AC3E}">
        <p14:creationId xmlns:p14="http://schemas.microsoft.com/office/powerpoint/2010/main" val="382490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8"/>
            </a:pPr>
            <a:r>
              <a:rPr lang="en-US" sz="2400" dirty="0" smtClean="0"/>
              <a:t>Select </a:t>
            </a:r>
            <a:r>
              <a:rPr lang="en-US" sz="2400" dirty="0"/>
              <a:t>cell </a:t>
            </a:r>
            <a:r>
              <a:rPr lang="en-US" sz="2400" b="1" dirty="0"/>
              <a:t>C21</a:t>
            </a:r>
            <a:r>
              <a:rPr lang="en-US" sz="2400" dirty="0"/>
              <a:t>, click </a:t>
            </a:r>
            <a:r>
              <a:rPr lang="en-US" sz="2400" b="1" dirty="0"/>
              <a:t>Recently Used </a:t>
            </a:r>
            <a:r>
              <a:rPr lang="en-US" sz="2400" dirty="0"/>
              <a:t>in the Function Library group, and click SUMIF to once again open the Function Arguments dialog box. The insertion point should be in the Range box.</a:t>
            </a:r>
          </a:p>
          <a:p>
            <a:pPr marL="457200" indent="-457200">
              <a:buFont typeface="+mj-lt"/>
              <a:buAutoNum type="arabicPeriod" startAt="9"/>
            </a:pPr>
            <a:r>
              <a:rPr lang="en-US" sz="2400" dirty="0" smtClean="0"/>
              <a:t>Select </a:t>
            </a:r>
            <a:r>
              <a:rPr lang="en-US" sz="2400" b="1" dirty="0"/>
              <a:t>E5:E16</a:t>
            </a:r>
            <a:r>
              <a:rPr lang="en-US" sz="2400" dirty="0"/>
              <a:t> in the Range field. The selected range is automatically entered into the text box. Press </a:t>
            </a:r>
            <a:r>
              <a:rPr lang="en-US" sz="2400" b="1" dirty="0"/>
              <a:t>Tab</a:t>
            </a:r>
            <a:r>
              <a:rPr lang="en-US" sz="2400" dirty="0"/>
              <a:t>.</a:t>
            </a:r>
          </a:p>
          <a:p>
            <a:pPr marL="457200" indent="-457200">
              <a:buFont typeface="+mj-lt"/>
              <a:buAutoNum type="arabicPeriod" startAt="9"/>
            </a:pPr>
            <a:r>
              <a:rPr lang="en-US" sz="2400" dirty="0" smtClean="0"/>
              <a:t>Key </a:t>
            </a:r>
            <a:r>
              <a:rPr lang="en-US" sz="2400" b="1" dirty="0"/>
              <a:t>&lt;3%</a:t>
            </a:r>
            <a:r>
              <a:rPr lang="en-US" sz="2400" dirty="0"/>
              <a:t> in the Criteria box and press </a:t>
            </a:r>
            <a:r>
              <a:rPr lang="en-US" sz="2400" b="1" dirty="0"/>
              <a:t>Tab</a:t>
            </a:r>
            <a:r>
              <a:rPr lang="en-US" sz="2400" dirty="0"/>
              <a:t>. You are entering the criteria to calculate all values less than 3%.</a:t>
            </a:r>
          </a:p>
          <a:p>
            <a:pPr marL="457200" indent="-457200">
              <a:buFont typeface="+mj-lt"/>
              <a:buAutoNum type="arabicPeriod" startAt="9"/>
            </a:pPr>
            <a:r>
              <a:rPr lang="en-US" sz="2400" dirty="0" smtClean="0"/>
              <a:t>Select </a:t>
            </a:r>
            <a:r>
              <a:rPr lang="en-US" sz="2400" b="1" dirty="0"/>
              <a:t>C5:C16</a:t>
            </a:r>
            <a:r>
              <a:rPr lang="en-US" sz="2400" dirty="0"/>
              <a:t> in the </a:t>
            </a:r>
            <a:r>
              <a:rPr lang="en-US" sz="2400" dirty="0" err="1"/>
              <a:t>Sum_range</a:t>
            </a:r>
            <a:r>
              <a:rPr lang="en-US" sz="2400" dirty="0"/>
              <a:t> field. Click </a:t>
            </a:r>
            <a:r>
              <a:rPr lang="en-US" sz="2400" b="1" dirty="0"/>
              <a:t>OK</a:t>
            </a:r>
            <a:r>
              <a:rPr lang="en-US" sz="2400" dirty="0"/>
              <a:t> to accept your changes and close the dialog box. Excel returns a value of $1,134,200</a:t>
            </a:r>
            <a:r>
              <a:rPr lang="en-US" sz="2400" dirty="0" smtClean="0"/>
              <a:t>.</a:t>
            </a:r>
            <a:endParaRPr lang="en-US" sz="2400" dirty="0"/>
          </a:p>
          <a:p>
            <a:endParaRPr lang="en-US" sz="2400" dirty="0"/>
          </a:p>
          <a:p>
            <a:endParaRPr lang="en-US" sz="2400" dirty="0"/>
          </a:p>
        </p:txBody>
      </p:sp>
    </p:spTree>
    <p:extLst>
      <p:ext uri="{BB962C8B-B14F-4D97-AF65-F5344CB8AC3E}">
        <p14:creationId xmlns:p14="http://schemas.microsoft.com/office/powerpoint/2010/main" val="1104774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Click </a:t>
            </a:r>
            <a:r>
              <a:rPr lang="en-US" sz="2400" dirty="0"/>
              <a:t>the File tab, click </a:t>
            </a:r>
            <a:r>
              <a:rPr lang="en-US" sz="2400" b="1" dirty="0"/>
              <a:t>Info</a:t>
            </a:r>
            <a:r>
              <a:rPr lang="en-US" sz="2400" dirty="0"/>
              <a:t>, then click </a:t>
            </a:r>
            <a:r>
              <a:rPr lang="en-US" sz="2400" b="1" dirty="0"/>
              <a:t>Protect</a:t>
            </a:r>
            <a:r>
              <a:rPr lang="en-US" sz="2400" dirty="0"/>
              <a:t> </a:t>
            </a:r>
            <a:r>
              <a:rPr lang="en-US" sz="2400" b="1" dirty="0"/>
              <a:t>Workbook</a:t>
            </a:r>
            <a:r>
              <a:rPr lang="en-US" sz="2400" dirty="0"/>
              <a:t>; when the </a:t>
            </a:r>
            <a:r>
              <a:rPr lang="en-US" sz="2400" i="1" dirty="0"/>
              <a:t>Protect Workbook</a:t>
            </a:r>
            <a:r>
              <a:rPr lang="en-US" sz="2400" dirty="0"/>
              <a:t> drop-down menu appears, click </a:t>
            </a:r>
            <a:r>
              <a:rPr lang="en-US" sz="2400" b="1" dirty="0"/>
              <a:t>Add</a:t>
            </a:r>
            <a:r>
              <a:rPr lang="en-US" sz="2400" dirty="0"/>
              <a:t> </a:t>
            </a:r>
            <a:r>
              <a:rPr lang="en-US" sz="2400" b="1" dirty="0"/>
              <a:t>a Digital Signature</a:t>
            </a:r>
            <a:r>
              <a:rPr lang="en-US" sz="2400" dirty="0"/>
              <a:t>. A dialog box opens that explains digital signatures. Read the message and click </a:t>
            </a:r>
            <a:r>
              <a:rPr lang="en-US" sz="2400" b="1" dirty="0"/>
              <a:t>OK</a:t>
            </a:r>
            <a:r>
              <a:rPr lang="en-US" sz="2400" dirty="0"/>
              <a:t>. If you or your organization does not have a valid digital certificate, the </a:t>
            </a:r>
            <a:r>
              <a:rPr lang="en-US" sz="2400" i="1" dirty="0"/>
              <a:t>Get a Digital ID</a:t>
            </a:r>
            <a:r>
              <a:rPr lang="en-US" sz="2400" dirty="0"/>
              <a:t> dialog box shown </a:t>
            </a:r>
            <a:r>
              <a:rPr lang="en-US" sz="2400" dirty="0" smtClean="0"/>
              <a:t>on the next slide opens</a:t>
            </a:r>
            <a:r>
              <a:rPr lang="en-US" sz="2400" dirty="0"/>
              <a:t>.</a:t>
            </a:r>
          </a:p>
          <a:p>
            <a:pPr marL="457200" indent="-457200">
              <a:buFont typeface="+mj-lt"/>
              <a:buAutoNum type="arabicPeriod"/>
            </a:pPr>
            <a:r>
              <a:rPr lang="en-US" sz="2400" dirty="0" smtClean="0"/>
              <a:t>Click </a:t>
            </a:r>
            <a:r>
              <a:rPr lang="en-US" sz="2400" b="1" dirty="0"/>
              <a:t>OK</a:t>
            </a:r>
            <a:r>
              <a:rPr lang="en-US" sz="2400" dirty="0"/>
              <a:t>. In the </a:t>
            </a:r>
            <a:r>
              <a:rPr lang="en-US" sz="2400" i="1" dirty="0"/>
              <a:t>Get a Digital ID</a:t>
            </a:r>
            <a:r>
              <a:rPr lang="en-US" sz="2400" dirty="0"/>
              <a:t> dialog box, click </a:t>
            </a:r>
            <a:r>
              <a:rPr lang="en-US" sz="2400" b="1" dirty="0"/>
              <a:t>Create your own Digital ID</a:t>
            </a:r>
            <a:r>
              <a:rPr lang="en-US" sz="2400" dirty="0"/>
              <a:t> and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2069604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Sign a Workbook Digitally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62" y="1772816"/>
            <a:ext cx="7000875" cy="4600575"/>
          </a:xfrm>
          <a:prstGeom prst="rect">
            <a:avLst/>
          </a:prstGeom>
        </p:spPr>
      </p:pic>
    </p:spTree>
    <p:extLst>
      <p:ext uri="{BB962C8B-B14F-4D97-AF65-F5344CB8AC3E}">
        <p14:creationId xmlns:p14="http://schemas.microsoft.com/office/powerpoint/2010/main" val="1007566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Enter </a:t>
            </a:r>
            <a:r>
              <a:rPr lang="en-US" sz="2400" dirty="0"/>
              <a:t>the information shown </a:t>
            </a:r>
            <a:r>
              <a:rPr lang="en-US" sz="2400" dirty="0" smtClean="0"/>
              <a:t/>
            </a:r>
            <a:br>
              <a:rPr lang="en-US" sz="2400" dirty="0" smtClean="0"/>
            </a:br>
            <a:r>
              <a:rPr lang="en-US" sz="2400" dirty="0" smtClean="0"/>
              <a:t>in this figure and </a:t>
            </a:r>
            <a:r>
              <a:rPr lang="en-US" sz="2400" dirty="0"/>
              <a:t>click </a:t>
            </a:r>
            <a:r>
              <a:rPr lang="en-US" sz="2400" b="1" dirty="0"/>
              <a:t>Create</a:t>
            </a:r>
            <a:r>
              <a:rPr lang="en-US" sz="2400" dirty="0"/>
              <a:t>.</a:t>
            </a:r>
          </a:p>
          <a:p>
            <a:pPr marL="457200" indent="-457200">
              <a:buFont typeface="+mj-lt"/>
              <a:buAutoNum type="arabicPeriod" startAt="4"/>
            </a:pPr>
            <a:r>
              <a:rPr lang="en-US" sz="2400" dirty="0" smtClean="0"/>
              <a:t>In </a:t>
            </a:r>
            <a:r>
              <a:rPr lang="en-US" sz="2400" dirty="0"/>
              <a:t>the </a:t>
            </a:r>
            <a:r>
              <a:rPr lang="en-US" sz="2400" i="1" dirty="0"/>
              <a:t>Purpose for signing this </a:t>
            </a:r>
            <a:r>
              <a:rPr lang="en-US" sz="2400" i="1" dirty="0" smtClean="0"/>
              <a:t/>
            </a:r>
            <a:br>
              <a:rPr lang="en-US" sz="2400" i="1" dirty="0" smtClean="0"/>
            </a:br>
            <a:r>
              <a:rPr lang="en-US" sz="2400" i="1" dirty="0" smtClean="0"/>
              <a:t>document </a:t>
            </a:r>
            <a:r>
              <a:rPr lang="en-US" sz="2400" dirty="0"/>
              <a:t>box that appears, key </a:t>
            </a:r>
            <a:r>
              <a:rPr lang="en-US" sz="2400" dirty="0" smtClean="0"/>
              <a:t/>
            </a:r>
            <a:br>
              <a:rPr lang="en-US" sz="2400" dirty="0" smtClean="0"/>
            </a:br>
            <a:r>
              <a:rPr lang="en-US" sz="2400" dirty="0" smtClean="0"/>
              <a:t>Transmission </a:t>
            </a:r>
            <a:r>
              <a:rPr lang="en-US" sz="2400" dirty="0"/>
              <a:t>to CPA for tax </a:t>
            </a:r>
            <a:r>
              <a:rPr lang="en-US" sz="2400" dirty="0" smtClean="0"/>
              <a:t/>
            </a:r>
            <a:br>
              <a:rPr lang="en-US" sz="2400" dirty="0" smtClean="0"/>
            </a:br>
            <a:r>
              <a:rPr lang="en-US" sz="2400" dirty="0" smtClean="0"/>
              <a:t>purposes</a:t>
            </a:r>
            <a:r>
              <a:rPr lang="en-US" sz="2400" dirty="0"/>
              <a:t>. Click </a:t>
            </a:r>
            <a:r>
              <a:rPr lang="en-US" sz="2400" b="1" dirty="0"/>
              <a:t>Sign</a:t>
            </a:r>
            <a:r>
              <a:rPr lang="en-US" sz="2400" dirty="0"/>
              <a:t>. A </a:t>
            </a:r>
            <a:r>
              <a:rPr lang="en-US" sz="2400" dirty="0" smtClean="0"/>
              <a:t>message </a:t>
            </a:r>
            <a:br>
              <a:rPr lang="en-US" sz="2400" dirty="0" smtClean="0"/>
            </a:br>
            <a:r>
              <a:rPr lang="en-US" sz="2400" dirty="0" smtClean="0"/>
              <a:t>is </a:t>
            </a:r>
            <a:r>
              <a:rPr lang="en-US" sz="2400" dirty="0"/>
              <a:t>displayed indicating </a:t>
            </a:r>
            <a:r>
              <a:rPr lang="en-US" sz="2400" dirty="0" smtClean="0"/>
              <a:t>that </a:t>
            </a:r>
            <a:r>
              <a:rPr lang="en-US" sz="2400" dirty="0"/>
              <a:t>your signature has been successfully saved with the document. If the document is changed, the signature will become invalid. Click </a:t>
            </a:r>
            <a:r>
              <a:rPr lang="en-US" sz="2400" b="1" dirty="0"/>
              <a:t>OK</a:t>
            </a:r>
            <a:r>
              <a:rPr lang="en-US" sz="2400" dirty="0" smtClean="0"/>
              <a:t>.</a:t>
            </a:r>
          </a:p>
          <a:p>
            <a:r>
              <a:rPr lang="en-US" sz="2200" dirty="0" smtClean="0"/>
              <a:t>Backstage </a:t>
            </a:r>
            <a:r>
              <a:rPr lang="en-US" sz="2200" dirty="0"/>
              <a:t>view now displays two new orange highlighted buttons in the middle of the Info screen. </a:t>
            </a:r>
            <a:r>
              <a:rPr lang="en-US" sz="2200" dirty="0" smtClean="0"/>
              <a:t>They </a:t>
            </a:r>
            <a:r>
              <a:rPr lang="en-US" sz="2200" dirty="0"/>
              <a:t>are </a:t>
            </a:r>
            <a:r>
              <a:rPr lang="en-US" sz="2200" i="1" dirty="0"/>
              <a:t>View Signatures</a:t>
            </a:r>
            <a:r>
              <a:rPr lang="en-US" sz="2200" dirty="0"/>
              <a:t> with a title of Signed Workbook and </a:t>
            </a:r>
            <a:r>
              <a:rPr lang="en-US" sz="2200" i="1" dirty="0"/>
              <a:t>Protect Workbook</a:t>
            </a:r>
            <a:r>
              <a:rPr lang="en-US" sz="2200" dirty="0"/>
              <a:t> with a title of Permissions. See </a:t>
            </a:r>
            <a:r>
              <a:rPr lang="en-US" sz="2200" dirty="0" smtClean="0"/>
              <a:t>the figure on the next slide.</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273" y="1788790"/>
            <a:ext cx="3305175" cy="2000250"/>
          </a:xfrm>
          <a:prstGeom prst="rect">
            <a:avLst/>
          </a:prstGeom>
        </p:spPr>
      </p:pic>
    </p:spTree>
    <p:extLst>
      <p:ext uri="{BB962C8B-B14F-4D97-AF65-F5344CB8AC3E}">
        <p14:creationId xmlns:p14="http://schemas.microsoft.com/office/powerpoint/2010/main" val="1036878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dirty="0"/>
              <a:t>the Home tab. </a:t>
            </a:r>
            <a:r>
              <a:rPr lang="en-US" sz="2400" dirty="0" smtClean="0"/>
              <a:t/>
            </a:r>
            <a:br>
              <a:rPr lang="en-US" sz="2400" dirty="0" smtClean="0"/>
            </a:br>
            <a:r>
              <a:rPr lang="en-US" sz="2400" dirty="0" smtClean="0"/>
              <a:t>On </a:t>
            </a:r>
            <a:r>
              <a:rPr lang="en-US" sz="2400" dirty="0"/>
              <a:t>the Status bar, in </a:t>
            </a:r>
            <a:r>
              <a:rPr lang="en-US" sz="2400" dirty="0" smtClean="0"/>
              <a:t/>
            </a:r>
            <a:br>
              <a:rPr lang="en-US" sz="2400" dirty="0" smtClean="0"/>
            </a:br>
            <a:r>
              <a:rPr lang="en-US" sz="2400" dirty="0" smtClean="0"/>
              <a:t>the bottom-left </a:t>
            </a:r>
            <a:r>
              <a:rPr lang="en-US" sz="2400" dirty="0"/>
              <a:t>corner </a:t>
            </a:r>
            <a:r>
              <a:rPr lang="en-US" sz="2400" dirty="0" smtClean="0"/>
              <a:t/>
            </a:r>
            <a:br>
              <a:rPr lang="en-US" sz="2400" dirty="0" smtClean="0"/>
            </a:br>
            <a:r>
              <a:rPr lang="en-US" sz="2400" dirty="0" smtClean="0"/>
              <a:t>of </a:t>
            </a:r>
            <a:r>
              <a:rPr lang="en-US" sz="2400" dirty="0"/>
              <a:t>the Excel window, </a:t>
            </a:r>
            <a:r>
              <a:rPr lang="en-US" sz="2400" dirty="0" smtClean="0"/>
              <a:t/>
            </a:r>
            <a:br>
              <a:rPr lang="en-US" sz="2400" dirty="0" smtClean="0"/>
            </a:br>
            <a:r>
              <a:rPr lang="en-US" sz="2400" dirty="0" smtClean="0"/>
              <a:t>point </a:t>
            </a:r>
            <a:r>
              <a:rPr lang="en-US" sz="2400" dirty="0"/>
              <a:t>to the Signature </a:t>
            </a:r>
            <a:r>
              <a:rPr lang="en-US" sz="2400" dirty="0" smtClean="0"/>
              <a:t/>
            </a:r>
            <a:br>
              <a:rPr lang="en-US" sz="2400" dirty="0" smtClean="0"/>
            </a:br>
            <a:r>
              <a:rPr lang="en-US" sz="2400" dirty="0" smtClean="0"/>
              <a:t>icon</a:t>
            </a:r>
            <a:r>
              <a:rPr lang="en-US" sz="2400" dirty="0"/>
              <a:t>. A ScreenTip </a:t>
            </a:r>
            <a:r>
              <a:rPr lang="en-US" sz="2400" dirty="0" smtClean="0"/>
              <a:t/>
            </a:r>
            <a:br>
              <a:rPr lang="en-US" sz="2400" dirty="0" smtClean="0"/>
            </a:br>
            <a:r>
              <a:rPr lang="en-US" sz="2400" dirty="0" smtClean="0"/>
              <a:t>stating </a:t>
            </a:r>
            <a:r>
              <a:rPr lang="en-US" sz="2400" i="1" dirty="0"/>
              <a:t>This document </a:t>
            </a:r>
            <a:r>
              <a:rPr lang="en-US" sz="2400" i="1" dirty="0" smtClean="0"/>
              <a:t/>
            </a:r>
            <a:br>
              <a:rPr lang="en-US" sz="2400" i="1" dirty="0" smtClean="0"/>
            </a:br>
            <a:r>
              <a:rPr lang="en-US" sz="2400" i="1" dirty="0" smtClean="0"/>
              <a:t>contains </a:t>
            </a:r>
            <a:r>
              <a:rPr lang="en-US" sz="2400" i="1" dirty="0"/>
              <a:t>signatures</a:t>
            </a:r>
            <a:r>
              <a:rPr lang="en-US" sz="2400" dirty="0"/>
              <a:t> is </a:t>
            </a:r>
            <a:r>
              <a:rPr lang="en-US" sz="2400" dirty="0" smtClean="0"/>
              <a:t/>
            </a:r>
            <a:br>
              <a:rPr lang="en-US" sz="2400" dirty="0" smtClean="0"/>
            </a:br>
            <a:r>
              <a:rPr lang="en-US" sz="2400" dirty="0" smtClean="0"/>
              <a:t>displayed.</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509" y="1700808"/>
            <a:ext cx="4535398" cy="4231556"/>
          </a:xfrm>
          <a:prstGeom prst="rect">
            <a:avLst/>
          </a:prstGeom>
        </p:spPr>
      </p:pic>
    </p:spTree>
    <p:extLst>
      <p:ext uri="{BB962C8B-B14F-4D97-AF65-F5344CB8AC3E}">
        <p14:creationId xmlns:p14="http://schemas.microsoft.com/office/powerpoint/2010/main" val="3077047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Note </a:t>
            </a:r>
            <a:r>
              <a:rPr lang="en-US" sz="2400" dirty="0"/>
              <a:t>at the top of the </a:t>
            </a:r>
            <a:r>
              <a:rPr lang="en-US" sz="2400" dirty="0" smtClean="0"/>
              <a:t/>
            </a:r>
            <a:br>
              <a:rPr lang="en-US" sz="2400" dirty="0" smtClean="0"/>
            </a:br>
            <a:r>
              <a:rPr lang="en-US" sz="2400" dirty="0" smtClean="0"/>
              <a:t>worksheet </a:t>
            </a:r>
            <a:r>
              <a:rPr lang="en-US" sz="2400" dirty="0"/>
              <a:t>that a notice </a:t>
            </a:r>
            <a:r>
              <a:rPr lang="en-US" sz="2400" dirty="0" smtClean="0"/>
              <a:t/>
            </a:r>
            <a:br>
              <a:rPr lang="en-US" sz="2400" dirty="0" smtClean="0"/>
            </a:br>
            <a:r>
              <a:rPr lang="en-US" sz="2400" dirty="0" smtClean="0"/>
              <a:t>indicates </a:t>
            </a:r>
            <a:r>
              <a:rPr lang="en-US" sz="2400" dirty="0"/>
              <a:t>that </a:t>
            </a:r>
            <a:r>
              <a:rPr lang="en-US" sz="2400" i="1" dirty="0"/>
              <a:t>An author </a:t>
            </a:r>
            <a:r>
              <a:rPr lang="en-US" sz="2400" i="1" dirty="0" smtClean="0"/>
              <a:t/>
            </a:r>
            <a:br>
              <a:rPr lang="en-US" sz="2400" i="1" dirty="0" smtClean="0"/>
            </a:br>
            <a:r>
              <a:rPr lang="en-US" sz="2400" i="1" dirty="0" smtClean="0"/>
              <a:t>has </a:t>
            </a:r>
            <a:r>
              <a:rPr lang="en-US" sz="2400" i="1" dirty="0"/>
              <a:t>marked this </a:t>
            </a:r>
            <a:r>
              <a:rPr lang="en-US" sz="2400" i="1" dirty="0" smtClean="0"/>
              <a:t>workbook</a:t>
            </a:r>
            <a:br>
              <a:rPr lang="en-US" sz="2400" i="1" dirty="0" smtClean="0"/>
            </a:br>
            <a:r>
              <a:rPr lang="en-US" sz="2400" i="1" dirty="0" smtClean="0"/>
              <a:t>as </a:t>
            </a:r>
            <a:r>
              <a:rPr lang="en-US" sz="2400" i="1" dirty="0"/>
              <a:t>final to discourage </a:t>
            </a:r>
            <a:r>
              <a:rPr lang="en-US" sz="2400" i="1" dirty="0" smtClean="0"/>
              <a:t/>
            </a:r>
            <a:br>
              <a:rPr lang="en-US" sz="2400" i="1" dirty="0" smtClean="0"/>
            </a:br>
            <a:r>
              <a:rPr lang="en-US" sz="2400" i="1" dirty="0" smtClean="0"/>
              <a:t>editing</a:t>
            </a:r>
            <a:r>
              <a:rPr lang="en-US" sz="2400" dirty="0"/>
              <a:t>, as illustrated in </a:t>
            </a:r>
            <a:r>
              <a:rPr lang="en-US" sz="2400" dirty="0" smtClean="0"/>
              <a:t/>
            </a:r>
            <a:br>
              <a:rPr lang="en-US" sz="2400" dirty="0" smtClean="0"/>
            </a:br>
            <a:r>
              <a:rPr lang="en-US" sz="2400" dirty="0" smtClean="0"/>
              <a:t>this figure.</a:t>
            </a:r>
            <a:endParaRPr lang="en-US" sz="2400" dirty="0"/>
          </a:p>
          <a:p>
            <a:pPr marL="457200" indent="-457200">
              <a:buFont typeface="+mj-lt"/>
              <a:buAutoNum type="arabicPeriod" startAt="6"/>
            </a:pPr>
            <a:r>
              <a:rPr lang="en-US" sz="2400" dirty="0" smtClean="0"/>
              <a:t>Click </a:t>
            </a:r>
            <a:r>
              <a:rPr lang="en-US" sz="2400" dirty="0"/>
              <a:t>the File tab. Click </a:t>
            </a:r>
            <a:r>
              <a:rPr lang="en-US" sz="2400" dirty="0" smtClean="0"/>
              <a:t/>
            </a:r>
            <a:br>
              <a:rPr lang="en-US" sz="2400" dirty="0" smtClean="0"/>
            </a:br>
            <a:r>
              <a:rPr lang="en-US" sz="2400" dirty="0" smtClean="0"/>
              <a:t>View </a:t>
            </a:r>
            <a:r>
              <a:rPr lang="en-US" sz="2400" dirty="0"/>
              <a:t>Signatures. The </a:t>
            </a:r>
            <a:r>
              <a:rPr lang="en-US" sz="2400" dirty="0" smtClean="0"/>
              <a:t/>
            </a:r>
            <a:br>
              <a:rPr lang="en-US" sz="2400" dirty="0" smtClean="0"/>
            </a:br>
            <a:r>
              <a:rPr lang="en-US" sz="2400" dirty="0" smtClean="0"/>
              <a:t>Signatures </a:t>
            </a:r>
            <a:r>
              <a:rPr lang="en-US" sz="2400" dirty="0"/>
              <a:t>pane opens </a:t>
            </a:r>
            <a:r>
              <a:rPr lang="en-US" sz="2400" dirty="0" smtClean="0"/>
              <a:t/>
            </a:r>
            <a:br>
              <a:rPr lang="en-US" sz="2400" dirty="0" smtClean="0"/>
            </a:br>
            <a:r>
              <a:rPr lang="en-US" sz="2400" dirty="0" smtClean="0"/>
              <a:t>and </a:t>
            </a:r>
            <a:r>
              <a:rPr lang="en-US" sz="2400" dirty="0"/>
              <a:t>the signature and </a:t>
            </a:r>
            <a:r>
              <a:rPr lang="en-US" sz="2400" dirty="0" smtClean="0"/>
              <a:t/>
            </a:r>
            <a:br>
              <a:rPr lang="en-US" sz="2400" dirty="0" smtClean="0"/>
            </a:br>
            <a:r>
              <a:rPr lang="en-US" sz="2400" dirty="0" smtClean="0"/>
              <a:t>date </a:t>
            </a:r>
            <a:r>
              <a:rPr lang="en-US" sz="2400" dirty="0"/>
              <a:t>are displayed. Your </a:t>
            </a:r>
            <a:r>
              <a:rPr lang="en-US" sz="2400" dirty="0" smtClean="0"/>
              <a:t/>
            </a:r>
            <a:br>
              <a:rPr lang="en-US" sz="2400" dirty="0" smtClean="0"/>
            </a:br>
            <a:r>
              <a:rPr lang="en-US" sz="2400" dirty="0" smtClean="0"/>
              <a:t>name </a:t>
            </a:r>
            <a:r>
              <a:rPr lang="en-US" sz="2400" dirty="0"/>
              <a:t>and today’s date should be visible in the pane</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772816"/>
            <a:ext cx="4320480" cy="4320480"/>
          </a:xfrm>
          <a:prstGeom prst="rect">
            <a:avLst/>
          </a:prstGeom>
        </p:spPr>
      </p:pic>
    </p:spTree>
    <p:extLst>
      <p:ext uri="{BB962C8B-B14F-4D97-AF65-F5344CB8AC3E}">
        <p14:creationId xmlns:p14="http://schemas.microsoft.com/office/powerpoint/2010/main" val="252767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In </a:t>
            </a:r>
            <a:r>
              <a:rPr lang="en-US" sz="2400" dirty="0"/>
              <a:t>the Signatures pane, select the signature and click the arrow to display the drop-down menu. Refer to </a:t>
            </a:r>
            <a:r>
              <a:rPr lang="en-US" sz="2400" dirty="0" smtClean="0"/>
              <a:t>this figure.</a:t>
            </a:r>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r>
              <a:rPr lang="en-US" sz="2400" dirty="0" smtClean="0"/>
              <a:t>Click </a:t>
            </a:r>
            <a:r>
              <a:rPr lang="en-US" sz="2400" b="1" dirty="0"/>
              <a:t>Signature Details</a:t>
            </a:r>
            <a:r>
              <a:rPr lang="en-US" sz="2400" dirty="0"/>
              <a:t>. The </a:t>
            </a:r>
            <a:r>
              <a:rPr lang="en-US" sz="2400" i="1" dirty="0"/>
              <a:t>Signature Details</a:t>
            </a:r>
            <a:r>
              <a:rPr lang="en-US" sz="2400" dirty="0"/>
              <a:t> dialog box indicates that the signature and the signed content have not been modified since the signature was applied</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92896"/>
            <a:ext cx="5791200" cy="2257425"/>
          </a:xfrm>
          <a:prstGeom prst="rect">
            <a:avLst/>
          </a:prstGeom>
        </p:spPr>
      </p:pic>
    </p:spTree>
    <p:extLst>
      <p:ext uri="{BB962C8B-B14F-4D97-AF65-F5344CB8AC3E}">
        <p14:creationId xmlns:p14="http://schemas.microsoft.com/office/powerpoint/2010/main" val="3712649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Sign a Workbook Digitally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worksheet is now protected so that the signature can be authenticated. Click the Close button to close the dialog box.</a:t>
            </a:r>
          </a:p>
          <a:p>
            <a:pPr marL="457200" indent="-457200">
              <a:buFont typeface="+mj-lt"/>
              <a:buAutoNum type="arabicPeriod" startAt="9"/>
            </a:pPr>
            <a:r>
              <a:rPr lang="en-US" sz="2400" b="1" dirty="0" smtClean="0"/>
              <a:t>SAVE</a:t>
            </a:r>
            <a:r>
              <a:rPr lang="en-US" sz="2400" dirty="0" smtClean="0"/>
              <a:t> </a:t>
            </a:r>
            <a:r>
              <a:rPr lang="en-US" sz="2400" dirty="0"/>
              <a:t>the workbook. (Remember, you named this file in the beginning of this section.)</a:t>
            </a:r>
          </a:p>
          <a:p>
            <a:r>
              <a:rPr lang="en-US" sz="2400" b="1" dirty="0"/>
              <a:t>CLOSE</a:t>
            </a:r>
            <a:r>
              <a:rPr lang="en-US" sz="2400" dirty="0"/>
              <a:t> the workbook.</a:t>
            </a:r>
            <a:r>
              <a:rPr lang="en-US" sz="2400" b="1" dirty="0"/>
              <a:t> LEAVE</a:t>
            </a:r>
            <a:r>
              <a:rPr lang="en-US" sz="2400" dirty="0"/>
              <a:t> Excel open to use in the next exercise</a:t>
            </a:r>
            <a:r>
              <a:rPr lang="en-US" sz="2400" dirty="0" smtClean="0"/>
              <a:t>.</a:t>
            </a:r>
            <a:endParaRPr lang="en-US" sz="2400" dirty="0"/>
          </a:p>
          <a:p>
            <a:endParaRPr lang="en-US" sz="2400" dirty="0"/>
          </a:p>
        </p:txBody>
      </p:sp>
    </p:spTree>
    <p:extLst>
      <p:ext uri="{BB962C8B-B14F-4D97-AF65-F5344CB8AC3E}">
        <p14:creationId xmlns:p14="http://schemas.microsoft.com/office/powerpoint/2010/main" val="781859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you saved in the previous exercise. Note that you must have an email program and Internet connection to complete the following exercises.</a:t>
            </a:r>
          </a:p>
          <a:p>
            <a:r>
              <a:rPr lang="en-US" sz="2400" b="1" dirty="0"/>
              <a:t>To send a workbook from Excel:</a:t>
            </a:r>
            <a:endParaRPr lang="en-US" sz="2400" dirty="0"/>
          </a:p>
          <a:p>
            <a:pPr marL="457200" indent="-457200">
              <a:buFont typeface="+mj-lt"/>
              <a:buAutoNum type="arabicPeriod"/>
            </a:pPr>
            <a:r>
              <a:rPr lang="en-US" sz="2400" dirty="0" smtClean="0"/>
              <a:t>Click </a:t>
            </a:r>
            <a:r>
              <a:rPr lang="en-US" sz="2400" dirty="0"/>
              <a:t>the File tab and click </a:t>
            </a:r>
            <a:r>
              <a:rPr lang="en-US" sz="2400" b="1" dirty="0"/>
              <a:t>Save &amp; Send </a:t>
            </a:r>
            <a:r>
              <a:rPr lang="en-US" sz="2400" dirty="0"/>
              <a:t>in the navigation bar. Click </a:t>
            </a:r>
            <a:r>
              <a:rPr lang="en-US" sz="2400" b="1" dirty="0"/>
              <a:t>Send Using E-mail </a:t>
            </a:r>
            <a:r>
              <a:rPr lang="en-US" sz="2400" dirty="0"/>
              <a:t>in the Save &amp; Send window. Click the </a:t>
            </a:r>
            <a:r>
              <a:rPr lang="en-US" sz="2400" b="1" dirty="0"/>
              <a:t>Send as Attachment </a:t>
            </a:r>
            <a:r>
              <a:rPr lang="en-US" sz="2400" dirty="0"/>
              <a:t>button. When you have Office 2010 installed, this feature will open Outlook by default. If you have changed your environment, your own personal email program will open. Notice that Excel automatically attaches the workbook to your email message</a:t>
            </a:r>
            <a:r>
              <a:rPr lang="en-US" sz="2400" dirty="0" smtClean="0"/>
              <a:t>.</a:t>
            </a:r>
            <a:endParaRPr lang="en-US" sz="2400" dirty="0"/>
          </a:p>
        </p:txBody>
      </p:sp>
    </p:spTree>
    <p:extLst>
      <p:ext uri="{BB962C8B-B14F-4D97-AF65-F5344CB8AC3E}">
        <p14:creationId xmlns:p14="http://schemas.microsoft.com/office/powerpoint/2010/main" val="2057592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400" dirty="0" smtClean="0"/>
              <a:t>Key </a:t>
            </a:r>
            <a:r>
              <a:rPr lang="en-US" sz="2400" dirty="0"/>
              <a:t>your instructor’s email address in the </a:t>
            </a:r>
            <a:r>
              <a:rPr lang="en-US" sz="2400" b="1" dirty="0"/>
              <a:t>To</a:t>
            </a:r>
            <a:r>
              <a:rPr lang="en-US" sz="2400" dirty="0"/>
              <a:t> field.</a:t>
            </a:r>
          </a:p>
          <a:p>
            <a:pPr marL="457200" indent="-457200">
              <a:buFont typeface="+mj-lt"/>
              <a:buAutoNum type="arabicPeriod" startAt="2"/>
            </a:pPr>
            <a:r>
              <a:rPr lang="en-US" sz="2400" dirty="0" smtClean="0"/>
              <a:t>In </a:t>
            </a:r>
            <a:r>
              <a:rPr lang="en-US" sz="2400" dirty="0"/>
              <a:t>the subject line, key Employee Final Attached as per request.</a:t>
            </a:r>
          </a:p>
          <a:p>
            <a:pPr marL="457200" indent="-457200">
              <a:buFont typeface="+mj-lt"/>
              <a:buAutoNum type="arabicPeriod" startAt="2"/>
            </a:pPr>
            <a:r>
              <a:rPr lang="en-US" sz="2400" dirty="0" smtClean="0"/>
              <a:t>In </a:t>
            </a:r>
            <a:r>
              <a:rPr lang="en-US" sz="2400" dirty="0"/>
              <a:t>the email message body, key </a:t>
            </a:r>
            <a:r>
              <a:rPr lang="en-US" sz="2400" b="1" dirty="0"/>
              <a:t>The Employee ID Final workbook is attached</a:t>
            </a:r>
            <a:r>
              <a:rPr lang="en-US" sz="2400" dirty="0"/>
              <a:t>.</a:t>
            </a:r>
          </a:p>
          <a:p>
            <a:pPr marL="457200" indent="-457200">
              <a:buFont typeface="+mj-lt"/>
              <a:buAutoNum type="arabicPeriod" startAt="2"/>
            </a:pPr>
            <a:r>
              <a:rPr lang="en-US" sz="2400" dirty="0" smtClean="0"/>
              <a:t>Click </a:t>
            </a:r>
            <a:r>
              <a:rPr lang="en-US" sz="2400" b="1" dirty="0"/>
              <a:t>Send</a:t>
            </a:r>
            <a:r>
              <a:rPr lang="en-US" sz="2400" dirty="0"/>
              <a:t>. Your email with the workbook attached to it will now be sent to your instructor.</a:t>
            </a:r>
          </a:p>
          <a:p>
            <a:r>
              <a:rPr lang="en-US" sz="2400" b="1" dirty="0"/>
              <a:t>CLOSE</a:t>
            </a:r>
            <a:r>
              <a:rPr lang="en-US" sz="2400" dirty="0"/>
              <a:t> the workbook. </a:t>
            </a:r>
            <a:r>
              <a:rPr lang="en-US" sz="2400" b="1" dirty="0"/>
              <a:t>LEAVE</a:t>
            </a:r>
            <a:r>
              <a:rPr lang="en-US" sz="2400" dirty="0"/>
              <a:t> Excel open for the next exercise</a:t>
            </a:r>
            <a:r>
              <a:rPr lang="en-US" sz="2400" dirty="0" smtClean="0"/>
              <a:t>.</a:t>
            </a:r>
            <a:endParaRPr lang="en-US" sz="2400" dirty="0"/>
          </a:p>
        </p:txBody>
      </p:sp>
    </p:spTree>
    <p:extLst>
      <p:ext uri="{BB962C8B-B14F-4D97-AF65-F5344CB8AC3E}">
        <p14:creationId xmlns:p14="http://schemas.microsoft.com/office/powerpoint/2010/main" val="2555089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To </a:t>
            </a:r>
            <a:r>
              <a:rPr lang="en-US" sz="2400" b="1" dirty="0"/>
              <a:t>send a worksheet as an email message:</a:t>
            </a:r>
            <a:endParaRPr lang="en-US" sz="2400" dirty="0"/>
          </a:p>
          <a:p>
            <a:pPr marL="457200" lvl="0" indent="-457200">
              <a:buFont typeface="+mj-lt"/>
              <a:buAutoNum type="arabicPeriod"/>
            </a:pPr>
            <a:r>
              <a:rPr lang="en-US" sz="2400" b="1" dirty="0"/>
              <a:t>OPEN</a:t>
            </a:r>
            <a:r>
              <a:rPr lang="en-US" sz="2400" dirty="0"/>
              <a:t> the </a:t>
            </a:r>
            <a:r>
              <a:rPr lang="en-US" sz="2400" b="1" i="1" dirty="0"/>
              <a:t>Employee ID </a:t>
            </a:r>
            <a:r>
              <a:rPr lang="en-US" sz="2400" dirty="0"/>
              <a:t>file from the student data files for this lesson. </a:t>
            </a:r>
            <a:r>
              <a:rPr lang="en-US" sz="2400" b="1" dirty="0"/>
              <a:t>SAVE</a:t>
            </a:r>
            <a:r>
              <a:rPr lang="en-US" sz="2400" dirty="0"/>
              <a:t> the file as </a:t>
            </a:r>
            <a:r>
              <a:rPr lang="en-US" sz="2400" b="1" i="1" dirty="0"/>
              <a:t>Employee ID Recipient</a:t>
            </a:r>
            <a:r>
              <a:rPr lang="en-US" sz="2400" dirty="0"/>
              <a:t>.</a:t>
            </a:r>
          </a:p>
          <a:p>
            <a:pPr marL="457200" lvl="0" indent="-457200">
              <a:buFont typeface="+mj-lt"/>
              <a:buAutoNum type="arabicPeriod"/>
            </a:pPr>
            <a:r>
              <a:rPr lang="en-US" sz="2400" dirty="0"/>
              <a:t>Click the File tab, Click on </a:t>
            </a:r>
            <a:r>
              <a:rPr lang="en-US" sz="2400" b="1" dirty="0"/>
              <a:t>Protect Workbook</a:t>
            </a:r>
            <a:r>
              <a:rPr lang="en-US" sz="2400" dirty="0"/>
              <a:t>, and click </a:t>
            </a:r>
            <a:r>
              <a:rPr lang="en-US" sz="2400" b="1" dirty="0"/>
              <a:t>Mark as Final</a:t>
            </a:r>
            <a:r>
              <a:rPr lang="en-US" sz="2400" dirty="0"/>
              <a:t>.</a:t>
            </a:r>
          </a:p>
          <a:p>
            <a:pPr marL="457200" indent="-457200">
              <a:buFont typeface="+mj-lt"/>
              <a:buAutoNum type="arabicPeriod"/>
            </a:pPr>
            <a:r>
              <a:rPr lang="en-US" sz="2400" dirty="0" smtClean="0"/>
              <a:t>Click </a:t>
            </a:r>
            <a:r>
              <a:rPr lang="en-US" sz="2400" dirty="0"/>
              <a:t>the File tab and click </a:t>
            </a:r>
            <a:r>
              <a:rPr lang="en-US" sz="2400" b="1" dirty="0"/>
              <a:t>Options</a:t>
            </a:r>
            <a:r>
              <a:rPr lang="en-US" sz="2400" dirty="0"/>
              <a:t> in the Navigation bar. The </a:t>
            </a:r>
            <a:r>
              <a:rPr lang="en-US" sz="2400" i="1" dirty="0"/>
              <a:t>Excel Options</a:t>
            </a:r>
            <a:r>
              <a:rPr lang="en-US" sz="2400" dirty="0"/>
              <a:t> Window opens.</a:t>
            </a:r>
          </a:p>
          <a:p>
            <a:pPr marL="457200" indent="-457200">
              <a:buFont typeface="+mj-lt"/>
              <a:buAutoNum type="arabicPeriod"/>
            </a:pPr>
            <a:r>
              <a:rPr lang="en-US" sz="2400" dirty="0" smtClean="0"/>
              <a:t>Click </a:t>
            </a:r>
            <a:r>
              <a:rPr lang="en-US" sz="2400" b="1" dirty="0"/>
              <a:t>Customize Quick Access Toolbar</a:t>
            </a:r>
            <a:r>
              <a:rPr lang="en-US" sz="2400" dirty="0"/>
              <a:t>. In the </a:t>
            </a:r>
            <a:r>
              <a:rPr lang="en-US" sz="2400" i="1" dirty="0"/>
              <a:t>Choose Commands From</a:t>
            </a:r>
            <a:r>
              <a:rPr lang="en-US" sz="2400" dirty="0"/>
              <a:t> field, click on </a:t>
            </a:r>
            <a:r>
              <a:rPr lang="en-US" sz="2400" i="1" dirty="0"/>
              <a:t>E-mail to highlight</a:t>
            </a:r>
            <a:r>
              <a:rPr lang="en-US" sz="2400" dirty="0"/>
              <a:t>. In the center bar between the left and right fields click </a:t>
            </a:r>
            <a:r>
              <a:rPr lang="en-US" sz="2400" b="1" dirty="0"/>
              <a:t>Add</a:t>
            </a:r>
            <a:r>
              <a:rPr lang="en-US" sz="2400" dirty="0"/>
              <a:t>. This step adds the email button to the Quick Access Toolbar</a:t>
            </a:r>
            <a:r>
              <a:rPr lang="en-US" sz="2400" dirty="0" smtClean="0"/>
              <a:t>.</a:t>
            </a:r>
            <a:endParaRPr lang="en-US" sz="2400" dirty="0"/>
          </a:p>
        </p:txBody>
      </p:sp>
    </p:spTree>
    <p:extLst>
      <p:ext uri="{BB962C8B-B14F-4D97-AF65-F5344CB8AC3E}">
        <p14:creationId xmlns:p14="http://schemas.microsoft.com/office/powerpoint/2010/main" val="258377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Use SUMIF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Click </a:t>
            </a:r>
            <a:r>
              <a:rPr lang="en-US" sz="2400" dirty="0"/>
              <a:t>the </a:t>
            </a:r>
            <a:r>
              <a:rPr lang="en-US" sz="2400" b="1" dirty="0"/>
              <a:t>File</a:t>
            </a:r>
            <a:r>
              <a:rPr lang="en-US" sz="2400" dirty="0"/>
              <a:t> tab and select </a:t>
            </a:r>
            <a:r>
              <a:rPr lang="en-US" sz="2400" b="1" dirty="0"/>
              <a:t>Save As</a:t>
            </a:r>
            <a:r>
              <a:rPr lang="en-US" sz="2400" dirty="0"/>
              <a:t>. Create a Lesson 9 folder.</a:t>
            </a:r>
          </a:p>
          <a:p>
            <a:pPr marL="457200" indent="-457200">
              <a:buFont typeface="+mj-lt"/>
              <a:buAutoNum type="arabicPeriod" startAt="12"/>
            </a:pPr>
            <a:r>
              <a:rPr lang="en-US" sz="2400" b="1" dirty="0" smtClean="0"/>
              <a:t>SAVE</a:t>
            </a:r>
            <a:r>
              <a:rPr lang="en-US" sz="2400" dirty="0" smtClean="0"/>
              <a:t> </a:t>
            </a:r>
            <a:r>
              <a:rPr lang="en-US" sz="2400" dirty="0"/>
              <a:t>the workbook as </a:t>
            </a:r>
            <a:r>
              <a:rPr lang="en-US" sz="2400" b="1" i="1" dirty="0"/>
              <a:t>December Sales</a:t>
            </a:r>
            <a:r>
              <a:rPr lang="en-US" sz="2400" dirty="0"/>
              <a:t> in the Lesson 9 folder.</a:t>
            </a:r>
          </a:p>
          <a:p>
            <a:r>
              <a:rPr lang="en-US" sz="2400" b="1" dirty="0"/>
              <a:t>LEAVE</a:t>
            </a:r>
            <a:r>
              <a:rPr lang="en-US" sz="2400" dirty="0"/>
              <a:t> the workbook open for use in the next exercise.</a:t>
            </a:r>
          </a:p>
          <a:p>
            <a:endParaRPr lang="en-US" sz="2400" dirty="0"/>
          </a:p>
          <a:p>
            <a:endParaRPr lang="en-US" sz="2400" dirty="0"/>
          </a:p>
        </p:txBody>
      </p:sp>
    </p:spTree>
    <p:extLst>
      <p:ext uri="{BB962C8B-B14F-4D97-AF65-F5344CB8AC3E}">
        <p14:creationId xmlns:p14="http://schemas.microsoft.com/office/powerpoint/2010/main" val="11123787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normAutofit lnSpcReduction="10000"/>
          </a:bodyPr>
          <a:lstStyle/>
          <a:p>
            <a:pPr marL="457200" indent="-457200">
              <a:buFont typeface="+mj-lt"/>
              <a:buAutoNum type="arabicPeriod" startAt="5"/>
            </a:pPr>
            <a:r>
              <a:rPr lang="en-US" sz="2400" dirty="0" smtClean="0"/>
              <a:t>In </a:t>
            </a:r>
            <a:r>
              <a:rPr lang="en-US" sz="2400" dirty="0"/>
              <a:t>the Choose Commands drop-down box, click </a:t>
            </a:r>
            <a:r>
              <a:rPr lang="en-US" sz="2400" b="1" dirty="0"/>
              <a:t>All Commands</a:t>
            </a:r>
            <a:r>
              <a:rPr lang="en-US" sz="2400" dirty="0"/>
              <a:t>. Scroll and find </a:t>
            </a:r>
            <a:r>
              <a:rPr lang="en-US" sz="2400" b="1" dirty="0"/>
              <a:t>Send to Mail Recipient </a:t>
            </a:r>
            <a:r>
              <a:rPr lang="en-US" sz="2400" dirty="0"/>
              <a:t>and click to highlight it. In the center bar between the left and right fields, click </a:t>
            </a:r>
            <a:r>
              <a:rPr lang="en-US" sz="2400" b="1" dirty="0"/>
              <a:t>Add</a:t>
            </a:r>
            <a:r>
              <a:rPr lang="en-US" sz="2400" dirty="0"/>
              <a:t>. This step will add this command to the Toolbar.</a:t>
            </a:r>
          </a:p>
          <a:p>
            <a:pPr marL="457200" indent="-457200">
              <a:buFont typeface="+mj-lt"/>
              <a:buAutoNum type="arabicPeriod" startAt="5"/>
            </a:pPr>
            <a:r>
              <a:rPr lang="en-US" sz="2400" dirty="0" smtClean="0"/>
              <a:t>Click </a:t>
            </a:r>
            <a:r>
              <a:rPr lang="en-US" sz="2400" b="1" dirty="0"/>
              <a:t>OK</a:t>
            </a:r>
            <a:r>
              <a:rPr lang="en-US" sz="2400" dirty="0"/>
              <a:t> to save both commands to the Toolbar.</a:t>
            </a:r>
          </a:p>
          <a:p>
            <a:pPr marL="457200" indent="-457200">
              <a:buFont typeface="+mj-lt"/>
              <a:buAutoNum type="arabicPeriod" startAt="5"/>
            </a:pPr>
            <a:r>
              <a:rPr lang="en-US" sz="2400" dirty="0" smtClean="0"/>
              <a:t>On </a:t>
            </a:r>
            <a:r>
              <a:rPr lang="en-US" sz="2400" dirty="0"/>
              <a:t>the Quick Access Toolbar, click </a:t>
            </a:r>
            <a:r>
              <a:rPr lang="en-US" sz="2400" b="1" dirty="0"/>
              <a:t>Send to </a:t>
            </a:r>
            <a:r>
              <a:rPr lang="en-US" sz="2400" b="1" dirty="0" smtClean="0"/>
              <a:t>Mail</a:t>
            </a:r>
            <a:br>
              <a:rPr lang="en-US" sz="2400" b="1" dirty="0" smtClean="0"/>
            </a:br>
            <a:r>
              <a:rPr lang="en-US" sz="2400" b="1" dirty="0" smtClean="0"/>
              <a:t>Recipient</a:t>
            </a:r>
            <a:r>
              <a:rPr lang="en-US" sz="2400" dirty="0" smtClean="0"/>
              <a:t>.</a:t>
            </a:r>
          </a:p>
          <a:p>
            <a:pPr marL="457200" indent="-457200">
              <a:buFont typeface="+mj-lt"/>
              <a:buAutoNum type="arabicPeriod" startAt="5"/>
            </a:pPr>
            <a:r>
              <a:rPr lang="en-US" sz="2400" dirty="0" smtClean="0"/>
              <a:t>The </a:t>
            </a:r>
            <a:r>
              <a:rPr lang="en-US" sz="2400" i="1" dirty="0"/>
              <a:t>E-mail</a:t>
            </a:r>
            <a:r>
              <a:rPr lang="en-US" sz="2400" dirty="0"/>
              <a:t> dialog box opens, as described in the first exercise in this group. Since the document is marked as final, </a:t>
            </a:r>
            <a:r>
              <a:rPr lang="en-US" sz="2400" b="1" dirty="0"/>
              <a:t>Send to Mail Recipients</a:t>
            </a:r>
            <a:r>
              <a:rPr lang="en-US" sz="2400" dirty="0"/>
              <a:t> is disabled. To disable Final, return to the Home tab and click the </a:t>
            </a:r>
            <a:r>
              <a:rPr lang="en-US" sz="2400" b="1" dirty="0"/>
              <a:t>Edit Anyway</a:t>
            </a:r>
            <a:r>
              <a:rPr lang="en-US" sz="2400" dirty="0"/>
              <a:t> button that appears at the top of the screen</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365104"/>
            <a:ext cx="390580" cy="428685"/>
          </a:xfrm>
          <a:prstGeom prst="rect">
            <a:avLst/>
          </a:prstGeom>
        </p:spPr>
      </p:pic>
    </p:spTree>
    <p:extLst>
      <p:ext uri="{BB962C8B-B14F-4D97-AF65-F5344CB8AC3E}">
        <p14:creationId xmlns:p14="http://schemas.microsoft.com/office/powerpoint/2010/main" val="37477419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Click </a:t>
            </a:r>
            <a:r>
              <a:rPr lang="en-US" sz="2400" dirty="0"/>
              <a:t>the </a:t>
            </a:r>
            <a:r>
              <a:rPr lang="en-US" sz="2400" b="1" dirty="0"/>
              <a:t>Send the current sheet as the message body</a:t>
            </a:r>
            <a:r>
              <a:rPr lang="en-US" sz="2400" dirty="0"/>
              <a:t> option, as shown in </a:t>
            </a:r>
            <a:r>
              <a:rPr lang="en-US" sz="2400" dirty="0" smtClean="0"/>
              <a:t>this figure, </a:t>
            </a:r>
            <a:r>
              <a:rPr lang="en-US" sz="2400" dirty="0"/>
              <a:t>then click OK. The email window is now embedded in your Excel screen with the current worksheet visible as the body of the email.</a:t>
            </a:r>
          </a:p>
          <a:p>
            <a:pPr marL="457200" indent="-457200">
              <a:buFont typeface="+mj-lt"/>
              <a:buAutoNum type="arabicPeriod" startAt="10"/>
            </a:pPr>
            <a:r>
              <a:rPr lang="en-US" sz="2400" dirty="0" smtClean="0"/>
              <a:t>Key </a:t>
            </a:r>
            <a:r>
              <a:rPr lang="en-US" sz="2400" dirty="0"/>
              <a:t>your instructor’s </a:t>
            </a:r>
            <a:r>
              <a:rPr lang="en-US" sz="2400" dirty="0" smtClean="0"/>
              <a:t/>
            </a:r>
            <a:br>
              <a:rPr lang="en-US" sz="2400" dirty="0" smtClean="0"/>
            </a:br>
            <a:r>
              <a:rPr lang="en-US" sz="2400" dirty="0" smtClean="0"/>
              <a:t>email </a:t>
            </a:r>
            <a:r>
              <a:rPr lang="en-US" sz="2400" dirty="0"/>
              <a:t>address in the </a:t>
            </a:r>
            <a:r>
              <a:rPr lang="en-US" sz="2400" dirty="0" smtClean="0"/>
              <a:t/>
            </a:r>
            <a:br>
              <a:rPr lang="en-US" sz="2400" dirty="0" smtClean="0"/>
            </a:br>
            <a:r>
              <a:rPr lang="en-US" sz="2400" dirty="0" smtClean="0"/>
              <a:t>To </a:t>
            </a:r>
            <a:r>
              <a:rPr lang="en-US" sz="2400" dirty="0"/>
              <a:t>field</a:t>
            </a:r>
            <a:r>
              <a:rPr lang="en-US" sz="2400" dirty="0" smtClean="0"/>
              <a:t>.</a:t>
            </a:r>
          </a:p>
          <a:p>
            <a:pPr marL="457200" indent="-457200">
              <a:buFont typeface="+mj-lt"/>
              <a:buAutoNum type="arabicPeriod" startAt="10"/>
            </a:pPr>
            <a:r>
              <a:rPr lang="en-US" sz="2400" dirty="0" smtClean="0"/>
              <a:t>Key </a:t>
            </a:r>
            <a:r>
              <a:rPr lang="en-US" sz="2400" b="1" dirty="0"/>
              <a:t>Worksheet ready </a:t>
            </a:r>
            <a:r>
              <a:rPr lang="en-US" sz="2400" b="1" dirty="0" smtClean="0"/>
              <a:t/>
            </a:r>
            <a:br>
              <a:rPr lang="en-US" sz="2400" b="1" dirty="0" smtClean="0"/>
            </a:br>
            <a:r>
              <a:rPr lang="en-US" sz="2400" b="1" dirty="0" smtClean="0"/>
              <a:t>to </a:t>
            </a:r>
            <a:r>
              <a:rPr lang="en-US" sz="2400" b="1" dirty="0"/>
              <a:t>e-mail </a:t>
            </a:r>
            <a:r>
              <a:rPr lang="en-US" sz="2400" dirty="0"/>
              <a:t>in the </a:t>
            </a:r>
            <a:r>
              <a:rPr lang="en-US" sz="2400" dirty="0" smtClean="0"/>
              <a:t>subject</a:t>
            </a:r>
            <a:br>
              <a:rPr lang="en-US" sz="2400" dirty="0" smtClean="0"/>
            </a:br>
            <a:r>
              <a:rPr lang="en-US" sz="2400" dirty="0" smtClean="0"/>
              <a:t> </a:t>
            </a:r>
            <a:r>
              <a:rPr lang="en-US" sz="2400" dirty="0"/>
              <a:t>line</a:t>
            </a:r>
            <a:r>
              <a:rPr lang="en-US" sz="2400" dirty="0" smtClean="0"/>
              <a: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571" y="3356992"/>
            <a:ext cx="4594076" cy="2565995"/>
          </a:xfrm>
          <a:prstGeom prst="rect">
            <a:avLst/>
          </a:prstGeom>
        </p:spPr>
      </p:pic>
    </p:spTree>
    <p:extLst>
      <p:ext uri="{BB962C8B-B14F-4D97-AF65-F5344CB8AC3E}">
        <p14:creationId xmlns:p14="http://schemas.microsoft.com/office/powerpoint/2010/main" val="631270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Distribute a Workbook by Email</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Click </a:t>
            </a:r>
            <a:r>
              <a:rPr lang="en-US" sz="2400" dirty="0"/>
              <a:t>the </a:t>
            </a:r>
            <a:r>
              <a:rPr lang="en-US" sz="2400" b="1" dirty="0"/>
              <a:t>Send this </a:t>
            </a:r>
            <a:r>
              <a:rPr lang="en-US" sz="2400" b="1" dirty="0" smtClean="0"/>
              <a:t/>
            </a:r>
            <a:br>
              <a:rPr lang="en-US" sz="2400" b="1" dirty="0" smtClean="0"/>
            </a:br>
            <a:r>
              <a:rPr lang="en-US" sz="2400" b="1" dirty="0" smtClean="0"/>
              <a:t>Selection </a:t>
            </a:r>
            <a:r>
              <a:rPr lang="en-US" sz="2400" dirty="0" smtClean="0"/>
              <a:t>button </a:t>
            </a:r>
            <a:r>
              <a:rPr lang="en-US" sz="2400" dirty="0"/>
              <a:t>on </a:t>
            </a:r>
            <a:r>
              <a:rPr lang="en-US" sz="2400" dirty="0" smtClean="0"/>
              <a:t/>
            </a:r>
            <a:br>
              <a:rPr lang="en-US" sz="2400" dirty="0" smtClean="0"/>
            </a:br>
            <a:r>
              <a:rPr lang="en-US" sz="2400" dirty="0" smtClean="0"/>
              <a:t>the </a:t>
            </a:r>
            <a:r>
              <a:rPr lang="en-US" sz="2400" dirty="0"/>
              <a:t>email message </a:t>
            </a:r>
            <a:r>
              <a:rPr lang="en-US" sz="2400" dirty="0" smtClean="0"/>
              <a:t/>
            </a:r>
            <a:br>
              <a:rPr lang="en-US" sz="2400" dirty="0" smtClean="0"/>
            </a:br>
            <a:r>
              <a:rPr lang="en-US" sz="2400" dirty="0" smtClean="0"/>
              <a:t>toolbar </a:t>
            </a:r>
            <a:r>
              <a:rPr lang="en-US" sz="2400" dirty="0"/>
              <a:t>above the </a:t>
            </a:r>
            <a:r>
              <a:rPr lang="en-US" sz="2400" dirty="0" smtClean="0"/>
              <a:t/>
            </a:r>
            <a:br>
              <a:rPr lang="en-US" sz="2400" dirty="0" smtClean="0"/>
            </a:br>
            <a:r>
              <a:rPr lang="en-US" sz="2400" dirty="0" smtClean="0"/>
              <a:t>email </a:t>
            </a:r>
            <a:r>
              <a:rPr lang="en-US" sz="2400" dirty="0"/>
              <a:t>information, </a:t>
            </a:r>
            <a:r>
              <a:rPr lang="en-US" sz="2400" dirty="0" smtClean="0"/>
              <a:t/>
            </a:r>
            <a:br>
              <a:rPr lang="en-US" sz="2400" dirty="0" smtClean="0"/>
            </a:br>
            <a:r>
              <a:rPr lang="en-US" sz="2400" dirty="0" smtClean="0"/>
              <a:t>as </a:t>
            </a:r>
            <a:r>
              <a:rPr lang="en-US" sz="2400" dirty="0"/>
              <a:t>illustrated in </a:t>
            </a:r>
            <a:r>
              <a:rPr lang="en-US" sz="2400" dirty="0" smtClean="0"/>
              <a:t>this </a:t>
            </a:r>
            <a:br>
              <a:rPr lang="en-US" sz="2400" dirty="0" smtClean="0"/>
            </a:br>
            <a:r>
              <a:rPr lang="en-US" sz="2400" dirty="0" smtClean="0"/>
              <a:t>figure. </a:t>
            </a:r>
            <a:r>
              <a:rPr lang="en-US" sz="2400" dirty="0"/>
              <a:t>Click </a:t>
            </a:r>
            <a:r>
              <a:rPr lang="en-US" sz="2400" b="1" dirty="0"/>
              <a:t>OK</a:t>
            </a:r>
            <a:r>
              <a:rPr lang="en-US" sz="2400" dirty="0"/>
              <a:t>. </a:t>
            </a:r>
          </a:p>
          <a:p>
            <a:pPr marL="457200" indent="-457200">
              <a:buFont typeface="+mj-lt"/>
              <a:buAutoNum type="arabicPeriod" startAt="13"/>
            </a:pPr>
            <a:r>
              <a:rPr lang="en-US" sz="2400" b="1" dirty="0" smtClean="0"/>
              <a:t>SAVE</a:t>
            </a:r>
            <a:r>
              <a:rPr lang="en-US" sz="2400" dirty="0" smtClean="0"/>
              <a:t> </a:t>
            </a:r>
            <a:r>
              <a:rPr lang="en-US" sz="2400" dirty="0"/>
              <a:t>the workbook</a:t>
            </a:r>
            <a:r>
              <a:rPr lang="en-US" sz="2400" dirty="0" smtClean="0"/>
              <a:t>.</a:t>
            </a:r>
          </a:p>
          <a:p>
            <a:r>
              <a:rPr lang="en-US" sz="2400" b="1" dirty="0" smtClean="0"/>
              <a:t>CLOSE</a:t>
            </a:r>
            <a:r>
              <a:rPr lang="en-US" sz="2400" dirty="0" smtClean="0"/>
              <a:t> </a:t>
            </a:r>
            <a:r>
              <a:rPr lang="en-US" sz="2400" dirty="0"/>
              <a:t>the workbook. </a:t>
            </a:r>
            <a:r>
              <a:rPr lang="en-US" sz="2400" dirty="0" smtClean="0"/>
              <a:t/>
            </a:r>
            <a:br>
              <a:rPr lang="en-US" sz="2400" dirty="0" smtClean="0"/>
            </a:br>
            <a:r>
              <a:rPr lang="en-US" sz="2400" b="1" dirty="0" smtClean="0"/>
              <a:t>LEAVE</a:t>
            </a:r>
            <a:r>
              <a:rPr lang="en-US" sz="2400" dirty="0" smtClean="0"/>
              <a:t> </a:t>
            </a:r>
            <a:r>
              <a:rPr lang="en-US" sz="2400" dirty="0"/>
              <a:t>Excel open </a:t>
            </a:r>
            <a:r>
              <a:rPr lang="en-US" sz="2400" dirty="0" smtClean="0"/>
              <a:t>for</a:t>
            </a:r>
            <a:br>
              <a:rPr lang="en-US" sz="2400" dirty="0" smtClean="0"/>
            </a:br>
            <a:r>
              <a:rPr lang="en-US" sz="2400" dirty="0" smtClean="0"/>
              <a:t>the </a:t>
            </a:r>
            <a:r>
              <a:rPr lang="en-US" sz="2400" dirty="0"/>
              <a:t>next exercise</a:t>
            </a:r>
            <a:r>
              <a:rPr lang="en-US" sz="2400" dirty="0" smtClean="0"/>
              <a:t>.</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820019"/>
            <a:ext cx="4547781" cy="3769221"/>
          </a:xfrm>
          <a:prstGeom prst="rect">
            <a:avLst/>
          </a:prstGeom>
        </p:spPr>
      </p:pic>
    </p:spTree>
    <p:extLst>
      <p:ext uri="{BB962C8B-B14F-4D97-AF65-F5344CB8AC3E}">
        <p14:creationId xmlns:p14="http://schemas.microsoft.com/office/powerpoint/2010/main" val="9834972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a:t>
            </a:r>
            <a:r>
              <a:rPr lang="en-US" b="1" dirty="0"/>
              <a:t>Distribute a Workbook by Email</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a:t>To send a workbook from your email program:</a:t>
            </a:r>
            <a:endParaRPr lang="en-US" sz="2400" dirty="0"/>
          </a:p>
          <a:p>
            <a:pPr marL="457200" indent="-457200">
              <a:buFont typeface="+mj-lt"/>
              <a:buAutoNum type="arabicPeriod"/>
            </a:pPr>
            <a:r>
              <a:rPr lang="en-US" sz="2400" b="1" dirty="0" smtClean="0"/>
              <a:t>LAUNCH</a:t>
            </a:r>
            <a:r>
              <a:rPr lang="en-US" sz="2400" dirty="0" smtClean="0"/>
              <a:t> </a:t>
            </a:r>
            <a:r>
              <a:rPr lang="en-US" sz="2400" dirty="0"/>
              <a:t>your email program. Create a new email message.</a:t>
            </a:r>
          </a:p>
          <a:p>
            <a:pPr marL="457200" indent="-457200">
              <a:buFont typeface="+mj-lt"/>
              <a:buAutoNum type="arabicPeriod"/>
            </a:pPr>
            <a:r>
              <a:rPr lang="en-US" sz="2400" dirty="0" smtClean="0"/>
              <a:t>Key </a:t>
            </a:r>
            <a:r>
              <a:rPr lang="en-US" sz="2400" dirty="0"/>
              <a:t>your instructor’s email address in the </a:t>
            </a:r>
            <a:r>
              <a:rPr lang="en-US" sz="2400" b="1" dirty="0"/>
              <a:t>To</a:t>
            </a:r>
            <a:r>
              <a:rPr lang="en-US" sz="2400" dirty="0"/>
              <a:t> field.</a:t>
            </a:r>
          </a:p>
          <a:p>
            <a:pPr marL="457200" indent="-457200">
              <a:buFont typeface="+mj-lt"/>
              <a:buAutoNum type="arabicPeriod"/>
            </a:pPr>
            <a:r>
              <a:rPr lang="en-US" sz="2400" dirty="0" smtClean="0"/>
              <a:t>Key </a:t>
            </a:r>
            <a:r>
              <a:rPr lang="en-US" sz="2400" b="1" dirty="0"/>
              <a:t>Employee ID Final ready to send </a:t>
            </a:r>
            <a:r>
              <a:rPr lang="en-US" sz="2400" dirty="0"/>
              <a:t>in the subject line. </a:t>
            </a:r>
          </a:p>
          <a:p>
            <a:pPr marL="457200" indent="-457200">
              <a:buFont typeface="+mj-lt"/>
              <a:buAutoNum type="arabicPeriod"/>
            </a:pPr>
            <a:r>
              <a:rPr lang="en-US" sz="2400" dirty="0" smtClean="0"/>
              <a:t>Click </a:t>
            </a:r>
            <a:r>
              <a:rPr lang="en-US" sz="2400" b="1" dirty="0"/>
              <a:t>Attach</a:t>
            </a:r>
            <a:r>
              <a:rPr lang="en-US" sz="2400" dirty="0"/>
              <a:t> </a:t>
            </a:r>
            <a:r>
              <a:rPr lang="en-US" sz="2400" b="1" dirty="0"/>
              <a:t>File</a:t>
            </a:r>
            <a:r>
              <a:rPr lang="en-US" sz="2400" dirty="0"/>
              <a:t>.</a:t>
            </a:r>
          </a:p>
          <a:p>
            <a:pPr marL="457200" indent="-457200">
              <a:buFont typeface="+mj-lt"/>
              <a:buAutoNum type="arabicPeriod"/>
            </a:pPr>
            <a:r>
              <a:rPr lang="en-US" sz="2400" dirty="0" smtClean="0"/>
              <a:t>Navigate </a:t>
            </a:r>
            <a:r>
              <a:rPr lang="en-US" sz="2400" dirty="0"/>
              <a:t>to the Lesson 9 folder where you saved </a:t>
            </a:r>
            <a:r>
              <a:rPr lang="en-US" sz="2400" b="1" i="1" dirty="0"/>
              <a:t>Employee ID Final</a:t>
            </a:r>
            <a:r>
              <a:rPr lang="en-US" sz="2400" dirty="0"/>
              <a:t>. Click the filename, then click </a:t>
            </a:r>
            <a:r>
              <a:rPr lang="en-US" sz="2400" b="1" dirty="0"/>
              <a:t>Open</a:t>
            </a:r>
            <a:r>
              <a:rPr lang="en-US" sz="2400" dirty="0"/>
              <a:t>.</a:t>
            </a:r>
          </a:p>
          <a:p>
            <a:pPr marL="457200" indent="-457200">
              <a:buFont typeface="+mj-lt"/>
              <a:buAutoNum type="arabicPeriod"/>
            </a:pPr>
            <a:r>
              <a:rPr lang="en-US" sz="2400" dirty="0" smtClean="0"/>
              <a:t>In </a:t>
            </a:r>
            <a:r>
              <a:rPr lang="en-US" sz="2400" dirty="0"/>
              <a:t>the </a:t>
            </a:r>
            <a:r>
              <a:rPr lang="en-US" sz="2400" dirty="0" smtClean="0"/>
              <a:t>message area, </a:t>
            </a:r>
            <a:r>
              <a:rPr lang="en-US" sz="2400" dirty="0"/>
              <a:t>key </a:t>
            </a:r>
            <a:r>
              <a:rPr lang="en-US" sz="2400" b="1" dirty="0"/>
              <a:t>The Employee ID Copy workbook is attached in the email message</a:t>
            </a:r>
            <a:r>
              <a:rPr lang="en-US" sz="2400" dirty="0"/>
              <a:t>.</a:t>
            </a:r>
          </a:p>
          <a:p>
            <a:pPr marL="457200" indent="-457200">
              <a:buFont typeface="+mj-lt"/>
              <a:buAutoNum type="arabicPeriod"/>
            </a:pPr>
            <a:r>
              <a:rPr lang="en-US" sz="2400" dirty="0" smtClean="0"/>
              <a:t>Click </a:t>
            </a:r>
            <a:r>
              <a:rPr lang="en-US" sz="2400" b="1" dirty="0"/>
              <a:t>Send</a:t>
            </a:r>
            <a:r>
              <a:rPr lang="en-US" sz="2400" dirty="0"/>
              <a:t>.</a:t>
            </a:r>
          </a:p>
          <a:p>
            <a:pPr marL="457200" indent="-457200">
              <a:buFont typeface="+mj-lt"/>
              <a:buAutoNum type="arabicPeriod"/>
            </a:pPr>
            <a:r>
              <a:rPr lang="en-US" sz="2400" b="1" dirty="0" smtClean="0"/>
              <a:t>CLOSE</a:t>
            </a:r>
            <a:r>
              <a:rPr lang="en-US" sz="2400" dirty="0" smtClean="0"/>
              <a:t> </a:t>
            </a:r>
            <a:r>
              <a:rPr lang="en-US" sz="2400" dirty="0"/>
              <a:t>the workbook. </a:t>
            </a:r>
          </a:p>
          <a:p>
            <a:endParaRPr lang="en-US" sz="2400" dirty="0"/>
          </a:p>
        </p:txBody>
      </p:sp>
    </p:spTree>
    <p:extLst>
      <p:ext uri="{BB962C8B-B14F-4D97-AF65-F5344CB8AC3E}">
        <p14:creationId xmlns:p14="http://schemas.microsoft.com/office/powerpoint/2010/main" val="2186665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Turn Track Changes On and Off</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LAUNCH</a:t>
            </a:r>
            <a:r>
              <a:rPr lang="en-US" sz="2400" dirty="0" smtClean="0"/>
              <a:t> </a:t>
            </a:r>
            <a:r>
              <a:rPr lang="en-US" sz="2400" dirty="0"/>
              <a:t>Excel if it is not already running.</a:t>
            </a:r>
          </a:p>
          <a:p>
            <a:pPr marL="457200" indent="-457200">
              <a:buFont typeface="+mj-lt"/>
              <a:buAutoNum type="arabicPeriod"/>
            </a:pPr>
            <a:r>
              <a:rPr lang="en-US" sz="2400" b="1" dirty="0" smtClean="0"/>
              <a:t>OPEN</a:t>
            </a:r>
            <a:r>
              <a:rPr lang="en-US" sz="2400" dirty="0" smtClean="0"/>
              <a:t> </a:t>
            </a:r>
            <a:r>
              <a:rPr lang="en-US" sz="2400" dirty="0"/>
              <a:t>the </a:t>
            </a:r>
            <a:r>
              <a:rPr lang="en-US" sz="2400" b="1" i="1" dirty="0"/>
              <a:t>Sample Medications</a:t>
            </a:r>
            <a:r>
              <a:rPr lang="en-US" sz="2400" dirty="0"/>
              <a:t> data file for this lesson.</a:t>
            </a:r>
          </a:p>
          <a:p>
            <a:pPr marL="457200" indent="-457200">
              <a:buFont typeface="+mj-lt"/>
              <a:buAutoNum type="arabicPeriod"/>
            </a:pPr>
            <a:r>
              <a:rPr lang="en-US" sz="2400" b="1" dirty="0" smtClean="0"/>
              <a:t>SAVE</a:t>
            </a:r>
            <a:r>
              <a:rPr lang="en-US" sz="2400" dirty="0" smtClean="0"/>
              <a:t> </a:t>
            </a:r>
            <a:r>
              <a:rPr lang="en-US" sz="2400" dirty="0"/>
              <a:t>the workbook as </a:t>
            </a:r>
            <a:r>
              <a:rPr lang="en-US" sz="2400" b="1" i="1" dirty="0"/>
              <a:t>Samples</a:t>
            </a:r>
            <a:r>
              <a:rPr lang="en-US" sz="2400" dirty="0"/>
              <a:t> in the Lesson 9 folder.</a:t>
            </a:r>
          </a:p>
          <a:p>
            <a:pPr marL="457200" indent="-457200">
              <a:buFont typeface="+mj-lt"/>
              <a:buAutoNum type="arabicPeriod"/>
            </a:pPr>
            <a:r>
              <a:rPr lang="en-US" sz="2400" dirty="0" smtClean="0"/>
              <a:t>On </a:t>
            </a:r>
            <a:r>
              <a:rPr lang="en-US" sz="2400" dirty="0"/>
              <a:t>the Review tab, in the Changes group, click the </a:t>
            </a:r>
            <a:r>
              <a:rPr lang="en-US" sz="2400" b="1" dirty="0"/>
              <a:t>Protect and Share Workbook </a:t>
            </a:r>
            <a:r>
              <a:rPr lang="en-US" sz="2400" dirty="0"/>
              <a:t>button. The </a:t>
            </a:r>
            <a:r>
              <a:rPr lang="en-US" sz="2400" i="1" dirty="0"/>
              <a:t>Protect Shared Workbook </a:t>
            </a:r>
            <a:r>
              <a:rPr lang="en-US" sz="2400" dirty="0"/>
              <a:t>dialog box opens.</a:t>
            </a:r>
          </a:p>
          <a:p>
            <a:pPr marL="457200" indent="-457200">
              <a:buFont typeface="+mj-lt"/>
              <a:buAutoNum type="arabicPeriod"/>
            </a:pPr>
            <a:r>
              <a:rPr lang="en-US" sz="2400" dirty="0" smtClean="0"/>
              <a:t>In </a:t>
            </a:r>
            <a:r>
              <a:rPr lang="en-US" sz="2400" dirty="0"/>
              <a:t>the dialog box, click </a:t>
            </a:r>
            <a:r>
              <a:rPr lang="en-US" sz="2400" b="1" dirty="0"/>
              <a:t>Sharing with track changes</a:t>
            </a:r>
            <a:r>
              <a:rPr lang="en-US" sz="2400" dirty="0"/>
              <a:t>. When you choose this option, the Create Password text box becomes active. You can assign a password at this time, but it is not necessary. Click </a:t>
            </a:r>
            <a:r>
              <a:rPr lang="en-US" sz="2400" b="1" dirty="0"/>
              <a:t>OK</a:t>
            </a:r>
            <a:r>
              <a:rPr lang="en-US" sz="2400" dirty="0" smtClean="0"/>
              <a:t>.</a:t>
            </a:r>
            <a:endParaRPr lang="en-US" sz="2400" dirty="0"/>
          </a:p>
        </p:txBody>
      </p:sp>
    </p:spTree>
    <p:extLst>
      <p:ext uri="{BB962C8B-B14F-4D97-AF65-F5344CB8AC3E}">
        <p14:creationId xmlns:p14="http://schemas.microsoft.com/office/powerpoint/2010/main" val="2440408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Turn Track Changes On and Off</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a:t>OK</a:t>
            </a:r>
            <a:r>
              <a:rPr lang="en-US" sz="2400" dirty="0"/>
              <a:t> when asked if you want to continue and save the workbook. </a:t>
            </a:r>
            <a:endParaRPr lang="en-US" sz="2400" dirty="0" smtClean="0"/>
          </a:p>
          <a:p>
            <a:r>
              <a:rPr lang="en-US" sz="2400" dirty="0" smtClean="0"/>
              <a:t>You </a:t>
            </a:r>
            <a:r>
              <a:rPr lang="en-US" sz="2400" dirty="0"/>
              <a:t>have now marked the workbook to save tracked changes.</a:t>
            </a:r>
          </a:p>
          <a:p>
            <a:r>
              <a:rPr lang="en-US" sz="2400" b="1" dirty="0"/>
              <a:t>LEAVE</a:t>
            </a:r>
            <a:r>
              <a:rPr lang="en-US" sz="2400" dirty="0"/>
              <a:t> the workbook open to use in the next exercise.</a:t>
            </a:r>
          </a:p>
          <a:p>
            <a:endParaRPr lang="en-US" sz="2400" dirty="0"/>
          </a:p>
        </p:txBody>
      </p:sp>
    </p:spTree>
    <p:extLst>
      <p:ext uri="{BB962C8B-B14F-4D97-AF65-F5344CB8AC3E}">
        <p14:creationId xmlns:p14="http://schemas.microsoft.com/office/powerpoint/2010/main" val="3880580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Set Track Change Options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in the Changes group, click </a:t>
            </a:r>
            <a:r>
              <a:rPr lang="en-US" sz="2400" b="1" dirty="0"/>
              <a:t>Share</a:t>
            </a:r>
            <a:r>
              <a:rPr lang="en-US" sz="2400" dirty="0"/>
              <a:t> </a:t>
            </a:r>
            <a:r>
              <a:rPr lang="en-US" sz="2400" b="1" dirty="0"/>
              <a:t>Workbook</a:t>
            </a:r>
            <a:r>
              <a:rPr lang="en-US" sz="2400" dirty="0"/>
              <a:t>; the </a:t>
            </a:r>
            <a:r>
              <a:rPr lang="en-US" sz="2400" i="1" dirty="0"/>
              <a:t>Share Workbook </a:t>
            </a:r>
            <a:r>
              <a:rPr lang="en-US" sz="2400" dirty="0"/>
              <a:t>dialog box opens.</a:t>
            </a:r>
          </a:p>
          <a:p>
            <a:pPr marL="457200" indent="-457200">
              <a:buFont typeface="+mj-lt"/>
              <a:buAutoNum type="arabicPeriod"/>
            </a:pPr>
            <a:r>
              <a:rPr lang="en-US" sz="2400" dirty="0" smtClean="0"/>
              <a:t>Click </a:t>
            </a:r>
            <a:r>
              <a:rPr lang="en-US" sz="2400" dirty="0"/>
              <a:t>the </a:t>
            </a:r>
            <a:r>
              <a:rPr lang="en-US" sz="2400" b="1" dirty="0"/>
              <a:t>Advanced</a:t>
            </a:r>
            <a:r>
              <a:rPr lang="en-US" sz="2400" dirty="0"/>
              <a:t> tab. See the </a:t>
            </a:r>
            <a:r>
              <a:rPr lang="en-US" sz="2400" dirty="0" smtClean="0"/>
              <a:t/>
            </a:r>
            <a:br>
              <a:rPr lang="en-US" sz="2400" dirty="0" smtClean="0"/>
            </a:br>
            <a:r>
              <a:rPr lang="en-US" sz="2400" dirty="0" smtClean="0"/>
              <a:t>figure.</a:t>
            </a:r>
            <a:endParaRPr lang="en-US" sz="2400" dirty="0"/>
          </a:p>
          <a:p>
            <a:pPr marL="457200" indent="-457200">
              <a:buFont typeface="+mj-lt"/>
              <a:buAutoNum type="arabicPeriod"/>
            </a:pPr>
            <a:r>
              <a:rPr lang="en-US" sz="2400" dirty="0" smtClean="0"/>
              <a:t>In </a:t>
            </a:r>
            <a:r>
              <a:rPr lang="en-US" sz="2400" dirty="0"/>
              <a:t>the </a:t>
            </a:r>
            <a:r>
              <a:rPr lang="en-US" sz="2400" i="1" dirty="0"/>
              <a:t>Keep Change History For</a:t>
            </a:r>
            <a:r>
              <a:rPr lang="en-US" sz="2400" dirty="0"/>
              <a:t> </a:t>
            </a:r>
            <a:r>
              <a:rPr lang="en-US" sz="2400" dirty="0" smtClean="0"/>
              <a:t/>
            </a:r>
            <a:br>
              <a:rPr lang="en-US" sz="2400" dirty="0" smtClean="0"/>
            </a:br>
            <a:r>
              <a:rPr lang="en-US" sz="2400" dirty="0" smtClean="0"/>
              <a:t>box</a:t>
            </a:r>
            <a:r>
              <a:rPr lang="en-US" sz="2400" dirty="0"/>
              <a:t>, click the scroll arrow to </a:t>
            </a:r>
            <a:r>
              <a:rPr lang="en-US" sz="2400" dirty="0" smtClean="0"/>
              <a:t/>
            </a:r>
            <a:br>
              <a:rPr lang="en-US" sz="2400" dirty="0" smtClean="0"/>
            </a:br>
            <a:r>
              <a:rPr lang="en-US" sz="2400" dirty="0" smtClean="0"/>
              <a:t>display </a:t>
            </a:r>
            <a:r>
              <a:rPr lang="en-US" sz="2400" b="1" dirty="0"/>
              <a:t>35</a:t>
            </a:r>
            <a:r>
              <a:rPr lang="en-US" sz="2400" dirty="0"/>
              <a:t>.</a:t>
            </a:r>
          </a:p>
          <a:p>
            <a:pPr marL="457200" indent="-457200">
              <a:buFont typeface="+mj-lt"/>
              <a:buAutoNum type="arabicPeriod"/>
            </a:pPr>
            <a:r>
              <a:rPr lang="en-US" sz="2400" dirty="0" smtClean="0"/>
              <a:t>Click </a:t>
            </a:r>
            <a:r>
              <a:rPr lang="en-US" sz="2400" b="1" dirty="0"/>
              <a:t>OK</a:t>
            </a:r>
            <a:r>
              <a:rPr lang="en-US" sz="2400" dirty="0"/>
              <a:t> to accept the default </a:t>
            </a:r>
            <a:r>
              <a:rPr lang="en-US" sz="2400" dirty="0" smtClean="0"/>
              <a:t/>
            </a:r>
            <a:br>
              <a:rPr lang="en-US" sz="2400" dirty="0" smtClean="0"/>
            </a:br>
            <a:r>
              <a:rPr lang="en-US" sz="2400" dirty="0" smtClean="0"/>
              <a:t>settings </a:t>
            </a:r>
            <a:r>
              <a:rPr lang="en-US" sz="2400" dirty="0"/>
              <a:t>in the remainder of the </a:t>
            </a:r>
            <a:r>
              <a:rPr lang="en-US" sz="2400" dirty="0" smtClean="0"/>
              <a:t/>
            </a:r>
            <a:br>
              <a:rPr lang="en-US" sz="2400" dirty="0" smtClean="0"/>
            </a:br>
            <a:r>
              <a:rPr lang="en-US" sz="2400" dirty="0" smtClean="0"/>
              <a:t>options</a:t>
            </a:r>
            <a:r>
              <a:rPr lang="en-US" sz="2400" dirty="0"/>
              <a:t>.</a:t>
            </a:r>
          </a:p>
          <a:p>
            <a:r>
              <a:rPr lang="en-US" sz="2400" b="1" dirty="0"/>
              <a:t>LEAVE</a:t>
            </a:r>
            <a:r>
              <a:rPr lang="en-US" sz="2400" dirty="0"/>
              <a:t> the workbook </a:t>
            </a:r>
            <a:r>
              <a:rPr lang="en-US" sz="2400" dirty="0" smtClean="0"/>
              <a:t>open.</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911780"/>
            <a:ext cx="3111497" cy="3613564"/>
          </a:xfrm>
          <a:prstGeom prst="rect">
            <a:avLst/>
          </a:prstGeom>
        </p:spPr>
      </p:pic>
    </p:spTree>
    <p:extLst>
      <p:ext uri="{BB962C8B-B14F-4D97-AF65-F5344CB8AC3E}">
        <p14:creationId xmlns:p14="http://schemas.microsoft.com/office/powerpoint/2010/main" val="24518278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Set Track Change Options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The Advanced tab contains four </a:t>
            </a:r>
            <a:r>
              <a:rPr lang="en-US" sz="2400" dirty="0" smtClean="0"/>
              <a:t>options:</a:t>
            </a:r>
          </a:p>
          <a:p>
            <a:pPr marL="457200" indent="-457200">
              <a:buFont typeface="+mj-lt"/>
              <a:buAutoNum type="arabicPeriod"/>
            </a:pPr>
            <a:r>
              <a:rPr lang="en-US" sz="2400" i="1" dirty="0" smtClean="0"/>
              <a:t>Track </a:t>
            </a:r>
            <a:r>
              <a:rPr lang="en-US" sz="2400" i="1" dirty="0"/>
              <a:t>changes </a:t>
            </a:r>
            <a:r>
              <a:rPr lang="en-US" sz="2400" dirty="0"/>
              <a:t>determines whether a change history is kept and the length of time it is kept. In a shared workbook, the change history documents changes made in past editing sessions. The information includes the name of the person who made each change, when the changes were made, and what data was changed. The default setting is 30 days. </a:t>
            </a:r>
            <a:r>
              <a:rPr lang="en-US" sz="2400" dirty="0" err="1"/>
              <a:t>Contoso</a:t>
            </a:r>
            <a:r>
              <a:rPr lang="en-US" sz="2400" dirty="0"/>
              <a:t> maintains a monthly record of the distribution of samples. Setting the change history to 35 days ensures that the office manger has sufficient time to review the workbook and resolve any conflicting changes before the change history is deleted</a:t>
            </a:r>
            <a:r>
              <a:rPr lang="en-US" sz="2400" dirty="0" smtClean="0"/>
              <a:t>.</a:t>
            </a:r>
            <a:endParaRPr lang="en-US" sz="2400" dirty="0"/>
          </a:p>
        </p:txBody>
      </p:sp>
    </p:spTree>
    <p:extLst>
      <p:ext uri="{BB962C8B-B14F-4D97-AF65-F5344CB8AC3E}">
        <p14:creationId xmlns:p14="http://schemas.microsoft.com/office/powerpoint/2010/main" val="40487913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Step-by-Step: Set Track Change Options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400" i="1" dirty="0" smtClean="0"/>
              <a:t>Update </a:t>
            </a:r>
            <a:r>
              <a:rPr lang="en-US" sz="2400" i="1" dirty="0"/>
              <a:t>changes </a:t>
            </a:r>
            <a:r>
              <a:rPr lang="en-US" sz="2400" dirty="0"/>
              <a:t>controls when changes made to the shared workbook are incorporated into the </a:t>
            </a:r>
            <a:r>
              <a:rPr lang="en-US" sz="2400" dirty="0" smtClean="0"/>
              <a:t>workbook.</a:t>
            </a:r>
          </a:p>
          <a:p>
            <a:pPr marL="457200" indent="-457200">
              <a:buFont typeface="+mj-lt"/>
              <a:buAutoNum type="arabicPeriod" startAt="2"/>
            </a:pPr>
            <a:r>
              <a:rPr lang="en-US" sz="2400" i="1" dirty="0" smtClean="0"/>
              <a:t>Conflicting </a:t>
            </a:r>
            <a:r>
              <a:rPr lang="en-US" sz="2400" i="1" dirty="0"/>
              <a:t>changes between users </a:t>
            </a:r>
            <a:r>
              <a:rPr lang="en-US" sz="2400" dirty="0"/>
              <a:t>determines whose edits become part of the file if two or more people are attempting to edit at the same time. The workbook owner’s changes usually take precedence</a:t>
            </a:r>
            <a:r>
              <a:rPr lang="en-US" sz="2400" dirty="0" smtClean="0"/>
              <a:t>.</a:t>
            </a:r>
          </a:p>
          <a:p>
            <a:pPr marL="457200" indent="-457200">
              <a:buFont typeface="+mj-lt"/>
              <a:buAutoNum type="arabicPeriod" startAt="2"/>
            </a:pPr>
            <a:r>
              <a:rPr lang="en-US" sz="2400" i="1" dirty="0" smtClean="0"/>
              <a:t>Include </a:t>
            </a:r>
            <a:r>
              <a:rPr lang="en-US" sz="2400" i="1" dirty="0"/>
              <a:t>in personal view </a:t>
            </a:r>
            <a:r>
              <a:rPr lang="en-US" sz="2400" dirty="0"/>
              <a:t>enables each user who edits the workbook to see a personal view of the workbook.</a:t>
            </a:r>
          </a:p>
          <a:p>
            <a:pPr marL="457200" indent="-457200">
              <a:buFont typeface="+mj-lt"/>
              <a:buAutoNum type="arabicPeriod" startAt="2"/>
            </a:pPr>
            <a:endParaRPr lang="en-US" sz="2400" dirty="0"/>
          </a:p>
        </p:txBody>
      </p:sp>
    </p:spTree>
    <p:extLst>
      <p:ext uri="{BB962C8B-B14F-4D97-AF65-F5344CB8AC3E}">
        <p14:creationId xmlns:p14="http://schemas.microsoft.com/office/powerpoint/2010/main" val="38402472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Insert Tracked Changes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workbook from the previous exercise.</a:t>
            </a:r>
          </a:p>
          <a:p>
            <a:pPr marL="457200" indent="-457200">
              <a:buFont typeface="+mj-lt"/>
              <a:buAutoNum type="arabicPeriod"/>
            </a:pPr>
            <a:r>
              <a:rPr lang="en-US" sz="2400" dirty="0" smtClean="0"/>
              <a:t>On </a:t>
            </a:r>
            <a:r>
              <a:rPr lang="en-US" sz="2400" dirty="0"/>
              <a:t>the Review tab, in the Changes group, click </a:t>
            </a:r>
            <a:r>
              <a:rPr lang="en-US" sz="2400" b="1" dirty="0"/>
              <a:t>Track Changes</a:t>
            </a:r>
            <a:r>
              <a:rPr lang="en-US" sz="2400" dirty="0"/>
              <a:t>; in the drop-down list that appears, click </a:t>
            </a:r>
            <a:r>
              <a:rPr lang="en-US" sz="2400" b="1" dirty="0"/>
              <a:t>Highlight</a:t>
            </a:r>
            <a:r>
              <a:rPr lang="en-US" sz="2400" dirty="0"/>
              <a:t> </a:t>
            </a:r>
            <a:r>
              <a:rPr lang="en-US" sz="2400" b="1" dirty="0"/>
              <a:t>Changes</a:t>
            </a:r>
            <a:r>
              <a:rPr lang="en-US" sz="2400" dirty="0"/>
              <a:t>. The Highlight Changes dialog box appears.</a:t>
            </a:r>
          </a:p>
          <a:p>
            <a:pPr marL="457200" indent="-457200">
              <a:buFont typeface="+mj-lt"/>
              <a:buAutoNum type="arabicPeriod"/>
            </a:pPr>
            <a:r>
              <a:rPr lang="en-US" sz="2400" dirty="0" smtClean="0"/>
              <a:t>The </a:t>
            </a:r>
            <a:r>
              <a:rPr lang="en-US" sz="2400" i="1" dirty="0"/>
              <a:t>Track changes while editing</a:t>
            </a:r>
            <a:r>
              <a:rPr lang="en-US" sz="2400" dirty="0"/>
              <a:t> box is inactive because change tracking was activated when you shared the workbook. As shown in </a:t>
            </a:r>
            <a:r>
              <a:rPr lang="en-US" sz="2400" dirty="0" smtClean="0"/>
              <a:t>the figure on the next slide, </a:t>
            </a:r>
            <a:r>
              <a:rPr lang="en-US" sz="2400" dirty="0"/>
              <a:t>in </a:t>
            </a:r>
            <a:r>
              <a:rPr lang="en-US" sz="2400" i="1" dirty="0"/>
              <a:t>When</a:t>
            </a:r>
            <a:r>
              <a:rPr lang="en-US" sz="2400" dirty="0"/>
              <a:t>,</a:t>
            </a:r>
            <a:r>
              <a:rPr lang="en-US" sz="2400" i="1" dirty="0"/>
              <a:t> </a:t>
            </a:r>
            <a:r>
              <a:rPr lang="en-US" sz="2400" dirty="0"/>
              <a:t>click the down arrow and then select </a:t>
            </a:r>
            <a:r>
              <a:rPr lang="en-US" sz="2400" b="1" dirty="0"/>
              <a:t>All</a:t>
            </a:r>
            <a:r>
              <a:rPr lang="en-US" sz="2400" dirty="0"/>
              <a:t>. In </a:t>
            </a:r>
            <a:r>
              <a:rPr lang="en-US" sz="2400" i="1" dirty="0"/>
              <a:t>Who</a:t>
            </a:r>
            <a:r>
              <a:rPr lang="en-US" sz="2400" dirty="0"/>
              <a:t>, select </a:t>
            </a:r>
            <a:r>
              <a:rPr lang="en-US" sz="2400" b="1" dirty="0"/>
              <a:t>Everyone</a:t>
            </a:r>
            <a:r>
              <a:rPr lang="en-US" sz="2400" dirty="0"/>
              <a:t>. </a:t>
            </a:r>
            <a:r>
              <a:rPr lang="en-US" sz="2400" dirty="0" smtClean="0"/>
              <a:t>If the Highlight </a:t>
            </a:r>
            <a:r>
              <a:rPr lang="en-US" sz="2400" dirty="0"/>
              <a:t>changes on screen option is </a:t>
            </a:r>
            <a:r>
              <a:rPr lang="en-US" sz="2400" dirty="0" smtClean="0"/>
              <a:t>not already selected, then select it. </a:t>
            </a:r>
            <a:r>
              <a:rPr lang="en-US" sz="2400" dirty="0"/>
              <a:t>Click </a:t>
            </a:r>
            <a:r>
              <a:rPr lang="en-US" sz="2400" b="1" dirty="0"/>
              <a:t>OK</a:t>
            </a:r>
            <a:r>
              <a:rPr lang="en-US" sz="2400" dirty="0"/>
              <a:t>. A warning box appears; click </a:t>
            </a:r>
            <a:r>
              <a:rPr lang="en-US" sz="2400" b="1" dirty="0"/>
              <a:t>OK</a:t>
            </a:r>
            <a:r>
              <a:rPr lang="en-US" sz="2400" dirty="0"/>
              <a:t> to accept the warning as there are no current changes and you will make changes in the steps to follow</a:t>
            </a:r>
            <a:r>
              <a:rPr lang="en-US" sz="2400" dirty="0" smtClean="0"/>
              <a:t>.</a:t>
            </a:r>
            <a:endParaRPr lang="en-US" sz="2400" dirty="0"/>
          </a:p>
        </p:txBody>
      </p:sp>
    </p:spTree>
    <p:extLst>
      <p:ext uri="{BB962C8B-B14F-4D97-AF65-F5344CB8AC3E}">
        <p14:creationId xmlns:p14="http://schemas.microsoft.com/office/powerpoint/2010/main" val="488618842"/>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2522</TotalTime>
  <Words>9689</Words>
  <Application>Microsoft Office PowerPoint</Application>
  <PresentationFormat>On-screen Show (4:3)</PresentationFormat>
  <Paragraphs>745</Paragraphs>
  <Slides>126</Slides>
  <Notes>126</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template</vt:lpstr>
      <vt:lpstr>Using Advanced Formulas and Securing Workbooks</vt:lpstr>
      <vt:lpstr>Objectives</vt:lpstr>
      <vt:lpstr>Software Orientation</vt:lpstr>
      <vt:lpstr>Step-by-Step: Use SUMIF</vt:lpstr>
      <vt:lpstr>Step-by-Step: Use SUMIF</vt:lpstr>
      <vt:lpstr>Step-by-Step: Use SUMIF</vt:lpstr>
      <vt:lpstr>Step-by-Step: Use SUMIF</vt:lpstr>
      <vt:lpstr>Step-by-Step: Use SUMIF</vt:lpstr>
      <vt:lpstr>Step-by-Step: Use SUMIF</vt:lpstr>
      <vt:lpstr>Step-by-Step: Use SUMIFS</vt:lpstr>
      <vt:lpstr>Step-by-Step: Use SUMIFS</vt:lpstr>
      <vt:lpstr>Step-by-Step: Use SUMIFS</vt:lpstr>
      <vt:lpstr>Step-by-Step: Use SUMIFS</vt:lpstr>
      <vt:lpstr>Step-by-Step: Use COUNTIF</vt:lpstr>
      <vt:lpstr>Step-by-Step: Use COUNTIF</vt:lpstr>
      <vt:lpstr>Step-by-Step: Use COUNTIFS</vt:lpstr>
      <vt:lpstr>Step-by-Step: Use COUNTIFS</vt:lpstr>
      <vt:lpstr>Step-by-Step: Use COUNTIFS</vt:lpstr>
      <vt:lpstr>Step-by-Step: Use COUNTIFS</vt:lpstr>
      <vt:lpstr>Step-by-Step: Use AVERAGEIF</vt:lpstr>
      <vt:lpstr>Step-by-Step: Use AVERAGEIF</vt:lpstr>
      <vt:lpstr>Step-by-Step: Use AVERAGEIF</vt:lpstr>
      <vt:lpstr>Step-by-Step: Use AVERAGEIFS</vt:lpstr>
      <vt:lpstr>Step-by-Step: Use AVERAGEIFS</vt:lpstr>
      <vt:lpstr>Step-by-Step: Use VLOOKUP</vt:lpstr>
      <vt:lpstr>Step-by-Step: Use VLOOKUP</vt:lpstr>
      <vt:lpstr>Step-by-Step: Use VLOOKUP</vt:lpstr>
      <vt:lpstr>Step-by-Step: Use VLOOKUP</vt:lpstr>
      <vt:lpstr>Step-by-Step: Use VLOOKUP</vt:lpstr>
      <vt:lpstr>Table 9-2: Function Syntax for VLOOKUP</vt:lpstr>
      <vt:lpstr>Step-by-Step: Use HLOOKUP</vt:lpstr>
      <vt:lpstr>Step-by-Step: Use HLOOKUP</vt:lpstr>
      <vt:lpstr>Step-by-Step: Use IF</vt:lpstr>
      <vt:lpstr>Step-by-Step: Use IF</vt:lpstr>
      <vt:lpstr>Step-by-Step: Use AND</vt:lpstr>
      <vt:lpstr>Step-by-Step: Use AND</vt:lpstr>
      <vt:lpstr>Step-by-Step: Use AND</vt:lpstr>
      <vt:lpstr>Step-by-Step: Use OR</vt:lpstr>
      <vt:lpstr>Step-by-Step: Use OR</vt:lpstr>
      <vt:lpstr>Step-by-Step: Use NOT</vt:lpstr>
      <vt:lpstr>Step-by-Step: Use NOT</vt:lpstr>
      <vt:lpstr>Step-by-Step: Use IFERROR</vt:lpstr>
      <vt:lpstr>Step-by-Step: Use IFERROR</vt:lpstr>
      <vt:lpstr>Step-by-Step: Use IFERROR</vt:lpstr>
      <vt:lpstr>Step-by-Step: Use IFERROR</vt:lpstr>
      <vt:lpstr>Step-by-Step: Use PROPER</vt:lpstr>
      <vt:lpstr>Step-by-Step: Use PROPER</vt:lpstr>
      <vt:lpstr>Step-by-Step: Use PROPER</vt:lpstr>
      <vt:lpstr>Step-by-Step: Use UPPER</vt:lpstr>
      <vt:lpstr>Step-by-Step: Use UPPER</vt:lpstr>
      <vt:lpstr>Step-by-Step: Use LOWER</vt:lpstr>
      <vt:lpstr>Step-by-Step: Use LOWER</vt:lpstr>
      <vt:lpstr>Step-by-Step: Use LOWER</vt:lpstr>
      <vt:lpstr>Step-by-Step: Use SUBSTITUTE</vt:lpstr>
      <vt:lpstr>Step-by-Step: Use SUBSTITUTE</vt:lpstr>
      <vt:lpstr>Step-by-Step: Convert Text to Columns</vt:lpstr>
      <vt:lpstr>Step-by-Step: Convert Text to Columns</vt:lpstr>
      <vt:lpstr>Step-by-Step: Convert Text to Columns</vt:lpstr>
      <vt:lpstr>Software Orientation</vt:lpstr>
      <vt:lpstr>Software Orientation</vt:lpstr>
      <vt:lpstr>Step-by-Step: Protect a Worksheet</vt:lpstr>
      <vt:lpstr>Step-by-Step: Protect a Worksheet</vt:lpstr>
      <vt:lpstr>Step-by-Step: Protect a Worksheet</vt:lpstr>
      <vt:lpstr>Step-by-Step: Protect a Worksheet</vt:lpstr>
      <vt:lpstr>Step-by-Step: Protect a Worksheet</vt:lpstr>
      <vt:lpstr>Step-by-Step: Protect a Workbook</vt:lpstr>
      <vt:lpstr>Step-by-Step: Protect a Workbook</vt:lpstr>
      <vt:lpstr>Step-by-Step: Protect a Workbook</vt:lpstr>
      <vt:lpstr>Step-by-Step: Protect a Workbook</vt:lpstr>
      <vt:lpstr>Step-by-Step: Protect a Workbook</vt:lpstr>
      <vt:lpstr>Step-by-Step: Allow Multiple Users to Edit a Workbook Simultaneously</vt:lpstr>
      <vt:lpstr>Step-by-Step: Allow Multiple Users to Edit a Workbook Simultaneously</vt:lpstr>
      <vt:lpstr>Step-by-Step: Allow Multiple Users to Edit a Workbook Simultaneously</vt:lpstr>
      <vt:lpstr>Step-by-Step: Allow Multiple Users to Edit a Workbook Simultaneously</vt:lpstr>
      <vt:lpstr>Step-by-Step: Use the Document Inspector</vt:lpstr>
      <vt:lpstr>Step-by-Step: Use the Document Inspector</vt:lpstr>
      <vt:lpstr>Step-by-Step: Use the Document Inspector</vt:lpstr>
      <vt:lpstr>Step-by-Step: Use the Document Inspector</vt:lpstr>
      <vt:lpstr>Step-by-Step: Use the Document Inspector</vt:lpstr>
      <vt:lpstr>Step-by-Step: Sign a Workbook Digitally</vt:lpstr>
      <vt:lpstr>Step-by-Step: Sign a Workbook Digitally</vt:lpstr>
      <vt:lpstr>Step-by-Step: Sign a Workbook Digitally</vt:lpstr>
      <vt:lpstr>Step-by-Step: Sign a Workbook Digitally</vt:lpstr>
      <vt:lpstr>Step-by-Step: Sign a Workbook Digitally</vt:lpstr>
      <vt:lpstr>Step-by-Step: Sign a Workbook Digitally</vt:lpstr>
      <vt:lpstr>Step-by-Step: Sign a Workbook Digitally</vt:lpstr>
      <vt:lpstr>Step-by-Step: Distribute a Workbook by Email</vt:lpstr>
      <vt:lpstr>Step-by-Step: Distribute a Workbook by Email</vt:lpstr>
      <vt:lpstr>Step-by-Step: Distribute a Workbook by Email</vt:lpstr>
      <vt:lpstr>Step-by-Step: Distribute a Workbook by Email</vt:lpstr>
      <vt:lpstr>Step-by-Step: Distribute a Workbook by Email</vt:lpstr>
      <vt:lpstr>Step-by-Step: Distribute a Workbook by Email</vt:lpstr>
      <vt:lpstr>Step-by-Step: Distribute a Workbook by Email</vt:lpstr>
      <vt:lpstr>Step-by-Step: Turn Track Changes On and Off</vt:lpstr>
      <vt:lpstr>Step-by-Step: Turn Track Changes On and Off</vt:lpstr>
      <vt:lpstr>Step-by-Step: Set Track Change Options</vt:lpstr>
      <vt:lpstr>Step-by-Step: Set Track Change Options</vt:lpstr>
      <vt:lpstr>Step-by-Step: Set Track Change Options</vt:lpstr>
      <vt:lpstr>Step-by-Step: Insert Tracked Changes</vt:lpstr>
      <vt:lpstr>Step-by-Step: Insert Tracked Changes</vt:lpstr>
      <vt:lpstr>Step-by-Step: Insert Tracked Changes</vt:lpstr>
      <vt:lpstr>Step-by-Step: Insert Tracked Changes</vt:lpstr>
      <vt:lpstr>Step-by-Step: Insert Tracked Changes</vt:lpstr>
      <vt:lpstr>Step-by-Step: Insert Tracked Changes</vt:lpstr>
      <vt:lpstr>Step-by-Step: Insert Tracked Changes</vt:lpstr>
      <vt:lpstr>Step-by-Step: Delete Your Changes</vt:lpstr>
      <vt:lpstr>Step-by-Step: Delete Your Changes</vt:lpstr>
      <vt:lpstr>Step-by-Step: Delete Your Changes</vt:lpstr>
      <vt:lpstr>Step-by-Step: Accept Changes from Another User</vt:lpstr>
      <vt:lpstr>Step-by-Step: Accept Changes from Another User</vt:lpstr>
      <vt:lpstr>Step-by-Step: Reject Changes from Another User</vt:lpstr>
      <vt:lpstr>Step-by-Step: Remove Shared Status from a Workbook</vt:lpstr>
      <vt:lpstr>Step-by-Step: Remove Shared Status from a Workbook</vt:lpstr>
      <vt:lpstr>Step-by-Step: Remove Shared Status from a Workbook</vt:lpstr>
      <vt:lpstr>Step-by-Step: Insert a Comment</vt:lpstr>
      <vt:lpstr>Step-by-Step: Insert a Comment</vt:lpstr>
      <vt:lpstr>Step-by-Step: Insert a Comment</vt:lpstr>
      <vt:lpstr>Step-by-Step: View a Comment</vt:lpstr>
      <vt:lpstr>Step-by-Step: View a Comment</vt:lpstr>
      <vt:lpstr>Step-by-Step: Edit a Comment</vt:lpstr>
      <vt:lpstr>Step-by-Step: Edit a Comment</vt:lpstr>
      <vt:lpstr>Step-by-Step: Delete a Comment</vt:lpstr>
      <vt:lpstr>Step-by-Step: Print Comments in a Workbook</vt:lpstr>
      <vt:lpstr>Step-by-Step: Print Comments in a Workbook</vt:lpstr>
      <vt:lpstr>Step-by-Step: Print Comments in a Workbook</vt:lpstr>
      <vt:lpstr>Step-by-Step: Print Comments in a Workbook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304</cp:revision>
  <dcterms:created xsi:type="dcterms:W3CDTF">2011-08-23T14:33:44Z</dcterms:created>
  <dcterms:modified xsi:type="dcterms:W3CDTF">2013-01-21T01:48:05Z</dcterms:modified>
</cp:coreProperties>
</file>