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3" d="100"/>
          <a:sy n="123" d="100"/>
        </p:scale>
        <p:origin x="-36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D4979E-2AF4-49CE-8814-D5B9C1E6CC82}"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3949734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D4979E-2AF4-49CE-8814-D5B9C1E6CC82}"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3032069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D4979E-2AF4-49CE-8814-D5B9C1E6CC82}"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231769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D4979E-2AF4-49CE-8814-D5B9C1E6CC82}"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88495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D4979E-2AF4-49CE-8814-D5B9C1E6CC82}"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1261165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D4979E-2AF4-49CE-8814-D5B9C1E6CC82}"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3605678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D4979E-2AF4-49CE-8814-D5B9C1E6CC82}" type="datetimeFigureOut">
              <a:rPr lang="en-US" smtClean="0"/>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4002888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D4979E-2AF4-49CE-8814-D5B9C1E6CC82}" type="datetimeFigureOut">
              <a:rPr lang="en-US" smtClean="0"/>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882717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4979E-2AF4-49CE-8814-D5B9C1E6CC82}" type="datetimeFigureOut">
              <a:rPr lang="en-US" smtClean="0"/>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2945096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D4979E-2AF4-49CE-8814-D5B9C1E6CC82}"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1116597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D4979E-2AF4-49CE-8814-D5B9C1E6CC82}"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024C2C-10D5-4318-8180-2193AE873064}" type="slidenum">
              <a:rPr lang="en-US" smtClean="0"/>
              <a:t>‹#›</a:t>
            </a:fld>
            <a:endParaRPr lang="en-US"/>
          </a:p>
        </p:txBody>
      </p:sp>
    </p:spTree>
    <p:extLst>
      <p:ext uri="{BB962C8B-B14F-4D97-AF65-F5344CB8AC3E}">
        <p14:creationId xmlns:p14="http://schemas.microsoft.com/office/powerpoint/2010/main" val="310668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4979E-2AF4-49CE-8814-D5B9C1E6CC82}" type="datetimeFigureOut">
              <a:rPr lang="en-US" smtClean="0"/>
              <a:t>1/25/2017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24C2C-10D5-4318-8180-2193AE873064}" type="slidenum">
              <a:rPr lang="en-US" smtClean="0"/>
              <a:t>‹#›</a:t>
            </a:fld>
            <a:endParaRPr lang="en-US"/>
          </a:p>
        </p:txBody>
      </p:sp>
    </p:spTree>
    <p:extLst>
      <p:ext uri="{BB962C8B-B14F-4D97-AF65-F5344CB8AC3E}">
        <p14:creationId xmlns:p14="http://schemas.microsoft.com/office/powerpoint/2010/main" val="4073585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3: Setting Up a Basic Workstation</a:t>
            </a:r>
            <a:endParaRPr lang="en-US" dirty="0"/>
          </a:p>
        </p:txBody>
      </p:sp>
      <p:sp>
        <p:nvSpPr>
          <p:cNvPr id="3" name="Subtitle 2"/>
          <p:cNvSpPr>
            <a:spLocks noGrp="1"/>
          </p:cNvSpPr>
          <p:nvPr>
            <p:ph type="subTitle" idx="1"/>
          </p:nvPr>
        </p:nvSpPr>
        <p:spPr/>
        <p:txBody>
          <a:bodyPr/>
          <a:lstStyle/>
          <a:p>
            <a:r>
              <a:rPr lang="en-US" dirty="0" smtClean="0"/>
              <a:t>Topic A: Connect Hardware</a:t>
            </a:r>
            <a:endParaRPr lang="en-US" dirty="0"/>
          </a:p>
        </p:txBody>
      </p:sp>
    </p:spTree>
    <p:extLst>
      <p:ext uri="{BB962C8B-B14F-4D97-AF65-F5344CB8AC3E}">
        <p14:creationId xmlns:p14="http://schemas.microsoft.com/office/powerpoint/2010/main" val="172763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Audio Devices</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startAt="3"/>
            </a:pPr>
            <a:r>
              <a:rPr lang="en-US" dirty="0" smtClean="0"/>
              <a:t>Connect </a:t>
            </a:r>
            <a:r>
              <a:rPr lang="en-US" dirty="0"/>
              <a:t>any external input devices to the jack marked </a:t>
            </a:r>
            <a:r>
              <a:rPr lang="en-US" b="1" dirty="0"/>
              <a:t>Line In</a:t>
            </a:r>
            <a:r>
              <a:rPr lang="en-US" dirty="0"/>
              <a:t>.</a:t>
            </a:r>
          </a:p>
          <a:p>
            <a:pPr marL="514350" indent="-514350">
              <a:buFont typeface="+mj-lt"/>
              <a:buAutoNum type="arabicPeriod" startAt="3"/>
            </a:pPr>
            <a:r>
              <a:rPr lang="en-US" dirty="0" smtClean="0"/>
              <a:t>Connect </a:t>
            </a:r>
            <a:r>
              <a:rPr lang="en-US" dirty="0"/>
              <a:t>a microphone to the jack marked </a:t>
            </a:r>
            <a:r>
              <a:rPr lang="en-US" b="1" dirty="0"/>
              <a:t>MIC</a:t>
            </a:r>
            <a:r>
              <a:rPr lang="en-US" dirty="0"/>
              <a:t>.</a:t>
            </a:r>
          </a:p>
          <a:p>
            <a:pPr marL="514350" indent="-514350">
              <a:buFont typeface="+mj-lt"/>
              <a:buAutoNum type="arabicPeriod" startAt="3"/>
            </a:pPr>
            <a:r>
              <a:rPr lang="en-US" dirty="0" smtClean="0"/>
              <a:t>Test </a:t>
            </a:r>
            <a:r>
              <a:rPr lang="en-US" dirty="0"/>
              <a:t>the components by powering on the system and using each device</a:t>
            </a:r>
            <a:r>
              <a:rPr lang="en-US" dirty="0" smtClean="0"/>
              <a:t>.</a:t>
            </a:r>
          </a:p>
          <a:p>
            <a:pPr marL="514350" indent="-514350">
              <a:buFont typeface="+mj-lt"/>
              <a:buAutoNum type="arabicPeriod" startAt="6"/>
            </a:pPr>
            <a:r>
              <a:rPr lang="en-US" dirty="0"/>
              <a:t>Verify that </a:t>
            </a:r>
            <a:r>
              <a:rPr lang="en-US" b="1" dirty="0"/>
              <a:t>Mute </a:t>
            </a:r>
            <a:r>
              <a:rPr lang="en-US" dirty="0"/>
              <a:t>is not checked in the </a:t>
            </a:r>
            <a:r>
              <a:rPr lang="en-US" b="1" dirty="0"/>
              <a:t>Volume Mixer.</a:t>
            </a:r>
          </a:p>
          <a:p>
            <a:pPr marL="914400" lvl="1" indent="-514350">
              <a:buFont typeface="+mj-lt"/>
              <a:buAutoNum type="alphaLcPeriod"/>
            </a:pPr>
            <a:r>
              <a:rPr lang="en-US" b="1" dirty="0"/>
              <a:t> </a:t>
            </a:r>
            <a:r>
              <a:rPr lang="en-US" dirty="0"/>
              <a:t>Select the </a:t>
            </a:r>
            <a:r>
              <a:rPr lang="en-US" b="1" dirty="0"/>
              <a:t>Search </a:t>
            </a:r>
            <a:r>
              <a:rPr lang="en-US" dirty="0"/>
              <a:t>charm, and type </a:t>
            </a:r>
            <a:r>
              <a:rPr lang="en-US" b="1" dirty="0"/>
              <a:t>control</a:t>
            </a:r>
          </a:p>
          <a:p>
            <a:pPr marL="914400" lvl="1" indent="-514350">
              <a:buFont typeface="+mj-lt"/>
              <a:buAutoNum type="alphaLcPeriod"/>
            </a:pPr>
            <a:r>
              <a:rPr lang="en-US" dirty="0"/>
              <a:t>Select </a:t>
            </a:r>
            <a:r>
              <a:rPr lang="en-US" b="1" dirty="0"/>
              <a:t>Control </a:t>
            </a:r>
            <a:r>
              <a:rPr lang="en-US" b="1" dirty="0" err="1"/>
              <a:t>Panel→Hardware</a:t>
            </a:r>
            <a:r>
              <a:rPr lang="en-US" b="1" dirty="0"/>
              <a:t> and Sound.</a:t>
            </a:r>
          </a:p>
          <a:p>
            <a:pPr marL="914400" lvl="1" indent="-514350">
              <a:buFont typeface="+mj-lt"/>
              <a:buAutoNum type="alphaLcPeriod"/>
            </a:pPr>
            <a:r>
              <a:rPr lang="en-US" dirty="0"/>
              <a:t>Under the </a:t>
            </a:r>
            <a:r>
              <a:rPr lang="en-US" b="1" dirty="0"/>
              <a:t>Sound </a:t>
            </a:r>
            <a:r>
              <a:rPr lang="en-US" dirty="0"/>
              <a:t>icon, select the </a:t>
            </a:r>
            <a:r>
              <a:rPr lang="en-US" b="1" dirty="0"/>
              <a:t>Adjust system volume </a:t>
            </a:r>
            <a:r>
              <a:rPr lang="en-US" dirty="0"/>
              <a:t>link.</a:t>
            </a:r>
          </a:p>
          <a:p>
            <a:pPr marL="914400" lvl="1" indent="-514350">
              <a:buFont typeface="+mj-lt"/>
              <a:buAutoNum type="alphaLcPeriod"/>
            </a:pPr>
            <a:r>
              <a:rPr lang="en-US" dirty="0"/>
              <a:t>Verify that none of the </a:t>
            </a:r>
            <a:r>
              <a:rPr lang="en-US" b="1" dirty="0"/>
              <a:t>Mute </a:t>
            </a:r>
            <a:r>
              <a:rPr lang="en-US" dirty="0"/>
              <a:t>options are selected. If they are, select them again to unmute them.</a:t>
            </a:r>
          </a:p>
          <a:p>
            <a:pPr marL="914400" lvl="1" indent="-514350">
              <a:buFont typeface="+mj-lt"/>
              <a:buAutoNum type="alphaLcPeriod"/>
            </a:pPr>
            <a:r>
              <a:rPr lang="en-US" dirty="0"/>
              <a:t>Close the </a:t>
            </a:r>
            <a:r>
              <a:rPr lang="en-US" b="1" dirty="0"/>
              <a:t>Volume Mixer </a:t>
            </a:r>
            <a:r>
              <a:rPr lang="en-US" dirty="0"/>
              <a:t>dialog box</a:t>
            </a:r>
            <a:r>
              <a:rPr lang="en-US" dirty="0" smtClean="0"/>
              <a:t>.</a:t>
            </a:r>
            <a:endParaRPr lang="en-US" dirty="0"/>
          </a:p>
        </p:txBody>
      </p:sp>
    </p:spTree>
    <p:extLst>
      <p:ext uri="{BB962C8B-B14F-4D97-AF65-F5344CB8AC3E}">
        <p14:creationId xmlns:p14="http://schemas.microsoft.com/office/powerpoint/2010/main" val="888352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Audio Devices</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startAt="7"/>
            </a:pPr>
            <a:r>
              <a:rPr lang="en-US" dirty="0" smtClean="0"/>
              <a:t>Configure </a:t>
            </a:r>
            <a:r>
              <a:rPr lang="en-US" dirty="0"/>
              <a:t>audio </a:t>
            </a:r>
            <a:r>
              <a:rPr lang="en-US" dirty="0" smtClean="0"/>
              <a:t>devices.</a:t>
            </a:r>
          </a:p>
          <a:p>
            <a:pPr marL="914400" lvl="1" indent="-514350">
              <a:buFont typeface="+mj-lt"/>
              <a:buAutoNum type="alphaLcPeriod"/>
            </a:pPr>
            <a:r>
              <a:rPr lang="en-US" dirty="0" smtClean="0"/>
              <a:t>In </a:t>
            </a:r>
            <a:r>
              <a:rPr lang="en-US" dirty="0"/>
              <a:t>the </a:t>
            </a:r>
            <a:r>
              <a:rPr lang="en-US" b="1" dirty="0"/>
              <a:t>Hardware and Sound </a:t>
            </a:r>
            <a:r>
              <a:rPr lang="en-US" dirty="0"/>
              <a:t>Control Panel, under the </a:t>
            </a:r>
            <a:r>
              <a:rPr lang="en-US" b="1" dirty="0"/>
              <a:t>Sound </a:t>
            </a:r>
            <a:r>
              <a:rPr lang="en-US" dirty="0"/>
              <a:t>icon, select the </a:t>
            </a:r>
            <a:r>
              <a:rPr lang="en-US" b="1" dirty="0" smtClean="0"/>
              <a:t>Manage audio </a:t>
            </a:r>
            <a:r>
              <a:rPr lang="en-US" b="1" dirty="0"/>
              <a:t>devices </a:t>
            </a:r>
            <a:r>
              <a:rPr lang="en-US" dirty="0" smtClean="0"/>
              <a:t>link.</a:t>
            </a:r>
          </a:p>
          <a:p>
            <a:pPr marL="914400" lvl="1" indent="-514350">
              <a:buFont typeface="+mj-lt"/>
              <a:buAutoNum type="alphaLcPeriod"/>
            </a:pPr>
            <a:r>
              <a:rPr lang="en-US" dirty="0" smtClean="0"/>
              <a:t>On </a:t>
            </a:r>
            <a:r>
              <a:rPr lang="en-US" dirty="0"/>
              <a:t>the </a:t>
            </a:r>
            <a:r>
              <a:rPr lang="en-US" b="1" dirty="0"/>
              <a:t>Playback </a:t>
            </a:r>
            <a:r>
              <a:rPr lang="en-US" dirty="0"/>
              <a:t>tab, you can select a playback device and view its properties by using </a:t>
            </a:r>
            <a:r>
              <a:rPr lang="en-US" dirty="0" smtClean="0"/>
              <a:t>the </a:t>
            </a:r>
            <a:r>
              <a:rPr lang="en-US" b="1" dirty="0" smtClean="0"/>
              <a:t>Properties </a:t>
            </a:r>
            <a:r>
              <a:rPr lang="en-US" dirty="0"/>
              <a:t>button or configure the device by using the </a:t>
            </a:r>
            <a:r>
              <a:rPr lang="en-US" b="1" dirty="0"/>
              <a:t>Configure </a:t>
            </a:r>
            <a:r>
              <a:rPr lang="en-US" dirty="0"/>
              <a:t>button. If </a:t>
            </a:r>
            <a:r>
              <a:rPr lang="en-US" dirty="0" smtClean="0"/>
              <a:t>multiple playback </a:t>
            </a:r>
            <a:r>
              <a:rPr lang="en-US" dirty="0"/>
              <a:t>devices are installed, you can use the </a:t>
            </a:r>
            <a:r>
              <a:rPr lang="en-US" b="1" dirty="0"/>
              <a:t>Set Default </a:t>
            </a:r>
            <a:r>
              <a:rPr lang="en-US" dirty="0"/>
              <a:t>button to select which device </a:t>
            </a:r>
            <a:r>
              <a:rPr lang="en-US" dirty="0" smtClean="0"/>
              <a:t>to use automatically.</a:t>
            </a:r>
          </a:p>
          <a:p>
            <a:pPr marL="914400" lvl="1" indent="-514350">
              <a:buFont typeface="+mj-lt"/>
              <a:buAutoNum type="alphaLcPeriod"/>
            </a:pPr>
            <a:r>
              <a:rPr lang="en-US" dirty="0" smtClean="0"/>
              <a:t>On </a:t>
            </a:r>
            <a:r>
              <a:rPr lang="en-US" dirty="0"/>
              <a:t>the </a:t>
            </a:r>
            <a:r>
              <a:rPr lang="en-US" b="1" dirty="0"/>
              <a:t>Recording </a:t>
            </a:r>
            <a:r>
              <a:rPr lang="en-US" dirty="0"/>
              <a:t>tab, you can configure and view the properties of your microphones, </a:t>
            </a:r>
            <a:r>
              <a:rPr lang="en-US" dirty="0" smtClean="0"/>
              <a:t>and you </a:t>
            </a:r>
            <a:r>
              <a:rPr lang="en-US" dirty="0"/>
              <a:t>can select which to use by </a:t>
            </a:r>
            <a:r>
              <a:rPr lang="en-US" dirty="0" smtClean="0"/>
              <a:t>default.</a:t>
            </a:r>
          </a:p>
          <a:p>
            <a:pPr marL="914400" lvl="1" indent="-514350">
              <a:buFont typeface="+mj-lt"/>
              <a:buAutoNum type="alphaLcPeriod"/>
            </a:pPr>
            <a:r>
              <a:rPr lang="en-US" dirty="0" smtClean="0"/>
              <a:t>On </a:t>
            </a:r>
            <a:r>
              <a:rPr lang="en-US" dirty="0"/>
              <a:t>the </a:t>
            </a:r>
            <a:r>
              <a:rPr lang="en-US" b="1" dirty="0"/>
              <a:t>Sounds </a:t>
            </a:r>
            <a:r>
              <a:rPr lang="en-US" dirty="0"/>
              <a:t>tab, you can assign various sounds for different Windows </a:t>
            </a:r>
            <a:r>
              <a:rPr lang="en-US" dirty="0" smtClean="0"/>
              <a:t>operations.</a:t>
            </a:r>
          </a:p>
          <a:p>
            <a:pPr marL="914400" lvl="1" indent="-514350">
              <a:buFont typeface="+mj-lt"/>
              <a:buAutoNum type="alphaLcPeriod"/>
            </a:pPr>
            <a:r>
              <a:rPr lang="en-US" dirty="0" smtClean="0"/>
              <a:t>On </a:t>
            </a:r>
            <a:r>
              <a:rPr lang="en-US" dirty="0"/>
              <a:t>the </a:t>
            </a:r>
            <a:r>
              <a:rPr lang="en-US" b="1" dirty="0"/>
              <a:t>Communications </a:t>
            </a:r>
            <a:r>
              <a:rPr lang="en-US" dirty="0"/>
              <a:t>tab, you can configure how Windows should adjust </a:t>
            </a:r>
            <a:r>
              <a:rPr lang="en-US" dirty="0" smtClean="0"/>
              <a:t>sound volumes </a:t>
            </a:r>
            <a:r>
              <a:rPr lang="en-US" dirty="0"/>
              <a:t>when you send or receive a phone call on your </a:t>
            </a:r>
            <a:r>
              <a:rPr lang="en-US" dirty="0" smtClean="0"/>
              <a:t>computer.</a:t>
            </a:r>
          </a:p>
          <a:p>
            <a:pPr marL="914400" lvl="1" indent="-514350">
              <a:buFont typeface="+mj-lt"/>
              <a:buAutoNum type="alphaLcPeriod"/>
            </a:pPr>
            <a:r>
              <a:rPr lang="en-US" dirty="0" smtClean="0"/>
              <a:t>Select </a:t>
            </a:r>
            <a:r>
              <a:rPr lang="en-US" b="1" dirty="0"/>
              <a:t>OK </a:t>
            </a:r>
            <a:r>
              <a:rPr lang="en-US" dirty="0"/>
              <a:t>to save configuration changes and close the </a:t>
            </a:r>
            <a:r>
              <a:rPr lang="en-US" b="1" dirty="0"/>
              <a:t>Sound </a:t>
            </a:r>
            <a:r>
              <a:rPr lang="en-US" dirty="0"/>
              <a:t>dialog box, or select </a:t>
            </a:r>
            <a:r>
              <a:rPr lang="en-US" b="1" dirty="0"/>
              <a:t>Apply </a:t>
            </a:r>
            <a:r>
              <a:rPr lang="en-US" dirty="0" smtClean="0"/>
              <a:t>to save </a:t>
            </a:r>
            <a:r>
              <a:rPr lang="en-US" dirty="0"/>
              <a:t>configuration changes and leave the </a:t>
            </a:r>
            <a:r>
              <a:rPr lang="en-US" b="1" dirty="0"/>
              <a:t>Sound </a:t>
            </a:r>
            <a:r>
              <a:rPr lang="en-US" dirty="0"/>
              <a:t>dialog box open.</a:t>
            </a:r>
          </a:p>
          <a:p>
            <a:pPr marL="514350" indent="-514350">
              <a:buFont typeface="+mj-lt"/>
              <a:buAutoNum type="arabicPeriod" startAt="7"/>
            </a:pPr>
            <a:r>
              <a:rPr lang="en-US" dirty="0" smtClean="0"/>
              <a:t>Close </a:t>
            </a:r>
            <a:r>
              <a:rPr lang="en-US" dirty="0"/>
              <a:t>the </a:t>
            </a:r>
            <a:r>
              <a:rPr lang="en-US" b="1" dirty="0"/>
              <a:t>Hardware and Sound </a:t>
            </a:r>
            <a:r>
              <a:rPr lang="en-US" dirty="0"/>
              <a:t>Control Panel.</a:t>
            </a:r>
            <a:endParaRPr lang="en-US" dirty="0"/>
          </a:p>
        </p:txBody>
      </p:sp>
    </p:spTree>
    <p:extLst>
      <p:ext uri="{BB962C8B-B14F-4D97-AF65-F5344CB8AC3E}">
        <p14:creationId xmlns:p14="http://schemas.microsoft.com/office/powerpoint/2010/main" val="3935211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a Web or Digital Camera</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a:t>Identify the type of port your camera supports. Webcams and other digital cameras </a:t>
            </a:r>
            <a:r>
              <a:rPr lang="en-US" dirty="0" smtClean="0"/>
              <a:t>are manufactured </a:t>
            </a:r>
            <a:r>
              <a:rPr lang="en-US" dirty="0"/>
              <a:t>in three different variants: USB, Ethernet, or Wi-Fi.</a:t>
            </a:r>
          </a:p>
          <a:p>
            <a:pPr marL="514350" indent="-514350">
              <a:buFont typeface="+mj-lt"/>
              <a:buAutoNum type="arabicPeriod"/>
            </a:pPr>
            <a:r>
              <a:rPr lang="en-US" dirty="0" smtClean="0"/>
              <a:t>Insert </a:t>
            </a:r>
            <a:r>
              <a:rPr lang="en-US" dirty="0"/>
              <a:t>the cable's connector into the port present in the camera.</a:t>
            </a:r>
          </a:p>
          <a:p>
            <a:pPr marL="514350" indent="-514350">
              <a:buFont typeface="+mj-lt"/>
              <a:buAutoNum type="arabicPeriod"/>
            </a:pPr>
            <a:r>
              <a:rPr lang="en-US" dirty="0" smtClean="0"/>
              <a:t>Insert </a:t>
            </a:r>
            <a:r>
              <a:rPr lang="en-US" dirty="0"/>
              <a:t>the other end of the cable into the appropriate port present in the computer or </a:t>
            </a:r>
            <a:r>
              <a:rPr lang="en-US" dirty="0" smtClean="0"/>
              <a:t>network device</a:t>
            </a:r>
            <a:r>
              <a:rPr lang="en-US" dirty="0"/>
              <a:t>.</a:t>
            </a:r>
          </a:p>
          <a:p>
            <a:pPr marL="514350" indent="-514350">
              <a:buFont typeface="+mj-lt"/>
              <a:buAutoNum type="arabicPeriod"/>
            </a:pPr>
            <a:r>
              <a:rPr lang="en-US" dirty="0" smtClean="0"/>
              <a:t>Install </a:t>
            </a:r>
            <a:r>
              <a:rPr lang="en-US" dirty="0"/>
              <a:t>the driver and software provided by the manufacturer.</a:t>
            </a:r>
          </a:p>
          <a:p>
            <a:pPr marL="514350" indent="-514350">
              <a:buFont typeface="+mj-lt"/>
              <a:buAutoNum type="arabicPeriod"/>
            </a:pPr>
            <a:r>
              <a:rPr lang="en-US" dirty="0" smtClean="0"/>
              <a:t>Verify </a:t>
            </a:r>
            <a:r>
              <a:rPr lang="en-US" dirty="0"/>
              <a:t>that the device is working.</a:t>
            </a:r>
            <a:endParaRPr lang="en-US" dirty="0"/>
          </a:p>
        </p:txBody>
      </p:sp>
    </p:spTree>
    <p:extLst>
      <p:ext uri="{BB962C8B-B14F-4D97-AF65-F5344CB8AC3E}">
        <p14:creationId xmlns:p14="http://schemas.microsoft.com/office/powerpoint/2010/main" val="117617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Connect a Plug-and-Play </a:t>
            </a:r>
            <a:br>
              <a:rPr lang="en-US" dirty="0" smtClean="0"/>
            </a:br>
            <a:r>
              <a:rPr lang="en-US" dirty="0" smtClean="0"/>
              <a:t>Printer / Scanner</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dirty="0"/>
              <a:t>Place the printer/scanner closer to the computer in a convenient position. Laser printers </a:t>
            </a:r>
            <a:r>
              <a:rPr lang="en-US" dirty="0" smtClean="0"/>
              <a:t>should be </a:t>
            </a:r>
            <a:r>
              <a:rPr lang="en-US" dirty="0"/>
              <a:t>positioned slightly away from the computer. The heat generated by laser printers can </a:t>
            </a:r>
            <a:r>
              <a:rPr lang="en-US" dirty="0" smtClean="0"/>
              <a:t>damage the </a:t>
            </a:r>
            <a:r>
              <a:rPr lang="en-US" dirty="0"/>
              <a:t>internal components of a computer.</a:t>
            </a:r>
          </a:p>
          <a:p>
            <a:pPr marL="514350" indent="-514350">
              <a:buFont typeface="+mj-lt"/>
              <a:buAutoNum type="arabicPeriod"/>
            </a:pPr>
            <a:r>
              <a:rPr lang="en-US" dirty="0" smtClean="0"/>
              <a:t>Shut </a:t>
            </a:r>
            <a:r>
              <a:rPr lang="en-US" dirty="0"/>
              <a:t>down the computer.</a:t>
            </a:r>
          </a:p>
          <a:p>
            <a:pPr marL="514350" indent="-514350">
              <a:buFont typeface="+mj-lt"/>
              <a:buAutoNum type="arabicPeriod"/>
            </a:pPr>
            <a:r>
              <a:rPr lang="en-US" dirty="0" smtClean="0"/>
              <a:t>Inspect </a:t>
            </a:r>
            <a:r>
              <a:rPr lang="en-US" dirty="0"/>
              <a:t>the connectors at both ends of the printer/scanner cable.</a:t>
            </a:r>
          </a:p>
          <a:p>
            <a:pPr marL="514350" indent="-514350">
              <a:buFont typeface="+mj-lt"/>
              <a:buAutoNum type="arabicPeriod"/>
            </a:pPr>
            <a:r>
              <a:rPr lang="en-US" dirty="0" smtClean="0"/>
              <a:t>Attach </a:t>
            </a:r>
            <a:r>
              <a:rPr lang="en-US" dirty="0"/>
              <a:t>the correct end of the cable to the corresponding port on the computer. Do not force </a:t>
            </a:r>
            <a:r>
              <a:rPr lang="en-US" dirty="0" smtClean="0"/>
              <a:t>the cable</a:t>
            </a:r>
            <a:r>
              <a:rPr lang="en-US" dirty="0"/>
              <a:t>. The cable will fit only in one way. If the cable is not fitting in the port, check the </a:t>
            </a:r>
            <a:r>
              <a:rPr lang="en-US" dirty="0" smtClean="0"/>
              <a:t>alignment of </a:t>
            </a:r>
            <a:r>
              <a:rPr lang="en-US" dirty="0"/>
              <a:t>the pins and then plug it in.</a:t>
            </a:r>
          </a:p>
          <a:p>
            <a:pPr marL="514350" indent="-514350">
              <a:buFont typeface="+mj-lt"/>
              <a:buAutoNum type="arabicPeriod"/>
            </a:pPr>
            <a:r>
              <a:rPr lang="en-US" dirty="0" smtClean="0"/>
              <a:t>Tighten </a:t>
            </a:r>
            <a:r>
              <a:rPr lang="en-US" dirty="0"/>
              <a:t>the screws around the connector securely. Do not over tighten.</a:t>
            </a:r>
          </a:p>
          <a:p>
            <a:pPr marL="514350" indent="-514350">
              <a:buFont typeface="+mj-lt"/>
              <a:buAutoNum type="arabicPeriod"/>
            </a:pPr>
            <a:r>
              <a:rPr lang="en-US" dirty="0" smtClean="0"/>
              <a:t>Insert </a:t>
            </a:r>
            <a:r>
              <a:rPr lang="en-US" dirty="0"/>
              <a:t>the other end of the cable into the printer's/scanner's port.</a:t>
            </a:r>
            <a:endParaRPr lang="en-US" dirty="0"/>
          </a:p>
        </p:txBody>
      </p:sp>
    </p:spTree>
    <p:extLst>
      <p:ext uri="{BB962C8B-B14F-4D97-AF65-F5344CB8AC3E}">
        <p14:creationId xmlns:p14="http://schemas.microsoft.com/office/powerpoint/2010/main" val="2964356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Connect a Plug-and-Play </a:t>
            </a:r>
            <a:br>
              <a:rPr lang="en-US" dirty="0"/>
            </a:br>
            <a:r>
              <a:rPr lang="en-US" dirty="0"/>
              <a:t>Printer / Scanner</a:t>
            </a:r>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startAt="7"/>
            </a:pPr>
            <a:r>
              <a:rPr lang="en-US" dirty="0"/>
              <a:t>Place the printer/scanner closer to the computer in a convenient position. Laser printers </a:t>
            </a:r>
            <a:r>
              <a:rPr lang="en-US" dirty="0" smtClean="0"/>
              <a:t>should be </a:t>
            </a:r>
            <a:r>
              <a:rPr lang="en-US" dirty="0"/>
              <a:t>positioned slightly away from the computer. The heat generated by laser printers can </a:t>
            </a:r>
            <a:r>
              <a:rPr lang="en-US" dirty="0" smtClean="0"/>
              <a:t>damage the </a:t>
            </a:r>
            <a:r>
              <a:rPr lang="en-US" dirty="0"/>
              <a:t>internal components of a computer.</a:t>
            </a:r>
          </a:p>
          <a:p>
            <a:pPr marL="514350" indent="-514350">
              <a:buFont typeface="+mj-lt"/>
              <a:buAutoNum type="arabicPeriod" startAt="7"/>
            </a:pPr>
            <a:r>
              <a:rPr lang="en-US" dirty="0" smtClean="0"/>
              <a:t>Shut </a:t>
            </a:r>
            <a:r>
              <a:rPr lang="en-US" dirty="0"/>
              <a:t>down the computer.</a:t>
            </a:r>
          </a:p>
          <a:p>
            <a:pPr marL="514350" indent="-514350">
              <a:buFont typeface="+mj-lt"/>
              <a:buAutoNum type="arabicPeriod" startAt="7"/>
            </a:pPr>
            <a:r>
              <a:rPr lang="en-US" dirty="0" smtClean="0"/>
              <a:t>Inspect </a:t>
            </a:r>
            <a:r>
              <a:rPr lang="en-US" dirty="0"/>
              <a:t>the connectors at both ends of the printer/scanner cable.</a:t>
            </a:r>
          </a:p>
          <a:p>
            <a:pPr marL="514350" indent="-514350">
              <a:buFont typeface="+mj-lt"/>
              <a:buAutoNum type="arabicPeriod" startAt="7"/>
            </a:pPr>
            <a:r>
              <a:rPr lang="en-US" dirty="0" smtClean="0"/>
              <a:t>Attach </a:t>
            </a:r>
            <a:r>
              <a:rPr lang="en-US" dirty="0"/>
              <a:t>the correct end of the cable to the corresponding port on the computer. Do not force </a:t>
            </a:r>
            <a:r>
              <a:rPr lang="en-US" dirty="0" smtClean="0"/>
              <a:t>the cable</a:t>
            </a:r>
            <a:r>
              <a:rPr lang="en-US" dirty="0"/>
              <a:t>. The cable will fit only in one way. If the cable is not fitting in the port, check the </a:t>
            </a:r>
            <a:r>
              <a:rPr lang="en-US" dirty="0" smtClean="0"/>
              <a:t>alignment of </a:t>
            </a:r>
            <a:r>
              <a:rPr lang="en-US" dirty="0"/>
              <a:t>the pins and then plug it in.</a:t>
            </a:r>
          </a:p>
          <a:p>
            <a:pPr marL="514350" indent="-514350">
              <a:buFont typeface="+mj-lt"/>
              <a:buAutoNum type="arabicPeriod" startAt="7"/>
            </a:pPr>
            <a:r>
              <a:rPr lang="en-US" dirty="0" smtClean="0"/>
              <a:t>Tighten </a:t>
            </a:r>
            <a:r>
              <a:rPr lang="en-US" dirty="0"/>
              <a:t>the screws around the connector securely. Do not over tighten.</a:t>
            </a:r>
          </a:p>
          <a:p>
            <a:pPr marL="514350" indent="-514350">
              <a:buFont typeface="+mj-lt"/>
              <a:buAutoNum type="arabicPeriod" startAt="7"/>
            </a:pPr>
            <a:r>
              <a:rPr lang="en-US" dirty="0" smtClean="0"/>
              <a:t>Insert </a:t>
            </a:r>
            <a:r>
              <a:rPr lang="en-US" dirty="0"/>
              <a:t>the other end of the cable into the printer's/scanner's port.</a:t>
            </a:r>
            <a:endParaRPr lang="en-US" dirty="0"/>
          </a:p>
        </p:txBody>
      </p:sp>
    </p:spTree>
    <p:extLst>
      <p:ext uri="{BB962C8B-B14F-4D97-AF65-F5344CB8AC3E}">
        <p14:creationId xmlns:p14="http://schemas.microsoft.com/office/powerpoint/2010/main" val="3727328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Connect a Plug-and-Play </a:t>
            </a:r>
            <a:br>
              <a:rPr lang="en-US" dirty="0"/>
            </a:br>
            <a:r>
              <a:rPr lang="en-US" dirty="0"/>
              <a:t>Printer / Scanner</a:t>
            </a:r>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startAt="11"/>
            </a:pPr>
            <a:r>
              <a:rPr lang="en-US" dirty="0"/>
              <a:t>Verify that the power supply LED on the printer/scanner is on.</a:t>
            </a:r>
          </a:p>
          <a:p>
            <a:pPr marL="514350" indent="-514350">
              <a:buFont typeface="+mj-lt"/>
              <a:buAutoNum type="arabicPeriod" startAt="11"/>
            </a:pPr>
            <a:r>
              <a:rPr lang="en-US" dirty="0" smtClean="0"/>
              <a:t>Use </a:t>
            </a:r>
            <a:r>
              <a:rPr lang="en-US" dirty="0"/>
              <a:t>the printer interface in the computer's operating system to verify that the device's </a:t>
            </a:r>
            <a:r>
              <a:rPr lang="en-US" dirty="0" smtClean="0"/>
              <a:t>drivers were </a:t>
            </a:r>
            <a:r>
              <a:rPr lang="en-US" dirty="0"/>
              <a:t>installed automatically. For example, in most versions of Windows, check whether </a:t>
            </a:r>
            <a:r>
              <a:rPr lang="en-US" dirty="0" smtClean="0"/>
              <a:t>the device </a:t>
            </a:r>
            <a:r>
              <a:rPr lang="en-US" dirty="0"/>
              <a:t>appears in the </a:t>
            </a:r>
            <a:r>
              <a:rPr lang="en-US" b="1" dirty="0"/>
              <a:t>Printers </a:t>
            </a:r>
            <a:r>
              <a:rPr lang="en-US" dirty="0"/>
              <a:t>folder.</a:t>
            </a:r>
          </a:p>
          <a:p>
            <a:pPr marL="514350" indent="-514350">
              <a:buFont typeface="+mj-lt"/>
              <a:buAutoNum type="arabicPeriod" startAt="11"/>
            </a:pPr>
            <a:r>
              <a:rPr lang="en-US" dirty="0" smtClean="0"/>
              <a:t>Perform </a:t>
            </a:r>
            <a:r>
              <a:rPr lang="en-US" dirty="0"/>
              <a:t>a test print or test scan</a:t>
            </a:r>
            <a:r>
              <a:rPr lang="en-US" dirty="0" smtClean="0"/>
              <a:t>.</a:t>
            </a:r>
          </a:p>
          <a:p>
            <a:pPr marL="514350" indent="-514350">
              <a:buFont typeface="+mj-lt"/>
              <a:buAutoNum type="arabicPeriod" startAt="11"/>
            </a:pPr>
            <a:endParaRPr lang="en-US" dirty="0"/>
          </a:p>
          <a:p>
            <a:pPr marL="0" indent="0">
              <a:buNone/>
            </a:pPr>
            <a:r>
              <a:rPr lang="en-US" b="1" dirty="0"/>
              <a:t>Note: </a:t>
            </a:r>
            <a:r>
              <a:rPr lang="en-US" dirty="0"/>
              <a:t>Almost all popularly used operating systems, such as Microsoft® Windows® and </a:t>
            </a:r>
            <a:r>
              <a:rPr lang="en-US" dirty="0" smtClean="0"/>
              <a:t>Mac OS</a:t>
            </a:r>
            <a:r>
              <a:rPr lang="en-US" dirty="0"/>
              <a:t>®, come with built-in drivers. They will install the drivers automatically for all the </a:t>
            </a:r>
            <a:r>
              <a:rPr lang="en-US" dirty="0" smtClean="0"/>
              <a:t>popular printer/scanner </a:t>
            </a:r>
            <a:r>
              <a:rPr lang="en-US" dirty="0"/>
              <a:t>models. If a printer model is launched after the operating system release, it </a:t>
            </a:r>
            <a:r>
              <a:rPr lang="en-US" dirty="0" smtClean="0"/>
              <a:t>is possible that the operating system will not recognize the printer/scanner. In such cases, the user </a:t>
            </a:r>
            <a:r>
              <a:rPr lang="en-US" dirty="0"/>
              <a:t>may have to use the CD-ROM provided by the manufacturer to install the drivers, </a:t>
            </a:r>
            <a:r>
              <a:rPr lang="en-US" dirty="0" smtClean="0"/>
              <a:t>or download </a:t>
            </a:r>
            <a:r>
              <a:rPr lang="en-US" dirty="0"/>
              <a:t>a driver from the manufacturer's website.</a:t>
            </a:r>
            <a:endParaRPr lang="en-US" dirty="0"/>
          </a:p>
        </p:txBody>
      </p:sp>
    </p:spTree>
    <p:extLst>
      <p:ext uri="{BB962C8B-B14F-4D97-AF65-F5344CB8AC3E}">
        <p14:creationId xmlns:p14="http://schemas.microsoft.com/office/powerpoint/2010/main" val="3621360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a Local Printer</a:t>
            </a:r>
            <a:endParaRPr lang="en-US" dirty="0"/>
          </a:p>
        </p:txBody>
      </p:sp>
      <p:sp>
        <p:nvSpPr>
          <p:cNvPr id="3" name="Content Placeholder 2"/>
          <p:cNvSpPr>
            <a:spLocks noGrp="1"/>
          </p:cNvSpPr>
          <p:nvPr>
            <p:ph idx="1"/>
          </p:nvPr>
        </p:nvSpPr>
        <p:spPr/>
        <p:txBody>
          <a:bodyPr>
            <a:normAutofit fontScale="55000" lnSpcReduction="20000"/>
          </a:bodyPr>
          <a:lstStyle/>
          <a:p>
            <a:pPr marL="514350" indent="-514350">
              <a:buFont typeface="+mj-lt"/>
              <a:buAutoNum type="arabicPeriod"/>
            </a:pPr>
            <a:r>
              <a:rPr lang="en-US" dirty="0" smtClean="0"/>
              <a:t>Verify </a:t>
            </a:r>
            <a:r>
              <a:rPr lang="en-US" dirty="0"/>
              <a:t>that the printer you have chosen is compatible with your operating system </a:t>
            </a:r>
            <a:r>
              <a:rPr lang="en-US" dirty="0" smtClean="0"/>
              <a:t>and applications</a:t>
            </a:r>
            <a:r>
              <a:rPr lang="en-US" dirty="0"/>
              <a:t>.</a:t>
            </a:r>
          </a:p>
          <a:p>
            <a:pPr marL="514350" indent="-514350">
              <a:buFont typeface="+mj-lt"/>
              <a:buAutoNum type="arabicPeriod"/>
            </a:pPr>
            <a:r>
              <a:rPr lang="en-US" dirty="0" smtClean="0"/>
              <a:t>It </a:t>
            </a:r>
            <a:r>
              <a:rPr lang="en-US" dirty="0"/>
              <a:t>is possible to install printer software in Windows without attaching a physical </a:t>
            </a:r>
            <a:r>
              <a:rPr lang="en-US" dirty="0" smtClean="0"/>
              <a:t>printer. However</a:t>
            </a:r>
            <a:r>
              <a:rPr lang="en-US" dirty="0"/>
              <a:t>, if you do have a print device, prepare the device for installation:</a:t>
            </a:r>
          </a:p>
          <a:p>
            <a:pPr marL="914400" lvl="1" indent="-514350">
              <a:buFont typeface="+mj-lt"/>
              <a:buAutoNum type="arabicPeriod"/>
            </a:pPr>
            <a:r>
              <a:rPr lang="en-US" dirty="0" smtClean="0"/>
              <a:t>Check </a:t>
            </a:r>
            <a:r>
              <a:rPr lang="en-US" dirty="0"/>
              <a:t>with your printer vendor's documentation to see if the vendor recommends </a:t>
            </a:r>
            <a:r>
              <a:rPr lang="en-US" dirty="0" smtClean="0"/>
              <a:t>installing the </a:t>
            </a:r>
            <a:r>
              <a:rPr lang="en-US" dirty="0"/>
              <a:t>latest device drivers before connecting the device, so that the plug-and-play </a:t>
            </a:r>
            <a:r>
              <a:rPr lang="en-US" dirty="0" smtClean="0"/>
              <a:t>auto-detect function </a:t>
            </a:r>
            <a:r>
              <a:rPr lang="en-US" dirty="0"/>
              <a:t>works with the latest device </a:t>
            </a:r>
            <a:r>
              <a:rPr lang="en-US" dirty="0" smtClean="0"/>
              <a:t>definitions.</a:t>
            </a:r>
          </a:p>
          <a:p>
            <a:pPr marL="914400" lvl="1" indent="-514350">
              <a:buFont typeface="+mj-lt"/>
              <a:buAutoNum type="arabicPeriod"/>
            </a:pPr>
            <a:r>
              <a:rPr lang="en-US" dirty="0" smtClean="0"/>
              <a:t>Verify </a:t>
            </a:r>
            <a:r>
              <a:rPr lang="en-US" dirty="0"/>
              <a:t>that the printer is properly connected and configured and that the printer power is on.</a:t>
            </a:r>
          </a:p>
          <a:p>
            <a:pPr marL="514350" indent="-514350">
              <a:buFont typeface="+mj-lt"/>
              <a:buAutoNum type="arabicPeriod"/>
            </a:pPr>
            <a:r>
              <a:rPr lang="en-US" dirty="0" smtClean="0"/>
              <a:t>Log </a:t>
            </a:r>
            <a:r>
              <a:rPr lang="en-US" dirty="0"/>
              <a:t>on to the computer.</a:t>
            </a:r>
          </a:p>
          <a:p>
            <a:pPr marL="514350" indent="-514350">
              <a:buFont typeface="+mj-lt"/>
              <a:buAutoNum type="arabicPeriod"/>
            </a:pPr>
            <a:r>
              <a:rPr lang="en-US" dirty="0" smtClean="0"/>
              <a:t>If </a:t>
            </a:r>
            <a:r>
              <a:rPr lang="en-US" dirty="0"/>
              <a:t>the system detects the printer and launches the </a:t>
            </a:r>
            <a:r>
              <a:rPr lang="en-US" b="1" dirty="0"/>
              <a:t>New Hardware </a:t>
            </a:r>
            <a:r>
              <a:rPr lang="en-US" dirty="0"/>
              <a:t>wizard automatically, </a:t>
            </a:r>
            <a:r>
              <a:rPr lang="en-US" dirty="0" smtClean="0"/>
              <a:t>follow the </a:t>
            </a:r>
            <a:r>
              <a:rPr lang="en-US" dirty="0"/>
              <a:t>steps in the wizard to install the printer.</a:t>
            </a:r>
          </a:p>
          <a:p>
            <a:pPr marL="514350" indent="-514350">
              <a:buFont typeface="+mj-lt"/>
              <a:buAutoNum type="arabicPeriod"/>
            </a:pPr>
            <a:r>
              <a:rPr lang="en-US" dirty="0" smtClean="0"/>
              <a:t>If </a:t>
            </a:r>
            <a:r>
              <a:rPr lang="en-US" dirty="0"/>
              <a:t>the system does not detect the printer or if there is no printer attached, and if you </a:t>
            </a:r>
            <a:r>
              <a:rPr lang="en-US" dirty="0" smtClean="0"/>
              <a:t>have downloaded </a:t>
            </a:r>
            <a:r>
              <a:rPr lang="en-US" dirty="0"/>
              <a:t>drivers or an installation disc from the printer manufacturer, follow </a:t>
            </a:r>
            <a:r>
              <a:rPr lang="en-US" dirty="0" smtClean="0"/>
              <a:t>the manufacturer's </a:t>
            </a:r>
            <a:r>
              <a:rPr lang="en-US" dirty="0"/>
              <a:t>instructions to install the printer from the installation files.</a:t>
            </a:r>
          </a:p>
          <a:p>
            <a:pPr marL="514350" indent="-514350">
              <a:buFont typeface="+mj-lt"/>
              <a:buAutoNum type="arabicPeriod"/>
            </a:pPr>
            <a:r>
              <a:rPr lang="en-US" dirty="0" smtClean="0"/>
              <a:t>Otherwise</a:t>
            </a:r>
            <a:r>
              <a:rPr lang="en-US" dirty="0"/>
              <a:t>, open </a:t>
            </a:r>
            <a:r>
              <a:rPr lang="en-US" b="1" dirty="0"/>
              <a:t>Control Panel</a:t>
            </a:r>
            <a:r>
              <a:rPr lang="en-US" dirty="0" smtClean="0"/>
              <a:t>.</a:t>
            </a:r>
          </a:p>
          <a:p>
            <a:pPr marL="514350" indent="-514350">
              <a:buFont typeface="+mj-lt"/>
              <a:buAutoNum type="arabicPeriod"/>
            </a:pPr>
            <a:r>
              <a:rPr lang="en-US" dirty="0"/>
              <a:t>Open </a:t>
            </a:r>
            <a:r>
              <a:rPr lang="en-US" b="1" dirty="0"/>
              <a:t>Devices and Printers</a:t>
            </a:r>
            <a:r>
              <a:rPr lang="en-US" dirty="0"/>
              <a:t>.</a:t>
            </a:r>
          </a:p>
          <a:p>
            <a:pPr marL="514350" indent="-514350">
              <a:buFont typeface="+mj-lt"/>
              <a:buAutoNum type="arabicPeriod"/>
            </a:pPr>
            <a:endParaRPr lang="en-US" dirty="0"/>
          </a:p>
        </p:txBody>
      </p:sp>
    </p:spTree>
    <p:extLst>
      <p:ext uri="{BB962C8B-B14F-4D97-AF65-F5344CB8AC3E}">
        <p14:creationId xmlns:p14="http://schemas.microsoft.com/office/powerpoint/2010/main" val="3549113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Install a Local Printer</a:t>
            </a:r>
          </a:p>
        </p:txBody>
      </p:sp>
      <p:sp>
        <p:nvSpPr>
          <p:cNvPr id="3" name="Content Placeholder 2"/>
          <p:cNvSpPr>
            <a:spLocks noGrp="1"/>
          </p:cNvSpPr>
          <p:nvPr>
            <p:ph idx="1"/>
          </p:nvPr>
        </p:nvSpPr>
        <p:spPr/>
        <p:txBody>
          <a:bodyPr>
            <a:normAutofit fontScale="47500" lnSpcReduction="20000"/>
          </a:bodyPr>
          <a:lstStyle/>
          <a:p>
            <a:pPr marL="514350" indent="-514350">
              <a:buFont typeface="+mj-lt"/>
              <a:buAutoNum type="arabicPeriod" startAt="8"/>
            </a:pPr>
            <a:r>
              <a:rPr lang="en-US" dirty="0" smtClean="0"/>
              <a:t>Select </a:t>
            </a:r>
            <a:r>
              <a:rPr lang="en-US" dirty="0"/>
              <a:t>the </a:t>
            </a:r>
            <a:r>
              <a:rPr lang="en-US" b="1" dirty="0"/>
              <a:t>Add a printer </a:t>
            </a:r>
            <a:r>
              <a:rPr lang="en-US" dirty="0"/>
              <a:t>button to start the </a:t>
            </a:r>
            <a:r>
              <a:rPr lang="en-US" b="1" dirty="0"/>
              <a:t>Add Printer </a:t>
            </a:r>
            <a:r>
              <a:rPr lang="en-US" dirty="0"/>
              <a:t>wizard.</a:t>
            </a:r>
          </a:p>
          <a:p>
            <a:pPr marL="514350" indent="-514350">
              <a:buFont typeface="+mj-lt"/>
              <a:buAutoNum type="arabicPeriod" startAt="8"/>
            </a:pPr>
            <a:r>
              <a:rPr lang="en-US" dirty="0"/>
              <a:t>If the </a:t>
            </a:r>
            <a:r>
              <a:rPr lang="en-US" b="1" dirty="0"/>
              <a:t>Add Printer </a:t>
            </a:r>
            <a:r>
              <a:rPr lang="en-US" dirty="0"/>
              <a:t>wizard detects the new printer, select it and select </a:t>
            </a:r>
            <a:r>
              <a:rPr lang="en-US" b="1" dirty="0"/>
              <a:t>Next</a:t>
            </a:r>
            <a:r>
              <a:rPr lang="en-US" dirty="0"/>
              <a:t>. Otherwise, select </a:t>
            </a:r>
            <a:r>
              <a:rPr lang="en-US" b="1" dirty="0"/>
              <a:t>The printer that I want isn't listed</a:t>
            </a:r>
            <a:r>
              <a:rPr lang="en-US" dirty="0"/>
              <a:t>.</a:t>
            </a:r>
          </a:p>
          <a:p>
            <a:pPr marL="514350" indent="-514350">
              <a:buFont typeface="+mj-lt"/>
              <a:buAutoNum type="arabicPeriod" startAt="8"/>
            </a:pPr>
            <a:r>
              <a:rPr lang="en-US" dirty="0"/>
              <a:t>Select </a:t>
            </a:r>
            <a:r>
              <a:rPr lang="en-US" b="1" dirty="0"/>
              <a:t>Add a local printer or network printer with manual settings </a:t>
            </a:r>
            <a:r>
              <a:rPr lang="en-US" dirty="0"/>
              <a:t>and then select </a:t>
            </a:r>
            <a:r>
              <a:rPr lang="en-US" b="1" dirty="0"/>
              <a:t>Next</a:t>
            </a:r>
            <a:r>
              <a:rPr lang="en-US" dirty="0"/>
              <a:t>.</a:t>
            </a:r>
          </a:p>
          <a:p>
            <a:pPr marL="514350" indent="-514350">
              <a:buFont typeface="+mj-lt"/>
              <a:buAutoNum type="arabicPeriod" startAt="8"/>
            </a:pPr>
            <a:r>
              <a:rPr lang="en-US" dirty="0"/>
              <a:t>From the </a:t>
            </a:r>
            <a:r>
              <a:rPr lang="en-US" b="1" dirty="0"/>
              <a:t>Use an existing port </a:t>
            </a:r>
            <a:r>
              <a:rPr lang="en-US" dirty="0"/>
              <a:t>drop-down list, select the port to which your printer is connected, and then select </a:t>
            </a:r>
            <a:r>
              <a:rPr lang="en-US" b="1" dirty="0"/>
              <a:t>Next</a:t>
            </a:r>
            <a:r>
              <a:rPr lang="en-US" dirty="0"/>
              <a:t>.</a:t>
            </a:r>
          </a:p>
          <a:p>
            <a:pPr marL="514350" indent="-514350">
              <a:buFont typeface="+mj-lt"/>
              <a:buAutoNum type="arabicPeriod" startAt="8"/>
            </a:pPr>
            <a:r>
              <a:rPr lang="en-US" dirty="0"/>
              <a:t>On the </a:t>
            </a:r>
            <a:r>
              <a:rPr lang="en-US" b="1" dirty="0"/>
              <a:t>Install the printer driver </a:t>
            </a:r>
            <a:r>
              <a:rPr lang="en-US" dirty="0"/>
              <a:t>page:</a:t>
            </a:r>
          </a:p>
          <a:p>
            <a:pPr marL="914400" lvl="1" indent="-514350">
              <a:buFont typeface="+mj-lt"/>
              <a:buAutoNum type="alphaLcPeriod"/>
            </a:pPr>
            <a:r>
              <a:rPr lang="en-US" dirty="0"/>
              <a:t>Below </a:t>
            </a:r>
            <a:r>
              <a:rPr lang="en-US" b="1" dirty="0"/>
              <a:t>Manufacturer</a:t>
            </a:r>
            <a:r>
              <a:rPr lang="en-US" dirty="0"/>
              <a:t>, select the manufacturer of the printer.</a:t>
            </a:r>
          </a:p>
          <a:p>
            <a:pPr marL="914400" lvl="1" indent="-514350">
              <a:buFont typeface="+mj-lt"/>
              <a:buAutoNum type="alphaLcPeriod"/>
            </a:pPr>
            <a:r>
              <a:rPr lang="en-US" dirty="0"/>
              <a:t>Below </a:t>
            </a:r>
            <a:r>
              <a:rPr lang="en-US" b="1" dirty="0"/>
              <a:t>Printers</a:t>
            </a:r>
            <a:r>
              <a:rPr lang="en-US" dirty="0"/>
              <a:t>, select the printer model.</a:t>
            </a:r>
          </a:p>
          <a:p>
            <a:pPr marL="914400" lvl="1" indent="-514350">
              <a:buFont typeface="+mj-lt"/>
              <a:buAutoNum type="alphaLcPeriod"/>
            </a:pPr>
            <a:r>
              <a:rPr lang="en-US" dirty="0"/>
              <a:t>Select </a:t>
            </a:r>
            <a:r>
              <a:rPr lang="en-US" b="1" dirty="0"/>
              <a:t>Next</a:t>
            </a:r>
            <a:r>
              <a:rPr lang="en-US" dirty="0"/>
              <a:t>.</a:t>
            </a:r>
          </a:p>
          <a:p>
            <a:pPr marL="514350" indent="-514350">
              <a:buFont typeface="+mj-lt"/>
              <a:buAutoNum type="arabicPeriod" startAt="8"/>
            </a:pPr>
            <a:r>
              <a:rPr lang="en-US" dirty="0"/>
              <a:t>In the </a:t>
            </a:r>
            <a:r>
              <a:rPr lang="en-US" b="1" dirty="0"/>
              <a:t>Printer name </a:t>
            </a:r>
            <a:r>
              <a:rPr lang="en-US" dirty="0"/>
              <a:t>text box, type a name for the printer, and verify that the </a:t>
            </a:r>
            <a:r>
              <a:rPr lang="en-US" b="1" dirty="0"/>
              <a:t>Set as the default printer </a:t>
            </a:r>
            <a:r>
              <a:rPr lang="en-US" dirty="0"/>
              <a:t>check box is checked</a:t>
            </a:r>
            <a:r>
              <a:rPr lang="en-US" dirty="0" smtClean="0"/>
              <a:t>.</a:t>
            </a:r>
            <a:endParaRPr lang="en-US" b="1" dirty="0" smtClean="0"/>
          </a:p>
          <a:p>
            <a:pPr marL="514350" indent="-514350">
              <a:buFont typeface="+mj-lt"/>
              <a:buAutoNum type="arabicPeriod" startAt="8"/>
            </a:pPr>
            <a:r>
              <a:rPr lang="en-US" dirty="0" smtClean="0"/>
              <a:t>Select </a:t>
            </a:r>
            <a:r>
              <a:rPr lang="en-US" b="1" dirty="0"/>
              <a:t>Next</a:t>
            </a:r>
            <a:r>
              <a:rPr lang="en-US" dirty="0"/>
              <a:t>.</a:t>
            </a:r>
          </a:p>
          <a:p>
            <a:pPr marL="514350" indent="-514350">
              <a:buFont typeface="+mj-lt"/>
              <a:buAutoNum type="arabicPeriod" startAt="8"/>
            </a:pPr>
            <a:r>
              <a:rPr lang="en-US" dirty="0" smtClean="0"/>
              <a:t>Select </a:t>
            </a:r>
            <a:r>
              <a:rPr lang="en-US" dirty="0"/>
              <a:t>the </a:t>
            </a:r>
            <a:r>
              <a:rPr lang="en-US" b="1" dirty="0"/>
              <a:t>Print a test page </a:t>
            </a:r>
            <a:r>
              <a:rPr lang="en-US" dirty="0"/>
              <a:t>button to print a test page.</a:t>
            </a:r>
          </a:p>
          <a:p>
            <a:pPr marL="514350" indent="-514350">
              <a:buFont typeface="+mj-lt"/>
              <a:buAutoNum type="arabicPeriod" startAt="8"/>
            </a:pPr>
            <a:r>
              <a:rPr lang="en-US" dirty="0" smtClean="0"/>
              <a:t>Select </a:t>
            </a:r>
            <a:r>
              <a:rPr lang="en-US" b="1" dirty="0"/>
              <a:t>Close </a:t>
            </a:r>
            <a:r>
              <a:rPr lang="en-US" dirty="0"/>
              <a:t>to close the information box.</a:t>
            </a:r>
          </a:p>
          <a:p>
            <a:pPr marL="514350" indent="-514350">
              <a:buFont typeface="+mj-lt"/>
              <a:buAutoNum type="arabicPeriod" startAt="8"/>
            </a:pPr>
            <a:r>
              <a:rPr lang="en-US" dirty="0" smtClean="0"/>
              <a:t>Select </a:t>
            </a:r>
            <a:r>
              <a:rPr lang="en-US" b="1" dirty="0"/>
              <a:t>Finish</a:t>
            </a:r>
            <a:r>
              <a:rPr lang="en-US" dirty="0"/>
              <a:t>.</a:t>
            </a:r>
          </a:p>
          <a:p>
            <a:pPr marL="514350" indent="-514350">
              <a:buFont typeface="+mj-lt"/>
              <a:buAutoNum type="arabicPeriod" startAt="8"/>
            </a:pPr>
            <a:r>
              <a:rPr lang="en-US" dirty="0" smtClean="0"/>
              <a:t>Close </a:t>
            </a:r>
            <a:r>
              <a:rPr lang="en-US" dirty="0"/>
              <a:t>the </a:t>
            </a:r>
            <a:r>
              <a:rPr lang="en-US" b="1" dirty="0"/>
              <a:t>Printers </a:t>
            </a:r>
            <a:r>
              <a:rPr lang="en-US" dirty="0"/>
              <a:t>window.</a:t>
            </a:r>
            <a:endParaRPr lang="en-US" dirty="0"/>
          </a:p>
        </p:txBody>
      </p:sp>
    </p:spTree>
    <p:extLst>
      <p:ext uri="{BB962C8B-B14F-4D97-AF65-F5344CB8AC3E}">
        <p14:creationId xmlns:p14="http://schemas.microsoft.com/office/powerpoint/2010/main" val="2144035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an Existing Local Printer</a:t>
            </a:r>
            <a:endParaRPr lang="en-US" dirty="0"/>
          </a:p>
        </p:txBody>
      </p:sp>
      <p:sp>
        <p:nvSpPr>
          <p:cNvPr id="3" name="Content Placeholder 2"/>
          <p:cNvSpPr>
            <a:spLocks noGrp="1"/>
          </p:cNvSpPr>
          <p:nvPr>
            <p:ph idx="1"/>
          </p:nvPr>
        </p:nvSpPr>
        <p:spPr/>
        <p:txBody>
          <a:bodyPr>
            <a:normAutofit fontScale="55000" lnSpcReduction="20000"/>
          </a:bodyPr>
          <a:lstStyle/>
          <a:p>
            <a:pPr marL="514350" indent="-514350">
              <a:buFont typeface="+mj-lt"/>
              <a:buAutoNum type="arabicPeriod"/>
            </a:pPr>
            <a:r>
              <a:rPr lang="en-US" dirty="0" smtClean="0"/>
              <a:t>Open </a:t>
            </a:r>
            <a:r>
              <a:rPr lang="en-US" b="1" dirty="0"/>
              <a:t>Control </a:t>
            </a:r>
            <a:r>
              <a:rPr lang="en-US" b="1" dirty="0" err="1"/>
              <a:t>Panel→Network</a:t>
            </a:r>
            <a:r>
              <a:rPr lang="en-US" b="1" dirty="0"/>
              <a:t> and Internet.</a:t>
            </a:r>
          </a:p>
          <a:p>
            <a:pPr marL="514350" indent="-514350">
              <a:buFont typeface="+mj-lt"/>
              <a:buAutoNum type="arabicPeriod"/>
            </a:pPr>
            <a:r>
              <a:rPr lang="en-US" dirty="0" smtClean="0"/>
              <a:t>Open </a:t>
            </a:r>
            <a:r>
              <a:rPr lang="en-US" dirty="0"/>
              <a:t>the </a:t>
            </a:r>
            <a:r>
              <a:rPr lang="en-US" b="1" dirty="0"/>
              <a:t>Network and Sharing Center.</a:t>
            </a:r>
          </a:p>
          <a:p>
            <a:pPr marL="514350" indent="-514350">
              <a:buFont typeface="+mj-lt"/>
              <a:buAutoNum type="arabicPeriod"/>
            </a:pPr>
            <a:r>
              <a:rPr lang="en-US" dirty="0" smtClean="0"/>
              <a:t>On </a:t>
            </a:r>
            <a:r>
              <a:rPr lang="en-US" dirty="0"/>
              <a:t>the left side of the </a:t>
            </a:r>
            <a:r>
              <a:rPr lang="en-US" b="1" dirty="0"/>
              <a:t>Network and Sharing Center</a:t>
            </a:r>
            <a:r>
              <a:rPr lang="en-US" dirty="0"/>
              <a:t>, select </a:t>
            </a:r>
            <a:r>
              <a:rPr lang="en-US" b="1" dirty="0"/>
              <a:t>Change advanced </a:t>
            </a:r>
            <a:r>
              <a:rPr lang="en-US" b="1" dirty="0" smtClean="0"/>
              <a:t>sharing settings</a:t>
            </a:r>
            <a:r>
              <a:rPr lang="en-US" dirty="0"/>
              <a:t>.</a:t>
            </a:r>
          </a:p>
          <a:p>
            <a:pPr marL="514350" indent="-514350">
              <a:buFont typeface="+mj-lt"/>
              <a:buAutoNum type="arabicPeriod"/>
            </a:pPr>
            <a:r>
              <a:rPr lang="en-US" dirty="0" smtClean="0"/>
              <a:t>If </a:t>
            </a:r>
            <a:r>
              <a:rPr lang="en-US" dirty="0"/>
              <a:t>necessary, select the chevron to expand the current profile.</a:t>
            </a:r>
          </a:p>
          <a:p>
            <a:pPr marL="514350" indent="-514350">
              <a:buFont typeface="+mj-lt"/>
              <a:buAutoNum type="arabicPeriod"/>
            </a:pPr>
            <a:r>
              <a:rPr lang="en-US" dirty="0" smtClean="0"/>
              <a:t>In </a:t>
            </a:r>
            <a:r>
              <a:rPr lang="en-US" dirty="0"/>
              <a:t>the </a:t>
            </a:r>
            <a:r>
              <a:rPr lang="en-US" b="1" dirty="0"/>
              <a:t>File and printer sharing </a:t>
            </a:r>
            <a:r>
              <a:rPr lang="en-US" dirty="0"/>
              <a:t>section, select </a:t>
            </a:r>
            <a:r>
              <a:rPr lang="en-US" b="1" dirty="0"/>
              <a:t>Turn on file and printer sharing</a:t>
            </a:r>
            <a:r>
              <a:rPr lang="en-US" dirty="0"/>
              <a:t>.</a:t>
            </a:r>
          </a:p>
          <a:p>
            <a:pPr marL="514350" indent="-514350">
              <a:buFont typeface="+mj-lt"/>
              <a:buAutoNum type="arabicPeriod"/>
            </a:pPr>
            <a:r>
              <a:rPr lang="en-US" dirty="0" smtClean="0"/>
              <a:t>Select </a:t>
            </a:r>
            <a:r>
              <a:rPr lang="en-US" b="1" dirty="0"/>
              <a:t>Save changes</a:t>
            </a:r>
            <a:r>
              <a:rPr lang="en-US" dirty="0"/>
              <a:t>. If necessary, provide the administrator password or other confirmation.</a:t>
            </a:r>
          </a:p>
          <a:p>
            <a:pPr marL="514350" indent="-514350">
              <a:buFont typeface="+mj-lt"/>
              <a:buAutoNum type="arabicPeriod"/>
            </a:pPr>
            <a:r>
              <a:rPr lang="en-US" dirty="0" smtClean="0"/>
              <a:t>In </a:t>
            </a:r>
            <a:r>
              <a:rPr lang="en-US" dirty="0"/>
              <a:t>the </a:t>
            </a:r>
            <a:r>
              <a:rPr lang="en-US" b="1" dirty="0"/>
              <a:t>Network and Sharing Center</a:t>
            </a:r>
            <a:r>
              <a:rPr lang="en-US" dirty="0"/>
              <a:t>, select </a:t>
            </a:r>
            <a:r>
              <a:rPr lang="en-US" b="1" dirty="0"/>
              <a:t>Control Panel Home</a:t>
            </a:r>
            <a:r>
              <a:rPr lang="en-US" dirty="0"/>
              <a:t>.</a:t>
            </a:r>
          </a:p>
          <a:p>
            <a:pPr marL="514350" indent="-514350">
              <a:buFont typeface="+mj-lt"/>
              <a:buAutoNum type="arabicPeriod"/>
            </a:pPr>
            <a:r>
              <a:rPr lang="en-US" dirty="0" smtClean="0"/>
              <a:t>Select </a:t>
            </a:r>
            <a:r>
              <a:rPr lang="en-US" b="1" dirty="0"/>
              <a:t>Devices and Printers</a:t>
            </a:r>
            <a:r>
              <a:rPr lang="en-US" dirty="0"/>
              <a:t>.</a:t>
            </a:r>
          </a:p>
          <a:p>
            <a:pPr marL="514350" indent="-514350">
              <a:buFont typeface="+mj-lt"/>
              <a:buAutoNum type="arabicPeriod"/>
            </a:pPr>
            <a:r>
              <a:rPr lang="en-US" dirty="0" smtClean="0"/>
              <a:t>Display </a:t>
            </a:r>
            <a:r>
              <a:rPr lang="en-US" dirty="0"/>
              <a:t>the context menu for the printer you want to share, and then select </a:t>
            </a:r>
            <a:r>
              <a:rPr lang="en-US" b="1" dirty="0"/>
              <a:t>Printer properties</a:t>
            </a:r>
            <a:r>
              <a:rPr lang="en-US" dirty="0"/>
              <a:t>.</a:t>
            </a:r>
          </a:p>
          <a:p>
            <a:pPr marL="514350" indent="-514350">
              <a:buFont typeface="+mj-lt"/>
              <a:buAutoNum type="arabicPeriod"/>
            </a:pPr>
            <a:r>
              <a:rPr lang="en-US" dirty="0" smtClean="0"/>
              <a:t>Select </a:t>
            </a:r>
            <a:r>
              <a:rPr lang="en-US" dirty="0"/>
              <a:t>the </a:t>
            </a:r>
            <a:r>
              <a:rPr lang="en-US" b="1" dirty="0"/>
              <a:t>Sharing </a:t>
            </a:r>
            <a:r>
              <a:rPr lang="en-US" dirty="0"/>
              <a:t>tab, and check </a:t>
            </a:r>
            <a:r>
              <a:rPr lang="en-US" b="1" dirty="0"/>
              <a:t>Share this printer</a:t>
            </a:r>
            <a:r>
              <a:rPr lang="en-US" dirty="0"/>
              <a:t>.</a:t>
            </a:r>
          </a:p>
          <a:p>
            <a:pPr marL="514350" indent="-514350">
              <a:buFont typeface="+mj-lt"/>
              <a:buAutoNum type="arabicPeriod"/>
            </a:pPr>
            <a:r>
              <a:rPr lang="en-US" dirty="0" smtClean="0"/>
              <a:t>Select </a:t>
            </a:r>
            <a:r>
              <a:rPr lang="en-US" b="1" dirty="0"/>
              <a:t>OK</a:t>
            </a:r>
            <a:r>
              <a:rPr lang="en-US" dirty="0"/>
              <a:t>.</a:t>
            </a:r>
          </a:p>
          <a:p>
            <a:pPr marL="514350" indent="-514350">
              <a:buFont typeface="+mj-lt"/>
              <a:buAutoNum type="arabicPeriod"/>
            </a:pPr>
            <a:r>
              <a:rPr lang="en-US" dirty="0" smtClean="0"/>
              <a:t>Close </a:t>
            </a:r>
            <a:r>
              <a:rPr lang="en-US" dirty="0"/>
              <a:t>the </a:t>
            </a:r>
            <a:r>
              <a:rPr lang="en-US" b="1" dirty="0"/>
              <a:t>Devices and Printers </a:t>
            </a:r>
            <a:r>
              <a:rPr lang="en-US" dirty="0"/>
              <a:t>Control Panel.</a:t>
            </a:r>
            <a:endParaRPr lang="en-US" dirty="0"/>
          </a:p>
        </p:txBody>
      </p:sp>
    </p:spTree>
    <p:extLst>
      <p:ext uri="{BB962C8B-B14F-4D97-AF65-F5344CB8AC3E}">
        <p14:creationId xmlns:p14="http://schemas.microsoft.com/office/powerpoint/2010/main" val="1932351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a Network Printer</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smtClean="0"/>
              <a:t>Open </a:t>
            </a:r>
            <a:r>
              <a:rPr lang="en-US" b="1" dirty="0"/>
              <a:t>Control </a:t>
            </a:r>
            <a:r>
              <a:rPr lang="en-US" b="1" dirty="0" err="1"/>
              <a:t>Panel→Devices</a:t>
            </a:r>
            <a:r>
              <a:rPr lang="en-US" b="1" dirty="0"/>
              <a:t> and Printers</a:t>
            </a:r>
            <a:r>
              <a:rPr lang="en-US" dirty="0"/>
              <a:t>.</a:t>
            </a:r>
          </a:p>
          <a:p>
            <a:pPr marL="514350" indent="-514350">
              <a:buFont typeface="+mj-lt"/>
              <a:buAutoNum type="arabicPeriod"/>
            </a:pPr>
            <a:r>
              <a:rPr lang="en-US" dirty="0" smtClean="0"/>
              <a:t>Select </a:t>
            </a:r>
            <a:r>
              <a:rPr lang="en-US" b="1" dirty="0"/>
              <a:t>Add a printer</a:t>
            </a:r>
            <a:r>
              <a:rPr lang="en-US" dirty="0"/>
              <a:t>.</a:t>
            </a:r>
          </a:p>
          <a:p>
            <a:pPr marL="514350" indent="-514350">
              <a:buFont typeface="+mj-lt"/>
              <a:buAutoNum type="arabicPeriod"/>
            </a:pPr>
            <a:r>
              <a:rPr lang="en-US" dirty="0" smtClean="0"/>
              <a:t>Select </a:t>
            </a:r>
            <a:r>
              <a:rPr lang="en-US" b="1" dirty="0"/>
              <a:t>Add a network, wireless, or Bluetooth printer</a:t>
            </a:r>
            <a:r>
              <a:rPr lang="en-US" dirty="0"/>
              <a:t>. Windows will search for </a:t>
            </a:r>
            <a:r>
              <a:rPr lang="en-US" dirty="0" smtClean="0"/>
              <a:t>available printers</a:t>
            </a:r>
            <a:r>
              <a:rPr lang="en-US" dirty="0"/>
              <a:t>.</a:t>
            </a:r>
          </a:p>
          <a:p>
            <a:pPr marL="514350" indent="-514350">
              <a:buFont typeface="+mj-lt"/>
              <a:buAutoNum type="arabicPeriod"/>
            </a:pPr>
            <a:r>
              <a:rPr lang="en-US" dirty="0" smtClean="0"/>
              <a:t>Select </a:t>
            </a:r>
            <a:r>
              <a:rPr lang="en-US" dirty="0"/>
              <a:t>the shared printer that you want to install, and then select </a:t>
            </a:r>
            <a:r>
              <a:rPr lang="en-US" b="1" dirty="0"/>
              <a:t>Next</a:t>
            </a:r>
            <a:r>
              <a:rPr lang="en-US" dirty="0"/>
              <a:t>.</a:t>
            </a:r>
          </a:p>
          <a:p>
            <a:pPr marL="514350" indent="-514350">
              <a:buFont typeface="+mj-lt"/>
              <a:buAutoNum type="arabicPeriod"/>
            </a:pPr>
            <a:r>
              <a:rPr lang="en-US" dirty="0" smtClean="0"/>
              <a:t>Select </a:t>
            </a:r>
            <a:r>
              <a:rPr lang="en-US" dirty="0"/>
              <a:t>the printer you want to install and select </a:t>
            </a:r>
            <a:r>
              <a:rPr lang="en-US" b="1" dirty="0"/>
              <a:t>Next</a:t>
            </a:r>
            <a:r>
              <a:rPr lang="en-US" dirty="0"/>
              <a:t>.</a:t>
            </a:r>
          </a:p>
          <a:p>
            <a:pPr marL="514350" indent="-514350">
              <a:buFont typeface="+mj-lt"/>
              <a:buAutoNum type="arabicPeriod"/>
            </a:pPr>
            <a:r>
              <a:rPr lang="en-US" dirty="0" smtClean="0"/>
              <a:t>In </a:t>
            </a:r>
            <a:r>
              <a:rPr lang="en-US" dirty="0"/>
              <a:t>the </a:t>
            </a:r>
            <a:r>
              <a:rPr lang="en-US" b="1" dirty="0"/>
              <a:t>Printer name </a:t>
            </a:r>
            <a:r>
              <a:rPr lang="en-US" dirty="0"/>
              <a:t>text box, type a name for the printer and select </a:t>
            </a:r>
            <a:r>
              <a:rPr lang="en-US" b="1" dirty="0"/>
              <a:t>Next</a:t>
            </a:r>
            <a:r>
              <a:rPr lang="en-US" dirty="0"/>
              <a:t>.</a:t>
            </a:r>
          </a:p>
          <a:p>
            <a:pPr marL="514350" indent="-514350">
              <a:buFont typeface="+mj-lt"/>
              <a:buAutoNum type="arabicPeriod"/>
            </a:pPr>
            <a:r>
              <a:rPr lang="en-US" dirty="0" smtClean="0"/>
              <a:t>Select </a:t>
            </a:r>
            <a:r>
              <a:rPr lang="en-US" b="1" dirty="0"/>
              <a:t>Finish</a:t>
            </a:r>
            <a:r>
              <a:rPr lang="en-US" dirty="0"/>
              <a:t>.</a:t>
            </a:r>
            <a:endParaRPr lang="en-US" dirty="0"/>
          </a:p>
        </p:txBody>
      </p:sp>
    </p:spTree>
    <p:extLst>
      <p:ext uri="{BB962C8B-B14F-4D97-AF65-F5344CB8AC3E}">
        <p14:creationId xmlns:p14="http://schemas.microsoft.com/office/powerpoint/2010/main" val="1772400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Hardware</a:t>
            </a:r>
            <a:endParaRPr lang="en-US" dirty="0"/>
          </a:p>
        </p:txBody>
      </p:sp>
      <p:sp>
        <p:nvSpPr>
          <p:cNvPr id="3" name="Content Placeholder 2"/>
          <p:cNvSpPr>
            <a:spLocks noGrp="1"/>
          </p:cNvSpPr>
          <p:nvPr>
            <p:ph idx="1"/>
          </p:nvPr>
        </p:nvSpPr>
        <p:spPr/>
        <p:txBody>
          <a:bodyPr>
            <a:normAutofit fontScale="85000" lnSpcReduction="10000"/>
          </a:bodyPr>
          <a:lstStyle/>
          <a:p>
            <a:r>
              <a:rPr lang="en-US" dirty="0"/>
              <a:t>In this lesson, you will set up a basic workstation. To start, you need to ensure that all of </a:t>
            </a:r>
            <a:r>
              <a:rPr lang="en-US" dirty="0" smtClean="0"/>
              <a:t>the physical </a:t>
            </a:r>
            <a:r>
              <a:rPr lang="en-US" dirty="0"/>
              <a:t>components are properly attached to each other. </a:t>
            </a:r>
            <a:endParaRPr lang="en-US" dirty="0" smtClean="0"/>
          </a:p>
          <a:p>
            <a:r>
              <a:rPr lang="en-US" dirty="0" smtClean="0"/>
              <a:t>In </a:t>
            </a:r>
            <a:r>
              <a:rPr lang="en-US" dirty="0"/>
              <a:t>this topic, you will connect </a:t>
            </a:r>
            <a:r>
              <a:rPr lang="en-US" dirty="0" smtClean="0"/>
              <a:t>hardware. </a:t>
            </a:r>
          </a:p>
          <a:p>
            <a:r>
              <a:rPr lang="en-US" dirty="0" smtClean="0"/>
              <a:t>Even </a:t>
            </a:r>
            <a:r>
              <a:rPr lang="en-US" dirty="0"/>
              <a:t>the most basic workstation usually needs to have a few external components connected to </a:t>
            </a:r>
            <a:r>
              <a:rPr lang="en-US" dirty="0" smtClean="0"/>
              <a:t>it, and </a:t>
            </a:r>
            <a:r>
              <a:rPr lang="en-US" dirty="0"/>
              <a:t>as user needs become more complex, the number and variety of hardware components </a:t>
            </a:r>
            <a:r>
              <a:rPr lang="en-US" dirty="0" smtClean="0"/>
              <a:t>required to </a:t>
            </a:r>
            <a:r>
              <a:rPr lang="en-US" dirty="0"/>
              <a:t>build a workstation also increases. </a:t>
            </a:r>
            <a:endParaRPr lang="en-US" dirty="0" smtClean="0"/>
          </a:p>
          <a:p>
            <a:r>
              <a:rPr lang="en-US" dirty="0" smtClean="0"/>
              <a:t>Connecting </a:t>
            </a:r>
            <a:r>
              <a:rPr lang="en-US" dirty="0"/>
              <a:t>hardware together into a basic workstation </a:t>
            </a:r>
            <a:r>
              <a:rPr lang="en-US" dirty="0" smtClean="0"/>
              <a:t>enables you </a:t>
            </a:r>
            <a:r>
              <a:rPr lang="en-US" dirty="0"/>
              <a:t>to meet the needs of your users.</a:t>
            </a:r>
          </a:p>
        </p:txBody>
      </p:sp>
    </p:spTree>
    <p:extLst>
      <p:ext uri="{BB962C8B-B14F-4D97-AF65-F5344CB8AC3E}">
        <p14:creationId xmlns:p14="http://schemas.microsoft.com/office/powerpoint/2010/main" val="3148178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Workstation Setup Process</a:t>
            </a:r>
            <a:endParaRPr lang="en-US" dirty="0"/>
          </a:p>
        </p:txBody>
      </p:sp>
      <p:sp>
        <p:nvSpPr>
          <p:cNvPr id="3" name="Content Placeholder 2"/>
          <p:cNvSpPr>
            <a:spLocks noGrp="1"/>
          </p:cNvSpPr>
          <p:nvPr>
            <p:ph idx="1"/>
          </p:nvPr>
        </p:nvSpPr>
        <p:spPr/>
        <p:txBody>
          <a:bodyPr>
            <a:normAutofit fontScale="55000" lnSpcReduction="20000"/>
          </a:bodyPr>
          <a:lstStyle/>
          <a:p>
            <a:pPr marL="514350" indent="-514350">
              <a:buFont typeface="+mj-lt"/>
              <a:buAutoNum type="arabicPeriod"/>
            </a:pPr>
            <a:r>
              <a:rPr lang="en-US" dirty="0" smtClean="0"/>
              <a:t>Gather </a:t>
            </a:r>
            <a:r>
              <a:rPr lang="en-US" dirty="0"/>
              <a:t>and connect hardware components. At a minimum, you will probably need to plug </a:t>
            </a:r>
            <a:r>
              <a:rPr lang="en-US" dirty="0" smtClean="0"/>
              <a:t>in cables </a:t>
            </a:r>
            <a:r>
              <a:rPr lang="en-US" dirty="0"/>
              <a:t>for a monitor, keyboard, and mouse. But, if you have additional hardware—a </a:t>
            </a:r>
            <a:r>
              <a:rPr lang="en-US" dirty="0" smtClean="0"/>
              <a:t>printer, speakers</a:t>
            </a:r>
            <a:r>
              <a:rPr lang="en-US" dirty="0"/>
              <a:t>, and a webcam, for example—you should connect them to the desktop computer, too.</a:t>
            </a:r>
          </a:p>
          <a:p>
            <a:pPr marL="514350" indent="-514350">
              <a:buFont typeface="+mj-lt"/>
              <a:buAutoNum type="arabicPeriod"/>
            </a:pPr>
            <a:r>
              <a:rPr lang="en-US" dirty="0" smtClean="0"/>
              <a:t>Power </a:t>
            </a:r>
            <a:r>
              <a:rPr lang="en-US" dirty="0"/>
              <a:t>on the computer.</a:t>
            </a:r>
          </a:p>
          <a:p>
            <a:pPr marL="514350" indent="-514350">
              <a:buFont typeface="+mj-lt"/>
              <a:buAutoNum type="arabicPeriod"/>
            </a:pPr>
            <a:r>
              <a:rPr lang="en-US" dirty="0" smtClean="0"/>
              <a:t>If </a:t>
            </a:r>
            <a:r>
              <a:rPr lang="en-US" dirty="0"/>
              <a:t>necessary, run the operating system setup utility.</a:t>
            </a:r>
          </a:p>
          <a:p>
            <a:pPr marL="514350" indent="-514350">
              <a:buFont typeface="+mj-lt"/>
              <a:buAutoNum type="arabicPeriod"/>
            </a:pPr>
            <a:r>
              <a:rPr lang="en-US" dirty="0" smtClean="0"/>
              <a:t>If </a:t>
            </a:r>
            <a:r>
              <a:rPr lang="en-US" dirty="0"/>
              <a:t>necessary, configure the peripherals. In some cases, this might be accomplished during </a:t>
            </a:r>
            <a:r>
              <a:rPr lang="en-US" dirty="0" smtClean="0"/>
              <a:t>the operating </a:t>
            </a:r>
            <a:r>
              <a:rPr lang="en-US" dirty="0"/>
              <a:t>system installation.</a:t>
            </a:r>
          </a:p>
          <a:p>
            <a:pPr marL="514350" indent="-514350">
              <a:buFont typeface="+mj-lt"/>
              <a:buAutoNum type="arabicPeriod"/>
            </a:pPr>
            <a:r>
              <a:rPr lang="en-US" dirty="0" smtClean="0"/>
              <a:t>Configure </a:t>
            </a:r>
            <a:r>
              <a:rPr lang="en-US" dirty="0"/>
              <a:t>and verify the Internet connection. In some cases, this might be accomplished </a:t>
            </a:r>
            <a:r>
              <a:rPr lang="en-US" dirty="0" smtClean="0"/>
              <a:t>during the </a:t>
            </a:r>
            <a:r>
              <a:rPr lang="en-US" dirty="0"/>
              <a:t>operating system installation.</a:t>
            </a:r>
          </a:p>
          <a:p>
            <a:pPr marL="514350" indent="-514350">
              <a:buFont typeface="+mj-lt"/>
              <a:buAutoNum type="arabicPeriod"/>
            </a:pPr>
            <a:r>
              <a:rPr lang="en-US" dirty="0" smtClean="0"/>
              <a:t>Install </a:t>
            </a:r>
            <a:r>
              <a:rPr lang="en-US" dirty="0"/>
              <a:t>security software.</a:t>
            </a:r>
          </a:p>
          <a:p>
            <a:pPr marL="514350" indent="-514350">
              <a:buFont typeface="+mj-lt"/>
              <a:buAutoNum type="arabicPeriod"/>
            </a:pPr>
            <a:r>
              <a:rPr lang="en-US" dirty="0" smtClean="0"/>
              <a:t>Identify </a:t>
            </a:r>
            <a:r>
              <a:rPr lang="en-US" dirty="0"/>
              <a:t>which applications should be on the workstation, and install or uninstall applications </a:t>
            </a:r>
            <a:r>
              <a:rPr lang="en-US" dirty="0" smtClean="0"/>
              <a:t>as necessary</a:t>
            </a:r>
            <a:r>
              <a:rPr lang="en-US" dirty="0"/>
              <a:t>.</a:t>
            </a:r>
          </a:p>
          <a:p>
            <a:pPr marL="514350" indent="-514350">
              <a:buFont typeface="+mj-lt"/>
              <a:buAutoNum type="arabicPeriod"/>
            </a:pPr>
            <a:r>
              <a:rPr lang="en-US" dirty="0" smtClean="0"/>
              <a:t>Update </a:t>
            </a:r>
            <a:r>
              <a:rPr lang="en-US" dirty="0"/>
              <a:t>operating system, security, and application software as needed to ensure that all </a:t>
            </a:r>
            <a:r>
              <a:rPr lang="en-US" dirty="0" smtClean="0"/>
              <a:t>software is </a:t>
            </a:r>
            <a:r>
              <a:rPr lang="en-US" dirty="0"/>
              <a:t>up to date.</a:t>
            </a:r>
          </a:p>
          <a:p>
            <a:pPr marL="514350" indent="-514350">
              <a:buFont typeface="+mj-lt"/>
              <a:buAutoNum type="arabicPeriod"/>
            </a:pPr>
            <a:r>
              <a:rPr lang="en-US" dirty="0" smtClean="0"/>
              <a:t>Configure </a:t>
            </a:r>
            <a:r>
              <a:rPr lang="en-US" dirty="0"/>
              <a:t>user accounts as needed.</a:t>
            </a:r>
          </a:p>
          <a:p>
            <a:pPr marL="514350" indent="-514350">
              <a:buFont typeface="+mj-lt"/>
              <a:buAutoNum type="arabicPeriod"/>
            </a:pPr>
            <a:r>
              <a:rPr lang="en-US" dirty="0" smtClean="0"/>
              <a:t>Perform </a:t>
            </a:r>
            <a:r>
              <a:rPr lang="en-US" dirty="0"/>
              <a:t>basic cable management to reduce clutter and enhance physical safety.</a:t>
            </a:r>
          </a:p>
        </p:txBody>
      </p:sp>
    </p:spTree>
    <p:extLst>
      <p:ext uri="{BB962C8B-B14F-4D97-AF65-F5344CB8AC3E}">
        <p14:creationId xmlns:p14="http://schemas.microsoft.com/office/powerpoint/2010/main" val="349881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Cable Management</a:t>
            </a:r>
            <a:endParaRPr lang="en-US" dirty="0"/>
          </a:p>
        </p:txBody>
      </p:sp>
      <p:sp>
        <p:nvSpPr>
          <p:cNvPr id="3" name="Content Placeholder 2"/>
          <p:cNvSpPr>
            <a:spLocks noGrp="1"/>
          </p:cNvSpPr>
          <p:nvPr>
            <p:ph idx="1"/>
          </p:nvPr>
        </p:nvSpPr>
        <p:spPr>
          <a:xfrm>
            <a:off x="457201" y="1600200"/>
            <a:ext cx="3124200" cy="4525963"/>
          </a:xfrm>
        </p:spPr>
        <p:txBody>
          <a:bodyPr>
            <a:normAutofit fontScale="62500" lnSpcReduction="20000"/>
          </a:bodyPr>
          <a:lstStyle/>
          <a:p>
            <a:r>
              <a:rPr lang="en-US" dirty="0"/>
              <a:t>In office environments where there are many computers, there can be many cables and power </a:t>
            </a:r>
            <a:r>
              <a:rPr lang="en-US" dirty="0" smtClean="0"/>
              <a:t>cords. If </a:t>
            </a:r>
            <a:r>
              <a:rPr lang="en-US" dirty="0"/>
              <a:t>these cords and cables are lying on the floor, they could possibly cause a tripping hazard. </a:t>
            </a:r>
            <a:endParaRPr lang="en-US" dirty="0" smtClean="0"/>
          </a:p>
          <a:p>
            <a:r>
              <a:rPr lang="en-US" dirty="0" smtClean="0"/>
              <a:t>Even </a:t>
            </a:r>
            <a:r>
              <a:rPr lang="en-US" dirty="0" smtClean="0"/>
              <a:t>with </a:t>
            </a:r>
            <a:r>
              <a:rPr lang="en-US" dirty="0"/>
              <a:t>only one or a few computers, the cables that connect peripherals to computers and </a:t>
            </a:r>
            <a:r>
              <a:rPr lang="en-US" dirty="0" smtClean="0"/>
              <a:t>computers to </a:t>
            </a:r>
            <a:r>
              <a:rPr lang="en-US" dirty="0"/>
              <a:t>networks can quickly become disorganized and unsightly</a:t>
            </a:r>
            <a:r>
              <a:rPr lang="en-US" dirty="0" smtClean="0"/>
              <a:t>.</a:t>
            </a:r>
            <a:endParaRPr lang="en-US" dirty="0"/>
          </a:p>
        </p:txBody>
      </p:sp>
      <p:pic>
        <p:nvPicPr>
          <p:cNvPr id="1028" name="Picture 4" descr="Image result for cable management mem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486546"/>
            <a:ext cx="5257800" cy="4381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27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Cable Management</a:t>
            </a:r>
            <a:endParaRPr lang="en-US" dirty="0"/>
          </a:p>
        </p:txBody>
      </p:sp>
      <p:sp>
        <p:nvSpPr>
          <p:cNvPr id="3" name="Content Placeholder 2"/>
          <p:cNvSpPr>
            <a:spLocks noGrp="1"/>
          </p:cNvSpPr>
          <p:nvPr>
            <p:ph idx="1"/>
          </p:nvPr>
        </p:nvSpPr>
        <p:spPr>
          <a:xfrm>
            <a:off x="457200" y="1600201"/>
            <a:ext cx="3962400" cy="4114800"/>
          </a:xfrm>
        </p:spPr>
        <p:txBody>
          <a:bodyPr>
            <a:normAutofit fontScale="47500" lnSpcReduction="20000"/>
          </a:bodyPr>
          <a:lstStyle/>
          <a:p>
            <a:r>
              <a:rPr lang="en-US" dirty="0"/>
              <a:t>You can use some simple cable management techniques and tools to group and organize cables together to keep them out of the way and hidden from the general working space. Here are a few tips for managing cables:</a:t>
            </a:r>
          </a:p>
          <a:p>
            <a:pPr lvl="1"/>
            <a:r>
              <a:rPr lang="en-US" dirty="0"/>
              <a:t>If cords and cables must traverse a floor area where people need to walk, it is recommended that cord protectors be used to shield the cords and cables from being damaged by pedestrian traffic, as well as to minimize the chance of someone tripping on the cords and cables.</a:t>
            </a:r>
          </a:p>
          <a:p>
            <a:pPr lvl="1"/>
            <a:r>
              <a:rPr lang="en-US" dirty="0"/>
              <a:t>You can use Velcro® strips, twist ties, or even large binder clips to gather a computer's cables together so that they take up less space in your work area. Avoid using tie wraps, as they would need to be cut and replaced any time that you replace a cabled component.</a:t>
            </a:r>
          </a:p>
          <a:p>
            <a:endParaRPr lang="en-US" dirty="0"/>
          </a:p>
        </p:txBody>
      </p:sp>
      <p:pic>
        <p:nvPicPr>
          <p:cNvPr id="4" name="Picture 2" descr="http://i.imgur.com/QPYAV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1828800"/>
            <a:ext cx="4572000" cy="3009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1849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a Monitor</a:t>
            </a:r>
            <a:endParaRPr lang="en-US" dirty="0"/>
          </a:p>
        </p:txBody>
      </p:sp>
      <p:sp>
        <p:nvSpPr>
          <p:cNvPr id="3" name="Content Placeholder 2"/>
          <p:cNvSpPr>
            <a:spLocks noGrp="1"/>
          </p:cNvSpPr>
          <p:nvPr>
            <p:ph idx="1"/>
          </p:nvPr>
        </p:nvSpPr>
        <p:spPr/>
        <p:txBody>
          <a:bodyPr>
            <a:normAutofit fontScale="55000" lnSpcReduction="20000"/>
          </a:bodyPr>
          <a:lstStyle/>
          <a:p>
            <a:pPr marL="514350" indent="-514350">
              <a:buFont typeface="+mj-lt"/>
              <a:buAutoNum type="arabicPeriod"/>
            </a:pPr>
            <a:r>
              <a:rPr lang="en-US" dirty="0" smtClean="0"/>
              <a:t>Turn </a:t>
            </a:r>
            <a:r>
              <a:rPr lang="en-US" dirty="0"/>
              <a:t>off the computer, and unplug the monitor from the computer and the power source.</a:t>
            </a:r>
          </a:p>
          <a:p>
            <a:pPr marL="514350" indent="-514350">
              <a:buFont typeface="+mj-lt"/>
              <a:buAutoNum type="arabicPeriod"/>
            </a:pPr>
            <a:r>
              <a:rPr lang="en-US" dirty="0" smtClean="0"/>
              <a:t>Locate </a:t>
            </a:r>
            <a:r>
              <a:rPr lang="en-US" dirty="0"/>
              <a:t>the monitor port on the computer. It will likely be a 15-pin VGA adapter, a 29-pin </a:t>
            </a:r>
            <a:r>
              <a:rPr lang="en-US" dirty="0" smtClean="0"/>
              <a:t>DVI </a:t>
            </a:r>
            <a:r>
              <a:rPr lang="fr-FR" dirty="0" smtClean="0"/>
              <a:t>adapter</a:t>
            </a:r>
            <a:r>
              <a:rPr lang="fr-FR" dirty="0"/>
              <a:t>, or a USB port.</a:t>
            </a:r>
          </a:p>
          <a:p>
            <a:pPr marL="514350" indent="-514350">
              <a:buFont typeface="+mj-lt"/>
              <a:buAutoNum type="arabicPeriod"/>
            </a:pPr>
            <a:r>
              <a:rPr lang="en-US" dirty="0" smtClean="0"/>
              <a:t>Align </a:t>
            </a:r>
            <a:r>
              <a:rPr lang="en-US" dirty="0"/>
              <a:t>the pins on the monitor cable connector with the holes in the adapter port, and plug in </a:t>
            </a:r>
            <a:r>
              <a:rPr lang="en-US" dirty="0" smtClean="0"/>
              <a:t>the monitor.</a:t>
            </a:r>
          </a:p>
          <a:p>
            <a:pPr marL="514350" indent="-514350">
              <a:buFont typeface="+mj-lt"/>
              <a:buAutoNum type="arabicPeriod"/>
            </a:pPr>
            <a:r>
              <a:rPr lang="en-US" dirty="0" smtClean="0"/>
              <a:t>Secure </a:t>
            </a:r>
            <a:r>
              <a:rPr lang="en-US" dirty="0"/>
              <a:t>the monitor to the port by tightening the screws on each side of the connector.</a:t>
            </a:r>
          </a:p>
          <a:p>
            <a:pPr marL="514350" indent="-514350">
              <a:buFont typeface="+mj-lt"/>
              <a:buAutoNum type="arabicPeriod"/>
            </a:pPr>
            <a:r>
              <a:rPr lang="en-US" dirty="0" smtClean="0"/>
              <a:t>Plug </a:t>
            </a:r>
            <a:r>
              <a:rPr lang="en-US" dirty="0"/>
              <a:t>the monitor power cord into an electrical source.</a:t>
            </a:r>
          </a:p>
          <a:p>
            <a:pPr marL="514350" indent="-514350">
              <a:buFont typeface="+mj-lt"/>
              <a:buAutoNum type="arabicPeriod"/>
            </a:pPr>
            <a:r>
              <a:rPr lang="en-US" dirty="0" smtClean="0"/>
              <a:t>Turn </a:t>
            </a:r>
            <a:r>
              <a:rPr lang="en-US" dirty="0"/>
              <a:t>on the computer.</a:t>
            </a:r>
          </a:p>
          <a:p>
            <a:pPr marL="514350" indent="-514350">
              <a:buFont typeface="+mj-lt"/>
              <a:buAutoNum type="arabicPeriod"/>
            </a:pPr>
            <a:r>
              <a:rPr lang="en-US" dirty="0" smtClean="0"/>
              <a:t>Turn </a:t>
            </a:r>
            <a:r>
              <a:rPr lang="en-US" dirty="0"/>
              <a:t>on the monitor.</a:t>
            </a:r>
          </a:p>
          <a:p>
            <a:pPr marL="514350" indent="-514350">
              <a:buFont typeface="+mj-lt"/>
              <a:buAutoNum type="arabicPeriod"/>
            </a:pPr>
            <a:r>
              <a:rPr lang="en-US" dirty="0" smtClean="0"/>
              <a:t>Verify </a:t>
            </a:r>
            <a:r>
              <a:rPr lang="en-US" dirty="0"/>
              <a:t>that the monitor </a:t>
            </a:r>
            <a:r>
              <a:rPr lang="en-US" dirty="0" smtClean="0"/>
              <a:t>works.</a:t>
            </a:r>
          </a:p>
          <a:p>
            <a:pPr marL="914400" lvl="1" indent="-514350">
              <a:buFont typeface="+mj-lt"/>
              <a:buAutoNum type="arabicPeriod"/>
            </a:pPr>
            <a:r>
              <a:rPr lang="en-US" dirty="0" smtClean="0"/>
              <a:t>Check </a:t>
            </a:r>
            <a:r>
              <a:rPr lang="en-US" dirty="0"/>
              <a:t>that the power light is on, that it is green, and that it is not </a:t>
            </a:r>
            <a:r>
              <a:rPr lang="en-US" dirty="0" smtClean="0"/>
              <a:t>blinking.</a:t>
            </a:r>
          </a:p>
          <a:p>
            <a:pPr marL="914400" lvl="1" indent="-514350">
              <a:buFont typeface="+mj-lt"/>
              <a:buAutoNum type="arabicPeriod"/>
            </a:pPr>
            <a:r>
              <a:rPr lang="en-US" dirty="0" smtClean="0"/>
              <a:t>Make </a:t>
            </a:r>
            <a:r>
              <a:rPr lang="en-US" dirty="0"/>
              <a:t>sure the colors are displayed correctly (that the colors are not washed out or wrong</a:t>
            </a:r>
            <a:r>
              <a:rPr lang="en-US" dirty="0" smtClean="0"/>
              <a:t>).</a:t>
            </a:r>
          </a:p>
          <a:p>
            <a:pPr marL="914400" lvl="1" indent="-514350">
              <a:buFont typeface="+mj-lt"/>
              <a:buAutoNum type="arabicPeriod"/>
            </a:pPr>
            <a:r>
              <a:rPr lang="en-US" dirty="0" smtClean="0"/>
              <a:t>Make </a:t>
            </a:r>
            <a:r>
              <a:rPr lang="en-US" dirty="0"/>
              <a:t>sure there are no lines or </a:t>
            </a:r>
            <a:r>
              <a:rPr lang="en-US" dirty="0" smtClean="0"/>
              <a:t>distortions </a:t>
            </a:r>
            <a:r>
              <a:rPr lang="en-US" dirty="0"/>
              <a:t>n the image displayed on the monitor, and </a:t>
            </a:r>
            <a:r>
              <a:rPr lang="en-US" dirty="0" smtClean="0"/>
              <a:t>that there </a:t>
            </a:r>
            <a:r>
              <a:rPr lang="en-US" dirty="0"/>
              <a:t>is no waviness on the display.</a:t>
            </a:r>
          </a:p>
        </p:txBody>
      </p:sp>
    </p:spTree>
    <p:extLst>
      <p:ext uri="{BB962C8B-B14F-4D97-AF65-F5344CB8AC3E}">
        <p14:creationId xmlns:p14="http://schemas.microsoft.com/office/powerpoint/2010/main" val="3996390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a Keyboard</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Identify </a:t>
            </a:r>
            <a:r>
              <a:rPr lang="en-US" dirty="0"/>
              <a:t>the type of keyboard you have. There are two types of keyboards available: PS/2 </a:t>
            </a:r>
            <a:r>
              <a:rPr lang="en-US" dirty="0" smtClean="0"/>
              <a:t>and USB</a:t>
            </a:r>
            <a:r>
              <a:rPr lang="en-US" dirty="0"/>
              <a:t>.</a:t>
            </a:r>
          </a:p>
          <a:p>
            <a:pPr marL="514350" indent="-514350">
              <a:buFont typeface="+mj-lt"/>
              <a:buAutoNum type="arabicPeriod"/>
            </a:pPr>
            <a:r>
              <a:rPr lang="en-US" dirty="0" smtClean="0"/>
              <a:t>Identify </a:t>
            </a:r>
            <a:r>
              <a:rPr lang="en-US" dirty="0"/>
              <a:t>the port that suits the type of keyboard you have. The port will either be at the back </a:t>
            </a:r>
            <a:r>
              <a:rPr lang="en-US" dirty="0" smtClean="0"/>
              <a:t>of your </a:t>
            </a:r>
            <a:r>
              <a:rPr lang="en-US" dirty="0"/>
              <a:t>computer or at the front if your computer has USB ports.</a:t>
            </a:r>
          </a:p>
          <a:p>
            <a:pPr marL="514350" indent="-514350">
              <a:buFont typeface="+mj-lt"/>
              <a:buAutoNum type="arabicPeriod"/>
            </a:pPr>
            <a:r>
              <a:rPr lang="en-US" dirty="0" smtClean="0"/>
              <a:t>Insert </a:t>
            </a:r>
            <a:r>
              <a:rPr lang="en-US" dirty="0"/>
              <a:t>the connector into the appropriate port (PS/2 or USB).</a:t>
            </a:r>
          </a:p>
          <a:p>
            <a:pPr marL="514350" indent="-514350">
              <a:buFont typeface="+mj-lt"/>
              <a:buAutoNum type="arabicPeriod"/>
            </a:pPr>
            <a:r>
              <a:rPr lang="en-US" dirty="0" smtClean="0"/>
              <a:t>Start </a:t>
            </a:r>
            <a:r>
              <a:rPr lang="en-US" dirty="0"/>
              <a:t>the computer and verify that no keyboard error is displayed during the boot process.</a:t>
            </a:r>
          </a:p>
          <a:p>
            <a:pPr marL="514350" indent="-514350">
              <a:buFont typeface="+mj-lt"/>
              <a:buAutoNum type="arabicPeriod"/>
            </a:pPr>
            <a:r>
              <a:rPr lang="en-US" smtClean="0"/>
              <a:t>If </a:t>
            </a:r>
            <a:r>
              <a:rPr lang="en-US" dirty="0"/>
              <a:t>necessary, install device drivers for the new input device.</a:t>
            </a:r>
          </a:p>
        </p:txBody>
      </p:sp>
    </p:spTree>
    <p:extLst>
      <p:ext uri="{BB962C8B-B14F-4D97-AF65-F5344CB8AC3E}">
        <p14:creationId xmlns:p14="http://schemas.microsoft.com/office/powerpoint/2010/main" val="2385780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a Mouse</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smtClean="0"/>
              <a:t>Identify </a:t>
            </a:r>
            <a:r>
              <a:rPr lang="en-US" dirty="0"/>
              <a:t>the type of mouse you have. There are two types of mouse devices available: PS/2 </a:t>
            </a:r>
            <a:r>
              <a:rPr lang="en-US" dirty="0" smtClean="0"/>
              <a:t>and USB. </a:t>
            </a:r>
          </a:p>
          <a:p>
            <a:pPr marL="514350" indent="-514350">
              <a:buFont typeface="+mj-lt"/>
              <a:buAutoNum type="arabicPeriod"/>
            </a:pPr>
            <a:r>
              <a:rPr lang="en-US" dirty="0" smtClean="0"/>
              <a:t>Identify </a:t>
            </a:r>
            <a:r>
              <a:rPr lang="en-US" dirty="0"/>
              <a:t>the port that suits the type of mouse you have. Some computers have front USB </a:t>
            </a:r>
            <a:r>
              <a:rPr lang="en-US" dirty="0" smtClean="0"/>
              <a:t>ports; other </a:t>
            </a:r>
            <a:r>
              <a:rPr lang="en-US" dirty="0"/>
              <a:t>ports may be at the back.</a:t>
            </a:r>
          </a:p>
          <a:p>
            <a:pPr marL="514350" indent="-514350">
              <a:buFont typeface="+mj-lt"/>
              <a:buAutoNum type="arabicPeriod"/>
            </a:pPr>
            <a:r>
              <a:rPr lang="en-US" dirty="0" smtClean="0"/>
              <a:t>Insert </a:t>
            </a:r>
            <a:r>
              <a:rPr lang="en-US" dirty="0"/>
              <a:t>the connector into the appropriate port (PS/2 or USB).</a:t>
            </a:r>
          </a:p>
          <a:p>
            <a:pPr marL="514350" indent="-514350">
              <a:buFont typeface="+mj-lt"/>
              <a:buAutoNum type="arabicPeriod"/>
            </a:pPr>
            <a:r>
              <a:rPr lang="en-US" dirty="0" smtClean="0"/>
              <a:t>Start </a:t>
            </a:r>
            <a:r>
              <a:rPr lang="en-US" dirty="0"/>
              <a:t>the computer, and verify that no mouse error is displayed during the boot process.</a:t>
            </a:r>
          </a:p>
          <a:p>
            <a:pPr marL="514350" indent="-514350">
              <a:buFont typeface="+mj-lt"/>
              <a:buAutoNum type="arabicPeriod"/>
            </a:pPr>
            <a:r>
              <a:rPr lang="en-US" dirty="0" smtClean="0"/>
              <a:t>If </a:t>
            </a:r>
            <a:r>
              <a:rPr lang="en-US" dirty="0"/>
              <a:t>necessary, install device drivers for the new input device.</a:t>
            </a:r>
            <a:endParaRPr lang="en-US" dirty="0"/>
          </a:p>
        </p:txBody>
      </p:sp>
    </p:spTree>
    <p:extLst>
      <p:ext uri="{BB962C8B-B14F-4D97-AF65-F5344CB8AC3E}">
        <p14:creationId xmlns:p14="http://schemas.microsoft.com/office/powerpoint/2010/main" val="601042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 Audio Devices</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dirty="0"/>
              <a:t>If necessary, install a sound card.</a:t>
            </a:r>
          </a:p>
          <a:p>
            <a:pPr marL="971550" lvl="1" indent="-514350">
              <a:buFont typeface="+mj-lt"/>
              <a:buAutoNum type="alphaLcPeriod"/>
            </a:pPr>
            <a:r>
              <a:rPr lang="en-US" dirty="0" smtClean="0"/>
              <a:t>Shut </a:t>
            </a:r>
            <a:r>
              <a:rPr lang="en-US" dirty="0"/>
              <a:t>down the computer, unplug the power cord, and open the computer case.</a:t>
            </a:r>
          </a:p>
          <a:p>
            <a:pPr marL="971550" lvl="1" indent="-514350">
              <a:buFont typeface="+mj-lt"/>
              <a:buAutoNum type="alphaLcPeriod"/>
            </a:pPr>
            <a:r>
              <a:rPr lang="en-US" dirty="0" smtClean="0"/>
              <a:t>Locate </a:t>
            </a:r>
            <a:r>
              <a:rPr lang="en-US" dirty="0"/>
              <a:t>an available expansion card slot.</a:t>
            </a:r>
          </a:p>
          <a:p>
            <a:pPr marL="971550" lvl="1" indent="-514350">
              <a:buFont typeface="+mj-lt"/>
              <a:buAutoNum type="alphaLcPeriod"/>
            </a:pPr>
            <a:r>
              <a:rPr lang="en-US" dirty="0" smtClean="0"/>
              <a:t>Remove </a:t>
            </a:r>
            <a:r>
              <a:rPr lang="en-US" dirty="0"/>
              <a:t>the slot cover.</a:t>
            </a:r>
          </a:p>
          <a:p>
            <a:pPr marL="971550" lvl="1" indent="-514350">
              <a:buFont typeface="+mj-lt"/>
              <a:buAutoNum type="alphaLcPeriod"/>
            </a:pPr>
            <a:r>
              <a:rPr lang="en-US" dirty="0" smtClean="0"/>
              <a:t>Insert </a:t>
            </a:r>
            <a:r>
              <a:rPr lang="en-US" dirty="0"/>
              <a:t>the sound card into the open slot.</a:t>
            </a:r>
          </a:p>
          <a:p>
            <a:pPr marL="971550" lvl="1" indent="-514350">
              <a:buFont typeface="+mj-lt"/>
              <a:buAutoNum type="alphaLcPeriod"/>
            </a:pPr>
            <a:r>
              <a:rPr lang="en-US" dirty="0" smtClean="0"/>
              <a:t>Secure </a:t>
            </a:r>
            <a:r>
              <a:rPr lang="en-US" dirty="0"/>
              <a:t>the sound card to the system unit with either the screw or the clip.</a:t>
            </a:r>
          </a:p>
          <a:p>
            <a:pPr marL="971550" lvl="1" indent="-514350">
              <a:buFont typeface="+mj-lt"/>
              <a:buAutoNum type="alphaLcPeriod"/>
            </a:pPr>
            <a:r>
              <a:rPr lang="en-US" dirty="0" smtClean="0"/>
              <a:t>Restart </a:t>
            </a:r>
            <a:r>
              <a:rPr lang="en-US" dirty="0"/>
              <a:t>the computer, and install the device driver if you are prompted to do so</a:t>
            </a:r>
            <a:r>
              <a:rPr lang="en-US" dirty="0" smtClean="0"/>
              <a:t>.</a:t>
            </a:r>
          </a:p>
          <a:p>
            <a:pPr marL="571500" indent="-514350">
              <a:buFont typeface="+mj-lt"/>
              <a:buAutoNum type="arabicPeriod"/>
            </a:pPr>
            <a:r>
              <a:rPr lang="en-US" dirty="0"/>
              <a:t>Connect the speakers to the jack on the sound card marked for speakers. Some speakers use an external AC adapter for power, some are powered by the computer, some use batteries, and some include a standard electrical plug. If necessary, connect the speakers to their power source</a:t>
            </a:r>
            <a:r>
              <a:rPr lang="en-US" dirty="0" smtClean="0"/>
              <a:t>.</a:t>
            </a:r>
            <a:endParaRPr lang="en-US" dirty="0"/>
          </a:p>
        </p:txBody>
      </p:sp>
    </p:spTree>
    <p:extLst>
      <p:ext uri="{BB962C8B-B14F-4D97-AF65-F5344CB8AC3E}">
        <p14:creationId xmlns:p14="http://schemas.microsoft.com/office/powerpoint/2010/main" val="11499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2373</Words>
  <Application>Microsoft Office PowerPoint</Application>
  <PresentationFormat>On-screen Show (4:3)</PresentationFormat>
  <Paragraphs>149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Lesson 3: Setting Up a Basic Workstation</vt:lpstr>
      <vt:lpstr>Connect Hardware</vt:lpstr>
      <vt:lpstr>Workstation Setup Process</vt:lpstr>
      <vt:lpstr>Cable Management</vt:lpstr>
      <vt:lpstr>Cable Management</vt:lpstr>
      <vt:lpstr>Connect a Monitor</vt:lpstr>
      <vt:lpstr>Connect a Keyboard</vt:lpstr>
      <vt:lpstr>Connect a Mouse</vt:lpstr>
      <vt:lpstr>Connect Audio Devices</vt:lpstr>
      <vt:lpstr>Connect Audio Devices</vt:lpstr>
      <vt:lpstr>Connect Audio Devices</vt:lpstr>
      <vt:lpstr>Connect a Web or Digital Camera</vt:lpstr>
      <vt:lpstr>Connect a Plug-and-Play  Printer / Scanner</vt:lpstr>
      <vt:lpstr>Connect a Plug-and-Play  Printer / Scanner</vt:lpstr>
      <vt:lpstr>Connect a Plug-and-Play  Printer / Scanner</vt:lpstr>
      <vt:lpstr>Install a Local Printer</vt:lpstr>
      <vt:lpstr>Install a Local Printer</vt:lpstr>
      <vt:lpstr>Share an Existing Local Printer</vt:lpstr>
      <vt:lpstr>Install a Network Printer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 Setting Up a Basic Workstation</dc:title>
  <dc:creator>Willy Shakespeare</dc:creator>
  <cp:lastModifiedBy>Willy Shakespeare</cp:lastModifiedBy>
  <cp:revision>10</cp:revision>
  <dcterms:created xsi:type="dcterms:W3CDTF">2017-01-24T23:42:41Z</dcterms:created>
  <dcterms:modified xsi:type="dcterms:W3CDTF">2017-01-25T23:18:45Z</dcterms:modified>
</cp:coreProperties>
</file>