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2" d="100"/>
          <a:sy n="52" d="100"/>
        </p:scale>
        <p:origin x="90" y="13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E44E62-0DA2-410A-8E80-E7A8E160DC6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1878051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E44E62-0DA2-410A-8E80-E7A8E160DC6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659734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E44E62-0DA2-410A-8E80-E7A8E160DC6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524364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E44E62-0DA2-410A-8E80-E7A8E160DC6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2899468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E44E62-0DA2-410A-8E80-E7A8E160DC6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400659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E44E62-0DA2-410A-8E80-E7A8E160DC6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2446807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E44E62-0DA2-410A-8E80-E7A8E160DC68}" type="datetimeFigureOut">
              <a:rPr lang="en-US" smtClean="0"/>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3540342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E44E62-0DA2-410A-8E80-E7A8E160DC68}" type="datetimeFigureOut">
              <a:rPr lang="en-US" smtClean="0"/>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3864009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E44E62-0DA2-410A-8E80-E7A8E160DC68}" type="datetimeFigureOut">
              <a:rPr lang="en-US" smtClean="0"/>
              <a:t>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69191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E44E62-0DA2-410A-8E80-E7A8E160DC6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2243921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E44E62-0DA2-410A-8E80-E7A8E160DC6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9874D-E5D4-49C4-A596-34020607587B}" type="slidenum">
              <a:rPr lang="en-US" smtClean="0"/>
              <a:t>‹#›</a:t>
            </a:fld>
            <a:endParaRPr lang="en-US"/>
          </a:p>
        </p:txBody>
      </p:sp>
    </p:spTree>
    <p:extLst>
      <p:ext uri="{BB962C8B-B14F-4D97-AF65-F5344CB8AC3E}">
        <p14:creationId xmlns:p14="http://schemas.microsoft.com/office/powerpoint/2010/main" val="2519355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44E62-0DA2-410A-8E80-E7A8E160DC68}" type="datetimeFigureOut">
              <a:rPr lang="en-US" smtClean="0"/>
              <a:t>12/4/2017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C9874D-E5D4-49C4-A596-34020607587B}" type="slidenum">
              <a:rPr lang="en-US" smtClean="0"/>
              <a:t>‹#›</a:t>
            </a:fld>
            <a:endParaRPr lang="en-US"/>
          </a:p>
        </p:txBody>
      </p:sp>
    </p:spTree>
    <p:extLst>
      <p:ext uri="{BB962C8B-B14F-4D97-AF65-F5344CB8AC3E}">
        <p14:creationId xmlns:p14="http://schemas.microsoft.com/office/powerpoint/2010/main" val="4254490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7: Securing Computing Devices</a:t>
            </a:r>
            <a:endParaRPr lang="en-US" dirty="0"/>
          </a:p>
        </p:txBody>
      </p:sp>
      <p:sp>
        <p:nvSpPr>
          <p:cNvPr id="3" name="Subtitle 2"/>
          <p:cNvSpPr>
            <a:spLocks noGrp="1"/>
          </p:cNvSpPr>
          <p:nvPr>
            <p:ph type="subTitle" idx="1"/>
          </p:nvPr>
        </p:nvSpPr>
        <p:spPr/>
        <p:txBody>
          <a:bodyPr/>
          <a:lstStyle/>
          <a:p>
            <a:r>
              <a:rPr lang="en-US" dirty="0" smtClean="0"/>
              <a:t>Topic A: Identify Common Security Threats</a:t>
            </a:r>
            <a:endParaRPr lang="en-US" dirty="0"/>
          </a:p>
        </p:txBody>
      </p:sp>
    </p:spTree>
    <p:extLst>
      <p:ext uri="{BB962C8B-B14F-4D97-AF65-F5344CB8AC3E}">
        <p14:creationId xmlns:p14="http://schemas.microsoft.com/office/powerpoint/2010/main" val="1417846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97665905"/>
              </p:ext>
            </p:extLst>
          </p:nvPr>
        </p:nvGraphicFramePr>
        <p:xfrm>
          <a:off x="101596" y="136525"/>
          <a:ext cx="12090404" cy="4668520"/>
        </p:xfrm>
        <a:graphic>
          <a:graphicData uri="http://schemas.openxmlformats.org/drawingml/2006/table">
            <a:tbl>
              <a:tblPr firstRow="1" bandRow="1">
                <a:tableStyleId>{5C22544A-7EE6-4342-B048-85BDC9FD1C3A}</a:tableStyleId>
              </a:tblPr>
              <a:tblGrid>
                <a:gridCol w="6045202"/>
                <a:gridCol w="6045202"/>
              </a:tblGrid>
              <a:tr h="370840">
                <a:tc>
                  <a:txBody>
                    <a:bodyPr/>
                    <a:lstStyle/>
                    <a:p>
                      <a:r>
                        <a:rPr lang="en-US" dirty="0" smtClean="0"/>
                        <a:t>Social</a:t>
                      </a:r>
                      <a:r>
                        <a:rPr lang="en-US" baseline="0" dirty="0" smtClean="0"/>
                        <a:t> Engineering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Impersonation</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human-based attack where an attacker pretends to be someone he is not. A common scenario is when the attacker calls an employee and pretends to be calling from the help desk. The attacker tells the employee he is reprogramming the order-entry database, and he needs the employee's user name and password to make sure it gets entered into the new system.</a:t>
                      </a:r>
                      <a:endParaRPr lang="en-US" dirty="0"/>
                    </a:p>
                  </a:txBody>
                  <a:tcPr/>
                </a:tc>
              </a:tr>
              <a:tr h="370840">
                <a:tc>
                  <a:txBody>
                    <a:bodyPr/>
                    <a:lstStyle/>
                    <a:p>
                      <a:r>
                        <a:rPr lang="en-US" dirty="0" smtClean="0"/>
                        <a:t>Hoax</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an email-based or web-based attack that is intended to trick the user</a:t>
                      </a:r>
                    </a:p>
                    <a:p>
                      <a:r>
                        <a:rPr lang="en-US" sz="1800" b="0" i="0" u="none" strike="noStrike" kern="1200" baseline="0" dirty="0" smtClean="0">
                          <a:solidFill>
                            <a:schemeClr val="dk1"/>
                          </a:solidFill>
                          <a:latin typeface="+mn-lt"/>
                          <a:ea typeface="+mn-ea"/>
                          <a:cs typeface="+mn-cs"/>
                        </a:rPr>
                        <a:t>into performing undesired actions, such as deleting important system files</a:t>
                      </a:r>
                    </a:p>
                    <a:p>
                      <a:r>
                        <a:rPr lang="en-US" sz="1800" b="0" i="0" u="none" strike="noStrike" kern="1200" baseline="0" dirty="0" smtClean="0">
                          <a:solidFill>
                            <a:schemeClr val="dk1"/>
                          </a:solidFill>
                          <a:latin typeface="+mn-lt"/>
                          <a:ea typeface="+mn-ea"/>
                          <a:cs typeface="+mn-cs"/>
                        </a:rPr>
                        <a:t>in an attempt to remove a virus. It could also be a scam to convince users</a:t>
                      </a:r>
                    </a:p>
                    <a:p>
                      <a:r>
                        <a:rPr lang="en-US" sz="1800" b="0" i="0" u="none" strike="noStrike" kern="1200" baseline="0" dirty="0" smtClean="0">
                          <a:solidFill>
                            <a:schemeClr val="dk1"/>
                          </a:solidFill>
                          <a:latin typeface="+mn-lt"/>
                          <a:ea typeface="+mn-ea"/>
                          <a:cs typeface="+mn-cs"/>
                        </a:rPr>
                        <a:t>to give up important information or money for an interesting offer.</a:t>
                      </a:r>
                      <a:endParaRPr lang="en-US" dirty="0"/>
                    </a:p>
                  </a:txBody>
                  <a:tcPr/>
                </a:tc>
              </a:tr>
            </a:tbl>
          </a:graphicData>
        </a:graphic>
      </p:graphicFrame>
    </p:spTree>
    <p:extLst>
      <p:ext uri="{BB962C8B-B14F-4D97-AF65-F5344CB8AC3E}">
        <p14:creationId xmlns:p14="http://schemas.microsoft.com/office/powerpoint/2010/main" val="2700742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79334534"/>
              </p:ext>
            </p:extLst>
          </p:nvPr>
        </p:nvGraphicFramePr>
        <p:xfrm>
          <a:off x="101596" y="136525"/>
          <a:ext cx="12090404" cy="6314440"/>
        </p:xfrm>
        <a:graphic>
          <a:graphicData uri="http://schemas.openxmlformats.org/drawingml/2006/table">
            <a:tbl>
              <a:tblPr firstRow="1" bandRow="1">
                <a:tableStyleId>{5C22544A-7EE6-4342-B048-85BDC9FD1C3A}</a:tableStyleId>
              </a:tblPr>
              <a:tblGrid>
                <a:gridCol w="6045202"/>
                <a:gridCol w="6045202"/>
              </a:tblGrid>
              <a:tr h="370840">
                <a:tc>
                  <a:txBody>
                    <a:bodyPr/>
                    <a:lstStyle/>
                    <a:p>
                      <a:r>
                        <a:rPr lang="en-US" dirty="0" smtClean="0"/>
                        <a:t>Social</a:t>
                      </a:r>
                      <a:r>
                        <a:rPr lang="en-US" baseline="0" dirty="0" smtClean="0"/>
                        <a:t> Engineering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Phishing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common type of email-based social engineering attack. In a phishing attack, the attacker sends an email that seems to come from a respected bank or other financial institution. The email claims that the recipient needs to provide an account number, Social Security number, or</a:t>
                      </a:r>
                    </a:p>
                    <a:p>
                      <a:r>
                        <a:rPr lang="en-US" sz="1800" b="0" i="0" u="none" strike="noStrike" kern="1200" baseline="0" dirty="0" smtClean="0">
                          <a:solidFill>
                            <a:schemeClr val="dk1"/>
                          </a:solidFill>
                          <a:latin typeface="+mn-lt"/>
                          <a:ea typeface="+mn-ea"/>
                          <a:cs typeface="+mn-cs"/>
                        </a:rPr>
                        <a:t>other private information to the sender in order to verify an account. Ironically, the phishing attack often claims that the account verification is necessary for security reasons. Individuals should never provide personal financial information to someone who requests it, whether through email or over the phone. Legitimate financial institutions never solicit this</a:t>
                      </a:r>
                    </a:p>
                    <a:p>
                      <a:r>
                        <a:rPr lang="en-US" sz="1800" b="0" i="0" u="none" strike="noStrike" kern="1200" baseline="0" dirty="0" smtClean="0">
                          <a:solidFill>
                            <a:schemeClr val="dk1"/>
                          </a:solidFill>
                          <a:latin typeface="+mn-lt"/>
                          <a:ea typeface="+mn-ea"/>
                          <a:cs typeface="+mn-cs"/>
                        </a:rPr>
                        <a:t>information from their clients. A similar form of phishing called </a:t>
                      </a:r>
                      <a:r>
                        <a:rPr lang="en-US" sz="1800" b="0" i="1" u="none" strike="noStrike" kern="1200" baseline="0" dirty="0" smtClean="0">
                          <a:solidFill>
                            <a:schemeClr val="dk1"/>
                          </a:solidFill>
                          <a:latin typeface="+mn-lt"/>
                          <a:ea typeface="+mn-ea"/>
                          <a:cs typeface="+mn-cs"/>
                        </a:rPr>
                        <a:t>pharming </a:t>
                      </a:r>
                      <a:r>
                        <a:rPr lang="en-US" sz="1800" b="0" i="0" u="none" strike="noStrike" kern="1200" baseline="0" dirty="0" smtClean="0">
                          <a:solidFill>
                            <a:schemeClr val="dk1"/>
                          </a:solidFill>
                          <a:latin typeface="+mn-lt"/>
                          <a:ea typeface="+mn-ea"/>
                          <a:cs typeface="+mn-cs"/>
                        </a:rPr>
                        <a:t>can be done by redirecting a request for a website, typically an e-commerce site, to a similar-looking, but fake, website.</a:t>
                      </a:r>
                      <a:endParaRPr lang="en-US" dirty="0"/>
                    </a:p>
                  </a:txBody>
                  <a:tcPr/>
                </a:tc>
              </a:tr>
              <a:tr h="370840">
                <a:tc>
                  <a:txBody>
                    <a:bodyPr/>
                    <a:lstStyle/>
                    <a:p>
                      <a:r>
                        <a:rPr lang="en-US" dirty="0" smtClean="0"/>
                        <a:t>Vishing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human-based attack where the goal is to extract personal, financial, or confidential information from the victim by using services such as the telephone system and IP-based voice messaging services (Voice over Internet Protocol [VoIP]) as the communication medium. This is also called </a:t>
                      </a:r>
                      <a:r>
                        <a:rPr lang="en-US" sz="1800" b="0" i="1" u="none" strike="noStrike" kern="1200" baseline="0" dirty="0" smtClean="0">
                          <a:solidFill>
                            <a:schemeClr val="dk1"/>
                          </a:solidFill>
                          <a:latin typeface="+mn-lt"/>
                          <a:ea typeface="+mn-ea"/>
                          <a:cs typeface="+mn-cs"/>
                        </a:rPr>
                        <a:t>voice phishing</a:t>
                      </a:r>
                      <a:r>
                        <a:rPr lang="en-US" sz="1800" b="0" i="0" u="none" strike="noStrike" kern="1200" baseline="0" dirty="0" smtClean="0">
                          <a:solidFill>
                            <a:schemeClr val="dk1"/>
                          </a:solidFill>
                          <a:latin typeface="+mn-lt"/>
                          <a:ea typeface="+mn-ea"/>
                          <a:cs typeface="+mn-cs"/>
                        </a:rPr>
                        <a:t>.</a:t>
                      </a:r>
                      <a:endParaRPr lang="en-US" dirty="0"/>
                    </a:p>
                  </a:txBody>
                  <a:tcPr/>
                </a:tc>
              </a:tr>
            </a:tbl>
          </a:graphicData>
        </a:graphic>
      </p:graphicFrame>
    </p:spTree>
    <p:extLst>
      <p:ext uri="{BB962C8B-B14F-4D97-AF65-F5344CB8AC3E}">
        <p14:creationId xmlns:p14="http://schemas.microsoft.com/office/powerpoint/2010/main" val="4258748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54821469"/>
              </p:ext>
            </p:extLst>
          </p:nvPr>
        </p:nvGraphicFramePr>
        <p:xfrm>
          <a:off x="101596" y="136525"/>
          <a:ext cx="12090404" cy="4394200"/>
        </p:xfrm>
        <a:graphic>
          <a:graphicData uri="http://schemas.openxmlformats.org/drawingml/2006/table">
            <a:tbl>
              <a:tblPr firstRow="1" bandRow="1">
                <a:tableStyleId>{5C22544A-7EE6-4342-B048-85BDC9FD1C3A}</a:tableStyleId>
              </a:tblPr>
              <a:tblGrid>
                <a:gridCol w="6045202"/>
                <a:gridCol w="6045202"/>
              </a:tblGrid>
              <a:tr h="370840">
                <a:tc>
                  <a:txBody>
                    <a:bodyPr/>
                    <a:lstStyle/>
                    <a:p>
                      <a:r>
                        <a:rPr lang="en-US" dirty="0" smtClean="0"/>
                        <a:t>Social</a:t>
                      </a:r>
                      <a:r>
                        <a:rPr lang="en-US" baseline="0" dirty="0" smtClean="0"/>
                        <a:t> Engineering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Whaling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form of phishing that targets individuals who are known to possess a good deal of wealth. It is also known as </a:t>
                      </a:r>
                      <a:r>
                        <a:rPr lang="en-US" sz="1800" b="0" i="1" u="none" strike="noStrike" kern="1200" baseline="0" dirty="0" smtClean="0">
                          <a:solidFill>
                            <a:schemeClr val="dk1"/>
                          </a:solidFill>
                          <a:latin typeface="+mn-lt"/>
                          <a:ea typeface="+mn-ea"/>
                          <a:cs typeface="+mn-cs"/>
                        </a:rPr>
                        <a:t>spear phishing. </a:t>
                      </a:r>
                      <a:r>
                        <a:rPr lang="en-US" sz="1800" b="0" i="0" u="none" strike="noStrike" kern="1200" baseline="0" dirty="0" smtClean="0">
                          <a:solidFill>
                            <a:schemeClr val="dk1"/>
                          </a:solidFill>
                          <a:latin typeface="+mn-lt"/>
                          <a:ea typeface="+mn-ea"/>
                          <a:cs typeface="+mn-cs"/>
                        </a:rPr>
                        <a:t>Whaling targets individuals that work in Fortune 500 companies or financial institutions whose salaries are expected to be high.</a:t>
                      </a:r>
                      <a:endParaRPr lang="en-US" dirty="0"/>
                    </a:p>
                  </a:txBody>
                  <a:tcPr/>
                </a:tc>
              </a:tr>
              <a:tr h="370840">
                <a:tc>
                  <a:txBody>
                    <a:bodyPr/>
                    <a:lstStyle/>
                    <a:p>
                      <a:r>
                        <a:rPr lang="en-US" dirty="0" smtClean="0"/>
                        <a:t>Spam and </a:t>
                      </a:r>
                      <a:r>
                        <a:rPr lang="en-US" dirty="0" err="1" smtClean="0"/>
                        <a:t>Spim</a:t>
                      </a:r>
                      <a:endParaRPr lang="en-US" dirty="0"/>
                    </a:p>
                  </a:txBody>
                  <a:tcPr/>
                </a:tc>
                <a:tc>
                  <a:txBody>
                    <a:bodyPr/>
                    <a:lstStyle/>
                    <a:p>
                      <a:r>
                        <a:rPr lang="en-US" sz="1800" b="0" i="0" u="none" strike="noStrike" kern="1200" baseline="0" dirty="0" smtClean="0">
                          <a:solidFill>
                            <a:schemeClr val="dk1"/>
                          </a:solidFill>
                          <a:latin typeface="+mn-lt"/>
                          <a:ea typeface="+mn-ea"/>
                          <a:cs typeface="+mn-cs"/>
                        </a:rPr>
                        <a:t>Spam is an email-based threat that presents various advertising materials, promotional content, or get-rich-quick schemes to users. The messages can quickly fill a user's inbox and cause storage issues. Spam can also carry malicious code and other types of malware. Spam can also be categorized</a:t>
                      </a:r>
                    </a:p>
                    <a:p>
                      <a:r>
                        <a:rPr lang="en-US" sz="1800" b="0" i="0" u="none" strike="noStrike" kern="1200" baseline="0" dirty="0" smtClean="0">
                          <a:solidFill>
                            <a:schemeClr val="dk1"/>
                          </a:solidFill>
                          <a:latin typeface="+mn-lt"/>
                          <a:ea typeface="+mn-ea"/>
                          <a:cs typeface="+mn-cs"/>
                        </a:rPr>
                        <a:t>as a type of social engineering because it can be used within social networking sites such as Facebook and Twitter. </a:t>
                      </a:r>
                      <a:r>
                        <a:rPr lang="en-US" sz="1800" b="0" i="0" u="none" strike="noStrike" kern="1200" baseline="0" dirty="0" err="1" smtClean="0">
                          <a:solidFill>
                            <a:schemeClr val="dk1"/>
                          </a:solidFill>
                          <a:latin typeface="+mn-lt"/>
                          <a:ea typeface="+mn-ea"/>
                          <a:cs typeface="+mn-cs"/>
                        </a:rPr>
                        <a:t>Spim</a:t>
                      </a:r>
                      <a:r>
                        <a:rPr lang="en-US" sz="1800" b="0" i="0" u="none" strike="noStrike" kern="1200" baseline="0" dirty="0" smtClean="0">
                          <a:solidFill>
                            <a:schemeClr val="dk1"/>
                          </a:solidFill>
                          <a:latin typeface="+mn-lt"/>
                          <a:ea typeface="+mn-ea"/>
                          <a:cs typeface="+mn-cs"/>
                        </a:rPr>
                        <a:t> is an Internet messaging (IM)-based attack similar to spam that is</a:t>
                      </a:r>
                    </a:p>
                    <a:p>
                      <a:r>
                        <a:rPr lang="en-US" sz="1800" b="0" i="0" u="none" strike="noStrike" kern="1200" baseline="0" dirty="0" smtClean="0">
                          <a:solidFill>
                            <a:schemeClr val="dk1"/>
                          </a:solidFill>
                          <a:latin typeface="+mn-lt"/>
                          <a:ea typeface="+mn-ea"/>
                          <a:cs typeface="+mn-cs"/>
                        </a:rPr>
                        <a:t>propagated through IM instead of through email.</a:t>
                      </a:r>
                      <a:endParaRPr lang="en-US" dirty="0"/>
                    </a:p>
                  </a:txBody>
                  <a:tcPr/>
                </a:tc>
              </a:tr>
            </a:tbl>
          </a:graphicData>
        </a:graphic>
      </p:graphicFrame>
    </p:spTree>
    <p:extLst>
      <p:ext uri="{BB962C8B-B14F-4D97-AF65-F5344CB8AC3E}">
        <p14:creationId xmlns:p14="http://schemas.microsoft.com/office/powerpoint/2010/main" val="2313740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22135202"/>
              </p:ext>
            </p:extLst>
          </p:nvPr>
        </p:nvGraphicFramePr>
        <p:xfrm>
          <a:off x="101596" y="136525"/>
          <a:ext cx="12090404" cy="4302760"/>
        </p:xfrm>
        <a:graphic>
          <a:graphicData uri="http://schemas.openxmlformats.org/drawingml/2006/table">
            <a:tbl>
              <a:tblPr firstRow="1" bandRow="1">
                <a:tableStyleId>{5C22544A-7EE6-4342-B048-85BDC9FD1C3A}</a:tableStyleId>
              </a:tblPr>
              <a:tblGrid>
                <a:gridCol w="6045202"/>
                <a:gridCol w="6045202"/>
              </a:tblGrid>
              <a:tr h="370840">
                <a:tc>
                  <a:txBody>
                    <a:bodyPr/>
                    <a:lstStyle/>
                    <a:p>
                      <a:r>
                        <a:rPr lang="en-US" dirty="0" smtClean="0"/>
                        <a:t>Social</a:t>
                      </a:r>
                      <a:r>
                        <a:rPr lang="en-US" baseline="0" dirty="0" smtClean="0"/>
                        <a:t> Engineering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Dumpster</a:t>
                      </a:r>
                      <a:r>
                        <a:rPr lang="en-US" baseline="0" dirty="0" smtClean="0"/>
                        <a:t> Diving</a:t>
                      </a:r>
                      <a:endParaRPr lang="en-US" dirty="0"/>
                    </a:p>
                  </a:txBody>
                  <a:tcPr/>
                </a:tc>
                <a:tc>
                  <a:txBody>
                    <a:bodyPr/>
                    <a:lstStyle/>
                    <a:p>
                      <a:r>
                        <a:rPr lang="en-US" sz="1800" b="0" i="0" u="none" strike="noStrike" kern="1200" baseline="0" dirty="0" smtClean="0">
                          <a:solidFill>
                            <a:schemeClr val="dk1"/>
                          </a:solidFill>
                          <a:latin typeface="+mn-lt"/>
                          <a:ea typeface="+mn-ea"/>
                          <a:cs typeface="+mn-cs"/>
                        </a:rPr>
                        <a:t>Most people and companies are environmentally aware and recycle papers that they are done using. If that piece of paper contains company confidential information, be sure that it is shredded and placed in a secure recycle bin. Attackers are not above jumping into a Dumpster or large recycling location in an attempt to obtain information they can use or sell.</a:t>
                      </a:r>
                    </a:p>
                    <a:p>
                      <a:r>
                        <a:rPr lang="en-US" sz="1800" b="0" i="0" u="none" strike="noStrike" kern="1200" baseline="0" dirty="0" smtClean="0">
                          <a:solidFill>
                            <a:schemeClr val="dk1"/>
                          </a:solidFill>
                          <a:latin typeface="+mn-lt"/>
                          <a:ea typeface="+mn-ea"/>
                          <a:cs typeface="+mn-cs"/>
                        </a:rPr>
                        <a:t>Outdated hardware should never be thrown in the trash. The hardware contains heavy metals that could contaminate the soil. Also, hard drives and other storage devices might contain sensitive information. It is not uncommon to find thieves searching for such hardware in the hopes of finding valuable information on the devices.</a:t>
                      </a:r>
                    </a:p>
                    <a:p>
                      <a:r>
                        <a:rPr lang="en-US" sz="1800" b="0" i="0" u="none" strike="noStrike" kern="1200" baseline="0" dirty="0" smtClean="0">
                          <a:solidFill>
                            <a:schemeClr val="dk1"/>
                          </a:solidFill>
                          <a:latin typeface="+mn-lt"/>
                          <a:ea typeface="+mn-ea"/>
                          <a:cs typeface="+mn-cs"/>
                        </a:rPr>
                        <a:t>By properly disposing of paper and hardware, you can protect your organization from Dumpster divers.</a:t>
                      </a:r>
                      <a:endParaRPr lang="en-US" dirty="0"/>
                    </a:p>
                  </a:txBody>
                  <a:tcPr/>
                </a:tc>
              </a:tr>
            </a:tbl>
          </a:graphicData>
        </a:graphic>
      </p:graphicFrame>
    </p:spTree>
    <p:extLst>
      <p:ext uri="{BB962C8B-B14F-4D97-AF65-F5344CB8AC3E}">
        <p14:creationId xmlns:p14="http://schemas.microsoft.com/office/powerpoint/2010/main" val="2986787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Password Cracking</a:t>
            </a:r>
            <a:endParaRPr lang="en-US" dirty="0"/>
          </a:p>
        </p:txBody>
      </p:sp>
      <p:sp>
        <p:nvSpPr>
          <p:cNvPr id="3" name="Content Placeholder 2"/>
          <p:cNvSpPr>
            <a:spLocks noGrp="1"/>
          </p:cNvSpPr>
          <p:nvPr>
            <p:ph idx="1"/>
          </p:nvPr>
        </p:nvSpPr>
        <p:spPr>
          <a:xfrm>
            <a:off x="838200" y="1462767"/>
            <a:ext cx="10515600" cy="4067176"/>
          </a:xfrm>
        </p:spPr>
        <p:txBody>
          <a:bodyPr>
            <a:normAutofit fontScale="92500" lnSpcReduction="10000"/>
          </a:bodyPr>
          <a:lstStyle/>
          <a:p>
            <a:r>
              <a:rPr lang="en-US" dirty="0"/>
              <a:t>A </a:t>
            </a:r>
            <a:r>
              <a:rPr lang="en-US" i="1" dirty="0"/>
              <a:t>password attack </a:t>
            </a:r>
            <a:r>
              <a:rPr lang="en-US" dirty="0"/>
              <a:t>is any type of attack in which the attacker attempts to obtain and make use </a:t>
            </a:r>
            <a:r>
              <a:rPr lang="en-US" dirty="0" smtClean="0"/>
              <a:t>of passwords </a:t>
            </a:r>
            <a:r>
              <a:rPr lang="en-US" dirty="0"/>
              <a:t>illegitimately. </a:t>
            </a:r>
            <a:endParaRPr lang="en-US" dirty="0" smtClean="0"/>
          </a:p>
          <a:p>
            <a:r>
              <a:rPr lang="en-US" dirty="0" smtClean="0"/>
              <a:t>The </a:t>
            </a:r>
            <a:r>
              <a:rPr lang="en-US" dirty="0"/>
              <a:t>attacker can guess or steal passwords or crack encrypted </a:t>
            </a:r>
            <a:r>
              <a:rPr lang="en-US" dirty="0" smtClean="0"/>
              <a:t>password files</a:t>
            </a:r>
            <a:r>
              <a:rPr lang="en-US" dirty="0"/>
              <a:t>. </a:t>
            </a:r>
            <a:endParaRPr lang="en-US" dirty="0" smtClean="0"/>
          </a:p>
          <a:p>
            <a:r>
              <a:rPr lang="en-US" dirty="0" smtClean="0"/>
              <a:t>A </a:t>
            </a:r>
            <a:r>
              <a:rPr lang="en-US" dirty="0"/>
              <a:t>password attack can show up in audit logs as repeatedly failed logons and then a </a:t>
            </a:r>
            <a:r>
              <a:rPr lang="en-US" dirty="0" smtClean="0"/>
              <a:t>successful logon</a:t>
            </a:r>
            <a:r>
              <a:rPr lang="en-US" dirty="0"/>
              <a:t>, or it can show as several successful logon attempts at unusual times or locations</a:t>
            </a:r>
            <a:r>
              <a:rPr lang="en-US" dirty="0" smtClean="0"/>
              <a:t>.</a:t>
            </a:r>
          </a:p>
          <a:p>
            <a:r>
              <a:rPr lang="en-US" dirty="0"/>
              <a:t>Hackers use several common categories of password attacks. </a:t>
            </a:r>
            <a:endParaRPr lang="en-US" dirty="0" smtClean="0"/>
          </a:p>
          <a:p>
            <a:r>
              <a:rPr lang="en-US" dirty="0" smtClean="0"/>
              <a:t>Creating </a:t>
            </a:r>
            <a:r>
              <a:rPr lang="en-US" dirty="0"/>
              <a:t>complex passwords </a:t>
            </a:r>
            <a:r>
              <a:rPr lang="en-US" dirty="0" smtClean="0"/>
              <a:t>can increase </a:t>
            </a:r>
            <a:r>
              <a:rPr lang="en-US" dirty="0"/>
              <a:t>the amount of time it takes for an attack to succeed</a:t>
            </a:r>
          </a:p>
        </p:txBody>
      </p:sp>
      <p:pic>
        <p:nvPicPr>
          <p:cNvPr id="4" name="Picture 3"/>
          <p:cNvPicPr>
            <a:picLocks noChangeAspect="1"/>
          </p:cNvPicPr>
          <p:nvPr/>
        </p:nvPicPr>
        <p:blipFill>
          <a:blip r:embed="rId2"/>
          <a:stretch>
            <a:fillRect/>
          </a:stretch>
        </p:blipFill>
        <p:spPr>
          <a:xfrm>
            <a:off x="4256625" y="4818743"/>
            <a:ext cx="6794082" cy="1981201"/>
          </a:xfrm>
          <a:prstGeom prst="rect">
            <a:avLst/>
          </a:prstGeom>
        </p:spPr>
      </p:pic>
    </p:spTree>
    <p:extLst>
      <p:ext uri="{BB962C8B-B14F-4D97-AF65-F5344CB8AC3E}">
        <p14:creationId xmlns:p14="http://schemas.microsoft.com/office/powerpoint/2010/main" val="4204896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9105440"/>
              </p:ext>
            </p:extLst>
          </p:nvPr>
        </p:nvGraphicFramePr>
        <p:xfrm>
          <a:off x="0" y="20413"/>
          <a:ext cx="12192000" cy="7137400"/>
        </p:xfrm>
        <a:graphic>
          <a:graphicData uri="http://schemas.openxmlformats.org/drawingml/2006/table">
            <a:tbl>
              <a:tblPr firstRow="1" bandRow="1">
                <a:tableStyleId>{5C22544A-7EE6-4342-B048-85BDC9FD1C3A}</a:tableStyleId>
              </a:tblPr>
              <a:tblGrid>
                <a:gridCol w="6096000"/>
                <a:gridCol w="6096000"/>
              </a:tblGrid>
              <a:tr h="370840">
                <a:tc>
                  <a:txBody>
                    <a:bodyPr/>
                    <a:lstStyle/>
                    <a:p>
                      <a:r>
                        <a:rPr lang="en-US" dirty="0" smtClean="0"/>
                        <a:t>Password Attack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Guessing</a:t>
                      </a:r>
                      <a:endParaRPr lang="en-US"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guessing attack </a:t>
                      </a:r>
                      <a:r>
                        <a:rPr lang="en-US" sz="1800" b="0" i="0" u="none" strike="noStrike" kern="1200" baseline="0" dirty="0" smtClean="0">
                          <a:solidFill>
                            <a:schemeClr val="dk1"/>
                          </a:solidFill>
                          <a:latin typeface="+mn-lt"/>
                          <a:ea typeface="+mn-ea"/>
                          <a:cs typeface="+mn-cs"/>
                        </a:rPr>
                        <a:t>is the simplest type of password attack and involves an individual making repeated attempts to guess a password by entering different common password values, such as the user's name, a spouse's name, or a significant date. Most systems have a feature that will lock out an account after a specified number of incorrect password attempts.</a:t>
                      </a:r>
                      <a:endParaRPr lang="en-US" dirty="0"/>
                    </a:p>
                  </a:txBody>
                  <a:tcPr/>
                </a:tc>
              </a:tr>
              <a:tr h="370840">
                <a:tc>
                  <a:txBody>
                    <a:bodyPr/>
                    <a:lstStyle/>
                    <a:p>
                      <a:r>
                        <a:rPr lang="en-US" dirty="0" smtClean="0"/>
                        <a:t>Stealing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an email-based or web-based attack intended to trick the user into performing undesired actions, such as deleting important system files in an attempt to remove a virus. It could also be a scam to convince users to give up important information or money for an interesting offer.</a:t>
                      </a:r>
                      <a:endParaRPr lang="en-US" dirty="0"/>
                    </a:p>
                  </a:txBody>
                  <a:tcPr/>
                </a:tc>
              </a:tr>
              <a:tr h="370840">
                <a:tc>
                  <a:txBody>
                    <a:bodyPr/>
                    <a:lstStyle/>
                    <a:p>
                      <a:r>
                        <a:rPr lang="en-US" dirty="0" smtClean="0"/>
                        <a:t>Dictionary Attack</a:t>
                      </a:r>
                      <a:endParaRPr lang="en-US"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dictionary attack </a:t>
                      </a:r>
                      <a:r>
                        <a:rPr lang="en-US" sz="1800" b="0" i="0" u="none" strike="noStrike" kern="1200" baseline="0" dirty="0" smtClean="0">
                          <a:solidFill>
                            <a:schemeClr val="dk1"/>
                          </a:solidFill>
                          <a:latin typeface="+mn-lt"/>
                          <a:ea typeface="+mn-ea"/>
                          <a:cs typeface="+mn-cs"/>
                        </a:rPr>
                        <a:t>automates password guessing by comparing encrypted passwords against a predetermined list of possible password values. Dictionary attacks are successful against only fairly simple and obvious passwords, because they rely on a dictionary of common words and predictable variations, such as adding a single digit to the end of a word.</a:t>
                      </a:r>
                      <a:endParaRPr lang="en-US" dirty="0"/>
                    </a:p>
                  </a:txBody>
                  <a:tcPr/>
                </a:tc>
              </a:tr>
              <a:tr h="370840">
                <a:tc>
                  <a:txBody>
                    <a:bodyPr/>
                    <a:lstStyle/>
                    <a:p>
                      <a:r>
                        <a:rPr lang="en-US" dirty="0" smtClean="0"/>
                        <a:t>Brute</a:t>
                      </a:r>
                      <a:r>
                        <a:rPr lang="en-US" baseline="0" dirty="0" smtClean="0"/>
                        <a:t> Force Attack</a:t>
                      </a:r>
                      <a:endParaRPr lang="en-US" dirty="0"/>
                    </a:p>
                  </a:txBody>
                  <a:tcPr/>
                </a:tc>
                <a:tc>
                  <a:txBody>
                    <a:bodyPr/>
                    <a:lstStyle/>
                    <a:p>
                      <a:r>
                        <a:rPr lang="en-US" sz="1800" b="0" i="0" u="none" strike="noStrike" kern="1200" baseline="0" dirty="0" smtClean="0">
                          <a:solidFill>
                            <a:schemeClr val="dk1"/>
                          </a:solidFill>
                          <a:latin typeface="+mn-lt"/>
                          <a:ea typeface="+mn-ea"/>
                          <a:cs typeface="+mn-cs"/>
                        </a:rPr>
                        <a:t>In a </a:t>
                      </a:r>
                      <a:r>
                        <a:rPr lang="en-US" sz="1800" b="0" i="1" u="none" strike="noStrike" kern="1200" baseline="0" dirty="0" smtClean="0">
                          <a:solidFill>
                            <a:schemeClr val="dk1"/>
                          </a:solidFill>
                          <a:latin typeface="+mn-lt"/>
                          <a:ea typeface="+mn-ea"/>
                          <a:cs typeface="+mn-cs"/>
                        </a:rPr>
                        <a:t>brute force attack</a:t>
                      </a:r>
                      <a:r>
                        <a:rPr lang="en-US" sz="1800" b="0" i="0" u="none" strike="noStrike" kern="1200" baseline="0" dirty="0" smtClean="0">
                          <a:solidFill>
                            <a:schemeClr val="dk1"/>
                          </a:solidFill>
                          <a:latin typeface="+mn-lt"/>
                          <a:ea typeface="+mn-ea"/>
                          <a:cs typeface="+mn-cs"/>
                        </a:rPr>
                        <a:t>, the attacker uses password-cracking software to attempt every possible alphanumeric password combination.</a:t>
                      </a:r>
                      <a:endParaRPr lang="en-US" dirty="0"/>
                    </a:p>
                  </a:txBody>
                  <a:tcPr/>
                </a:tc>
              </a:tr>
              <a:tr h="370840">
                <a:tc>
                  <a:txBody>
                    <a:bodyPr/>
                    <a:lstStyle/>
                    <a:p>
                      <a:r>
                        <a:rPr lang="en-US" dirty="0" smtClean="0"/>
                        <a:t>Hybrid Password Attack</a:t>
                      </a:r>
                      <a:endParaRPr lang="en-US"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hybrid password attack </a:t>
                      </a:r>
                      <a:r>
                        <a:rPr lang="en-US" sz="1800" b="0" i="0" u="none" strike="noStrike" kern="1200" baseline="0" dirty="0" smtClean="0">
                          <a:solidFill>
                            <a:schemeClr val="dk1"/>
                          </a:solidFill>
                          <a:latin typeface="+mn-lt"/>
                          <a:ea typeface="+mn-ea"/>
                          <a:cs typeface="+mn-cs"/>
                        </a:rPr>
                        <a:t>utilizes multiple attack vectors including dictionary, brute-force, and other attack methodologies when trying to crack a password.</a:t>
                      </a:r>
                      <a:endParaRPr lang="en-US" dirty="0"/>
                    </a:p>
                  </a:txBody>
                  <a:tcPr/>
                </a:tc>
              </a:tr>
            </a:tbl>
          </a:graphicData>
        </a:graphic>
      </p:graphicFrame>
    </p:spTree>
    <p:extLst>
      <p:ext uri="{BB962C8B-B14F-4D97-AF65-F5344CB8AC3E}">
        <p14:creationId xmlns:p14="http://schemas.microsoft.com/office/powerpoint/2010/main" val="875882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Security Issues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0472848"/>
              </p:ext>
            </p:extLst>
          </p:nvPr>
        </p:nvGraphicFramePr>
        <p:xfrm>
          <a:off x="838200" y="1273215"/>
          <a:ext cx="10515600" cy="549148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Threat</a:t>
                      </a:r>
                      <a:r>
                        <a:rPr lang="en-US" baseline="0" dirty="0" smtClean="0"/>
                        <a:t> / Vulnerability</a:t>
                      </a:r>
                      <a:endParaRPr lang="en-US" dirty="0"/>
                    </a:p>
                  </a:txBody>
                  <a:tcPr/>
                </a:tc>
                <a:tc>
                  <a:txBody>
                    <a:bodyPr/>
                    <a:lstStyle/>
                    <a:p>
                      <a:r>
                        <a:rPr lang="en-US" dirty="0" smtClean="0"/>
                        <a:t>Description</a:t>
                      </a:r>
                    </a:p>
                  </a:txBody>
                  <a:tcPr/>
                </a:tc>
              </a:tr>
              <a:tr h="370840">
                <a:tc>
                  <a:txBody>
                    <a:bodyPr/>
                    <a:lstStyle/>
                    <a:p>
                      <a:r>
                        <a:rPr lang="en-US" dirty="0" smtClean="0"/>
                        <a:t>Internal</a:t>
                      </a:r>
                      <a:endParaRPr lang="en-US" dirty="0"/>
                    </a:p>
                  </a:txBody>
                  <a:tcPr/>
                </a:tc>
                <a:tc>
                  <a:txBody>
                    <a:bodyPr/>
                    <a:lstStyle/>
                    <a:p>
                      <a:r>
                        <a:rPr lang="en-US" sz="1800" b="0" i="0" u="none" strike="noStrike" kern="1200" baseline="0" dirty="0" smtClean="0">
                          <a:solidFill>
                            <a:schemeClr val="dk1"/>
                          </a:solidFill>
                          <a:latin typeface="+mn-lt"/>
                          <a:ea typeface="+mn-ea"/>
                          <a:cs typeface="+mn-cs"/>
                        </a:rPr>
                        <a:t>It is important to always consider what is happening inside an</a:t>
                      </a:r>
                    </a:p>
                    <a:p>
                      <a:r>
                        <a:rPr lang="en-US" sz="1800" b="0" i="0" u="none" strike="noStrike" kern="1200" baseline="0" dirty="0" smtClean="0">
                          <a:solidFill>
                            <a:schemeClr val="dk1"/>
                          </a:solidFill>
                          <a:latin typeface="+mn-lt"/>
                          <a:ea typeface="+mn-ea"/>
                          <a:cs typeface="+mn-cs"/>
                        </a:rPr>
                        <a:t>organization, especially when physical security is concerned. For example,</a:t>
                      </a:r>
                    </a:p>
                    <a:p>
                      <a:r>
                        <a:rPr lang="en-US" sz="1800" b="0" i="0" u="none" strike="noStrike" kern="1200" baseline="0" dirty="0" smtClean="0">
                          <a:solidFill>
                            <a:schemeClr val="dk1"/>
                          </a:solidFill>
                          <a:latin typeface="+mn-lt"/>
                          <a:ea typeface="+mn-ea"/>
                          <a:cs typeface="+mn-cs"/>
                        </a:rPr>
                        <a:t>disgruntled employees may be a source of physical sabotage of important</a:t>
                      </a:r>
                    </a:p>
                    <a:p>
                      <a:r>
                        <a:rPr lang="en-US" sz="1800" b="0" i="0" u="none" strike="noStrike" kern="1200" baseline="0" dirty="0" smtClean="0">
                          <a:solidFill>
                            <a:schemeClr val="dk1"/>
                          </a:solidFill>
                          <a:latin typeface="+mn-lt"/>
                          <a:ea typeface="+mn-ea"/>
                          <a:cs typeface="+mn-cs"/>
                        </a:rPr>
                        <a:t>network security-related resources</a:t>
                      </a:r>
                      <a:endParaRPr lang="en-US" dirty="0"/>
                    </a:p>
                  </a:txBody>
                  <a:tcPr/>
                </a:tc>
              </a:tr>
              <a:tr h="370840">
                <a:tc>
                  <a:txBody>
                    <a:bodyPr/>
                    <a:lstStyle/>
                    <a:p>
                      <a:r>
                        <a:rPr lang="en-US" dirty="0" smtClean="0"/>
                        <a:t>External</a:t>
                      </a:r>
                      <a:endParaRPr lang="en-US" dirty="0"/>
                    </a:p>
                  </a:txBody>
                  <a:tcPr/>
                </a:tc>
                <a:tc>
                  <a:txBody>
                    <a:bodyPr/>
                    <a:lstStyle/>
                    <a:p>
                      <a:r>
                        <a:rPr lang="en-US" sz="1800" b="0" i="0" u="none" strike="noStrike" kern="1200" baseline="0" dirty="0" smtClean="0">
                          <a:solidFill>
                            <a:schemeClr val="dk1"/>
                          </a:solidFill>
                          <a:latin typeface="+mn-lt"/>
                          <a:ea typeface="+mn-ea"/>
                          <a:cs typeface="+mn-cs"/>
                        </a:rPr>
                        <a:t>It is impossible for any organization to fully control external security</a:t>
                      </a:r>
                    </a:p>
                    <a:p>
                      <a:r>
                        <a:rPr lang="en-US" sz="1800" b="0" i="0" u="none" strike="noStrike" kern="1200" baseline="0" dirty="0" smtClean="0">
                          <a:solidFill>
                            <a:schemeClr val="dk1"/>
                          </a:solidFill>
                          <a:latin typeface="+mn-lt"/>
                          <a:ea typeface="+mn-ea"/>
                          <a:cs typeface="+mn-cs"/>
                        </a:rPr>
                        <a:t>threats. For example, an external power failure is usually beyond a network</a:t>
                      </a:r>
                    </a:p>
                    <a:p>
                      <a:r>
                        <a:rPr lang="en-US" sz="1800" b="0" i="0" u="none" strike="noStrike" kern="1200" baseline="0" dirty="0" smtClean="0">
                          <a:solidFill>
                            <a:schemeClr val="dk1"/>
                          </a:solidFill>
                          <a:latin typeface="+mn-lt"/>
                          <a:ea typeface="+mn-ea"/>
                          <a:cs typeface="+mn-cs"/>
                        </a:rPr>
                        <a:t>technician's control because most organizations use a local power company</a:t>
                      </a:r>
                    </a:p>
                    <a:p>
                      <a:r>
                        <a:rPr lang="en-US" sz="1800" b="0" i="0" u="none" strike="noStrike" kern="1200" baseline="0" dirty="0" smtClean="0">
                          <a:solidFill>
                            <a:schemeClr val="dk1"/>
                          </a:solidFill>
                          <a:latin typeface="+mn-lt"/>
                          <a:ea typeface="+mn-ea"/>
                          <a:cs typeface="+mn-cs"/>
                        </a:rPr>
                        <a:t>as their source of electrical power. However, risks posed by external power</a:t>
                      </a:r>
                    </a:p>
                    <a:p>
                      <a:r>
                        <a:rPr lang="en-US" sz="1800" b="0" i="0" u="none" strike="noStrike" kern="1200" baseline="0" dirty="0" smtClean="0">
                          <a:solidFill>
                            <a:schemeClr val="dk1"/>
                          </a:solidFill>
                          <a:latin typeface="+mn-lt"/>
                          <a:ea typeface="+mn-ea"/>
                          <a:cs typeface="+mn-cs"/>
                        </a:rPr>
                        <a:t>failures may be mitigated by implementing devices such as an</a:t>
                      </a:r>
                    </a:p>
                    <a:p>
                      <a:r>
                        <a:rPr lang="en-US" sz="1800" b="0" i="0" u="none" strike="noStrike" kern="1200" baseline="0" dirty="0" smtClean="0">
                          <a:solidFill>
                            <a:schemeClr val="dk1"/>
                          </a:solidFill>
                          <a:latin typeface="+mn-lt"/>
                          <a:ea typeface="+mn-ea"/>
                          <a:cs typeface="+mn-cs"/>
                        </a:rPr>
                        <a:t>uninterruptible power supply (UPS) or a generator.</a:t>
                      </a:r>
                      <a:endParaRPr lang="en-US" dirty="0"/>
                    </a:p>
                  </a:txBody>
                  <a:tcPr/>
                </a:tc>
              </a:tr>
            </a:tbl>
          </a:graphicData>
        </a:graphic>
      </p:graphicFrame>
    </p:spTree>
    <p:extLst>
      <p:ext uri="{BB962C8B-B14F-4D97-AF65-F5344CB8AC3E}">
        <p14:creationId xmlns:p14="http://schemas.microsoft.com/office/powerpoint/2010/main" val="622056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Security </a:t>
            </a:r>
            <a:r>
              <a:rPr lang="en-US" dirty="0" smtClean="0"/>
              <a:t>Issues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9973526"/>
              </p:ext>
            </p:extLst>
          </p:nvPr>
        </p:nvGraphicFramePr>
        <p:xfrm>
          <a:off x="838200" y="1825625"/>
          <a:ext cx="10515600" cy="411988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Threat / Vulnerability</a:t>
                      </a:r>
                      <a:endParaRPr lang="en-US" dirty="0"/>
                    </a:p>
                  </a:txBody>
                  <a:tcPr/>
                </a:tc>
                <a:tc>
                  <a:txBody>
                    <a:bodyPr/>
                    <a:lstStyle/>
                    <a:p>
                      <a:r>
                        <a:rPr lang="en-US" dirty="0" smtClean="0"/>
                        <a:t>Description</a:t>
                      </a:r>
                      <a:endParaRPr lang="en-US" dirty="0"/>
                    </a:p>
                  </a:txBody>
                  <a:tcPr/>
                </a:tc>
              </a:tr>
              <a:tr h="370840">
                <a:tc>
                  <a:txBody>
                    <a:bodyPr/>
                    <a:lstStyle/>
                    <a:p>
                      <a:r>
                        <a:rPr lang="en-US" dirty="0" smtClean="0"/>
                        <a:t>Natural</a:t>
                      </a:r>
                      <a:endParaRPr lang="en-US" dirty="0"/>
                    </a:p>
                  </a:txBody>
                  <a:tcPr/>
                </a:tc>
                <a:tc>
                  <a:txBody>
                    <a:bodyPr/>
                    <a:lstStyle/>
                    <a:p>
                      <a:r>
                        <a:rPr lang="en-US" sz="1800" b="0" i="0" u="none" strike="noStrike" kern="1200" baseline="0" dirty="0" smtClean="0">
                          <a:solidFill>
                            <a:schemeClr val="dk1"/>
                          </a:solidFill>
                          <a:latin typeface="+mn-lt"/>
                          <a:ea typeface="+mn-ea"/>
                          <a:cs typeface="+mn-cs"/>
                        </a:rPr>
                        <a:t>Although natural threats are easy to overlook, they can pose a significant risk to the physical security of a facility. Buildings and rooms that contain important computing assets should be protected against likely weather-related problems including tornadoes, hurricanes, snow storms, and floods.</a:t>
                      </a:r>
                      <a:endParaRPr lang="en-US" dirty="0"/>
                    </a:p>
                  </a:txBody>
                  <a:tcPr/>
                </a:tc>
              </a:tr>
              <a:tr h="370840">
                <a:tc>
                  <a:txBody>
                    <a:bodyPr/>
                    <a:lstStyle/>
                    <a:p>
                      <a:r>
                        <a:rPr lang="en-US" dirty="0" smtClean="0"/>
                        <a:t>Man-Made</a:t>
                      </a:r>
                      <a:endParaRPr lang="en-US" dirty="0"/>
                    </a:p>
                  </a:txBody>
                  <a:tcPr/>
                </a:tc>
                <a:tc>
                  <a:txBody>
                    <a:bodyPr/>
                    <a:lstStyle/>
                    <a:p>
                      <a:r>
                        <a:rPr lang="en-US" sz="1800" b="0" i="0" u="none" strike="noStrike" kern="1200" baseline="0" dirty="0" smtClean="0">
                          <a:solidFill>
                            <a:schemeClr val="dk1"/>
                          </a:solidFill>
                          <a:latin typeface="+mn-lt"/>
                          <a:ea typeface="+mn-ea"/>
                          <a:cs typeface="+mn-cs"/>
                        </a:rPr>
                        <a:t>Whether intentional or accidental, people can cause a number of physical threats. Man-made threats can be internal or external. For example, a backhoe operator may accidentally dig up fiber optic cables and disable</a:t>
                      </a:r>
                    </a:p>
                    <a:p>
                      <a:r>
                        <a:rPr lang="en-US" sz="1800" b="0" i="0" u="none" strike="noStrike" kern="1200" baseline="0" dirty="0" smtClean="0">
                          <a:solidFill>
                            <a:schemeClr val="dk1"/>
                          </a:solidFill>
                          <a:latin typeface="+mn-lt"/>
                          <a:ea typeface="+mn-ea"/>
                          <a:cs typeface="+mn-cs"/>
                        </a:rPr>
                        <a:t>external network access. Alternatively, a disgruntled employee may choose to exact revenge by deliberately cutting fiber optic cables.</a:t>
                      </a:r>
                      <a:endParaRPr lang="en-US" dirty="0"/>
                    </a:p>
                  </a:txBody>
                  <a:tcPr/>
                </a:tc>
              </a:tr>
            </a:tbl>
          </a:graphicData>
        </a:graphic>
      </p:graphicFrame>
    </p:spTree>
    <p:extLst>
      <p:ext uri="{BB962C8B-B14F-4D97-AF65-F5344CB8AC3E}">
        <p14:creationId xmlns:p14="http://schemas.microsoft.com/office/powerpoint/2010/main" val="1373243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Threats and Vulnerabilities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59180920"/>
              </p:ext>
            </p:extLst>
          </p:nvPr>
        </p:nvGraphicFramePr>
        <p:xfrm>
          <a:off x="838200" y="1825625"/>
          <a:ext cx="10515600" cy="494284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Environmental Threat</a:t>
                      </a:r>
                      <a:endParaRPr lang="en-US" dirty="0"/>
                    </a:p>
                  </a:txBody>
                  <a:tcPr/>
                </a:tc>
                <a:tc>
                  <a:txBody>
                    <a:bodyPr/>
                    <a:lstStyle/>
                    <a:p>
                      <a:r>
                        <a:rPr lang="en-US" dirty="0" smtClean="0"/>
                        <a:t>Effects and Mitigations</a:t>
                      </a:r>
                      <a:endParaRPr lang="en-US" dirty="0"/>
                    </a:p>
                  </a:txBody>
                  <a:tcPr/>
                </a:tc>
              </a:tr>
              <a:tr h="370840">
                <a:tc>
                  <a:txBody>
                    <a:bodyPr/>
                    <a:lstStyle/>
                    <a:p>
                      <a:r>
                        <a:rPr lang="en-US" dirty="0" smtClean="0"/>
                        <a:t>Fire</a:t>
                      </a:r>
                      <a:endParaRPr lang="en-US" dirty="0"/>
                    </a:p>
                  </a:txBody>
                  <a:tcPr/>
                </a:tc>
                <a:tc>
                  <a:txBody>
                    <a:bodyPr/>
                    <a:lstStyle/>
                    <a:p>
                      <a:r>
                        <a:rPr lang="en-US" sz="1800" b="0" i="0" u="none" strike="noStrike" kern="1200" baseline="0" dirty="0" smtClean="0">
                          <a:solidFill>
                            <a:schemeClr val="dk1"/>
                          </a:solidFill>
                          <a:latin typeface="+mn-lt"/>
                          <a:ea typeface="+mn-ea"/>
                          <a:cs typeface="+mn-cs"/>
                        </a:rPr>
                        <a:t>Fire, whether natural or deliberately set, is a serious network environment security threat because it can destroy hardware and therefore the data contained in it. In addition, it is hazardous to people and systems. You need to ensure that key systems are installed in a fire-resistant facility, and that there are high-quality fire detection and suppression systems on-site so that the damage due to fire is reduced.</a:t>
                      </a:r>
                      <a:endParaRPr lang="en-US" dirty="0"/>
                    </a:p>
                  </a:txBody>
                  <a:tcPr/>
                </a:tc>
              </a:tr>
              <a:tr h="370840">
                <a:tc>
                  <a:txBody>
                    <a:bodyPr/>
                    <a:lstStyle/>
                    <a:p>
                      <a:r>
                        <a:rPr lang="en-US" dirty="0" smtClean="0"/>
                        <a:t>Hurricanes and Tornadoes</a:t>
                      </a:r>
                      <a:endParaRPr lang="en-US" dirty="0"/>
                    </a:p>
                  </a:txBody>
                  <a:tcPr/>
                </a:tc>
                <a:tc>
                  <a:txBody>
                    <a:bodyPr/>
                    <a:lstStyle/>
                    <a:p>
                      <a:r>
                        <a:rPr lang="en-US" sz="1800" b="0" i="0" u="none" strike="noStrike" kern="1200" baseline="0" dirty="0" smtClean="0">
                          <a:solidFill>
                            <a:schemeClr val="dk1"/>
                          </a:solidFill>
                          <a:latin typeface="+mn-lt"/>
                          <a:ea typeface="+mn-ea"/>
                          <a:cs typeface="+mn-cs"/>
                        </a:rPr>
                        <a:t>Catastrophic weather events such as hurricanes and tornadoes are major network security threats due to the magnitude of the damage they can cause to hardware and data. You need to ensure that your</a:t>
                      </a:r>
                    </a:p>
                    <a:p>
                      <a:r>
                        <a:rPr lang="en-US" sz="1800" b="0" i="0" u="none" strike="noStrike" kern="1200" baseline="0" dirty="0" smtClean="0">
                          <a:solidFill>
                            <a:schemeClr val="dk1"/>
                          </a:solidFill>
                          <a:latin typeface="+mn-lt"/>
                          <a:ea typeface="+mn-ea"/>
                          <a:cs typeface="+mn-cs"/>
                        </a:rPr>
                        <a:t>information systems are well-contained and that your physical plant is built to appropriate codes and standards so that damage due to severe weather is reduced.</a:t>
                      </a:r>
                      <a:endParaRPr lang="en-US" dirty="0"/>
                    </a:p>
                  </a:txBody>
                  <a:tcPr/>
                </a:tc>
              </a:tr>
            </a:tbl>
          </a:graphicData>
        </a:graphic>
      </p:graphicFrame>
    </p:spTree>
    <p:extLst>
      <p:ext uri="{BB962C8B-B14F-4D97-AF65-F5344CB8AC3E}">
        <p14:creationId xmlns:p14="http://schemas.microsoft.com/office/powerpoint/2010/main" val="658718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Threats and Vulnerabilities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40207422"/>
              </p:ext>
            </p:extLst>
          </p:nvPr>
        </p:nvGraphicFramePr>
        <p:xfrm>
          <a:off x="838200" y="1825625"/>
          <a:ext cx="10515600" cy="457708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Environmental Threat</a:t>
                      </a:r>
                      <a:endParaRPr lang="en-US" dirty="0"/>
                    </a:p>
                  </a:txBody>
                  <a:tcPr/>
                </a:tc>
                <a:tc>
                  <a:txBody>
                    <a:bodyPr/>
                    <a:lstStyle/>
                    <a:p>
                      <a:r>
                        <a:rPr lang="en-US" dirty="0" smtClean="0"/>
                        <a:t>Effects and Mitigations</a:t>
                      </a:r>
                      <a:endParaRPr lang="en-US" dirty="0"/>
                    </a:p>
                  </a:txBody>
                  <a:tcPr/>
                </a:tc>
              </a:tr>
              <a:tr h="370840">
                <a:tc>
                  <a:txBody>
                    <a:bodyPr/>
                    <a:lstStyle/>
                    <a:p>
                      <a:r>
                        <a:rPr lang="en-US" dirty="0" smtClean="0"/>
                        <a:t>Flood</a:t>
                      </a:r>
                      <a:endParaRPr lang="en-US" dirty="0"/>
                    </a:p>
                  </a:txBody>
                  <a:tcPr/>
                </a:tc>
                <a:tc>
                  <a:txBody>
                    <a:bodyPr/>
                    <a:lstStyle/>
                    <a:p>
                      <a:r>
                        <a:rPr lang="en-US" sz="1800" b="0" i="0" u="none" strike="noStrike" kern="1200" baseline="0" dirty="0" smtClean="0">
                          <a:solidFill>
                            <a:schemeClr val="dk1"/>
                          </a:solidFill>
                          <a:latin typeface="+mn-lt"/>
                          <a:ea typeface="+mn-ea"/>
                          <a:cs typeface="+mn-cs"/>
                        </a:rPr>
                        <a:t>A flood is another major network security threat that can cause as much damage as fire can. Your organization should check the history</a:t>
                      </a:r>
                    </a:p>
                    <a:p>
                      <a:r>
                        <a:rPr lang="en-US" sz="1800" b="0" i="0" u="none" strike="noStrike" kern="1200" baseline="0" dirty="0" smtClean="0">
                          <a:solidFill>
                            <a:schemeClr val="dk1"/>
                          </a:solidFill>
                          <a:latin typeface="+mn-lt"/>
                          <a:ea typeface="+mn-ea"/>
                          <a:cs typeface="+mn-cs"/>
                        </a:rPr>
                        <a:t>of an area to see if you are in a flood plain before constructing your physical plant, and follow appropriate building codes as well as purchase flood insurance.</a:t>
                      </a:r>
                    </a:p>
                    <a:p>
                      <a:endParaRPr lang="en-US" sz="1800" b="0" i="0" u="none" strike="noStrike" kern="1200" baseline="0" dirty="0" smtClean="0">
                        <a:solidFill>
                          <a:schemeClr val="dk1"/>
                        </a:solidFill>
                        <a:latin typeface="+mn-lt"/>
                        <a:ea typeface="+mn-ea"/>
                        <a:cs typeface="+mn-cs"/>
                      </a:endParaRPr>
                    </a:p>
                    <a:p>
                      <a:r>
                        <a:rPr lang="en-US" sz="1800" b="0" i="0" u="none" strike="noStrike" kern="1200" baseline="0" dirty="0" smtClean="0">
                          <a:solidFill>
                            <a:schemeClr val="dk1"/>
                          </a:solidFill>
                          <a:latin typeface="+mn-lt"/>
                          <a:ea typeface="+mn-ea"/>
                          <a:cs typeface="+mn-cs"/>
                        </a:rPr>
                        <a:t>When possible, construct the building so that the lowest floor is above flood level; this saves the systems when flooding does occur. Spatial</a:t>
                      </a:r>
                    </a:p>
                    <a:p>
                      <a:r>
                        <a:rPr lang="en-US" sz="1800" b="0" i="0" u="none" strike="noStrike" kern="1200" baseline="0" dirty="0" smtClean="0">
                          <a:solidFill>
                            <a:schemeClr val="dk1"/>
                          </a:solidFill>
                          <a:latin typeface="+mn-lt"/>
                          <a:ea typeface="+mn-ea"/>
                          <a:cs typeface="+mn-cs"/>
                        </a:rPr>
                        <a:t>planning together with protective planning in concurrence with building regulations and functional regulations are precautionary measures that should be looked into as well.</a:t>
                      </a:r>
                      <a:endParaRPr lang="en-US" dirty="0"/>
                    </a:p>
                  </a:txBody>
                  <a:tcPr/>
                </a:tc>
              </a:tr>
            </a:tbl>
          </a:graphicData>
        </a:graphic>
      </p:graphicFrame>
    </p:spTree>
    <p:extLst>
      <p:ext uri="{BB962C8B-B14F-4D97-AF65-F5344CB8AC3E}">
        <p14:creationId xmlns:p14="http://schemas.microsoft.com/office/powerpoint/2010/main" val="2961251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11506"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Hackers and Attackers</a:t>
            </a:r>
            <a:endParaRPr lang="en-US" dirty="0"/>
          </a:p>
        </p:txBody>
      </p:sp>
      <p:sp>
        <p:nvSpPr>
          <p:cNvPr id="3" name="Content Placeholder 2"/>
          <p:cNvSpPr>
            <a:spLocks noGrp="1"/>
          </p:cNvSpPr>
          <p:nvPr>
            <p:ph idx="1"/>
          </p:nvPr>
        </p:nvSpPr>
        <p:spPr>
          <a:xfrm>
            <a:off x="838200" y="1825625"/>
            <a:ext cx="6878053" cy="4351338"/>
          </a:xfrm>
        </p:spPr>
        <p:txBody>
          <a:bodyPr>
            <a:normAutofit fontScale="92500" lnSpcReduction="10000"/>
          </a:bodyPr>
          <a:lstStyle/>
          <a:p>
            <a:r>
              <a:rPr lang="en-US" i="1" dirty="0"/>
              <a:t>Hackers </a:t>
            </a:r>
            <a:r>
              <a:rPr lang="en-US" dirty="0"/>
              <a:t>and </a:t>
            </a:r>
            <a:r>
              <a:rPr lang="en-US" i="1" dirty="0"/>
              <a:t>attackers </a:t>
            </a:r>
            <a:r>
              <a:rPr lang="en-US" dirty="0"/>
              <a:t>are related terms for individuals who have the skills to gain access to </a:t>
            </a:r>
            <a:r>
              <a:rPr lang="en-US" dirty="0" smtClean="0"/>
              <a:t>computer systems </a:t>
            </a:r>
            <a:r>
              <a:rPr lang="en-US" dirty="0"/>
              <a:t>through unauthorized or unapproved means. </a:t>
            </a:r>
            <a:endParaRPr lang="en-US" dirty="0" smtClean="0"/>
          </a:p>
          <a:p>
            <a:r>
              <a:rPr lang="en-US" dirty="0" smtClean="0"/>
              <a:t>Originally</a:t>
            </a:r>
            <a:r>
              <a:rPr lang="en-US" dirty="0"/>
              <a:t>, a hacker was a neutral term for </a:t>
            </a:r>
            <a:r>
              <a:rPr lang="en-US" dirty="0" smtClean="0"/>
              <a:t>a user </a:t>
            </a:r>
            <a:r>
              <a:rPr lang="en-US" dirty="0"/>
              <a:t>who excelled at computer programming and computer system administration. </a:t>
            </a:r>
            <a:endParaRPr lang="en-US" dirty="0" smtClean="0"/>
          </a:p>
          <a:p>
            <a:r>
              <a:rPr lang="en-US" dirty="0" smtClean="0"/>
              <a:t>Hacking </a:t>
            </a:r>
            <a:r>
              <a:rPr lang="en-US" dirty="0"/>
              <a:t>into </a:t>
            </a:r>
            <a:r>
              <a:rPr lang="en-US" dirty="0" smtClean="0"/>
              <a:t>a system </a:t>
            </a:r>
            <a:r>
              <a:rPr lang="en-US" dirty="0"/>
              <a:t>was a sign of technical skill and creativity that also became associated with illegal or </a:t>
            </a:r>
            <a:r>
              <a:rPr lang="en-US" dirty="0" smtClean="0"/>
              <a:t>malicious system </a:t>
            </a:r>
            <a:r>
              <a:rPr lang="en-US" dirty="0"/>
              <a:t>intrusions. </a:t>
            </a:r>
            <a:endParaRPr lang="en-US" dirty="0" smtClean="0"/>
          </a:p>
          <a:p>
            <a:r>
              <a:rPr lang="en-US" dirty="0" smtClean="0"/>
              <a:t>Attacker </a:t>
            </a:r>
            <a:r>
              <a:rPr lang="en-US" dirty="0"/>
              <a:t>is a term that always represents a malicious system intruder.</a:t>
            </a:r>
          </a:p>
        </p:txBody>
      </p:sp>
    </p:spTree>
    <p:extLst>
      <p:ext uri="{BB962C8B-B14F-4D97-AF65-F5344CB8AC3E}">
        <p14:creationId xmlns:p14="http://schemas.microsoft.com/office/powerpoint/2010/main" val="4199924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Threats and Vulnerabilities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6082348"/>
              </p:ext>
            </p:extLst>
          </p:nvPr>
        </p:nvGraphicFramePr>
        <p:xfrm>
          <a:off x="838200" y="1825625"/>
          <a:ext cx="10515600" cy="411988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Environmental Threat</a:t>
                      </a:r>
                      <a:endParaRPr lang="en-US" dirty="0"/>
                    </a:p>
                  </a:txBody>
                  <a:tcPr/>
                </a:tc>
                <a:tc>
                  <a:txBody>
                    <a:bodyPr/>
                    <a:lstStyle/>
                    <a:p>
                      <a:r>
                        <a:rPr lang="en-US" dirty="0" smtClean="0"/>
                        <a:t>Effects and Mitigations</a:t>
                      </a:r>
                      <a:endParaRPr lang="en-US" dirty="0"/>
                    </a:p>
                  </a:txBody>
                  <a:tcPr/>
                </a:tc>
              </a:tr>
              <a:tr h="370840">
                <a:tc>
                  <a:txBody>
                    <a:bodyPr/>
                    <a:lstStyle/>
                    <a:p>
                      <a:r>
                        <a:rPr lang="en-US" dirty="0" smtClean="0"/>
                        <a:t>Extreme Temperature</a:t>
                      </a:r>
                      <a:endParaRPr lang="en-US" dirty="0"/>
                    </a:p>
                  </a:txBody>
                  <a:tcPr/>
                </a:tc>
                <a:tc>
                  <a:txBody>
                    <a:bodyPr/>
                    <a:lstStyle/>
                    <a:p>
                      <a:r>
                        <a:rPr lang="en-US" sz="1800" b="0" i="0" u="none" strike="noStrike" kern="1200" baseline="0" dirty="0" smtClean="0">
                          <a:solidFill>
                            <a:schemeClr val="dk1"/>
                          </a:solidFill>
                          <a:latin typeface="+mn-lt"/>
                          <a:ea typeface="+mn-ea"/>
                          <a:cs typeface="+mn-cs"/>
                        </a:rPr>
                        <a:t>Extreme temperatures, especially heat, can cause some sensitive hardware components to melt and degrade, resulting in data loss. You can avoid this threat by implementing controls that keep the</a:t>
                      </a:r>
                    </a:p>
                    <a:p>
                      <a:r>
                        <a:rPr lang="en-US" sz="1800" b="0" i="0" u="none" strike="noStrike" kern="1200" baseline="0" dirty="0" smtClean="0">
                          <a:solidFill>
                            <a:schemeClr val="dk1"/>
                          </a:solidFill>
                          <a:latin typeface="+mn-lt"/>
                          <a:ea typeface="+mn-ea"/>
                          <a:cs typeface="+mn-cs"/>
                        </a:rPr>
                        <a:t>temperature in your data center within acceptable ranges.</a:t>
                      </a:r>
                      <a:endParaRPr lang="en-US" dirty="0"/>
                    </a:p>
                  </a:txBody>
                  <a:tcPr/>
                </a:tc>
              </a:tr>
              <a:tr h="370840">
                <a:tc>
                  <a:txBody>
                    <a:bodyPr/>
                    <a:lstStyle/>
                    <a:p>
                      <a:r>
                        <a:rPr lang="en-US" dirty="0" smtClean="0"/>
                        <a:t>Extreme Humidity</a:t>
                      </a:r>
                      <a:endParaRPr lang="en-US" dirty="0"/>
                    </a:p>
                  </a:txBody>
                  <a:tcPr/>
                </a:tc>
                <a:tc>
                  <a:txBody>
                    <a:bodyPr/>
                    <a:lstStyle/>
                    <a:p>
                      <a:r>
                        <a:rPr lang="en-US" sz="1800" b="0" i="0" u="none" strike="noStrike" kern="1200" baseline="0" dirty="0" smtClean="0">
                          <a:solidFill>
                            <a:schemeClr val="dk1"/>
                          </a:solidFill>
                          <a:latin typeface="+mn-lt"/>
                          <a:ea typeface="+mn-ea"/>
                          <a:cs typeface="+mn-cs"/>
                        </a:rPr>
                        <a:t>Extreme humidity can cause computer components, data storage media, and other devices to rust, deteriorate, and degrade, resulting in data loss. You can avoid this threat by ensuring that there is enough ventilation in your data centers and storage locations, and by using temperature and humidity controls and monitors.</a:t>
                      </a:r>
                      <a:endParaRPr lang="en-US" dirty="0"/>
                    </a:p>
                  </a:txBody>
                  <a:tcPr/>
                </a:tc>
              </a:tr>
            </a:tbl>
          </a:graphicData>
        </a:graphic>
      </p:graphicFrame>
    </p:spTree>
    <p:extLst>
      <p:ext uri="{BB962C8B-B14F-4D97-AF65-F5344CB8AC3E}">
        <p14:creationId xmlns:p14="http://schemas.microsoft.com/office/powerpoint/2010/main" val="273144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hieves cyber"/>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Theft</a:t>
            </a:r>
            <a:endParaRPr lang="en-US" dirty="0"/>
          </a:p>
        </p:txBody>
      </p:sp>
      <p:sp>
        <p:nvSpPr>
          <p:cNvPr id="3" name="Content Placeholder 2"/>
          <p:cNvSpPr>
            <a:spLocks noGrp="1"/>
          </p:cNvSpPr>
          <p:nvPr>
            <p:ph idx="1"/>
          </p:nvPr>
        </p:nvSpPr>
        <p:spPr/>
        <p:txBody>
          <a:bodyPr>
            <a:normAutofit fontScale="70000" lnSpcReduction="20000"/>
          </a:bodyPr>
          <a:lstStyle/>
          <a:p>
            <a:r>
              <a:rPr lang="en-US" dirty="0"/>
              <a:t>You must find a way to prevent theft of both data and hardware. </a:t>
            </a:r>
            <a:endParaRPr lang="en-US" dirty="0" smtClean="0"/>
          </a:p>
          <a:p>
            <a:r>
              <a:rPr lang="en-US" dirty="0" smtClean="0"/>
              <a:t>The </a:t>
            </a:r>
            <a:r>
              <a:rPr lang="en-US" dirty="0"/>
              <a:t>items most often stolen </a:t>
            </a:r>
            <a:r>
              <a:rPr lang="en-US" dirty="0" smtClean="0"/>
              <a:t>are portable </a:t>
            </a:r>
            <a:r>
              <a:rPr lang="en-US" dirty="0"/>
              <a:t>devices such as laptops, tablets, and smartphones. </a:t>
            </a:r>
            <a:endParaRPr lang="en-US" dirty="0" smtClean="0"/>
          </a:p>
          <a:p>
            <a:r>
              <a:rPr lang="en-US" dirty="0" smtClean="0"/>
              <a:t>These </a:t>
            </a:r>
            <a:r>
              <a:rPr lang="en-US" dirty="0"/>
              <a:t>pieces of hardware often </a:t>
            </a:r>
            <a:r>
              <a:rPr lang="en-US" dirty="0" smtClean="0"/>
              <a:t>have highly </a:t>
            </a:r>
            <a:r>
              <a:rPr lang="en-US" dirty="0"/>
              <a:t>valuable data on them. </a:t>
            </a:r>
            <a:endParaRPr lang="en-US" dirty="0" smtClean="0"/>
          </a:p>
          <a:p>
            <a:r>
              <a:rPr lang="en-US" dirty="0" smtClean="0"/>
              <a:t>You </a:t>
            </a:r>
            <a:r>
              <a:rPr lang="en-US" dirty="0"/>
              <a:t>can physically secure laptops and tablets by using a cable, </a:t>
            </a:r>
            <a:r>
              <a:rPr lang="en-US" dirty="0" smtClean="0"/>
              <a:t>but determined </a:t>
            </a:r>
            <a:r>
              <a:rPr lang="en-US" dirty="0"/>
              <a:t>thieves will cut through a cable. </a:t>
            </a:r>
            <a:endParaRPr lang="en-US" dirty="0" smtClean="0"/>
          </a:p>
          <a:p>
            <a:r>
              <a:rPr lang="en-US" dirty="0" smtClean="0"/>
              <a:t>You </a:t>
            </a:r>
            <a:r>
              <a:rPr lang="en-US" dirty="0"/>
              <a:t>can install software and encrypt the information </a:t>
            </a:r>
            <a:r>
              <a:rPr lang="en-US" dirty="0" smtClean="0"/>
              <a:t>on all </a:t>
            </a:r>
            <a:r>
              <a:rPr lang="en-US" dirty="0"/>
              <a:t>of these portable devices to make it more difficult for the thieves to access the </a:t>
            </a:r>
            <a:r>
              <a:rPr lang="en-US" dirty="0" smtClean="0"/>
              <a:t>information contained </a:t>
            </a:r>
            <a:r>
              <a:rPr lang="en-US" dirty="0"/>
              <a:t>on the devices.</a:t>
            </a:r>
          </a:p>
          <a:p>
            <a:r>
              <a:rPr lang="en-US" dirty="0"/>
              <a:t>Another type of theft is theft of software and licensing. </a:t>
            </a:r>
            <a:endParaRPr lang="en-US" dirty="0" smtClean="0"/>
          </a:p>
          <a:p>
            <a:r>
              <a:rPr lang="en-US" dirty="0" smtClean="0"/>
              <a:t>Most </a:t>
            </a:r>
            <a:r>
              <a:rPr lang="en-US" dirty="0"/>
              <a:t>software has a software </a:t>
            </a:r>
            <a:r>
              <a:rPr lang="en-US" dirty="0" smtClean="0"/>
              <a:t>license agreement </a:t>
            </a:r>
            <a:r>
              <a:rPr lang="en-US" dirty="0"/>
              <a:t>that allows the user to install and use the software on a single computer. </a:t>
            </a:r>
            <a:endParaRPr lang="en-US" dirty="0" smtClean="0"/>
          </a:p>
          <a:p>
            <a:r>
              <a:rPr lang="en-US" dirty="0" smtClean="0"/>
              <a:t>Unless the license </a:t>
            </a:r>
            <a:r>
              <a:rPr lang="en-US" dirty="0"/>
              <a:t>explicitly states that the software can be used on more than one computer, installing it </a:t>
            </a:r>
            <a:r>
              <a:rPr lang="en-US" dirty="0" smtClean="0"/>
              <a:t>on additional </a:t>
            </a:r>
            <a:r>
              <a:rPr lang="en-US" dirty="0"/>
              <a:t>computers is illegal. </a:t>
            </a:r>
            <a:endParaRPr lang="en-US" dirty="0" smtClean="0"/>
          </a:p>
          <a:p>
            <a:r>
              <a:rPr lang="en-US" dirty="0" smtClean="0"/>
              <a:t>Also</a:t>
            </a:r>
            <a:r>
              <a:rPr lang="en-US" dirty="0"/>
              <a:t>, be sure that you are buying legitimate copies of the </a:t>
            </a:r>
            <a:r>
              <a:rPr lang="en-US" dirty="0" smtClean="0"/>
              <a:t>software and </a:t>
            </a:r>
            <a:r>
              <a:rPr lang="en-US" dirty="0"/>
              <a:t>not bootlegged copies.</a:t>
            </a:r>
            <a:endParaRPr lang="en-US" dirty="0"/>
          </a:p>
        </p:txBody>
      </p:sp>
    </p:spTree>
    <p:extLst>
      <p:ext uri="{BB962C8B-B14F-4D97-AF65-F5344CB8AC3E}">
        <p14:creationId xmlns:p14="http://schemas.microsoft.com/office/powerpoint/2010/main" val="1972158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white hat black hat cowboys"/>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Hackers and Attackers (cont.)</a:t>
            </a:r>
            <a:endParaRPr lang="en-US" dirty="0"/>
          </a:p>
        </p:txBody>
      </p:sp>
      <p:sp>
        <p:nvSpPr>
          <p:cNvPr id="3" name="Content Placeholder 2"/>
          <p:cNvSpPr>
            <a:spLocks noGrp="1"/>
          </p:cNvSpPr>
          <p:nvPr>
            <p:ph idx="1"/>
          </p:nvPr>
        </p:nvSpPr>
        <p:spPr>
          <a:xfrm>
            <a:off x="838200" y="1499616"/>
            <a:ext cx="10984992" cy="4677347"/>
          </a:xfrm>
        </p:spPr>
        <p:txBody>
          <a:bodyPr>
            <a:normAutofit fontScale="70000" lnSpcReduction="20000"/>
          </a:bodyPr>
          <a:lstStyle/>
          <a:p>
            <a:r>
              <a:rPr lang="en-US" dirty="0"/>
              <a:t>White hats and black hats get their names from characters in old Western movies: The good </a:t>
            </a:r>
            <a:r>
              <a:rPr lang="en-US" dirty="0" smtClean="0"/>
              <a:t>guys always </a:t>
            </a:r>
            <a:r>
              <a:rPr lang="en-US" dirty="0"/>
              <a:t>wore white hats and the bad guys wore black hats</a:t>
            </a:r>
            <a:r>
              <a:rPr lang="en-US" dirty="0" smtClean="0"/>
              <a:t>.</a:t>
            </a:r>
          </a:p>
          <a:p>
            <a:r>
              <a:rPr lang="en-US" dirty="0"/>
              <a:t>A </a:t>
            </a:r>
            <a:r>
              <a:rPr lang="en-US" i="1" dirty="0"/>
              <a:t>white hat </a:t>
            </a:r>
            <a:r>
              <a:rPr lang="en-US" dirty="0"/>
              <a:t>is a hacker who discovers and exposes security flaws in applications and </a:t>
            </a:r>
            <a:r>
              <a:rPr lang="en-US" dirty="0" smtClean="0"/>
              <a:t>operating systems </a:t>
            </a:r>
            <a:r>
              <a:rPr lang="en-US" dirty="0"/>
              <a:t>so that manufacturers can fix them before they become widespread problems. </a:t>
            </a:r>
            <a:endParaRPr lang="en-US" dirty="0" smtClean="0"/>
          </a:p>
          <a:p>
            <a:r>
              <a:rPr lang="en-US" dirty="0" smtClean="0"/>
              <a:t>The white hat </a:t>
            </a:r>
            <a:r>
              <a:rPr lang="en-US" dirty="0"/>
              <a:t>often does this professionally, working for a security organization or a system </a:t>
            </a:r>
            <a:r>
              <a:rPr lang="en-US" dirty="0" smtClean="0"/>
              <a:t>manufacturer. This </a:t>
            </a:r>
            <a:r>
              <a:rPr lang="en-US" dirty="0"/>
              <a:t>is sometimes called an ethical hack</a:t>
            </a:r>
            <a:r>
              <a:rPr lang="en-US" dirty="0" smtClean="0"/>
              <a:t>.</a:t>
            </a:r>
          </a:p>
          <a:p>
            <a:r>
              <a:rPr lang="en-US" dirty="0" smtClean="0"/>
              <a:t>A </a:t>
            </a:r>
            <a:r>
              <a:rPr lang="en-US" i="1" dirty="0"/>
              <a:t>black hat </a:t>
            </a:r>
            <a:r>
              <a:rPr lang="en-US" dirty="0"/>
              <a:t>is a hacker who discovers and exposes security vulnerabilities for financial gain or </a:t>
            </a:r>
            <a:r>
              <a:rPr lang="en-US" dirty="0" smtClean="0"/>
              <a:t>for some </a:t>
            </a:r>
            <a:r>
              <a:rPr lang="en-US" dirty="0"/>
              <a:t>malicious purpose. </a:t>
            </a:r>
            <a:endParaRPr lang="en-US" dirty="0" smtClean="0"/>
          </a:p>
          <a:p>
            <a:r>
              <a:rPr lang="en-US" dirty="0" smtClean="0"/>
              <a:t>Although </a:t>
            </a:r>
            <a:r>
              <a:rPr lang="en-US" dirty="0"/>
              <a:t>the black hats might not break directly into systems the </a:t>
            </a:r>
            <a:r>
              <a:rPr lang="en-US" dirty="0" smtClean="0"/>
              <a:t>way attackers </a:t>
            </a:r>
            <a:r>
              <a:rPr lang="en-US" dirty="0"/>
              <a:t>do, widely publicizing security flaws can potentially cause financial or other damage to </a:t>
            </a:r>
            <a:r>
              <a:rPr lang="en-US" dirty="0" smtClean="0"/>
              <a:t>an organization.</a:t>
            </a:r>
          </a:p>
          <a:p>
            <a:r>
              <a:rPr lang="en-US" dirty="0"/>
              <a:t>People who consider themselves white hats also discover and publicize security problems, </a:t>
            </a:r>
            <a:r>
              <a:rPr lang="en-US" dirty="0" smtClean="0"/>
              <a:t>but without </a:t>
            </a:r>
            <a:r>
              <a:rPr lang="en-US" dirty="0"/>
              <a:t>the organization's knowledge or permission. </a:t>
            </a:r>
            <a:endParaRPr lang="en-US" dirty="0" smtClean="0"/>
          </a:p>
          <a:p>
            <a:r>
              <a:rPr lang="en-US" dirty="0" smtClean="0"/>
              <a:t>They </a:t>
            </a:r>
            <a:r>
              <a:rPr lang="en-US" dirty="0"/>
              <a:t>consider themselves to be acting for </a:t>
            </a:r>
            <a:r>
              <a:rPr lang="en-US" dirty="0" smtClean="0"/>
              <a:t>the common </a:t>
            </a:r>
            <a:r>
              <a:rPr lang="en-US" dirty="0"/>
              <a:t>good. In this case, the only distinction between a white hat and a black hat is one of intent.</a:t>
            </a:r>
          </a:p>
          <a:p>
            <a:r>
              <a:rPr lang="en-US" dirty="0"/>
              <a:t>There is some debate over whether this kind of unauthorized revelation of security issues </a:t>
            </a:r>
            <a:r>
              <a:rPr lang="en-US" dirty="0" smtClean="0"/>
              <a:t>really serves </a:t>
            </a:r>
            <a:r>
              <a:rPr lang="en-US" dirty="0"/>
              <a:t>the public good or simply provides an avenue of attack.</a:t>
            </a:r>
          </a:p>
        </p:txBody>
      </p:sp>
    </p:spTree>
    <p:extLst>
      <p:ext uri="{BB962C8B-B14F-4D97-AF65-F5344CB8AC3E}">
        <p14:creationId xmlns:p14="http://schemas.microsoft.com/office/powerpoint/2010/main" val="359423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Malware</a:t>
            </a:r>
            <a:endParaRPr lang="en-US" dirty="0"/>
          </a:p>
        </p:txBody>
      </p:sp>
      <p:sp>
        <p:nvSpPr>
          <p:cNvPr id="3" name="Content Placeholder 2"/>
          <p:cNvSpPr>
            <a:spLocks noGrp="1"/>
          </p:cNvSpPr>
          <p:nvPr>
            <p:ph idx="1"/>
          </p:nvPr>
        </p:nvSpPr>
        <p:spPr>
          <a:xfrm>
            <a:off x="838200" y="1825625"/>
            <a:ext cx="10515600" cy="2197735"/>
          </a:xfrm>
        </p:spPr>
        <p:txBody>
          <a:bodyPr>
            <a:normAutofit fontScale="77500" lnSpcReduction="20000"/>
          </a:bodyPr>
          <a:lstStyle/>
          <a:p>
            <a:r>
              <a:rPr lang="en-US" i="1" dirty="0"/>
              <a:t>Malware </a:t>
            </a:r>
            <a:r>
              <a:rPr lang="en-US" dirty="0"/>
              <a:t>is any unwanted software that has the potential to damage a system, impede </a:t>
            </a:r>
            <a:r>
              <a:rPr lang="en-US" dirty="0" err="1" smtClean="0"/>
              <a:t>performance,or</a:t>
            </a:r>
            <a:r>
              <a:rPr lang="en-US" dirty="0" smtClean="0"/>
              <a:t> </a:t>
            </a:r>
            <a:r>
              <a:rPr lang="en-US" dirty="0"/>
              <a:t>create a nuisance condition. </a:t>
            </a:r>
            <a:endParaRPr lang="en-US" dirty="0" smtClean="0"/>
          </a:p>
          <a:p>
            <a:r>
              <a:rPr lang="en-US" dirty="0" smtClean="0"/>
              <a:t>The </a:t>
            </a:r>
            <a:r>
              <a:rPr lang="en-US" dirty="0"/>
              <a:t>software might be introduced deliberately or inadvertently </a:t>
            </a:r>
            <a:r>
              <a:rPr lang="en-US" dirty="0" smtClean="0"/>
              <a:t>and might </a:t>
            </a:r>
            <a:r>
              <a:rPr lang="en-US" dirty="0"/>
              <a:t>or might not be able to propagate itself to other systems</a:t>
            </a:r>
            <a:r>
              <a:rPr lang="en-US" dirty="0" smtClean="0"/>
              <a:t>.</a:t>
            </a:r>
          </a:p>
          <a:p>
            <a:r>
              <a:rPr lang="en-US" dirty="0"/>
              <a:t>Many malicious code attacks fall into the general malware category. </a:t>
            </a:r>
            <a:endParaRPr lang="en-US" dirty="0" smtClean="0"/>
          </a:p>
          <a:p>
            <a:r>
              <a:rPr lang="en-US" dirty="0" smtClean="0"/>
              <a:t>Having </a:t>
            </a:r>
            <a:r>
              <a:rPr lang="en-US" dirty="0"/>
              <a:t>a good </a:t>
            </a:r>
            <a:r>
              <a:rPr lang="en-US" dirty="0" smtClean="0"/>
              <a:t>antivirus program </a:t>
            </a:r>
            <a:r>
              <a:rPr lang="en-US" dirty="0"/>
              <a:t>installed and running prevents most of these types of attacks from affecting you, your </a:t>
            </a:r>
            <a:r>
              <a:rPr lang="en-US" dirty="0" smtClean="0"/>
              <a:t>files, and </a:t>
            </a:r>
            <a:r>
              <a:rPr lang="en-US" dirty="0"/>
              <a:t>your computer</a:t>
            </a:r>
          </a:p>
        </p:txBody>
      </p:sp>
      <p:pic>
        <p:nvPicPr>
          <p:cNvPr id="4" name="Picture 3"/>
          <p:cNvPicPr>
            <a:picLocks noChangeAspect="1"/>
          </p:cNvPicPr>
          <p:nvPr/>
        </p:nvPicPr>
        <p:blipFill>
          <a:blip r:embed="rId2"/>
          <a:stretch>
            <a:fillRect/>
          </a:stretch>
        </p:blipFill>
        <p:spPr>
          <a:xfrm>
            <a:off x="2480367" y="3931920"/>
            <a:ext cx="7118412" cy="2820958"/>
          </a:xfrm>
          <a:prstGeom prst="rect">
            <a:avLst/>
          </a:prstGeom>
        </p:spPr>
      </p:pic>
    </p:spTree>
    <p:extLst>
      <p:ext uri="{BB962C8B-B14F-4D97-AF65-F5344CB8AC3E}">
        <p14:creationId xmlns:p14="http://schemas.microsoft.com/office/powerpoint/2010/main" val="401578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01756433"/>
              </p:ext>
            </p:extLst>
          </p:nvPr>
        </p:nvGraphicFramePr>
        <p:xfrm>
          <a:off x="261256" y="136525"/>
          <a:ext cx="11829144" cy="6223000"/>
        </p:xfrm>
        <a:graphic>
          <a:graphicData uri="http://schemas.openxmlformats.org/drawingml/2006/table">
            <a:tbl>
              <a:tblPr firstRow="1" bandRow="1">
                <a:tableStyleId>{5C22544A-7EE6-4342-B048-85BDC9FD1C3A}</a:tableStyleId>
              </a:tblPr>
              <a:tblGrid>
                <a:gridCol w="5914572"/>
                <a:gridCol w="5914572"/>
              </a:tblGrid>
              <a:tr h="370840">
                <a:tc>
                  <a:txBody>
                    <a:bodyPr/>
                    <a:lstStyle/>
                    <a:p>
                      <a:r>
                        <a:rPr lang="en-US" dirty="0" smtClean="0"/>
                        <a:t>Malware Type</a:t>
                      </a:r>
                      <a:endParaRPr lang="en-US" dirty="0"/>
                    </a:p>
                  </a:txBody>
                  <a:tcPr/>
                </a:tc>
                <a:tc>
                  <a:txBody>
                    <a:bodyPr/>
                    <a:lstStyle/>
                    <a:p>
                      <a:r>
                        <a:rPr lang="en-US" dirty="0" smtClean="0"/>
                        <a:t>Descriptions</a:t>
                      </a:r>
                      <a:endParaRPr lang="en-US" dirty="0"/>
                    </a:p>
                  </a:txBody>
                  <a:tcPr/>
                </a:tc>
              </a:tr>
              <a:tr h="370840">
                <a:tc>
                  <a:txBody>
                    <a:bodyPr/>
                    <a:lstStyle/>
                    <a:p>
                      <a:r>
                        <a:rPr lang="en-US" dirty="0" smtClean="0"/>
                        <a:t>Virus</a:t>
                      </a:r>
                      <a:endParaRPr lang="en-US" dirty="0"/>
                    </a:p>
                  </a:txBody>
                  <a:tcPr/>
                </a:tc>
                <a:tc>
                  <a:txBody>
                    <a:bodyPr/>
                    <a:lstStyle/>
                    <a:p>
                      <a:r>
                        <a:rPr lang="en-US" sz="1800" b="0" i="0" u="none" strike="noStrike" kern="1200" baseline="0" dirty="0" smtClean="0">
                          <a:solidFill>
                            <a:schemeClr val="dk1"/>
                          </a:solidFill>
                          <a:latin typeface="+mn-lt"/>
                          <a:ea typeface="+mn-ea"/>
                          <a:cs typeface="+mn-cs"/>
                        </a:rPr>
                        <a:t>A piece of code that spreads from one computer to another by attaching itself to other files. The code in a virus executes when the file it is attached to is opened. Frequently, viruses are intended to enable further attacks, send data back to the attacker, or even corrupt or destroy data.</a:t>
                      </a:r>
                      <a:endParaRPr lang="en-US" dirty="0"/>
                    </a:p>
                  </a:txBody>
                  <a:tcPr/>
                </a:tc>
              </a:tr>
              <a:tr h="370840">
                <a:tc>
                  <a:txBody>
                    <a:bodyPr/>
                    <a:lstStyle/>
                    <a:p>
                      <a:r>
                        <a:rPr lang="en-US" dirty="0" smtClean="0"/>
                        <a:t>Worm</a:t>
                      </a:r>
                      <a:endParaRPr lang="en-US" dirty="0"/>
                    </a:p>
                  </a:txBody>
                  <a:tcPr/>
                </a:tc>
                <a:tc>
                  <a:txBody>
                    <a:bodyPr/>
                    <a:lstStyle/>
                    <a:p>
                      <a:r>
                        <a:rPr lang="en-US" sz="1800" b="0" i="0" u="none" strike="noStrike" kern="1200" baseline="0" dirty="0" smtClean="0">
                          <a:solidFill>
                            <a:schemeClr val="dk1"/>
                          </a:solidFill>
                          <a:latin typeface="+mn-lt"/>
                          <a:ea typeface="+mn-ea"/>
                          <a:cs typeface="+mn-cs"/>
                        </a:rPr>
                        <a:t>A piece of code that spreads from one computer to another on its own, not by attaching itself to another file. Like a virus, a worm can enable further attacks,</a:t>
                      </a:r>
                    </a:p>
                    <a:p>
                      <a:r>
                        <a:rPr lang="en-US" sz="1800" b="0" i="0" u="none" strike="noStrike" kern="1200" baseline="0" dirty="0" smtClean="0">
                          <a:solidFill>
                            <a:schemeClr val="dk1"/>
                          </a:solidFill>
                          <a:latin typeface="+mn-lt"/>
                          <a:ea typeface="+mn-ea"/>
                          <a:cs typeface="+mn-cs"/>
                        </a:rPr>
                        <a:t>transmit data, or corrupt or erase files.</a:t>
                      </a:r>
                      <a:endParaRPr lang="en-US" dirty="0"/>
                    </a:p>
                  </a:txBody>
                  <a:tcPr/>
                </a:tc>
              </a:tr>
              <a:tr h="370840">
                <a:tc>
                  <a:txBody>
                    <a:bodyPr/>
                    <a:lstStyle/>
                    <a:p>
                      <a:r>
                        <a:rPr lang="en-US" dirty="0" smtClean="0"/>
                        <a:t>Trojan Horse</a:t>
                      </a:r>
                      <a:endParaRPr lang="en-US" dirty="0"/>
                    </a:p>
                  </a:txBody>
                  <a:tcPr/>
                </a:tc>
                <a:tc>
                  <a:txBody>
                    <a:bodyPr/>
                    <a:lstStyle/>
                    <a:p>
                      <a:r>
                        <a:rPr lang="en-US" sz="1800" b="0" i="0" u="none" strike="noStrike" kern="1200" baseline="0" dirty="0" smtClean="0">
                          <a:solidFill>
                            <a:schemeClr val="dk1"/>
                          </a:solidFill>
                          <a:latin typeface="+mn-lt"/>
                          <a:ea typeface="+mn-ea"/>
                          <a:cs typeface="+mn-cs"/>
                        </a:rPr>
                        <a:t>An insidious type of malware that is itself a software attack and can pave the way for a number of other types of attacks. There is a social engineering</a:t>
                      </a:r>
                    </a:p>
                    <a:p>
                      <a:r>
                        <a:rPr lang="en-US" sz="1800" b="0" i="0" u="none" strike="noStrike" kern="1200" baseline="0" dirty="0" smtClean="0">
                          <a:solidFill>
                            <a:schemeClr val="dk1"/>
                          </a:solidFill>
                          <a:latin typeface="+mn-lt"/>
                          <a:ea typeface="+mn-ea"/>
                          <a:cs typeface="+mn-cs"/>
                        </a:rPr>
                        <a:t>component to a Trojan horse attack since the user has to be fooled into executing it.</a:t>
                      </a:r>
                      <a:endParaRPr lang="en-US" dirty="0"/>
                    </a:p>
                  </a:txBody>
                  <a:tcPr/>
                </a:tc>
              </a:tr>
              <a:tr h="370840">
                <a:tc>
                  <a:txBody>
                    <a:bodyPr/>
                    <a:lstStyle/>
                    <a:p>
                      <a:r>
                        <a:rPr lang="en-US" dirty="0" smtClean="0"/>
                        <a:t>Logic Bomb</a:t>
                      </a:r>
                      <a:endParaRPr lang="en-US" dirty="0"/>
                    </a:p>
                  </a:txBody>
                  <a:tcPr/>
                </a:tc>
                <a:tc>
                  <a:txBody>
                    <a:bodyPr/>
                    <a:lstStyle/>
                    <a:p>
                      <a:r>
                        <a:rPr lang="en-US" sz="1800" b="0" i="0" u="none" strike="noStrike" kern="1200" baseline="0" dirty="0" smtClean="0">
                          <a:solidFill>
                            <a:schemeClr val="dk1"/>
                          </a:solidFill>
                          <a:latin typeface="+mn-lt"/>
                          <a:ea typeface="+mn-ea"/>
                          <a:cs typeface="+mn-cs"/>
                        </a:rPr>
                        <a:t>A piece of code that sits dormant on a target computer until it is triggered by a specific event, such as a specific date. Once the code is triggered, the logic</a:t>
                      </a:r>
                    </a:p>
                    <a:p>
                      <a:r>
                        <a:rPr lang="en-US" sz="1800" b="0" i="0" u="none" strike="noStrike" kern="1200" baseline="0" dirty="0" smtClean="0">
                          <a:solidFill>
                            <a:schemeClr val="dk1"/>
                          </a:solidFill>
                          <a:latin typeface="+mn-lt"/>
                          <a:ea typeface="+mn-ea"/>
                          <a:cs typeface="+mn-cs"/>
                        </a:rPr>
                        <a:t>bomb detonates, and performs whatever actions it was programed to do. Often, this includes erasing and corrupting data on the target system.</a:t>
                      </a:r>
                      <a:endParaRPr lang="en-US" dirty="0"/>
                    </a:p>
                  </a:txBody>
                  <a:tcPr/>
                </a:tc>
              </a:tr>
            </a:tbl>
          </a:graphicData>
        </a:graphic>
      </p:graphicFrame>
    </p:spTree>
    <p:extLst>
      <p:ext uri="{BB962C8B-B14F-4D97-AF65-F5344CB8AC3E}">
        <p14:creationId xmlns:p14="http://schemas.microsoft.com/office/powerpoint/2010/main" val="2300184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30889020"/>
              </p:ext>
            </p:extLst>
          </p:nvPr>
        </p:nvGraphicFramePr>
        <p:xfrm>
          <a:off x="116112" y="136525"/>
          <a:ext cx="11945258" cy="6131560"/>
        </p:xfrm>
        <a:graphic>
          <a:graphicData uri="http://schemas.openxmlformats.org/drawingml/2006/table">
            <a:tbl>
              <a:tblPr firstRow="1" bandRow="1">
                <a:tableStyleId>{5C22544A-7EE6-4342-B048-85BDC9FD1C3A}</a:tableStyleId>
              </a:tblPr>
              <a:tblGrid>
                <a:gridCol w="5972629"/>
                <a:gridCol w="5972629"/>
              </a:tblGrid>
              <a:tr h="370840">
                <a:tc>
                  <a:txBody>
                    <a:bodyPr/>
                    <a:lstStyle/>
                    <a:p>
                      <a:r>
                        <a:rPr lang="en-US" dirty="0" smtClean="0"/>
                        <a:t>Malware Type</a:t>
                      </a:r>
                      <a:endParaRPr lang="en-US" dirty="0"/>
                    </a:p>
                  </a:txBody>
                  <a:tcPr/>
                </a:tc>
                <a:tc>
                  <a:txBody>
                    <a:bodyPr/>
                    <a:lstStyle/>
                    <a:p>
                      <a:r>
                        <a:rPr lang="en-US" dirty="0" smtClean="0"/>
                        <a:t>Descriptions</a:t>
                      </a:r>
                      <a:endParaRPr lang="en-US" dirty="0"/>
                    </a:p>
                  </a:txBody>
                  <a:tcPr/>
                </a:tc>
              </a:tr>
              <a:tr h="370840">
                <a:tc>
                  <a:txBody>
                    <a:bodyPr/>
                    <a:lstStyle/>
                    <a:p>
                      <a:r>
                        <a:rPr lang="en-US" dirty="0" smtClean="0"/>
                        <a:t>Spyware</a:t>
                      </a:r>
                      <a:endParaRPr lang="en-US" dirty="0"/>
                    </a:p>
                  </a:txBody>
                  <a:tcPr/>
                </a:tc>
                <a:tc>
                  <a:txBody>
                    <a:bodyPr/>
                    <a:lstStyle/>
                    <a:p>
                      <a:r>
                        <a:rPr lang="en-US" sz="1800" b="0" i="0" u="none" strike="noStrike" kern="1200" baseline="0" dirty="0" smtClean="0">
                          <a:solidFill>
                            <a:schemeClr val="dk1"/>
                          </a:solidFill>
                          <a:latin typeface="+mn-lt"/>
                          <a:ea typeface="+mn-ea"/>
                          <a:cs typeface="+mn-cs"/>
                        </a:rPr>
                        <a:t>Surreptitiously installed malicious software that is intended to track and report the usage of a target system, or to collect other data the author wishes to</a:t>
                      </a:r>
                    </a:p>
                    <a:p>
                      <a:r>
                        <a:rPr lang="en-US" sz="1800" b="0" i="0" u="none" strike="noStrike" kern="1200" baseline="0" dirty="0" smtClean="0">
                          <a:solidFill>
                            <a:schemeClr val="dk1"/>
                          </a:solidFill>
                          <a:latin typeface="+mn-lt"/>
                          <a:ea typeface="+mn-ea"/>
                          <a:cs typeface="+mn-cs"/>
                        </a:rPr>
                        <a:t>obtain. Data collected can include web browsing history, personal information, banking and other financial information, and user names and passwords.</a:t>
                      </a:r>
                      <a:endParaRPr lang="en-US" dirty="0"/>
                    </a:p>
                  </a:txBody>
                  <a:tcPr/>
                </a:tc>
              </a:tr>
              <a:tr h="370840">
                <a:tc>
                  <a:txBody>
                    <a:bodyPr/>
                    <a:lstStyle/>
                    <a:p>
                      <a:r>
                        <a:rPr lang="en-US" dirty="0" smtClean="0"/>
                        <a:t>Adware</a:t>
                      </a:r>
                      <a:endParaRPr lang="en-US" dirty="0"/>
                    </a:p>
                  </a:txBody>
                  <a:tcPr/>
                </a:tc>
                <a:tc>
                  <a:txBody>
                    <a:bodyPr/>
                    <a:lstStyle/>
                    <a:p>
                      <a:r>
                        <a:rPr lang="en-US" sz="1800" b="0" i="0" u="none" strike="noStrike" kern="1200" baseline="0" dirty="0" smtClean="0">
                          <a:solidFill>
                            <a:schemeClr val="dk1"/>
                          </a:solidFill>
                          <a:latin typeface="+mn-lt"/>
                          <a:ea typeface="+mn-ea"/>
                          <a:cs typeface="+mn-cs"/>
                        </a:rPr>
                        <a:t>Software that automatically displays or downloads advertisements when it is used. Although not all adware is malicious, many adware programs have been associated with spyware and other types of malicious software. Also, it can reduce user productivity by slowing down systems and simply by creating annoyances.</a:t>
                      </a:r>
                      <a:endParaRPr lang="en-US" dirty="0"/>
                    </a:p>
                  </a:txBody>
                  <a:tcPr/>
                </a:tc>
              </a:tr>
              <a:tr h="370840">
                <a:tc>
                  <a:txBody>
                    <a:bodyPr/>
                    <a:lstStyle/>
                    <a:p>
                      <a:r>
                        <a:rPr lang="en-US" dirty="0" smtClean="0"/>
                        <a:t>Rootkit</a:t>
                      </a:r>
                      <a:endParaRPr lang="en-US" dirty="0"/>
                    </a:p>
                  </a:txBody>
                  <a:tcPr/>
                </a:tc>
                <a:tc>
                  <a:txBody>
                    <a:bodyPr/>
                    <a:lstStyle/>
                    <a:p>
                      <a:r>
                        <a:rPr lang="en-US" sz="1800" b="0" i="0" u="none" strike="noStrike" kern="1200" baseline="0" dirty="0" smtClean="0">
                          <a:solidFill>
                            <a:schemeClr val="dk1"/>
                          </a:solidFill>
                          <a:latin typeface="+mn-lt"/>
                          <a:ea typeface="+mn-ea"/>
                          <a:cs typeface="+mn-cs"/>
                        </a:rPr>
                        <a:t>Code that is intended to take full or partial control of a system at the lowest levels. Rootkits often attempt to hide themselves from monitoring or detection, and modify low-level system files when integrating themselves into a system. Rootkits can be used for non-malicious purposes such as virtualization; however, most rootkit infections install backdoors, spyware, or other malicious code once they have control of the target system.</a:t>
                      </a:r>
                      <a:endParaRPr lang="en-US" dirty="0"/>
                    </a:p>
                  </a:txBody>
                  <a:tcPr/>
                </a:tc>
              </a:tr>
            </a:tbl>
          </a:graphicData>
        </a:graphic>
      </p:graphicFrame>
    </p:spTree>
    <p:extLst>
      <p:ext uri="{BB962C8B-B14F-4D97-AF65-F5344CB8AC3E}">
        <p14:creationId xmlns:p14="http://schemas.microsoft.com/office/powerpoint/2010/main" val="3718599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87982131"/>
              </p:ext>
            </p:extLst>
          </p:nvPr>
        </p:nvGraphicFramePr>
        <p:xfrm>
          <a:off x="232226" y="136525"/>
          <a:ext cx="11959774" cy="3571240"/>
        </p:xfrm>
        <a:graphic>
          <a:graphicData uri="http://schemas.openxmlformats.org/drawingml/2006/table">
            <a:tbl>
              <a:tblPr firstRow="1" bandRow="1">
                <a:tableStyleId>{5C22544A-7EE6-4342-B048-85BDC9FD1C3A}</a:tableStyleId>
              </a:tblPr>
              <a:tblGrid>
                <a:gridCol w="5979887"/>
                <a:gridCol w="5979887"/>
              </a:tblGrid>
              <a:tr h="370840">
                <a:tc>
                  <a:txBody>
                    <a:bodyPr/>
                    <a:lstStyle/>
                    <a:p>
                      <a:r>
                        <a:rPr lang="en-US" dirty="0" smtClean="0"/>
                        <a:t>Malware Type</a:t>
                      </a:r>
                      <a:endParaRPr lang="en-US" dirty="0"/>
                    </a:p>
                  </a:txBody>
                  <a:tcPr/>
                </a:tc>
                <a:tc>
                  <a:txBody>
                    <a:bodyPr/>
                    <a:lstStyle/>
                    <a:p>
                      <a:r>
                        <a:rPr lang="en-US" dirty="0" smtClean="0"/>
                        <a:t>Descriptions</a:t>
                      </a:r>
                      <a:endParaRPr lang="en-US" dirty="0"/>
                    </a:p>
                  </a:txBody>
                  <a:tcPr/>
                </a:tc>
              </a:tr>
              <a:tr h="370840">
                <a:tc>
                  <a:txBody>
                    <a:bodyPr/>
                    <a:lstStyle/>
                    <a:p>
                      <a:r>
                        <a:rPr lang="en-US" dirty="0" smtClean="0"/>
                        <a:t>Spam</a:t>
                      </a:r>
                      <a:endParaRPr lang="en-US" dirty="0"/>
                    </a:p>
                  </a:txBody>
                  <a:tcPr/>
                </a:tc>
                <a:tc>
                  <a:txBody>
                    <a:bodyPr/>
                    <a:lstStyle/>
                    <a:p>
                      <a:r>
                        <a:rPr lang="en-US" sz="1800" b="0" i="0" u="none" strike="noStrike" kern="1200" baseline="0" dirty="0" smtClean="0">
                          <a:solidFill>
                            <a:schemeClr val="dk1"/>
                          </a:solidFill>
                          <a:latin typeface="+mn-lt"/>
                          <a:ea typeface="+mn-ea"/>
                          <a:cs typeface="+mn-cs"/>
                        </a:rPr>
                        <a:t>Spam is an email-based threat that presents various advertising materials, promotional content, or get-rich-quick schemes to users. The messages can quickly fill a user's inbox and cause storage issues. Spam can also carry malicious code and other types of malware.</a:t>
                      </a:r>
                      <a:endParaRPr lang="en-US" dirty="0"/>
                    </a:p>
                  </a:txBody>
                  <a:tcPr/>
                </a:tc>
              </a:tr>
              <a:tr h="370840">
                <a:tc>
                  <a:txBody>
                    <a:bodyPr/>
                    <a:lstStyle/>
                    <a:p>
                      <a:r>
                        <a:rPr lang="en-US" dirty="0" smtClean="0"/>
                        <a:t>Ransomware</a:t>
                      </a:r>
                      <a:endParaRPr lang="en-US" dirty="0"/>
                    </a:p>
                  </a:txBody>
                  <a:tcPr/>
                </a:tc>
                <a:tc>
                  <a:txBody>
                    <a:bodyPr/>
                    <a:lstStyle/>
                    <a:p>
                      <a:r>
                        <a:rPr lang="en-US" sz="1800" b="0" i="0" u="none" strike="noStrike" kern="1200" baseline="0" dirty="0" smtClean="0">
                          <a:solidFill>
                            <a:schemeClr val="dk1"/>
                          </a:solidFill>
                          <a:latin typeface="+mn-lt"/>
                          <a:ea typeface="+mn-ea"/>
                          <a:cs typeface="+mn-cs"/>
                        </a:rPr>
                        <a:t>Ransomware is malicious software that prevents you from using your computer. It usually displays a message stating that you must pay a fee or face some other penalty before you can access your files and computer again. Paying the ransom doesn't necessarily mean that you will regain access to your files or computer.</a:t>
                      </a:r>
                      <a:endParaRPr lang="en-US" dirty="0"/>
                    </a:p>
                  </a:txBody>
                  <a:tcPr/>
                </a:tc>
              </a:tr>
            </a:tbl>
          </a:graphicData>
        </a:graphic>
      </p:graphicFrame>
    </p:spTree>
    <p:extLst>
      <p:ext uri="{BB962C8B-B14F-4D97-AF65-F5344CB8AC3E}">
        <p14:creationId xmlns:p14="http://schemas.microsoft.com/office/powerpoint/2010/main" val="362496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social engineerin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2017485" y="2592"/>
            <a:ext cx="7678057" cy="685540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Social Engineering</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a:t>
            </a:r>
            <a:r>
              <a:rPr lang="en-US" i="1" dirty="0"/>
              <a:t>social engineering attack </a:t>
            </a:r>
            <a:r>
              <a:rPr lang="en-US" dirty="0"/>
              <a:t>is a type of attack that uses deception and trickery to convince </a:t>
            </a:r>
            <a:r>
              <a:rPr lang="en-US" dirty="0" smtClean="0"/>
              <a:t>unsuspecting users </a:t>
            </a:r>
            <a:r>
              <a:rPr lang="en-US" dirty="0"/>
              <a:t>to provide sensitive data or to violate security guidelines. </a:t>
            </a:r>
            <a:endParaRPr lang="en-US" dirty="0" smtClean="0"/>
          </a:p>
          <a:p>
            <a:r>
              <a:rPr lang="en-US" dirty="0" smtClean="0"/>
              <a:t>Social </a:t>
            </a:r>
            <a:r>
              <a:rPr lang="en-US" dirty="0"/>
              <a:t>engineering is often </a:t>
            </a:r>
            <a:r>
              <a:rPr lang="en-US" dirty="0" smtClean="0"/>
              <a:t>a precursor </a:t>
            </a:r>
            <a:r>
              <a:rPr lang="en-US" dirty="0"/>
              <a:t>to another type of attack. </a:t>
            </a:r>
            <a:endParaRPr lang="en-US" dirty="0" smtClean="0"/>
          </a:p>
          <a:p>
            <a:r>
              <a:rPr lang="en-US" dirty="0" smtClean="0"/>
              <a:t>Because </a:t>
            </a:r>
            <a:r>
              <a:rPr lang="en-US" dirty="0"/>
              <a:t>these attacks depend on human factors rather than </a:t>
            </a:r>
            <a:r>
              <a:rPr lang="en-US" dirty="0" smtClean="0"/>
              <a:t>on technology</a:t>
            </a:r>
            <a:r>
              <a:rPr lang="en-US" dirty="0"/>
              <a:t>, their symptoms can be vague and hard to identify. </a:t>
            </a:r>
            <a:endParaRPr lang="en-US" dirty="0" smtClean="0"/>
          </a:p>
          <a:p>
            <a:r>
              <a:rPr lang="en-US" dirty="0" smtClean="0"/>
              <a:t>Social </a:t>
            </a:r>
            <a:r>
              <a:rPr lang="en-US" dirty="0"/>
              <a:t>engineering attacks can </a:t>
            </a:r>
            <a:r>
              <a:rPr lang="en-US" dirty="0" smtClean="0"/>
              <a:t>come in </a:t>
            </a:r>
            <a:r>
              <a:rPr lang="en-US" dirty="0"/>
              <a:t>a variety of methods: in person, through email, or over the phone. </a:t>
            </a:r>
            <a:endParaRPr lang="en-US" dirty="0" smtClean="0"/>
          </a:p>
          <a:p>
            <a:r>
              <a:rPr lang="en-US" dirty="0" smtClean="0"/>
              <a:t>Social </a:t>
            </a:r>
            <a:r>
              <a:rPr lang="en-US" dirty="0"/>
              <a:t>engineering </a:t>
            </a:r>
            <a:r>
              <a:rPr lang="en-US" dirty="0" smtClean="0"/>
              <a:t>typically takes </a:t>
            </a:r>
            <a:r>
              <a:rPr lang="en-US" dirty="0"/>
              <a:t>advantage of users who are not technically knowledgeable, but it can also be directed </a:t>
            </a:r>
            <a:r>
              <a:rPr lang="en-US" dirty="0" smtClean="0"/>
              <a:t>against technical </a:t>
            </a:r>
            <a:r>
              <a:rPr lang="en-US" dirty="0"/>
              <a:t>support staff if the attacker pretends to be a user who needs help. </a:t>
            </a:r>
            <a:endParaRPr lang="en-US" dirty="0" smtClean="0"/>
          </a:p>
          <a:p>
            <a:r>
              <a:rPr lang="en-US" dirty="0" smtClean="0"/>
              <a:t>Social engineering attacks </a:t>
            </a:r>
            <a:r>
              <a:rPr lang="en-US" dirty="0"/>
              <a:t>can be prevented with effective user education.</a:t>
            </a:r>
          </a:p>
        </p:txBody>
      </p:sp>
    </p:spTree>
    <p:extLst>
      <p:ext uri="{BB962C8B-B14F-4D97-AF65-F5344CB8AC3E}">
        <p14:creationId xmlns:p14="http://schemas.microsoft.com/office/powerpoint/2010/main" val="147628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75848072"/>
              </p:ext>
            </p:extLst>
          </p:nvPr>
        </p:nvGraphicFramePr>
        <p:xfrm>
          <a:off x="101596" y="136525"/>
          <a:ext cx="12090404" cy="5491480"/>
        </p:xfrm>
        <a:graphic>
          <a:graphicData uri="http://schemas.openxmlformats.org/drawingml/2006/table">
            <a:tbl>
              <a:tblPr firstRow="1" bandRow="1">
                <a:tableStyleId>{5C22544A-7EE6-4342-B048-85BDC9FD1C3A}</a:tableStyleId>
              </a:tblPr>
              <a:tblGrid>
                <a:gridCol w="6045202"/>
                <a:gridCol w="6045202"/>
              </a:tblGrid>
              <a:tr h="370840">
                <a:tc>
                  <a:txBody>
                    <a:bodyPr/>
                    <a:lstStyle/>
                    <a:p>
                      <a:r>
                        <a:rPr lang="en-US" dirty="0" smtClean="0"/>
                        <a:t>Social</a:t>
                      </a:r>
                      <a:r>
                        <a:rPr lang="en-US" baseline="0" dirty="0" smtClean="0"/>
                        <a:t> Engineering Type</a:t>
                      </a:r>
                      <a:endParaRPr lang="en-US" dirty="0"/>
                    </a:p>
                  </a:txBody>
                  <a:tcPr/>
                </a:tc>
                <a:tc>
                  <a:txBody>
                    <a:bodyPr/>
                    <a:lstStyle/>
                    <a:p>
                      <a:r>
                        <a:rPr lang="en-US" dirty="0" smtClean="0"/>
                        <a:t>Description</a:t>
                      </a:r>
                      <a:endParaRPr lang="en-US" dirty="0"/>
                    </a:p>
                  </a:txBody>
                  <a:tcPr/>
                </a:tc>
              </a:tr>
              <a:tr h="370840">
                <a:tc>
                  <a:txBody>
                    <a:bodyPr/>
                    <a:lstStyle/>
                    <a:p>
                      <a:r>
                        <a:rPr lang="en-US" dirty="0" smtClean="0"/>
                        <a:t>Shoulder Surfing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human-based attack where the goal is to look over the shoulder of an individual as he or she enters password information or a PIN. Shoulder surfing can happen in an office environment, a retail environment, at an ATM or at the entryway of a secure physical facility. When you are setting</a:t>
                      </a:r>
                    </a:p>
                    <a:p>
                      <a:r>
                        <a:rPr lang="en-US" sz="1800" b="0" i="0" u="none" strike="noStrike" kern="1200" baseline="0" dirty="0" smtClean="0">
                          <a:solidFill>
                            <a:schemeClr val="dk1"/>
                          </a:solidFill>
                          <a:latin typeface="+mn-lt"/>
                          <a:ea typeface="+mn-ea"/>
                          <a:cs typeface="+mn-cs"/>
                        </a:rPr>
                        <a:t>up workstations, the monitors should be placed so that they are not facing hallways or windows and giving passersby an opportunity to view information on the screen. This also applies to employees who work from home. Their equipment should not be accessible by other family members or visible to people walking past their homes.</a:t>
                      </a:r>
                      <a:endParaRPr lang="en-US" dirty="0"/>
                    </a:p>
                  </a:txBody>
                  <a:tcPr/>
                </a:tc>
              </a:tr>
              <a:tr h="370840">
                <a:tc>
                  <a:txBody>
                    <a:bodyPr/>
                    <a:lstStyle/>
                    <a:p>
                      <a:r>
                        <a:rPr lang="en-US" dirty="0" smtClean="0"/>
                        <a:t>Spoofing</a:t>
                      </a:r>
                      <a:endParaRPr lang="en-US" dirty="0"/>
                    </a:p>
                  </a:txBody>
                  <a:tcPr/>
                </a:tc>
                <a:tc>
                  <a:txBody>
                    <a:bodyPr/>
                    <a:lstStyle/>
                    <a:p>
                      <a:r>
                        <a:rPr lang="en-US" sz="1800" b="0" i="0" u="none" strike="noStrike" kern="1200" baseline="0" dirty="0" smtClean="0">
                          <a:solidFill>
                            <a:schemeClr val="dk1"/>
                          </a:solidFill>
                          <a:latin typeface="+mn-lt"/>
                          <a:ea typeface="+mn-ea"/>
                          <a:cs typeface="+mn-cs"/>
                        </a:rPr>
                        <a:t>This is a human-based or software-based attack where the goal is to pretend to be someone else for the purpose of identity concealment. Spoofing can occur in Internet Protocol (IP) addresses, network adapter's hardware (Media Access Control [MAC]) addresses, and email. If employed in email, various email message headers are changed to conceal the</a:t>
                      </a:r>
                    </a:p>
                    <a:p>
                      <a:r>
                        <a:rPr lang="en-US" sz="1800" b="0" i="0" u="none" strike="noStrike" kern="1200" baseline="0" dirty="0" smtClean="0">
                          <a:solidFill>
                            <a:schemeClr val="dk1"/>
                          </a:solidFill>
                          <a:latin typeface="+mn-lt"/>
                          <a:ea typeface="+mn-ea"/>
                          <a:cs typeface="+mn-cs"/>
                        </a:rPr>
                        <a:t>originator's identity.</a:t>
                      </a:r>
                      <a:endParaRPr lang="en-US" dirty="0"/>
                    </a:p>
                  </a:txBody>
                  <a:tcPr/>
                </a:tc>
              </a:tr>
            </a:tbl>
          </a:graphicData>
        </a:graphic>
      </p:graphicFrame>
    </p:spTree>
    <p:extLst>
      <p:ext uri="{BB962C8B-B14F-4D97-AF65-F5344CB8AC3E}">
        <p14:creationId xmlns:p14="http://schemas.microsoft.com/office/powerpoint/2010/main" val="1128534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2962</Words>
  <Application>Microsoft Office PowerPoint</Application>
  <PresentationFormat>Widescreen</PresentationFormat>
  <Paragraphs>171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Lesson 7: Securing Computing Devices</vt:lpstr>
      <vt:lpstr>Hackers and Attackers</vt:lpstr>
      <vt:lpstr>Hackers and Attackers (cont.)</vt:lpstr>
      <vt:lpstr>Malware</vt:lpstr>
      <vt:lpstr>PowerPoint Presentation</vt:lpstr>
      <vt:lpstr>PowerPoint Presentation</vt:lpstr>
      <vt:lpstr>PowerPoint Presentation</vt:lpstr>
      <vt:lpstr>Social Engineering</vt:lpstr>
      <vt:lpstr>PowerPoint Presentation</vt:lpstr>
      <vt:lpstr>PowerPoint Presentation</vt:lpstr>
      <vt:lpstr>PowerPoint Presentation</vt:lpstr>
      <vt:lpstr>PowerPoint Presentation</vt:lpstr>
      <vt:lpstr>PowerPoint Presentation</vt:lpstr>
      <vt:lpstr>Password Cracking</vt:lpstr>
      <vt:lpstr>PowerPoint Presentation</vt:lpstr>
      <vt:lpstr>Physical Security Issues</vt:lpstr>
      <vt:lpstr>Physical Security Issues (cont.)</vt:lpstr>
      <vt:lpstr>Environmental Threats and Vulnerabilities</vt:lpstr>
      <vt:lpstr>Environmental Threats and Vulnerabilities (cont.)</vt:lpstr>
      <vt:lpstr>Environmental Threats and Vulnerabilities (cont.)</vt:lpstr>
      <vt:lpstr>Theft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7: Securing Computing Devices</dc:title>
  <dc:creator>andrew quilpa</dc:creator>
  <cp:lastModifiedBy>andrew quilpa</cp:lastModifiedBy>
  <cp:revision>14</cp:revision>
  <dcterms:created xsi:type="dcterms:W3CDTF">2017-10-24T21:00:28Z</dcterms:created>
  <dcterms:modified xsi:type="dcterms:W3CDTF">2017-12-04T20:59:53Z</dcterms:modified>
</cp:coreProperties>
</file>