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63"/>
  </p:notesMasterIdLst>
  <p:sldIdLst>
    <p:sldId id="256" r:id="rId2"/>
    <p:sldId id="257" r:id="rId3"/>
    <p:sldId id="259" r:id="rId4"/>
    <p:sldId id="413" r:id="rId5"/>
    <p:sldId id="547" r:id="rId6"/>
    <p:sldId id="548" r:id="rId7"/>
    <p:sldId id="551" r:id="rId8"/>
    <p:sldId id="553" r:id="rId9"/>
    <p:sldId id="558" r:id="rId10"/>
    <p:sldId id="559" r:id="rId11"/>
    <p:sldId id="563" r:id="rId12"/>
    <p:sldId id="564" r:id="rId13"/>
    <p:sldId id="565" r:id="rId14"/>
    <p:sldId id="566" r:id="rId15"/>
    <p:sldId id="567" r:id="rId16"/>
    <p:sldId id="568" r:id="rId17"/>
    <p:sldId id="573" r:id="rId18"/>
    <p:sldId id="574" r:id="rId19"/>
    <p:sldId id="575" r:id="rId20"/>
    <p:sldId id="576" r:id="rId21"/>
    <p:sldId id="578" r:id="rId22"/>
    <p:sldId id="579" r:id="rId23"/>
    <p:sldId id="580" r:id="rId24"/>
    <p:sldId id="582" r:id="rId25"/>
    <p:sldId id="583" r:id="rId26"/>
    <p:sldId id="584" r:id="rId27"/>
    <p:sldId id="585" r:id="rId28"/>
    <p:sldId id="590" r:id="rId29"/>
    <p:sldId id="591" r:id="rId30"/>
    <p:sldId id="592" r:id="rId31"/>
    <p:sldId id="593" r:id="rId32"/>
    <p:sldId id="595" r:id="rId33"/>
    <p:sldId id="596" r:id="rId34"/>
    <p:sldId id="598" r:id="rId35"/>
    <p:sldId id="599" r:id="rId36"/>
    <p:sldId id="601" r:id="rId37"/>
    <p:sldId id="602" r:id="rId38"/>
    <p:sldId id="608" r:id="rId39"/>
    <p:sldId id="609" r:id="rId40"/>
    <p:sldId id="610" r:id="rId41"/>
    <p:sldId id="612" r:id="rId42"/>
    <p:sldId id="613" r:id="rId43"/>
    <p:sldId id="614" r:id="rId44"/>
    <p:sldId id="617" r:id="rId45"/>
    <p:sldId id="618" r:id="rId46"/>
    <p:sldId id="619" r:id="rId47"/>
    <p:sldId id="621" r:id="rId48"/>
    <p:sldId id="622" r:id="rId49"/>
    <p:sldId id="624" r:id="rId50"/>
    <p:sldId id="627" r:id="rId51"/>
    <p:sldId id="628" r:id="rId52"/>
    <p:sldId id="630" r:id="rId53"/>
    <p:sldId id="631" r:id="rId54"/>
    <p:sldId id="633" r:id="rId55"/>
    <p:sldId id="634" r:id="rId56"/>
    <p:sldId id="635" r:id="rId57"/>
    <p:sldId id="638" r:id="rId58"/>
    <p:sldId id="640" r:id="rId59"/>
    <p:sldId id="641" r:id="rId60"/>
    <p:sldId id="642" r:id="rId61"/>
    <p:sldId id="457" r:id="rId62"/>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0000FF"/>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43" autoAdjust="0"/>
    <p:restoredTop sz="90603" autoAdjust="0"/>
  </p:normalViewPr>
  <p:slideViewPr>
    <p:cSldViewPr>
      <p:cViewPr varScale="1">
        <p:scale>
          <a:sx n="64" d="100"/>
          <a:sy n="64" d="100"/>
        </p:scale>
        <p:origin x="-1218" y="-90"/>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You can use either uppercase or lowercase when you key a cell reference in a formula. For example, it would not matter whether you keyed B4 or b4 in the formula you entered.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Open the Format Cells dialog box to change the way Excel displays “no difference” results. On the Numbers tab, you can choose to display 0, for example.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Another Way: </a:t>
            </a:r>
            <a:r>
              <a:rPr lang="en-US" sz="1200" kern="1200" dirty="0" smtClean="0">
                <a:solidFill>
                  <a:schemeClr val="tx1"/>
                </a:solidFill>
                <a:latin typeface="+mn-lt"/>
                <a:ea typeface="+mn-ea"/>
                <a:cs typeface="+mn-cs"/>
              </a:rPr>
              <a:t>You can select a cell and click the formula bar to key a formula.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It is not necessary to key the closing parenthesis when you complete the selection for a formula. Excel supplies it when you press Enter.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When you enter a formula that will yield a result less than a whole number, be sure the cell is formatted for decimals. If the cell is formatted for whole numbers, the cell will display 0 or 1 rather than the expected value.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19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your system administrator has disabled the </a:t>
            </a:r>
            <a:r>
              <a:rPr lang="en-US" sz="1200" i="1" kern="1200" dirty="0" smtClean="0">
                <a:solidFill>
                  <a:schemeClr val="tx1"/>
                </a:solidFill>
                <a:latin typeface="+mn-lt"/>
                <a:ea typeface="+mn-ea"/>
                <a:cs typeface="+mn-cs"/>
              </a:rPr>
              <a:t>Show all windows in the Taskbar </a:t>
            </a:r>
            <a:r>
              <a:rPr lang="en-US" sz="1200" kern="1200" dirty="0" smtClean="0">
                <a:solidFill>
                  <a:schemeClr val="tx1"/>
                </a:solidFill>
                <a:latin typeface="+mn-lt"/>
                <a:ea typeface="+mn-ea"/>
                <a:cs typeface="+mn-cs"/>
              </a:rPr>
              <a:t>option, you will need to use the Switch Windows command in the Windows group on the View tab to move between the two workbooks.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name a range using the shortcut menu. Select the range and right-click. Click Name a Range to open the New Name dialog box.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29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6FE97E2D-18AE-4910-B36E-63455E68A661}"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in the process of naming a range, you receive a message that the name already exists, display the Name Manager (discussed later in this lesson) and edit the existing name or delete it and begin again.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Take Note: </a:t>
            </a:r>
            <a:r>
              <a:rPr lang="en-US" sz="1200" kern="1200" dirty="0" err="1" smtClean="0">
                <a:solidFill>
                  <a:schemeClr val="tx1"/>
                </a:solidFill>
                <a:latin typeface="+mn-lt"/>
                <a:ea typeface="+mn-ea"/>
                <a:cs typeface="+mn-cs"/>
              </a:rPr>
              <a:t>Home_Total</a:t>
            </a:r>
            <a:r>
              <a:rPr lang="en-US" sz="1200" kern="1200" dirty="0" smtClean="0">
                <a:solidFill>
                  <a:schemeClr val="tx1"/>
                </a:solidFill>
                <a:latin typeface="+mn-lt"/>
                <a:ea typeface="+mn-ea"/>
                <a:cs typeface="+mn-cs"/>
              </a:rPr>
              <a:t> is the range you named in the Name a Range exercise earlier in this lesson, using the Create from Selection command.</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You will receive an error message if you use the forward slash in a name. </a:t>
            </a:r>
            <a:r>
              <a:rPr lang="en-US" sz="1200" kern="1200" smtClean="0">
                <a:solidFill>
                  <a:schemeClr val="tx1"/>
                </a:solidFill>
                <a:latin typeface="+mn-lt"/>
                <a:ea typeface="+mn-ea"/>
                <a:cs typeface="+mn-cs"/>
              </a:rPr>
              <a:t>Although the forward slash is used in the Short/Over label on the worksheets, you can use only the underscore or the backslash as a word divider in a named range.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AutoSum, by default, calculates the total only from the active cell to the first nonnumeric cell. Because C25 is blank, you need to manually select the range to be calculated.</a:t>
            </a:r>
            <a:r>
              <a:rPr lang="en-US" dirty="0" smtClean="0"/>
              <a:t>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39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As you add arguments, the Value fields on the Function Arguments dialog box expand to allow you to enter multiple arguments.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Text or blank cells are ignored in a COUNT formula. If a cell contains a value of 0 (zero), the COUNT function will recognize it and count it as a cell with a number.</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The exact value returned for the AVERAGE formula was 38.25. Because column B is formatted for zero decimals, the value returned by the formula is 38.</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display the Insert Function dialog box by clicking the Insert Function button on the Formula bar.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49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Troubleshooting: </a:t>
            </a:r>
            <a:r>
              <a:rPr lang="en-US" sz="1200" kern="1200" dirty="0" smtClean="0">
                <a:solidFill>
                  <a:schemeClr val="tx1"/>
                </a:solidFill>
                <a:latin typeface="+mn-lt"/>
                <a:ea typeface="+mn-ea"/>
                <a:cs typeface="+mn-cs"/>
              </a:rPr>
              <a:t>If you do not include the labels in the data selection, Excel will prompt you to include the labels so that you can sort by label rather than the column heading.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Subtotals are calculated with a summary function, such as SUM, COUNT, or AVERAGE. You can display more than one type of summary function for each column. Grand totals, on the other hand, are derived from the detail data, not from the values in the subtotals. Therefore, when you used the AVERAGE summary function, the grand total row displayed an average of all detail rows in the list, not an average of the values in the subtotal rows.</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51</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52</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53</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54</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55</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latin typeface="+mn-lt"/>
                <a:ea typeface="+mn-ea"/>
                <a:cs typeface="+mn-cs"/>
              </a:rPr>
              <a:t>Take Note: </a:t>
            </a:r>
            <a:r>
              <a:rPr lang="en-US" sz="1200" kern="1200" dirty="0" smtClean="0">
                <a:solidFill>
                  <a:schemeClr val="tx1"/>
                </a:solidFill>
                <a:latin typeface="+mn-lt"/>
                <a:ea typeface="+mn-ea"/>
                <a:cs typeface="+mn-cs"/>
              </a:rPr>
              <a:t>If the workbook is set to automatically calculate formulas, the Subtotal command recalculates subtotal and grand total values automatically when you edit the detail data.     </a:t>
            </a:r>
          </a:p>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Another Way: </a:t>
            </a:r>
            <a:r>
              <a:rPr lang="en-US" sz="1200" kern="1200" dirty="0" smtClean="0">
                <a:solidFill>
                  <a:schemeClr val="tx1"/>
                </a:solidFill>
                <a:latin typeface="+mn-lt"/>
                <a:ea typeface="+mn-ea"/>
                <a:cs typeface="+mn-cs"/>
              </a:rPr>
              <a:t>You can also press Ctrl+` (grave accent) to switch between formulas and their values. The accent is located to the left of the number 1 key on most keyboards.     </a:t>
            </a:r>
          </a:p>
          <a:p>
            <a:r>
              <a:rPr lang="en-US" sz="1200" b="1" kern="1200" dirty="0" smtClean="0">
                <a:solidFill>
                  <a:schemeClr val="tx1"/>
                </a:solidFill>
                <a:latin typeface="+mn-lt"/>
                <a:ea typeface="+mn-ea"/>
                <a:cs typeface="+mn-cs"/>
              </a:rPr>
              <a:t>Cross Reference: </a:t>
            </a:r>
            <a:r>
              <a:rPr lang="en-US" sz="1200" kern="1200" dirty="0" smtClean="0">
                <a:solidFill>
                  <a:schemeClr val="tx1"/>
                </a:solidFill>
                <a:latin typeface="+mn-lt"/>
                <a:ea typeface="+mn-ea"/>
                <a:cs typeface="+mn-cs"/>
              </a:rPr>
              <a:t>For security reasons, you may want to hide formulas from other workbook users. This and other security issues will be presented in Lesson 11. </a:t>
            </a: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59</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60</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Troubleshooting: </a:t>
            </a:r>
            <a:r>
              <a:rPr lang="en-US" sz="1200" kern="1200" dirty="0" smtClean="0">
                <a:solidFill>
                  <a:schemeClr val="tx1"/>
                </a:solidFill>
                <a:latin typeface="+mn-lt"/>
                <a:ea typeface="+mn-ea"/>
                <a:cs typeface="+mn-cs"/>
              </a:rPr>
              <a:t>If your formula returned a negative value (i.e., –64), you reversed the order in which the numbers should have been entered.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7</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8</a:t>
            </a:fld>
            <a:endParaRPr lang="en-US"/>
          </a:p>
        </p:txBody>
      </p:sp>
    </p:spTree>
    <p:extLst>
      <p:ext uri="{BB962C8B-B14F-4D97-AF65-F5344CB8AC3E}">
        <p14:creationId xmlns:p14="http://schemas.microsoft.com/office/powerpoint/2010/main" val="162601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Take Note: </a:t>
            </a:r>
            <a:r>
              <a:rPr lang="en-US" sz="1200" kern="1200" dirty="0" smtClean="0">
                <a:solidFill>
                  <a:schemeClr val="tx1"/>
                </a:solidFill>
                <a:latin typeface="+mn-lt"/>
                <a:ea typeface="+mn-ea"/>
                <a:cs typeface="+mn-cs"/>
              </a:rPr>
              <a:t>The results of the formula calculation rounded the value 17.66667 after the seventh digit (eighth character) because the standard column width is 8.43. In other words, the value was rounded at that number of places only because of the column width.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pPr>
              <a:defRPr/>
            </a:pPr>
            <a:fld id="{428BCDC7-795C-45EE-A9AA-E637D7416180}" type="slidenum">
              <a:rPr lang="en-US" smtClean="0"/>
              <a:pPr>
                <a:defRPr/>
              </a:pPr>
              <a:t>9</a:t>
            </a:fld>
            <a:endParaRPr lang="en-US"/>
          </a:p>
        </p:txBody>
      </p:sp>
    </p:spTree>
    <p:extLst>
      <p:ext uri="{BB962C8B-B14F-4D97-AF65-F5344CB8AC3E}">
        <p14:creationId xmlns:p14="http://schemas.microsoft.com/office/powerpoint/2010/main" val="162601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DFA799A-B725-4221-990B-632516315D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459FF-3F71-4B7E-B046-907AA8018BDF}" type="slidenum">
              <a:rPr lang="en-US"/>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AF6941-1278-41CB-B8AB-CCC0291E6487}"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F52AE2A-2E00-452E-A053-BE63EB5B4F82}"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fld id="{0B0896BD-CA6D-43F9-BBB8-44A21E934B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6255F0-6A78-4CE6-888D-9FE612BDB09D}"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3F413-A379-4AA4-A6AE-7C7FDF82C384}" type="slidenum">
              <a:rPr lang="en-US"/>
              <a:pPr>
                <a:defRPr/>
              </a:pPr>
              <a:t>‹#›</a:t>
            </a:fld>
            <a:endParaRPr lang="en-US"/>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D672B51-62A1-47F2-8BD3-985B99507B1A}" type="datetimeFigureOut">
              <a:rPr lang="en-US"/>
              <a:pPr>
                <a:defRPr/>
              </a:pPr>
              <a:t>1/20/2013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04801C1-4E54-4EB1-8F45-4FC1EA4D7B4C}"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65F256C-26DB-4B6E-8CA1-A57C4ADF0290}" type="datetimeFigureOut">
              <a:rPr lang="en-US"/>
              <a:pPr>
                <a:defRPr/>
              </a:pPr>
              <a:t>1/20/2013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3944CF1-4598-46E3-8AE2-C378EF9DCB3D}" type="datetimeFigureOut">
              <a:rPr lang="en-US"/>
              <a:pPr>
                <a:defRPr/>
              </a:pPr>
              <a:t>1/20/2013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2DACD84-BDB5-4545-B156-EED29850E27E}" type="datetimeFigureOut">
              <a:rPr lang="en-US"/>
              <a:pPr>
                <a:defRPr/>
              </a:pPr>
              <a:t>1/20/2013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98E9268-9AD8-4F20-9585-F5A8CF41DF3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8D9F0A-E7C0-4A59-889B-272E4DCC1624}" type="datetimeFigureOut">
              <a:rPr lang="en-US"/>
              <a:pPr>
                <a:defRPr/>
              </a:pPr>
              <a:t>1/20/2013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ECDCB"/>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0080"/>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EFD6DACF-D783-44D8-A281-0E5E547D7289}" type="datetimeFigureOut">
              <a:rPr lang="en-US"/>
              <a:pPr>
                <a:defRPr/>
              </a:pPr>
              <a:t>1/20/2013</a:t>
            </a:fld>
            <a:endParaRPr lang="en-US"/>
          </a:p>
        </p:txBody>
      </p:sp>
      <p:sp>
        <p:nvSpPr>
          <p:cNvPr id="149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8D557D5-F51C-4717-8E58-4F54461436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Lst>
  <p:txStyles>
    <p:titleStyle>
      <a:lvl1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00CC"/>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00CC"/>
        </a:buClr>
        <a:buChar char="–"/>
        <a:defRPr sz="3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800">
          <a:solidFill>
            <a:schemeClr val="tx1"/>
          </a:solidFill>
          <a:latin typeface="+mn-lt"/>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304800" y="1452563"/>
            <a:ext cx="8532813" cy="3043237"/>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0" y="2286000"/>
            <a:ext cx="8534400" cy="898525"/>
          </a:xfrm>
        </p:spPr>
        <p:txBody>
          <a:bodyPr lIns="45720" rIns="45720">
            <a:normAutofit/>
          </a:bodyPr>
          <a:lstStyle/>
          <a:p>
            <a:pPr algn="r" eaLnBrk="1" hangingPunct="1">
              <a:defRPr/>
            </a:pPr>
            <a:r>
              <a:rPr lang="en-US" sz="4000" dirty="0" smtClean="0"/>
              <a:t>Using Basic Formulas and Functions</a:t>
            </a:r>
          </a:p>
        </p:txBody>
      </p:sp>
      <p:sp>
        <p:nvSpPr>
          <p:cNvPr id="2055" name="Subtitle 2"/>
          <p:cNvSpPr>
            <a:spLocks noGrp="1"/>
          </p:cNvSpPr>
          <p:nvPr>
            <p:ph type="body" idx="1"/>
          </p:nvPr>
        </p:nvSpPr>
        <p:spPr>
          <a:xfrm>
            <a:off x="304800" y="3124200"/>
            <a:ext cx="8183563" cy="1066800"/>
          </a:xfrm>
        </p:spPr>
        <p:txBody>
          <a:bodyPr lIns="182880" tIns="0"/>
          <a:lstStyle/>
          <a:p>
            <a:pPr marL="36513" indent="0" algn="r" eaLnBrk="1" hangingPunct="1">
              <a:spcBef>
                <a:spcPct val="0"/>
              </a:spcBef>
              <a:buFontTx/>
              <a:buNone/>
            </a:pPr>
            <a:r>
              <a:rPr lang="en-US" sz="2800" dirty="0" smtClean="0"/>
              <a:t>Lesson 8</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Division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D9 </a:t>
            </a:r>
            <a:r>
              <a:rPr lang="en-US" sz="2400" dirty="0" smtClean="0"/>
              <a:t>and create the formula =65−29*8+97/5. Press </a:t>
            </a:r>
            <a:r>
              <a:rPr lang="en-US" sz="2400" b="1" dirty="0" smtClean="0"/>
              <a:t>Enter</a:t>
            </a:r>
            <a:r>
              <a:rPr lang="en-US" sz="2400" dirty="0" smtClean="0"/>
              <a:t>. The value in D9 is </a:t>
            </a:r>
            <a:r>
              <a:rPr lang="en-US" sz="2400" i="1" dirty="0" smtClean="0"/>
              <a:t>−147.6</a:t>
            </a:r>
            <a:r>
              <a:rPr lang="en-US" sz="2400" dirty="0" smtClean="0"/>
              <a:t>.</a:t>
            </a:r>
          </a:p>
          <a:p>
            <a:pPr marL="457200" indent="-457200">
              <a:buFont typeface="+mj-lt"/>
              <a:buAutoNum type="arabicPeriod" startAt="3"/>
            </a:pPr>
            <a:r>
              <a:rPr lang="en-US" sz="2400" dirty="0" smtClean="0"/>
              <a:t>Select </a:t>
            </a:r>
            <a:r>
              <a:rPr lang="en-US" sz="2400" b="1" dirty="0" smtClean="0"/>
              <a:t>D9</a:t>
            </a:r>
            <a:r>
              <a:rPr lang="en-US" sz="2400" dirty="0" smtClean="0"/>
              <a:t>. Click in the formula bar and place parentheses around 65–29. Press </a:t>
            </a:r>
            <a:r>
              <a:rPr lang="en-US" sz="2400" b="1" dirty="0" smtClean="0"/>
              <a:t>Enter</a:t>
            </a:r>
            <a:r>
              <a:rPr lang="en-US" sz="2400" dirty="0" smtClean="0"/>
              <a:t>. The value in D9 is </a:t>
            </a:r>
            <a:r>
              <a:rPr lang="en-US" sz="2400" i="1" dirty="0" smtClean="0"/>
              <a:t>307.4</a:t>
            </a:r>
            <a:r>
              <a:rPr lang="en-US" sz="2400" dirty="0" smtClean="0"/>
              <a:t>.</a:t>
            </a:r>
          </a:p>
          <a:p>
            <a:pPr marL="457200" indent="-457200">
              <a:buFont typeface="+mj-lt"/>
              <a:buAutoNum type="arabicPeriod" startAt="3"/>
            </a:pPr>
            <a:r>
              <a:rPr lang="en-US" sz="2400" b="1" dirty="0" smtClean="0"/>
              <a:t>CLOSE </a:t>
            </a:r>
            <a:r>
              <a:rPr lang="en-US" sz="2400" dirty="0" smtClean="0"/>
              <a:t>but do not save the workbook.</a:t>
            </a:r>
          </a:p>
          <a:p>
            <a:r>
              <a:rPr lang="en-US" sz="2400" b="1" dirty="0" smtClean="0"/>
              <a:t>LEAVE</a:t>
            </a:r>
            <a:r>
              <a:rPr lang="en-US" sz="2400" dirty="0" smtClean="0"/>
              <a:t> Excel open to use in the next exercise.</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LAUNCH</a:t>
            </a:r>
            <a:r>
              <a:rPr lang="en-US" sz="2400" dirty="0" smtClean="0"/>
              <a:t> Microsoft Excel if it is not already open.</a:t>
            </a:r>
          </a:p>
          <a:p>
            <a:pPr marL="457200" indent="-457200">
              <a:buFont typeface="+mj-lt"/>
              <a:buAutoNum type="arabicPeriod"/>
            </a:pPr>
            <a:r>
              <a:rPr lang="en-US" sz="2400" b="1" dirty="0" smtClean="0"/>
              <a:t>OPEN</a:t>
            </a:r>
            <a:r>
              <a:rPr lang="en-US" sz="2400" dirty="0" smtClean="0"/>
              <a:t> the </a:t>
            </a:r>
            <a:r>
              <a:rPr lang="en-US" sz="2400" b="1" i="1" dirty="0" smtClean="0"/>
              <a:t>Personal Budget</a:t>
            </a:r>
            <a:r>
              <a:rPr lang="en-US" sz="2400" dirty="0" smtClean="0"/>
              <a:t> data file for this lesson. </a:t>
            </a:r>
          </a:p>
          <a:p>
            <a:pPr marL="457200" indent="-457200">
              <a:buFont typeface="+mj-lt"/>
              <a:buAutoNum type="arabicPeriod"/>
            </a:pPr>
            <a:r>
              <a:rPr lang="en-US" sz="2400" dirty="0" smtClean="0"/>
              <a:t>Select </a:t>
            </a:r>
            <a:r>
              <a:rPr lang="en-US" sz="2400" b="1" dirty="0" smtClean="0"/>
              <a:t>B7 </a:t>
            </a:r>
            <a:r>
              <a:rPr lang="en-US" sz="2400" dirty="0" smtClean="0"/>
              <a:t>and key </a:t>
            </a:r>
            <a:r>
              <a:rPr lang="en-US" sz="2400" b="1" dirty="0" smtClean="0"/>
              <a:t>=sum(B4: (colon)</a:t>
            </a:r>
            <a:r>
              <a:rPr lang="en-US" sz="2400" dirty="0" smtClean="0"/>
              <a:t>. As shown in the figure, cell B4 is outlined in blue, and the reference to B4 in the formula is also blue. The ScreenTip below the formula identifies B4 as the first number in the formula. The reference to B4 is based on its relative position to B7, the cell that contains the formula.  </a:t>
            </a:r>
            <a:endParaRPr lang="en-US" sz="2300" dirty="0"/>
          </a:p>
        </p:txBody>
      </p:sp>
      <p:pic>
        <p:nvPicPr>
          <p:cNvPr id="4" name="Picture 3" descr="f0805.JPG"/>
          <p:cNvPicPr>
            <a:picLocks noChangeAspect="1"/>
          </p:cNvPicPr>
          <p:nvPr/>
        </p:nvPicPr>
        <p:blipFill>
          <a:blip r:embed="rId3"/>
          <a:stretch>
            <a:fillRect/>
          </a:stretch>
        </p:blipFill>
        <p:spPr>
          <a:xfrm>
            <a:off x="2209800" y="4783238"/>
            <a:ext cx="5054600" cy="159618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Key </a:t>
            </a:r>
            <a:r>
              <a:rPr lang="en-US" sz="2400" b="1" dirty="0" smtClean="0"/>
              <a:t>B6 </a:t>
            </a:r>
            <a:r>
              <a:rPr lang="en-US" sz="2400" dirty="0" smtClean="0"/>
              <a:t>and press </a:t>
            </a:r>
            <a:r>
              <a:rPr lang="en-US" sz="2400" b="1" dirty="0" smtClean="0"/>
              <a:t>Enter</a:t>
            </a:r>
            <a:r>
              <a:rPr lang="en-US" sz="2400" dirty="0" smtClean="0"/>
              <a:t>. The total of the cells, </a:t>
            </a:r>
            <a:r>
              <a:rPr lang="en-US" sz="2400" i="1" dirty="0" smtClean="0"/>
              <a:t>3,760</a:t>
            </a:r>
            <a:r>
              <a:rPr lang="en-US" sz="2400" dirty="0" smtClean="0"/>
              <a:t>, appears in B7.</a:t>
            </a:r>
          </a:p>
          <a:p>
            <a:pPr marL="457200" indent="-457200">
              <a:buFont typeface="+mj-lt"/>
              <a:buAutoNum type="arabicPeriod" startAt="3"/>
            </a:pPr>
            <a:r>
              <a:rPr lang="en-US" sz="2400" dirty="0" smtClean="0"/>
              <a:t>Select </a:t>
            </a:r>
            <a:r>
              <a:rPr lang="en-US" sz="2400" b="1" dirty="0" smtClean="0"/>
              <a:t>B15</a:t>
            </a:r>
            <a:r>
              <a:rPr lang="en-US" sz="2400" dirty="0" smtClean="0"/>
              <a:t>. Key </a:t>
            </a:r>
            <a:r>
              <a:rPr lang="en-US" sz="2400" b="1" dirty="0" smtClean="0"/>
              <a:t>=sum( </a:t>
            </a:r>
            <a:r>
              <a:rPr lang="en-US" sz="2400" dirty="0" smtClean="0"/>
              <a:t>and click </a:t>
            </a:r>
            <a:r>
              <a:rPr lang="en-US" sz="2400" b="1" dirty="0" smtClean="0"/>
              <a:t>B10</a:t>
            </a:r>
            <a:r>
              <a:rPr lang="en-US" sz="2400" dirty="0" smtClean="0"/>
              <a:t>. </a:t>
            </a:r>
            <a:br>
              <a:rPr lang="en-US" sz="2400" dirty="0" smtClean="0"/>
            </a:br>
            <a:r>
              <a:rPr lang="en-US" sz="2400" dirty="0" smtClean="0"/>
              <a:t>As shown in the figure, B10 appears in the formula bar and a flashing marquee appears around B10. Excel now knows that you are selecting this</a:t>
            </a:r>
            <a:br>
              <a:rPr lang="en-US" sz="2400" dirty="0" smtClean="0"/>
            </a:br>
            <a:r>
              <a:rPr lang="en-US" sz="2400" dirty="0" smtClean="0"/>
              <a:t>cell to be used in the formula.</a:t>
            </a:r>
            <a:endParaRPr lang="en-US" sz="2400" dirty="0"/>
          </a:p>
        </p:txBody>
      </p:sp>
      <p:pic>
        <p:nvPicPr>
          <p:cNvPr id="5" name="Picture 4" descr="f0806.JPG"/>
          <p:cNvPicPr>
            <a:picLocks noChangeAspect="1"/>
          </p:cNvPicPr>
          <p:nvPr/>
        </p:nvPicPr>
        <p:blipFill>
          <a:blip r:embed="rId3"/>
          <a:stretch>
            <a:fillRect/>
          </a:stretch>
        </p:blipFill>
        <p:spPr>
          <a:xfrm>
            <a:off x="5410200" y="3733800"/>
            <a:ext cx="3073917" cy="24822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Click and drag the flashing marquee </a:t>
            </a:r>
            <a:br>
              <a:rPr lang="en-US" sz="2400" dirty="0" smtClean="0"/>
            </a:br>
            <a:r>
              <a:rPr lang="en-US" sz="2400" dirty="0" smtClean="0"/>
              <a:t>to B14. As shown in the figure, the </a:t>
            </a:r>
            <a:br>
              <a:rPr lang="en-US" sz="2400" dirty="0" smtClean="0"/>
            </a:br>
            <a:r>
              <a:rPr lang="en-US" sz="2400" dirty="0" smtClean="0"/>
              <a:t>formula bar reveals that values within </a:t>
            </a:r>
            <a:br>
              <a:rPr lang="en-US" sz="2400" dirty="0" smtClean="0"/>
            </a:br>
            <a:r>
              <a:rPr lang="en-US" sz="2400" dirty="0" smtClean="0"/>
              <a:t>the B10:B14 range will be summed </a:t>
            </a:r>
            <a:br>
              <a:rPr lang="en-US" sz="2400" dirty="0" smtClean="0"/>
            </a:br>
            <a:r>
              <a:rPr lang="en-US" sz="2400" dirty="0" smtClean="0"/>
              <a:t>(added). Note, this step </a:t>
            </a:r>
            <a:br>
              <a:rPr lang="en-US" sz="2400" dirty="0" smtClean="0"/>
            </a:br>
            <a:r>
              <a:rPr lang="en-US" sz="2400" dirty="0" smtClean="0"/>
              <a:t>allows you to input a range of</a:t>
            </a:r>
            <a:br>
              <a:rPr lang="en-US" sz="2400" dirty="0" smtClean="0"/>
            </a:br>
            <a:r>
              <a:rPr lang="en-US" sz="2400" dirty="0" smtClean="0"/>
              <a:t>cells in the formula by </a:t>
            </a:r>
            <a:br>
              <a:rPr lang="en-US" sz="2400" dirty="0" smtClean="0"/>
            </a:br>
            <a:r>
              <a:rPr lang="en-US" sz="2400" dirty="0" smtClean="0"/>
              <a:t>highlighting instead of typing </a:t>
            </a:r>
            <a:br>
              <a:rPr lang="en-US" sz="2400" dirty="0" smtClean="0"/>
            </a:br>
            <a:r>
              <a:rPr lang="en-US" sz="2400" dirty="0" smtClean="0"/>
              <a:t>the formula in the cell. </a:t>
            </a:r>
            <a:endParaRPr lang="en-US" sz="2400" dirty="0"/>
          </a:p>
        </p:txBody>
      </p:sp>
      <p:pic>
        <p:nvPicPr>
          <p:cNvPr id="7" name="Picture 6" descr="f0807.JPG"/>
          <p:cNvPicPr>
            <a:picLocks noChangeAspect="1"/>
          </p:cNvPicPr>
          <p:nvPr/>
        </p:nvPicPr>
        <p:blipFill>
          <a:blip r:embed="rId3"/>
          <a:stretch>
            <a:fillRect/>
          </a:stretch>
        </p:blipFill>
        <p:spPr>
          <a:xfrm>
            <a:off x="5181600" y="3200400"/>
            <a:ext cx="3200400" cy="32141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Press </a:t>
            </a:r>
            <a:r>
              <a:rPr lang="en-US" sz="2400" b="1" dirty="0" smtClean="0"/>
              <a:t>Enter</a:t>
            </a:r>
            <a:r>
              <a:rPr lang="en-US" sz="2400" dirty="0" smtClean="0"/>
              <a:t> to accept the formula. Select </a:t>
            </a:r>
            <a:r>
              <a:rPr lang="en-US" sz="2400" b="1" dirty="0" smtClean="0"/>
              <a:t>B15</a:t>
            </a:r>
            <a:r>
              <a:rPr lang="en-US" sz="2400" dirty="0" smtClean="0"/>
              <a:t>. As illustrated in the figure, the value is displayed in B15 and when you click on the cell the formula is displayed in the formula bar. Take note that each cell reference is the cell’s unique name. No matter what numeric value is assigned in the cell, the cell </a:t>
            </a:r>
            <a:br>
              <a:rPr lang="en-US" sz="2400" dirty="0" smtClean="0"/>
            </a:br>
            <a:r>
              <a:rPr lang="en-US" sz="2400" dirty="0" smtClean="0"/>
              <a:t>reference (B1, C10,</a:t>
            </a:r>
            <a:br>
              <a:rPr lang="en-US" sz="2400" dirty="0" smtClean="0"/>
            </a:br>
            <a:r>
              <a:rPr lang="en-US" sz="2400" dirty="0" smtClean="0"/>
              <a:t>etc.) never changes. </a:t>
            </a:r>
            <a:endParaRPr lang="en-US" sz="2400" dirty="0"/>
          </a:p>
        </p:txBody>
      </p:sp>
      <p:pic>
        <p:nvPicPr>
          <p:cNvPr id="5" name="Picture 4" descr="f0808.JPG"/>
          <p:cNvPicPr>
            <a:picLocks noChangeAspect="1"/>
          </p:cNvPicPr>
          <p:nvPr/>
        </p:nvPicPr>
        <p:blipFill>
          <a:blip r:embed="rId3"/>
          <a:stretch>
            <a:fillRect/>
          </a:stretch>
        </p:blipFill>
        <p:spPr>
          <a:xfrm>
            <a:off x="3962400" y="3600734"/>
            <a:ext cx="4693408" cy="274541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The goal of this step is to create a simple formula. Select </a:t>
            </a:r>
            <a:r>
              <a:rPr lang="en-US" sz="2400" b="1" dirty="0" smtClean="0"/>
              <a:t>D4 </a:t>
            </a:r>
            <a:r>
              <a:rPr lang="en-US" sz="2400" dirty="0" smtClean="0"/>
              <a:t>and key </a:t>
            </a:r>
            <a:r>
              <a:rPr lang="en-US" sz="2400" b="1" dirty="0" smtClean="0"/>
              <a:t>=</a:t>
            </a:r>
            <a:r>
              <a:rPr lang="en-US" sz="2400" dirty="0" smtClean="0"/>
              <a:t>. Click </a:t>
            </a:r>
            <a:r>
              <a:rPr lang="en-US" sz="2400" b="1" dirty="0" smtClean="0"/>
              <a:t>B4 </a:t>
            </a:r>
            <a:r>
              <a:rPr lang="en-US" sz="2400" dirty="0" smtClean="0"/>
              <a:t>and key </a:t>
            </a:r>
            <a:r>
              <a:rPr lang="en-US" sz="2400" b="1" dirty="0" smtClean="0"/>
              <a:t>−</a:t>
            </a:r>
            <a:r>
              <a:rPr lang="en-US" sz="2400" dirty="0" smtClean="0"/>
              <a:t>. Click </a:t>
            </a:r>
            <a:r>
              <a:rPr lang="en-US" sz="2400" b="1" dirty="0" smtClean="0"/>
              <a:t>C4 </a:t>
            </a:r>
            <a:r>
              <a:rPr lang="en-US" sz="2400" dirty="0" smtClean="0"/>
              <a:t>and press </a:t>
            </a:r>
            <a:r>
              <a:rPr lang="en-US" sz="2400" b="1" dirty="0" smtClean="0"/>
              <a:t>Enter</a:t>
            </a:r>
            <a:r>
              <a:rPr lang="en-US" sz="2400" dirty="0" smtClean="0"/>
              <a:t>. By default, when a subtraction formula yields no difference (a zero answer), Excel enters a hyphen.</a:t>
            </a:r>
          </a:p>
          <a:p>
            <a:pPr marL="457200" indent="-457200">
              <a:buFont typeface="+mj-lt"/>
              <a:buAutoNum type="arabicPeriod" startAt="7"/>
            </a:pPr>
            <a:r>
              <a:rPr lang="en-US" sz="2400" dirty="0" smtClean="0"/>
              <a:t>Select </a:t>
            </a:r>
            <a:r>
              <a:rPr lang="en-US" sz="2400" b="1" dirty="0" smtClean="0"/>
              <a:t>D4 </a:t>
            </a:r>
            <a:r>
              <a:rPr lang="en-US" sz="2400" dirty="0" smtClean="0"/>
              <a:t>again. Click and drag the fill handle to D7 to select this range of cells. You are now copying the formula from the previous step into a new range of cells.</a:t>
            </a:r>
          </a:p>
          <a:p>
            <a:pPr marL="457200" indent="-457200">
              <a:buFont typeface="+mj-lt"/>
              <a:buAutoNum type="arabicPeriod" startAt="7"/>
            </a:pPr>
            <a:r>
              <a:rPr lang="en-US" sz="2400" dirty="0" smtClean="0"/>
              <a:t>Use the fill handle to copy the formula in B7 to C7. Notice that the amount in D7 changes when the formula is copied. When you copied the formula to C7, the position of the cell containing the formula changed, so the reference in the formula changed to C7 instead of B7.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Relative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Select </a:t>
            </a:r>
            <a:r>
              <a:rPr lang="en-US" sz="2400" b="1" dirty="0" smtClean="0"/>
              <a:t>D7 </a:t>
            </a:r>
            <a:r>
              <a:rPr lang="en-US" sz="2400" dirty="0" smtClean="0"/>
              <a:t>and click </a:t>
            </a:r>
            <a:r>
              <a:rPr lang="en-US" sz="2400" b="1" dirty="0" smtClean="0"/>
              <a:t>Copy</a:t>
            </a:r>
            <a:r>
              <a:rPr lang="en-US" sz="2400" dirty="0" smtClean="0"/>
              <a:t>. Select </a:t>
            </a:r>
            <a:r>
              <a:rPr lang="en-US" sz="2400" b="1" dirty="0" smtClean="0"/>
              <a:t>D10:D15 </a:t>
            </a:r>
            <a:r>
              <a:rPr lang="en-US" sz="2400" dirty="0" smtClean="0"/>
              <a:t>and click </a:t>
            </a:r>
            <a:r>
              <a:rPr lang="en-US" sz="2400" b="1" dirty="0" smtClean="0"/>
              <a:t>Paste</a:t>
            </a:r>
            <a:r>
              <a:rPr lang="en-US" sz="2400" dirty="0" smtClean="0"/>
              <a:t>. Your formula is copied to the range of cells and Excel has automatically adjusted the cell references accordingly. Note that D7 is still highlighted by the flashing marquee.</a:t>
            </a:r>
          </a:p>
          <a:p>
            <a:pPr marL="457200" indent="-457200">
              <a:buFont typeface="+mj-lt"/>
              <a:buAutoNum type="arabicPeriod" startAt="10"/>
            </a:pPr>
            <a:r>
              <a:rPr lang="en-US" sz="2400" dirty="0" smtClean="0"/>
              <a:t>Select </a:t>
            </a:r>
            <a:r>
              <a:rPr lang="en-US" sz="2400" b="1" dirty="0" smtClean="0"/>
              <a:t>D17:D21 </a:t>
            </a:r>
            <a:r>
              <a:rPr lang="en-US" sz="2400" dirty="0" smtClean="0"/>
              <a:t>and click </a:t>
            </a:r>
            <a:r>
              <a:rPr lang="en-US" sz="2400" b="1" dirty="0" smtClean="0"/>
              <a:t>Paste</a:t>
            </a:r>
            <a:r>
              <a:rPr lang="en-US" sz="2400" dirty="0" smtClean="0"/>
              <a:t>. Your formula from D7 is now copied to the second range of cells and the references are adjusted. Note that the flashing marquee is still surrounding D7. You have the ability to copy one formula into multiple locations without having to recopy it.</a:t>
            </a:r>
          </a:p>
          <a:p>
            <a:pPr marL="457200" indent="-457200">
              <a:buFont typeface="+mj-lt"/>
              <a:buAutoNum type="arabicPeriod" startAt="10"/>
            </a:pPr>
            <a:r>
              <a:rPr lang="en-US" sz="2400" dirty="0" smtClean="0"/>
              <a:t>Create a Lesson 8 folder and </a:t>
            </a:r>
            <a:r>
              <a:rPr lang="en-US" sz="2400" b="1" dirty="0" smtClean="0"/>
              <a:t>SAVE</a:t>
            </a:r>
            <a:r>
              <a:rPr lang="en-US" sz="2400" dirty="0" smtClean="0"/>
              <a:t> your worksheet as </a:t>
            </a:r>
            <a:r>
              <a:rPr lang="en-US" sz="2400" b="1" i="1" dirty="0" smtClean="0"/>
              <a:t>Budget</a:t>
            </a:r>
            <a:r>
              <a:rPr lang="en-US" sz="2400" dirty="0" smtClean="0"/>
              <a:t>.</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300" b="1" dirty="0" smtClean="0"/>
              <a:t>USE</a:t>
            </a:r>
            <a:r>
              <a:rPr lang="en-US" sz="2300" dirty="0" smtClean="0"/>
              <a:t> the workbook from the previous exercise. </a:t>
            </a:r>
          </a:p>
          <a:p>
            <a:pPr marL="457200" indent="-457200">
              <a:buFont typeface="+mj-lt"/>
              <a:buAutoNum type="arabicPeriod"/>
            </a:pPr>
            <a:r>
              <a:rPr lang="en-US" sz="2300" dirty="0" smtClean="0"/>
              <a:t>Select </a:t>
            </a:r>
            <a:r>
              <a:rPr lang="en-US" sz="2300" b="1" dirty="0" smtClean="0"/>
              <a:t>B15</a:t>
            </a:r>
            <a:r>
              <a:rPr lang="en-US" sz="2300" dirty="0" smtClean="0"/>
              <a:t>. Use the fill handle to the right to copy the formula to C15. You have just extended the formula to cell C7 to calculate the information in the </a:t>
            </a:r>
            <a:br>
              <a:rPr lang="en-US" sz="2300" dirty="0" smtClean="0"/>
            </a:br>
            <a:r>
              <a:rPr lang="en-US" sz="2300" dirty="0" smtClean="0"/>
              <a:t>range of cells above C7.</a:t>
            </a:r>
          </a:p>
          <a:p>
            <a:pPr marL="457200" indent="-457200">
              <a:buFont typeface="+mj-lt"/>
              <a:buAutoNum type="arabicPeriod"/>
            </a:pPr>
            <a:r>
              <a:rPr lang="en-US" sz="2300" dirty="0" smtClean="0"/>
              <a:t>Select </a:t>
            </a:r>
            <a:r>
              <a:rPr lang="en-US" sz="2300" b="1" dirty="0" smtClean="0"/>
              <a:t>B21</a:t>
            </a:r>
            <a:r>
              <a:rPr lang="en-US" sz="2300" dirty="0" smtClean="0"/>
              <a:t>. Key </a:t>
            </a:r>
            <a:r>
              <a:rPr lang="en-US" sz="2300" b="1" dirty="0" smtClean="0"/>
              <a:t>=sum( </a:t>
            </a:r>
            <a:r>
              <a:rPr lang="en-US" sz="2300" dirty="0" smtClean="0"/>
              <a:t>and select </a:t>
            </a:r>
            <a:br>
              <a:rPr lang="en-US" sz="2300" dirty="0" smtClean="0"/>
            </a:br>
            <a:r>
              <a:rPr lang="en-US" sz="2300" b="1" dirty="0" smtClean="0"/>
              <a:t>B17:B20</a:t>
            </a:r>
            <a:r>
              <a:rPr lang="en-US" sz="2300" dirty="0" smtClean="0"/>
              <a:t>. Press </a:t>
            </a:r>
            <a:r>
              <a:rPr lang="en-US" sz="2300" b="1" dirty="0" smtClean="0"/>
              <a:t>Enter</a:t>
            </a:r>
            <a:r>
              <a:rPr lang="en-US" sz="2300" dirty="0" smtClean="0"/>
              <a:t>. You have </a:t>
            </a:r>
            <a:br>
              <a:rPr lang="en-US" sz="2300" dirty="0" smtClean="0"/>
            </a:br>
            <a:r>
              <a:rPr lang="en-US" sz="2300" dirty="0" smtClean="0"/>
              <a:t>just created a formula to calculate </a:t>
            </a:r>
            <a:br>
              <a:rPr lang="en-US" sz="2300" dirty="0" smtClean="0"/>
            </a:br>
            <a:r>
              <a:rPr lang="en-US" sz="2300" dirty="0" smtClean="0"/>
              <a:t>the range of cells selected as </a:t>
            </a:r>
            <a:br>
              <a:rPr lang="en-US" sz="2300" dirty="0" smtClean="0"/>
            </a:br>
            <a:r>
              <a:rPr lang="en-US" sz="2300" dirty="0" smtClean="0"/>
              <a:t>illustrated in the figure. Note that </a:t>
            </a:r>
            <a:br>
              <a:rPr lang="en-US" sz="2300" dirty="0" smtClean="0"/>
            </a:br>
            <a:r>
              <a:rPr lang="en-US" sz="2300" dirty="0" smtClean="0"/>
              <a:t>the formula you copied and applied </a:t>
            </a:r>
            <a:br>
              <a:rPr lang="en-US" sz="2300" dirty="0" smtClean="0"/>
            </a:br>
            <a:r>
              <a:rPr lang="en-US" sz="2300" dirty="0" smtClean="0"/>
              <a:t>to D21 was automatically </a:t>
            </a:r>
            <a:br>
              <a:rPr lang="en-US" sz="2300" dirty="0" smtClean="0"/>
            </a:br>
            <a:r>
              <a:rPr lang="en-US" sz="2300" dirty="0" smtClean="0"/>
              <a:t>calculated when you pressed </a:t>
            </a:r>
            <a:r>
              <a:rPr lang="en-US" sz="2300" b="1" dirty="0" smtClean="0"/>
              <a:t>Enter</a:t>
            </a:r>
            <a:r>
              <a:rPr lang="en-US" sz="2300" dirty="0" smtClean="0"/>
              <a:t>. </a:t>
            </a:r>
            <a:endParaRPr lang="en-US" sz="2300" dirty="0"/>
          </a:p>
        </p:txBody>
      </p:sp>
      <p:pic>
        <p:nvPicPr>
          <p:cNvPr id="4" name="Picture 3" descr="f0809.JPG"/>
          <p:cNvPicPr>
            <a:picLocks noChangeAspect="1"/>
          </p:cNvPicPr>
          <p:nvPr/>
        </p:nvPicPr>
        <p:blipFill>
          <a:blip r:embed="rId3"/>
          <a:stretch>
            <a:fillRect/>
          </a:stretch>
        </p:blipFill>
        <p:spPr>
          <a:xfrm>
            <a:off x="5486400" y="3127264"/>
            <a:ext cx="2971800" cy="321439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B21 </a:t>
            </a:r>
            <a:r>
              <a:rPr lang="en-US" sz="2400" dirty="0" smtClean="0"/>
              <a:t>and drag the fill handle to C21. You have copied the formula to the adjacent cell.</a:t>
            </a:r>
          </a:p>
          <a:p>
            <a:pPr marL="457200" indent="-457200">
              <a:buFont typeface="+mj-lt"/>
              <a:buAutoNum type="arabicPeriod" startAt="3"/>
            </a:pPr>
            <a:r>
              <a:rPr lang="en-US" sz="2400" dirty="0" smtClean="0"/>
              <a:t>Select </a:t>
            </a:r>
            <a:r>
              <a:rPr lang="en-US" sz="2400" b="1" dirty="0" smtClean="0"/>
              <a:t>E10</a:t>
            </a:r>
            <a:r>
              <a:rPr lang="en-US" sz="2400" dirty="0" smtClean="0"/>
              <a:t>. Key </a:t>
            </a:r>
            <a:r>
              <a:rPr lang="en-US" sz="2400" b="1" dirty="0" smtClean="0"/>
              <a:t>=</a:t>
            </a:r>
            <a:r>
              <a:rPr lang="en-US" sz="2400" dirty="0" smtClean="0"/>
              <a:t> and click </a:t>
            </a:r>
            <a:r>
              <a:rPr lang="en-US" sz="2400" b="1" dirty="0" smtClean="0"/>
              <a:t>B10</a:t>
            </a:r>
            <a:r>
              <a:rPr lang="en-US" sz="2400" dirty="0" smtClean="0"/>
              <a:t>. Key </a:t>
            </a:r>
            <a:r>
              <a:rPr lang="en-US" sz="2400" b="1" dirty="0" smtClean="0"/>
              <a:t>/</a:t>
            </a:r>
            <a:r>
              <a:rPr lang="en-US" sz="2400" dirty="0" smtClean="0"/>
              <a:t> and click </a:t>
            </a:r>
            <a:r>
              <a:rPr lang="en-US" sz="2400" b="1" dirty="0" smtClean="0"/>
              <a:t>B7</a:t>
            </a:r>
            <a:r>
              <a:rPr lang="en-US" sz="2400" dirty="0" smtClean="0"/>
              <a:t>. Press </a:t>
            </a:r>
            <a:r>
              <a:rPr lang="en-US" sz="2400" b="1" dirty="0" smtClean="0"/>
              <a:t>Enter</a:t>
            </a:r>
            <a:r>
              <a:rPr lang="en-US" sz="2400" dirty="0" smtClean="0"/>
              <a:t>. You now have a decimal value of </a:t>
            </a:r>
            <a:r>
              <a:rPr lang="en-US" sz="2400" i="1" dirty="0" smtClean="0"/>
              <a:t>.253</a:t>
            </a:r>
            <a:r>
              <a:rPr lang="en-US" sz="2400" dirty="0" smtClean="0"/>
              <a:t> as your formula result. </a:t>
            </a:r>
            <a:endParaRPr lang="en-US" sz="2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200" dirty="0" smtClean="0"/>
              <a:t>Select </a:t>
            </a:r>
            <a:r>
              <a:rPr lang="en-US" sz="2200" b="1" dirty="0" smtClean="0"/>
              <a:t>E10 </a:t>
            </a:r>
            <a:r>
              <a:rPr lang="en-US" sz="2200" dirty="0" smtClean="0"/>
              <a:t>again. On the formula bar, </a:t>
            </a:r>
            <a:br>
              <a:rPr lang="en-US" sz="2200" dirty="0" smtClean="0"/>
            </a:br>
            <a:r>
              <a:rPr lang="en-US" sz="2200" dirty="0" smtClean="0"/>
              <a:t>click in front of B7 to edit the formula; </a:t>
            </a:r>
            <a:br>
              <a:rPr lang="en-US" sz="2200" dirty="0" smtClean="0"/>
            </a:br>
            <a:r>
              <a:rPr lang="en-US" sz="2200" dirty="0" smtClean="0"/>
              <a:t>change B7 (relative cell reference) </a:t>
            </a:r>
            <a:br>
              <a:rPr lang="en-US" sz="2200" dirty="0" smtClean="0"/>
            </a:br>
            <a:r>
              <a:rPr lang="en-US" sz="2200" dirty="0" smtClean="0"/>
              <a:t>to </a:t>
            </a:r>
            <a:r>
              <a:rPr lang="en-US" sz="2200" b="1" dirty="0" smtClean="0"/>
              <a:t>$B$7 </a:t>
            </a:r>
            <a:r>
              <a:rPr lang="en-US" sz="2200" dirty="0" smtClean="0"/>
              <a:t>(absolute cell reference). </a:t>
            </a:r>
            <a:br>
              <a:rPr lang="en-US" sz="2200" dirty="0" smtClean="0"/>
            </a:br>
            <a:r>
              <a:rPr lang="en-US" sz="2200" dirty="0" smtClean="0"/>
              <a:t>The edited formula should read </a:t>
            </a:r>
            <a:br>
              <a:rPr lang="en-US" sz="2200" dirty="0" smtClean="0"/>
            </a:br>
            <a:r>
              <a:rPr lang="en-US" sz="2200" i="1" dirty="0" smtClean="0"/>
              <a:t>=B10/$B$7</a:t>
            </a:r>
            <a:r>
              <a:rPr lang="en-US" sz="2200" dirty="0" smtClean="0"/>
              <a:t> as in the figure. Press </a:t>
            </a:r>
            <a:br>
              <a:rPr lang="en-US" sz="2200" dirty="0" smtClean="0"/>
            </a:br>
            <a:r>
              <a:rPr lang="en-US" sz="2200" b="1" dirty="0" smtClean="0"/>
              <a:t>Enter</a:t>
            </a:r>
            <a:r>
              <a:rPr lang="en-US" sz="2200" dirty="0" smtClean="0"/>
              <a:t>. An absolute reference should </a:t>
            </a:r>
            <a:br>
              <a:rPr lang="en-US" sz="2200" dirty="0" smtClean="0"/>
            </a:br>
            <a:r>
              <a:rPr lang="en-US" sz="2200" dirty="0" smtClean="0"/>
              <a:t>be understood to be a value that you </a:t>
            </a:r>
            <a:br>
              <a:rPr lang="en-US" sz="2200" dirty="0" smtClean="0"/>
            </a:br>
            <a:r>
              <a:rPr lang="en-US" sz="2200" dirty="0" smtClean="0"/>
              <a:t>never want to change in your formula. </a:t>
            </a:r>
            <a:br>
              <a:rPr lang="en-US" sz="2200" dirty="0" smtClean="0"/>
            </a:br>
            <a:r>
              <a:rPr lang="en-US" sz="2200" dirty="0" smtClean="0"/>
              <a:t>By default, Excel will copy a formula </a:t>
            </a:r>
            <a:br>
              <a:rPr lang="en-US" sz="2200" dirty="0" smtClean="0"/>
            </a:br>
            <a:r>
              <a:rPr lang="en-US" sz="2200" dirty="0" smtClean="0"/>
              <a:t>into selected ranges as a relative cell </a:t>
            </a:r>
            <a:br>
              <a:rPr lang="en-US" sz="2200" dirty="0" smtClean="0"/>
            </a:br>
            <a:r>
              <a:rPr lang="en-US" sz="2200" dirty="0" smtClean="0"/>
              <a:t>reference unless you instruct it to do otherwise. Once you apply the absolute reference, Excel recognizes it and the program will not try to modify it to a relative reference again. </a:t>
            </a:r>
            <a:endParaRPr lang="en-US" sz="2200" dirty="0"/>
          </a:p>
        </p:txBody>
      </p:sp>
      <p:pic>
        <p:nvPicPr>
          <p:cNvPr id="4" name="Picture 3" descr="f0810.JPG"/>
          <p:cNvPicPr>
            <a:picLocks noChangeAspect="1"/>
          </p:cNvPicPr>
          <p:nvPr/>
        </p:nvPicPr>
        <p:blipFill>
          <a:blip r:embed="rId3"/>
          <a:stretch>
            <a:fillRect/>
          </a:stretch>
        </p:blipFill>
        <p:spPr>
          <a:xfrm>
            <a:off x="5562600" y="1752600"/>
            <a:ext cx="3076575" cy="34575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Objectives</a:t>
            </a:r>
          </a:p>
        </p:txBody>
      </p:sp>
      <p:sp>
        <p:nvSpPr>
          <p:cNvPr id="307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5" name="Picture 4" descr="matrix.JPG"/>
          <p:cNvPicPr>
            <a:picLocks noChangeAspect="1"/>
          </p:cNvPicPr>
          <p:nvPr/>
        </p:nvPicPr>
        <p:blipFill>
          <a:blip r:embed="rId3"/>
          <a:stretch>
            <a:fillRect/>
          </a:stretch>
        </p:blipFill>
        <p:spPr>
          <a:xfrm>
            <a:off x="796330" y="1876424"/>
            <a:ext cx="7738070" cy="34649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Absolute Cell References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smtClean="0"/>
              <a:t>E10 </a:t>
            </a:r>
            <a:r>
              <a:rPr lang="en-US" sz="2400" dirty="0" smtClean="0"/>
              <a:t>and drag the fill handle to E15. You have now applied the formula with the absolute reference $B$7 to each of the cells in the range. </a:t>
            </a:r>
          </a:p>
          <a:p>
            <a:pPr marL="457200" indent="-457200">
              <a:buFont typeface="+mj-lt"/>
              <a:buAutoNum type="arabicPeriod" startAt="6"/>
            </a:pPr>
            <a:r>
              <a:rPr lang="en-US" sz="2400" dirty="0" smtClean="0"/>
              <a:t>With E10:E15 still selected, click </a:t>
            </a:r>
            <a:br>
              <a:rPr lang="en-US" sz="2400" dirty="0" smtClean="0"/>
            </a:br>
            <a:r>
              <a:rPr lang="en-US" sz="2400" dirty="0" smtClean="0"/>
              <a:t>the </a:t>
            </a:r>
            <a:r>
              <a:rPr lang="en-US" sz="2400" b="1" dirty="0" smtClean="0"/>
              <a:t>Percent Style </a:t>
            </a:r>
            <a:r>
              <a:rPr lang="en-US" sz="2400" dirty="0" smtClean="0"/>
              <a:t>button (%) in the </a:t>
            </a:r>
            <a:br>
              <a:rPr lang="en-US" sz="2400" dirty="0" smtClean="0"/>
            </a:br>
            <a:r>
              <a:rPr lang="en-US" sz="2400" dirty="0" smtClean="0"/>
              <a:t>Number group on the Home tab. </a:t>
            </a:r>
            <a:br>
              <a:rPr lang="en-US" sz="2400" dirty="0" smtClean="0"/>
            </a:br>
            <a:r>
              <a:rPr lang="en-US" sz="2400" dirty="0" smtClean="0"/>
              <a:t>Click </a:t>
            </a:r>
            <a:r>
              <a:rPr lang="en-US" sz="2400" b="1" dirty="0" smtClean="0"/>
              <a:t>Increase Decimal</a:t>
            </a:r>
            <a:r>
              <a:rPr lang="en-US" sz="2400" dirty="0" smtClean="0"/>
              <a:t>. The values </a:t>
            </a:r>
            <a:br>
              <a:rPr lang="en-US" sz="2400" dirty="0" smtClean="0"/>
            </a:br>
            <a:r>
              <a:rPr lang="en-US" sz="2400" dirty="0" smtClean="0"/>
              <a:t>should display with one decimal </a:t>
            </a:r>
            <a:br>
              <a:rPr lang="en-US" sz="2400" dirty="0" smtClean="0"/>
            </a:br>
            <a:r>
              <a:rPr lang="en-US" sz="2400" dirty="0" smtClean="0"/>
              <a:t>place and a % (see figure).</a:t>
            </a:r>
          </a:p>
          <a:p>
            <a:pPr marL="457200" indent="-457200">
              <a:buFont typeface="+mj-lt"/>
              <a:buAutoNum type="arabicPeriod" startAt="6"/>
            </a:pPr>
            <a:r>
              <a:rPr lang="en-US" sz="2400" b="1" dirty="0" smtClean="0"/>
              <a:t>SAVE</a:t>
            </a:r>
            <a:r>
              <a:rPr lang="en-US" sz="2400" dirty="0" smtClean="0"/>
              <a:t> your workbook.</a:t>
            </a:r>
          </a:p>
          <a:p>
            <a:r>
              <a:rPr lang="en-US" sz="2400" b="1" dirty="0" smtClean="0"/>
              <a:t>LEAVE</a:t>
            </a:r>
            <a:r>
              <a:rPr lang="en-US" sz="2400" dirty="0" smtClean="0"/>
              <a:t> the workbook open to use in the next exercise.  </a:t>
            </a:r>
            <a:endParaRPr lang="en-US" sz="2200" dirty="0"/>
          </a:p>
        </p:txBody>
      </p:sp>
      <p:pic>
        <p:nvPicPr>
          <p:cNvPr id="5" name="Picture 4" descr="f0811.JPG"/>
          <p:cNvPicPr>
            <a:picLocks noChangeAspect="1"/>
          </p:cNvPicPr>
          <p:nvPr/>
        </p:nvPicPr>
        <p:blipFill>
          <a:blip r:embed="rId3"/>
          <a:stretch>
            <a:fillRect/>
          </a:stretch>
        </p:blipFill>
        <p:spPr>
          <a:xfrm>
            <a:off x="5715000" y="2619375"/>
            <a:ext cx="2571750" cy="279082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Refer to Data in Another Worksheet</a:t>
            </a:r>
            <a:endParaRPr lang="en-US" sz="29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you saved in the previous exercise. </a:t>
            </a:r>
          </a:p>
          <a:p>
            <a:pPr marL="457200" indent="-457200">
              <a:buFont typeface="+mj-lt"/>
              <a:buAutoNum type="arabicPeriod"/>
            </a:pPr>
            <a:r>
              <a:rPr lang="en-US" sz="2400" dirty="0" smtClean="0"/>
              <a:t>Click </a:t>
            </a:r>
            <a:r>
              <a:rPr lang="en-US" sz="2400" b="1" dirty="0" smtClean="0"/>
              <a:t>Sheet2 </a:t>
            </a:r>
            <a:r>
              <a:rPr lang="en-US" sz="2400" dirty="0" smtClean="0"/>
              <a:t>to make it the active sheet.</a:t>
            </a:r>
          </a:p>
          <a:p>
            <a:pPr marL="457200" indent="-457200">
              <a:buFont typeface="+mj-lt"/>
              <a:buAutoNum type="arabicPeriod"/>
            </a:pPr>
            <a:r>
              <a:rPr lang="en-US" sz="2400" dirty="0" smtClean="0"/>
              <a:t>Select </a:t>
            </a:r>
            <a:r>
              <a:rPr lang="en-US" sz="2400" b="1" dirty="0" smtClean="0"/>
              <a:t>B4</a:t>
            </a:r>
            <a:r>
              <a:rPr lang="en-US" sz="2400" dirty="0" smtClean="0"/>
              <a:t>. Key </a:t>
            </a:r>
            <a:r>
              <a:rPr lang="en-US" sz="2400" b="1" dirty="0" smtClean="0"/>
              <a:t>=</a:t>
            </a:r>
            <a:r>
              <a:rPr lang="en-US" sz="2400" dirty="0" smtClean="0"/>
              <a:t> to indicate the beginning of a formula. Click </a:t>
            </a:r>
            <a:r>
              <a:rPr lang="en-US" sz="2400" b="1" dirty="0" smtClean="0"/>
              <a:t>Sheet1 </a:t>
            </a:r>
            <a:r>
              <a:rPr lang="en-US" sz="2400" dirty="0" smtClean="0"/>
              <a:t>and select </a:t>
            </a:r>
            <a:r>
              <a:rPr lang="en-US" sz="2400" b="1" dirty="0" smtClean="0"/>
              <a:t>B7</a:t>
            </a:r>
            <a:r>
              <a:rPr lang="en-US" sz="2400" dirty="0" smtClean="0"/>
              <a:t>. Press </a:t>
            </a:r>
            <a:r>
              <a:rPr lang="en-US" sz="2400" b="1" dirty="0" smtClean="0"/>
              <a:t>Enter</a:t>
            </a:r>
            <a:r>
              <a:rPr lang="en-US" sz="2400" dirty="0" smtClean="0"/>
              <a:t>. The value of cell B7 on Sheet1 is displayed in cell B4 of Sheet2. The formula bar displays =Sheet1!B7.</a:t>
            </a:r>
          </a:p>
          <a:p>
            <a:pPr marL="457200" indent="-457200">
              <a:buFont typeface="+mj-lt"/>
              <a:buAutoNum type="arabicPeriod"/>
            </a:pPr>
            <a:r>
              <a:rPr lang="en-US" sz="2400" dirty="0" smtClean="0"/>
              <a:t>With Sheet2 still the active sheet, select </a:t>
            </a:r>
            <a:r>
              <a:rPr lang="en-US" sz="2400" b="1" dirty="0" smtClean="0"/>
              <a:t>B4 </a:t>
            </a:r>
            <a:r>
              <a:rPr lang="en-US" sz="2400" dirty="0" smtClean="0"/>
              <a:t>and drag the fill handle to D4. The values from Sheet1 row 4 are copied to Sheet2 row 4. </a:t>
            </a:r>
            <a:endParaRPr lang="en-US"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Refer to Data in Another Worksheet</a:t>
            </a:r>
            <a:endParaRPr lang="en-US" sz="29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On the Home tab, click </a:t>
            </a:r>
            <a:r>
              <a:rPr lang="en-US" sz="2400" b="1" dirty="0" smtClean="0"/>
              <a:t>Format </a:t>
            </a:r>
            <a:r>
              <a:rPr lang="en-US" sz="2400" dirty="0" smtClean="0"/>
              <a:t>and click </a:t>
            </a:r>
            <a:r>
              <a:rPr lang="en-US" sz="2400" b="1" dirty="0" smtClean="0"/>
              <a:t>Rename Sheet</a:t>
            </a:r>
            <a:r>
              <a:rPr lang="en-US" sz="2400" dirty="0" smtClean="0"/>
              <a:t>. As you recall, you renamed worksheet tabs in previous exercises.</a:t>
            </a:r>
          </a:p>
          <a:p>
            <a:pPr marL="457200" indent="-457200">
              <a:buFont typeface="+mj-lt"/>
              <a:buAutoNum type="arabicPeriod" startAt="4"/>
            </a:pPr>
            <a:r>
              <a:rPr lang="en-US" sz="2400" dirty="0" smtClean="0"/>
              <a:t>Key </a:t>
            </a:r>
            <a:r>
              <a:rPr lang="en-US" sz="2400" b="1" dirty="0" smtClean="0"/>
              <a:t>Summary </a:t>
            </a:r>
            <a:r>
              <a:rPr lang="en-US" sz="2400" dirty="0" smtClean="0"/>
              <a:t>and press </a:t>
            </a:r>
            <a:r>
              <a:rPr lang="en-US" sz="2400" b="1" dirty="0" smtClean="0"/>
              <a:t>Enter</a:t>
            </a:r>
            <a:r>
              <a:rPr lang="en-US" sz="2400" dirty="0" smtClean="0"/>
              <a:t>.</a:t>
            </a:r>
          </a:p>
          <a:p>
            <a:pPr marL="457200" indent="-457200">
              <a:buFont typeface="+mj-lt"/>
              <a:buAutoNum type="arabicPeriod" startAt="4"/>
            </a:pPr>
            <a:r>
              <a:rPr lang="en-US" sz="2400" dirty="0" smtClean="0"/>
              <a:t>Make Sheet1 active. Click </a:t>
            </a:r>
            <a:r>
              <a:rPr lang="en-US" sz="2400" b="1" dirty="0" smtClean="0"/>
              <a:t>Format </a:t>
            </a:r>
            <a:r>
              <a:rPr lang="en-US" sz="2400" dirty="0" smtClean="0"/>
              <a:t>and click </a:t>
            </a:r>
            <a:r>
              <a:rPr lang="en-US" sz="2400" b="1" dirty="0" smtClean="0"/>
              <a:t>Rename Sheet</a:t>
            </a:r>
            <a:r>
              <a:rPr lang="en-US" sz="2400" dirty="0" smtClean="0"/>
              <a:t>.</a:t>
            </a:r>
          </a:p>
          <a:p>
            <a:pPr marL="457200" indent="-457200">
              <a:buFont typeface="+mj-lt"/>
              <a:buAutoNum type="arabicPeriod" startAt="4"/>
            </a:pPr>
            <a:r>
              <a:rPr lang="en-US" sz="2400" dirty="0" smtClean="0"/>
              <a:t>Key </a:t>
            </a:r>
            <a:r>
              <a:rPr lang="en-US" sz="2400" b="1" dirty="0" smtClean="0"/>
              <a:t>Expenses </a:t>
            </a:r>
            <a:r>
              <a:rPr lang="en-US" sz="2400" dirty="0" smtClean="0"/>
              <a:t>and press </a:t>
            </a:r>
            <a:r>
              <a:rPr lang="en-US" sz="2400" b="1" dirty="0" smtClean="0"/>
              <a:t>Enter</a:t>
            </a:r>
            <a:r>
              <a:rPr lang="en-US" sz="2400" dirty="0" smtClean="0"/>
              <a:t>. Both worksheet tabs are now renamed.</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900" dirty="0" smtClean="0"/>
              <a:t>Step-by-Step: Refer to Data in Another Worksheet</a:t>
            </a:r>
            <a:endParaRPr lang="en-US" sz="29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smtClean="0"/>
              <a:t>Make the Summary sheet active and </a:t>
            </a:r>
            <a:br>
              <a:rPr lang="en-US" sz="2400" dirty="0" smtClean="0"/>
            </a:br>
            <a:r>
              <a:rPr lang="en-US" sz="2400" dirty="0" smtClean="0"/>
              <a:t>select </a:t>
            </a:r>
            <a:r>
              <a:rPr lang="en-US" sz="2400" b="1" dirty="0" smtClean="0"/>
              <a:t>B4</a:t>
            </a:r>
            <a:r>
              <a:rPr lang="en-US" sz="2400" dirty="0" smtClean="0"/>
              <a:t>. The formula bar now </a:t>
            </a:r>
            <a:br>
              <a:rPr lang="en-US" sz="2400" dirty="0" smtClean="0"/>
            </a:br>
            <a:r>
              <a:rPr lang="en-US" sz="2400" dirty="0" smtClean="0"/>
              <a:t>shows the formula as </a:t>
            </a:r>
            <a:br>
              <a:rPr lang="en-US" sz="2400" dirty="0" smtClean="0"/>
            </a:br>
            <a:r>
              <a:rPr lang="en-US" sz="2400" b="1" dirty="0" smtClean="0"/>
              <a:t>=Expenses!B7</a:t>
            </a:r>
            <a:r>
              <a:rPr lang="en-US" sz="2400" dirty="0" smtClean="0"/>
              <a:t>. See the figure. </a:t>
            </a:r>
          </a:p>
          <a:p>
            <a:pPr marL="457200" indent="-457200">
              <a:buFont typeface="+mj-lt"/>
              <a:buAutoNum type="arabicPeriod" startAt="8"/>
            </a:pPr>
            <a:r>
              <a:rPr lang="en-US" sz="2400" b="1" dirty="0" smtClean="0"/>
              <a:t>SAVE</a:t>
            </a:r>
            <a:r>
              <a:rPr lang="en-US" sz="2400" dirty="0" smtClean="0"/>
              <a:t> your workbook.</a:t>
            </a:r>
          </a:p>
          <a:p>
            <a:r>
              <a:rPr lang="en-US" sz="2400" b="1" dirty="0" smtClean="0"/>
              <a:t>LEAVE</a:t>
            </a:r>
            <a:r>
              <a:rPr lang="en-US" sz="2400" dirty="0" smtClean="0"/>
              <a:t> the workbook open to use</a:t>
            </a:r>
            <a:br>
              <a:rPr lang="en-US" sz="2400" dirty="0" smtClean="0"/>
            </a:br>
            <a:r>
              <a:rPr lang="en-US" sz="2400" dirty="0" smtClean="0"/>
              <a:t>in the next exercise. </a:t>
            </a:r>
            <a:endParaRPr lang="en-US" sz="2400" dirty="0"/>
          </a:p>
        </p:txBody>
      </p:sp>
      <p:pic>
        <p:nvPicPr>
          <p:cNvPr id="4" name="Picture 3" descr="f0812.JPG"/>
          <p:cNvPicPr>
            <a:picLocks noChangeAspect="1"/>
          </p:cNvPicPr>
          <p:nvPr/>
        </p:nvPicPr>
        <p:blipFill>
          <a:blip r:embed="rId3"/>
          <a:stretch>
            <a:fillRect/>
          </a:stretch>
        </p:blipFill>
        <p:spPr>
          <a:xfrm>
            <a:off x="5638800" y="2119563"/>
            <a:ext cx="2667000" cy="42812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Click the </a:t>
            </a:r>
            <a:r>
              <a:rPr lang="en-US" sz="2400" b="1" dirty="0" smtClean="0"/>
              <a:t>File </a:t>
            </a:r>
            <a:r>
              <a:rPr lang="en-US" sz="2400" dirty="0" smtClean="0"/>
              <a:t>tab and </a:t>
            </a:r>
            <a:br>
              <a:rPr lang="en-US" sz="2400" dirty="0" smtClean="0"/>
            </a:br>
            <a:r>
              <a:rPr lang="en-US" sz="2400" dirty="0" smtClean="0"/>
              <a:t>click </a:t>
            </a:r>
            <a:r>
              <a:rPr lang="en-US" sz="2400" b="1" dirty="0" smtClean="0"/>
              <a:t>Options</a:t>
            </a:r>
            <a:r>
              <a:rPr lang="en-US" sz="2400" dirty="0" smtClean="0"/>
              <a:t>.</a:t>
            </a:r>
          </a:p>
          <a:p>
            <a:pPr marL="457200" indent="-457200">
              <a:buFont typeface="+mj-lt"/>
              <a:buAutoNum type="arabicPeriod"/>
            </a:pPr>
            <a:r>
              <a:rPr lang="en-US" sz="2400" dirty="0" smtClean="0"/>
              <a:t>On the Options window, </a:t>
            </a:r>
            <a:br>
              <a:rPr lang="en-US" sz="2400" dirty="0" smtClean="0"/>
            </a:br>
            <a:r>
              <a:rPr lang="en-US" sz="2400" dirty="0" smtClean="0"/>
              <a:t>click </a:t>
            </a:r>
            <a:r>
              <a:rPr lang="en-US" sz="2400" b="1" dirty="0" smtClean="0"/>
              <a:t>Advanced</a:t>
            </a:r>
            <a:r>
              <a:rPr lang="en-US" sz="2400" dirty="0" smtClean="0"/>
              <a:t>.</a:t>
            </a:r>
          </a:p>
          <a:p>
            <a:pPr marL="457200" indent="-457200">
              <a:buFont typeface="+mj-lt"/>
              <a:buAutoNum type="arabicPeriod"/>
            </a:pPr>
            <a:r>
              <a:rPr lang="en-US" sz="2400" dirty="0" smtClean="0"/>
              <a:t>Scroll to find </a:t>
            </a:r>
            <a:r>
              <a:rPr lang="en-US" sz="2400" i="1" dirty="0" smtClean="0"/>
              <a:t>Show all </a:t>
            </a:r>
            <a:br>
              <a:rPr lang="en-US" sz="2400" i="1" dirty="0" smtClean="0"/>
            </a:br>
            <a:r>
              <a:rPr lang="en-US" sz="2400" i="1" dirty="0" smtClean="0"/>
              <a:t>windows in the Taskbar</a:t>
            </a:r>
            <a:r>
              <a:rPr lang="en-US" sz="2400" dirty="0" smtClean="0"/>
              <a:t>, </a:t>
            </a:r>
            <a:br>
              <a:rPr lang="en-US" sz="2400" dirty="0" smtClean="0"/>
            </a:br>
            <a:r>
              <a:rPr lang="en-US" sz="2400" dirty="0" smtClean="0"/>
              <a:t>if it isn’t already </a:t>
            </a:r>
            <a:br>
              <a:rPr lang="en-US" sz="2400" dirty="0" smtClean="0"/>
            </a:br>
            <a:r>
              <a:rPr lang="en-US" sz="2400" dirty="0" smtClean="0"/>
              <a:t>selected, select it and </a:t>
            </a:r>
            <a:br>
              <a:rPr lang="en-US" sz="2400" dirty="0" smtClean="0"/>
            </a:br>
            <a:r>
              <a:rPr lang="en-US" sz="2400" dirty="0" smtClean="0"/>
              <a:t>click </a:t>
            </a:r>
            <a:r>
              <a:rPr lang="en-US" sz="2400" b="1" dirty="0" smtClean="0"/>
              <a:t>OK</a:t>
            </a:r>
            <a:r>
              <a:rPr lang="en-US" sz="2400" dirty="0" smtClean="0"/>
              <a:t>. See the figure. </a:t>
            </a:r>
            <a:endParaRPr lang="en-US" sz="2400" dirty="0"/>
          </a:p>
        </p:txBody>
      </p:sp>
      <p:pic>
        <p:nvPicPr>
          <p:cNvPr id="4" name="Picture 3" descr="f0813.JPG"/>
          <p:cNvPicPr>
            <a:picLocks noChangeAspect="1"/>
          </p:cNvPicPr>
          <p:nvPr/>
        </p:nvPicPr>
        <p:blipFill>
          <a:blip r:embed="rId3"/>
          <a:stretch>
            <a:fillRect/>
          </a:stretch>
        </p:blipFill>
        <p:spPr>
          <a:xfrm>
            <a:off x="4286250" y="2152650"/>
            <a:ext cx="4324350" cy="34861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You are still in the </a:t>
            </a:r>
            <a:r>
              <a:rPr lang="en-US" sz="2400" i="1" dirty="0" smtClean="0"/>
              <a:t>Summary</a:t>
            </a:r>
            <a:r>
              <a:rPr lang="en-US" sz="2400" dirty="0" smtClean="0"/>
              <a:t> worksheet. In A10, key </a:t>
            </a:r>
            <a:r>
              <a:rPr lang="en-US" sz="2400" b="1" dirty="0" smtClean="0"/>
              <a:t>Other Expenses </a:t>
            </a:r>
            <a:r>
              <a:rPr lang="en-US" sz="2400" dirty="0" smtClean="0"/>
              <a:t>and press </a:t>
            </a:r>
            <a:r>
              <a:rPr lang="en-US" sz="2400" b="1" dirty="0" smtClean="0"/>
              <a:t>Tab</a:t>
            </a:r>
            <a:r>
              <a:rPr lang="en-US" sz="2400" dirty="0" smtClean="0"/>
              <a:t>.</a:t>
            </a:r>
          </a:p>
          <a:p>
            <a:pPr marL="457200" indent="-457200">
              <a:buFont typeface="+mj-lt"/>
              <a:buAutoNum type="arabicPeriod" startAt="4"/>
            </a:pPr>
            <a:r>
              <a:rPr lang="en-US" sz="2400" b="1" dirty="0" smtClean="0"/>
              <a:t>OPEN</a:t>
            </a:r>
            <a:r>
              <a:rPr lang="en-US" sz="2400" dirty="0" smtClean="0"/>
              <a:t> the </a:t>
            </a:r>
            <a:r>
              <a:rPr lang="en-US" sz="2400" b="1" i="1" dirty="0" smtClean="0"/>
              <a:t>Financial Obligations</a:t>
            </a:r>
            <a:r>
              <a:rPr lang="en-US" sz="2400" dirty="0" smtClean="0"/>
              <a:t> data file for this lesson. This is the source workbook. The Budget workbook is the destination workbook.</a:t>
            </a:r>
          </a:p>
          <a:p>
            <a:pPr marL="457200" indent="-457200">
              <a:buFont typeface="+mj-lt"/>
              <a:buAutoNum type="arabicPeriod" startAt="4"/>
            </a:pPr>
            <a:r>
              <a:rPr lang="en-US" sz="2400" dirty="0" smtClean="0"/>
              <a:t>Switch to the </a:t>
            </a:r>
            <a:r>
              <a:rPr lang="en-US" sz="2400" i="1" dirty="0" smtClean="0"/>
              <a:t>Budget</a:t>
            </a:r>
            <a:r>
              <a:rPr lang="en-US" sz="2400" dirty="0" smtClean="0"/>
              <a:t> workbook, and with B10 still active, key </a:t>
            </a:r>
            <a:r>
              <a:rPr lang="en-US" sz="2400" b="1" dirty="0" smtClean="0"/>
              <a:t>=</a:t>
            </a:r>
            <a:r>
              <a:rPr lang="en-US" sz="2400" dirty="0" smtClean="0"/>
              <a:t> to indicate the beginning of a formula. Change to the Financial Obligations workbook and select </a:t>
            </a:r>
            <a:r>
              <a:rPr lang="en-US" sz="2400" b="1" dirty="0" smtClean="0"/>
              <a:t>B8</a:t>
            </a:r>
            <a:r>
              <a:rPr lang="en-US" sz="2400" dirty="0" smtClean="0"/>
              <a:t>. A flashing marquee will identify this cell reference. </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Press </a:t>
            </a:r>
            <a:r>
              <a:rPr lang="en-US" sz="2400" b="1" dirty="0" smtClean="0"/>
              <a:t>Enter</a:t>
            </a:r>
            <a:r>
              <a:rPr lang="en-US" sz="2400" dirty="0" smtClean="0"/>
              <a:t> to complete the external </a:t>
            </a:r>
            <a:br>
              <a:rPr lang="en-US" sz="2400" dirty="0" smtClean="0"/>
            </a:br>
            <a:r>
              <a:rPr lang="en-US" sz="2400" dirty="0" smtClean="0"/>
              <a:t>reference formula. Select </a:t>
            </a:r>
            <a:r>
              <a:rPr lang="en-US" sz="2400" b="1" dirty="0" smtClean="0"/>
              <a:t>B10</a:t>
            </a:r>
            <a:r>
              <a:rPr lang="en-US" sz="2400" dirty="0" smtClean="0"/>
              <a:t>. Your </a:t>
            </a:r>
            <a:br>
              <a:rPr lang="en-US" sz="2400" dirty="0" smtClean="0"/>
            </a:br>
            <a:r>
              <a:rPr lang="en-US" sz="2400" dirty="0" smtClean="0"/>
              <a:t>external reference has now been </a:t>
            </a:r>
            <a:br>
              <a:rPr lang="en-US" sz="2400" dirty="0" smtClean="0"/>
            </a:br>
            <a:r>
              <a:rPr lang="en-US" sz="2400" dirty="0" smtClean="0"/>
              <a:t>copied to this cell as illustrated in the </a:t>
            </a:r>
            <a:br>
              <a:rPr lang="en-US" sz="2400" dirty="0" smtClean="0"/>
            </a:br>
            <a:r>
              <a:rPr lang="en-US" sz="2400" dirty="0" smtClean="0"/>
              <a:t>figure. The formula bar displays </a:t>
            </a:r>
            <a:br>
              <a:rPr lang="en-US" sz="2400" dirty="0" smtClean="0"/>
            </a:br>
            <a:r>
              <a:rPr lang="en-US" sz="2400" dirty="0" smtClean="0"/>
              <a:t>square brackets around the name of </a:t>
            </a:r>
            <a:br>
              <a:rPr lang="en-US" sz="2400" dirty="0" smtClean="0"/>
            </a:br>
            <a:r>
              <a:rPr lang="en-US" sz="2400" dirty="0" smtClean="0"/>
              <a:t>the source workbook, indicating that </a:t>
            </a:r>
            <a:br>
              <a:rPr lang="en-US" sz="2400" dirty="0" smtClean="0"/>
            </a:br>
            <a:r>
              <a:rPr lang="en-US" sz="2400" dirty="0" smtClean="0"/>
              <a:t>the workbook is open. When the </a:t>
            </a:r>
            <a:br>
              <a:rPr lang="en-US" sz="2400" dirty="0" smtClean="0"/>
            </a:br>
            <a:r>
              <a:rPr lang="en-US" sz="2400" dirty="0" smtClean="0"/>
              <a:t>source is open, the external reference </a:t>
            </a:r>
            <a:br>
              <a:rPr lang="en-US" sz="2400" dirty="0" smtClean="0"/>
            </a:br>
            <a:r>
              <a:rPr lang="en-US" sz="2400" dirty="0" smtClean="0"/>
              <a:t>encloses the workbook name in </a:t>
            </a:r>
            <a:br>
              <a:rPr lang="en-US" sz="2400" dirty="0" smtClean="0"/>
            </a:br>
            <a:r>
              <a:rPr lang="en-US" sz="2400" dirty="0" smtClean="0"/>
              <a:t>square brackets, followed by the </a:t>
            </a:r>
            <a:br>
              <a:rPr lang="en-US" sz="2400" dirty="0" smtClean="0"/>
            </a:br>
            <a:r>
              <a:rPr lang="en-US" sz="2400" dirty="0" smtClean="0"/>
              <a:t>worksheet name, an exclamation point (!), and the cell range on which the formula depends.  </a:t>
            </a:r>
            <a:endParaRPr lang="en-US" sz="2400" dirty="0"/>
          </a:p>
        </p:txBody>
      </p:sp>
      <p:pic>
        <p:nvPicPr>
          <p:cNvPr id="4" name="Picture 3" descr="f0814.JPG"/>
          <p:cNvPicPr>
            <a:picLocks noChangeAspect="1"/>
          </p:cNvPicPr>
          <p:nvPr/>
        </p:nvPicPr>
        <p:blipFill>
          <a:blip r:embed="rId3"/>
          <a:stretch>
            <a:fillRect/>
          </a:stretch>
        </p:blipFill>
        <p:spPr>
          <a:xfrm>
            <a:off x="6072581" y="1600200"/>
            <a:ext cx="2538019" cy="40386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Reference Data in Another Worksheet</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b="1" dirty="0" smtClean="0"/>
              <a:t>CLOSE</a:t>
            </a:r>
            <a:r>
              <a:rPr lang="en-US" sz="2400" dirty="0" smtClean="0"/>
              <a:t> the Financial </a:t>
            </a:r>
            <a:br>
              <a:rPr lang="en-US" sz="2400" dirty="0" smtClean="0"/>
            </a:br>
            <a:r>
              <a:rPr lang="en-US" sz="2400" dirty="0" smtClean="0"/>
              <a:t>Obligations workbook. </a:t>
            </a:r>
            <a:br>
              <a:rPr lang="en-US" sz="2400" dirty="0" smtClean="0"/>
            </a:br>
            <a:r>
              <a:rPr lang="en-US" sz="2400" dirty="0" smtClean="0"/>
              <a:t>When the source </a:t>
            </a:r>
            <a:br>
              <a:rPr lang="en-US" sz="2400" dirty="0" smtClean="0"/>
            </a:br>
            <a:r>
              <a:rPr lang="en-US" sz="2400" dirty="0" smtClean="0"/>
              <a:t>workbook is closed, the </a:t>
            </a:r>
            <a:br>
              <a:rPr lang="en-US" sz="2400" dirty="0" smtClean="0"/>
            </a:br>
            <a:r>
              <a:rPr lang="en-US" sz="2400" dirty="0" smtClean="0"/>
              <a:t>brackets are removed </a:t>
            </a:r>
            <a:br>
              <a:rPr lang="en-US" sz="2400" dirty="0" smtClean="0"/>
            </a:br>
            <a:r>
              <a:rPr lang="en-US" sz="2400" dirty="0" smtClean="0"/>
              <a:t>and the entire file path </a:t>
            </a:r>
            <a:br>
              <a:rPr lang="en-US" sz="2400" dirty="0" smtClean="0"/>
            </a:br>
            <a:r>
              <a:rPr lang="en-US" sz="2400" dirty="0" smtClean="0"/>
              <a:t>is shown in the formula. </a:t>
            </a:r>
            <a:br>
              <a:rPr lang="en-US" sz="2400" dirty="0" smtClean="0"/>
            </a:br>
            <a:r>
              <a:rPr lang="en-US" sz="2400" dirty="0" smtClean="0"/>
              <a:t>The formula bar in the Budget worksheet now displays the entire path for the source workbook as in the figure because the source file is now closed. </a:t>
            </a:r>
          </a:p>
          <a:p>
            <a:pPr marL="457200" indent="-457200">
              <a:buFont typeface="+mj-lt"/>
              <a:buAutoNum type="arabicPeriod" startAt="8"/>
            </a:pPr>
            <a:r>
              <a:rPr lang="en-US" sz="2400" b="1" dirty="0" smtClean="0"/>
              <a:t>SAVE</a:t>
            </a:r>
            <a:r>
              <a:rPr lang="en-US" sz="2400" dirty="0" smtClean="0"/>
              <a:t> the destination workbook.</a:t>
            </a:r>
          </a:p>
          <a:p>
            <a:r>
              <a:rPr lang="en-US" sz="2400" b="1" dirty="0" smtClean="0"/>
              <a:t>LEAVE</a:t>
            </a:r>
            <a:r>
              <a:rPr lang="en-US" sz="2400" dirty="0" smtClean="0"/>
              <a:t> the workbook open to use in the next exercise.  </a:t>
            </a:r>
            <a:endParaRPr lang="en-US" sz="2400" dirty="0"/>
          </a:p>
        </p:txBody>
      </p:sp>
      <p:pic>
        <p:nvPicPr>
          <p:cNvPr id="5" name="Picture 4" descr="f0815.JPG"/>
          <p:cNvPicPr>
            <a:picLocks noChangeAspect="1"/>
          </p:cNvPicPr>
          <p:nvPr/>
        </p:nvPicPr>
        <p:blipFill>
          <a:blip r:embed="rId3"/>
          <a:stretch>
            <a:fillRect/>
          </a:stretch>
        </p:blipFill>
        <p:spPr>
          <a:xfrm>
            <a:off x="4267200" y="1828800"/>
            <a:ext cx="4391025" cy="22002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524000"/>
            <a:ext cx="8229600" cy="4876800"/>
          </a:xfrm>
        </p:spPr>
        <p:txBody>
          <a:bodyPr/>
          <a:lstStyle/>
          <a:p>
            <a:r>
              <a:rPr lang="en-US" sz="2400" b="1" dirty="0" smtClean="0"/>
              <a:t>USE</a:t>
            </a:r>
            <a:r>
              <a:rPr lang="en-US" sz="2400" dirty="0" smtClean="0"/>
              <a:t> the workbook you saved in the previous exercise.</a:t>
            </a:r>
          </a:p>
          <a:p>
            <a:pPr marL="457200" indent="-457200">
              <a:buFont typeface="+mj-lt"/>
              <a:buAutoNum type="arabicPeriod"/>
            </a:pPr>
            <a:r>
              <a:rPr lang="en-US" sz="2400" dirty="0" smtClean="0"/>
              <a:t>Select </a:t>
            </a:r>
            <a:r>
              <a:rPr lang="en-US" sz="2400" b="1" dirty="0" smtClean="0"/>
              <a:t>B7 </a:t>
            </a:r>
            <a:r>
              <a:rPr lang="en-US" sz="2400" dirty="0" smtClean="0"/>
              <a:t>on the Expenses worksheet and click </a:t>
            </a:r>
            <a:r>
              <a:rPr lang="en-US" sz="2400" b="1" dirty="0" smtClean="0"/>
              <a:t>Define Name </a:t>
            </a:r>
            <a:r>
              <a:rPr lang="en-US" sz="2400" dirty="0" smtClean="0"/>
              <a:t>in the Name Manager group on the Formulas tab. The </a:t>
            </a:r>
            <a:r>
              <a:rPr lang="en-US" sz="2400" i="1" dirty="0" smtClean="0"/>
              <a:t>New Name</a:t>
            </a:r>
            <a:r>
              <a:rPr lang="en-US" sz="2400" dirty="0" smtClean="0"/>
              <a:t> dialog box shown in the figure opens with Excel’s suggested name for the range.  </a:t>
            </a:r>
          </a:p>
        </p:txBody>
      </p:sp>
      <p:pic>
        <p:nvPicPr>
          <p:cNvPr id="4" name="Picture 3" descr="f0816.JPG"/>
          <p:cNvPicPr>
            <a:picLocks noChangeAspect="1"/>
          </p:cNvPicPr>
          <p:nvPr/>
        </p:nvPicPr>
        <p:blipFill>
          <a:blip r:embed="rId3"/>
          <a:stretch>
            <a:fillRect/>
          </a:stretch>
        </p:blipFill>
        <p:spPr>
          <a:xfrm>
            <a:off x="2209800" y="3704229"/>
            <a:ext cx="4724400" cy="266760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524000"/>
            <a:ext cx="8229600" cy="4876800"/>
          </a:xfrm>
        </p:spPr>
        <p:txBody>
          <a:bodyPr/>
          <a:lstStyle/>
          <a:p>
            <a:pPr marL="457200" lvl="0" indent="-457200">
              <a:buFont typeface="+mj-lt"/>
              <a:buAutoNum type="arabicPeriod" startAt="2"/>
            </a:pPr>
            <a:r>
              <a:rPr lang="en-US" sz="2400" dirty="0" smtClean="0"/>
              <a:t>Click </a:t>
            </a:r>
            <a:r>
              <a:rPr lang="en-US" sz="2400" b="1" dirty="0" smtClean="0"/>
              <a:t>OK </a:t>
            </a:r>
            <a:r>
              <a:rPr lang="en-US" sz="2400" dirty="0" smtClean="0"/>
              <a:t>to accept </a:t>
            </a:r>
            <a:br>
              <a:rPr lang="en-US" sz="2400" dirty="0" smtClean="0"/>
            </a:br>
            <a:r>
              <a:rPr lang="en-US" sz="2400" i="1" dirty="0" err="1" smtClean="0"/>
              <a:t>Income_Total</a:t>
            </a:r>
            <a:r>
              <a:rPr lang="en-US" sz="2400" dirty="0" smtClean="0"/>
              <a:t> as the name </a:t>
            </a:r>
            <a:br>
              <a:rPr lang="en-US" sz="2400" dirty="0" smtClean="0"/>
            </a:br>
            <a:r>
              <a:rPr lang="en-US" sz="2400" dirty="0" smtClean="0"/>
              <a:t>for B7. Note that the </a:t>
            </a:r>
            <a:br>
              <a:rPr lang="en-US" sz="2400" dirty="0" smtClean="0"/>
            </a:br>
            <a:r>
              <a:rPr lang="en-US" sz="2400" dirty="0" err="1" smtClean="0"/>
              <a:t>Income_Total</a:t>
            </a:r>
            <a:r>
              <a:rPr lang="en-US" sz="2400" dirty="0" smtClean="0"/>
              <a:t> name appears </a:t>
            </a:r>
            <a:br>
              <a:rPr lang="en-US" sz="2400" dirty="0" smtClean="0"/>
            </a:br>
            <a:r>
              <a:rPr lang="en-US" sz="2400" dirty="0" smtClean="0"/>
              <a:t>in the name box instead of </a:t>
            </a:r>
            <a:br>
              <a:rPr lang="en-US" sz="2400" dirty="0" smtClean="0"/>
            </a:br>
            <a:r>
              <a:rPr lang="en-US" sz="2400" dirty="0" smtClean="0"/>
              <a:t>the default cell reference of </a:t>
            </a:r>
            <a:br>
              <a:rPr lang="en-US" sz="2400" dirty="0" smtClean="0"/>
            </a:br>
            <a:r>
              <a:rPr lang="en-US" sz="2400" dirty="0" smtClean="0"/>
              <a:t>B7. See the figure.</a:t>
            </a:r>
          </a:p>
          <a:p>
            <a:pPr marL="457200" indent="-457200">
              <a:buFont typeface="+mj-lt"/>
              <a:buAutoNum type="arabicPeriod" startAt="2"/>
            </a:pPr>
            <a:r>
              <a:rPr lang="en-US" sz="2400" dirty="0" smtClean="0"/>
              <a:t>Select </a:t>
            </a:r>
            <a:r>
              <a:rPr lang="en-US" sz="2400" b="1" dirty="0" smtClean="0"/>
              <a:t>B36</a:t>
            </a:r>
            <a:r>
              <a:rPr lang="en-US" sz="2400" dirty="0" smtClean="0"/>
              <a:t>. Click </a:t>
            </a:r>
            <a:r>
              <a:rPr lang="en-US" sz="2400" b="1" dirty="0" smtClean="0"/>
              <a:t>Define Name</a:t>
            </a:r>
            <a:r>
              <a:rPr lang="en-US" sz="2400" dirty="0" smtClean="0"/>
              <a:t>. In the </a:t>
            </a:r>
            <a:r>
              <a:rPr lang="en-US" sz="2400" i="1" dirty="0" smtClean="0"/>
              <a:t>New Name</a:t>
            </a:r>
            <a:r>
              <a:rPr lang="en-US" sz="2400" dirty="0" smtClean="0"/>
              <a:t> dialog box, with the Name box highlighted for entry, key </a:t>
            </a:r>
            <a:r>
              <a:rPr lang="en-US" sz="2400" b="1" dirty="0" smtClean="0"/>
              <a:t>Total Expenses</a:t>
            </a:r>
            <a:r>
              <a:rPr lang="en-US" sz="2400" dirty="0" smtClean="0"/>
              <a:t>. Accept the default in the </a:t>
            </a:r>
            <a:r>
              <a:rPr lang="en-US" sz="2400" i="1" dirty="0" smtClean="0"/>
              <a:t>Scope</a:t>
            </a:r>
            <a:r>
              <a:rPr lang="en-US" sz="2400" dirty="0" smtClean="0"/>
              <a:t> box. </a:t>
            </a:r>
          </a:p>
          <a:p>
            <a:pPr marL="457200" indent="-457200">
              <a:buFont typeface="+mj-lt"/>
              <a:buAutoNum type="arabicPeriod" startAt="2"/>
            </a:pPr>
            <a:r>
              <a:rPr lang="en-US" sz="2400" dirty="0" smtClean="0"/>
              <a:t>Click the </a:t>
            </a:r>
            <a:r>
              <a:rPr lang="en-US" sz="2400" b="1" dirty="0" smtClean="0"/>
              <a:t>Collapse Dialog</a:t>
            </a:r>
            <a:r>
              <a:rPr lang="en-US" sz="2400" dirty="0" smtClean="0"/>
              <a:t> button and proceed to select the range that makes up total expenses. </a:t>
            </a:r>
          </a:p>
        </p:txBody>
      </p:sp>
      <p:pic>
        <p:nvPicPr>
          <p:cNvPr id="5" name="Picture 4" descr="f0817.JPG"/>
          <p:cNvPicPr>
            <a:picLocks noChangeAspect="1"/>
          </p:cNvPicPr>
          <p:nvPr/>
        </p:nvPicPr>
        <p:blipFill>
          <a:blip r:embed="rId3"/>
          <a:stretch>
            <a:fillRect/>
          </a:stretch>
        </p:blipFill>
        <p:spPr>
          <a:xfrm>
            <a:off x="4876800" y="1613563"/>
            <a:ext cx="3810000" cy="255340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dirty="0" smtClean="0"/>
              <a:t>Software Orientation: Formulas Tab</a:t>
            </a:r>
          </a:p>
        </p:txBody>
      </p:sp>
      <p:sp>
        <p:nvSpPr>
          <p:cNvPr id="4099" name="Rectangle 3"/>
          <p:cNvSpPr>
            <a:spLocks noGrp="1" noChangeArrowheads="1"/>
          </p:cNvSpPr>
          <p:nvPr>
            <p:ph type="body" idx="1"/>
          </p:nvPr>
        </p:nvSpPr>
        <p:spPr>
          <a:xfrm>
            <a:off x="457200" y="1600200"/>
            <a:ext cx="8229600" cy="4876800"/>
          </a:xfrm>
        </p:spPr>
        <p:txBody>
          <a:bodyPr/>
          <a:lstStyle/>
          <a:p>
            <a:r>
              <a:rPr lang="en-US" sz="2400" dirty="0" smtClean="0"/>
              <a:t>In this Lesson, you’ll use command groups on the Formulas tab, as shown in the figure. These commands are your tools for building formulas and using functions in Excel.</a:t>
            </a:r>
          </a:p>
          <a:p>
            <a:r>
              <a:rPr lang="en-US" sz="2400" dirty="0" smtClean="0"/>
              <a:t>Use this illustration as a reference throughout this lesson as you become familiar with the command groups on the Formulas tab and use them to create formulas. </a:t>
            </a:r>
          </a:p>
        </p:txBody>
      </p:sp>
      <p:pic>
        <p:nvPicPr>
          <p:cNvPr id="4" name="Picture 3" descr="f0801.JPG"/>
          <p:cNvPicPr>
            <a:picLocks noChangeAspect="1"/>
          </p:cNvPicPr>
          <p:nvPr/>
        </p:nvPicPr>
        <p:blipFill>
          <a:blip r:embed="rId3"/>
          <a:stretch>
            <a:fillRect/>
          </a:stretch>
        </p:blipFill>
        <p:spPr>
          <a:xfrm>
            <a:off x="1600200" y="4267200"/>
            <a:ext cx="6038850" cy="1790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startAt="5"/>
            </a:pPr>
            <a:r>
              <a:rPr lang="en-US" sz="2400" dirty="0" smtClean="0"/>
              <a:t>With the text already selected </a:t>
            </a:r>
            <a:br>
              <a:rPr lang="en-US" sz="2400" dirty="0" smtClean="0"/>
            </a:br>
            <a:r>
              <a:rPr lang="en-US" sz="2400" dirty="0" smtClean="0"/>
              <a:t>by default in the </a:t>
            </a:r>
            <a:r>
              <a:rPr lang="en-US" sz="2400" i="1" dirty="0" smtClean="0"/>
              <a:t>Refers to</a:t>
            </a:r>
            <a:r>
              <a:rPr lang="en-US" sz="2400" dirty="0" smtClean="0"/>
              <a:t> </a:t>
            </a:r>
            <a:br>
              <a:rPr lang="en-US" sz="2400" dirty="0" smtClean="0"/>
            </a:br>
            <a:r>
              <a:rPr lang="en-US" sz="2400" dirty="0" smtClean="0"/>
              <a:t>box, press </a:t>
            </a:r>
            <a:r>
              <a:rPr lang="en-US" sz="2400" b="1" dirty="0" smtClean="0"/>
              <a:t>Ctrl</a:t>
            </a:r>
            <a:r>
              <a:rPr lang="en-US" sz="2400" dirty="0" smtClean="0"/>
              <a:t> and click </a:t>
            </a:r>
            <a:r>
              <a:rPr lang="en-US" sz="2400" b="1" dirty="0" smtClean="0"/>
              <a:t>B15</a:t>
            </a:r>
            <a:r>
              <a:rPr lang="en-US" sz="2400" dirty="0" smtClean="0"/>
              <a:t>, </a:t>
            </a:r>
            <a:br>
              <a:rPr lang="en-US" sz="2400" dirty="0" smtClean="0"/>
            </a:br>
            <a:r>
              <a:rPr lang="en-US" sz="2400" b="1" dirty="0" smtClean="0"/>
              <a:t>B21</a:t>
            </a:r>
            <a:r>
              <a:rPr lang="en-US" sz="2400" dirty="0" smtClean="0"/>
              <a:t>, </a:t>
            </a:r>
            <a:r>
              <a:rPr lang="en-US" sz="2400" b="1" dirty="0" smtClean="0"/>
              <a:t>B28</a:t>
            </a:r>
            <a:r>
              <a:rPr lang="en-US" sz="2400" dirty="0" smtClean="0"/>
              <a:t>, and </a:t>
            </a:r>
            <a:r>
              <a:rPr lang="en-US" sz="2400" b="1" dirty="0" smtClean="0"/>
              <a:t>B33</a:t>
            </a:r>
            <a:r>
              <a:rPr lang="en-US" sz="2400" dirty="0" smtClean="0"/>
              <a:t>, release </a:t>
            </a:r>
            <a:br>
              <a:rPr lang="en-US" sz="2400" dirty="0" smtClean="0"/>
            </a:br>
            <a:r>
              <a:rPr lang="en-US" sz="2400" dirty="0" smtClean="0"/>
              <a:t>Ctrl, and then click the </a:t>
            </a:r>
            <a:br>
              <a:rPr lang="en-US" sz="2400" dirty="0" smtClean="0"/>
            </a:br>
            <a:r>
              <a:rPr lang="en-US" sz="2400" b="1" dirty="0" smtClean="0"/>
              <a:t>Expand Dialog </a:t>
            </a:r>
            <a:r>
              <a:rPr lang="en-US" sz="2400" dirty="0" smtClean="0"/>
              <a:t>button. You </a:t>
            </a:r>
            <a:br>
              <a:rPr lang="en-US" sz="2400" dirty="0" smtClean="0"/>
            </a:br>
            <a:r>
              <a:rPr lang="en-US" sz="2400" dirty="0" smtClean="0"/>
              <a:t>have just selected cells that </a:t>
            </a:r>
            <a:br>
              <a:rPr lang="en-US" sz="2400" dirty="0" smtClean="0"/>
            </a:br>
            <a:r>
              <a:rPr lang="en-US" sz="2400" dirty="0" smtClean="0"/>
              <a:t>have the Expenses defined </a:t>
            </a:r>
            <a:br>
              <a:rPr lang="en-US" sz="2400" dirty="0" smtClean="0"/>
            </a:br>
            <a:r>
              <a:rPr lang="en-US" sz="2400" dirty="0" smtClean="0"/>
              <a:t>named copied and applied to </a:t>
            </a:r>
            <a:br>
              <a:rPr lang="en-US" sz="2400" dirty="0" smtClean="0"/>
            </a:br>
            <a:r>
              <a:rPr lang="en-US" sz="2400" dirty="0" smtClean="0"/>
              <a:t>them as seen in the figure. </a:t>
            </a:r>
            <a:br>
              <a:rPr lang="en-US" sz="2400" dirty="0" smtClean="0"/>
            </a:br>
            <a:r>
              <a:rPr lang="en-US" sz="2400" dirty="0" smtClean="0"/>
              <a:t>Click </a:t>
            </a:r>
            <a:r>
              <a:rPr lang="en-US" sz="2400" b="1" dirty="0" smtClean="0"/>
              <a:t>OK </a:t>
            </a:r>
            <a:r>
              <a:rPr lang="en-US" sz="2400" dirty="0" smtClean="0"/>
              <a:t>to close the </a:t>
            </a:r>
            <a:r>
              <a:rPr lang="en-US" sz="2400" i="1" dirty="0" smtClean="0"/>
              <a:t>New Name</a:t>
            </a:r>
            <a:r>
              <a:rPr lang="en-US" sz="2400" dirty="0" smtClean="0"/>
              <a:t> dialog box. Some of the selected cells are blank. In the following exercises, you will use the names you just created to fill them.  </a:t>
            </a:r>
          </a:p>
        </p:txBody>
      </p:sp>
      <p:pic>
        <p:nvPicPr>
          <p:cNvPr id="6" name="Picture 5" descr="f0818.JPG"/>
          <p:cNvPicPr>
            <a:picLocks noChangeAspect="1"/>
          </p:cNvPicPr>
          <p:nvPr/>
        </p:nvPicPr>
        <p:blipFill>
          <a:blip r:embed="rId3"/>
          <a:stretch>
            <a:fillRect/>
          </a:stretch>
        </p:blipFill>
        <p:spPr>
          <a:xfrm>
            <a:off x="4927264" y="1524000"/>
            <a:ext cx="3759536" cy="3810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Name a Range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smtClean="0"/>
              <a:t>B23:B27 </a:t>
            </a:r>
            <a:r>
              <a:rPr lang="en-US" sz="2400" dirty="0" smtClean="0"/>
              <a:t>and click in the </a:t>
            </a:r>
            <a:r>
              <a:rPr lang="en-US" sz="2400" i="1" dirty="0" smtClean="0"/>
              <a:t>Name</a:t>
            </a:r>
            <a:r>
              <a:rPr lang="en-US" sz="2400" dirty="0" smtClean="0"/>
              <a:t> box to the left of the formula bar. Key </a:t>
            </a:r>
            <a:r>
              <a:rPr lang="en-US" sz="2400" b="1" dirty="0" smtClean="0"/>
              <a:t>Transportation </a:t>
            </a:r>
            <a:r>
              <a:rPr lang="en-US" sz="2400" dirty="0" smtClean="0"/>
              <a:t>and press </a:t>
            </a:r>
            <a:r>
              <a:rPr lang="en-US" sz="2400" b="1" dirty="0" smtClean="0"/>
              <a:t>Enter</a:t>
            </a:r>
            <a:r>
              <a:rPr lang="en-US" sz="2400" dirty="0" smtClean="0"/>
              <a:t>.</a:t>
            </a:r>
          </a:p>
          <a:p>
            <a:pPr marL="457200" indent="-457200">
              <a:buFont typeface="+mj-lt"/>
              <a:buAutoNum type="arabicPeriod" startAt="6"/>
            </a:pPr>
            <a:r>
              <a:rPr lang="en-US" sz="2400" dirty="0" smtClean="0"/>
              <a:t>Select </a:t>
            </a:r>
            <a:r>
              <a:rPr lang="en-US" sz="2400" b="1" dirty="0" smtClean="0"/>
              <a:t>B30:B32 </a:t>
            </a:r>
            <a:r>
              <a:rPr lang="en-US" sz="2400" dirty="0" smtClean="0"/>
              <a:t>and click </a:t>
            </a:r>
            <a:r>
              <a:rPr lang="en-US" sz="2400" b="1" dirty="0" smtClean="0"/>
              <a:t>Define Name</a:t>
            </a:r>
            <a:r>
              <a:rPr lang="en-US" sz="2400" dirty="0" smtClean="0"/>
              <a:t>. Key </a:t>
            </a:r>
            <a:r>
              <a:rPr lang="en-US" sz="2400" b="1" dirty="0" smtClean="0"/>
              <a:t>Entertainment </a:t>
            </a:r>
            <a:r>
              <a:rPr lang="en-US" sz="2400" dirty="0" smtClean="0"/>
              <a:t>in the </a:t>
            </a:r>
            <a:r>
              <a:rPr lang="en-US" sz="2400" i="1" dirty="0" smtClean="0"/>
              <a:t>Name</a:t>
            </a:r>
            <a:r>
              <a:rPr lang="en-US" sz="2400" dirty="0" smtClean="0"/>
              <a:t> box on the dialog box. Click </a:t>
            </a:r>
            <a:r>
              <a:rPr lang="en-US" sz="2400" b="1" dirty="0" smtClean="0"/>
              <a:t>OK</a:t>
            </a:r>
            <a:r>
              <a:rPr lang="en-US" sz="2400" dirty="0" smtClean="0"/>
              <a:t>.</a:t>
            </a:r>
          </a:p>
          <a:p>
            <a:pPr marL="457200" indent="-457200">
              <a:buFont typeface="+mj-lt"/>
              <a:buAutoNum type="arabicPeriod" startAt="6"/>
            </a:pPr>
            <a:r>
              <a:rPr lang="en-US" sz="2400" dirty="0" smtClean="0"/>
              <a:t>Select </a:t>
            </a:r>
            <a:r>
              <a:rPr lang="en-US" sz="2400" b="1" dirty="0" smtClean="0"/>
              <a:t>A15:B15</a:t>
            </a:r>
            <a:r>
              <a:rPr lang="en-US" sz="2400" dirty="0" smtClean="0"/>
              <a:t>. Click </a:t>
            </a:r>
            <a:r>
              <a:rPr lang="en-US" sz="2400" b="1" dirty="0" smtClean="0"/>
              <a:t>Create from Selection</a:t>
            </a:r>
            <a:r>
              <a:rPr lang="en-US" sz="2400" dirty="0" smtClean="0"/>
              <a:t>. The left column will be selected. Click </a:t>
            </a:r>
            <a:r>
              <a:rPr lang="en-US" sz="2400" b="1" dirty="0" smtClean="0"/>
              <a:t>OK</a:t>
            </a:r>
            <a:r>
              <a:rPr lang="en-US" sz="2400" dirty="0" smtClean="0"/>
              <a:t>. The dialog box closes. While naming this range doesn’t change the </a:t>
            </a:r>
            <a:br>
              <a:rPr lang="en-US" sz="2400" dirty="0" smtClean="0"/>
            </a:br>
            <a:r>
              <a:rPr lang="en-US" sz="2400" dirty="0" smtClean="0"/>
              <a:t>current worksheet, you will use the </a:t>
            </a:r>
            <a:br>
              <a:rPr lang="en-US" sz="2400" dirty="0" smtClean="0"/>
            </a:br>
            <a:r>
              <a:rPr lang="en-US" sz="2400" dirty="0" smtClean="0"/>
              <a:t>range you just named in a later </a:t>
            </a:r>
            <a:br>
              <a:rPr lang="en-US" sz="2400" dirty="0" smtClean="0"/>
            </a:br>
            <a:r>
              <a:rPr lang="en-US" sz="2400" dirty="0" smtClean="0"/>
              <a:t>exercise. Your worksheet should </a:t>
            </a:r>
            <a:br>
              <a:rPr lang="en-US" sz="2400" dirty="0" smtClean="0"/>
            </a:br>
            <a:r>
              <a:rPr lang="en-US" sz="2400" dirty="0" smtClean="0"/>
              <a:t>resemble the figure. </a:t>
            </a:r>
          </a:p>
          <a:p>
            <a:r>
              <a:rPr lang="en-US" sz="2100" b="1" dirty="0" smtClean="0"/>
              <a:t>LEAVE</a:t>
            </a:r>
            <a:r>
              <a:rPr lang="en-US" sz="2100" dirty="0" smtClean="0"/>
              <a:t> the workbook open to use in the </a:t>
            </a:r>
            <a:br>
              <a:rPr lang="en-US" sz="2100" dirty="0" smtClean="0"/>
            </a:br>
            <a:r>
              <a:rPr lang="en-US" sz="2100" dirty="0" smtClean="0"/>
              <a:t>next exercise. </a:t>
            </a:r>
          </a:p>
        </p:txBody>
      </p:sp>
      <p:pic>
        <p:nvPicPr>
          <p:cNvPr id="5" name="Picture 4" descr="f0819.JPG"/>
          <p:cNvPicPr>
            <a:picLocks noChangeAspect="1"/>
          </p:cNvPicPr>
          <p:nvPr/>
        </p:nvPicPr>
        <p:blipFill>
          <a:blip r:embed="rId3"/>
          <a:stretch>
            <a:fillRect/>
          </a:stretch>
        </p:blipFill>
        <p:spPr>
          <a:xfrm>
            <a:off x="6019800" y="4495800"/>
            <a:ext cx="2228850" cy="182360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Size of a Range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Click </a:t>
            </a:r>
            <a:r>
              <a:rPr lang="en-US" sz="2400" b="1" dirty="0" smtClean="0"/>
              <a:t>Name Manager </a:t>
            </a:r>
            <a:r>
              <a:rPr lang="en-US" sz="2400" dirty="0" smtClean="0"/>
              <a:t>on the </a:t>
            </a:r>
            <a:br>
              <a:rPr lang="en-US" sz="2400" dirty="0" smtClean="0"/>
            </a:br>
            <a:r>
              <a:rPr lang="en-US" sz="2400" i="1" dirty="0" smtClean="0"/>
              <a:t>Formulas </a:t>
            </a:r>
            <a:r>
              <a:rPr lang="en-US" sz="2400" dirty="0" smtClean="0"/>
              <a:t>tab. From the </a:t>
            </a:r>
            <a:br>
              <a:rPr lang="en-US" sz="2400" dirty="0" smtClean="0"/>
            </a:br>
            <a:r>
              <a:rPr lang="en-US" sz="2400" i="1" dirty="0" smtClean="0"/>
              <a:t>Name Manager</a:t>
            </a:r>
            <a:r>
              <a:rPr lang="en-US" sz="2400" dirty="0" smtClean="0"/>
              <a:t> window (see </a:t>
            </a:r>
            <a:br>
              <a:rPr lang="en-US" sz="2400" dirty="0" smtClean="0"/>
            </a:br>
            <a:r>
              <a:rPr lang="en-US" sz="2400" dirty="0" smtClean="0"/>
              <a:t>the figure), click to select </a:t>
            </a:r>
            <a:br>
              <a:rPr lang="en-US" sz="2400" dirty="0" smtClean="0"/>
            </a:br>
            <a:r>
              <a:rPr lang="en-US" sz="2400" b="1" dirty="0" err="1" smtClean="0"/>
              <a:t>Home_Total</a:t>
            </a:r>
            <a:r>
              <a:rPr lang="en-US" sz="2400" dirty="0" smtClean="0"/>
              <a:t> and click </a:t>
            </a:r>
            <a:r>
              <a:rPr lang="en-US" sz="2400" b="1" dirty="0" smtClean="0"/>
              <a:t>Edit</a:t>
            </a:r>
            <a:r>
              <a:rPr lang="en-US" sz="2400" dirty="0" smtClean="0"/>
              <a:t>. </a:t>
            </a:r>
            <a:br>
              <a:rPr lang="en-US" sz="2400" dirty="0" smtClean="0"/>
            </a:br>
            <a:r>
              <a:rPr lang="en-US" sz="2400" dirty="0" smtClean="0"/>
              <a:t>The </a:t>
            </a:r>
            <a:r>
              <a:rPr lang="en-US" sz="2400" i="1" dirty="0" smtClean="0"/>
              <a:t>Edit Name</a:t>
            </a:r>
            <a:r>
              <a:rPr lang="en-US" sz="2400" dirty="0" smtClean="0"/>
              <a:t> dialog box </a:t>
            </a:r>
            <a:br>
              <a:rPr lang="en-US" sz="2400" dirty="0" smtClean="0"/>
            </a:br>
            <a:r>
              <a:rPr lang="en-US" sz="2400" dirty="0" smtClean="0"/>
              <a:t>opens. You will change the </a:t>
            </a:r>
            <a:br>
              <a:rPr lang="en-US" sz="2400" dirty="0" smtClean="0"/>
            </a:br>
            <a:r>
              <a:rPr lang="en-US" sz="2400" dirty="0" smtClean="0"/>
              <a:t>scope (size) of the range rather than the name.</a:t>
            </a:r>
          </a:p>
          <a:p>
            <a:pPr marL="457200" indent="-457200">
              <a:buFont typeface="+mj-lt"/>
              <a:buAutoNum type="arabicPeriod"/>
            </a:pPr>
            <a:r>
              <a:rPr lang="en-US" sz="2400" dirty="0" smtClean="0"/>
              <a:t>The </a:t>
            </a:r>
            <a:r>
              <a:rPr lang="en-US" sz="2400" dirty="0" err="1" smtClean="0"/>
              <a:t>Home_Total</a:t>
            </a:r>
            <a:r>
              <a:rPr lang="en-US" sz="2400" dirty="0" smtClean="0"/>
              <a:t> range is identified in the </a:t>
            </a:r>
            <a:r>
              <a:rPr lang="en-US" sz="2400" i="1" dirty="0" smtClean="0"/>
              <a:t>Refers To</a:t>
            </a:r>
            <a:r>
              <a:rPr lang="en-US" sz="2400" dirty="0" smtClean="0"/>
              <a:t> box at the bottom of the dialog box. Click </a:t>
            </a:r>
            <a:r>
              <a:rPr lang="en-US" sz="2400" b="1" dirty="0" smtClean="0"/>
              <a:t>Collapse Dialog </a:t>
            </a:r>
            <a:r>
              <a:rPr lang="en-US" sz="2400" dirty="0" smtClean="0"/>
              <a:t>and select </a:t>
            </a:r>
            <a:r>
              <a:rPr lang="en-US" sz="2400" b="1" dirty="0" smtClean="0"/>
              <a:t>B10:B14</a:t>
            </a:r>
            <a:r>
              <a:rPr lang="en-US" sz="2400" dirty="0" smtClean="0"/>
              <a:t>.  </a:t>
            </a:r>
            <a:endParaRPr lang="en-US" sz="2400" dirty="0"/>
          </a:p>
        </p:txBody>
      </p:sp>
      <p:pic>
        <p:nvPicPr>
          <p:cNvPr id="4" name="Picture 3" descr="f0820.JPG"/>
          <p:cNvPicPr>
            <a:picLocks noChangeAspect="1"/>
          </p:cNvPicPr>
          <p:nvPr/>
        </p:nvPicPr>
        <p:blipFill>
          <a:blip r:embed="rId3"/>
          <a:stretch>
            <a:fillRect/>
          </a:stretch>
        </p:blipFill>
        <p:spPr>
          <a:xfrm>
            <a:off x="4800600" y="2057400"/>
            <a:ext cx="3820012" cy="2590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Change the Size of a Range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Click </a:t>
            </a:r>
            <a:r>
              <a:rPr lang="en-US" sz="2400" b="1" dirty="0" smtClean="0"/>
              <a:t>Expand Dialog </a:t>
            </a:r>
            <a:r>
              <a:rPr lang="en-US" sz="2400" dirty="0" smtClean="0"/>
              <a:t>to view </a:t>
            </a:r>
            <a:br>
              <a:rPr lang="en-US" sz="2400" dirty="0" smtClean="0"/>
            </a:br>
            <a:r>
              <a:rPr lang="en-US" sz="2400" dirty="0" smtClean="0"/>
              <a:t>the dialog box as shown </a:t>
            </a:r>
            <a:br>
              <a:rPr lang="en-US" sz="2400" dirty="0" smtClean="0"/>
            </a:br>
            <a:r>
              <a:rPr lang="en-US" sz="2400" dirty="0" smtClean="0"/>
              <a:t>in the figure. Click </a:t>
            </a:r>
            <a:r>
              <a:rPr lang="en-US" sz="2400" b="1" dirty="0" smtClean="0"/>
              <a:t>OK </a:t>
            </a:r>
            <a:r>
              <a:rPr lang="en-US" sz="2400" dirty="0" smtClean="0"/>
              <a:t>to </a:t>
            </a:r>
            <a:br>
              <a:rPr lang="en-US" sz="2400" dirty="0" smtClean="0"/>
            </a:br>
            <a:r>
              <a:rPr lang="en-US" sz="2400" dirty="0" smtClean="0"/>
              <a:t>accept your changes and </a:t>
            </a:r>
            <a:br>
              <a:rPr lang="en-US" sz="2400" dirty="0" smtClean="0"/>
            </a:br>
            <a:r>
              <a:rPr lang="en-US" sz="2400" dirty="0" smtClean="0"/>
              <a:t>close the dialog box. </a:t>
            </a:r>
          </a:p>
          <a:p>
            <a:pPr marL="457200" indent="-457200">
              <a:buFont typeface="+mj-lt"/>
              <a:buAutoNum type="arabicPeriod" startAt="3"/>
            </a:pPr>
            <a:r>
              <a:rPr lang="en-US" sz="2400" dirty="0" smtClean="0"/>
              <a:t>Click </a:t>
            </a:r>
            <a:r>
              <a:rPr lang="en-US" sz="2400" b="1" dirty="0" smtClean="0"/>
              <a:t>Close </a:t>
            </a:r>
            <a:r>
              <a:rPr lang="en-US" sz="2400" dirty="0" smtClean="0"/>
              <a:t>to close the </a:t>
            </a:r>
            <a:br>
              <a:rPr lang="en-US" sz="2400" dirty="0" smtClean="0"/>
            </a:br>
            <a:r>
              <a:rPr lang="en-US" sz="2400" dirty="0" smtClean="0"/>
              <a:t>Name Manager dialog box. </a:t>
            </a:r>
            <a:br>
              <a:rPr lang="en-US" sz="2400" dirty="0" smtClean="0"/>
            </a:b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pic>
        <p:nvPicPr>
          <p:cNvPr id="5" name="Picture 4" descr="f0821.JPG"/>
          <p:cNvPicPr>
            <a:picLocks noChangeAspect="1"/>
          </p:cNvPicPr>
          <p:nvPr/>
        </p:nvPicPr>
        <p:blipFill>
          <a:blip r:embed="rId3"/>
          <a:stretch>
            <a:fillRect/>
          </a:stretch>
        </p:blipFill>
        <p:spPr>
          <a:xfrm>
            <a:off x="4648200" y="1990725"/>
            <a:ext cx="3981450" cy="24288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Keep Track of Ranges</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Click </a:t>
            </a:r>
            <a:r>
              <a:rPr lang="en-US" sz="2400" b="1" dirty="0" smtClean="0"/>
              <a:t>Name Manager </a:t>
            </a:r>
            <a:r>
              <a:rPr lang="en-US" sz="2400" dirty="0" smtClean="0"/>
              <a:t>on the </a:t>
            </a:r>
            <a:r>
              <a:rPr lang="en-US" sz="2400" i="1" dirty="0" smtClean="0"/>
              <a:t>Defined Names </a:t>
            </a:r>
            <a:r>
              <a:rPr lang="en-US" sz="2400" dirty="0" smtClean="0"/>
              <a:t>group on the </a:t>
            </a:r>
            <a:r>
              <a:rPr lang="en-US" sz="2400" i="1" dirty="0" smtClean="0"/>
              <a:t>Formulas </a:t>
            </a:r>
            <a:r>
              <a:rPr lang="en-US" sz="2400" dirty="0" smtClean="0"/>
              <a:t>tab. You will use the Name Manager to modify previously created names and create new ones.</a:t>
            </a:r>
          </a:p>
          <a:p>
            <a:pPr marL="457200" indent="-457200">
              <a:buFont typeface="+mj-lt"/>
              <a:buAutoNum type="arabicPeriod"/>
            </a:pPr>
            <a:r>
              <a:rPr lang="en-US" sz="2400" dirty="0" smtClean="0"/>
              <a:t>Select </a:t>
            </a:r>
            <a:r>
              <a:rPr lang="en-US" sz="2400" b="1" dirty="0" err="1" smtClean="0"/>
              <a:t>Income_Total</a:t>
            </a:r>
            <a:r>
              <a:rPr lang="en-US" sz="2400" dirty="0" smtClean="0"/>
              <a:t> and click </a:t>
            </a:r>
            <a:r>
              <a:rPr lang="en-US" sz="2400" b="1" dirty="0" smtClean="0"/>
              <a:t>Edit</a:t>
            </a:r>
            <a:r>
              <a:rPr lang="en-US" sz="2400" dirty="0" smtClean="0"/>
              <a:t>.</a:t>
            </a:r>
          </a:p>
          <a:p>
            <a:pPr marL="457200" indent="-457200">
              <a:buFont typeface="+mj-lt"/>
              <a:buAutoNum type="arabicPeriod"/>
            </a:pPr>
            <a:r>
              <a:rPr lang="en-US" sz="2400" dirty="0" smtClean="0"/>
              <a:t>Select </a:t>
            </a:r>
            <a:r>
              <a:rPr lang="en-US" sz="2400" b="1" dirty="0" smtClean="0"/>
              <a:t>_Total</a:t>
            </a:r>
            <a:r>
              <a:rPr lang="en-US" sz="2400" dirty="0" smtClean="0"/>
              <a:t> in the </a:t>
            </a:r>
            <a:r>
              <a:rPr lang="en-US" sz="2400" i="1" dirty="0" smtClean="0"/>
              <a:t>Name</a:t>
            </a:r>
            <a:r>
              <a:rPr lang="en-US" sz="2400" dirty="0" smtClean="0"/>
              <a:t> field and press </a:t>
            </a:r>
            <a:r>
              <a:rPr lang="en-US" sz="2400" b="1" dirty="0" smtClean="0"/>
              <a:t>Delete</a:t>
            </a:r>
            <a:r>
              <a:rPr lang="en-US" sz="2400" dirty="0" smtClean="0"/>
              <a:t>. Click </a:t>
            </a:r>
            <a:r>
              <a:rPr lang="en-US" sz="2400" b="1" dirty="0" smtClean="0"/>
              <a:t>OK </a:t>
            </a:r>
            <a:r>
              <a:rPr lang="en-US" sz="2400" dirty="0" smtClean="0"/>
              <a:t>to accept your changes and close the dialog box. </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Keep Track of Ranges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Click </a:t>
            </a:r>
            <a:r>
              <a:rPr lang="en-US" sz="2400" b="1" dirty="0" smtClean="0"/>
              <a:t>New</a:t>
            </a:r>
            <a:r>
              <a:rPr lang="en-US" sz="2400" dirty="0" smtClean="0"/>
              <a:t>. Key </a:t>
            </a:r>
            <a:r>
              <a:rPr lang="en-US" sz="2400" b="1" dirty="0" smtClean="0"/>
              <a:t>Short\Over </a:t>
            </a:r>
            <a:r>
              <a:rPr lang="en-US" sz="2400" dirty="0" smtClean="0"/>
              <a:t>in the </a:t>
            </a:r>
            <a:r>
              <a:rPr lang="en-US" sz="2400" i="1" dirty="0" smtClean="0"/>
              <a:t>Name </a:t>
            </a:r>
            <a:r>
              <a:rPr lang="en-US" sz="2400" dirty="0" smtClean="0"/>
              <a:t>box. Be sure to use the backslash. You are specifying the name of a new range you will create in the next step. If you accidently key a forward slash, you will get an error dialog box. Click </a:t>
            </a:r>
            <a:r>
              <a:rPr lang="en-US" sz="2400" b="1" dirty="0" smtClean="0"/>
              <a:t>OK </a:t>
            </a:r>
            <a:r>
              <a:rPr lang="en-US" sz="2400" dirty="0" smtClean="0"/>
              <a:t>and return to the name and fix the error. </a:t>
            </a:r>
          </a:p>
          <a:p>
            <a:pPr marL="457200" indent="-457200">
              <a:buFont typeface="+mj-lt"/>
              <a:buAutoNum type="arabicPeriod" startAt="4"/>
            </a:pPr>
            <a:r>
              <a:rPr lang="en-US" sz="2400" dirty="0" smtClean="0"/>
              <a:t>In the </a:t>
            </a:r>
            <a:r>
              <a:rPr lang="en-US" sz="2400" i="1" dirty="0" smtClean="0"/>
              <a:t>Refers To</a:t>
            </a:r>
            <a:r>
              <a:rPr lang="en-US" sz="2400" dirty="0" smtClean="0"/>
              <a:t> box, key </a:t>
            </a:r>
            <a:r>
              <a:rPr lang="en-US" sz="2400" b="1" dirty="0" smtClean="0"/>
              <a:t>=Income–Expenses</a:t>
            </a:r>
            <a:r>
              <a:rPr lang="en-US" sz="2400" dirty="0" smtClean="0"/>
              <a:t>. Click </a:t>
            </a:r>
            <a:r>
              <a:rPr lang="en-US" sz="2400" b="1" dirty="0" smtClean="0"/>
              <a:t>OK</a:t>
            </a:r>
            <a:r>
              <a:rPr lang="en-US" sz="2400" dirty="0" smtClean="0"/>
              <a:t>. You have now used names to create a formula.</a:t>
            </a:r>
          </a:p>
          <a:p>
            <a:pPr marL="457200" indent="-457200">
              <a:buFont typeface="+mj-lt"/>
              <a:buAutoNum type="arabicPeriod" startAt="4"/>
            </a:pPr>
            <a:r>
              <a:rPr lang="en-US" sz="2400" dirty="0" smtClean="0"/>
              <a:t>Click </a:t>
            </a:r>
            <a:r>
              <a:rPr lang="en-US" sz="2400" b="1" dirty="0" smtClean="0"/>
              <a:t>Close </a:t>
            </a:r>
            <a:r>
              <a:rPr lang="en-US" sz="2400" dirty="0" smtClean="0"/>
              <a:t>to close the Name Manager dialog box.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Create a Formula for a Named Range</a:t>
            </a:r>
            <a:endParaRPr lang="en-US" sz="28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Expenses</a:t>
            </a:r>
            <a:r>
              <a:rPr lang="en-US" sz="2400" dirty="0" smtClean="0"/>
              <a:t> worksheet, </a:t>
            </a:r>
            <a:br>
              <a:rPr lang="en-US" sz="2400" dirty="0" smtClean="0"/>
            </a:br>
            <a:r>
              <a:rPr lang="en-US" sz="2400" dirty="0" smtClean="0"/>
              <a:t>select </a:t>
            </a:r>
            <a:r>
              <a:rPr lang="en-US" sz="2400" b="1" dirty="0" smtClean="0"/>
              <a:t>B28</a:t>
            </a:r>
            <a:r>
              <a:rPr lang="en-US" sz="2400" dirty="0" smtClean="0"/>
              <a:t>. Key </a:t>
            </a:r>
            <a:r>
              <a:rPr lang="en-US" sz="2400" b="1" dirty="0" smtClean="0"/>
              <a:t>=sum(</a:t>
            </a:r>
            <a:r>
              <a:rPr lang="en-US" sz="2400" dirty="0" smtClean="0"/>
              <a:t>. Click </a:t>
            </a:r>
            <a:br>
              <a:rPr lang="en-US" sz="2400" dirty="0" smtClean="0"/>
            </a:br>
            <a:r>
              <a:rPr lang="en-US" sz="2400" b="1" dirty="0" smtClean="0"/>
              <a:t>Use in Formula </a:t>
            </a:r>
            <a:r>
              <a:rPr lang="en-US" sz="2400" dirty="0" smtClean="0"/>
              <a:t>in the </a:t>
            </a:r>
            <a:r>
              <a:rPr lang="en-US" sz="2400" i="1" dirty="0" smtClean="0"/>
              <a:t>Defined </a:t>
            </a:r>
            <a:r>
              <a:rPr lang="en-US" sz="2400" dirty="0" smtClean="0"/>
              <a:t/>
            </a:r>
            <a:br>
              <a:rPr lang="en-US" sz="2400" dirty="0" smtClean="0"/>
            </a:br>
            <a:r>
              <a:rPr lang="en-US" sz="2400" i="1" dirty="0" smtClean="0"/>
              <a:t>Names </a:t>
            </a:r>
            <a:r>
              <a:rPr lang="en-US" sz="2400" dirty="0" smtClean="0"/>
              <a:t>group on the </a:t>
            </a:r>
            <a:r>
              <a:rPr lang="en-US" sz="2400" i="1" dirty="0" smtClean="0"/>
              <a:t>Formulas </a:t>
            </a:r>
            <a:r>
              <a:rPr lang="en-US" sz="2400" dirty="0" smtClean="0"/>
              <a:t/>
            </a:r>
            <a:br>
              <a:rPr lang="en-US" sz="2400" dirty="0" smtClean="0"/>
            </a:br>
            <a:r>
              <a:rPr lang="en-US" sz="2400" dirty="0" smtClean="0"/>
              <a:t>tab. The </a:t>
            </a:r>
            <a:r>
              <a:rPr lang="en-US" sz="2400" i="1" dirty="0" smtClean="0"/>
              <a:t>Use in Formula</a:t>
            </a:r>
            <a:r>
              <a:rPr lang="en-US" sz="2400" dirty="0" smtClean="0"/>
              <a:t> drop-</a:t>
            </a:r>
            <a:br>
              <a:rPr lang="en-US" sz="2400" dirty="0" smtClean="0"/>
            </a:br>
            <a:r>
              <a:rPr lang="en-US" sz="2400" dirty="0" smtClean="0"/>
              <a:t>down list appears. It contains </a:t>
            </a:r>
            <a:br>
              <a:rPr lang="en-US" sz="2400" dirty="0" smtClean="0"/>
            </a:br>
            <a:r>
              <a:rPr lang="en-US" sz="2400" dirty="0" smtClean="0"/>
              <a:t>all the Defined names that you </a:t>
            </a:r>
            <a:br>
              <a:rPr lang="en-US" sz="2400" dirty="0" smtClean="0"/>
            </a:br>
            <a:r>
              <a:rPr lang="en-US" sz="2400" dirty="0" smtClean="0"/>
              <a:t>created as seen in the figure. </a:t>
            </a:r>
            <a:endParaRPr lang="en-US" sz="2400" dirty="0"/>
          </a:p>
        </p:txBody>
      </p:sp>
      <p:pic>
        <p:nvPicPr>
          <p:cNvPr id="4" name="Picture 3" descr="f0822.JPG"/>
          <p:cNvPicPr>
            <a:picLocks noChangeAspect="1"/>
          </p:cNvPicPr>
          <p:nvPr/>
        </p:nvPicPr>
        <p:blipFill>
          <a:blip r:embed="rId3"/>
          <a:stretch>
            <a:fillRect/>
          </a:stretch>
        </p:blipFill>
        <p:spPr>
          <a:xfrm>
            <a:off x="5177450" y="2133600"/>
            <a:ext cx="3433150" cy="4191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smtClean="0"/>
              <a:t>Step-by-Step: Create a Formula for a Named Range</a:t>
            </a:r>
            <a:endParaRPr lang="en-US" sz="2800"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2"/>
            </a:pPr>
            <a:r>
              <a:rPr lang="en-US" sz="2400" dirty="0" smtClean="0"/>
              <a:t>Click </a:t>
            </a:r>
            <a:r>
              <a:rPr lang="en-US" sz="2400" b="1" dirty="0" smtClean="0"/>
              <a:t>Transportation </a:t>
            </a:r>
            <a:r>
              <a:rPr lang="en-US" sz="2400" dirty="0" smtClean="0"/>
              <a:t>on the drop-down list. Key the closing parenthesis in the formula and press </a:t>
            </a:r>
            <a:r>
              <a:rPr lang="en-US" sz="2400" b="1" dirty="0" smtClean="0"/>
              <a:t>Enter</a:t>
            </a:r>
            <a:r>
              <a:rPr lang="en-US" sz="2400" dirty="0" smtClean="0"/>
              <a:t>. You have now defined the Transportation name for use in formulas for the selected range.</a:t>
            </a:r>
          </a:p>
          <a:p>
            <a:pPr marL="457200" indent="-457200">
              <a:buFont typeface="+mj-lt"/>
              <a:buAutoNum type="arabicPeriod" startAt="2"/>
            </a:pPr>
            <a:r>
              <a:rPr lang="en-US" sz="2400" dirty="0" smtClean="0"/>
              <a:t>Select </a:t>
            </a:r>
            <a:r>
              <a:rPr lang="en-US" sz="2400" b="1" dirty="0" smtClean="0"/>
              <a:t>B33</a:t>
            </a:r>
            <a:r>
              <a:rPr lang="en-US" sz="2400" dirty="0" smtClean="0"/>
              <a:t>. Click the formula bar and key the following formula </a:t>
            </a:r>
            <a:r>
              <a:rPr lang="en-US" sz="2400" b="1" dirty="0" smtClean="0"/>
              <a:t>=</a:t>
            </a:r>
            <a:r>
              <a:rPr lang="en-US" sz="2400" b="1" dirty="0" err="1" smtClean="0"/>
              <a:t>sum(Entertainment</a:t>
            </a:r>
            <a:r>
              <a:rPr lang="en-US" sz="2400" b="1" dirty="0" smtClean="0"/>
              <a:t>)</a:t>
            </a:r>
            <a:r>
              <a:rPr lang="en-US" sz="2400" dirty="0" smtClean="0"/>
              <a:t>, and press </a:t>
            </a:r>
            <a:r>
              <a:rPr lang="en-US" sz="2400" b="1" dirty="0" smtClean="0"/>
              <a:t>Enter</a:t>
            </a:r>
            <a:r>
              <a:rPr lang="en-US" sz="2400" dirty="0" smtClean="0"/>
              <a:t>.</a:t>
            </a:r>
          </a:p>
          <a:p>
            <a:pPr marL="457200" indent="-457200">
              <a:buFont typeface="+mj-lt"/>
              <a:buAutoNum type="arabicPeriod" startAt="2"/>
            </a:pPr>
            <a:r>
              <a:rPr lang="en-US" sz="2400" dirty="0" smtClean="0"/>
              <a:t>On the </a:t>
            </a:r>
            <a:r>
              <a:rPr lang="en-US" sz="2400" i="1" dirty="0" smtClean="0"/>
              <a:t>Summary</a:t>
            </a:r>
            <a:r>
              <a:rPr lang="en-US" sz="2400" dirty="0" smtClean="0"/>
              <a:t> worksheet, select </a:t>
            </a:r>
            <a:r>
              <a:rPr lang="en-US" sz="2400" b="1" dirty="0" smtClean="0"/>
              <a:t>B11</a:t>
            </a:r>
            <a:r>
              <a:rPr lang="en-US" sz="2400" dirty="0" smtClean="0"/>
              <a:t>. Key the formula </a:t>
            </a:r>
            <a:r>
              <a:rPr lang="en-US" sz="2400" b="1" dirty="0" smtClean="0"/>
              <a:t>=sum( </a:t>
            </a:r>
            <a:r>
              <a:rPr lang="en-US" sz="2400" dirty="0" smtClean="0"/>
              <a:t>and click </a:t>
            </a:r>
            <a:r>
              <a:rPr lang="en-US" sz="2400" b="1" dirty="0" smtClean="0"/>
              <a:t>Use in Formula</a:t>
            </a:r>
            <a:r>
              <a:rPr lang="en-US" sz="2400" dirty="0" smtClean="0"/>
              <a:t>. Select </a:t>
            </a:r>
            <a:r>
              <a:rPr lang="en-US" sz="2400" b="1" dirty="0" smtClean="0"/>
              <a:t>Total Expenses </a:t>
            </a:r>
            <a:r>
              <a:rPr lang="en-US" sz="2400" dirty="0" smtClean="0"/>
              <a:t>from the list of named cells and ranges. Press </a:t>
            </a:r>
            <a:r>
              <a:rPr lang="en-US" sz="2400" b="1" dirty="0" smtClean="0"/>
              <a:t>Enter</a:t>
            </a:r>
            <a:r>
              <a:rPr lang="en-US" sz="2400" dirty="0" smtClean="0"/>
              <a:t>.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SUM</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Expenses</a:t>
            </a:r>
            <a:r>
              <a:rPr lang="en-US" sz="2400" dirty="0" smtClean="0"/>
              <a:t> </a:t>
            </a:r>
            <a:br>
              <a:rPr lang="en-US" sz="2400" dirty="0" smtClean="0"/>
            </a:br>
            <a:r>
              <a:rPr lang="en-US" sz="2400" dirty="0" smtClean="0"/>
              <a:t>worksheet, select </a:t>
            </a:r>
            <a:r>
              <a:rPr lang="en-US" sz="2400" b="1" dirty="0" smtClean="0"/>
              <a:t>C28</a:t>
            </a:r>
            <a:r>
              <a:rPr lang="en-US" sz="2400" dirty="0" smtClean="0"/>
              <a:t>. </a:t>
            </a:r>
            <a:br>
              <a:rPr lang="en-US" sz="2400" dirty="0" smtClean="0"/>
            </a:br>
            <a:r>
              <a:rPr lang="en-US" sz="2400" dirty="0" smtClean="0"/>
              <a:t>Click </a:t>
            </a:r>
            <a:r>
              <a:rPr lang="en-US" sz="2400" b="1" dirty="0" smtClean="0"/>
              <a:t>Insert Function </a:t>
            </a:r>
            <a:r>
              <a:rPr lang="en-US" sz="2400" dirty="0" smtClean="0"/>
              <a:t>in the </a:t>
            </a:r>
            <a:br>
              <a:rPr lang="en-US" sz="2400" dirty="0" smtClean="0"/>
            </a:br>
            <a:r>
              <a:rPr lang="en-US" sz="2400" i="1" dirty="0" smtClean="0"/>
              <a:t>Function Library </a:t>
            </a:r>
            <a:r>
              <a:rPr lang="en-US" sz="2400" dirty="0" smtClean="0"/>
              <a:t>group on </a:t>
            </a:r>
            <a:br>
              <a:rPr lang="en-US" sz="2400" dirty="0" smtClean="0"/>
            </a:br>
            <a:r>
              <a:rPr lang="en-US" sz="2400" dirty="0" smtClean="0"/>
              <a:t>the </a:t>
            </a:r>
            <a:r>
              <a:rPr lang="en-US" sz="2400" i="1" dirty="0" smtClean="0"/>
              <a:t>Formulas </a:t>
            </a:r>
            <a:r>
              <a:rPr lang="en-US" sz="2400" dirty="0" smtClean="0"/>
              <a:t>tab. The </a:t>
            </a:r>
            <a:br>
              <a:rPr lang="en-US" sz="2400" dirty="0" smtClean="0"/>
            </a:br>
            <a:r>
              <a:rPr lang="en-US" sz="2400" i="1" dirty="0" smtClean="0"/>
              <a:t>Insert Function</a:t>
            </a:r>
            <a:r>
              <a:rPr lang="en-US" sz="2400" dirty="0" smtClean="0"/>
              <a:t> dialog box </a:t>
            </a:r>
            <a:br>
              <a:rPr lang="en-US" sz="2400" dirty="0" smtClean="0"/>
            </a:br>
            <a:r>
              <a:rPr lang="en-US" sz="2400" dirty="0" smtClean="0"/>
              <a:t>shown in the figure opens.</a:t>
            </a:r>
          </a:p>
          <a:p>
            <a:pPr marL="457200" indent="-457200">
              <a:buFont typeface="+mj-lt"/>
              <a:buAutoNum type="arabicPeriod"/>
            </a:pPr>
            <a:r>
              <a:rPr lang="en-US" sz="2400" dirty="0" smtClean="0"/>
              <a:t>SUM is selected by default. </a:t>
            </a:r>
            <a:br>
              <a:rPr lang="en-US" sz="2400" dirty="0" smtClean="0"/>
            </a:br>
            <a:r>
              <a:rPr lang="en-US" sz="2400" dirty="0" smtClean="0"/>
              <a:t>Click </a:t>
            </a:r>
            <a:r>
              <a:rPr lang="en-US" sz="2400" b="1" dirty="0" smtClean="0"/>
              <a:t>OK</a:t>
            </a:r>
            <a:r>
              <a:rPr lang="en-US" sz="2400" dirty="0" smtClean="0"/>
              <a:t>. The </a:t>
            </a:r>
            <a:r>
              <a:rPr lang="en-US" sz="2400" i="1" dirty="0" smtClean="0"/>
              <a:t>Functions </a:t>
            </a:r>
            <a:br>
              <a:rPr lang="en-US" sz="2400" i="1" dirty="0" smtClean="0"/>
            </a:br>
            <a:r>
              <a:rPr lang="en-US" sz="2400" i="1" dirty="0" smtClean="0"/>
              <a:t>Arguments</a:t>
            </a:r>
            <a:r>
              <a:rPr lang="en-US" sz="2400" dirty="0" smtClean="0"/>
              <a:t> box for SUM </a:t>
            </a:r>
            <a:br>
              <a:rPr lang="en-US" sz="2400" dirty="0" smtClean="0"/>
            </a:br>
            <a:r>
              <a:rPr lang="en-US" sz="2400" dirty="0" smtClean="0"/>
              <a:t>opens. </a:t>
            </a:r>
            <a:endParaRPr lang="en-US" sz="2400" dirty="0"/>
          </a:p>
        </p:txBody>
      </p:sp>
      <p:pic>
        <p:nvPicPr>
          <p:cNvPr id="4" name="Picture 3" descr="f0823.JPG"/>
          <p:cNvPicPr>
            <a:picLocks noChangeAspect="1"/>
          </p:cNvPicPr>
          <p:nvPr/>
        </p:nvPicPr>
        <p:blipFill>
          <a:blip r:embed="rId3"/>
          <a:stretch>
            <a:fillRect/>
          </a:stretch>
        </p:blipFill>
        <p:spPr>
          <a:xfrm>
            <a:off x="4572000" y="2209800"/>
            <a:ext cx="4050271" cy="3810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SUM</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In the Function </a:t>
            </a:r>
            <a:br>
              <a:rPr lang="en-US" sz="2400" dirty="0" smtClean="0"/>
            </a:br>
            <a:r>
              <a:rPr lang="en-US" sz="2400" dirty="0" smtClean="0"/>
              <a:t>Arguments box, the </a:t>
            </a:r>
            <a:br>
              <a:rPr lang="en-US" sz="2400" dirty="0" smtClean="0"/>
            </a:br>
            <a:r>
              <a:rPr lang="en-US" sz="2400" dirty="0" smtClean="0"/>
              <a:t>default range shown </a:t>
            </a:r>
            <a:br>
              <a:rPr lang="en-US" sz="2400" dirty="0" smtClean="0"/>
            </a:br>
            <a:r>
              <a:rPr lang="en-US" sz="2400" dirty="0" smtClean="0"/>
              <a:t>is C26:C27. Click the </a:t>
            </a:r>
            <a:br>
              <a:rPr lang="en-US" sz="2400" dirty="0" smtClean="0"/>
            </a:br>
            <a:r>
              <a:rPr lang="en-US" sz="2400" b="1" dirty="0" smtClean="0"/>
              <a:t>Collapse Dialog </a:t>
            </a:r>
            <a:r>
              <a:rPr lang="en-US" sz="2400" dirty="0" smtClean="0"/>
              <a:t>button </a:t>
            </a:r>
            <a:br>
              <a:rPr lang="en-US" sz="2400" dirty="0" smtClean="0"/>
            </a:br>
            <a:r>
              <a:rPr lang="en-US" sz="2400" dirty="0" smtClean="0"/>
              <a:t>in the </a:t>
            </a:r>
            <a:r>
              <a:rPr lang="en-US" sz="2400" i="1" dirty="0" smtClean="0"/>
              <a:t>Number1</a:t>
            </a:r>
            <a:r>
              <a:rPr lang="en-US" sz="2400" dirty="0" smtClean="0"/>
              <a:t> field </a:t>
            </a:r>
            <a:br>
              <a:rPr lang="en-US" sz="2400" dirty="0" smtClean="0"/>
            </a:br>
            <a:r>
              <a:rPr lang="en-US" sz="2400" dirty="0" smtClean="0"/>
              <a:t>and select the cell </a:t>
            </a:r>
            <a:br>
              <a:rPr lang="en-US" sz="2400" dirty="0" smtClean="0"/>
            </a:br>
            <a:r>
              <a:rPr lang="en-US" sz="2400" dirty="0" smtClean="0"/>
              <a:t>range </a:t>
            </a:r>
            <a:r>
              <a:rPr lang="en-US" sz="2400" b="1" dirty="0" smtClean="0"/>
              <a:t>C23:C27</a:t>
            </a:r>
            <a:r>
              <a:rPr lang="en-US" sz="2400" dirty="0" smtClean="0"/>
              <a:t>. This </a:t>
            </a:r>
            <a:br>
              <a:rPr lang="en-US" sz="2400" dirty="0" smtClean="0"/>
            </a:br>
            <a:r>
              <a:rPr lang="en-US" sz="2400" dirty="0" smtClean="0"/>
              <a:t>has now applied the </a:t>
            </a:r>
            <a:br>
              <a:rPr lang="en-US" sz="2400" dirty="0" smtClean="0"/>
            </a:br>
            <a:r>
              <a:rPr lang="en-US" sz="2400" dirty="0" smtClean="0"/>
              <a:t>SUM function and its </a:t>
            </a:r>
            <a:br>
              <a:rPr lang="en-US" sz="2400" dirty="0" smtClean="0"/>
            </a:br>
            <a:r>
              <a:rPr lang="en-US" sz="2400" dirty="0" smtClean="0"/>
              <a:t>arguments to the </a:t>
            </a:r>
            <a:br>
              <a:rPr lang="en-US" sz="2400" dirty="0" smtClean="0"/>
            </a:br>
            <a:r>
              <a:rPr lang="en-US" sz="2400" dirty="0" smtClean="0"/>
              <a:t>selected cell range as illustrated in the figure.  </a:t>
            </a:r>
            <a:endParaRPr lang="en-US" sz="2400" dirty="0"/>
          </a:p>
        </p:txBody>
      </p:sp>
      <p:pic>
        <p:nvPicPr>
          <p:cNvPr id="5" name="Picture 4" descr="f0824.JPG"/>
          <p:cNvPicPr>
            <a:picLocks noChangeAspect="1"/>
          </p:cNvPicPr>
          <p:nvPr/>
        </p:nvPicPr>
        <p:blipFill>
          <a:blip r:embed="rId3"/>
          <a:stretch>
            <a:fillRect/>
          </a:stretch>
        </p:blipFill>
        <p:spPr>
          <a:xfrm>
            <a:off x="4114800" y="1781175"/>
            <a:ext cx="4419600" cy="37052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Addition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Before you begin these steps, </a:t>
            </a:r>
            <a:r>
              <a:rPr lang="en-US" sz="2400" b="1" dirty="0" smtClean="0"/>
              <a:t>LAUNCH</a:t>
            </a:r>
            <a:r>
              <a:rPr lang="en-US" sz="2400" dirty="0" smtClean="0"/>
              <a:t> Microsoft Excel and </a:t>
            </a:r>
            <a:r>
              <a:rPr lang="en-US" sz="2400" b="1" dirty="0" smtClean="0"/>
              <a:t>OPEN</a:t>
            </a:r>
            <a:r>
              <a:rPr lang="en-US" sz="2400" dirty="0" smtClean="0"/>
              <a:t> a blank workbook.</a:t>
            </a:r>
          </a:p>
          <a:p>
            <a:pPr marL="457200" indent="-457200">
              <a:buFont typeface="+mj-lt"/>
              <a:buAutoNum type="arabicPeriod"/>
            </a:pPr>
            <a:r>
              <a:rPr lang="en-US" sz="2400" dirty="0" smtClean="0"/>
              <a:t>Select </a:t>
            </a:r>
            <a:r>
              <a:rPr lang="en-US" sz="2400" b="1" dirty="0" smtClean="0"/>
              <a:t>A1 </a:t>
            </a:r>
            <a:r>
              <a:rPr lang="en-US" sz="2400" dirty="0" smtClean="0"/>
              <a:t>and key </a:t>
            </a:r>
            <a:r>
              <a:rPr lang="en-US" sz="2400" b="1" dirty="0" smtClean="0"/>
              <a:t>=25+15</a:t>
            </a:r>
            <a:r>
              <a:rPr lang="en-US" sz="2400" dirty="0" smtClean="0"/>
              <a:t>. Press </a:t>
            </a:r>
            <a:r>
              <a:rPr lang="en-US" sz="2400" b="1" dirty="0" smtClean="0"/>
              <a:t>Tab</a:t>
            </a:r>
            <a:r>
              <a:rPr lang="en-US" sz="2400" dirty="0" smtClean="0"/>
              <a:t>. Excel calculates the value in A1, and displays the sum of </a:t>
            </a:r>
            <a:r>
              <a:rPr lang="en-US" sz="2400" i="1" dirty="0" smtClean="0"/>
              <a:t>40</a:t>
            </a:r>
            <a:r>
              <a:rPr lang="en-US" sz="2400" dirty="0" smtClean="0"/>
              <a:t> in the cell.</a:t>
            </a:r>
          </a:p>
          <a:p>
            <a:pPr marL="457200" indent="-457200">
              <a:buFont typeface="+mj-lt"/>
              <a:buAutoNum type="arabicPeriod"/>
            </a:pPr>
            <a:r>
              <a:rPr lang="en-US" sz="2400" dirty="0" smtClean="0"/>
              <a:t>In B1, key </a:t>
            </a:r>
            <a:r>
              <a:rPr lang="en-US" sz="2400" b="1" dirty="0" smtClean="0"/>
              <a:t>+18+35</a:t>
            </a:r>
            <a:r>
              <a:rPr lang="en-US" sz="2400" dirty="0" smtClean="0"/>
              <a:t>. Press </a:t>
            </a:r>
            <a:r>
              <a:rPr lang="en-US" sz="2400" b="1" dirty="0" smtClean="0"/>
              <a:t>Tab</a:t>
            </a:r>
            <a:r>
              <a:rPr lang="en-US" sz="2400" dirty="0" smtClean="0"/>
              <a:t>. The sum of the two numbers, </a:t>
            </a:r>
            <a:r>
              <a:rPr lang="en-US" sz="2400" i="1" dirty="0" smtClean="0"/>
              <a:t>53</a:t>
            </a:r>
            <a:r>
              <a:rPr lang="en-US" sz="2400" dirty="0" smtClean="0"/>
              <a:t>, appears in the cell.</a:t>
            </a:r>
          </a:p>
        </p:txBody>
      </p:sp>
      <p:sp>
        <p:nvSpPr>
          <p:cNvPr id="5" name="TextBox 4"/>
          <p:cNvSpPr txBox="1"/>
          <p:nvPr/>
        </p:nvSpPr>
        <p:spPr>
          <a:xfrm>
            <a:off x="2964976" y="4626114"/>
            <a:ext cx="5715000" cy="1015663"/>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Formulas should be keyed without spaces, but if you key spaces, Excel eliminates </a:t>
            </a:r>
            <a:br>
              <a:rPr lang="en-US" sz="2000" dirty="0" smtClean="0"/>
            </a:br>
            <a:r>
              <a:rPr lang="en-US" sz="2000" dirty="0" smtClean="0"/>
              <a:t>them when you press Enter.</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SUM</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Click the </a:t>
            </a:r>
            <a:r>
              <a:rPr lang="en-US" sz="2400" b="1" dirty="0" smtClean="0"/>
              <a:t>Expand Dialog </a:t>
            </a:r>
            <a:r>
              <a:rPr lang="en-US" sz="2400" dirty="0" smtClean="0"/>
              <a:t>button and click </a:t>
            </a:r>
            <a:r>
              <a:rPr lang="en-US" sz="2400" b="1" dirty="0" smtClean="0"/>
              <a:t>OK</a:t>
            </a:r>
            <a:r>
              <a:rPr lang="en-US" sz="2400" dirty="0" smtClean="0"/>
              <a:t>.</a:t>
            </a:r>
          </a:p>
          <a:p>
            <a:pPr marL="457200" indent="-457200">
              <a:buFont typeface="+mj-lt"/>
              <a:buAutoNum type="arabicPeriod" startAt="4"/>
            </a:pPr>
            <a:r>
              <a:rPr lang="en-US" sz="2400" dirty="0" smtClean="0"/>
              <a:t>Select </a:t>
            </a:r>
            <a:r>
              <a:rPr lang="en-US" sz="2400" b="1" dirty="0" smtClean="0"/>
              <a:t>C33 </a:t>
            </a:r>
            <a:r>
              <a:rPr lang="en-US" sz="2400" dirty="0" smtClean="0"/>
              <a:t>and click </a:t>
            </a:r>
            <a:r>
              <a:rPr lang="en-US" sz="2400" b="1" dirty="0" smtClean="0"/>
              <a:t>AutoSum </a:t>
            </a:r>
            <a:r>
              <a:rPr lang="en-US" sz="2400" dirty="0" smtClean="0"/>
              <a:t>in the </a:t>
            </a:r>
            <a:r>
              <a:rPr lang="en-US" sz="2400" i="1" dirty="0" smtClean="0"/>
              <a:t>Function Library </a:t>
            </a:r>
            <a:r>
              <a:rPr lang="en-US" sz="2400" dirty="0" smtClean="0"/>
              <a:t>group.</a:t>
            </a:r>
          </a:p>
          <a:p>
            <a:pPr marL="457200" indent="-457200">
              <a:buFont typeface="+mj-lt"/>
              <a:buAutoNum type="arabicPeriod" startAt="4"/>
            </a:pPr>
            <a:r>
              <a:rPr lang="en-US" sz="2400" dirty="0" smtClean="0"/>
              <a:t>Press </a:t>
            </a:r>
            <a:r>
              <a:rPr lang="en-US" sz="2400" b="1" dirty="0" smtClean="0"/>
              <a:t>Enter</a:t>
            </a:r>
            <a:r>
              <a:rPr lang="en-US" sz="2400" dirty="0" smtClean="0"/>
              <a:t> to accept C30:C32 as the range to sum.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sp>
        <p:nvSpPr>
          <p:cNvPr id="6" name="TextBox 5"/>
          <p:cNvSpPr txBox="1"/>
          <p:nvPr/>
        </p:nvSpPr>
        <p:spPr>
          <a:xfrm>
            <a:off x="2964976" y="4626114"/>
            <a:ext cx="5715000" cy="1323439"/>
          </a:xfrm>
          <a:prstGeom prst="rect">
            <a:avLst/>
          </a:prstGeom>
          <a:solidFill>
            <a:schemeClr val="accent2"/>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US" sz="2000" b="1" dirty="0"/>
              <a:t>NOTE</a:t>
            </a:r>
            <a:r>
              <a:rPr lang="en-US" sz="2000" dirty="0"/>
              <a:t>:</a:t>
            </a:r>
            <a:r>
              <a:rPr lang="en-US" sz="2000" dirty="0" smtClean="0"/>
              <a:t> Because it is used so frequently, AutoSum is available on the Formulas tab in the Function Library group and on the Home tab </a:t>
            </a:r>
            <a:br>
              <a:rPr lang="en-US" sz="2000" dirty="0" smtClean="0"/>
            </a:br>
            <a:r>
              <a:rPr lang="en-US" sz="2000" dirty="0" smtClean="0"/>
              <a:t>in the Editing group. </a:t>
            </a:r>
            <a:endParaRPr 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COUNT</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On the </a:t>
            </a:r>
            <a:r>
              <a:rPr lang="en-US" sz="2400" i="1" dirty="0" smtClean="0"/>
              <a:t>Expenses </a:t>
            </a:r>
            <a:r>
              <a:rPr lang="en-US" sz="2400" dirty="0" smtClean="0"/>
              <a:t>worksheet, select </a:t>
            </a:r>
            <a:r>
              <a:rPr lang="en-US" sz="2400" b="1" dirty="0" smtClean="0"/>
              <a:t>A39 </a:t>
            </a:r>
            <a:r>
              <a:rPr lang="en-US" sz="2400" dirty="0" smtClean="0"/>
              <a:t>and key </a:t>
            </a:r>
            <a:r>
              <a:rPr lang="en-US" sz="2400" b="1" dirty="0" smtClean="0"/>
              <a:t>Expense Categories</a:t>
            </a:r>
            <a:r>
              <a:rPr lang="en-US" sz="2400" dirty="0" smtClean="0"/>
              <a:t>. Press </a:t>
            </a:r>
            <a:r>
              <a:rPr lang="en-US" sz="2400" b="1" dirty="0" smtClean="0"/>
              <a:t>Tab</a:t>
            </a:r>
            <a:r>
              <a:rPr lang="en-US" sz="2400" dirty="0" smtClean="0"/>
              <a:t>.</a:t>
            </a:r>
          </a:p>
          <a:p>
            <a:pPr marL="457200" indent="-457200">
              <a:buFont typeface="+mj-lt"/>
              <a:buAutoNum type="arabicPeriod"/>
            </a:pPr>
            <a:r>
              <a:rPr lang="en-US" sz="2400" dirty="0" smtClean="0"/>
              <a:t>Click </a:t>
            </a:r>
            <a:r>
              <a:rPr lang="en-US" sz="2400" b="1" dirty="0" smtClean="0"/>
              <a:t>Insert Function </a:t>
            </a:r>
            <a:r>
              <a:rPr lang="en-US" sz="2400" dirty="0" smtClean="0"/>
              <a:t>in the </a:t>
            </a:r>
            <a:r>
              <a:rPr lang="en-US" sz="2400" i="1" dirty="0" smtClean="0"/>
              <a:t>Function Library </a:t>
            </a:r>
            <a:r>
              <a:rPr lang="en-US" sz="2400" dirty="0" smtClean="0"/>
              <a:t>group on the </a:t>
            </a:r>
            <a:r>
              <a:rPr lang="en-US" sz="2400" i="1" dirty="0" smtClean="0"/>
              <a:t>Formulas </a:t>
            </a:r>
            <a:r>
              <a:rPr lang="en-US" sz="2400" dirty="0" smtClean="0"/>
              <a:t>tab. The </a:t>
            </a:r>
            <a:r>
              <a:rPr lang="en-US" sz="2400" i="1" dirty="0" smtClean="0"/>
              <a:t>Insert Function</a:t>
            </a:r>
            <a:r>
              <a:rPr lang="en-US" sz="2400" dirty="0" smtClean="0"/>
              <a:t> dialog box opens.</a:t>
            </a:r>
          </a:p>
          <a:p>
            <a:pPr marL="457200" indent="-457200">
              <a:buFont typeface="+mj-lt"/>
              <a:buAutoNum type="arabicPeriod"/>
            </a:pPr>
            <a:r>
              <a:rPr lang="en-US" sz="2400" dirty="0" smtClean="0"/>
              <a:t>On the </a:t>
            </a:r>
            <a:r>
              <a:rPr lang="en-US" sz="2400" i="1" dirty="0" smtClean="0"/>
              <a:t>Insert Function</a:t>
            </a:r>
            <a:r>
              <a:rPr lang="en-US" sz="2400" dirty="0" smtClean="0"/>
              <a:t> dialog box, key </a:t>
            </a:r>
            <a:r>
              <a:rPr lang="en-US" sz="2400" b="1" dirty="0" smtClean="0"/>
              <a:t>COUNT </a:t>
            </a:r>
            <a:r>
              <a:rPr lang="en-US" sz="2400" dirty="0" smtClean="0"/>
              <a:t>in the </a:t>
            </a:r>
            <a:r>
              <a:rPr lang="en-US" sz="2400" i="1" dirty="0" smtClean="0"/>
              <a:t>search for function</a:t>
            </a:r>
            <a:r>
              <a:rPr lang="en-US" sz="2400" dirty="0" smtClean="0"/>
              <a:t> text box and click </a:t>
            </a:r>
            <a:r>
              <a:rPr lang="en-US" sz="2400" b="1" dirty="0" smtClean="0"/>
              <a:t>Go</a:t>
            </a:r>
            <a:r>
              <a:rPr lang="en-US" sz="2400" dirty="0" smtClean="0"/>
              <a:t>. The function will appear at the top of the function list and be selected by default in the Select a Function window. Click on </a:t>
            </a:r>
            <a:r>
              <a:rPr lang="en-US" sz="2400" b="1" dirty="0" smtClean="0"/>
              <a:t>COUNT </a:t>
            </a:r>
            <a:r>
              <a:rPr lang="en-US" sz="2400" dirty="0" smtClean="0"/>
              <a:t>and click </a:t>
            </a:r>
            <a:r>
              <a:rPr lang="en-US" sz="2400" b="1" dirty="0" smtClean="0"/>
              <a:t>OK</a:t>
            </a:r>
            <a:r>
              <a:rPr lang="en-US" sz="2400" dirty="0" smtClean="0"/>
              <a:t>. You want to count only the expenses in each category and not include the category totals.</a:t>
            </a:r>
          </a:p>
          <a:p>
            <a:pPr marL="457200" indent="-457200">
              <a:buFont typeface="+mj-lt"/>
              <a:buAutoNum type="arabicPeriod"/>
            </a:pPr>
            <a:r>
              <a:rPr lang="en-US" sz="2400" dirty="0" smtClean="0"/>
              <a:t>Click the </a:t>
            </a:r>
            <a:r>
              <a:rPr lang="en-US" sz="2400" b="1" dirty="0" smtClean="0"/>
              <a:t>Collapse Dialog </a:t>
            </a:r>
            <a:r>
              <a:rPr lang="en-US" sz="2400" dirty="0" smtClean="0"/>
              <a:t>button for Value1. </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COUNT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Select </a:t>
            </a:r>
            <a:r>
              <a:rPr lang="en-US" sz="2400" b="1" dirty="0" smtClean="0"/>
              <a:t>B10:B14 </a:t>
            </a:r>
            <a:r>
              <a:rPr lang="en-US" sz="2400" dirty="0" smtClean="0"/>
              <a:t>and press </a:t>
            </a:r>
            <a:r>
              <a:rPr lang="en-US" sz="2400" b="1" dirty="0" smtClean="0"/>
              <a:t>Enter</a:t>
            </a:r>
            <a:r>
              <a:rPr lang="en-US" sz="2400" dirty="0" smtClean="0"/>
              <a:t>. You have selected the range of cells for Value1 and </a:t>
            </a:r>
            <a:r>
              <a:rPr lang="en-US" sz="2400" dirty="0" err="1" smtClean="0"/>
              <a:t>Home_Total</a:t>
            </a:r>
            <a:r>
              <a:rPr lang="en-US" sz="2400" dirty="0" smtClean="0"/>
              <a:t> is now entered in the </a:t>
            </a:r>
            <a:r>
              <a:rPr lang="en-US" sz="2400" i="1" dirty="0" smtClean="0"/>
              <a:t>Value1</a:t>
            </a:r>
            <a:r>
              <a:rPr lang="en-US" sz="2400" dirty="0" smtClean="0"/>
              <a:t> text box instead of the cell range.</a:t>
            </a:r>
          </a:p>
          <a:p>
            <a:pPr marL="457200" indent="-457200">
              <a:buFont typeface="+mj-lt"/>
              <a:buAutoNum type="arabicPeriod" startAt="5"/>
            </a:pPr>
            <a:r>
              <a:rPr lang="en-US" sz="2400" dirty="0" smtClean="0"/>
              <a:t>Click </a:t>
            </a:r>
            <a:r>
              <a:rPr lang="en-US" sz="2400" b="1" dirty="0" smtClean="0"/>
              <a:t>Collapse Dialog </a:t>
            </a:r>
            <a:r>
              <a:rPr lang="en-US" sz="2400" dirty="0" smtClean="0"/>
              <a:t>for Value2 and select </a:t>
            </a:r>
            <a:r>
              <a:rPr lang="en-US" sz="2400" b="1" dirty="0" smtClean="0"/>
              <a:t>B17:20</a:t>
            </a:r>
            <a:r>
              <a:rPr lang="en-US" sz="2400" dirty="0" smtClean="0"/>
              <a:t>. Press </a:t>
            </a:r>
            <a:r>
              <a:rPr lang="en-US" sz="2400" b="1" dirty="0" smtClean="0"/>
              <a:t>Enter</a:t>
            </a:r>
            <a:r>
              <a:rPr lang="en-US" sz="2400" dirty="0" smtClean="0"/>
              <a:t>. B17:B20 now appears in the </a:t>
            </a:r>
            <a:r>
              <a:rPr lang="en-US" sz="2400" i="1" dirty="0" smtClean="0"/>
              <a:t>Value2 </a:t>
            </a:r>
            <a:r>
              <a:rPr lang="en-US" sz="2400" dirty="0" smtClean="0"/>
              <a:t>text box. You have selected the range of cells for Value2.</a:t>
            </a:r>
          </a:p>
          <a:p>
            <a:pPr marL="457200" indent="-457200">
              <a:buFont typeface="+mj-lt"/>
              <a:buAutoNum type="arabicPeriod" startAt="5"/>
            </a:pPr>
            <a:r>
              <a:rPr lang="en-US" sz="2400" dirty="0" smtClean="0"/>
              <a:t>Collapse the dialog box for Value3. Select </a:t>
            </a:r>
            <a:r>
              <a:rPr lang="en-US" sz="2400" b="1" dirty="0" smtClean="0"/>
              <a:t>B23:B27 </a:t>
            </a:r>
            <a:r>
              <a:rPr lang="en-US" sz="2400" dirty="0" smtClean="0"/>
              <a:t>and press </a:t>
            </a:r>
            <a:r>
              <a:rPr lang="en-US" sz="2400" b="1" dirty="0" smtClean="0"/>
              <a:t>Enter</a:t>
            </a:r>
            <a:r>
              <a:rPr lang="en-US" sz="2400" dirty="0" smtClean="0"/>
              <a:t>. The identified range is one you named in a previous exercise. That name (Transportation) appears in the </a:t>
            </a:r>
            <a:r>
              <a:rPr lang="en-US" sz="2400" i="1" dirty="0" smtClean="0"/>
              <a:t>Value3</a:t>
            </a:r>
            <a:r>
              <a:rPr lang="en-US" sz="2400" dirty="0" smtClean="0"/>
              <a:t> box rather than the cell range, and the values of the cells in the Transportation and Entertainment named ranges appear to the right of the value boxes. </a:t>
            </a: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COUNT</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8"/>
            </a:pPr>
            <a:r>
              <a:rPr lang="en-US" sz="2400" dirty="0" smtClean="0"/>
              <a:t>In the </a:t>
            </a:r>
            <a:r>
              <a:rPr lang="en-US" sz="2400" i="1" dirty="0" smtClean="0"/>
              <a:t>Value4</a:t>
            </a:r>
            <a:r>
              <a:rPr lang="en-US" sz="2400" dirty="0" smtClean="0"/>
              <a:t> box, key </a:t>
            </a:r>
            <a:br>
              <a:rPr lang="en-US" sz="2400" dirty="0" smtClean="0"/>
            </a:br>
            <a:r>
              <a:rPr lang="en-US" sz="2400" b="1" dirty="0" smtClean="0"/>
              <a:t>Entertainment</a:t>
            </a:r>
            <a:r>
              <a:rPr lang="en-US" sz="2400" dirty="0" smtClean="0"/>
              <a:t>. You have </a:t>
            </a:r>
            <a:br>
              <a:rPr lang="en-US" sz="2400" dirty="0" smtClean="0"/>
            </a:br>
            <a:r>
              <a:rPr lang="en-US" sz="2400" dirty="0" smtClean="0"/>
              <a:t>now manually applied the </a:t>
            </a:r>
            <a:br>
              <a:rPr lang="en-US" sz="2400" dirty="0" smtClean="0"/>
            </a:br>
            <a:r>
              <a:rPr lang="en-US" sz="2400" dirty="0" smtClean="0"/>
              <a:t>name Entertainment for </a:t>
            </a:r>
            <a:br>
              <a:rPr lang="en-US" sz="2400" dirty="0" smtClean="0"/>
            </a:br>
            <a:r>
              <a:rPr lang="en-US" sz="2400" dirty="0" smtClean="0"/>
              <a:t>Value4. Your entries in the </a:t>
            </a:r>
            <a:br>
              <a:rPr lang="en-US" sz="2400" dirty="0" smtClean="0"/>
            </a:br>
            <a:r>
              <a:rPr lang="en-US" sz="2400" dirty="0" smtClean="0"/>
              <a:t>Function Arguments dialog </a:t>
            </a:r>
            <a:br>
              <a:rPr lang="en-US" sz="2400" dirty="0" smtClean="0"/>
            </a:br>
            <a:r>
              <a:rPr lang="en-US" sz="2400" dirty="0" smtClean="0"/>
              <a:t>box should look similar to </a:t>
            </a:r>
            <a:br>
              <a:rPr lang="en-US" sz="2400" dirty="0" smtClean="0"/>
            </a:br>
            <a:r>
              <a:rPr lang="en-US" sz="2400" dirty="0" smtClean="0"/>
              <a:t>those shown in the figure.</a:t>
            </a:r>
          </a:p>
          <a:p>
            <a:pPr marL="457200" indent="-457200">
              <a:buFont typeface="+mj-lt"/>
              <a:buAutoNum type="arabicPeriod" startAt="8"/>
            </a:pPr>
            <a:r>
              <a:rPr lang="en-US" sz="2400" dirty="0" smtClean="0"/>
              <a:t>Click </a:t>
            </a:r>
            <a:r>
              <a:rPr lang="en-US" sz="2400" b="1" dirty="0" smtClean="0"/>
              <a:t>OK </a:t>
            </a:r>
            <a:r>
              <a:rPr lang="en-US" sz="2400" dirty="0" smtClean="0"/>
              <a:t>to accept the </a:t>
            </a:r>
            <a:br>
              <a:rPr lang="en-US" sz="2400" dirty="0" smtClean="0"/>
            </a:br>
            <a:r>
              <a:rPr lang="en-US" sz="2400" dirty="0" smtClean="0"/>
              <a:t>function arguments. Excel </a:t>
            </a:r>
            <a:br>
              <a:rPr lang="en-US" sz="2400" dirty="0" smtClean="0"/>
            </a:br>
            <a:r>
              <a:rPr lang="en-US" sz="2400" dirty="0" smtClean="0"/>
              <a:t>returns a value of 17 in B39. </a:t>
            </a:r>
            <a:r>
              <a:rPr lang="en-US" sz="2400" b="1" dirty="0" smtClean="0"/>
              <a:t>SAVE</a:t>
            </a:r>
            <a:r>
              <a:rPr lang="en-US" sz="2400" dirty="0" smtClean="0"/>
              <a:t> the workbook.</a:t>
            </a:r>
          </a:p>
          <a:p>
            <a:r>
              <a:rPr lang="en-US" sz="2400" b="1" dirty="0" smtClean="0"/>
              <a:t>LEAVE</a:t>
            </a:r>
            <a:r>
              <a:rPr lang="en-US" sz="2400" dirty="0" smtClean="0"/>
              <a:t> the workbook open to use in the next exercise. </a:t>
            </a:r>
            <a:endParaRPr lang="en-US" sz="2400" dirty="0"/>
          </a:p>
        </p:txBody>
      </p:sp>
      <p:pic>
        <p:nvPicPr>
          <p:cNvPr id="4" name="Picture 3" descr="f0825.JPG"/>
          <p:cNvPicPr>
            <a:picLocks noChangeAspect="1"/>
          </p:cNvPicPr>
          <p:nvPr/>
        </p:nvPicPr>
        <p:blipFill>
          <a:blip r:embed="rId3"/>
          <a:stretch>
            <a:fillRect/>
          </a:stretch>
        </p:blipFill>
        <p:spPr>
          <a:xfrm>
            <a:off x="4572000" y="1676400"/>
            <a:ext cx="4084696" cy="3633788"/>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AVERAGE</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worksheet from the previous exercise.</a:t>
            </a:r>
          </a:p>
          <a:p>
            <a:pPr marL="457200" indent="-457200">
              <a:buFont typeface="+mj-lt"/>
              <a:buAutoNum type="arabicPeriod"/>
            </a:pPr>
            <a:r>
              <a:rPr lang="en-US" sz="2400" dirty="0" smtClean="0"/>
              <a:t>Select </a:t>
            </a:r>
            <a:r>
              <a:rPr lang="en-US" sz="2400" b="1" dirty="0" smtClean="0"/>
              <a:t>D21 </a:t>
            </a:r>
            <a:r>
              <a:rPr lang="en-US" sz="2400" dirty="0" smtClean="0"/>
              <a:t>and right-click. Click </a:t>
            </a:r>
            <a:r>
              <a:rPr lang="en-US" sz="2400" b="1" dirty="0" smtClean="0"/>
              <a:t>Copy</a:t>
            </a:r>
            <a:r>
              <a:rPr lang="en-US" sz="2400" dirty="0" smtClean="0"/>
              <a:t>. You are copying the formula in D21 for the next step.</a:t>
            </a:r>
          </a:p>
          <a:p>
            <a:pPr marL="457200" indent="-457200">
              <a:buFont typeface="+mj-lt"/>
              <a:buAutoNum type="arabicPeriod"/>
            </a:pPr>
            <a:r>
              <a:rPr lang="en-US" sz="2400" dirty="0" smtClean="0"/>
              <a:t>Select </a:t>
            </a:r>
            <a:r>
              <a:rPr lang="en-US" sz="2400" b="1" dirty="0" smtClean="0"/>
              <a:t>D23</a:t>
            </a:r>
            <a:r>
              <a:rPr lang="en-US" sz="2400" dirty="0" smtClean="0"/>
              <a:t>, right-click and click </a:t>
            </a:r>
            <a:r>
              <a:rPr lang="en-US" sz="2400" b="1" dirty="0" smtClean="0"/>
              <a:t>Paste</a:t>
            </a:r>
            <a:r>
              <a:rPr lang="en-US" sz="2400" dirty="0" smtClean="0"/>
              <a:t>. You have just pasted the formula into cell D23.</a:t>
            </a:r>
          </a:p>
          <a:p>
            <a:pPr marL="457200" indent="-457200">
              <a:buFont typeface="+mj-lt"/>
              <a:buAutoNum type="arabicPeriod"/>
            </a:pPr>
            <a:r>
              <a:rPr lang="en-US" sz="2400" dirty="0" smtClean="0"/>
              <a:t>Use the fill handle in cell D23 to copy the formula to the range D24:D28.</a:t>
            </a:r>
          </a:p>
          <a:p>
            <a:pPr marL="457200" indent="-457200">
              <a:buFont typeface="+mj-lt"/>
              <a:buAutoNum type="arabicPeriod"/>
            </a:pPr>
            <a:r>
              <a:rPr lang="en-US" sz="2400" dirty="0" smtClean="0"/>
              <a:t>Copy the formula in D28 and paste it to D30. </a:t>
            </a:r>
          </a:p>
          <a:p>
            <a:pPr marL="457200" indent="-457200">
              <a:buFont typeface="+mj-lt"/>
              <a:buAutoNum type="arabicPeriod"/>
            </a:pPr>
            <a:r>
              <a:rPr lang="en-US" sz="2400" dirty="0" smtClean="0"/>
              <a:t>Use the fill handle in cell D30 to copy the formula to D31:D33.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AVERAGE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In </a:t>
            </a:r>
            <a:r>
              <a:rPr lang="en-US" sz="2400" b="1" dirty="0" smtClean="0"/>
              <a:t>A41</a:t>
            </a:r>
            <a:r>
              <a:rPr lang="en-US" sz="2400" dirty="0" smtClean="0"/>
              <a:t>, key </a:t>
            </a:r>
            <a:r>
              <a:rPr lang="en-US" sz="2400" b="1" dirty="0" smtClean="0"/>
              <a:t>Average Difference </a:t>
            </a:r>
            <a:r>
              <a:rPr lang="en-US" sz="2400" dirty="0" smtClean="0"/>
              <a:t>and press </a:t>
            </a:r>
            <a:r>
              <a:rPr lang="en-US" sz="2400" b="1" dirty="0" smtClean="0"/>
              <a:t>Tab</a:t>
            </a:r>
            <a:r>
              <a:rPr lang="en-US" sz="2400" dirty="0" smtClean="0"/>
              <a:t>.</a:t>
            </a:r>
          </a:p>
          <a:p>
            <a:pPr marL="457200" indent="-457200">
              <a:buFont typeface="+mj-lt"/>
              <a:buAutoNum type="arabicPeriod" startAt="6"/>
            </a:pPr>
            <a:r>
              <a:rPr lang="en-US" sz="2400" dirty="0" smtClean="0"/>
              <a:t>Click </a:t>
            </a:r>
            <a:r>
              <a:rPr lang="en-US" sz="2400" b="1" dirty="0" smtClean="0"/>
              <a:t>Recently Used</a:t>
            </a:r>
            <a:r>
              <a:rPr lang="en-US" sz="2400" dirty="0" smtClean="0"/>
              <a:t> in the </a:t>
            </a:r>
            <a:r>
              <a:rPr lang="en-US" sz="2400" i="1" dirty="0" smtClean="0"/>
              <a:t>Function Library </a:t>
            </a:r>
            <a:r>
              <a:rPr lang="en-US" sz="2400" dirty="0" smtClean="0"/>
              <a:t>group and click </a:t>
            </a:r>
            <a:r>
              <a:rPr lang="en-US" sz="2400" b="1" dirty="0" smtClean="0"/>
              <a:t>AVERAGE</a:t>
            </a:r>
            <a:r>
              <a:rPr lang="en-US" sz="2400" dirty="0" smtClean="0"/>
              <a:t>. If AVERAGE does not appear in your recently used function list, key AVERAGE in the </a:t>
            </a:r>
            <a:r>
              <a:rPr lang="en-US" sz="2400" i="1" dirty="0" smtClean="0"/>
              <a:t>Search for a function</a:t>
            </a:r>
            <a:r>
              <a:rPr lang="en-US" sz="2400" dirty="0" smtClean="0"/>
              <a:t> box and click </a:t>
            </a:r>
            <a:r>
              <a:rPr lang="en-US" sz="2400" b="1" dirty="0" smtClean="0"/>
              <a:t>Go</a:t>
            </a:r>
            <a:r>
              <a:rPr lang="en-US" sz="2400" dirty="0" smtClean="0"/>
              <a:t>. The function will appear at the top of the function list and be selected by default. Click </a:t>
            </a:r>
            <a:r>
              <a:rPr lang="en-US" sz="2400" b="1" dirty="0" smtClean="0"/>
              <a:t>OK</a:t>
            </a:r>
            <a:r>
              <a:rPr lang="en-US" sz="2400" dirty="0" smtClean="0"/>
              <a:t>. You are applying the AVERAGE formula to cell A42.</a:t>
            </a:r>
          </a:p>
          <a:p>
            <a:pPr marL="457200" indent="-457200">
              <a:buFont typeface="+mj-lt"/>
              <a:buAutoNum type="arabicPeriod" startAt="6"/>
            </a:pPr>
            <a:r>
              <a:rPr lang="en-US" sz="2400" dirty="0" smtClean="0"/>
              <a:t>Click </a:t>
            </a:r>
            <a:r>
              <a:rPr lang="en-US" sz="2400" b="1" dirty="0" smtClean="0"/>
              <a:t>Collapse Dialog </a:t>
            </a:r>
            <a:r>
              <a:rPr lang="en-US" sz="2400" dirty="0" smtClean="0"/>
              <a:t>in </a:t>
            </a:r>
            <a:r>
              <a:rPr lang="en-US" sz="2400" i="1" dirty="0" smtClean="0"/>
              <a:t>Value1</a:t>
            </a:r>
            <a:r>
              <a:rPr lang="en-US" sz="2400" dirty="0" smtClean="0"/>
              <a:t>. Press </a:t>
            </a:r>
            <a:r>
              <a:rPr lang="en-US" sz="2400" b="1" dirty="0" smtClean="0"/>
              <a:t>Ctrl</a:t>
            </a:r>
            <a:r>
              <a:rPr lang="en-US" sz="2400" dirty="0" smtClean="0"/>
              <a:t> and select the category totals (D15, D21, D28, and D33). Notice that the arguments are separated by a comma.</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AVERAGE</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Click </a:t>
            </a:r>
            <a:r>
              <a:rPr lang="en-US" sz="2400" b="1" dirty="0" smtClean="0"/>
              <a:t>Expand Dialog</a:t>
            </a:r>
            <a:r>
              <a:rPr lang="en-US" sz="2400" dirty="0" smtClean="0"/>
              <a:t>. Click </a:t>
            </a:r>
            <a:br>
              <a:rPr lang="en-US" sz="2400" dirty="0" smtClean="0"/>
            </a:br>
            <a:r>
              <a:rPr lang="en-US" sz="2400" b="1" dirty="0" smtClean="0"/>
              <a:t>OK</a:t>
            </a:r>
            <a:r>
              <a:rPr lang="en-US" sz="2400" dirty="0" smtClean="0"/>
              <a:t>. Your screen should </a:t>
            </a:r>
            <a:br>
              <a:rPr lang="en-US" sz="2400" dirty="0" smtClean="0"/>
            </a:br>
            <a:r>
              <a:rPr lang="en-US" sz="2400" dirty="0" smtClean="0"/>
              <a:t>resemble the screenshot </a:t>
            </a:r>
            <a:br>
              <a:rPr lang="en-US" sz="2400" dirty="0" smtClean="0"/>
            </a:br>
            <a:r>
              <a:rPr lang="en-US" sz="2400" dirty="0" smtClean="0"/>
              <a:t>in the figure. There is a </a:t>
            </a:r>
            <a:br>
              <a:rPr lang="en-US" sz="2400" dirty="0" smtClean="0"/>
            </a:br>
            <a:r>
              <a:rPr lang="en-US" sz="2400" dirty="0" smtClean="0"/>
              <a:t>$38 average difference </a:t>
            </a:r>
            <a:br>
              <a:rPr lang="en-US" sz="2400" dirty="0" smtClean="0"/>
            </a:br>
            <a:r>
              <a:rPr lang="en-US" sz="2400" dirty="0" smtClean="0"/>
              <a:t>between the amount </a:t>
            </a:r>
            <a:br>
              <a:rPr lang="en-US" sz="2400" dirty="0" smtClean="0"/>
            </a:br>
            <a:r>
              <a:rPr lang="en-US" sz="2400" dirty="0" smtClean="0"/>
              <a:t>budgeted and the amount </a:t>
            </a:r>
            <a:br>
              <a:rPr lang="en-US" sz="2400" dirty="0" smtClean="0"/>
            </a:br>
            <a:r>
              <a:rPr lang="en-US" sz="2400" dirty="0" smtClean="0"/>
              <a:t>you spent in each category. </a:t>
            </a:r>
          </a:p>
          <a:p>
            <a:pPr marL="457200" indent="-457200">
              <a:buFont typeface="+mj-lt"/>
              <a:buAutoNum type="arabicPeriod" startAt="9"/>
            </a:pPr>
            <a:r>
              <a:rPr lang="en-US" sz="2400" b="1" dirty="0" smtClean="0"/>
              <a:t>SAVE</a:t>
            </a:r>
            <a:r>
              <a:rPr lang="en-US" sz="2400" dirty="0" smtClean="0"/>
              <a:t> and </a:t>
            </a:r>
            <a:r>
              <a:rPr lang="en-US" sz="2400" b="1" dirty="0" smtClean="0"/>
              <a:t>CLOSE</a:t>
            </a:r>
            <a:r>
              <a:rPr lang="en-US" sz="2400" dirty="0" smtClean="0"/>
              <a:t> the </a:t>
            </a:r>
            <a:br>
              <a:rPr lang="en-US" sz="2400" dirty="0" smtClean="0"/>
            </a:br>
            <a:r>
              <a:rPr lang="en-US" sz="2400" b="1" i="1" dirty="0" smtClean="0"/>
              <a:t>Budget</a:t>
            </a:r>
            <a:r>
              <a:rPr lang="en-US" sz="2400" dirty="0" smtClean="0"/>
              <a:t> workbook.</a:t>
            </a:r>
          </a:p>
          <a:p>
            <a:r>
              <a:rPr lang="en-US" sz="2400" b="1" dirty="0" smtClean="0"/>
              <a:t>LEAVE</a:t>
            </a:r>
            <a:r>
              <a:rPr lang="en-US" sz="2400" dirty="0" smtClean="0"/>
              <a:t> Excel open to use in the next exercise. </a:t>
            </a:r>
            <a:endParaRPr lang="en-US" sz="2400" dirty="0"/>
          </a:p>
        </p:txBody>
      </p:sp>
      <p:pic>
        <p:nvPicPr>
          <p:cNvPr id="4" name="Picture 3" descr="f0826.JPG"/>
          <p:cNvPicPr>
            <a:picLocks noChangeAspect="1"/>
          </p:cNvPicPr>
          <p:nvPr/>
        </p:nvPicPr>
        <p:blipFill>
          <a:blip r:embed="rId3"/>
          <a:stretch>
            <a:fillRect/>
          </a:stretch>
        </p:blipFill>
        <p:spPr>
          <a:xfrm>
            <a:off x="4610100" y="1828800"/>
            <a:ext cx="4076700" cy="341513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MIN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OPEN</a:t>
            </a:r>
            <a:r>
              <a:rPr lang="en-US" sz="2400" dirty="0" smtClean="0"/>
              <a:t> the </a:t>
            </a:r>
            <a:r>
              <a:rPr lang="en-US" sz="2400" b="1" i="1" dirty="0" smtClean="0"/>
              <a:t>Personnel</a:t>
            </a:r>
            <a:r>
              <a:rPr lang="en-US" sz="2400" dirty="0" smtClean="0"/>
              <a:t> data file for Lesson 8. </a:t>
            </a:r>
          </a:p>
          <a:p>
            <a:pPr marL="457200" indent="-457200">
              <a:buFont typeface="+mj-lt"/>
              <a:buAutoNum type="arabicPeriod"/>
            </a:pPr>
            <a:r>
              <a:rPr lang="en-US" sz="2400" dirty="0" smtClean="0"/>
              <a:t>Select </a:t>
            </a:r>
            <a:r>
              <a:rPr lang="en-US" sz="2400" b="1" dirty="0" smtClean="0"/>
              <a:t>A22 </a:t>
            </a:r>
            <a:r>
              <a:rPr lang="en-US" sz="2400" dirty="0" smtClean="0"/>
              <a:t>and key </a:t>
            </a:r>
            <a:r>
              <a:rPr lang="en-US" sz="2400" b="1" dirty="0" smtClean="0"/>
              <a:t>Minimum Salary</a:t>
            </a:r>
            <a:r>
              <a:rPr lang="en-US" sz="2400" dirty="0" smtClean="0"/>
              <a:t>. Press </a:t>
            </a:r>
            <a:r>
              <a:rPr lang="en-US" sz="2400" b="1" dirty="0" smtClean="0"/>
              <a:t>Tab</a:t>
            </a:r>
            <a:r>
              <a:rPr lang="en-US" sz="2400" dirty="0" smtClean="0"/>
              <a:t>.</a:t>
            </a:r>
          </a:p>
          <a:p>
            <a:pPr marL="457200" indent="-457200">
              <a:buFont typeface="+mj-lt"/>
              <a:buAutoNum type="arabicPeriod"/>
            </a:pPr>
            <a:r>
              <a:rPr lang="en-US" sz="2400" dirty="0" smtClean="0"/>
              <a:t>Click the </a:t>
            </a:r>
            <a:r>
              <a:rPr lang="en-US" sz="2400" b="1" dirty="0" smtClean="0"/>
              <a:t>Recently Used </a:t>
            </a:r>
            <a:r>
              <a:rPr lang="en-US" sz="2400" dirty="0" smtClean="0"/>
              <a:t>button in the </a:t>
            </a:r>
            <a:r>
              <a:rPr lang="en-US" sz="2400" i="1" dirty="0" smtClean="0"/>
              <a:t>Function Library </a:t>
            </a:r>
            <a:r>
              <a:rPr lang="en-US" sz="2400" dirty="0" smtClean="0"/>
              <a:t>group on the </a:t>
            </a:r>
            <a:r>
              <a:rPr lang="en-US" sz="2400" i="1" dirty="0" smtClean="0"/>
              <a:t>Formulas </a:t>
            </a:r>
            <a:r>
              <a:rPr lang="en-US" sz="2400" dirty="0" smtClean="0"/>
              <a:t>tab. The MIN function is not listed. Key </a:t>
            </a:r>
            <a:r>
              <a:rPr lang="en-US" sz="2400" b="1" dirty="0" smtClean="0"/>
              <a:t>=min </a:t>
            </a:r>
            <a:r>
              <a:rPr lang="en-US" sz="2400" dirty="0" smtClean="0"/>
              <a:t>in cell B22 and double-click on </a:t>
            </a:r>
            <a:r>
              <a:rPr lang="en-US" sz="2400" b="1" dirty="0" smtClean="0"/>
              <a:t>MIN </a:t>
            </a:r>
            <a:r>
              <a:rPr lang="en-US" sz="2400" dirty="0" smtClean="0"/>
              <a:t>when it appears on the drop-down list below cell B22. Excel inputs the MIN command and an opening parenthesis is added to your formula.</a:t>
            </a:r>
          </a:p>
          <a:p>
            <a:pPr>
              <a:buNone/>
            </a:pPr>
            <a:r>
              <a:rPr lang="en-US" sz="2400" dirty="0" smtClean="0"/>
              <a:t> </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MIN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E6:E19 </a:t>
            </a:r>
            <a:r>
              <a:rPr lang="en-US" sz="2400" dirty="0" smtClean="0"/>
              <a:t>and press </a:t>
            </a:r>
            <a:br>
              <a:rPr lang="en-US" sz="2400" dirty="0" smtClean="0"/>
            </a:br>
            <a:r>
              <a:rPr lang="en-US" sz="2400" b="1" dirty="0" smtClean="0"/>
              <a:t>Enter</a:t>
            </a:r>
            <a:r>
              <a:rPr lang="en-US" sz="2400" dirty="0" smtClean="0"/>
              <a:t>. You have now </a:t>
            </a:r>
            <a:br>
              <a:rPr lang="en-US" sz="2400" dirty="0" smtClean="0"/>
            </a:br>
            <a:r>
              <a:rPr lang="en-US" sz="2400" dirty="0" smtClean="0"/>
              <a:t>finished creating the </a:t>
            </a:r>
            <a:br>
              <a:rPr lang="en-US" sz="2400" dirty="0" smtClean="0"/>
            </a:br>
            <a:r>
              <a:rPr lang="en-US" sz="2400" dirty="0" smtClean="0"/>
              <a:t>formula arguments and </a:t>
            </a:r>
            <a:br>
              <a:rPr lang="en-US" sz="2400" dirty="0" smtClean="0"/>
            </a:br>
            <a:r>
              <a:rPr lang="en-US" sz="2400" dirty="0" smtClean="0"/>
              <a:t>applied the MIN function. </a:t>
            </a:r>
            <a:br>
              <a:rPr lang="en-US" sz="2400" dirty="0" smtClean="0"/>
            </a:br>
            <a:r>
              <a:rPr lang="en-US" sz="2400" dirty="0" smtClean="0"/>
              <a:t>Excel returns a value of </a:t>
            </a:r>
            <a:br>
              <a:rPr lang="en-US" sz="2400" dirty="0" smtClean="0"/>
            </a:br>
            <a:r>
              <a:rPr lang="en-US" sz="2400" dirty="0" smtClean="0"/>
              <a:t>$25,000 as the minimum </a:t>
            </a:r>
            <a:br>
              <a:rPr lang="en-US" sz="2400" dirty="0" smtClean="0"/>
            </a:br>
            <a:r>
              <a:rPr lang="en-US" sz="2400" dirty="0" smtClean="0"/>
              <a:t>salary for the personnel. </a:t>
            </a:r>
            <a:br>
              <a:rPr lang="en-US" sz="2400" dirty="0" smtClean="0"/>
            </a:br>
            <a:r>
              <a:rPr lang="en-US" sz="2400" dirty="0" smtClean="0"/>
              <a:t>See the figure.</a:t>
            </a:r>
          </a:p>
          <a:p>
            <a:pPr marL="457200" indent="-457200">
              <a:buFont typeface="+mj-lt"/>
              <a:buAutoNum type="arabicPeriod" startAt="3"/>
            </a:pPr>
            <a:r>
              <a:rPr lang="en-US" sz="2400" b="1" dirty="0" smtClean="0"/>
              <a:t>SAVE</a:t>
            </a:r>
            <a:r>
              <a:rPr lang="en-US" sz="2400" dirty="0" smtClean="0"/>
              <a:t> the workbook as </a:t>
            </a:r>
            <a:r>
              <a:rPr lang="en-US" sz="2400" b="1" i="1" dirty="0" smtClean="0"/>
              <a:t>Analysis</a:t>
            </a:r>
            <a:r>
              <a:rPr lang="en-US" sz="2400" dirty="0" smtClean="0"/>
              <a:t>.</a:t>
            </a:r>
          </a:p>
          <a:p>
            <a:r>
              <a:rPr lang="en-US" sz="2400" b="1" dirty="0" smtClean="0"/>
              <a:t>LEAVE</a:t>
            </a:r>
            <a:r>
              <a:rPr lang="en-US" sz="2400" dirty="0" smtClean="0"/>
              <a:t> the workbook open to use in the next exercise.</a:t>
            </a:r>
          </a:p>
          <a:p>
            <a:pPr>
              <a:buNone/>
            </a:pPr>
            <a:r>
              <a:rPr lang="en-US" sz="2400" dirty="0" smtClean="0"/>
              <a:t> </a:t>
            </a:r>
            <a:endParaRPr lang="en-US" sz="2400" dirty="0"/>
          </a:p>
        </p:txBody>
      </p:sp>
      <p:pic>
        <p:nvPicPr>
          <p:cNvPr id="4" name="Picture 3" descr="f0827.JPG"/>
          <p:cNvPicPr>
            <a:picLocks noChangeAspect="1"/>
          </p:cNvPicPr>
          <p:nvPr/>
        </p:nvPicPr>
        <p:blipFill>
          <a:blip r:embed="rId3"/>
          <a:stretch>
            <a:fillRect/>
          </a:stretch>
        </p:blipFill>
        <p:spPr>
          <a:xfrm>
            <a:off x="4495800" y="1724025"/>
            <a:ext cx="4038600" cy="322897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Use MAX</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300" b="1" dirty="0" smtClean="0"/>
              <a:t>USE</a:t>
            </a:r>
            <a:r>
              <a:rPr lang="en-US" sz="2300" dirty="0" smtClean="0"/>
              <a:t> the worksheet from the previous exercise.</a:t>
            </a:r>
          </a:p>
          <a:p>
            <a:r>
              <a:rPr lang="en-US" sz="2300" dirty="0" smtClean="0"/>
              <a:t>In </a:t>
            </a:r>
            <a:r>
              <a:rPr lang="en-US" sz="2300" i="1" dirty="0" smtClean="0"/>
              <a:t>A23</a:t>
            </a:r>
            <a:r>
              <a:rPr lang="en-US" sz="2300" dirty="0" smtClean="0"/>
              <a:t>, key </a:t>
            </a:r>
            <a:r>
              <a:rPr lang="en-US" sz="2300" b="1" dirty="0" smtClean="0"/>
              <a:t>Maximum Salary </a:t>
            </a:r>
            <a:r>
              <a:rPr lang="en-US" sz="2300" dirty="0" smtClean="0"/>
              <a:t>and press </a:t>
            </a:r>
            <a:r>
              <a:rPr lang="en-US" sz="2300" b="1" dirty="0" smtClean="0"/>
              <a:t>Tab</a:t>
            </a:r>
            <a:r>
              <a:rPr lang="en-US" sz="2300" dirty="0" smtClean="0"/>
              <a:t>.</a:t>
            </a:r>
          </a:p>
          <a:p>
            <a:r>
              <a:rPr lang="en-US" sz="2300" dirty="0" smtClean="0"/>
              <a:t>Click </a:t>
            </a:r>
            <a:r>
              <a:rPr lang="en-US" sz="2300" b="1" dirty="0" smtClean="0"/>
              <a:t>Insert Function </a:t>
            </a:r>
            <a:r>
              <a:rPr lang="en-US" sz="2300" dirty="0" smtClean="0"/>
              <a:t>in the </a:t>
            </a:r>
            <a:r>
              <a:rPr lang="en-US" sz="2300" i="1" dirty="0" smtClean="0"/>
              <a:t>Function Library </a:t>
            </a:r>
            <a:r>
              <a:rPr lang="en-US" sz="2300" dirty="0" smtClean="0"/>
              <a:t>group and key </a:t>
            </a:r>
            <a:r>
              <a:rPr lang="en-US" sz="2300" b="1" dirty="0" smtClean="0"/>
              <a:t>MAX </a:t>
            </a:r>
            <a:r>
              <a:rPr lang="en-US" sz="2300" dirty="0" smtClean="0"/>
              <a:t>in the </a:t>
            </a:r>
            <a:r>
              <a:rPr lang="en-US" sz="2300" i="1" dirty="0" smtClean="0"/>
              <a:t>Search for a function </a:t>
            </a:r>
            <a:r>
              <a:rPr lang="en-US" sz="2300" dirty="0" smtClean="0"/>
              <a:t>box and click </a:t>
            </a:r>
            <a:r>
              <a:rPr lang="en-US" sz="2300" b="1" dirty="0" smtClean="0"/>
              <a:t>Go</a:t>
            </a:r>
            <a:r>
              <a:rPr lang="en-US" sz="2300" dirty="0" smtClean="0"/>
              <a:t>. When the MAX function appears, it will be selected by default, click </a:t>
            </a:r>
            <a:r>
              <a:rPr lang="en-US" sz="2300" b="1" dirty="0" smtClean="0"/>
              <a:t>OK</a:t>
            </a:r>
            <a:r>
              <a:rPr lang="en-US" sz="2300" dirty="0" smtClean="0"/>
              <a:t>.</a:t>
            </a:r>
          </a:p>
          <a:p>
            <a:r>
              <a:rPr lang="en-US" sz="2300" dirty="0" smtClean="0"/>
              <a:t>Click the </a:t>
            </a:r>
            <a:r>
              <a:rPr lang="en-US" sz="2300" b="1" dirty="0" smtClean="0"/>
              <a:t>Collapse Dialog </a:t>
            </a:r>
            <a:r>
              <a:rPr lang="en-US" sz="2300" dirty="0" smtClean="0"/>
              <a:t>button in </a:t>
            </a:r>
            <a:r>
              <a:rPr lang="en-US" sz="2300" i="1" dirty="0" smtClean="0"/>
              <a:t>Number1</a:t>
            </a:r>
            <a:r>
              <a:rPr lang="en-US" sz="2300" dirty="0" smtClean="0"/>
              <a:t> text box and select </a:t>
            </a:r>
            <a:r>
              <a:rPr lang="en-US" sz="2300" b="1" dirty="0" smtClean="0"/>
              <a:t>E6:E19</a:t>
            </a:r>
            <a:r>
              <a:rPr lang="en-US" sz="2300" dirty="0" smtClean="0"/>
              <a:t>.</a:t>
            </a:r>
          </a:p>
          <a:p>
            <a:r>
              <a:rPr lang="en-US" sz="2300" dirty="0" smtClean="0"/>
              <a:t>Click the </a:t>
            </a:r>
            <a:r>
              <a:rPr lang="en-US" sz="2300" b="1" dirty="0" smtClean="0"/>
              <a:t>Expand Dialog </a:t>
            </a:r>
            <a:r>
              <a:rPr lang="en-US" sz="2300" dirty="0" smtClean="0"/>
              <a:t>button and click </a:t>
            </a:r>
            <a:r>
              <a:rPr lang="en-US" sz="2300" b="1" dirty="0" smtClean="0"/>
              <a:t>OK</a:t>
            </a:r>
            <a:r>
              <a:rPr lang="en-US" sz="2300" dirty="0" smtClean="0"/>
              <a:t>. Excel applies and calculates the function on the range and returns the maximum salary value of $89,000 in cell A24.</a:t>
            </a:r>
          </a:p>
          <a:p>
            <a:r>
              <a:rPr lang="en-US" sz="2300" b="1" dirty="0" smtClean="0"/>
              <a:t>SAVE</a:t>
            </a:r>
            <a:r>
              <a:rPr lang="en-US" sz="2300" dirty="0" smtClean="0"/>
              <a:t> and </a:t>
            </a:r>
            <a:r>
              <a:rPr lang="en-US" sz="2300" b="1" dirty="0" smtClean="0"/>
              <a:t>CLOSE</a:t>
            </a:r>
            <a:r>
              <a:rPr lang="en-US" sz="2300" dirty="0" smtClean="0"/>
              <a:t> the workbook.</a:t>
            </a:r>
          </a:p>
          <a:p>
            <a:r>
              <a:rPr lang="en-US" sz="2300" b="1" dirty="0" smtClean="0"/>
              <a:t>LEAVE</a:t>
            </a:r>
            <a:r>
              <a:rPr lang="en-US" sz="2300" dirty="0" smtClean="0"/>
              <a:t> Excel open to use in the next exercise.</a:t>
            </a:r>
          </a:p>
          <a:p>
            <a:endParaRPr lang="en-US" sz="2300" dirty="0" smtClean="0"/>
          </a:p>
          <a:p>
            <a:pPr>
              <a:buNone/>
            </a:pPr>
            <a:r>
              <a:rPr lang="en-US" sz="2300" dirty="0" smtClean="0"/>
              <a:t> </a:t>
            </a:r>
            <a:endParaRPr lang="en-US"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Addition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3"/>
            </a:pPr>
            <a:r>
              <a:rPr lang="en-US" sz="2400" dirty="0" smtClean="0"/>
              <a:t>Select </a:t>
            </a:r>
            <a:r>
              <a:rPr lang="en-US" sz="2400" b="1" dirty="0" smtClean="0"/>
              <a:t>B1 </a:t>
            </a:r>
            <a:r>
              <a:rPr lang="en-US" sz="2400" dirty="0" smtClean="0"/>
              <a:t>to display the formula for that cell in the formula bar. As illustrated in the figure below, although you entered + to begin the formula, when you pressed Enter, Excel replaced the + with = as the beginning mathematical operator. This is the Excel formula auto correct feature.</a:t>
            </a:r>
            <a:endParaRPr lang="en-US" sz="2400" dirty="0"/>
          </a:p>
        </p:txBody>
      </p:sp>
      <p:pic>
        <p:nvPicPr>
          <p:cNvPr id="6" name="Picture 5" descr="f0802.JPG"/>
          <p:cNvPicPr>
            <a:picLocks noChangeAspect="1"/>
          </p:cNvPicPr>
          <p:nvPr/>
        </p:nvPicPr>
        <p:blipFill>
          <a:blip r:embed="rId3"/>
          <a:stretch>
            <a:fillRect/>
          </a:stretch>
        </p:blipFill>
        <p:spPr>
          <a:xfrm>
            <a:off x="2590800" y="3886200"/>
            <a:ext cx="4210050" cy="15240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Select Ranges for Subtotaling</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b="1" dirty="0" smtClean="0"/>
              <a:t>OPEN</a:t>
            </a:r>
            <a:r>
              <a:rPr lang="en-US" sz="2400" dirty="0" smtClean="0"/>
              <a:t> the </a:t>
            </a:r>
            <a:r>
              <a:rPr lang="en-US" sz="2400" b="1" i="1" dirty="0" smtClean="0"/>
              <a:t>Personnel</a:t>
            </a:r>
            <a:r>
              <a:rPr lang="en-US" sz="2400" dirty="0" smtClean="0"/>
              <a:t> data file for this lesson.</a:t>
            </a:r>
          </a:p>
          <a:p>
            <a:pPr marL="457200" indent="-457200">
              <a:buFont typeface="+mj-lt"/>
              <a:buAutoNum type="arabicPeriod"/>
            </a:pPr>
            <a:r>
              <a:rPr lang="en-US" sz="2400" dirty="0" smtClean="0"/>
              <a:t>Select </a:t>
            </a:r>
            <a:r>
              <a:rPr lang="en-US" sz="2400" b="1" dirty="0" smtClean="0"/>
              <a:t>A5:F19 </a:t>
            </a:r>
            <a:r>
              <a:rPr lang="en-US" sz="2400" dirty="0" smtClean="0"/>
              <a:t>(the data range and the column labels). Click </a:t>
            </a:r>
            <a:r>
              <a:rPr lang="en-US" sz="2400" b="1" dirty="0" smtClean="0"/>
              <a:t>Sort </a:t>
            </a:r>
            <a:r>
              <a:rPr lang="en-US" sz="2400" dirty="0" smtClean="0"/>
              <a:t>in the </a:t>
            </a:r>
            <a:r>
              <a:rPr lang="en-US" sz="2400" i="1" dirty="0" smtClean="0"/>
              <a:t>Sort &amp; Filter </a:t>
            </a:r>
            <a:r>
              <a:rPr lang="en-US" sz="2400" dirty="0" smtClean="0"/>
              <a:t>group on the </a:t>
            </a:r>
            <a:r>
              <a:rPr lang="en-US" sz="2400" i="1" dirty="0" smtClean="0"/>
              <a:t>Data </a:t>
            </a:r>
            <a:r>
              <a:rPr lang="en-US" sz="2400" dirty="0" smtClean="0"/>
              <a:t>tab.</a:t>
            </a:r>
          </a:p>
          <a:p>
            <a:pPr marL="457200" indent="-457200">
              <a:buFont typeface="+mj-lt"/>
              <a:buAutoNum type="arabicPeriod"/>
            </a:pPr>
            <a:r>
              <a:rPr lang="en-US" sz="2400" dirty="0" smtClean="0"/>
              <a:t>On the Sort dialog box, select </a:t>
            </a:r>
            <a:r>
              <a:rPr lang="en-US" sz="2400" b="1" dirty="0" smtClean="0"/>
              <a:t>Department </a:t>
            </a:r>
            <a:r>
              <a:rPr lang="en-US" sz="2400" dirty="0" smtClean="0"/>
              <a:t>as the sort by criterion. Select the </a:t>
            </a:r>
            <a:r>
              <a:rPr lang="en-US" sz="2400" b="1" dirty="0" smtClean="0"/>
              <a:t>My data has headers </a:t>
            </a:r>
            <a:r>
              <a:rPr lang="en-US" sz="2400" dirty="0" smtClean="0"/>
              <a:t>check box if it is not selected. Click </a:t>
            </a:r>
            <a:r>
              <a:rPr lang="en-US" sz="2400" b="1" dirty="0" smtClean="0"/>
              <a:t>OK</a:t>
            </a:r>
            <a:r>
              <a:rPr lang="en-US" sz="2400" dirty="0" smtClean="0"/>
              <a:t>. The list is sorted by department.</a:t>
            </a:r>
          </a:p>
          <a:p>
            <a:pPr marL="457200" indent="-457200">
              <a:buFont typeface="+mj-lt"/>
              <a:buAutoNum type="arabicPeriod"/>
            </a:pPr>
            <a:r>
              <a:rPr lang="en-US" sz="2400" dirty="0" smtClean="0"/>
              <a:t>With the data range still selected, click </a:t>
            </a:r>
            <a:r>
              <a:rPr lang="en-US" sz="2400" b="1" dirty="0" smtClean="0"/>
              <a:t>Subtotal </a:t>
            </a:r>
            <a:r>
              <a:rPr lang="en-US" sz="2400" dirty="0" smtClean="0"/>
              <a:t>in the </a:t>
            </a:r>
            <a:r>
              <a:rPr lang="en-US" sz="2400" i="1" dirty="0" smtClean="0"/>
              <a:t>Outline group </a:t>
            </a:r>
            <a:r>
              <a:rPr lang="en-US" sz="2400" dirty="0" smtClean="0"/>
              <a:t>on the </a:t>
            </a:r>
            <a:r>
              <a:rPr lang="en-US" sz="2400" i="1" dirty="0" smtClean="0"/>
              <a:t>Data </a:t>
            </a:r>
            <a:r>
              <a:rPr lang="en-US" sz="2400" dirty="0" smtClean="0"/>
              <a:t>tab. The Subtotal dialog box opens.</a:t>
            </a:r>
          </a:p>
          <a:p>
            <a:pPr marL="457200" indent="-457200">
              <a:buFont typeface="+mj-lt"/>
              <a:buAutoNum type="arabicPeriod"/>
            </a:pPr>
            <a:r>
              <a:rPr lang="en-US" sz="2400" dirty="0" smtClean="0"/>
              <a:t>Select </a:t>
            </a:r>
            <a:r>
              <a:rPr lang="en-US" sz="2400" b="1" dirty="0" smtClean="0"/>
              <a:t>Department </a:t>
            </a:r>
            <a:r>
              <a:rPr lang="en-US" sz="2400" dirty="0" smtClean="0"/>
              <a:t>in the </a:t>
            </a:r>
            <a:r>
              <a:rPr lang="en-US" sz="2400" i="1" dirty="0" smtClean="0"/>
              <a:t>At each change in</a:t>
            </a:r>
            <a:r>
              <a:rPr lang="en-US" sz="2400" dirty="0" smtClean="0"/>
              <a:t> box. Sum is the default in the </a:t>
            </a:r>
            <a:r>
              <a:rPr lang="en-US" sz="2400" i="1" dirty="0" smtClean="0"/>
              <a:t>Use function</a:t>
            </a:r>
            <a:r>
              <a:rPr lang="en-US" sz="2400" dirty="0" smtClean="0"/>
              <a:t> box. </a:t>
            </a:r>
            <a:endParaRPr lang="en-US" sz="2300" dirty="0" smtClean="0"/>
          </a:p>
          <a:p>
            <a:endParaRPr lang="en-US" sz="2300" dirty="0" smtClean="0"/>
          </a:p>
          <a:p>
            <a:pPr>
              <a:buNone/>
            </a:pPr>
            <a:r>
              <a:rPr lang="en-US" sz="2300" dirty="0" smtClean="0"/>
              <a:t> </a:t>
            </a:r>
            <a:endParaRPr lang="en-US" sz="23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Select Ranges for Subtotaling</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6"/>
            </a:pPr>
            <a:r>
              <a:rPr lang="en-US" sz="2400" dirty="0" smtClean="0"/>
              <a:t>Select </a:t>
            </a:r>
            <a:r>
              <a:rPr lang="en-US" sz="2400" b="1" dirty="0" smtClean="0"/>
              <a:t>Salary </a:t>
            </a:r>
            <a:r>
              <a:rPr lang="en-US" sz="2400" dirty="0" smtClean="0"/>
              <a:t>in the </a:t>
            </a:r>
            <a:r>
              <a:rPr lang="en-US" sz="2400" i="1" dirty="0" smtClean="0"/>
              <a:t>Add subtotal to</a:t>
            </a:r>
            <a:r>
              <a:rPr lang="en-US" sz="2400" dirty="0" smtClean="0"/>
              <a:t> box. Deselect any other column labels. Select </a:t>
            </a:r>
            <a:r>
              <a:rPr lang="en-US" sz="2400" b="1" dirty="0" smtClean="0"/>
              <a:t>Summary below data </a:t>
            </a:r>
            <a:r>
              <a:rPr lang="en-US" sz="2400" dirty="0" smtClean="0"/>
              <a:t>if it is not selected. Click </a:t>
            </a:r>
            <a:r>
              <a:rPr lang="en-US" sz="2400" b="1" dirty="0" smtClean="0"/>
              <a:t>OK</a:t>
            </a:r>
            <a:r>
              <a:rPr lang="en-US" sz="2400" dirty="0" smtClean="0"/>
              <a:t>. Subtotals are inserted below each department with a grand total at the bottom.</a:t>
            </a:r>
          </a:p>
          <a:p>
            <a:pPr marL="457200" indent="-457200">
              <a:buFont typeface="+mj-lt"/>
              <a:buAutoNum type="arabicPeriod" startAt="6"/>
            </a:pPr>
            <a:r>
              <a:rPr lang="en-US" sz="2400" dirty="0" smtClean="0"/>
              <a:t>With the data selected, click </a:t>
            </a:r>
            <a:r>
              <a:rPr lang="en-US" sz="2400" b="1" dirty="0" smtClean="0"/>
              <a:t>Subtotal</a:t>
            </a:r>
            <a:r>
              <a:rPr lang="en-US" sz="2400" dirty="0" smtClean="0"/>
              <a:t>. On the dialog box, click </a:t>
            </a:r>
            <a:r>
              <a:rPr lang="en-US" sz="2400" b="1" dirty="0" smtClean="0"/>
              <a:t>Average </a:t>
            </a:r>
            <a:r>
              <a:rPr lang="en-US" sz="2400" dirty="0" smtClean="0"/>
              <a:t>in the </a:t>
            </a:r>
            <a:r>
              <a:rPr lang="en-US" sz="2400" i="1" dirty="0" smtClean="0"/>
              <a:t>Use function</a:t>
            </a:r>
            <a:r>
              <a:rPr lang="en-US" sz="2400" dirty="0" smtClean="0"/>
              <a:t> box.</a:t>
            </a:r>
          </a:p>
          <a:p>
            <a:pPr marL="457200" indent="-457200">
              <a:buFont typeface="+mj-lt"/>
              <a:buAutoNum type="arabicPeriod" startAt="6"/>
            </a:pPr>
            <a:r>
              <a:rPr lang="en-US" sz="2400" dirty="0" smtClean="0"/>
              <a:t>Click </a:t>
            </a:r>
            <a:r>
              <a:rPr lang="en-US" sz="2400" b="1" dirty="0" smtClean="0"/>
              <a:t>Replace current subtotals </a:t>
            </a:r>
            <a:r>
              <a:rPr lang="en-US" sz="2400" dirty="0" smtClean="0"/>
              <a:t>to deselect it. Click </a:t>
            </a:r>
            <a:r>
              <a:rPr lang="en-US" sz="2400" b="1" dirty="0" smtClean="0"/>
              <a:t>OK</a:t>
            </a:r>
            <a:r>
              <a:rPr lang="en-US" sz="2400" dirty="0" smtClean="0"/>
              <a:t>.</a:t>
            </a:r>
          </a:p>
          <a:p>
            <a:pPr marL="457200" indent="-457200">
              <a:buFont typeface="+mj-lt"/>
              <a:buAutoNum type="arabicPeriod" startAt="6"/>
            </a:pPr>
            <a:r>
              <a:rPr lang="en-US" sz="2400" b="1" dirty="0" smtClean="0"/>
              <a:t>SAVE</a:t>
            </a:r>
            <a:r>
              <a:rPr lang="en-US" sz="2400" dirty="0" smtClean="0"/>
              <a:t> the workbook as </a:t>
            </a:r>
            <a:r>
              <a:rPr lang="en-US" sz="2400" b="1" i="1" dirty="0" smtClean="0"/>
              <a:t>Dept Subtotals</a:t>
            </a:r>
            <a:r>
              <a:rPr lang="en-US" sz="2400" dirty="0" smtClean="0"/>
              <a:t>.</a:t>
            </a:r>
          </a:p>
          <a:p>
            <a:r>
              <a:rPr lang="en-US" sz="2400" b="1" dirty="0" smtClean="0"/>
              <a:t>LEAVE</a:t>
            </a:r>
            <a:r>
              <a:rPr lang="en-US" sz="2400" dirty="0" smtClean="0"/>
              <a:t> Excel open to use in the next exercise.</a:t>
            </a:r>
            <a:endParaRPr lang="en-US" sz="2300" dirty="0" smtClean="0"/>
          </a:p>
          <a:p>
            <a:pPr>
              <a:buNone/>
            </a:pPr>
            <a:r>
              <a:rPr lang="en-US" sz="2300" dirty="0" smtClean="0"/>
              <a:t> </a:t>
            </a:r>
            <a:endParaRPr lang="en-US" sz="23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Modify a Range in a Subtotal</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worksheet you saved in the previous exercise.</a:t>
            </a:r>
          </a:p>
          <a:p>
            <a:pPr marL="457200" indent="-457200">
              <a:buFont typeface="+mj-lt"/>
              <a:buAutoNum type="arabicPeriod"/>
            </a:pPr>
            <a:r>
              <a:rPr lang="en-US" sz="2400" dirty="0" smtClean="0"/>
              <a:t>Insert a row </a:t>
            </a:r>
            <a:r>
              <a:rPr lang="en-US" sz="2400" i="1" dirty="0" smtClean="0"/>
              <a:t>above</a:t>
            </a:r>
            <a:r>
              <a:rPr lang="en-US" sz="2400" dirty="0" smtClean="0"/>
              <a:t> the Grand Total row.</a:t>
            </a:r>
          </a:p>
          <a:p>
            <a:pPr marL="457200" indent="-457200">
              <a:buFont typeface="+mj-lt"/>
              <a:buAutoNum type="arabicPeriod"/>
            </a:pPr>
            <a:r>
              <a:rPr lang="en-US" sz="2400" dirty="0" smtClean="0"/>
              <a:t>Key </a:t>
            </a:r>
            <a:r>
              <a:rPr lang="en-US" sz="2400" b="1" dirty="0" smtClean="0"/>
              <a:t>Sales/Marketing Total </a:t>
            </a:r>
            <a:r>
              <a:rPr lang="en-US" sz="2400" dirty="0" smtClean="0"/>
              <a:t>in B29.</a:t>
            </a:r>
          </a:p>
          <a:p>
            <a:pPr marL="457200" indent="-457200">
              <a:buFont typeface="+mj-lt"/>
              <a:buAutoNum type="arabicPeriod"/>
            </a:pPr>
            <a:r>
              <a:rPr lang="en-US" sz="2400" dirty="0" smtClean="0"/>
              <a:t>Copy the subtotal formula from </a:t>
            </a:r>
            <a:r>
              <a:rPr lang="en-US" sz="2400" dirty="0" smtClean="0"/>
              <a:t>E27 </a:t>
            </a:r>
            <a:r>
              <a:rPr lang="en-US" sz="2400" dirty="0" smtClean="0"/>
              <a:t>to </a:t>
            </a:r>
            <a:r>
              <a:rPr lang="en-US" sz="2400" dirty="0" smtClean="0"/>
              <a:t>E29</a:t>
            </a:r>
            <a:r>
              <a:rPr lang="en-US" sz="2400" dirty="0" smtClean="0"/>
              <a:t>.</a:t>
            </a:r>
          </a:p>
          <a:p>
            <a:pPr marL="457200" indent="-457200">
              <a:buFont typeface="+mj-lt"/>
              <a:buAutoNum type="arabicPeriod"/>
            </a:pPr>
            <a:r>
              <a:rPr lang="en-US" sz="2400" dirty="0" smtClean="0"/>
              <a:t>In the Formula bar, change the function 9 (which includes hidden values) to 109 (which ignores hidden values) to exclude the sum and average subtotals for the individual departments within the data range. Otherwise, the formula result will include the average salary and the total salaries as well as the actual salaries for individual employees.</a:t>
            </a:r>
          </a:p>
          <a:p>
            <a:pPr>
              <a:buNone/>
            </a:pPr>
            <a:r>
              <a:rPr lang="en-US" sz="2300" dirty="0" smtClean="0"/>
              <a:t> </a:t>
            </a:r>
            <a:endParaRPr lang="en-US" sz="23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Modify a Range in a Subtotal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en-US" sz="2400" dirty="0" smtClean="0"/>
              <a:t>Replace the range in the Formula bar </a:t>
            </a:r>
            <a:r>
              <a:rPr lang="en-US" sz="2400" smtClean="0"/>
              <a:t>with </a:t>
            </a:r>
            <a:r>
              <a:rPr lang="en-US" sz="2400" smtClean="0"/>
              <a:t>E15:E25 </a:t>
            </a:r>
            <a:r>
              <a:rPr lang="en-US" sz="2400" dirty="0" smtClean="0"/>
              <a:t>and press </a:t>
            </a:r>
            <a:r>
              <a:rPr lang="en-US" sz="2400" b="1" dirty="0" smtClean="0"/>
              <a:t>Enter</a:t>
            </a:r>
            <a:r>
              <a:rPr lang="en-US" sz="2400" dirty="0" smtClean="0"/>
              <a:t>. The salaries for the sales and marketing departments combined are $310,000, which are now entered into the cell.</a:t>
            </a:r>
          </a:p>
          <a:p>
            <a:pPr marL="457200" indent="-457200">
              <a:buFont typeface="+mj-lt"/>
              <a:buAutoNum type="arabicPeriod" startAt="5"/>
            </a:pPr>
            <a:r>
              <a:rPr lang="en-US" sz="2400" b="1" dirty="0" smtClean="0"/>
              <a:t>SAVE</a:t>
            </a:r>
            <a:r>
              <a:rPr lang="en-US" sz="2400" dirty="0" smtClean="0"/>
              <a:t> the workbook as </a:t>
            </a:r>
            <a:r>
              <a:rPr lang="en-US" sz="2400" b="1" i="1" dirty="0" smtClean="0"/>
              <a:t>Dept Subtotals Revised</a:t>
            </a:r>
            <a:r>
              <a:rPr lang="en-US" sz="2400" dirty="0" smtClean="0"/>
              <a:t>. </a:t>
            </a:r>
            <a:r>
              <a:rPr lang="en-US" sz="2400" b="1" dirty="0" smtClean="0"/>
              <a:t>CLOSE</a:t>
            </a:r>
            <a:r>
              <a:rPr lang="en-US" sz="2400" dirty="0" smtClean="0"/>
              <a:t> the workbook.</a:t>
            </a:r>
          </a:p>
          <a:p>
            <a:r>
              <a:rPr lang="en-US" sz="2400" b="1" dirty="0" smtClean="0"/>
              <a:t>LEAVE</a:t>
            </a:r>
            <a:r>
              <a:rPr lang="en-US" sz="2400" dirty="0" smtClean="0"/>
              <a:t> Excel open to use in the next exercise.</a:t>
            </a:r>
          </a:p>
          <a:p>
            <a:pPr>
              <a:buNone/>
            </a:pPr>
            <a:r>
              <a:rPr lang="en-US" sz="2300" dirty="0" smtClean="0"/>
              <a:t> </a:t>
            </a:r>
            <a:endParaRPr lang="en-US" sz="23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Build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lvl="0" indent="-457200">
              <a:buFont typeface="+mj-lt"/>
              <a:buAutoNum type="arabicPeriod"/>
            </a:pPr>
            <a:r>
              <a:rPr lang="en-US" sz="2400" b="1" dirty="0" smtClean="0"/>
              <a:t>OPEN</a:t>
            </a:r>
            <a:r>
              <a:rPr lang="en-US" sz="2400" dirty="0" smtClean="0"/>
              <a:t> the </a:t>
            </a:r>
            <a:r>
              <a:rPr lang="en-US" sz="2400" b="1" i="1" dirty="0" smtClean="0"/>
              <a:t>Personnel</a:t>
            </a:r>
            <a:r>
              <a:rPr lang="en-US" sz="2400" dirty="0" smtClean="0"/>
              <a:t> data file for this lesson.</a:t>
            </a:r>
          </a:p>
          <a:p>
            <a:pPr marL="457200" indent="-457200">
              <a:buFont typeface="+mj-lt"/>
              <a:buAutoNum type="arabicPeriod"/>
            </a:pPr>
            <a:r>
              <a:rPr lang="en-US" sz="2400" dirty="0" smtClean="0"/>
              <a:t>Insert a row above row 11.</a:t>
            </a:r>
          </a:p>
          <a:p>
            <a:pPr marL="457200" indent="-457200">
              <a:buFont typeface="+mj-lt"/>
              <a:buAutoNum type="arabicPeriod"/>
            </a:pPr>
            <a:r>
              <a:rPr lang="en-US" sz="2400" dirty="0" smtClean="0"/>
              <a:t>Select </a:t>
            </a:r>
            <a:r>
              <a:rPr lang="en-US" sz="2400" b="1" dirty="0" smtClean="0"/>
              <a:t>E11 </a:t>
            </a:r>
            <a:r>
              <a:rPr lang="en-US" sz="2400" dirty="0" smtClean="0"/>
              <a:t>and click </a:t>
            </a:r>
            <a:r>
              <a:rPr lang="en-US" sz="2400" b="1" dirty="0" smtClean="0"/>
              <a:t>Recently Used </a:t>
            </a:r>
            <a:r>
              <a:rPr lang="en-US" sz="2400" dirty="0" smtClean="0"/>
              <a:t>in the </a:t>
            </a:r>
            <a:r>
              <a:rPr lang="en-US" sz="2400" i="1" dirty="0" smtClean="0"/>
              <a:t>Formula Library </a:t>
            </a:r>
            <a:r>
              <a:rPr lang="en-US" sz="2400" dirty="0" smtClean="0"/>
              <a:t>group on the </a:t>
            </a:r>
            <a:r>
              <a:rPr lang="en-US" sz="2400" i="1" dirty="0" smtClean="0"/>
              <a:t>Formulas </a:t>
            </a:r>
            <a:r>
              <a:rPr lang="en-US" sz="2400" dirty="0" smtClean="0"/>
              <a:t>tab. The Recently Used formula drop-down list appears. Note that the SUBTOTAL function is not there. Click on the </a:t>
            </a:r>
            <a:r>
              <a:rPr lang="en-US" sz="2400" b="1" dirty="0" smtClean="0"/>
              <a:t>Insert Function </a:t>
            </a:r>
            <a:r>
              <a:rPr lang="en-US" sz="2400" dirty="0" smtClean="0"/>
              <a:t>option. Key </a:t>
            </a:r>
            <a:r>
              <a:rPr lang="en-US" sz="2400" b="1" dirty="0" smtClean="0"/>
              <a:t>SUBTOTAL </a:t>
            </a:r>
            <a:r>
              <a:rPr lang="en-US" sz="2400" dirty="0" smtClean="0"/>
              <a:t>in the </a:t>
            </a:r>
            <a:r>
              <a:rPr lang="en-US" sz="2400" i="1" dirty="0" smtClean="0"/>
              <a:t>Search for a function</a:t>
            </a:r>
            <a:r>
              <a:rPr lang="en-US" sz="2400" dirty="0" smtClean="0"/>
              <a:t> box and click </a:t>
            </a:r>
            <a:r>
              <a:rPr lang="en-US" sz="2400" b="1" dirty="0" smtClean="0"/>
              <a:t>Go</a:t>
            </a:r>
            <a:r>
              <a:rPr lang="en-US" sz="2400" dirty="0" smtClean="0"/>
              <a:t>. When the SUBTOTAL function appears, it will be selected by default, click </a:t>
            </a:r>
            <a:r>
              <a:rPr lang="en-US" sz="2400" b="1" dirty="0" smtClean="0"/>
              <a:t>OK</a:t>
            </a:r>
            <a:r>
              <a:rPr lang="en-US" sz="2400" dirty="0" smtClean="0"/>
              <a:t>.</a:t>
            </a:r>
          </a:p>
          <a:p>
            <a:pPr marL="457200" indent="-457200">
              <a:buFont typeface="+mj-lt"/>
              <a:buAutoNum type="arabicPeriod"/>
            </a:pPr>
            <a:r>
              <a:rPr lang="en-US" sz="2400" dirty="0" smtClean="0"/>
              <a:t>Key </a:t>
            </a:r>
            <a:r>
              <a:rPr lang="en-US" sz="2400" b="1" dirty="0" smtClean="0"/>
              <a:t>9</a:t>
            </a:r>
            <a:r>
              <a:rPr lang="en-US" sz="2400" dirty="0" smtClean="0"/>
              <a:t> in the </a:t>
            </a:r>
            <a:r>
              <a:rPr lang="en-US" sz="2400" i="1" dirty="0" err="1" smtClean="0"/>
              <a:t>Function_num</a:t>
            </a:r>
            <a:r>
              <a:rPr lang="en-US" sz="2400" dirty="0" smtClean="0"/>
              <a:t> box on the Function Arguments dialog box.</a:t>
            </a:r>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Build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5"/>
            </a:pPr>
            <a:r>
              <a:rPr lang="de-DE" sz="2400" dirty="0" err="1" smtClean="0"/>
              <a:t>Click</a:t>
            </a:r>
            <a:r>
              <a:rPr lang="de-DE" sz="2400" dirty="0" smtClean="0"/>
              <a:t> </a:t>
            </a:r>
            <a:r>
              <a:rPr lang="de-DE" sz="2400" b="1" dirty="0" err="1" smtClean="0"/>
              <a:t>Collapse</a:t>
            </a:r>
            <a:r>
              <a:rPr lang="de-DE" sz="2400" b="1" dirty="0" smtClean="0"/>
              <a:t> Dialog </a:t>
            </a:r>
            <a:r>
              <a:rPr lang="de-DE" sz="2400" dirty="0" smtClean="0"/>
              <a:t>in Ref1 and </a:t>
            </a:r>
            <a:r>
              <a:rPr lang="de-DE" sz="2400" dirty="0" err="1" smtClean="0"/>
              <a:t>select</a:t>
            </a:r>
            <a:r>
              <a:rPr lang="de-DE" sz="2400" dirty="0" smtClean="0"/>
              <a:t> </a:t>
            </a:r>
            <a:r>
              <a:rPr lang="de-DE" sz="2400" b="1" dirty="0" smtClean="0"/>
              <a:t>E6:E10</a:t>
            </a:r>
            <a:r>
              <a:rPr lang="de-DE" sz="2400" dirty="0" smtClean="0"/>
              <a:t>. </a:t>
            </a:r>
            <a:r>
              <a:rPr lang="en-US" sz="2400" dirty="0" smtClean="0"/>
              <a:t>You are inputting your first reference.</a:t>
            </a:r>
          </a:p>
          <a:p>
            <a:pPr marL="457200" indent="-457200">
              <a:buFont typeface="+mj-lt"/>
              <a:buAutoNum type="arabicPeriod" startAt="5"/>
            </a:pPr>
            <a:r>
              <a:rPr lang="en-US" sz="2400" dirty="0" smtClean="0"/>
              <a:t>Click </a:t>
            </a:r>
            <a:r>
              <a:rPr lang="en-US" sz="2400" b="1" dirty="0" smtClean="0"/>
              <a:t>Expand Dialog </a:t>
            </a:r>
            <a:r>
              <a:rPr lang="en-US" sz="2400" dirty="0" smtClean="0"/>
              <a:t>and click </a:t>
            </a:r>
            <a:r>
              <a:rPr lang="en-US" sz="2400" b="1" dirty="0" smtClean="0"/>
              <a:t>OK </a:t>
            </a:r>
            <a:r>
              <a:rPr lang="en-US" sz="2400" dirty="0" smtClean="0"/>
              <a:t>to accept your changes and close the dialog box.</a:t>
            </a:r>
          </a:p>
          <a:p>
            <a:pPr marL="457200" indent="-457200">
              <a:buFont typeface="+mj-lt"/>
              <a:buAutoNum type="arabicPeriod" startAt="5"/>
            </a:pPr>
            <a:r>
              <a:rPr lang="en-US" sz="2400" dirty="0" smtClean="0"/>
              <a:t>Select </a:t>
            </a:r>
            <a:r>
              <a:rPr lang="en-US" sz="2400" b="1" dirty="0" smtClean="0"/>
              <a:t>B11 </a:t>
            </a:r>
            <a:r>
              <a:rPr lang="en-US" sz="2400" dirty="0" smtClean="0"/>
              <a:t>and key </a:t>
            </a:r>
            <a:r>
              <a:rPr lang="en-US" sz="2400" b="1" dirty="0" smtClean="0"/>
              <a:t>Support Staff Total</a:t>
            </a:r>
            <a:r>
              <a:rPr lang="en-US" sz="2400" dirty="0" smtClean="0"/>
              <a:t>.</a:t>
            </a:r>
          </a:p>
          <a:p>
            <a:pPr marL="457200" indent="-457200">
              <a:buFont typeface="+mj-lt"/>
              <a:buAutoNum type="arabicPeriod" startAt="5"/>
            </a:pPr>
            <a:r>
              <a:rPr lang="en-US" sz="2400" dirty="0" smtClean="0"/>
              <a:t>Select </a:t>
            </a:r>
            <a:r>
              <a:rPr lang="en-US" sz="2400" b="1" dirty="0" smtClean="0"/>
              <a:t>B21 </a:t>
            </a:r>
            <a:r>
              <a:rPr lang="en-US" sz="2400" dirty="0" smtClean="0"/>
              <a:t>and key </a:t>
            </a:r>
            <a:r>
              <a:rPr lang="en-US" sz="2400" b="1" dirty="0" smtClean="0"/>
              <a:t>Sales and Marketing Total</a:t>
            </a:r>
            <a:r>
              <a:rPr lang="en-US" sz="2400" dirty="0" smtClean="0"/>
              <a:t>.</a:t>
            </a:r>
          </a:p>
          <a:p>
            <a:pPr marL="457200" indent="-457200">
              <a:buFont typeface="+mj-lt"/>
              <a:buAutoNum type="arabicPeriod" startAt="5"/>
            </a:pPr>
            <a:r>
              <a:rPr lang="en-US" sz="2400" dirty="0" smtClean="0"/>
              <a:t>Select </a:t>
            </a:r>
            <a:r>
              <a:rPr lang="en-US" sz="2400" b="1" dirty="0" smtClean="0"/>
              <a:t>E21 </a:t>
            </a:r>
            <a:r>
              <a:rPr lang="en-US" sz="2400" dirty="0" smtClean="0"/>
              <a:t>and click </a:t>
            </a:r>
            <a:r>
              <a:rPr lang="en-US" sz="2400" b="1" dirty="0" smtClean="0"/>
              <a:t>Recently Used</a:t>
            </a:r>
            <a:r>
              <a:rPr lang="en-US" sz="2400" dirty="0" smtClean="0"/>
              <a:t>. Click </a:t>
            </a:r>
            <a:r>
              <a:rPr lang="en-US" sz="2400" b="1" dirty="0" smtClean="0"/>
              <a:t>SUBTOTAL</a:t>
            </a:r>
            <a:r>
              <a:rPr lang="en-US" sz="2400" dirty="0" smtClean="0"/>
              <a:t>. Use the same procedure in step 4 to create a subtotal for the values in E12:E20. You are creating another subtotal formula. Format the subtotal for currency and expand the column to accommodate the data.</a:t>
            </a: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Build to Subtotal and Total</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10"/>
            </a:pPr>
            <a:r>
              <a:rPr lang="en-US" sz="2400" dirty="0" smtClean="0"/>
              <a:t>Press </a:t>
            </a:r>
            <a:r>
              <a:rPr lang="en-US" sz="2400" b="1" dirty="0" smtClean="0"/>
              <a:t>Ctrl</a:t>
            </a:r>
            <a:r>
              <a:rPr lang="en-US" sz="2400" dirty="0" smtClean="0"/>
              <a:t> and select row </a:t>
            </a:r>
            <a:br>
              <a:rPr lang="en-US" sz="2400" dirty="0" smtClean="0"/>
            </a:br>
            <a:r>
              <a:rPr lang="en-US" sz="2400" b="1" dirty="0" smtClean="0"/>
              <a:t>11</a:t>
            </a:r>
            <a:r>
              <a:rPr lang="en-US" sz="2400" dirty="0" smtClean="0"/>
              <a:t> and row </a:t>
            </a:r>
            <a:r>
              <a:rPr lang="en-US" sz="2400" b="1" dirty="0" smtClean="0"/>
              <a:t>21</a:t>
            </a:r>
            <a:r>
              <a:rPr lang="en-US" sz="2400" dirty="0" smtClean="0"/>
              <a:t>. Click </a:t>
            </a:r>
            <a:r>
              <a:rPr lang="en-US" sz="2400" b="1" dirty="0" smtClean="0"/>
              <a:t>Bold </a:t>
            </a:r>
            <a:br>
              <a:rPr lang="en-US" sz="2400" b="1" dirty="0" smtClean="0"/>
            </a:br>
            <a:r>
              <a:rPr lang="en-US" sz="2400" dirty="0" smtClean="0"/>
              <a:t>on the </a:t>
            </a:r>
            <a:r>
              <a:rPr lang="en-US" sz="2400" i="1" dirty="0" smtClean="0"/>
              <a:t>Home </a:t>
            </a:r>
            <a:r>
              <a:rPr lang="en-US" sz="2400" dirty="0" smtClean="0"/>
              <a:t>tab to </a:t>
            </a:r>
            <a:br>
              <a:rPr lang="en-US" sz="2400" dirty="0" smtClean="0"/>
            </a:br>
            <a:r>
              <a:rPr lang="en-US" sz="2400" dirty="0" smtClean="0"/>
              <a:t>emphasize the subtotals. </a:t>
            </a:r>
            <a:br>
              <a:rPr lang="en-US" sz="2400" dirty="0" smtClean="0"/>
            </a:br>
            <a:r>
              <a:rPr lang="en-US" sz="2400" dirty="0" smtClean="0"/>
              <a:t>Compare your worksheet </a:t>
            </a:r>
            <a:br>
              <a:rPr lang="en-US" sz="2400" dirty="0" smtClean="0"/>
            </a:br>
            <a:r>
              <a:rPr lang="en-US" sz="2400" dirty="0" smtClean="0"/>
              <a:t>to the figure.</a:t>
            </a:r>
          </a:p>
          <a:p>
            <a:pPr marL="457200" indent="-457200">
              <a:buFont typeface="+mj-lt"/>
              <a:buAutoNum type="arabicPeriod" startAt="10"/>
            </a:pPr>
            <a:r>
              <a:rPr lang="en-US" sz="2400" b="1" dirty="0" smtClean="0"/>
              <a:t>SAVE</a:t>
            </a:r>
            <a:r>
              <a:rPr lang="en-US" sz="2400" dirty="0" smtClean="0"/>
              <a:t> the workbook as </a:t>
            </a:r>
            <a:br>
              <a:rPr lang="en-US" sz="2400" dirty="0" smtClean="0"/>
            </a:br>
            <a:r>
              <a:rPr lang="en-US" sz="2400" b="1" i="1" dirty="0" smtClean="0"/>
              <a:t>Combined Depts</a:t>
            </a:r>
            <a:r>
              <a:rPr lang="en-US" sz="2400" dirty="0" smtClean="0"/>
              <a:t>.</a:t>
            </a:r>
          </a:p>
          <a:p>
            <a:r>
              <a:rPr lang="en-US" sz="2400" b="1" dirty="0" smtClean="0"/>
              <a:t>LEAVE</a:t>
            </a:r>
            <a:r>
              <a:rPr lang="en-US" sz="2400" dirty="0" smtClean="0"/>
              <a:t> the workbook open to use in the next exercise.</a:t>
            </a:r>
            <a:endParaRPr lang="en-US" sz="2400" dirty="0"/>
          </a:p>
        </p:txBody>
      </p:sp>
      <p:pic>
        <p:nvPicPr>
          <p:cNvPr id="4" name="Picture 3" descr="f0828.JPG"/>
          <p:cNvPicPr>
            <a:picLocks noChangeAspect="1"/>
          </p:cNvPicPr>
          <p:nvPr/>
        </p:nvPicPr>
        <p:blipFill>
          <a:blip r:embed="rId3"/>
          <a:stretch>
            <a:fillRect/>
          </a:stretch>
        </p:blipFill>
        <p:spPr>
          <a:xfrm>
            <a:off x="4524375" y="1905000"/>
            <a:ext cx="4086225" cy="265747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Display Formulas on the Screen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dirty="0" smtClean="0"/>
              <a:t>With the workbook </a:t>
            </a:r>
            <a:r>
              <a:rPr lang="en-US" sz="2400" b="1" i="1" dirty="0" smtClean="0"/>
              <a:t>Combined </a:t>
            </a:r>
            <a:r>
              <a:rPr lang="en-US" sz="2400" b="1" i="1" dirty="0" err="1" smtClean="0"/>
              <a:t>Depts</a:t>
            </a:r>
            <a:r>
              <a:rPr lang="en-US" sz="2400" dirty="0" smtClean="0"/>
              <a:t> already open, perform the following steps:</a:t>
            </a:r>
          </a:p>
          <a:p>
            <a:pPr marL="457200" indent="-457200">
              <a:buFont typeface="+mj-lt"/>
              <a:buAutoNum type="arabicPeriod"/>
            </a:pPr>
            <a:r>
              <a:rPr lang="en-US" sz="2400" dirty="0" smtClean="0"/>
              <a:t>Click </a:t>
            </a:r>
            <a:r>
              <a:rPr lang="en-US" sz="2400" b="1" dirty="0" smtClean="0"/>
              <a:t>Show Formulas </a:t>
            </a:r>
            <a:r>
              <a:rPr lang="en-US" sz="2400" dirty="0" smtClean="0"/>
              <a:t>in the </a:t>
            </a:r>
            <a:r>
              <a:rPr lang="en-US" sz="2400" i="1" dirty="0" smtClean="0"/>
              <a:t>Formula Auditing </a:t>
            </a:r>
            <a:r>
              <a:rPr lang="en-US" sz="2400" dirty="0" smtClean="0"/>
              <a:t>group on the </a:t>
            </a:r>
            <a:r>
              <a:rPr lang="en-US" sz="2400" i="1" dirty="0" smtClean="0"/>
              <a:t>Formulas </a:t>
            </a:r>
            <a:r>
              <a:rPr lang="en-US" sz="2400" dirty="0" smtClean="0"/>
              <a:t>tab. All worksheet formulas are displayed.</a:t>
            </a:r>
          </a:p>
          <a:p>
            <a:pPr marL="457200" indent="-457200">
              <a:buFont typeface="+mj-lt"/>
              <a:buAutoNum type="arabicPeriod"/>
            </a:pPr>
            <a:r>
              <a:rPr lang="en-US" sz="2400" dirty="0" smtClean="0"/>
              <a:t>Click </a:t>
            </a:r>
            <a:r>
              <a:rPr lang="en-US" sz="2400" b="1" dirty="0" smtClean="0"/>
              <a:t>Show Formulas</a:t>
            </a:r>
            <a:r>
              <a:rPr lang="en-US" sz="2400" dirty="0" smtClean="0"/>
              <a:t>. Values are displayed.</a:t>
            </a:r>
          </a:p>
          <a:p>
            <a:pPr marL="457200" indent="-457200">
              <a:buFont typeface="+mj-lt"/>
              <a:buAutoNum type="arabicPeriod"/>
            </a:pPr>
            <a:r>
              <a:rPr lang="en-US" sz="2400" b="1" dirty="0" smtClean="0"/>
              <a:t>SAVE</a:t>
            </a:r>
            <a:r>
              <a:rPr lang="en-US" sz="2400" dirty="0" smtClean="0"/>
              <a:t> and </a:t>
            </a:r>
            <a:r>
              <a:rPr lang="en-US" sz="2400" b="1" dirty="0" smtClean="0"/>
              <a:t>CLOSE</a:t>
            </a:r>
            <a:r>
              <a:rPr lang="en-US" sz="2400" dirty="0" smtClean="0"/>
              <a:t> the workbook. When you open the workbook again, it will open values displayed.</a:t>
            </a:r>
          </a:p>
          <a:p>
            <a:r>
              <a:rPr lang="en-US" sz="2400" b="1" dirty="0" smtClean="0"/>
              <a:t>LEAVE</a:t>
            </a:r>
            <a:r>
              <a:rPr lang="en-US" sz="2400" dirty="0" smtClean="0"/>
              <a:t> Excel open to use in the next exercise.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Formulas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a:pPr>
            <a:r>
              <a:rPr lang="en-US" sz="2400" b="1" dirty="0" smtClean="0"/>
              <a:t>OPEN</a:t>
            </a:r>
            <a:r>
              <a:rPr lang="en-US" sz="2400" dirty="0" smtClean="0"/>
              <a:t> </a:t>
            </a:r>
            <a:r>
              <a:rPr lang="en-US" sz="2400" b="1" i="1" dirty="0" smtClean="0"/>
              <a:t>Budget</a:t>
            </a:r>
            <a:r>
              <a:rPr lang="en-US" sz="2400" dirty="0" smtClean="0"/>
              <a:t> from your Lesson 8 folder. This is the exercise you saved earlier.</a:t>
            </a:r>
          </a:p>
          <a:p>
            <a:pPr marL="457200" indent="-457200">
              <a:buFont typeface="+mj-lt"/>
              <a:buAutoNum type="arabicPeriod"/>
            </a:pPr>
            <a:r>
              <a:rPr lang="en-US" sz="2400" dirty="0" smtClean="0"/>
              <a:t>Click </a:t>
            </a:r>
            <a:r>
              <a:rPr lang="en-US" sz="2400" b="1" dirty="0" smtClean="0"/>
              <a:t>Show Formulas </a:t>
            </a:r>
            <a:r>
              <a:rPr lang="en-US" sz="2400" dirty="0" smtClean="0"/>
              <a:t>in the </a:t>
            </a:r>
            <a:r>
              <a:rPr lang="en-US" sz="2400" i="1" dirty="0" smtClean="0"/>
              <a:t>Formula Auditing </a:t>
            </a:r>
            <a:r>
              <a:rPr lang="en-US" sz="2400" dirty="0" smtClean="0"/>
              <a:t>group on the </a:t>
            </a:r>
            <a:r>
              <a:rPr lang="en-US" sz="2400" i="1" dirty="0" smtClean="0"/>
              <a:t>Formulas </a:t>
            </a:r>
            <a:r>
              <a:rPr lang="en-US" sz="2400" dirty="0" smtClean="0"/>
              <a:t>tab. The formulas appear in the spreadsheet.</a:t>
            </a:r>
          </a:p>
          <a:p>
            <a:pPr marL="457200" indent="-457200">
              <a:buFont typeface="+mj-lt"/>
              <a:buAutoNum type="arabicPeriod"/>
            </a:pPr>
            <a:r>
              <a:rPr lang="en-US" sz="2400" dirty="0" smtClean="0"/>
              <a:t>Click the </a:t>
            </a:r>
            <a:r>
              <a:rPr lang="en-US" sz="2400" b="1" dirty="0" smtClean="0"/>
              <a:t>Page Layout </a:t>
            </a:r>
            <a:r>
              <a:rPr lang="en-US" sz="2400" dirty="0" smtClean="0"/>
              <a:t>tab and click </a:t>
            </a:r>
            <a:r>
              <a:rPr lang="en-US" sz="2400" b="1" dirty="0" smtClean="0"/>
              <a:t>Print in Gridlines </a:t>
            </a:r>
            <a:r>
              <a:rPr lang="en-US" sz="2400" dirty="0" smtClean="0"/>
              <a:t>and </a:t>
            </a:r>
            <a:r>
              <a:rPr lang="en-US" sz="2400" b="1" dirty="0" smtClean="0"/>
              <a:t>Print in Headings </a:t>
            </a:r>
            <a:r>
              <a:rPr lang="en-US" sz="2400" dirty="0" smtClean="0"/>
              <a:t>in the </a:t>
            </a:r>
            <a:r>
              <a:rPr lang="en-US" sz="2400" i="1" dirty="0" smtClean="0"/>
              <a:t>Sheet Options </a:t>
            </a:r>
            <a:r>
              <a:rPr lang="en-US" sz="2400" dirty="0" smtClean="0"/>
              <a:t>group.</a:t>
            </a:r>
          </a:p>
          <a:p>
            <a:pPr marL="457200" indent="-457200">
              <a:buFont typeface="+mj-lt"/>
              <a:buAutoNum type="arabicPeriod"/>
            </a:pPr>
            <a:r>
              <a:rPr lang="en-US" sz="2400" dirty="0" smtClean="0"/>
              <a:t>Click </a:t>
            </a:r>
            <a:r>
              <a:rPr lang="en-US" sz="2400" b="1" dirty="0" smtClean="0"/>
              <a:t>Orientation </a:t>
            </a:r>
            <a:r>
              <a:rPr lang="en-US" sz="2400" dirty="0" smtClean="0"/>
              <a:t>in the </a:t>
            </a:r>
            <a:r>
              <a:rPr lang="en-US" sz="2400" i="1" dirty="0" smtClean="0"/>
              <a:t>Page Setup </a:t>
            </a:r>
            <a:r>
              <a:rPr lang="en-US" sz="2400" dirty="0" smtClean="0"/>
              <a:t>group and click </a:t>
            </a:r>
            <a:r>
              <a:rPr lang="en-US" sz="2400" b="1" dirty="0" smtClean="0"/>
              <a:t>Landscape</a:t>
            </a:r>
            <a:r>
              <a:rPr lang="en-US" sz="2400" dirty="0" smtClean="0"/>
              <a:t>.</a:t>
            </a:r>
          </a:p>
          <a:p>
            <a:pPr marL="457200" indent="-457200">
              <a:buFont typeface="+mj-lt"/>
              <a:buAutoNum type="arabicPeriod"/>
            </a:pPr>
            <a:r>
              <a:rPr lang="en-US" sz="2400" dirty="0" smtClean="0"/>
              <a:t>Click the </a:t>
            </a:r>
            <a:r>
              <a:rPr lang="en-US" sz="2400" b="1" dirty="0" smtClean="0"/>
              <a:t>File </a:t>
            </a:r>
            <a:r>
              <a:rPr lang="en-US" sz="2400" dirty="0" smtClean="0"/>
              <a:t>tab. Click on </a:t>
            </a:r>
            <a:r>
              <a:rPr lang="en-US" sz="2400" b="1" dirty="0" smtClean="0"/>
              <a:t>Print </a:t>
            </a:r>
            <a:r>
              <a:rPr lang="en-US" sz="2400" dirty="0" smtClean="0"/>
              <a:t>and view the Print Preview.</a:t>
            </a:r>
          </a:p>
          <a:p>
            <a:pPr marL="457200" indent="-457200">
              <a:buFont typeface="+mj-lt"/>
              <a:buAutoNum type="arabicPeriod"/>
            </a:pPr>
            <a:r>
              <a:rPr lang="en-US" sz="2400" dirty="0" smtClean="0"/>
              <a:t>Click the </a:t>
            </a:r>
            <a:r>
              <a:rPr lang="en-US" sz="2400" b="1" dirty="0" smtClean="0"/>
              <a:t>Page Setup </a:t>
            </a:r>
            <a:r>
              <a:rPr lang="en-US" sz="2400" dirty="0" smtClean="0"/>
              <a:t>link at the bottom of the print settings to open the </a:t>
            </a:r>
            <a:r>
              <a:rPr lang="en-US" sz="2400" i="1" dirty="0" smtClean="0"/>
              <a:t>Page Setup</a:t>
            </a:r>
            <a:r>
              <a:rPr lang="en-US" sz="2400" dirty="0" smtClean="0"/>
              <a:t> dialog box.</a:t>
            </a:r>
          </a:p>
          <a:p>
            <a:endParaRPr lang="en-US" sz="2400"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Formulas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7"/>
            </a:pPr>
            <a:r>
              <a:rPr lang="en-US" sz="2400" dirty="0" smtClean="0"/>
              <a:t>On the </a:t>
            </a:r>
            <a:r>
              <a:rPr lang="en-US" sz="2400" i="1" dirty="0" smtClean="0"/>
              <a:t>Page </a:t>
            </a:r>
            <a:r>
              <a:rPr lang="en-US" sz="2400" dirty="0" smtClean="0"/>
              <a:t>tab of the </a:t>
            </a:r>
            <a:br>
              <a:rPr lang="en-US" sz="2400" dirty="0" smtClean="0"/>
            </a:br>
            <a:r>
              <a:rPr lang="en-US" sz="2400" dirty="0" smtClean="0"/>
              <a:t>dialog box, click </a:t>
            </a:r>
            <a:r>
              <a:rPr lang="en-US" sz="2400" b="1" dirty="0" smtClean="0"/>
              <a:t>Fit to: </a:t>
            </a:r>
            <a:br>
              <a:rPr lang="en-US" sz="2400" b="1" dirty="0" smtClean="0"/>
            </a:br>
            <a:r>
              <a:rPr lang="en-US" sz="2400" dirty="0" smtClean="0"/>
              <a:t>and leave the defaults </a:t>
            </a:r>
            <a:br>
              <a:rPr lang="en-US" sz="2400" dirty="0" smtClean="0"/>
            </a:br>
            <a:r>
              <a:rPr lang="en-US" sz="2400" dirty="0" smtClean="0"/>
              <a:t>as 1 page wide by 1 tall.</a:t>
            </a:r>
          </a:p>
          <a:p>
            <a:pPr marL="457200" indent="-457200">
              <a:buFont typeface="+mj-lt"/>
              <a:buAutoNum type="arabicPeriod" startAt="7"/>
            </a:pPr>
            <a:r>
              <a:rPr lang="en-US" sz="2400" dirty="0" smtClean="0"/>
              <a:t>Click the </a:t>
            </a:r>
            <a:r>
              <a:rPr lang="en-US" sz="2400" b="1" dirty="0" smtClean="0"/>
              <a:t>Header/Footer </a:t>
            </a:r>
            <a:br>
              <a:rPr lang="en-US" sz="2400" b="1" dirty="0" smtClean="0"/>
            </a:br>
            <a:r>
              <a:rPr lang="en-US" sz="2400" dirty="0" smtClean="0"/>
              <a:t>tab. Click </a:t>
            </a:r>
            <a:r>
              <a:rPr lang="en-US" sz="2400" b="1" dirty="0" smtClean="0"/>
              <a:t>Custom </a:t>
            </a:r>
            <a:br>
              <a:rPr lang="en-US" sz="2400" b="1" dirty="0" smtClean="0"/>
            </a:br>
            <a:r>
              <a:rPr lang="en-US" sz="2400" b="1" dirty="0" smtClean="0"/>
              <a:t>Header </a:t>
            </a:r>
            <a:r>
              <a:rPr lang="en-US" sz="2400" dirty="0" smtClean="0"/>
              <a:t>and key </a:t>
            </a:r>
            <a:r>
              <a:rPr lang="en-US" sz="2400" b="1" dirty="0" smtClean="0"/>
              <a:t>your </a:t>
            </a:r>
            <a:br>
              <a:rPr lang="en-US" sz="2400" b="1" dirty="0" smtClean="0"/>
            </a:br>
            <a:r>
              <a:rPr lang="en-US" sz="2400" b="1" dirty="0" smtClean="0"/>
              <a:t>name </a:t>
            </a:r>
            <a:r>
              <a:rPr lang="en-US" sz="2400" dirty="0" smtClean="0"/>
              <a:t>in the left section. </a:t>
            </a:r>
            <a:br>
              <a:rPr lang="en-US" sz="2400" dirty="0" smtClean="0"/>
            </a:br>
            <a:r>
              <a:rPr lang="en-US" sz="2400" dirty="0" smtClean="0"/>
              <a:t>Click </a:t>
            </a:r>
            <a:r>
              <a:rPr lang="en-US" sz="2400" b="1" dirty="0" smtClean="0"/>
              <a:t>OK </a:t>
            </a:r>
            <a:r>
              <a:rPr lang="en-US" sz="2400" dirty="0" smtClean="0"/>
              <a:t>to accept your </a:t>
            </a:r>
            <a:br>
              <a:rPr lang="en-US" sz="2400" dirty="0" smtClean="0"/>
            </a:br>
            <a:r>
              <a:rPr lang="en-US" sz="2400" dirty="0" smtClean="0"/>
              <a:t>changes and close the </a:t>
            </a:r>
            <a:br>
              <a:rPr lang="en-US" sz="2400" dirty="0" smtClean="0"/>
            </a:br>
            <a:r>
              <a:rPr lang="en-US" sz="2400" i="1" dirty="0" smtClean="0"/>
              <a:t>Page Setup</a:t>
            </a:r>
            <a:r>
              <a:rPr lang="en-US" sz="2400" dirty="0" smtClean="0"/>
              <a:t> dialog box. </a:t>
            </a:r>
            <a:br>
              <a:rPr lang="en-US" sz="2400" dirty="0" smtClean="0"/>
            </a:br>
            <a:r>
              <a:rPr lang="en-US" sz="2400" dirty="0" smtClean="0"/>
              <a:t>Refer to the figure.</a:t>
            </a:r>
          </a:p>
        </p:txBody>
      </p:sp>
      <p:pic>
        <p:nvPicPr>
          <p:cNvPr id="4" name="Picture 3" descr="f0829.JPG"/>
          <p:cNvPicPr>
            <a:picLocks noChangeAspect="1"/>
          </p:cNvPicPr>
          <p:nvPr/>
        </p:nvPicPr>
        <p:blipFill>
          <a:blip r:embed="rId3"/>
          <a:stretch>
            <a:fillRect/>
          </a:stretch>
        </p:blipFill>
        <p:spPr>
          <a:xfrm>
            <a:off x="4267200" y="2209800"/>
            <a:ext cx="4419600" cy="3390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Addition</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4"/>
            </a:pPr>
            <a:r>
              <a:rPr lang="en-US" sz="2400" dirty="0" smtClean="0"/>
              <a:t>Select </a:t>
            </a:r>
            <a:r>
              <a:rPr lang="en-US" sz="2400" b="1" dirty="0" smtClean="0"/>
              <a:t>A3</a:t>
            </a:r>
            <a:r>
              <a:rPr lang="en-US" sz="2400" dirty="0" smtClean="0"/>
              <a:t>. Click the formula bar and key </a:t>
            </a:r>
            <a:r>
              <a:rPr lang="en-US" sz="2400" b="1" dirty="0" smtClean="0"/>
              <a:t>=94+89+35</a:t>
            </a:r>
            <a:r>
              <a:rPr lang="en-US" sz="2400" dirty="0" smtClean="0"/>
              <a:t>. Press </a:t>
            </a:r>
            <a:r>
              <a:rPr lang="en-US" sz="2400" b="1" dirty="0" smtClean="0"/>
              <a:t>Enter</a:t>
            </a:r>
            <a:r>
              <a:rPr lang="en-US" sz="2400" dirty="0" smtClean="0"/>
              <a:t>. The sum of the three numbers, </a:t>
            </a:r>
            <a:r>
              <a:rPr lang="en-US" sz="2400" i="1" dirty="0" smtClean="0"/>
              <a:t>218</a:t>
            </a:r>
            <a:r>
              <a:rPr lang="en-US" sz="2400" dirty="0" smtClean="0"/>
              <a:t>, appears in the cell.</a:t>
            </a:r>
          </a:p>
          <a:p>
            <a:pPr marL="457200" indent="-457200">
              <a:buFont typeface="+mj-lt"/>
              <a:buAutoNum type="arabicPeriod" startAt="4"/>
            </a:pPr>
            <a:r>
              <a:rPr lang="en-US" sz="2400" dirty="0" smtClean="0"/>
              <a:t>Select </a:t>
            </a:r>
            <a:r>
              <a:rPr lang="en-US" sz="2400" b="1" dirty="0" smtClean="0"/>
              <a:t>A3 </a:t>
            </a:r>
            <a:r>
              <a:rPr lang="en-US" sz="2400" dirty="0" smtClean="0"/>
              <a:t>and click the formula bar. Select </a:t>
            </a:r>
            <a:r>
              <a:rPr lang="en-US" sz="2400" b="1" dirty="0" smtClean="0"/>
              <a:t>89 </a:t>
            </a:r>
            <a:r>
              <a:rPr lang="en-US" sz="2400" dirty="0" smtClean="0"/>
              <a:t>and key </a:t>
            </a:r>
            <a:r>
              <a:rPr lang="en-US" sz="2400" b="1" dirty="0" smtClean="0"/>
              <a:t>98</a:t>
            </a:r>
            <a:r>
              <a:rPr lang="en-US" sz="2400" dirty="0" smtClean="0"/>
              <a:t>. Press </a:t>
            </a:r>
            <a:r>
              <a:rPr lang="en-US" sz="2400" b="1" dirty="0" smtClean="0"/>
              <a:t>Enter</a:t>
            </a:r>
            <a:r>
              <a:rPr lang="en-US" sz="2400" dirty="0" smtClean="0"/>
              <a:t>. Notice that your sum changes to </a:t>
            </a:r>
            <a:r>
              <a:rPr lang="en-US" sz="2400" i="1" dirty="0" smtClean="0"/>
              <a:t>227</a:t>
            </a:r>
            <a:r>
              <a:rPr lang="en-US" sz="2400" dirty="0" smtClean="0"/>
              <a:t>.</a:t>
            </a:r>
          </a:p>
          <a:p>
            <a:r>
              <a:rPr lang="en-US" sz="2400" b="1" dirty="0" smtClean="0"/>
              <a:t>LEAVE</a:t>
            </a:r>
            <a:r>
              <a:rPr lang="en-US" sz="2400" dirty="0" smtClean="0"/>
              <a:t> the workbook open to use in the next exercise. </a:t>
            </a:r>
            <a:endParaRPr 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Print Formulas</a:t>
            </a:r>
            <a:endParaRPr lang="en-US" dirty="0"/>
          </a:p>
        </p:txBody>
      </p:sp>
      <p:sp>
        <p:nvSpPr>
          <p:cNvPr id="6147" name="Content Placeholder 2"/>
          <p:cNvSpPr>
            <a:spLocks noGrp="1"/>
          </p:cNvSpPr>
          <p:nvPr>
            <p:ph idx="1"/>
          </p:nvPr>
        </p:nvSpPr>
        <p:spPr>
          <a:xfrm>
            <a:off x="457200" y="1600200"/>
            <a:ext cx="8229600" cy="4876800"/>
          </a:xfrm>
        </p:spPr>
        <p:txBody>
          <a:bodyPr/>
          <a:lstStyle/>
          <a:p>
            <a:pPr marL="457200" indent="-457200">
              <a:buFont typeface="+mj-lt"/>
              <a:buAutoNum type="arabicPeriod" startAt="9"/>
            </a:pPr>
            <a:r>
              <a:rPr lang="en-US" sz="2400" dirty="0" smtClean="0"/>
              <a:t>Click the </a:t>
            </a:r>
            <a:r>
              <a:rPr lang="en-US" sz="2400" b="1" dirty="0" smtClean="0"/>
              <a:t>Print </a:t>
            </a:r>
            <a:r>
              <a:rPr lang="en-US" sz="2400" dirty="0" smtClean="0"/>
              <a:t>button at the top-left corner of the Backstage view window. When prompted, click </a:t>
            </a:r>
            <a:r>
              <a:rPr lang="en-US" sz="2400" b="1" dirty="0" smtClean="0"/>
              <a:t>OK </a:t>
            </a:r>
            <a:r>
              <a:rPr lang="en-US" sz="2400" dirty="0" smtClean="0"/>
              <a:t>to print the document.</a:t>
            </a:r>
          </a:p>
          <a:p>
            <a:pPr marL="457200" indent="-457200">
              <a:buFont typeface="+mj-lt"/>
              <a:buAutoNum type="arabicPeriod" startAt="9"/>
            </a:pPr>
            <a:r>
              <a:rPr lang="en-US" sz="2400" b="1" dirty="0" smtClean="0"/>
              <a:t>SAVE</a:t>
            </a:r>
            <a:r>
              <a:rPr lang="en-US" sz="2400" dirty="0" smtClean="0"/>
              <a:t> the workbook with the same name. </a:t>
            </a:r>
            <a:r>
              <a:rPr lang="en-US" sz="2400" b="1" dirty="0" smtClean="0"/>
              <a:t>CLOSE</a:t>
            </a:r>
            <a:r>
              <a:rPr lang="en-US" sz="2400" dirty="0" smtClean="0"/>
              <a:t> the workbook.</a:t>
            </a:r>
          </a:p>
          <a:p>
            <a:r>
              <a:rPr lang="en-US" sz="2400" b="1" dirty="0" smtClean="0"/>
              <a:t>CLOSE</a:t>
            </a:r>
            <a:r>
              <a:rPr lang="en-US" sz="2400" dirty="0" smtClean="0"/>
              <a:t> Excel.</a:t>
            </a:r>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smtClean="0"/>
              <a:t>Lesson Summary</a:t>
            </a:r>
          </a:p>
        </p:txBody>
      </p:sp>
      <p:sp>
        <p:nvSpPr>
          <p:cNvPr id="49155" name="Rectangle 22"/>
          <p:cNvSpPr>
            <a:spLocks noChangeArrowheads="1"/>
          </p:cNvSpPr>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CC"/>
              </a:buClr>
              <a:buFontTx/>
              <a:buChar char="•"/>
            </a:pPr>
            <a:endParaRPr lang="en-US" sz="3200">
              <a:latin typeface="Franklin Gothic Book" pitchFamily="34" charset="0"/>
            </a:endParaRPr>
          </a:p>
        </p:txBody>
      </p:sp>
      <p:pic>
        <p:nvPicPr>
          <p:cNvPr id="4" name="Picture 3" descr="matrix.JPG"/>
          <p:cNvPicPr>
            <a:picLocks noChangeAspect="1"/>
          </p:cNvPicPr>
          <p:nvPr/>
        </p:nvPicPr>
        <p:blipFill>
          <a:blip r:embed="rId3"/>
          <a:stretch>
            <a:fillRect/>
          </a:stretch>
        </p:blipFill>
        <p:spPr>
          <a:xfrm>
            <a:off x="762000" y="1857091"/>
            <a:ext cx="7764687" cy="347690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100" dirty="0" smtClean="0"/>
              <a:t>Step-by-Step: Create a Formula for Subtraction</a:t>
            </a:r>
            <a:endParaRPr lang="en-US" sz="31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Select </a:t>
            </a:r>
            <a:r>
              <a:rPr lang="en-US" sz="2400" b="1" dirty="0" smtClean="0"/>
              <a:t>A5</a:t>
            </a:r>
            <a:r>
              <a:rPr lang="en-US" sz="2400" dirty="0" smtClean="0"/>
              <a:t>. Key </a:t>
            </a:r>
            <a:r>
              <a:rPr lang="en-US" sz="2400" b="1" dirty="0" smtClean="0"/>
              <a:t>=456−98</a:t>
            </a:r>
            <a:r>
              <a:rPr lang="en-US" sz="2400" dirty="0" smtClean="0"/>
              <a:t>. Press </a:t>
            </a:r>
            <a:r>
              <a:rPr lang="en-US" sz="2400" b="1" dirty="0" smtClean="0"/>
              <a:t>Enter</a:t>
            </a:r>
            <a:r>
              <a:rPr lang="en-US" sz="2400" dirty="0" smtClean="0"/>
              <a:t>. The value in A5, </a:t>
            </a:r>
            <a:r>
              <a:rPr lang="en-US" sz="2400" i="1" dirty="0" smtClean="0"/>
              <a:t>358</a:t>
            </a:r>
            <a:r>
              <a:rPr lang="en-US" sz="2400" dirty="0" smtClean="0"/>
              <a:t>, appears in the cell.</a:t>
            </a:r>
          </a:p>
          <a:p>
            <a:pPr marL="457200" indent="-457200">
              <a:buFont typeface="+mj-lt"/>
              <a:buAutoNum type="arabicPeriod"/>
            </a:pPr>
            <a:r>
              <a:rPr lang="en-US" sz="2400" dirty="0" smtClean="0"/>
              <a:t>Select </a:t>
            </a:r>
            <a:r>
              <a:rPr lang="en-US" sz="2400" b="1" dirty="0" smtClean="0"/>
              <a:t>A6 </a:t>
            </a:r>
            <a:r>
              <a:rPr lang="en-US" sz="2400" dirty="0" smtClean="0"/>
              <a:t>and key </a:t>
            </a:r>
            <a:r>
              <a:rPr lang="en-US" sz="2400" b="1" dirty="0" smtClean="0"/>
              <a:t>=545</a:t>
            </a:r>
            <a:r>
              <a:rPr lang="en-US" sz="2400" b="1" dirty="0" smtClean="0"/>
              <a:t>−13−8</a:t>
            </a:r>
            <a:r>
              <a:rPr lang="en-US" sz="2400" dirty="0" smtClean="0"/>
              <a:t>. Press </a:t>
            </a:r>
            <a:r>
              <a:rPr lang="en-US" sz="2400" b="1" dirty="0" smtClean="0"/>
              <a:t>Enter</a:t>
            </a:r>
            <a:r>
              <a:rPr lang="en-US" sz="2400" dirty="0" smtClean="0"/>
              <a:t>. The value in A6 should be </a:t>
            </a:r>
            <a:r>
              <a:rPr lang="en-US" sz="2400" i="1" dirty="0" smtClean="0"/>
              <a:t>524</a:t>
            </a:r>
            <a:r>
              <a:rPr lang="en-US" sz="2400" dirty="0" smtClean="0"/>
              <a:t>.</a:t>
            </a:r>
          </a:p>
          <a:p>
            <a:pPr marL="457200" indent="-457200">
              <a:buFont typeface="+mj-lt"/>
              <a:buAutoNum type="arabicPeriod"/>
            </a:pPr>
            <a:r>
              <a:rPr lang="en-US" sz="2400" dirty="0" smtClean="0"/>
              <a:t>In A8, create a formula to subtract 125 from 189. The value in A8 should be </a:t>
            </a:r>
            <a:r>
              <a:rPr lang="en-US" sz="2400" i="1" dirty="0" smtClean="0"/>
              <a:t>64</a:t>
            </a:r>
            <a:r>
              <a:rPr lang="en-US" sz="2400" dirty="0" smtClean="0"/>
              <a:t>.</a:t>
            </a:r>
          </a:p>
          <a:p>
            <a:r>
              <a:rPr lang="en-US" sz="2400" b="1" dirty="0" smtClean="0"/>
              <a:t>LEAVE</a:t>
            </a:r>
            <a:r>
              <a:rPr lang="en-US" sz="2400" dirty="0" smtClean="0"/>
              <a:t> the workbook open to use in the next exercise.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000" dirty="0" smtClean="0"/>
              <a:t>Step-by-Step: Create a Formula for Multiplication</a:t>
            </a:r>
            <a:endParaRPr lang="en-US" sz="3000"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a:t>
            </a:r>
          </a:p>
          <a:p>
            <a:pPr marL="457200" indent="-457200">
              <a:buFont typeface="+mj-lt"/>
              <a:buAutoNum type="arabicPeriod"/>
            </a:pPr>
            <a:r>
              <a:rPr lang="en-US" sz="2400" dirty="0" smtClean="0"/>
              <a:t>Select </a:t>
            </a:r>
            <a:r>
              <a:rPr lang="en-US" sz="2400" b="1" dirty="0" smtClean="0"/>
              <a:t>D1</a:t>
            </a:r>
            <a:r>
              <a:rPr lang="en-US" sz="2400" dirty="0" smtClean="0"/>
              <a:t>. Key </a:t>
            </a:r>
            <a:r>
              <a:rPr lang="en-US" sz="2400" b="1" dirty="0" smtClean="0"/>
              <a:t>=125*4 </a:t>
            </a:r>
            <a:r>
              <a:rPr lang="en-US" sz="2400" dirty="0" smtClean="0"/>
              <a:t>and press </a:t>
            </a:r>
            <a:r>
              <a:rPr lang="en-US" sz="2400" b="1" dirty="0" smtClean="0"/>
              <a:t>Enter</a:t>
            </a:r>
            <a:r>
              <a:rPr lang="en-US" sz="2400" dirty="0" smtClean="0"/>
              <a:t>. The value that appears in D1 is </a:t>
            </a:r>
            <a:r>
              <a:rPr lang="en-US" sz="2400" i="1" dirty="0" smtClean="0"/>
              <a:t>500</a:t>
            </a:r>
            <a:r>
              <a:rPr lang="en-US" sz="2400" dirty="0" smtClean="0"/>
              <a:t>.</a:t>
            </a:r>
          </a:p>
          <a:p>
            <a:pPr marL="457200" indent="-457200">
              <a:buFont typeface="+mj-lt"/>
              <a:buAutoNum type="arabicPeriod"/>
            </a:pPr>
            <a:r>
              <a:rPr lang="en-US" sz="2400" dirty="0" smtClean="0"/>
              <a:t>Select </a:t>
            </a:r>
            <a:r>
              <a:rPr lang="en-US" sz="2400" b="1" dirty="0" smtClean="0"/>
              <a:t>D3 </a:t>
            </a:r>
            <a:r>
              <a:rPr lang="en-US" sz="2400" dirty="0" smtClean="0"/>
              <a:t>and key </a:t>
            </a:r>
            <a:r>
              <a:rPr lang="en-US" sz="2400" b="1" dirty="0" smtClean="0"/>
              <a:t>=2*7.50*2</a:t>
            </a:r>
            <a:r>
              <a:rPr lang="en-US" sz="2400" dirty="0" smtClean="0"/>
              <a:t>. Press </a:t>
            </a:r>
            <a:r>
              <a:rPr lang="en-US" sz="2400" b="1" dirty="0" smtClean="0"/>
              <a:t>Enter</a:t>
            </a:r>
            <a:r>
              <a:rPr lang="en-US" sz="2400" dirty="0" smtClean="0"/>
              <a:t>. The value in D3 is </a:t>
            </a:r>
            <a:r>
              <a:rPr lang="en-US" sz="2400" i="1" dirty="0" smtClean="0"/>
              <a:t>30</a:t>
            </a:r>
            <a:r>
              <a:rPr lang="en-US" sz="2400" dirty="0" smtClean="0"/>
              <a:t>.</a:t>
            </a:r>
          </a:p>
          <a:p>
            <a:pPr marL="457200" indent="-457200">
              <a:buFont typeface="+mj-lt"/>
              <a:buAutoNum type="arabicPeriod"/>
            </a:pPr>
            <a:r>
              <a:rPr lang="en-US" sz="2400" dirty="0" smtClean="0"/>
              <a:t>Select </a:t>
            </a:r>
            <a:r>
              <a:rPr lang="en-US" sz="2400" b="1" dirty="0" smtClean="0"/>
              <a:t>D5 </a:t>
            </a:r>
            <a:r>
              <a:rPr lang="en-US" sz="2400" dirty="0" smtClean="0"/>
              <a:t>and key </a:t>
            </a:r>
            <a:r>
              <a:rPr lang="en-US" sz="2400" b="1" dirty="0" smtClean="0"/>
              <a:t>=5*3</a:t>
            </a:r>
            <a:r>
              <a:rPr lang="en-US" sz="2400" dirty="0" smtClean="0"/>
              <a:t>. Press </a:t>
            </a:r>
            <a:r>
              <a:rPr lang="en-US" sz="2400" b="1" dirty="0" smtClean="0"/>
              <a:t>Enter</a:t>
            </a:r>
            <a:r>
              <a:rPr lang="en-US" sz="2400" dirty="0" smtClean="0"/>
              <a:t>. The value in D5 is </a:t>
            </a:r>
            <a:r>
              <a:rPr lang="en-US" sz="2400" i="1" dirty="0" smtClean="0"/>
              <a:t>15</a:t>
            </a:r>
            <a:r>
              <a:rPr lang="en-US" sz="2400" dirty="0" smtClean="0"/>
              <a:t>.</a:t>
            </a:r>
          </a:p>
          <a:p>
            <a:pPr marL="457200" indent="-457200">
              <a:buFont typeface="+mj-lt"/>
              <a:buAutoNum type="arabicPeriod"/>
            </a:pPr>
            <a:r>
              <a:rPr lang="en-US" sz="2400" dirty="0" smtClean="0"/>
              <a:t>Select </a:t>
            </a:r>
            <a:r>
              <a:rPr lang="en-US" sz="2400" b="1" dirty="0" smtClean="0"/>
              <a:t>D7 </a:t>
            </a:r>
            <a:r>
              <a:rPr lang="en-US" sz="2400" dirty="0" smtClean="0"/>
              <a:t>and key </a:t>
            </a:r>
            <a:r>
              <a:rPr lang="en-US" sz="2400" b="1" dirty="0" smtClean="0"/>
              <a:t>=5+2*8</a:t>
            </a:r>
            <a:r>
              <a:rPr lang="en-US" sz="2400" dirty="0" smtClean="0"/>
              <a:t>. The value in D7 is </a:t>
            </a:r>
            <a:r>
              <a:rPr lang="en-US" sz="2400" i="1" dirty="0" smtClean="0"/>
              <a:t>21</a:t>
            </a:r>
            <a:r>
              <a:rPr lang="en-US" sz="2400" dirty="0" smtClean="0"/>
              <a:t>.</a:t>
            </a:r>
          </a:p>
          <a:p>
            <a:pPr marL="457200" indent="-457200">
              <a:buFont typeface="+mj-lt"/>
              <a:buAutoNum type="arabicPeriod"/>
            </a:pPr>
            <a:r>
              <a:rPr lang="en-US" sz="2400" dirty="0" smtClean="0"/>
              <a:t>Select </a:t>
            </a:r>
            <a:r>
              <a:rPr lang="en-US" sz="2400" b="1" dirty="0" smtClean="0"/>
              <a:t>D9 </a:t>
            </a:r>
            <a:r>
              <a:rPr lang="en-US" sz="2400" dirty="0" smtClean="0"/>
              <a:t>and key </a:t>
            </a:r>
            <a:r>
              <a:rPr lang="en-US" sz="2400" b="1" dirty="0" smtClean="0"/>
              <a:t>=(5+2)*8</a:t>
            </a:r>
            <a:r>
              <a:rPr lang="en-US" sz="2400" dirty="0" smtClean="0"/>
              <a:t>. The value in D9 is </a:t>
            </a:r>
            <a:r>
              <a:rPr lang="en-US" sz="2400" i="1" dirty="0" smtClean="0"/>
              <a:t>56</a:t>
            </a:r>
            <a:r>
              <a:rPr lang="en-US" sz="2400" dirty="0" smtClean="0"/>
              <a:t>.</a:t>
            </a:r>
          </a:p>
          <a:p>
            <a:r>
              <a:rPr lang="en-US" sz="2400" b="1" dirty="0" smtClean="0"/>
              <a:t>LEAVE</a:t>
            </a:r>
            <a:r>
              <a:rPr lang="en-US" sz="2400" dirty="0" smtClean="0"/>
              <a:t> the workbook open to use in the next exercise.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Step-by-Step: Create a Formula for Division</a:t>
            </a:r>
            <a:endParaRPr lang="en-US" dirty="0"/>
          </a:p>
        </p:txBody>
      </p:sp>
      <p:sp>
        <p:nvSpPr>
          <p:cNvPr id="6147" name="Content Placeholder 2"/>
          <p:cNvSpPr>
            <a:spLocks noGrp="1"/>
          </p:cNvSpPr>
          <p:nvPr>
            <p:ph idx="1"/>
          </p:nvPr>
        </p:nvSpPr>
        <p:spPr>
          <a:xfrm>
            <a:off x="457200" y="1600200"/>
            <a:ext cx="8229600" cy="4876800"/>
          </a:xfrm>
        </p:spPr>
        <p:txBody>
          <a:bodyPr/>
          <a:lstStyle/>
          <a:p>
            <a:r>
              <a:rPr lang="en-US" sz="2400" b="1" dirty="0" smtClean="0"/>
              <a:t>USE</a:t>
            </a:r>
            <a:r>
              <a:rPr lang="en-US" sz="2400" dirty="0" smtClean="0"/>
              <a:t> the workbook from the previous exercise. </a:t>
            </a:r>
          </a:p>
          <a:p>
            <a:pPr marL="457200" indent="-457200">
              <a:buFont typeface="+mj-lt"/>
              <a:buAutoNum type="arabicPeriod"/>
            </a:pPr>
            <a:r>
              <a:rPr lang="en-US" sz="2400" dirty="0" smtClean="0"/>
              <a:t>Select </a:t>
            </a:r>
            <a:r>
              <a:rPr lang="en-US" sz="2400" b="1" dirty="0" smtClean="0"/>
              <a:t>D7 </a:t>
            </a:r>
            <a:r>
              <a:rPr lang="en-US" sz="2400" dirty="0" smtClean="0"/>
              <a:t>and create the formula </a:t>
            </a:r>
            <a:r>
              <a:rPr lang="en-US" sz="2400" b="1" dirty="0" smtClean="0"/>
              <a:t>=795/45</a:t>
            </a:r>
            <a:r>
              <a:rPr lang="en-US" sz="2400" dirty="0" smtClean="0"/>
              <a:t>. Press </a:t>
            </a:r>
            <a:r>
              <a:rPr lang="en-US" sz="2400" b="1" dirty="0" smtClean="0"/>
              <a:t>Enter</a:t>
            </a:r>
            <a:r>
              <a:rPr lang="en-US" sz="2400" dirty="0" smtClean="0"/>
              <a:t>. Excel returns a value of </a:t>
            </a:r>
            <a:r>
              <a:rPr lang="en-US" sz="2400" i="1" dirty="0" smtClean="0"/>
              <a:t>17.66667</a:t>
            </a:r>
            <a:r>
              <a:rPr lang="en-US" sz="2400" dirty="0" smtClean="0"/>
              <a:t> in D7. </a:t>
            </a:r>
          </a:p>
          <a:p>
            <a:pPr marL="457200" indent="-457200">
              <a:buFont typeface="+mj-lt"/>
              <a:buAutoNum type="arabicPeriod"/>
            </a:pPr>
            <a:r>
              <a:rPr lang="en-US" sz="2400" dirty="0" smtClean="0"/>
              <a:t>Select </a:t>
            </a:r>
            <a:r>
              <a:rPr lang="en-US" sz="2400" b="1" dirty="0" smtClean="0"/>
              <a:t>D7</a:t>
            </a:r>
            <a:r>
              <a:rPr lang="en-US" sz="2400" dirty="0" smtClean="0"/>
              <a:t>. Excel applied the number format to this cell when it returned the value in step 1. Click the </a:t>
            </a:r>
            <a:r>
              <a:rPr lang="en-US" sz="2400" b="1" dirty="0" smtClean="0"/>
              <a:t>Accounting Number Format ($) </a:t>
            </a:r>
            <a:r>
              <a:rPr lang="en-US" sz="2400" dirty="0" smtClean="0"/>
              <a:t>button, on the </a:t>
            </a:r>
            <a:r>
              <a:rPr lang="en-US" sz="2400" i="1" dirty="0" smtClean="0"/>
              <a:t>Home </a:t>
            </a:r>
            <a:r>
              <a:rPr lang="en-US" sz="2400" dirty="0" smtClean="0"/>
              <a:t>tab in the </a:t>
            </a:r>
            <a:r>
              <a:rPr lang="en-US" sz="2400" i="1" dirty="0" smtClean="0"/>
              <a:t>Numbers</a:t>
            </a:r>
            <a:r>
              <a:rPr lang="en-US" sz="2400" dirty="0" smtClean="0"/>
              <a:t> group, to apply accounting format to cell D7. The number is rounded to </a:t>
            </a:r>
            <a:r>
              <a:rPr lang="en-US" sz="2400" i="1" dirty="0" smtClean="0"/>
              <a:t>$17.67</a:t>
            </a:r>
            <a:r>
              <a:rPr lang="en-US" sz="2400" dirty="0" smtClean="0"/>
              <a:t> because two decimal places is the default setting for the accounting format.</a:t>
            </a:r>
          </a:p>
        </p:txBody>
      </p:sp>
    </p:spTree>
  </p:cSld>
  <p:clrMapOvr>
    <a:masterClrMapping/>
  </p:clrMapOvr>
</p:sld>
</file>

<file path=ppt/theme/theme1.xml><?xml version="1.0" encoding="utf-8"?>
<a:theme xmlns:a="http://schemas.openxmlformats.org/drawingml/2006/main" name="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3501</TotalTime>
  <Words>4651</Words>
  <Application>Microsoft Office PowerPoint</Application>
  <PresentationFormat>On-screen Show (4:3)</PresentationFormat>
  <Paragraphs>348</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template</vt:lpstr>
      <vt:lpstr>Using Basic Formulas and Functions</vt:lpstr>
      <vt:lpstr>Objectives</vt:lpstr>
      <vt:lpstr>Software Orientation: Formulas Tab</vt:lpstr>
      <vt:lpstr>Step-by-Step: Create a Formula for Addition</vt:lpstr>
      <vt:lpstr>Step-by-Step: Create a Formula for Addition</vt:lpstr>
      <vt:lpstr>Step-by-Step: Create a Formula for Addition</vt:lpstr>
      <vt:lpstr>Step-by-Step: Create a Formula for Subtraction</vt:lpstr>
      <vt:lpstr>Step-by-Step: Create a Formula for Multiplication</vt:lpstr>
      <vt:lpstr>Step-by-Step: Create a Formula for Division</vt:lpstr>
      <vt:lpstr>Step-by-Step: Create a Formula for Division</vt:lpstr>
      <vt:lpstr>Step-by-Step: Use Relative Cell References</vt:lpstr>
      <vt:lpstr>Step-by-Step: Use Relative Cell References</vt:lpstr>
      <vt:lpstr>Step-by-Step: Use Relative Cell References</vt:lpstr>
      <vt:lpstr>Step-by-Step: Use Relative Cell References</vt:lpstr>
      <vt:lpstr>Step-by-Step: Use Relative Cell References</vt:lpstr>
      <vt:lpstr>Step-by-Step: Use Relative Cell References</vt:lpstr>
      <vt:lpstr>Step-by-Step: Use Absolute Cell References</vt:lpstr>
      <vt:lpstr>Step-by-Step: Use Absolute Cell References</vt:lpstr>
      <vt:lpstr>Step-by-Step: Use Absolute Cell References</vt:lpstr>
      <vt:lpstr>Step-by-Step: Use Absolute Cell References</vt:lpstr>
      <vt:lpstr>Step-by-Step: Refer to Data in Another Worksheet</vt:lpstr>
      <vt:lpstr>Step-by-Step: Refer to Data in Another Worksheet</vt:lpstr>
      <vt:lpstr>Step-by-Step: Refer to Data in Another Worksheet</vt:lpstr>
      <vt:lpstr>Step-by-Step: Reference Data in Another Worksheet</vt:lpstr>
      <vt:lpstr>Step-by-Step: Reference Data in Another Worksheet</vt:lpstr>
      <vt:lpstr>Step-by-Step: Reference Data in Another Worksheet</vt:lpstr>
      <vt:lpstr>Step-by-Step: Reference Data in Another Worksheet</vt:lpstr>
      <vt:lpstr>Step-by-Step: Name a Range</vt:lpstr>
      <vt:lpstr>Step-by-Step: Name a Range</vt:lpstr>
      <vt:lpstr>Step-by-Step: Name a Range</vt:lpstr>
      <vt:lpstr>Step-by-Step: Name a Range</vt:lpstr>
      <vt:lpstr>Step-by-Step: Change the Size of a Range</vt:lpstr>
      <vt:lpstr>Step-by-Step: Change the Size of a Range</vt:lpstr>
      <vt:lpstr>Step-by-Step: Keep Track of Ranges</vt:lpstr>
      <vt:lpstr>Step-by-Step: Keep Track of Ranges</vt:lpstr>
      <vt:lpstr>Step-by-Step: Create a Formula for a Named Range</vt:lpstr>
      <vt:lpstr>Step-by-Step: Create a Formula for a Named Range</vt:lpstr>
      <vt:lpstr>Step-by-Step: Use SUM</vt:lpstr>
      <vt:lpstr>Step-by-Step: Use SUM</vt:lpstr>
      <vt:lpstr>Step-by-Step: Use SUM</vt:lpstr>
      <vt:lpstr>Step-by-Step: Use COUNT</vt:lpstr>
      <vt:lpstr>Step-by-Step: Use COUNT</vt:lpstr>
      <vt:lpstr>Step-by-Step: Use COUNT</vt:lpstr>
      <vt:lpstr>Step-by-Step: Use AVERAGE</vt:lpstr>
      <vt:lpstr>Step-by-Step: Use AVERAGE</vt:lpstr>
      <vt:lpstr>Step-by-Step: Use AVERAGE</vt:lpstr>
      <vt:lpstr>Step-by-Step: Use MIN</vt:lpstr>
      <vt:lpstr>Step-by-Step: Use MIN</vt:lpstr>
      <vt:lpstr>Step-by-Step: Use MAX</vt:lpstr>
      <vt:lpstr>Step-by-Step: Select Ranges for Subtotaling</vt:lpstr>
      <vt:lpstr>Step-by-Step: Select Ranges for Subtotaling</vt:lpstr>
      <vt:lpstr>Step-by-Step: Modify a Range in a Subtotal</vt:lpstr>
      <vt:lpstr>Step-by-Step: Modify a Range in a Subtotal</vt:lpstr>
      <vt:lpstr>Step-by-Step: Build to Subtotal and Total</vt:lpstr>
      <vt:lpstr>Step-by-Step: Build to Subtotal and Total</vt:lpstr>
      <vt:lpstr>Step-by-Step: Build to Subtotal and Total</vt:lpstr>
      <vt:lpstr>Step-by-Step: Display Formulas on the Screen</vt:lpstr>
      <vt:lpstr>Step-by-Step: Print Formulas</vt:lpstr>
      <vt:lpstr>Step-by-Step: Print Formulas</vt:lpstr>
      <vt:lpstr>Step-by-Step: Print Formulas</vt:lpstr>
      <vt:lpstr>Lesson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Jennifer Lartz</cp:lastModifiedBy>
  <cp:revision>176</cp:revision>
  <dcterms:created xsi:type="dcterms:W3CDTF">2011-08-23T14:28:30Z</dcterms:created>
  <dcterms:modified xsi:type="dcterms:W3CDTF">2013-01-21T01:19:57Z</dcterms:modified>
</cp:coreProperties>
</file>