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94"/>
  </p:notesMasterIdLst>
  <p:sldIdLst>
    <p:sldId id="256" r:id="rId2"/>
    <p:sldId id="258" r:id="rId3"/>
    <p:sldId id="259" r:id="rId4"/>
    <p:sldId id="260" r:id="rId5"/>
    <p:sldId id="261" r:id="rId6"/>
    <p:sldId id="262" r:id="rId7"/>
    <p:sldId id="263" r:id="rId8"/>
    <p:sldId id="363" r:id="rId9"/>
    <p:sldId id="264" r:id="rId10"/>
    <p:sldId id="267" r:id="rId11"/>
    <p:sldId id="269" r:id="rId12"/>
    <p:sldId id="270" r:id="rId13"/>
    <p:sldId id="271" r:id="rId14"/>
    <p:sldId id="272" r:id="rId15"/>
    <p:sldId id="274" r:id="rId16"/>
    <p:sldId id="275" r:id="rId17"/>
    <p:sldId id="276"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3" r:id="rId33"/>
    <p:sldId id="294"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2" r:id="rId49"/>
    <p:sldId id="313" r:id="rId50"/>
    <p:sldId id="314" r:id="rId51"/>
    <p:sldId id="315" r:id="rId52"/>
    <p:sldId id="316"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7" r:id="rId72"/>
    <p:sldId id="338" r:id="rId73"/>
    <p:sldId id="339" r:id="rId74"/>
    <p:sldId id="340" r:id="rId75"/>
    <p:sldId id="341" r:id="rId76"/>
    <p:sldId id="342" r:id="rId77"/>
    <p:sldId id="343" r:id="rId78"/>
    <p:sldId id="345" r:id="rId79"/>
    <p:sldId id="346" r:id="rId80"/>
    <p:sldId id="348" r:id="rId81"/>
    <p:sldId id="349" r:id="rId82"/>
    <p:sldId id="350" r:id="rId83"/>
    <p:sldId id="351" r:id="rId84"/>
    <p:sldId id="352" r:id="rId85"/>
    <p:sldId id="353" r:id="rId86"/>
    <p:sldId id="354" r:id="rId87"/>
    <p:sldId id="356" r:id="rId88"/>
    <p:sldId id="357" r:id="rId89"/>
    <p:sldId id="358" r:id="rId90"/>
    <p:sldId id="359" r:id="rId91"/>
    <p:sldId id="360" r:id="rId92"/>
    <p:sldId id="362" r:id="rId93"/>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008">
          <p15:clr>
            <a:srgbClr val="A4A3A4"/>
          </p15:clr>
        </p15:guide>
        <p15:guide id="2" pos="288">
          <p15:clr>
            <a:srgbClr val="A4A3A4"/>
          </p15:clr>
        </p15:guide>
        <p15:guide id="3" pos="5424">
          <p15:clr>
            <a:srgbClr val="A4A3A4"/>
          </p15:clr>
        </p15:guide>
        <p15:guide id="4" pos="30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extLst/>
  </p:cmAuthor>
  <p:cmAuthor id="2" name="Rich Kershn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B857"/>
    <a:srgbClr val="009933"/>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3" autoAdjust="0"/>
    <p:restoredTop sz="90603" autoAdjust="0"/>
  </p:normalViewPr>
  <p:slideViewPr>
    <p:cSldViewPr>
      <p:cViewPr varScale="1">
        <p:scale>
          <a:sx n="145" d="100"/>
          <a:sy n="145" d="100"/>
        </p:scale>
        <p:origin x="-1016" y="-9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printerSettings" Target="printerSettings/printerSettings1.bin"/><Relationship Id="rId96" Type="http://schemas.openxmlformats.org/officeDocument/2006/relationships/commentAuthors" Target="commentAuthors.xml"/><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6-25T15:42:42.866" idx="1">
    <p:pos x="10" y="4"/>
    <p:text>We are using Microsoft's preferred font (Segoe family), and the color R0 G114 B198 (which is one of the MS Office 2013 family of colors).</p:text>
    <p:extLst mod="1">
      <p:ext uri="{C676402C-5697-4E1C-873F-D02D1690AC5C}">
        <p15:threadingInfo xmlns:p15="http://schemas.microsoft.com/office/powerpoint/2012/main" timeZoneBias="240"/>
      </p:ext>
    </p:extLst>
  </p:cm>
  <p:cm authorId="2" dt="2013-08-03T23:40:10.266" idx="1">
    <p:pos x="10" y="10"/>
    <p:text>Bryan -- This green might need a tweak. I used r78,g184,b87 which is a translation of the CMYK color I used in the book.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extLst>
      <p:ext uri="{BB962C8B-B14F-4D97-AF65-F5344CB8AC3E}">
        <p14:creationId xmlns:p14="http://schemas.microsoft.com/office/powerpoint/2010/main" val="178571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To change the column width manually, point to the column marker between columns A and B and drag the pointer left or right instead of double-clicking.</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35</a:t>
            </a:fld>
            <a:endParaRPr lang="en-US"/>
          </a:p>
        </p:txBody>
      </p:sp>
    </p:spTree>
    <p:extLst>
      <p:ext uri="{BB962C8B-B14F-4D97-AF65-F5344CB8AC3E}">
        <p14:creationId xmlns:p14="http://schemas.microsoft.com/office/powerpoint/2010/main" val="2285856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When you type text that is longer than the cell’s width, the text appears as if it extends into the next cell. However, when you type in the next cell, the overflow text does not display. The text is still there. It is often easier to proof your work if you have the column widths match the longest text. You can double-click on the column markers to automatically adjust to the widest entry or drag the column marker to adjust the column width to your desired width.</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36</a:t>
            </a:fld>
            <a:endParaRPr lang="en-US"/>
          </a:p>
        </p:txBody>
      </p:sp>
    </p:spTree>
    <p:extLst>
      <p:ext uri="{BB962C8B-B14F-4D97-AF65-F5344CB8AC3E}">
        <p14:creationId xmlns:p14="http://schemas.microsoft.com/office/powerpoint/2010/main" val="153283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While you are editing in the formula bar, you can press Home to move to the beginning, End to move to the end, or the left or right arrow keys to move one character at a time. Press Delete to delete characters after the insertion point. Press Backspace to delete characters before the insertion point.</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40</a:t>
            </a:fld>
            <a:endParaRPr lang="en-US"/>
          </a:p>
        </p:txBody>
      </p:sp>
    </p:spTree>
    <p:extLst>
      <p:ext uri="{BB962C8B-B14F-4D97-AF65-F5344CB8AC3E}">
        <p14:creationId xmlns:p14="http://schemas.microsoft.com/office/powerpoint/2010/main" val="343309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right-click a cell or a selected range of cells and choose Delete from the shortcut menu that appears.</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b="0" i="0" u="none" strike="noStrike" baseline="0" smtClean="0">
              <a:latin typeface="Segoe"/>
              <a:ea typeface="ＭＳ ゴシック"/>
            </a:endParaRPr>
          </a:p>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If you edit a cell's contents and change your mind before you press Enter, press Esc and the original text will be restored. If you change the content of a cell and then do not want the change, click the Undo button on the Quick Access Toolbar or press Ctrl + Z. The deleted text will be restored.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42</a:t>
            </a:fld>
            <a:endParaRPr lang="en-US"/>
          </a:p>
        </p:txBody>
      </p:sp>
    </p:spTree>
    <p:extLst>
      <p:ext uri="{BB962C8B-B14F-4D97-AF65-F5344CB8AC3E}">
        <p14:creationId xmlns:p14="http://schemas.microsoft.com/office/powerpoint/2010/main" val="216636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right-click a cell or a selected range of cells and choose Delete from the menu that appears.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46</a:t>
            </a:fld>
            <a:endParaRPr lang="en-US"/>
          </a:p>
        </p:txBody>
      </p:sp>
    </p:spTree>
    <p:extLst>
      <p:ext uri="{BB962C8B-B14F-4D97-AF65-F5344CB8AC3E}">
        <p14:creationId xmlns:p14="http://schemas.microsoft.com/office/powerpoint/2010/main" val="3017291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Take Note: Clear displays a number of options. To remove both the entry and the format, choose Clear All.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47</a:t>
            </a:fld>
            <a:endParaRPr lang="en-US"/>
          </a:p>
        </p:txBody>
      </p:sp>
    </p:spTree>
    <p:extLst>
      <p:ext uri="{BB962C8B-B14F-4D97-AF65-F5344CB8AC3E}">
        <p14:creationId xmlns:p14="http://schemas.microsoft.com/office/powerpoint/2010/main" val="477146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Troubleshooting: To verify that AutoComplete is enabled, click the FILE tab accessing Backstage, click Options, and then click Advanced in the navigation pane. In the Editing options section, click the Enable AutoComplete for cell values</a:t>
            </a:r>
            <a:r>
              <a:rPr lang="en-US" b="0" i="1" u="none" strike="noStrike" baseline="0" smtClean="0">
                <a:latin typeface="Segoe"/>
                <a:ea typeface="ＭＳ ゴシック"/>
              </a:rPr>
              <a:t> </a:t>
            </a:r>
            <a:r>
              <a:rPr lang="en-US" b="0" i="0" u="none" strike="noStrike" baseline="0" smtClean="0">
                <a:latin typeface="Segoe"/>
                <a:ea typeface="ＭＳ ゴシック"/>
              </a:rPr>
              <a:t>check box if it is not already checked. Click OK.</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50</a:t>
            </a:fld>
            <a:endParaRPr lang="en-US"/>
          </a:p>
        </p:txBody>
      </p:sp>
    </p:spTree>
    <p:extLst>
      <p:ext uri="{BB962C8B-B14F-4D97-AF65-F5344CB8AC3E}">
        <p14:creationId xmlns:p14="http://schemas.microsoft.com/office/powerpoint/2010/main" val="3417425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Take Note: Excel bases the list of potential AutoComplete entries on the text in the rows above the current row. If different rows start with the same character, you might have to type more than one character for the AutoComplete entry to display.</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52</a:t>
            </a:fld>
            <a:endParaRPr lang="en-US"/>
          </a:p>
        </p:txBody>
      </p:sp>
    </p:spTree>
    <p:extLst>
      <p:ext uri="{BB962C8B-B14F-4D97-AF65-F5344CB8AC3E}">
        <p14:creationId xmlns:p14="http://schemas.microsoft.com/office/powerpoint/2010/main" val="344686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Ctrl + ; (semicolon) enters the current date into a worksheet cell; Ctrl + : (colon) enters the current time.</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61</a:t>
            </a:fld>
            <a:endParaRPr lang="en-US"/>
          </a:p>
        </p:txBody>
      </p:sp>
    </p:spTree>
    <p:extLst>
      <p:ext uri="{BB962C8B-B14F-4D97-AF65-F5344CB8AC3E}">
        <p14:creationId xmlns:p14="http://schemas.microsoft.com/office/powerpoint/2010/main" val="1480645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When you enter a date into a cell in a particular format, the cell is automatically formatted even if you delete the entry. Subsequent numbers entered in that cell will be converted to the date format of the original entry.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62</a:t>
            </a:fld>
            <a:endParaRPr lang="en-US"/>
          </a:p>
        </p:txBody>
      </p:sp>
    </p:spTree>
    <p:extLst>
      <p:ext uri="{BB962C8B-B14F-4D97-AF65-F5344CB8AC3E}">
        <p14:creationId xmlns:p14="http://schemas.microsoft.com/office/powerpoint/2010/main" val="113601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Another Way: When you work in Excel, you can open a blank workbook with the shortcut combination Ctrl + N.</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9</a:t>
            </a:fld>
            <a:endParaRPr lang="en-US"/>
          </a:p>
        </p:txBody>
      </p:sp>
    </p:spTree>
    <p:extLst>
      <p:ext uri="{BB962C8B-B14F-4D97-AF65-F5344CB8AC3E}">
        <p14:creationId xmlns:p14="http://schemas.microsoft.com/office/powerpoint/2010/main" val="2466011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To quickly fill a range of cells with the contents of the first cell, select the range, and then press Ctrl + D (cells below) or Ctrl + R (cells to the right).</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66</a:t>
            </a:fld>
            <a:endParaRPr lang="en-US"/>
          </a:p>
        </p:txBody>
      </p:sp>
    </p:spTree>
    <p:extLst>
      <p:ext uri="{BB962C8B-B14F-4D97-AF65-F5344CB8AC3E}">
        <p14:creationId xmlns:p14="http://schemas.microsoft.com/office/powerpoint/2010/main" val="1653393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When Excel recognizes a series, the default fill option is to complete the series. When you use the fill handle and a series is not present, the default is to copy the cell contents. The Fill Options button also allows you to fill formatting only or to fill without formatting.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68</a:t>
            </a:fld>
            <a:endParaRPr lang="en-US"/>
          </a:p>
        </p:txBody>
      </p:sp>
    </p:spTree>
    <p:extLst>
      <p:ext uri="{BB962C8B-B14F-4D97-AF65-F5344CB8AC3E}">
        <p14:creationId xmlns:p14="http://schemas.microsoft.com/office/powerpoint/2010/main" val="1192758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When you type sufficient data for Excel to recognize a series, the fill handle will do the rest. For example, to record daily sales, you might want to have consecutive columns labeled with the days of the week. If you type Monday in the first cell, you can fill in the rest of the days by dragging the fill handle from the Monday cell to complete the series.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69</a:t>
            </a:fld>
            <a:endParaRPr lang="en-US"/>
          </a:p>
        </p:txBody>
      </p:sp>
    </p:spTree>
    <p:extLst>
      <p:ext uri="{BB962C8B-B14F-4D97-AF65-F5344CB8AC3E}">
        <p14:creationId xmlns:p14="http://schemas.microsoft.com/office/powerpoint/2010/main" val="1591767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Note that you might have to select two cells rather than one to continue some of the previous patterns. To create your own custom list, go to FILE&gt;Options&gt; Advanced&gt; General section&gt; Create lists for use in sorts and fill sequences&gt; Edit Custom Lists.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70</a:t>
            </a:fld>
            <a:endParaRPr lang="en-US"/>
          </a:p>
        </p:txBody>
      </p:sp>
    </p:spTree>
    <p:extLst>
      <p:ext uri="{BB962C8B-B14F-4D97-AF65-F5344CB8AC3E}">
        <p14:creationId xmlns:p14="http://schemas.microsoft.com/office/powerpoint/2010/main" val="4240610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Troubleshooting: Be sure to hold down the Ctrl key the entire time you are dragging a data series for copying with the mouse, or you will move the series instead of copying it</a:t>
            </a:r>
            <a:r>
              <a:rPr lang="en-US" b="0" i="0" u="none" strike="noStrike" baseline="0" smtClean="0">
                <a:latin typeface="Times New Roman"/>
                <a:ea typeface="ＭＳ ゴシック"/>
              </a:rPr>
              <a:t>.</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77</a:t>
            </a:fld>
            <a:endParaRPr lang="en-US"/>
          </a:p>
        </p:txBody>
      </p:sp>
    </p:spTree>
    <p:extLst>
      <p:ext uri="{BB962C8B-B14F-4D97-AF65-F5344CB8AC3E}">
        <p14:creationId xmlns:p14="http://schemas.microsoft.com/office/powerpoint/2010/main" val="2001271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When you attempt to move a selection to a location that contains data, a caution dialog box opens. “There’s already data here. Do you want to replace it?” is a reminder that moving data to a new location replaces the existing data. You can click OK or cancel the operation.</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80</a:t>
            </a:fld>
            <a:endParaRPr lang="en-US"/>
          </a:p>
        </p:txBody>
      </p:sp>
    </p:spTree>
    <p:extLst>
      <p:ext uri="{BB962C8B-B14F-4D97-AF65-F5344CB8AC3E}">
        <p14:creationId xmlns:p14="http://schemas.microsoft.com/office/powerpoint/2010/main" val="2210659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Another Way: To copy, you can use Ctrl + C or right-click and chose Copy. To paste, you can use Ctrl + V or right-click and choose Paste.</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82</a:t>
            </a:fld>
            <a:endParaRPr lang="en-US"/>
          </a:p>
        </p:txBody>
      </p:sp>
    </p:spTree>
    <p:extLst>
      <p:ext uri="{BB962C8B-B14F-4D97-AF65-F5344CB8AC3E}">
        <p14:creationId xmlns:p14="http://schemas.microsoft.com/office/powerpoint/2010/main" val="1711141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Paste with Live Preview was new as of Office 2010. If you point to the Paste options in either the shortcut menu, or the Paste command options in the Clipboard group, you will be able to view your changes before actually implementing them.</a:t>
            </a:r>
            <a:endParaRPr lang="en-US" b="0" i="0" u="none" strike="noStrike" baseline="0" smtClean="0">
              <a:latin typeface="Times New Roman"/>
              <a:ea typeface="ＭＳ ゴシック"/>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84</a:t>
            </a:fld>
            <a:endParaRPr lang="en-US"/>
          </a:p>
        </p:txBody>
      </p:sp>
    </p:spTree>
    <p:extLst>
      <p:ext uri="{BB962C8B-B14F-4D97-AF65-F5344CB8AC3E}">
        <p14:creationId xmlns:p14="http://schemas.microsoft.com/office/powerpoint/2010/main" val="3549312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To cut, you can use Ctrl + X or right-click and choose Cut.</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Take Note: When you delete text, it is not stored on the Clipboard. To remove data and use the text later, use Cut rather than Delete. By using the Cut feature, you are able to access the data or information from the Clipboard if needed. Deleted text can be restored only with Undo.</a:t>
            </a:r>
            <a:endParaRPr lang="en-US">
              <a:latin typeface="Times New Roman"/>
              <a:ea typeface="ＭＳ ゴシック"/>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86</a:t>
            </a:fld>
            <a:endParaRPr lang="en-US"/>
          </a:p>
        </p:txBody>
      </p:sp>
    </p:spTree>
    <p:extLst>
      <p:ext uri="{BB962C8B-B14F-4D97-AF65-F5344CB8AC3E}">
        <p14:creationId xmlns:p14="http://schemas.microsoft.com/office/powerpoint/2010/main" val="65579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a:r>
              <a:rPr lang="en-US" b="0" i="0" u="none" strike="noStrike" baseline="0" smtClean="0">
                <a:latin typeface="Segoe"/>
                <a:ea typeface="ＭＳ ゴシック"/>
              </a:rPr>
              <a:t>Another Way: You can also switch between two recent active workbooks with Ctrl + Tab. </a:t>
            </a:r>
          </a:p>
          <a:p>
            <a:pPr lvl="2" rtl="0"/>
            <a:r>
              <a:rPr lang="en-US" b="0" i="0" u="none" strike="noStrike" baseline="0" smtClean="0">
                <a:latin typeface="Segoe"/>
                <a:ea typeface="ＭＳ ゴシック"/>
              </a:rPr>
              <a:t>Take Note: Unlike previous versions, Excel now displays each workbook in a separate window.</a:t>
            </a:r>
          </a:p>
          <a:p>
            <a:endParaRPr lang="en-US"/>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10</a:t>
            </a:fld>
            <a:endParaRPr lang="en-US"/>
          </a:p>
        </p:txBody>
      </p:sp>
    </p:spTree>
    <p:extLst>
      <p:ext uri="{BB962C8B-B14F-4D97-AF65-F5344CB8AC3E}">
        <p14:creationId xmlns:p14="http://schemas.microsoft.com/office/powerpoint/2010/main" val="353973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also save the workbook with Ctrl + 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12</a:t>
            </a:fld>
            <a:endParaRPr lang="en-US"/>
          </a:p>
        </p:txBody>
      </p:sp>
    </p:spTree>
    <p:extLst>
      <p:ext uri="{BB962C8B-B14F-4D97-AF65-F5344CB8AC3E}">
        <p14:creationId xmlns:p14="http://schemas.microsoft.com/office/powerpoint/2010/main" val="421025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Save your workbook often and especially before opening another workbook, printing, or after you enter information.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14</a:t>
            </a:fld>
            <a:endParaRPr lang="en-US"/>
          </a:p>
        </p:txBody>
      </p:sp>
    </p:spTree>
    <p:extLst>
      <p:ext uri="{BB962C8B-B14F-4D97-AF65-F5344CB8AC3E}">
        <p14:creationId xmlns:p14="http://schemas.microsoft.com/office/powerpoint/2010/main" val="341942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Templates are automatically saved in another location so they can be opened with the FILE, New option.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20</a:t>
            </a:fld>
            <a:endParaRPr lang="en-US"/>
          </a:p>
        </p:txBody>
      </p:sp>
    </p:spTree>
    <p:extLst>
      <p:ext uri="{BB962C8B-B14F-4D97-AF65-F5344CB8AC3E}">
        <p14:creationId xmlns:p14="http://schemas.microsoft.com/office/powerpoint/2010/main" val="391693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Adobe PDF (Portable Documents Format) ensures that your printed or viewed file retains the formatting that you intended, but the file cannot be easily changed. You can also save your workbooks in a Web page format for use on websites with Single File Web Page or Web Page options. To import data into another format and the other program does not accept Excel worksheets, you can also try Text (Tab delimited) or CSV (Comma delimited) formats. All of these options are available from the Save As type drop-down menu on the FILE tab.</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30</a:t>
            </a:fld>
            <a:endParaRPr lang="en-US"/>
          </a:p>
        </p:txBody>
      </p:sp>
    </p:spTree>
    <p:extLst>
      <p:ext uri="{BB962C8B-B14F-4D97-AF65-F5344CB8AC3E}">
        <p14:creationId xmlns:p14="http://schemas.microsoft.com/office/powerpoint/2010/main" val="127487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Troubleshooting: If you type the wrong data, you can click the cell and retype the entry. In the following sections, you see how to edit text.</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32</a:t>
            </a:fld>
            <a:endParaRPr lang="en-US"/>
          </a:p>
        </p:txBody>
      </p:sp>
    </p:spTree>
    <p:extLst>
      <p:ext uri="{BB962C8B-B14F-4D97-AF65-F5344CB8AC3E}">
        <p14:creationId xmlns:p14="http://schemas.microsoft.com/office/powerpoint/2010/main" val="1392197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Take Note: Text is stored in only one cell, even when it appears to extend into adjacent cells. If an entry is longer than the cell width and the next cell contains data, the entry appears in truncated form. To edit the data, you need to go to the cell where the text starts and not in the adjacent cells.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33</a:t>
            </a:fld>
            <a:endParaRPr lang="en-US"/>
          </a:p>
        </p:txBody>
      </p:sp>
    </p:spTree>
    <p:extLst>
      <p:ext uri="{BB962C8B-B14F-4D97-AF65-F5344CB8AC3E}">
        <p14:creationId xmlns:p14="http://schemas.microsoft.com/office/powerpoint/2010/main" val="86151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a:ln/>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a:ln/>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a:ln/>
        </p:spPr>
        <p:txBody>
          <a:bodyPr/>
          <a:lstStyle>
            <a:lvl1pPr>
              <a:defRPr sz="1050"/>
            </a:lvl1pPr>
          </a:lstStyle>
          <a:p>
            <a:pPr>
              <a:defRPr/>
            </a:pPr>
            <a:fld id="{240459FF-3F71-4B7E-B046-907AA8018BDF}" type="slidenum">
              <a:rPr lang="en-US" smtClean="0"/>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5F8CA-D01C-FB48-A4A9-4D091BF6E75B}" type="datetimeFigureOut">
              <a:t>8/4/13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FC35A-950B-F44C-8A27-B6D111827FD2}" type="slidenum">
              <a:t>‹#›</a:t>
            </a:fld>
            <a:endParaRPr lang="en-US"/>
          </a:p>
        </p:txBody>
      </p:sp>
    </p:spTree>
    <p:extLst>
      <p:ext uri="{BB962C8B-B14F-4D97-AF65-F5344CB8AC3E}">
        <p14:creationId xmlns:p14="http://schemas.microsoft.com/office/powerpoint/2010/main" val="398435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a:ln/>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a:ln/>
        </p:spPr>
        <p:txBody>
          <a:bodyPr/>
          <a:lstStyle>
            <a:lvl1pPr>
              <a:defRPr sz="1050"/>
            </a:lvl1pPr>
          </a:lstStyle>
          <a:p>
            <a:pPr>
              <a:defRPr/>
            </a:pPr>
            <a:fld id="{4453F413-A379-4AA4-A6AE-7C7FDF82C384}" type="slidenum">
              <a:rPr lang="en-US" smtClean="0"/>
              <a:pPr>
                <a:defRPr/>
              </a:pPr>
              <a:t>‹#›</a:t>
            </a:fld>
            <a:endParaRPr lang="en-US" dirty="0"/>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anose="020B0502040204020203" pitchFamily="34" charset="0"/>
              </a:defRPr>
            </a:lvl4pPr>
            <a:lvl5pPr>
              <a:defRPr sz="2000">
                <a:latin typeface="Segoe UI Light"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EB857"/>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hf hdr="0"/>
  <p:txStyles>
    <p:titleStyle>
      <a:lvl1pPr algn="l" rtl="0" eaLnBrk="1" fontAlgn="base" hangingPunct="1">
        <a:spcBef>
          <a:spcPct val="0"/>
        </a:spcBef>
        <a:spcAft>
          <a:spcPct val="0"/>
        </a:spcAft>
        <a:defRPr sz="3200">
          <a:solidFill>
            <a:srgbClr val="4EB857"/>
          </a:solidFill>
          <a:effectLst>
            <a:outerShdw blurRad="38100" dist="38100" dir="2700000" algn="tl">
              <a:schemeClr val="bg1"/>
            </a:outerShdw>
          </a:effectLst>
          <a:latin typeface="Segoe UI Semibold" panose="020B0702040204020203"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4EB857"/>
        </a:buClr>
        <a:buChar char="•"/>
        <a:defRPr sz="2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71550" indent="-514350" algn="l" rtl="0" eaLnBrk="1" fontAlgn="base" hangingPunct="1">
        <a:spcBef>
          <a:spcPct val="20000"/>
        </a:spcBef>
        <a:spcAft>
          <a:spcPct val="0"/>
        </a:spcAft>
        <a:buClr>
          <a:srgbClr val="4EB857"/>
        </a:buClr>
        <a:buFont typeface="+mj-lt"/>
        <a:buAutoNum type="arabicPeriod"/>
        <a:defRPr sz="2200">
          <a:solidFill>
            <a:schemeClr val="tx1"/>
          </a:solidFill>
          <a:latin typeface="Segoe UI Semilight" panose="020B0402040204020203" pitchFamily="34" charset="0"/>
          <a:cs typeface="Segoe UI Semilight" panose="020B0402040204020203"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anose="020B0502040204020203"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effectLst>
                  <a:outerShdw algn="tl">
                    <a:srgbClr val="000000"/>
                  </a:outerShdw>
                </a:effectLst>
              </a:rPr>
              <a:t>Working with Excel</a:t>
            </a:r>
          </a:p>
        </p:txBody>
      </p:sp>
      <p:sp>
        <p:nvSpPr>
          <p:cNvPr id="2055" name="Subtitle 2"/>
          <p:cNvSpPr>
            <a:spLocks noGrp="1"/>
          </p:cNvSpPr>
          <p:nvPr>
            <p:ph type="body" idx="1"/>
          </p:nvPr>
        </p:nvSpPr>
        <p:spPr>
          <a:xfrm>
            <a:off x="304800" y="3124200"/>
            <a:ext cx="8183563" cy="533400"/>
          </a:xfrm>
        </p:spPr>
        <p:txBody>
          <a:bodyPr lIns="182880" tIns="0"/>
          <a:lstStyle/>
          <a:p>
            <a:pPr marL="36513" indent="0" algn="r" eaLnBrk="1" hangingPunct="1">
              <a:spcBef>
                <a:spcPct val="0"/>
              </a:spcBef>
              <a:buFontTx/>
              <a:buNone/>
            </a:pPr>
            <a:r>
              <a:rPr lang="en-US" sz="2800" dirty="0" smtClean="0">
                <a:solidFill>
                  <a:srgbClr val="4EB857"/>
                </a:solidFill>
              </a:rPr>
              <a:t>Lesson 2</a:t>
            </a: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pPr>
                <a:defRPr/>
              </a:pPr>
              <a:t>1</a:t>
            </a:fld>
            <a:endParaRPr lang="en-US" dirty="0">
              <a:solidFill>
                <a:schemeClr val="bg1"/>
              </a:solidFill>
            </a:endParaRPr>
          </a:p>
        </p:txBody>
      </p:sp>
      <p:sp>
        <p:nvSpPr>
          <p:cNvPr id="10" name="Title 1"/>
          <p:cNvSpPr txBox="1">
            <a:spLocks/>
          </p:cNvSpPr>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4EB857"/>
                </a:solidFill>
                <a:latin typeface="Segoe UI Semibold" panose="020B0702040204020203" pitchFamily="34" charset="0"/>
              </a:rPr>
              <a:t>Microsoft</a:t>
            </a:r>
            <a:r>
              <a:rPr lang="en-US" sz="4800" b="1" dirty="0" smtClean="0">
                <a:solidFill>
                  <a:srgbClr val="0072C6"/>
                </a:solidFill>
                <a:latin typeface="+mn-lt"/>
              </a:rPr>
              <a:t> </a:t>
            </a:r>
            <a:r>
              <a:rPr lang="en-US" sz="4800" b="1" dirty="0" smtClean="0">
                <a:solidFill>
                  <a:srgbClr val="4EB857"/>
                </a:solidFill>
                <a:latin typeface="+mn-lt"/>
              </a:rPr>
              <a:t>Excel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Switch Between Open Workbooks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a:t>
            </a:r>
            <a:r>
              <a:rPr lang="en-US" b="0" i="0" u="none" strike="noStrike" baseline="0" smtClean="0">
                <a:latin typeface="Segoe"/>
                <a:ea typeface="ＭＳ ゴシック"/>
              </a:rPr>
              <a:t> Both temporary workbooks with the address and phone message should be open. The Phone Call workbook is the current workbook in this case.</a:t>
            </a:r>
          </a:p>
          <a:p>
            <a:pPr lvl="1" rtl="0"/>
            <a:r>
              <a:rPr lang="en-US" b="0" i="0" u="none" strike="noStrike" baseline="0" smtClean="0">
                <a:latin typeface="Segoe"/>
                <a:ea typeface="ＭＳ ゴシック"/>
              </a:rPr>
              <a:t>To return to the company </a:t>
            </a:r>
            <a:br>
              <a:rPr lang="en-US" b="0" i="0" u="none" strike="noStrike" baseline="0" smtClean="0">
                <a:latin typeface="Segoe"/>
                <a:ea typeface="ＭＳ ゴシック"/>
              </a:rPr>
            </a:br>
            <a:r>
              <a:rPr lang="en-US" b="0" i="0" u="none" strike="noStrike" baseline="0" smtClean="0">
                <a:latin typeface="Segoe"/>
                <a:ea typeface="ＭＳ ゴシック"/>
              </a:rPr>
              <a:t>address, click the </a:t>
            </a:r>
            <a:r>
              <a:rPr lang="en-US" b="1" i="0" u="none" strike="noStrike" baseline="0" smtClean="0">
                <a:latin typeface="Segoe"/>
                <a:ea typeface="ＭＳ ゴシック"/>
              </a:rPr>
              <a:t>Excel </a:t>
            </a:r>
            <a:r>
              <a:rPr lang="en-US" b="0" i="0" u="none" strike="noStrike" baseline="0" smtClean="0">
                <a:latin typeface="Segoe"/>
                <a:ea typeface="ＭＳ ゴシック"/>
              </a:rPr>
              <a:t>icon </a:t>
            </a:r>
            <a:br>
              <a:rPr lang="en-US" b="0" i="0" u="none" strike="noStrike" baseline="0" smtClean="0">
                <a:latin typeface="Segoe"/>
                <a:ea typeface="ＭＳ ゴシック"/>
              </a:rPr>
            </a:br>
            <a:r>
              <a:rPr lang="en-US" b="0" i="0" u="none" strike="noStrike" baseline="0" smtClean="0">
                <a:latin typeface="Segoe"/>
                <a:ea typeface="ＭＳ ゴシック"/>
              </a:rPr>
              <a:t>on the taskbar (see figure). </a:t>
            </a:r>
            <a:br>
              <a:rPr lang="en-US" b="0" i="0" u="none" strike="noStrike" baseline="0" smtClean="0">
                <a:latin typeface="Segoe"/>
                <a:ea typeface="ＭＳ ゴシック"/>
              </a:rPr>
            </a:br>
            <a:r>
              <a:rPr lang="en-US" b="0" i="0" u="none" strike="noStrike" baseline="0" smtClean="0">
                <a:latin typeface="Segoe"/>
                <a:ea typeface="ＭＳ ゴシック"/>
              </a:rPr>
              <a:t>Each of the open workbooks </a:t>
            </a:r>
            <a:br>
              <a:rPr lang="en-US" b="0" i="0" u="none" strike="noStrike" baseline="0" smtClean="0">
                <a:latin typeface="Segoe"/>
                <a:ea typeface="ＭＳ ゴシック"/>
              </a:rPr>
            </a:br>
            <a:r>
              <a:rPr lang="en-US" b="0" i="0" u="none" strike="noStrike" baseline="0" smtClean="0">
                <a:latin typeface="Segoe"/>
                <a:ea typeface="ＭＳ ゴシック"/>
              </a:rPr>
              <a:t>appears in a preview window. </a:t>
            </a:r>
            <a:br>
              <a:rPr lang="en-US" b="0" i="0" u="none" strike="noStrike" baseline="0" smtClean="0">
                <a:latin typeface="Segoe"/>
                <a:ea typeface="ＭＳ ゴシック"/>
              </a:rPr>
            </a:br>
            <a:r>
              <a:rPr lang="en-US" b="0" i="0" u="none" strike="noStrike" baseline="0" smtClean="0">
                <a:latin typeface="Segoe"/>
                <a:ea typeface="ＭＳ ゴシック"/>
              </a:rPr>
              <a:t>When you move the mouse </a:t>
            </a:r>
            <a:br>
              <a:rPr lang="en-US" b="0" i="0" u="none" strike="noStrike" baseline="0" smtClean="0">
                <a:latin typeface="Segoe"/>
                <a:ea typeface="ＭＳ ゴシック"/>
              </a:rPr>
            </a:br>
            <a:r>
              <a:rPr lang="en-US" b="0" i="0" u="none" strike="noStrike" baseline="0" smtClean="0">
                <a:latin typeface="Segoe"/>
                <a:ea typeface="ＭＳ ゴシック"/>
              </a:rPr>
              <a:t>pointer over each workbook, </a:t>
            </a:r>
            <a:br>
              <a:rPr lang="en-US" b="0" i="0" u="none" strike="noStrike" baseline="0" smtClean="0">
                <a:latin typeface="Segoe"/>
                <a:ea typeface="ＭＳ ゴシック"/>
              </a:rPr>
            </a:br>
            <a:r>
              <a:rPr lang="en-US" b="0" i="0" u="none" strike="noStrike" baseline="0" smtClean="0">
                <a:latin typeface="Segoe"/>
                <a:ea typeface="ＭＳ ゴシック"/>
              </a:rPr>
              <a:t>it previews on the screen.</a:t>
            </a:r>
          </a:p>
          <a:p>
            <a:pPr lvl="1"/>
            <a:r>
              <a:rPr lang="en-US">
                <a:latin typeface="Segoe"/>
                <a:ea typeface="ＭＳ ゴシック"/>
              </a:rPr>
              <a:t>Click </a:t>
            </a:r>
            <a:r>
              <a:rPr lang="en-US" b="1">
                <a:latin typeface="Segoe"/>
                <a:ea typeface="ＭＳ ゴシック"/>
              </a:rPr>
              <a:t>Book1 - Excel. </a:t>
            </a:r>
            <a:r>
              <a:rPr lang="en-US">
                <a:latin typeface="Segoe"/>
                <a:ea typeface="ＭＳ ゴシック"/>
              </a:rPr>
              <a:t>The unsaved company address becomes the active workbook.</a:t>
            </a:r>
          </a:p>
          <a:p>
            <a:pPr lvl="1"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10</a:t>
            </a:fld>
            <a:endParaRPr lang="en-US" dirty="0"/>
          </a:p>
        </p:txBody>
      </p:sp>
      <p:pic>
        <p:nvPicPr>
          <p:cNvPr id="7" name="Picture 6" descr="02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286000"/>
            <a:ext cx="3357030" cy="2495332"/>
          </a:xfrm>
          <a:prstGeom prst="rect">
            <a:avLst/>
          </a:prstGeom>
        </p:spPr>
      </p:pic>
    </p:spTree>
    <p:extLst>
      <p:ext uri="{BB962C8B-B14F-4D97-AF65-F5344CB8AC3E}">
        <p14:creationId xmlns:p14="http://schemas.microsoft.com/office/powerpoint/2010/main" val="129375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Saving Workbooks </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When you save a file, you can save it to a folder on your computer's hard drive, a network drive, disc, CD, USB drive, SkyDrive, or other storage location. </a:t>
            </a:r>
          </a:p>
          <a:p>
            <a:pPr lvl="0" rtl="0"/>
            <a:r>
              <a:rPr lang="en-US" b="0" i="0" u="none" strike="noStrike" baseline="0" smtClean="0">
                <a:latin typeface="Segoe"/>
                <a:ea typeface="ＭＳ ゴシック"/>
              </a:rPr>
              <a:t>You must first identify where the document is to be saved. The remainder of the Save process is the same, regardless of the location or storage device.</a:t>
            </a:r>
          </a:p>
          <a:p>
            <a:pPr lvl="0" rtl="0"/>
            <a:r>
              <a:rPr lang="en-US" b="0" i="0" u="none" strike="noStrike" baseline="0" smtClean="0">
                <a:latin typeface="Segoe"/>
                <a:ea typeface="ＭＳ ゴシック"/>
              </a:rPr>
              <a:t>When you save a file for the first time, you are asked two important questions: Where do you want to save the file? What name will you give to the file? </a:t>
            </a:r>
          </a:p>
          <a:p>
            <a:pPr lvl="0" rtl="0"/>
            <a:r>
              <a:rPr lang="en-US" b="0" i="0" u="none" strike="noStrike" baseline="0" smtClean="0">
                <a:latin typeface="Segoe"/>
                <a:ea typeface="ＭＳ ゴシック"/>
              </a:rPr>
              <a:t>By default in all Office applications, documents are saved to the My Documents folder.</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11</a:t>
            </a:fld>
            <a:endParaRPr lang="en-US" dirty="0"/>
          </a:p>
        </p:txBody>
      </p:sp>
    </p:spTree>
    <p:extLst>
      <p:ext uri="{BB962C8B-B14F-4D97-AF65-F5344CB8AC3E}">
        <p14:creationId xmlns:p14="http://schemas.microsoft.com/office/powerpoint/2010/main" val="51887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Name and Save a Workbook </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a:t>
            </a:r>
            <a:r>
              <a:rPr lang="en-US" b="0" i="0" u="none" strike="noStrike" baseline="0" smtClean="0">
                <a:latin typeface="Segoe"/>
                <a:ea typeface="ＭＳ ゴシック"/>
              </a:rPr>
              <a:t> the workbook from the previous exercise or type your name and address in a new workbook.</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to open </a:t>
            </a:r>
            <a:br>
              <a:rPr lang="en-US" b="0" i="0" u="none" strike="noStrike" baseline="0" smtClean="0">
                <a:latin typeface="Segoe"/>
                <a:ea typeface="ＭＳ ゴシック"/>
              </a:rPr>
            </a:br>
            <a:r>
              <a:rPr lang="en-US" b="0" i="0" u="none" strike="noStrike" baseline="0" smtClean="0">
                <a:latin typeface="Segoe"/>
                <a:ea typeface="ＭＳ ゴシック"/>
              </a:rPr>
              <a:t>Backstage view. In the left </a:t>
            </a:r>
            <a:br>
              <a:rPr lang="en-US" b="0" i="0" u="none" strike="noStrike" baseline="0" smtClean="0">
                <a:latin typeface="Segoe"/>
                <a:ea typeface="ＭＳ ゴシック"/>
              </a:rPr>
            </a:br>
            <a:r>
              <a:rPr lang="en-US" b="0" i="0" u="none" strike="noStrike" baseline="0" smtClean="0">
                <a:latin typeface="Segoe"/>
                <a:ea typeface="ＭＳ ゴシック"/>
              </a:rPr>
              <a:t>pane, click </a:t>
            </a:r>
            <a:r>
              <a:rPr lang="en-US" b="1" i="0" u="none" strike="noStrike" baseline="0" smtClean="0">
                <a:latin typeface="Segoe"/>
                <a:ea typeface="ＭＳ ゴシック"/>
              </a:rPr>
              <a:t>Save As</a:t>
            </a:r>
            <a:r>
              <a:rPr lang="en-US" b="0" i="0" u="none" strike="noStrike" baseline="0" smtClean="0">
                <a:latin typeface="Segoe"/>
                <a:ea typeface="ＭＳ ゴシック"/>
              </a:rPr>
              <a:t> to </a:t>
            </a:r>
            <a:br>
              <a:rPr lang="en-US" b="0" i="0" u="none" strike="noStrike" baseline="0" smtClean="0">
                <a:latin typeface="Segoe"/>
                <a:ea typeface="ＭＳ ゴシック"/>
              </a:rPr>
            </a:br>
            <a:r>
              <a:rPr lang="en-US" b="0" i="0" u="none" strike="noStrike" baseline="0" smtClean="0">
                <a:latin typeface="Segoe"/>
                <a:ea typeface="ＭＳ ゴシック"/>
              </a:rPr>
              <a:t>display the save options.</a:t>
            </a:r>
          </a:p>
          <a:p>
            <a:pPr lvl="1" rtl="0"/>
            <a:r>
              <a:rPr lang="en-US" b="0" i="0" u="none" strike="noStrike" baseline="0" smtClean="0">
                <a:latin typeface="Segoe"/>
                <a:ea typeface="ＭＳ ゴシック"/>
              </a:rPr>
              <a:t>Double-click </a:t>
            </a:r>
            <a:r>
              <a:rPr lang="en-US" b="1" i="0" u="none" strike="noStrike" baseline="0" smtClean="0">
                <a:latin typeface="Segoe"/>
                <a:ea typeface="ＭＳ ゴシック"/>
              </a:rPr>
              <a:t>Computer</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to open the Save As dialog </a:t>
            </a:r>
            <a:br>
              <a:rPr lang="en-US" b="0" i="0" u="none" strike="noStrike" baseline="0" smtClean="0">
                <a:latin typeface="Segoe"/>
                <a:ea typeface="ＭＳ ゴシック"/>
              </a:rPr>
            </a:br>
            <a:r>
              <a:rPr lang="en-US" b="0" i="0" u="none" strike="noStrike" baseline="0" smtClean="0">
                <a:latin typeface="Segoe"/>
                <a:ea typeface="ＭＳ ゴシック"/>
              </a:rPr>
              <a:t>box (see figure)</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12</a:t>
            </a:fld>
            <a:endParaRPr lang="en-US" dirty="0"/>
          </a:p>
        </p:txBody>
      </p:sp>
      <p:pic>
        <p:nvPicPr>
          <p:cNvPr id="7" name="Picture 6" descr="02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133600"/>
            <a:ext cx="3853794" cy="3231932"/>
          </a:xfrm>
          <a:prstGeom prst="rect">
            <a:avLst/>
          </a:prstGeom>
        </p:spPr>
      </p:pic>
    </p:spTree>
    <p:extLst>
      <p:ext uri="{BB962C8B-B14F-4D97-AF65-F5344CB8AC3E}">
        <p14:creationId xmlns:p14="http://schemas.microsoft.com/office/powerpoint/2010/main" val="112799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Name and Save a Workbook </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From the left-hand navigation pane, in the Save As dialog box, click </a:t>
            </a:r>
            <a:r>
              <a:rPr lang="en-US" b="1" i="0" u="none" strike="noStrike" baseline="0" smtClean="0">
                <a:latin typeface="Segoe"/>
                <a:ea typeface="ＭＳ ゴシック"/>
              </a:rPr>
              <a:t>Desktop</a:t>
            </a:r>
            <a:r>
              <a:rPr lang="en-US" b="0" i="0" u="none" strike="noStrike" baseline="0" smtClean="0">
                <a:latin typeface="Segoe"/>
                <a:ea typeface="ＭＳ ゴシック"/>
              </a:rPr>
              <a:t>. The Desktop becomes the new destination of your saved file.</a:t>
            </a:r>
          </a:p>
          <a:p>
            <a:pPr lvl="1" rtl="0">
              <a:buAutoNum type="arabicPeriod" startAt="3"/>
            </a:pPr>
            <a:r>
              <a:rPr lang="en-US" b="0" i="0" u="none" strike="noStrike" baseline="0" smtClean="0">
                <a:latin typeface="Segoe"/>
                <a:ea typeface="ＭＳ ゴシック"/>
              </a:rPr>
              <a:t>In the Save As dialog box, </a:t>
            </a:r>
            <a:br>
              <a:rPr lang="en-US" b="0" i="0" u="none" strike="noStrike" baseline="0" smtClean="0">
                <a:latin typeface="Segoe"/>
                <a:ea typeface="ＭＳ ゴシック"/>
              </a:rPr>
            </a:br>
            <a:r>
              <a:rPr lang="en-US" b="0" i="0" u="none" strike="noStrike" baseline="0" smtClean="0">
                <a:latin typeface="Segoe"/>
                <a:ea typeface="ＭＳ ゴシック"/>
              </a:rPr>
              <a:t>click </a:t>
            </a:r>
            <a:r>
              <a:rPr lang="en-US" b="1" i="0" u="none" strike="noStrike" baseline="0" smtClean="0">
                <a:latin typeface="Segoe"/>
                <a:ea typeface="ＭＳ ゴシック"/>
              </a:rPr>
              <a:t>New folder</a:t>
            </a:r>
            <a:r>
              <a:rPr lang="en-US" b="0" i="0" u="none" strike="noStrike" baseline="0" smtClean="0">
                <a:latin typeface="Segoe"/>
                <a:ea typeface="ＭＳ ゴシック"/>
              </a:rPr>
              <a:t>. A folder </a:t>
            </a:r>
            <a:br>
              <a:rPr lang="en-US" b="0" i="0" u="none" strike="noStrike" baseline="0" smtClean="0">
                <a:latin typeface="Segoe"/>
                <a:ea typeface="ＭＳ ゴシック"/>
              </a:rPr>
            </a:br>
            <a:r>
              <a:rPr lang="en-US" b="0" i="0" u="none" strike="noStrike" baseline="0" smtClean="0">
                <a:latin typeface="Segoe"/>
                <a:ea typeface="ＭＳ ゴシック"/>
              </a:rPr>
              <a:t>icon appears with the words </a:t>
            </a:r>
            <a:br>
              <a:rPr lang="en-US" b="0" i="0" u="none" strike="noStrike" baseline="0" smtClean="0">
                <a:latin typeface="Segoe"/>
                <a:ea typeface="ＭＳ ゴシック"/>
              </a:rPr>
            </a:br>
            <a:r>
              <a:rPr lang="en-US" b="0" i="0" u="none" strike="noStrike" baseline="0" smtClean="0">
                <a:latin typeface="Segoe"/>
                <a:ea typeface="ＭＳ ゴシック"/>
              </a:rPr>
              <a:t>“New folder” selected </a:t>
            </a:r>
            <a:br>
              <a:rPr lang="en-US" b="0" i="0" u="none" strike="noStrike" baseline="0" smtClean="0">
                <a:latin typeface="Segoe"/>
                <a:ea typeface="ＭＳ ゴシック"/>
              </a:rPr>
            </a:br>
            <a:r>
              <a:rPr lang="en-US" b="0" i="0" u="none" strike="noStrike" baseline="0" smtClean="0">
                <a:latin typeface="Segoe"/>
                <a:ea typeface="ＭＳ ゴシック"/>
              </a:rPr>
              <a:t>(see figure).</a:t>
            </a:r>
          </a:p>
          <a:p>
            <a:pPr lvl="1" rtl="0">
              <a:buAutoNum type="arabicPeriod" startAt="3"/>
            </a:pPr>
            <a:r>
              <a:rPr lang="en-US" b="0" i="0" u="none" strike="noStrike" baseline="0" smtClean="0">
                <a:latin typeface="Segoe"/>
                <a:ea typeface="ＭＳ ゴシック"/>
              </a:rPr>
              <a:t>Type </a:t>
            </a:r>
            <a:r>
              <a:rPr lang="en-US" b="1" i="0" u="none" strike="noStrike" baseline="0" smtClean="0">
                <a:latin typeface="Segoe"/>
                <a:ea typeface="ＭＳ ゴシック"/>
              </a:rPr>
              <a:t>Excel Lesson 2</a:t>
            </a:r>
            <a:r>
              <a:rPr lang="en-US" b="0" i="0" u="none" strike="noStrike" baseline="0" smtClean="0">
                <a:latin typeface="Segoe"/>
                <a:ea typeface="ＭＳ ゴシック"/>
              </a:rPr>
              <a:t> and </a:t>
            </a:r>
            <a:br>
              <a:rPr lang="en-US" b="0" i="0" u="none" strike="noStrike" baseline="0" smtClean="0">
                <a:latin typeface="Segoe"/>
                <a:ea typeface="ＭＳ ゴシック"/>
              </a:rPr>
            </a:br>
            <a:r>
              <a:rPr lang="en-US" b="0" i="0" u="none" strike="noStrike" baseline="0" smtClean="0">
                <a:latin typeface="Segoe"/>
                <a:ea typeface="ＭＳ ゴシック"/>
              </a:rPr>
              <a:t>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3"/>
            </a:pPr>
            <a:r>
              <a:rPr lang="en-US" b="0" i="0" u="none" strike="noStrike" baseline="0" smtClean="0">
                <a:latin typeface="Segoe"/>
                <a:ea typeface="ＭＳ ゴシック"/>
              </a:rPr>
              <a:t>Click the </a:t>
            </a:r>
            <a:r>
              <a:rPr lang="en-US" b="1" i="0" u="none" strike="noStrike" baseline="0" smtClean="0">
                <a:latin typeface="Segoe"/>
                <a:ea typeface="ＭＳ ゴシック"/>
              </a:rPr>
              <a:t>Open</a:t>
            </a:r>
            <a:r>
              <a:rPr lang="en-US" b="0" i="0" u="none" strike="noStrike" baseline="0" smtClean="0">
                <a:latin typeface="Segoe"/>
                <a:ea typeface="ＭＳ ゴシック"/>
              </a:rPr>
              <a:t> button.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13</a:t>
            </a:fld>
            <a:endParaRPr lang="en-US" dirty="0"/>
          </a:p>
        </p:txBody>
      </p:sp>
      <p:pic>
        <p:nvPicPr>
          <p:cNvPr id="7" name="Picture 6" descr="02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546131"/>
            <a:ext cx="3397470" cy="2850666"/>
          </a:xfrm>
          <a:prstGeom prst="rect">
            <a:avLst/>
          </a:prstGeom>
        </p:spPr>
      </p:pic>
    </p:spTree>
    <p:extLst>
      <p:ext uri="{BB962C8B-B14F-4D97-AF65-F5344CB8AC3E}">
        <p14:creationId xmlns:p14="http://schemas.microsoft.com/office/powerpoint/2010/main" val="141247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Name and Save a Workbook </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smtClean="0">
                <a:latin typeface="Segoe"/>
                <a:ea typeface="ＭＳ ゴシック"/>
              </a:rPr>
              <a:t>In the File Name box, type </a:t>
            </a:r>
            <a:r>
              <a:rPr lang="en-US" b="0" i="1" u="none" strike="noStrike" baseline="0" smtClean="0">
                <a:latin typeface="Segoe"/>
                <a:ea typeface="ＭＳ ゴシック"/>
              </a:rPr>
              <a:t>02 Fabrikam Address Solution</a:t>
            </a:r>
            <a:r>
              <a:rPr lang="en-US" b="0" i="0" u="none" strike="noStrike" baseline="0" smtClean="0">
                <a:latin typeface="Times New Roman"/>
                <a:ea typeface="ＭＳ ゴシック"/>
              </a:rPr>
              <a:t>.</a:t>
            </a:r>
          </a:p>
          <a:p>
            <a:pPr lvl="1" rtl="0">
              <a:buAutoNum type="arabicPeriod" startAt="7"/>
            </a:pPr>
            <a:r>
              <a:rPr lang="en-US" b="0" i="0" u="none" strike="noStrike" baseline="0" smtClean="0">
                <a:latin typeface="Segoe"/>
                <a:ea typeface="ＭＳ ゴシック"/>
              </a:rPr>
              <a:t>Click the </a:t>
            </a:r>
            <a:r>
              <a:rPr lang="en-US" b="1" i="0" u="none" strike="noStrike" baseline="0" smtClean="0">
                <a:latin typeface="Segoe"/>
                <a:ea typeface="ＭＳ ゴシック"/>
              </a:rPr>
              <a:t>Save</a:t>
            </a:r>
            <a:r>
              <a:rPr lang="en-US" b="0" i="0" u="none" strike="noStrike" baseline="0" smtClean="0">
                <a:latin typeface="Segoe"/>
                <a:ea typeface="ＭＳ ゴシック"/>
              </a:rPr>
              <a:t> button.</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14</a:t>
            </a:fld>
            <a:endParaRPr lang="en-US" dirty="0"/>
          </a:p>
        </p:txBody>
      </p:sp>
    </p:spTree>
    <p:extLst>
      <p:ext uri="{BB962C8B-B14F-4D97-AF65-F5344CB8AC3E}">
        <p14:creationId xmlns:p14="http://schemas.microsoft.com/office/powerpoint/2010/main" val="392375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Saving to Your SkyDrive</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SkyDrive is a cloud-based application that allows you to store your files so you can retrieve them anywhere and share them with other people if desired. </a:t>
            </a:r>
          </a:p>
          <a:p>
            <a:pPr lvl="0" rtl="0"/>
            <a:r>
              <a:rPr lang="en-US" b="0" i="0" u="none" strike="noStrike" baseline="0" smtClean="0">
                <a:latin typeface="Segoe"/>
                <a:ea typeface="ＭＳ ゴシック"/>
              </a:rPr>
              <a:t>SkyDrive is also a great place to store backup files of important documents. </a:t>
            </a:r>
          </a:p>
          <a:p>
            <a:pPr lvl="0" rtl="0"/>
            <a:r>
              <a:rPr lang="en-US" b="0" i="0" u="none" strike="noStrike" baseline="0" smtClean="0">
                <a:latin typeface="Segoe"/>
                <a:ea typeface="ＭＳ ゴシック"/>
              </a:rPr>
              <a:t>SkyDrive comes with Windows 8 or you can install the free desktop app on Windows 7 and Windows Vista. </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15</a:t>
            </a:fld>
            <a:endParaRPr lang="en-US" dirty="0"/>
          </a:p>
        </p:txBody>
      </p:sp>
    </p:spTree>
    <p:extLst>
      <p:ext uri="{BB962C8B-B14F-4D97-AF65-F5344CB8AC3E}">
        <p14:creationId xmlns:p14="http://schemas.microsoft.com/office/powerpoint/2010/main" val="3492969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Save to Your SkyDrive</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a:t>
            </a:r>
            <a:r>
              <a:rPr lang="en-US" sz="2000" b="1" i="0" u="none" strike="noStrike" baseline="0" smtClean="0">
                <a:latin typeface="Segoe"/>
                <a:ea typeface="ＭＳ ゴシック"/>
              </a:rPr>
              <a:t>USE</a:t>
            </a:r>
            <a:r>
              <a:rPr lang="en-US" sz="2000" b="0" i="0" u="none" strike="noStrike" baseline="0" smtClean="0">
                <a:latin typeface="Segoe"/>
                <a:ea typeface="ＭＳ ゴシック"/>
              </a:rPr>
              <a:t> the workbook from the previous exercise or type your name and address in a new workbook.</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and then click </a:t>
            </a:r>
            <a:r>
              <a:rPr lang="en-US" sz="2000" b="1" i="0" u="none" strike="noStrike" baseline="0" smtClean="0">
                <a:latin typeface="Segoe"/>
                <a:ea typeface="ＭＳ ゴシック"/>
              </a:rPr>
              <a:t>Save As</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In the Backstage area, </a:t>
            </a:r>
            <a:br>
              <a:rPr lang="en-US" sz="2000" b="0" i="0" u="none" strike="noStrike" baseline="0" smtClean="0">
                <a:latin typeface="Segoe"/>
                <a:ea typeface="ＭＳ ゴシック"/>
              </a:rPr>
            </a:br>
            <a:r>
              <a:rPr lang="en-US" sz="2000" b="0" i="0" u="none" strike="noStrike" baseline="0" smtClean="0">
                <a:latin typeface="Segoe"/>
                <a:ea typeface="ＭＳ ゴシック"/>
              </a:rPr>
              <a:t>under Save As, click </a:t>
            </a:r>
            <a:br>
              <a:rPr lang="en-US" sz="2000" b="0" i="0" u="none" strike="noStrike" baseline="0" smtClean="0">
                <a:latin typeface="Segoe"/>
                <a:ea typeface="ＭＳ ゴシック"/>
              </a:rPr>
            </a:br>
            <a:r>
              <a:rPr lang="en-US" sz="2000" b="1" i="0" u="none" strike="noStrike" baseline="0" smtClean="0">
                <a:latin typeface="Segoe"/>
                <a:ea typeface="ＭＳ ゴシック"/>
              </a:rPr>
              <a:t>[Your name] </a:t>
            </a:r>
            <a:br>
              <a:rPr lang="en-US" sz="2000" b="1" i="0" u="none" strike="noStrike" baseline="0" smtClean="0">
                <a:latin typeface="Segoe"/>
                <a:ea typeface="ＭＳ ゴシック"/>
              </a:rPr>
            </a:br>
            <a:r>
              <a:rPr lang="en-US" sz="2000" b="1" i="0" u="none" strike="noStrike" baseline="0" smtClean="0">
                <a:latin typeface="Segoe"/>
                <a:ea typeface="ＭＳ ゴシック"/>
              </a:rPr>
              <a:t>SkyDrive</a:t>
            </a:r>
            <a:r>
              <a:rPr lang="en-US" sz="2000" b="0" i="0" u="none" strike="noStrike" baseline="0" smtClean="0">
                <a:latin typeface="Segoe"/>
                <a:ea typeface="ＭＳ ゴシック"/>
              </a:rPr>
              <a:t> (see figure). </a:t>
            </a:r>
            <a:br>
              <a:rPr lang="en-US" sz="2000" b="0" i="0" u="none" strike="noStrike" baseline="0" smtClean="0">
                <a:latin typeface="Segoe"/>
                <a:ea typeface="ＭＳ ゴシック"/>
              </a:rPr>
            </a:br>
            <a:r>
              <a:rPr lang="en-US" sz="2000" b="0" i="0" u="none" strike="noStrike" baseline="0" smtClean="0">
                <a:latin typeface="Segoe"/>
                <a:ea typeface="ＭＳ ゴシック"/>
              </a:rPr>
              <a:t>You may need to sign </a:t>
            </a:r>
            <a:br>
              <a:rPr lang="en-US" sz="2000" b="0" i="0" u="none" strike="noStrike" baseline="0" smtClean="0">
                <a:latin typeface="Segoe"/>
                <a:ea typeface="ＭＳ ゴシック"/>
              </a:rPr>
            </a:br>
            <a:r>
              <a:rPr lang="en-US" sz="2000" b="0" i="0" u="none" strike="noStrike" baseline="0" smtClean="0">
                <a:latin typeface="Segoe"/>
                <a:ea typeface="ＭＳ ゴシック"/>
              </a:rPr>
              <a:t>in to SkyDrive if you </a:t>
            </a:r>
            <a:br>
              <a:rPr lang="en-US" sz="2000" b="0" i="0" u="none" strike="noStrike" baseline="0" smtClean="0">
                <a:latin typeface="Segoe"/>
                <a:ea typeface="ＭＳ ゴシック"/>
              </a:rPr>
            </a:br>
            <a:r>
              <a:rPr lang="en-US" sz="2000" b="0" i="0" u="none" strike="noStrike" baseline="0" smtClean="0">
                <a:latin typeface="Segoe"/>
                <a:ea typeface="ＭＳ ゴシック"/>
              </a:rPr>
              <a:t>haven't already.</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Browse</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button.</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New folder</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button.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16</a:t>
            </a:fld>
            <a:endParaRPr lang="en-US" dirty="0"/>
          </a:p>
        </p:txBody>
      </p:sp>
      <p:pic>
        <p:nvPicPr>
          <p:cNvPr id="7" name="Picture 6" descr="02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516" y="2519259"/>
            <a:ext cx="4545725" cy="3647634"/>
          </a:xfrm>
          <a:prstGeom prst="rect">
            <a:avLst/>
          </a:prstGeom>
        </p:spPr>
      </p:pic>
    </p:spTree>
    <p:extLst>
      <p:ext uri="{BB962C8B-B14F-4D97-AF65-F5344CB8AC3E}">
        <p14:creationId xmlns:p14="http://schemas.microsoft.com/office/powerpoint/2010/main" val="3579576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Save to Your SkyDrive</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In the New folder text box, type </a:t>
            </a:r>
            <a:r>
              <a:rPr lang="en-US" b="1" i="0" u="none" strike="noStrike" baseline="0" smtClean="0">
                <a:latin typeface="Segoe"/>
                <a:ea typeface="ＭＳ ゴシック"/>
              </a:rPr>
              <a:t>Excel Lesson 2 </a:t>
            </a:r>
            <a:r>
              <a:rPr lang="en-US" b="0" i="0" u="none" strike="noStrike" baseline="0" smtClean="0">
                <a:latin typeface="Segoe"/>
                <a:ea typeface="ＭＳ ゴシック"/>
              </a:rPr>
              <a:t>to also have a folder for this lesson on your SkyDrive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5"/>
            </a:pPr>
            <a:r>
              <a:rPr lang="en-US" b="0" i="0" u="none" strike="noStrike" baseline="0" smtClean="0">
                <a:latin typeface="Segoe"/>
                <a:ea typeface="ＭＳ ゴシック"/>
              </a:rPr>
              <a:t>Double-click the </a:t>
            </a:r>
            <a:r>
              <a:rPr lang="en-US" b="1" i="0" u="none" strike="noStrike" baseline="0" smtClean="0">
                <a:latin typeface="Segoe"/>
                <a:ea typeface="ＭＳ ゴシック"/>
              </a:rPr>
              <a:t>Excel Lesson 2</a:t>
            </a:r>
            <a:r>
              <a:rPr lang="en-US" b="0" i="0" u="none" strike="noStrike" baseline="0" smtClean="0">
                <a:latin typeface="Segoe"/>
                <a:ea typeface="ＭＳ ゴシック"/>
              </a:rPr>
              <a:t> icon to move to that folder.</a:t>
            </a:r>
          </a:p>
          <a:p>
            <a:pPr lvl="1" rtl="0">
              <a:buAutoNum type="arabicPeriod" startAt="5"/>
            </a:pPr>
            <a:r>
              <a:rPr lang="en-US" b="0" i="0" u="none" strike="noStrike" baseline="0" smtClean="0">
                <a:latin typeface="Segoe"/>
                <a:ea typeface="ＭＳ ゴシック"/>
              </a:rPr>
              <a:t>Keep the file with the same name (or type </a:t>
            </a:r>
            <a:r>
              <a:rPr lang="en-US" b="0" i="1" u="none" strike="noStrike" baseline="0" smtClean="0">
                <a:latin typeface="Segoe"/>
                <a:ea typeface="ＭＳ ゴシック"/>
              </a:rPr>
              <a:t>02 Fabrikam Address Solution</a:t>
            </a:r>
            <a:r>
              <a:rPr lang="en-US" b="0" i="0" u="none" strike="noStrike" baseline="0" smtClean="0">
                <a:latin typeface="Segoe"/>
                <a:ea typeface="ＭＳ ゴシック"/>
              </a:rPr>
              <a:t> in the File name box), and then click the </a:t>
            </a:r>
            <a:r>
              <a:rPr lang="en-US" b="1" i="0" u="none" strike="noStrike" baseline="0" smtClean="0">
                <a:latin typeface="Segoe"/>
                <a:ea typeface="ＭＳ ゴシック"/>
              </a:rPr>
              <a:t>Save</a:t>
            </a:r>
            <a:r>
              <a:rPr lang="en-US" b="0" i="0" u="none" strike="noStrike" baseline="0" smtClean="0">
                <a:latin typeface="Segoe"/>
                <a:ea typeface="ＭＳ ゴシック"/>
              </a:rPr>
              <a:t> button.</a:t>
            </a:r>
          </a:p>
          <a:p>
            <a:pPr lvl="0" rtl="0"/>
            <a:r>
              <a:rPr lang="en-US" b="1" i="0" u="none" strike="noStrike" baseline="0" smtClean="0">
                <a:latin typeface="Segoe"/>
                <a:ea typeface="ＭＳ ゴシック"/>
              </a:rPr>
              <a:t>PAUSE.</a:t>
            </a:r>
            <a:r>
              <a:rPr lang="en-US" b="0" i="0" u="none" strike="noStrike" baseline="0" smtClean="0">
                <a:latin typeface="Segoe"/>
                <a:ea typeface="ＭＳ ゴシック"/>
              </a:rPr>
              <a:t> </a:t>
            </a:r>
            <a:r>
              <a:rPr lang="en-US" b="1" i="0" u="none" strike="noStrike" baseline="0" smtClean="0">
                <a:latin typeface="Segoe"/>
                <a:ea typeface="ＭＳ ゴシック"/>
              </a:rPr>
              <a:t>LEAVE</a:t>
            </a:r>
            <a:r>
              <a:rPr lang="en-US" b="0" i="0" u="none" strike="noStrike" baseline="0" smtClean="0">
                <a:latin typeface="Segoe"/>
                <a:ea typeface="ＭＳ ゴシック"/>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17</a:t>
            </a:fld>
            <a:endParaRPr lang="en-US" dirty="0"/>
          </a:p>
        </p:txBody>
      </p:sp>
    </p:spTree>
    <p:extLst>
      <p:ext uri="{BB962C8B-B14F-4D97-AF65-F5344CB8AC3E}">
        <p14:creationId xmlns:p14="http://schemas.microsoft.com/office/powerpoint/2010/main" val="230396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Save a Workbook Under a Different Name</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 USE</a:t>
            </a:r>
            <a:r>
              <a:rPr lang="en-US" sz="2000" b="0" i="0" u="none" strike="noStrike" baseline="0" smtClean="0">
                <a:latin typeface="Segoe"/>
                <a:ea typeface="ＭＳ ゴシック"/>
              </a:rPr>
              <a:t> the workbook from the previous exercise or type </a:t>
            </a:r>
            <a:r>
              <a:rPr lang="en-US" sz="2000" b="1" i="0" u="none" strike="noStrike" baseline="0" smtClean="0">
                <a:latin typeface="Segoe"/>
                <a:ea typeface="ＭＳ ゴシック"/>
              </a:rPr>
              <a:t>Fabrikam Inc.</a:t>
            </a:r>
            <a:r>
              <a:rPr lang="en-US" sz="2000" b="0" i="0" u="none" strike="noStrike" baseline="0" smtClean="0">
                <a:latin typeface="Segoe"/>
                <a:ea typeface="ＭＳ ゴシック"/>
              </a:rPr>
              <a:t> in cell A1.</a:t>
            </a:r>
          </a:p>
          <a:p>
            <a:pPr lvl="1" rtl="0"/>
            <a:r>
              <a:rPr lang="en-US" sz="2000" b="0" i="0" u="none" strike="noStrike" baseline="0" smtClean="0">
                <a:latin typeface="Segoe"/>
                <a:ea typeface="ＭＳ ゴシック"/>
              </a:rPr>
              <a:t>In cell A2, type </a:t>
            </a:r>
            <a:br>
              <a:rPr lang="en-US" sz="2000" b="0" i="0" u="none" strike="noStrike" baseline="0" smtClean="0">
                <a:latin typeface="Segoe"/>
                <a:ea typeface="ＭＳ ゴシック"/>
              </a:rPr>
            </a:br>
            <a:r>
              <a:rPr lang="en-US" sz="2000" b="1" i="0" u="none" strike="noStrike" baseline="0" smtClean="0">
                <a:latin typeface="Segoe"/>
                <a:ea typeface="ＭＳ ゴシック"/>
              </a:rPr>
              <a:t>87 East Broad Street</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In cell A3, type </a:t>
            </a:r>
            <a:br>
              <a:rPr lang="en-US" sz="2000" b="0" i="0" u="none" strike="noStrike" baseline="0" smtClean="0">
                <a:latin typeface="Segoe"/>
                <a:ea typeface="ＭＳ ゴシック"/>
              </a:rPr>
            </a:br>
            <a:r>
              <a:rPr lang="en-US" sz="2000" b="1" i="0" u="none" strike="noStrike" baseline="0" smtClean="0">
                <a:latin typeface="Segoe"/>
                <a:ea typeface="ＭＳ ゴシック"/>
              </a:rPr>
              <a:t>Columbus, OH 43215</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a:t>
            </a:r>
            <a:r>
              <a:rPr lang="en-US" sz="2000" b="0" i="0" u="none" strike="noStrike" baseline="0" smtClean="0">
                <a:latin typeface="Times New Roman"/>
                <a:ea typeface="ＭＳ ゴシック"/>
              </a:rPr>
              <a:t>,</a:t>
            </a:r>
            <a:r>
              <a:rPr lang="en-US" sz="2000" b="0" i="0" u="none" strike="noStrike" baseline="0" smtClean="0">
                <a:latin typeface="Segoe"/>
                <a:ea typeface="ＭＳ ゴシック"/>
              </a:rPr>
              <a:t> and </a:t>
            </a:r>
            <a:br>
              <a:rPr lang="en-US" sz="2000" b="0" i="0" u="none" strike="noStrike" baseline="0" smtClean="0">
                <a:latin typeface="Segoe"/>
                <a:ea typeface="ＭＳ ゴシック"/>
              </a:rPr>
            </a:br>
            <a:r>
              <a:rPr lang="en-US" sz="2000" b="0" i="0" u="none" strike="noStrike" baseline="0" smtClean="0">
                <a:latin typeface="Segoe"/>
                <a:ea typeface="ＭＳ ゴシック"/>
              </a:rPr>
              <a:t>in the left pane, click </a:t>
            </a:r>
            <a:br>
              <a:rPr lang="en-US" sz="2000" b="0" i="0" u="none" strike="noStrike" baseline="0" smtClean="0">
                <a:latin typeface="Segoe"/>
                <a:ea typeface="ＭＳ ゴシック"/>
              </a:rPr>
            </a:br>
            <a:r>
              <a:rPr lang="en-US" sz="2000" b="1" i="0" u="none" strike="noStrike" baseline="0" smtClean="0">
                <a:latin typeface="Segoe"/>
                <a:ea typeface="ＭＳ ゴシック"/>
              </a:rPr>
              <a:t>Save As</a:t>
            </a:r>
            <a:r>
              <a:rPr lang="en-US" sz="2000" b="0" i="0" u="none" strike="noStrike" baseline="0" smtClean="0">
                <a:latin typeface="Segoe"/>
                <a:ea typeface="ＭＳ ゴシック"/>
              </a:rPr>
              <a:t>. The Backstage </a:t>
            </a:r>
            <a:br>
              <a:rPr lang="en-US" sz="2000" b="0" i="0" u="none" strike="noStrike" baseline="0" smtClean="0">
                <a:latin typeface="Segoe"/>
                <a:ea typeface="ＭＳ ゴシック"/>
              </a:rPr>
            </a:br>
            <a:r>
              <a:rPr lang="en-US" sz="2000" b="0" i="0" u="none" strike="noStrike" baseline="0" smtClean="0">
                <a:latin typeface="Segoe"/>
                <a:ea typeface="ＭＳ ゴシック"/>
              </a:rPr>
              <a:t>view shows that the </a:t>
            </a:r>
            <a:br>
              <a:rPr lang="en-US" sz="2000" b="0" i="0" u="none" strike="noStrike" baseline="0" smtClean="0">
                <a:latin typeface="Segoe"/>
                <a:ea typeface="ＭＳ ゴシック"/>
              </a:rPr>
            </a:br>
            <a:r>
              <a:rPr lang="en-US" sz="2000" b="0" i="0" u="none" strike="noStrike" baseline="0" smtClean="0">
                <a:latin typeface="Segoe"/>
                <a:ea typeface="ＭＳ ゴシック"/>
              </a:rPr>
              <a:t>Current Folder (see </a:t>
            </a:r>
            <a:br>
              <a:rPr lang="en-US" sz="2000" b="0" i="0" u="none" strike="noStrike" baseline="0" smtClean="0">
                <a:latin typeface="Segoe"/>
                <a:ea typeface="ＭＳ ゴシック"/>
              </a:rPr>
            </a:br>
            <a:r>
              <a:rPr lang="en-US" sz="2000" b="0" i="0" u="none" strike="noStrike" baseline="0" smtClean="0">
                <a:latin typeface="Segoe"/>
                <a:ea typeface="ＭＳ ゴシック"/>
              </a:rPr>
              <a:t>figure 2-8) is Excel </a:t>
            </a:r>
            <a:br>
              <a:rPr lang="en-US" sz="2000" b="0" i="0" u="none" strike="noStrike" baseline="0" smtClean="0">
                <a:latin typeface="Segoe"/>
                <a:ea typeface="ＭＳ ゴシック"/>
              </a:rPr>
            </a:br>
            <a:r>
              <a:rPr lang="en-US" sz="2000" b="0" i="0" u="none" strike="noStrike" baseline="0" smtClean="0">
                <a:latin typeface="Segoe"/>
                <a:ea typeface="ＭＳ ゴシック"/>
              </a:rPr>
              <a:t>Lesson 2 on your </a:t>
            </a:r>
            <a:br>
              <a:rPr lang="en-US" sz="2000" b="0" i="0" u="none" strike="noStrike" baseline="0" smtClean="0">
                <a:latin typeface="Segoe"/>
                <a:ea typeface="ＭＳ ゴシック"/>
              </a:rPr>
            </a:br>
            <a:r>
              <a:rPr lang="en-US" sz="2000" b="0" i="0" u="none" strike="noStrike" baseline="0" smtClean="0">
                <a:latin typeface="Segoe"/>
                <a:ea typeface="ＭＳ ゴシック"/>
              </a:rPr>
              <a:t>SkyDrive, because it was the folder that was last used to save a workbook.</a:t>
            </a:r>
            <a:endParaRPr lang="en-US" sz="2000"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18</a:t>
            </a:fld>
            <a:endParaRPr lang="en-US" dirty="0"/>
          </a:p>
        </p:txBody>
      </p:sp>
      <p:pic>
        <p:nvPicPr>
          <p:cNvPr id="7" name="Picture 6" descr="02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981200"/>
            <a:ext cx="4380171" cy="3513471"/>
          </a:xfrm>
          <a:prstGeom prst="rect">
            <a:avLst/>
          </a:prstGeom>
        </p:spPr>
      </p:pic>
    </p:spTree>
    <p:extLst>
      <p:ext uri="{BB962C8B-B14F-4D97-AF65-F5344CB8AC3E}">
        <p14:creationId xmlns:p14="http://schemas.microsoft.com/office/powerpoint/2010/main" val="315560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Save a Workbook Under a Different Name</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Click on </a:t>
            </a:r>
            <a:r>
              <a:rPr lang="en-US" b="1" i="0" u="none" strike="noStrike" baseline="0" smtClean="0">
                <a:latin typeface="Segoe"/>
                <a:ea typeface="ＭＳ ゴシック"/>
              </a:rPr>
              <a:t>Computer</a:t>
            </a:r>
            <a:r>
              <a:rPr lang="en-US" b="0" i="0" u="none" strike="noStrike" baseline="0" smtClean="0">
                <a:latin typeface="Segoe"/>
                <a:ea typeface="ＭＳ ゴシック"/>
              </a:rPr>
              <a:t> to return to the drive you used before.</a:t>
            </a:r>
          </a:p>
          <a:p>
            <a:pPr lvl="1" rtl="0">
              <a:buAutoNum type="arabicPeriod" startAt="4"/>
            </a:pPr>
            <a:r>
              <a:rPr lang="en-US" b="0" i="0" u="none" strike="noStrike" baseline="0" smtClean="0">
                <a:latin typeface="Segoe"/>
                <a:ea typeface="ＭＳ ゴシック"/>
              </a:rPr>
              <a:t>In the right pane, double-click </a:t>
            </a:r>
            <a:r>
              <a:rPr lang="en-US" b="1" i="0" u="none" strike="noStrike" baseline="0" smtClean="0">
                <a:latin typeface="Segoe"/>
                <a:ea typeface="ＭＳ ゴシック"/>
              </a:rPr>
              <a:t>Excel Lesson 2</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Click in the </a:t>
            </a:r>
            <a:r>
              <a:rPr lang="en-US" b="1" i="0" u="none" strike="noStrike" baseline="0" smtClean="0">
                <a:latin typeface="Segoe"/>
                <a:ea typeface="ＭＳ ゴシック"/>
              </a:rPr>
              <a:t>File name</a:t>
            </a:r>
            <a:r>
              <a:rPr lang="en-US" b="0" i="0" u="none" strike="noStrike" baseline="0" smtClean="0">
                <a:latin typeface="Segoe"/>
                <a:ea typeface="ＭＳ ゴシック"/>
              </a:rPr>
              <a:t> box, click after </a:t>
            </a:r>
            <a:r>
              <a:rPr lang="en-US" b="1" i="0" u="none" strike="noStrike" baseline="0" smtClean="0">
                <a:latin typeface="Segoe"/>
                <a:ea typeface="ＭＳ ゴシック"/>
              </a:rPr>
              <a:t>Fabrikam</a:t>
            </a:r>
            <a:r>
              <a:rPr lang="en-US" b="0" i="0" u="none" strike="noStrike" baseline="0" smtClean="0">
                <a:latin typeface="Segoe"/>
                <a:ea typeface="ＭＳ ゴシック"/>
              </a:rPr>
              <a:t>, and type </a:t>
            </a:r>
            <a:r>
              <a:rPr lang="en-US" b="1" i="0" u="none" strike="noStrike" baseline="0" smtClean="0">
                <a:latin typeface="Segoe"/>
                <a:ea typeface="ＭＳ ゴシック"/>
              </a:rPr>
              <a:t>Broad</a:t>
            </a:r>
            <a:r>
              <a:rPr lang="en-US" b="0" i="0" u="none" strike="noStrike" baseline="0" smtClean="0">
                <a:latin typeface="Segoe"/>
                <a:ea typeface="ＭＳ ゴシック"/>
              </a:rPr>
              <a:t> so the name reads </a:t>
            </a:r>
            <a:r>
              <a:rPr lang="en-US" b="0" i="1" u="none" strike="noStrike" baseline="0" smtClean="0">
                <a:latin typeface="Segoe"/>
                <a:ea typeface="ＭＳ ゴシック"/>
              </a:rPr>
              <a:t>02 Fabrikam Broad Address Solution</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Click </a:t>
            </a:r>
            <a:r>
              <a:rPr lang="en-US" b="1" i="0" u="none" strike="noStrike" baseline="0" smtClean="0">
                <a:latin typeface="Segoe"/>
                <a:ea typeface="ＭＳ ゴシック"/>
              </a:rPr>
              <a:t>Save</a:t>
            </a:r>
            <a:r>
              <a:rPr lang="en-US" b="0" i="0" u="none" strike="noStrike" baseline="0" smtClean="0">
                <a:latin typeface="Segoe"/>
                <a:ea typeface="ＭＳ ゴシック"/>
              </a:rPr>
              <a:t>. You created a new workbook by saving an existing workbook with a new name.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19</a:t>
            </a:fld>
            <a:endParaRPr lang="en-US" dirty="0"/>
          </a:p>
        </p:txBody>
      </p:sp>
    </p:spTree>
    <p:extLst>
      <p:ext uri="{BB962C8B-B14F-4D97-AF65-F5344CB8AC3E}">
        <p14:creationId xmlns:p14="http://schemas.microsoft.com/office/powerpoint/2010/main" val="17334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Objectives</a:t>
            </a:r>
          </a:p>
        </p:txBody>
      </p:sp>
      <p:pic>
        <p:nvPicPr>
          <p:cNvPr id="4" name="Picture 3" descr="02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8017641" cy="3915592"/>
          </a:xfrm>
          <a:prstGeom prst="rect">
            <a:avLst/>
          </a:prstGeom>
        </p:spPr>
      </p:pic>
      <p:sp>
        <p:nvSpPr>
          <p:cNvPr id="5"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6"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7"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a:t>
            </a:fld>
            <a:endParaRPr lang="en-US" dirty="0"/>
          </a:p>
        </p:txBody>
      </p:sp>
    </p:spTree>
    <p:extLst>
      <p:ext uri="{BB962C8B-B14F-4D97-AF65-F5344CB8AC3E}">
        <p14:creationId xmlns:p14="http://schemas.microsoft.com/office/powerpoint/2010/main" val="2610081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Save a Workbook Under a Different Name</a:t>
            </a:r>
          </a:p>
        </p:txBody>
      </p:sp>
      <p:sp>
        <p:nvSpPr>
          <p:cNvPr id="3" name="Text Placeholder 2"/>
          <p:cNvSpPr>
            <a:spLocks noGrp="1"/>
          </p:cNvSpPr>
          <p:nvPr>
            <p:ph type="body" idx="1"/>
          </p:nvPr>
        </p:nvSpPr>
        <p:spPr/>
        <p:txBody>
          <a:bodyPr/>
          <a:lstStyle/>
          <a:p>
            <a:pPr lvl="1" rtl="0">
              <a:buFont typeface="+mj-lt"/>
              <a:buAutoNum type="arabicPeriod" startAt="8"/>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click </a:t>
            </a:r>
            <a:r>
              <a:rPr lang="en-US" b="1" i="0" u="none" strike="noStrike" baseline="0" smtClean="0">
                <a:latin typeface="Segoe"/>
                <a:ea typeface="ＭＳ ゴシック"/>
              </a:rPr>
              <a:t>Save As</a:t>
            </a:r>
            <a:r>
              <a:rPr lang="en-US" b="0" i="0" u="none" strike="noStrike" baseline="0" smtClean="0">
                <a:latin typeface="Segoe"/>
                <a:ea typeface="ＭＳ ゴシック"/>
              </a:rPr>
              <a:t> in the left pane, and click </a:t>
            </a:r>
            <a:r>
              <a:rPr lang="en-US" b="1" i="0" u="none" strike="noStrike" baseline="0" smtClean="0">
                <a:latin typeface="Segoe"/>
                <a:ea typeface="ＭＳ ゴシック"/>
              </a:rPr>
              <a:t>Browse</a:t>
            </a:r>
            <a:r>
              <a:rPr lang="en-US" b="0" i="0" u="none" strike="noStrike" baseline="0" smtClean="0">
                <a:latin typeface="Times New Roman"/>
                <a:ea typeface="ＭＳ ゴシック"/>
              </a:rPr>
              <a:t>.</a:t>
            </a:r>
          </a:p>
          <a:p>
            <a:pPr lvl="1" rtl="0">
              <a:buAutoNum type="arabicPeriod" startAt="8"/>
            </a:pPr>
            <a:r>
              <a:rPr lang="en-US" b="0" i="0" u="none" strike="noStrike" baseline="0" smtClean="0">
                <a:latin typeface="Segoe"/>
                <a:ea typeface="ＭＳ ゴシック"/>
              </a:rPr>
              <a:t>In the File Name box, type </a:t>
            </a:r>
            <a:r>
              <a:rPr lang="en-US" b="0" i="1" u="none" strike="noStrike" baseline="0" smtClean="0">
                <a:latin typeface="Segoe"/>
                <a:ea typeface="ＭＳ ゴシック"/>
              </a:rPr>
              <a:t>02 Fabrikam Address Template Solution</a:t>
            </a:r>
            <a:r>
              <a:rPr lang="en-US" b="0" i="0" u="none" strike="noStrike" baseline="0" smtClean="0">
                <a:latin typeface="Times New Roman"/>
                <a:ea typeface="ＭＳ ゴシック"/>
              </a:rPr>
              <a:t>.</a:t>
            </a:r>
          </a:p>
          <a:p>
            <a:pPr lvl="1" rtl="0">
              <a:buAutoNum type="arabicPeriod" startAt="8"/>
            </a:pPr>
            <a:r>
              <a:rPr lang="en-US" b="0" i="0" u="none" strike="noStrike" baseline="0" smtClean="0">
                <a:latin typeface="Segoe"/>
                <a:ea typeface="ＭＳ ゴシック"/>
              </a:rPr>
              <a:t>In the Save As Type box, click the drop-down arrow and choose </a:t>
            </a:r>
            <a:r>
              <a:rPr lang="en-US" b="1" i="0" u="none" strike="noStrike" baseline="0" smtClean="0">
                <a:latin typeface="Segoe"/>
                <a:ea typeface="ＭＳ ゴシック"/>
              </a:rPr>
              <a:t>Excel Template</a:t>
            </a:r>
            <a:r>
              <a:rPr lang="en-US" b="0" i="0" u="none" strike="noStrike" baseline="0" smtClean="0">
                <a:latin typeface="Segoe"/>
                <a:ea typeface="ＭＳ ゴシック"/>
              </a:rPr>
              <a:t>. Click the </a:t>
            </a:r>
            <a:r>
              <a:rPr lang="en-US" b="1" i="0" u="none" strike="noStrike" baseline="0" smtClean="0">
                <a:latin typeface="Segoe"/>
                <a:ea typeface="ＭＳ ゴシック"/>
              </a:rPr>
              <a:t>Save</a:t>
            </a:r>
            <a:r>
              <a:rPr lang="en-US" b="0" i="0" u="none" strike="noStrike" baseline="0" smtClean="0">
                <a:latin typeface="Segoe"/>
                <a:ea typeface="ＭＳ ゴシック"/>
              </a:rPr>
              <a:t> button.</a:t>
            </a:r>
          </a:p>
          <a:p>
            <a:pPr lvl="0" rtl="0"/>
            <a:r>
              <a:rPr lang="en-US" b="1" i="0" u="none" strike="noStrike" baseline="0" smtClean="0">
                <a:latin typeface="Segoe"/>
                <a:ea typeface="ＭＳ ゴシック"/>
              </a:rPr>
              <a:t>PAUSE. EXIT</a:t>
            </a:r>
            <a:r>
              <a:rPr lang="en-US" b="0" i="0" u="none" strike="noStrike" baseline="0" smtClean="0">
                <a:latin typeface="Segoe"/>
                <a:ea typeface="ＭＳ ゴシック"/>
              </a:rPr>
              <a:t> Excel. Do not save the phone message workbook.</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20</a:t>
            </a:fld>
            <a:endParaRPr lang="en-US" dirty="0"/>
          </a:p>
        </p:txBody>
      </p:sp>
    </p:spTree>
    <p:extLst>
      <p:ext uri="{BB962C8B-B14F-4D97-AF65-F5344CB8AC3E}">
        <p14:creationId xmlns:p14="http://schemas.microsoft.com/office/powerpoint/2010/main" val="2557492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Save a Workbook Under a Different Name</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Creating a template to use for each new workbook based on the example file eliminates the possibility that you might lose data because you might overwrite a file after you enter new data. </a:t>
            </a:r>
          </a:p>
          <a:p>
            <a:pPr lvl="0" rtl="0"/>
            <a:r>
              <a:rPr lang="en-US" b="0" i="0" u="none" strike="noStrike" baseline="0" smtClean="0">
                <a:latin typeface="Segoe"/>
                <a:ea typeface="ＭＳ ゴシック"/>
              </a:rPr>
              <a:t>To use the template, you choose FILE &gt; New &gt; Personal and select the template you saved. </a:t>
            </a:r>
          </a:p>
          <a:p>
            <a:pPr lvl="0" rtl="0"/>
            <a:r>
              <a:rPr lang="en-US" b="0" i="0" u="none" strike="noStrike" baseline="0" smtClean="0">
                <a:latin typeface="Segoe"/>
                <a:ea typeface="ＭＳ ゴシック"/>
              </a:rPr>
              <a:t>When you exit, you are prompted to save the file with a new name.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21</a:t>
            </a:fld>
            <a:endParaRPr lang="en-US" dirty="0"/>
          </a:p>
        </p:txBody>
      </p:sp>
    </p:spTree>
    <p:extLst>
      <p:ext uri="{BB962C8B-B14F-4D97-AF65-F5344CB8AC3E}">
        <p14:creationId xmlns:p14="http://schemas.microsoft.com/office/powerpoint/2010/main" val="3951140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Saving a Workbook in a Previous Excel Format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Files created in earlier Excel versions can be opened and revised in Excel 2013</a:t>
            </a:r>
            <a:r>
              <a:rPr lang="en-US" b="0" i="0" u="none" strike="noStrike" baseline="0" smtClean="0">
                <a:latin typeface="Times New Roman"/>
                <a:ea typeface="ＭＳ ゴシック"/>
              </a:rPr>
              <a:t>.</a:t>
            </a:r>
            <a:r>
              <a:rPr lang="en-US" b="0" i="0" u="none" strike="noStrike" baseline="0" smtClean="0">
                <a:latin typeface="Segoe"/>
                <a:ea typeface="ＭＳ ゴシック"/>
              </a:rPr>
              <a:t> However, if some of your users do not have the latest version or use other applications, they might not be able to open your file. </a:t>
            </a:r>
          </a:p>
          <a:p>
            <a:pPr lvl="0" rtl="0"/>
            <a:r>
              <a:rPr lang="en-US" b="0" i="0" u="none" strike="noStrike" baseline="0" smtClean="0">
                <a:latin typeface="Segoe"/>
                <a:ea typeface="ＭＳ ゴシック"/>
              </a:rPr>
              <a:t>You can save a copy of an Excel 2013 workbook (with the .xlsx file extension) to a version that is compatible with Excel 97 through Excel 2013 (with the .xls file extension) versions. </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22</a:t>
            </a:fld>
            <a:endParaRPr lang="en-US" dirty="0"/>
          </a:p>
        </p:txBody>
      </p:sp>
    </p:spTree>
    <p:extLst>
      <p:ext uri="{BB962C8B-B14F-4D97-AF65-F5344CB8AC3E}">
        <p14:creationId xmlns:p14="http://schemas.microsoft.com/office/powerpoint/2010/main" val="3950301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Saving a Workbook in a Previous Excel Format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The program symbol displayed with the filenames will be different, but it is a good idea to give the earlier edition file a different name. It is also a good idea to check which issues might be lost with Excel's compatibility checker.</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23</a:t>
            </a:fld>
            <a:endParaRPr lang="en-US" dirty="0"/>
          </a:p>
        </p:txBody>
      </p:sp>
    </p:spTree>
    <p:extLst>
      <p:ext uri="{BB962C8B-B14F-4D97-AF65-F5344CB8AC3E}">
        <p14:creationId xmlns:p14="http://schemas.microsoft.com/office/powerpoint/2010/main" val="3370992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Save a Workbook in a Previous Excel Format</a:t>
            </a:r>
          </a:p>
        </p:txBody>
      </p:sp>
      <p:sp>
        <p:nvSpPr>
          <p:cNvPr id="3" name="Text Placeholder 2"/>
          <p:cNvSpPr>
            <a:spLocks noGrp="1"/>
          </p:cNvSpPr>
          <p:nvPr>
            <p:ph type="body" idx="1"/>
          </p:nvPr>
        </p:nvSpPr>
        <p:spPr/>
        <p:txBody>
          <a:bodyPr/>
          <a:lstStyle/>
          <a:p>
            <a:pPr lvl="0" rtl="0"/>
            <a:r>
              <a:rPr lang="en-US" sz="2100" b="1" i="0" u="none" strike="noStrike" baseline="0" smtClean="0">
                <a:latin typeface="Segoe"/>
                <a:ea typeface="ＭＳ ゴシック"/>
              </a:rPr>
              <a:t>GET READY. LAUNCH</a:t>
            </a:r>
            <a:r>
              <a:rPr lang="en-US" sz="2100" b="0" i="0" u="none" strike="noStrike" baseline="0" smtClean="0">
                <a:latin typeface="Segoe"/>
                <a:ea typeface="ＭＳ ゴシック"/>
              </a:rPr>
              <a:t> Excel.</a:t>
            </a:r>
          </a:p>
          <a:p>
            <a:pPr lvl="1" rtl="0"/>
            <a:r>
              <a:rPr lang="en-US" sz="2100" b="0" i="0" u="none" strike="noStrike" baseline="0" smtClean="0">
                <a:latin typeface="Segoe"/>
                <a:ea typeface="ＭＳ ゴシック"/>
              </a:rPr>
              <a:t>Click the </a:t>
            </a:r>
            <a:r>
              <a:rPr lang="en-US" sz="2100" b="1" i="0" u="none" strike="noStrike" baseline="0" smtClean="0">
                <a:latin typeface="Segoe"/>
                <a:ea typeface="ＭＳ ゴシック"/>
              </a:rPr>
              <a:t>FILE </a:t>
            </a:r>
            <a:r>
              <a:rPr lang="en-US" sz="2100" b="0" i="0" u="none" strike="noStrike" baseline="0" smtClean="0">
                <a:latin typeface="Segoe"/>
                <a:ea typeface="ＭＳ ゴシック"/>
              </a:rPr>
              <a:t>tab, and then click </a:t>
            </a:r>
            <a:r>
              <a:rPr lang="en-US" sz="2100" b="1" i="0" u="none" strike="noStrike" baseline="0" smtClean="0">
                <a:latin typeface="Segoe"/>
                <a:ea typeface="ＭＳ ゴシック"/>
              </a:rPr>
              <a:t>Open</a:t>
            </a:r>
            <a:r>
              <a:rPr lang="en-US" sz="2100" b="0" i="0" u="none" strike="noStrike" baseline="0" smtClean="0">
                <a:latin typeface="Times New Roman"/>
                <a:ea typeface="ＭＳ ゴシック"/>
              </a:rPr>
              <a:t>.</a:t>
            </a:r>
          </a:p>
          <a:p>
            <a:pPr lvl="1" rtl="0"/>
            <a:r>
              <a:rPr lang="en-US" sz="2100" b="0" i="0" u="none" strike="noStrike" baseline="0" smtClean="0">
                <a:latin typeface="Segoe"/>
                <a:ea typeface="ＭＳ ゴシック"/>
              </a:rPr>
              <a:t>In the Backstage Recent Workbooks pane, click </a:t>
            </a:r>
            <a:r>
              <a:rPr lang="en-US" sz="2100" b="0" i="1" u="none" strike="noStrike" baseline="0" smtClean="0">
                <a:latin typeface="Segoe"/>
                <a:ea typeface="ＭＳ ゴシック"/>
              </a:rPr>
              <a:t>02 Fabrikam Broad Address Solution</a:t>
            </a:r>
            <a:r>
              <a:rPr lang="en-US" sz="2100" b="0" i="0" u="none" strike="noStrike" baseline="0" smtClean="0">
                <a:latin typeface="Times New Roman"/>
                <a:ea typeface="ＭＳ ゴシック"/>
              </a:rPr>
              <a:t>.</a:t>
            </a:r>
          </a:p>
          <a:p>
            <a:pPr lvl="1" rtl="0"/>
            <a:r>
              <a:rPr lang="en-US" sz="2100" b="0" i="0" u="none" strike="noStrike" baseline="0" smtClean="0">
                <a:latin typeface="Segoe"/>
                <a:ea typeface="ＭＳ ゴシック"/>
              </a:rPr>
              <a:t>First check for compatibility issues. </a:t>
            </a:r>
            <a:br>
              <a:rPr lang="en-US" sz="2100" b="0" i="0" u="none" strike="noStrike" baseline="0" smtClean="0">
                <a:latin typeface="Segoe"/>
                <a:ea typeface="ＭＳ ゴシック"/>
              </a:rPr>
            </a:br>
            <a:r>
              <a:rPr lang="en-US" sz="2100" b="0" i="0" u="none" strike="noStrike" baseline="0" smtClean="0">
                <a:latin typeface="Segoe"/>
                <a:ea typeface="ＭＳ ゴシック"/>
              </a:rPr>
              <a:t>Click the </a:t>
            </a:r>
            <a:r>
              <a:rPr lang="en-US" sz="2100" b="1" i="0" u="none" strike="noStrike" baseline="0" smtClean="0">
                <a:latin typeface="Segoe"/>
                <a:ea typeface="ＭＳ ゴシック"/>
              </a:rPr>
              <a:t>FILE</a:t>
            </a:r>
            <a:r>
              <a:rPr lang="en-US" sz="2100" b="0" i="0" u="none" strike="noStrike" baseline="0" smtClean="0">
                <a:latin typeface="Segoe"/>
                <a:ea typeface="ＭＳ ゴシック"/>
              </a:rPr>
              <a:t> tab, click </a:t>
            </a:r>
            <a:r>
              <a:rPr lang="en-US" sz="2100" b="1" i="0" u="none" strike="noStrike" baseline="0" smtClean="0">
                <a:latin typeface="Segoe"/>
                <a:ea typeface="ＭＳ ゴシック"/>
              </a:rPr>
              <a:t>Info</a:t>
            </a:r>
            <a:r>
              <a:rPr lang="en-US" sz="2100" b="0" i="0" u="none" strike="noStrike" baseline="0" smtClean="0">
                <a:latin typeface="Segoe"/>
                <a:ea typeface="ＭＳ ゴシック"/>
              </a:rPr>
              <a:t>, click </a:t>
            </a:r>
            <a:br>
              <a:rPr lang="en-US" sz="2100" b="0" i="0" u="none" strike="noStrike" baseline="0" smtClean="0">
                <a:latin typeface="Segoe"/>
                <a:ea typeface="ＭＳ ゴシック"/>
              </a:rPr>
            </a:br>
            <a:r>
              <a:rPr lang="en-US" sz="2100" b="1" i="0" u="none" strike="noStrike" baseline="0" smtClean="0">
                <a:latin typeface="Segoe"/>
                <a:ea typeface="ＭＳ ゴシック"/>
              </a:rPr>
              <a:t>Check for Issues</a:t>
            </a:r>
            <a:r>
              <a:rPr lang="en-US" sz="2100" b="0" i="0" u="none" strike="noStrike" baseline="0" smtClean="0">
                <a:latin typeface="Segoe"/>
                <a:ea typeface="ＭＳ ゴシック"/>
              </a:rPr>
              <a:t>, and then click </a:t>
            </a:r>
            <a:br>
              <a:rPr lang="en-US" sz="2100" b="0" i="0" u="none" strike="noStrike" baseline="0" smtClean="0">
                <a:latin typeface="Segoe"/>
                <a:ea typeface="ＭＳ ゴシック"/>
              </a:rPr>
            </a:br>
            <a:r>
              <a:rPr lang="en-US" sz="2100" b="1" i="0" u="none" strike="noStrike" baseline="0" smtClean="0">
                <a:latin typeface="Segoe"/>
                <a:ea typeface="ＭＳ ゴシック"/>
              </a:rPr>
              <a:t>Check Compatibility</a:t>
            </a:r>
            <a:r>
              <a:rPr lang="en-US" sz="2100" b="0" i="0" u="none" strike="noStrike" baseline="0" smtClean="0">
                <a:latin typeface="Segoe"/>
                <a:ea typeface="ＭＳ ゴシック"/>
              </a:rPr>
              <a:t>. The </a:t>
            </a:r>
            <a:br>
              <a:rPr lang="en-US" sz="2100" b="0" i="0" u="none" strike="noStrike" baseline="0" smtClean="0">
                <a:latin typeface="Segoe"/>
                <a:ea typeface="ＭＳ ゴシック"/>
              </a:rPr>
            </a:br>
            <a:r>
              <a:rPr lang="en-US" sz="2100" b="0" i="0" u="none" strike="noStrike" baseline="0" smtClean="0">
                <a:latin typeface="Segoe"/>
                <a:ea typeface="ＭＳ ゴシック"/>
              </a:rPr>
              <a:t>Microsoft Excel – Compatibility </a:t>
            </a:r>
            <a:br>
              <a:rPr lang="en-US" sz="2100" b="0" i="0" u="none" strike="noStrike" baseline="0" smtClean="0">
                <a:latin typeface="Segoe"/>
                <a:ea typeface="ＭＳ ゴシック"/>
              </a:rPr>
            </a:br>
            <a:r>
              <a:rPr lang="en-US" sz="2100" b="0" i="0" u="none" strike="noStrike" baseline="0" smtClean="0">
                <a:latin typeface="Segoe"/>
                <a:ea typeface="ＭＳ ゴシック"/>
              </a:rPr>
              <a:t>Checker dialog box at right opens.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24</a:t>
            </a:fld>
            <a:endParaRPr lang="en-US" dirty="0"/>
          </a:p>
        </p:txBody>
      </p:sp>
      <p:pic>
        <p:nvPicPr>
          <p:cNvPr id="7" name="Picture 6" descr="02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919248"/>
            <a:ext cx="2864069" cy="2323177"/>
          </a:xfrm>
          <a:prstGeom prst="rect">
            <a:avLst/>
          </a:prstGeom>
        </p:spPr>
      </p:pic>
    </p:spTree>
    <p:extLst>
      <p:ext uri="{BB962C8B-B14F-4D97-AF65-F5344CB8AC3E}">
        <p14:creationId xmlns:p14="http://schemas.microsoft.com/office/powerpoint/2010/main" val="2364002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Save a Workbook in a Previous Excel Format</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Read the information in the Compatibility Checker dialog box and click </a:t>
            </a:r>
            <a:r>
              <a:rPr lang="en-US" b="1" i="0" u="none" strike="noStrike" baseline="0" smtClean="0">
                <a:latin typeface="Segoe"/>
                <a:ea typeface="ＭＳ ゴシック"/>
              </a:rPr>
              <a:t>OK</a:t>
            </a:r>
            <a:r>
              <a:rPr lang="en-US" b="0" i="0" u="none" strike="noStrike" baseline="0" smtClean="0">
                <a:latin typeface="Times New Roman"/>
                <a:ea typeface="ＭＳ ゴシック"/>
              </a:rPr>
              <a:t>.</a:t>
            </a:r>
          </a:p>
          <a:p>
            <a:pPr lvl="1" rtl="0">
              <a:buFont typeface="+mj-lt"/>
              <a:buAutoNum type="arabicPeriod" startAt="4"/>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t>
            </a:r>
            <a:br>
              <a:rPr lang="en-US" b="0" i="0" u="none" strike="noStrike" baseline="0" smtClean="0">
                <a:latin typeface="Segoe"/>
                <a:ea typeface="ＭＳ ゴシック"/>
              </a:rPr>
            </a:br>
            <a:r>
              <a:rPr lang="en-US" b="0" i="0" u="none" strike="noStrike" baseline="0" smtClean="0">
                <a:latin typeface="Segoe"/>
                <a:ea typeface="ＭＳ ゴシック"/>
              </a:rPr>
              <a:t>click </a:t>
            </a:r>
            <a:r>
              <a:rPr lang="en-US" b="1" i="0" u="none" strike="noStrike" baseline="0" smtClean="0">
                <a:latin typeface="Segoe"/>
                <a:ea typeface="ＭＳ ゴシック"/>
              </a:rPr>
              <a:t>Export</a:t>
            </a:r>
            <a:r>
              <a:rPr lang="en-US" b="0" i="0" u="none" strike="noStrike" baseline="0" smtClean="0">
                <a:latin typeface="Segoe"/>
                <a:ea typeface="ＭＳ ゴシック"/>
              </a:rPr>
              <a:t>, and </a:t>
            </a:r>
            <a:br>
              <a:rPr lang="en-US" b="0" i="0" u="none" strike="noStrike" baseline="0" smtClean="0">
                <a:latin typeface="Segoe"/>
                <a:ea typeface="ＭＳ ゴシック"/>
              </a:rPr>
            </a:br>
            <a:r>
              <a:rPr lang="en-US" b="0" i="0" u="none" strike="noStrike" baseline="0" smtClean="0">
                <a:latin typeface="Segoe"/>
                <a:ea typeface="ＭＳ ゴシック"/>
              </a:rPr>
              <a:t>then click </a:t>
            </a:r>
            <a:r>
              <a:rPr lang="en-US" b="1" i="0" u="none" strike="noStrike" baseline="0" smtClean="0">
                <a:latin typeface="Segoe"/>
                <a:ea typeface="ＭＳ ゴシック"/>
              </a:rPr>
              <a:t>Change </a:t>
            </a:r>
            <a:br>
              <a:rPr lang="en-US" b="1" i="0" u="none" strike="noStrike" baseline="0" smtClean="0">
                <a:latin typeface="Segoe"/>
                <a:ea typeface="ＭＳ ゴシック"/>
              </a:rPr>
            </a:br>
            <a:r>
              <a:rPr lang="en-US" b="1" i="0" u="none" strike="noStrike" baseline="0" smtClean="0">
                <a:latin typeface="Segoe"/>
                <a:ea typeface="ＭＳ ゴシック"/>
              </a:rPr>
              <a:t>File Type</a:t>
            </a:r>
            <a:r>
              <a:rPr lang="en-US" b="0" i="0" u="none" strike="noStrike" baseline="0" smtClean="0">
                <a:latin typeface="Segoe"/>
                <a:ea typeface="ＭＳ ゴシック"/>
              </a:rPr>
              <a:t>. The </a:t>
            </a:r>
            <a:br>
              <a:rPr lang="en-US" b="0" i="0" u="none" strike="noStrike" baseline="0" smtClean="0">
                <a:latin typeface="Segoe"/>
                <a:ea typeface="ＭＳ ゴシック"/>
              </a:rPr>
            </a:br>
            <a:r>
              <a:rPr lang="en-US" b="0" i="0" u="none" strike="noStrike" baseline="0" smtClean="0">
                <a:latin typeface="Segoe"/>
                <a:ea typeface="ＭＳ ゴシック"/>
              </a:rPr>
              <a:t>Backstage window </a:t>
            </a:r>
            <a:br>
              <a:rPr lang="en-US" b="0" i="0" u="none" strike="noStrike" baseline="0" smtClean="0">
                <a:latin typeface="Segoe"/>
                <a:ea typeface="ＭＳ ゴシック"/>
              </a:rPr>
            </a:br>
            <a:r>
              <a:rPr lang="en-US" b="0" i="0" u="none" strike="noStrike" baseline="0" smtClean="0">
                <a:latin typeface="Segoe"/>
                <a:ea typeface="ＭＳ ゴシック"/>
              </a:rPr>
              <a:t>shows the different</a:t>
            </a:r>
            <a:br>
              <a:rPr lang="en-US" b="0" i="0" u="none" strike="noStrike" baseline="0" smtClean="0">
                <a:latin typeface="Segoe"/>
                <a:ea typeface="ＭＳ ゴシック"/>
              </a:rPr>
            </a:br>
            <a:r>
              <a:rPr lang="en-US" b="0" i="0" u="none" strike="noStrike" baseline="0" smtClean="0">
                <a:latin typeface="Segoe"/>
                <a:ea typeface="ＭＳ ゴシック"/>
              </a:rPr>
              <a:t>file types (right).</a:t>
            </a:r>
          </a:p>
          <a:p>
            <a:pPr lvl="1" rtl="0">
              <a:buAutoNum type="arabicPeriod" startAt="4"/>
            </a:pPr>
            <a:r>
              <a:rPr lang="en-US" b="0" i="0" u="none" strike="noStrike" baseline="0" smtClean="0">
                <a:latin typeface="Segoe"/>
                <a:ea typeface="ＭＳ ゴシック"/>
              </a:rPr>
              <a:t>Click </a:t>
            </a:r>
            <a:r>
              <a:rPr lang="en-US" b="1" i="0" u="none" strike="noStrike" baseline="0" smtClean="0">
                <a:latin typeface="Segoe"/>
                <a:ea typeface="ＭＳ ゴシック"/>
              </a:rPr>
              <a:t>Excel </a:t>
            </a:r>
            <a:br>
              <a:rPr lang="en-US" b="1" i="0" u="none" strike="noStrike" baseline="0" smtClean="0">
                <a:latin typeface="Segoe"/>
                <a:ea typeface="ＭＳ ゴシック"/>
              </a:rPr>
            </a:br>
            <a:r>
              <a:rPr lang="en-US" b="1" i="0" u="none" strike="noStrike" baseline="0" smtClean="0">
                <a:latin typeface="Segoe"/>
                <a:ea typeface="ＭＳ ゴシック"/>
              </a:rPr>
              <a:t>97-2003 </a:t>
            </a:r>
            <a:br>
              <a:rPr lang="en-US" b="1" i="0" u="none" strike="noStrike" baseline="0" smtClean="0">
                <a:latin typeface="Segoe"/>
                <a:ea typeface="ＭＳ ゴシック"/>
              </a:rPr>
            </a:br>
            <a:r>
              <a:rPr lang="en-US" b="1" i="0" u="none" strike="noStrike" baseline="0" smtClean="0">
                <a:latin typeface="Segoe"/>
                <a:ea typeface="ＭＳ ゴシック"/>
              </a:rPr>
              <a:t>Workbook (*.xls)</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and click </a:t>
            </a:r>
            <a:r>
              <a:rPr lang="en-US" b="1" i="0" u="none" strike="noStrike" baseline="0" smtClean="0">
                <a:latin typeface="Segoe"/>
                <a:ea typeface="ＭＳ ゴシック"/>
              </a:rPr>
              <a:t>Save As</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25</a:t>
            </a:fld>
            <a:endParaRPr lang="en-US" dirty="0"/>
          </a:p>
        </p:txBody>
      </p:sp>
      <p:pic>
        <p:nvPicPr>
          <p:cNvPr id="7" name="Picture 6" descr="02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905000"/>
            <a:ext cx="4615064" cy="3715934"/>
          </a:xfrm>
          <a:prstGeom prst="rect">
            <a:avLst/>
          </a:prstGeom>
        </p:spPr>
      </p:pic>
    </p:spTree>
    <p:extLst>
      <p:ext uri="{BB962C8B-B14F-4D97-AF65-F5344CB8AC3E}">
        <p14:creationId xmlns:p14="http://schemas.microsoft.com/office/powerpoint/2010/main" val="3868076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Save a Workbook in a Previous Excel Format</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smtClean="0">
                <a:latin typeface="Segoe"/>
                <a:ea typeface="ＭＳ ゴシック"/>
              </a:rPr>
              <a:t>In the File name box, click before Solution and type </a:t>
            </a:r>
            <a:r>
              <a:rPr lang="en-US" b="1" i="0" u="none" strike="noStrike" baseline="0" smtClean="0">
                <a:latin typeface="Segoe"/>
                <a:ea typeface="ＭＳ ゴシック"/>
              </a:rPr>
              <a:t>97-03</a:t>
            </a:r>
            <a:r>
              <a:rPr lang="en-US" b="0" i="0" u="none" strike="noStrike" baseline="0" smtClean="0">
                <a:latin typeface="Times New Roman"/>
                <a:ea typeface="ＭＳ ゴシック"/>
              </a:rPr>
              <a:t>,</a:t>
            </a:r>
            <a:r>
              <a:rPr lang="en-US" b="0" i="0" u="none" strike="noStrike" baseline="0" smtClean="0">
                <a:latin typeface="Segoe"/>
                <a:ea typeface="ＭＳ ゴシック"/>
              </a:rPr>
              <a:t> and then click </a:t>
            </a:r>
            <a:r>
              <a:rPr lang="en-US" b="1" i="0" u="none" strike="noStrike" baseline="0" smtClean="0">
                <a:latin typeface="Segoe"/>
                <a:ea typeface="ＭＳ ゴシック"/>
              </a:rPr>
              <a:t>Save</a:t>
            </a:r>
            <a:r>
              <a:rPr lang="en-US" b="0" i="0" u="none" strike="noStrike" baseline="0" smtClean="0">
                <a:latin typeface="Times New Roman"/>
                <a:ea typeface="ＭＳ ゴシック"/>
              </a:rPr>
              <a:t>.</a:t>
            </a:r>
          </a:p>
          <a:p>
            <a:pPr lvl="1" rtl="0">
              <a:buAutoNum type="arabicPeriod" startAt="7"/>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then click </a:t>
            </a:r>
            <a:r>
              <a:rPr lang="en-US" b="1" i="0" u="none" strike="noStrike" baseline="0" smtClean="0">
                <a:latin typeface="Segoe"/>
                <a:ea typeface="ＭＳ ゴシック"/>
              </a:rPr>
              <a:t>Open</a:t>
            </a:r>
            <a:r>
              <a:rPr lang="en-US" b="0" i="0" u="none" strike="noStrike" baseline="0" smtClean="0">
                <a:latin typeface="Segoe"/>
                <a:ea typeface="ＭＳ ゴシック"/>
              </a:rPr>
              <a:t>. The Recent Workbooks pane in Backstage shows the last set of documents that have been saved.</a:t>
            </a:r>
          </a:p>
          <a:p>
            <a:pPr lvl="1" rtl="0">
              <a:buAutoNum type="arabicPeriod" startAt="7"/>
            </a:pPr>
            <a:r>
              <a:rPr lang="en-US" b="0" i="0" u="none" strike="noStrike" baseline="0" smtClean="0">
                <a:latin typeface="Segoe"/>
                <a:ea typeface="ＭＳ ゴシック"/>
              </a:rPr>
              <a:t>Click </a:t>
            </a:r>
            <a:r>
              <a:rPr lang="en-US" b="0" i="1" u="none" strike="noStrike" baseline="0" smtClean="0">
                <a:latin typeface="Segoe"/>
                <a:ea typeface="ＭＳ ゴシック"/>
              </a:rPr>
              <a:t>02 Fabrikam Broad Address Solution</a:t>
            </a:r>
            <a:r>
              <a:rPr lang="en-US" b="0" i="0" u="none" strike="noStrike" baseline="0" smtClean="0">
                <a:latin typeface="Times New Roman"/>
                <a:ea typeface="ＭＳ ゴシック"/>
              </a:rPr>
              <a:t>.</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26</a:t>
            </a:fld>
            <a:endParaRPr lang="en-US" dirty="0"/>
          </a:p>
        </p:txBody>
      </p:sp>
    </p:spTree>
    <p:extLst>
      <p:ext uri="{BB962C8B-B14F-4D97-AF65-F5344CB8AC3E}">
        <p14:creationId xmlns:p14="http://schemas.microsoft.com/office/powerpoint/2010/main" val="573363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Saving in Different File Formats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You can save an Excel 2013 file in a format other than .xlsx or .xls. </a:t>
            </a:r>
          </a:p>
          <a:p>
            <a:pPr lvl="0" rtl="0"/>
            <a:r>
              <a:rPr lang="en-US" b="0" i="0" u="none" strike="noStrike" baseline="0" smtClean="0">
                <a:latin typeface="Segoe"/>
                <a:ea typeface="ＭＳ ゴシック"/>
              </a:rPr>
              <a:t>The file formats listed as options in the Save As dialog box or on the FILE tab depend on what type of file format the application supports. </a:t>
            </a:r>
          </a:p>
          <a:p>
            <a:pPr lvl="0" rtl="0"/>
            <a:r>
              <a:rPr lang="en-US" b="0" i="0" u="none" strike="noStrike" baseline="0" smtClean="0">
                <a:latin typeface="Segoe"/>
                <a:ea typeface="ＭＳ ゴシック"/>
              </a:rPr>
              <a:t>When you save a file in another file format, some of the formatting, data, and features might be lost.</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27</a:t>
            </a:fld>
            <a:endParaRPr lang="en-US" dirty="0"/>
          </a:p>
        </p:txBody>
      </p:sp>
    </p:spTree>
    <p:extLst>
      <p:ext uri="{BB962C8B-B14F-4D97-AF65-F5344CB8AC3E}">
        <p14:creationId xmlns:p14="http://schemas.microsoft.com/office/powerpoint/2010/main" val="1056420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Save in Different File Formats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a:t>
            </a:r>
            <a:r>
              <a:rPr lang="en-US" b="0" i="0" u="none" strike="noStrike" baseline="0" smtClean="0">
                <a:latin typeface="Segoe"/>
                <a:ea typeface="ＭＳ ゴシック"/>
              </a:rPr>
              <a:t> the workbook from the previous exercise or type your name and address in a new workbook.</a:t>
            </a:r>
          </a:p>
          <a:p>
            <a:pPr lvl="1" rtl="0"/>
            <a:r>
              <a:rPr lang="en-US" b="0" i="0" u="none" strike="noStrike" baseline="0" smtClean="0">
                <a:latin typeface="Segoe"/>
                <a:ea typeface="ＭＳ ゴシック"/>
              </a:rPr>
              <a:t>Display </a:t>
            </a:r>
            <a:r>
              <a:rPr lang="en-US" b="1" i="0" u="none" strike="noStrike" baseline="0" smtClean="0">
                <a:latin typeface="Segoe"/>
                <a:ea typeface="ＭＳ ゴシック"/>
              </a:rPr>
              <a:t>Backstage</a:t>
            </a:r>
            <a:r>
              <a:rPr lang="en-US" b="0" i="0" u="none" strike="noStrike" baseline="0" smtClean="0">
                <a:latin typeface="Segoe"/>
                <a:ea typeface="ＭＳ ゴシック"/>
              </a:rPr>
              <a:t> view, 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then click the </a:t>
            </a:r>
            <a:r>
              <a:rPr lang="en-US" b="1" i="0" u="none" strike="noStrike" baseline="0" smtClean="0">
                <a:latin typeface="Segoe"/>
                <a:ea typeface="ＭＳ ゴシック"/>
              </a:rPr>
              <a:t>Export</a:t>
            </a:r>
            <a:r>
              <a:rPr lang="en-US" b="0" i="0" u="none" strike="noStrike" baseline="0" smtClean="0">
                <a:latin typeface="Segoe"/>
                <a:ea typeface="ＭＳ ゴシック"/>
              </a:rPr>
              <a:t> button.</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Change File Type</a:t>
            </a:r>
            <a:r>
              <a:rPr lang="en-US" b="0" i="0" u="none" strike="noStrike" baseline="0" smtClean="0">
                <a:latin typeface="Segoe"/>
                <a:ea typeface="ＭＳ ゴシック"/>
              </a:rPr>
              <a:t> button. Excel explains the different file types.</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Create </a:t>
            </a:r>
            <a:br>
              <a:rPr lang="en-US" b="1" i="0" u="none" strike="noStrike" baseline="0" smtClean="0">
                <a:latin typeface="Segoe"/>
                <a:ea typeface="ＭＳ ゴシック"/>
              </a:rPr>
            </a:br>
            <a:r>
              <a:rPr lang="en-US" b="1" i="0" u="none" strike="noStrike" baseline="0" smtClean="0">
                <a:latin typeface="Segoe"/>
                <a:ea typeface="ＭＳ ゴシック"/>
              </a:rPr>
              <a:t>PDF/XPS Document</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option (right). </a:t>
            </a:r>
          </a:p>
          <a:p>
            <a:pPr lvl="1" rtl="0"/>
            <a:r>
              <a:rPr lang="en-US" b="0" i="0" u="none" strike="noStrike" baseline="0" smtClean="0">
                <a:latin typeface="Segoe"/>
                <a:ea typeface="ＭＳ ゴシック"/>
              </a:rPr>
              <a:t>Click the </a:t>
            </a:r>
            <a:br>
              <a:rPr lang="en-US" b="0" i="0" u="none" strike="noStrike" baseline="0" smtClean="0">
                <a:latin typeface="Segoe"/>
                <a:ea typeface="ＭＳ ゴシック"/>
              </a:rPr>
            </a:br>
            <a:r>
              <a:rPr lang="en-US" b="1" i="0" u="none" strike="noStrike" baseline="0" smtClean="0">
                <a:latin typeface="Segoe"/>
                <a:ea typeface="ＭＳ ゴシック"/>
              </a:rPr>
              <a:t>Create PDF/XPS</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button in the right pane.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28</a:t>
            </a:fld>
            <a:endParaRPr lang="en-US" dirty="0"/>
          </a:p>
        </p:txBody>
      </p:sp>
      <p:pic>
        <p:nvPicPr>
          <p:cNvPr id="7" name="Picture 6" descr="02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581400"/>
            <a:ext cx="4124434" cy="1917380"/>
          </a:xfrm>
          <a:prstGeom prst="rect">
            <a:avLst/>
          </a:prstGeom>
        </p:spPr>
      </p:pic>
    </p:spTree>
    <p:extLst>
      <p:ext uri="{BB962C8B-B14F-4D97-AF65-F5344CB8AC3E}">
        <p14:creationId xmlns:p14="http://schemas.microsoft.com/office/powerpoint/2010/main" val="1463109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Save in Different File Formats</a:t>
            </a:r>
          </a:p>
        </p:txBody>
      </p:sp>
      <p:sp>
        <p:nvSpPr>
          <p:cNvPr id="3" name="Text Placeholder 2"/>
          <p:cNvSpPr>
            <a:spLocks noGrp="1"/>
          </p:cNvSpPr>
          <p:nvPr>
            <p:ph type="body" idx="1"/>
          </p:nvPr>
        </p:nvSpPr>
        <p:spPr/>
        <p:txBody>
          <a:bodyPr/>
          <a:lstStyle/>
          <a:p>
            <a:pPr lvl="1" rtl="0"/>
            <a:r>
              <a:rPr lang="en-US" sz="2000" b="0" i="0" u="none" strike="noStrike" baseline="0" smtClean="0">
                <a:latin typeface="Segoe"/>
                <a:ea typeface="ＭＳ ゴシック"/>
              </a:rPr>
              <a:t>In the left navigation pane, click </a:t>
            </a:r>
            <a:r>
              <a:rPr lang="en-US" sz="2000" b="1" i="0" u="none" strike="noStrike" baseline="0" smtClean="0">
                <a:latin typeface="Segoe"/>
                <a:ea typeface="ＭＳ ゴシック"/>
              </a:rPr>
              <a:t>Desktop</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Double-click </a:t>
            </a:r>
            <a:r>
              <a:rPr lang="en-US" sz="2000" b="1" i="0" u="none" strike="noStrike" baseline="0" smtClean="0">
                <a:latin typeface="Segoe"/>
                <a:ea typeface="ＭＳ ゴシック"/>
              </a:rPr>
              <a:t>Excel Lesson 2</a:t>
            </a:r>
            <a:r>
              <a:rPr lang="en-US" sz="2000" b="0" i="0" u="none" strike="noStrike" baseline="0" smtClean="0">
                <a:latin typeface="Segoe"/>
                <a:ea typeface="ＭＳ ゴシック"/>
              </a:rPr>
              <a:t> to move to that folder.</a:t>
            </a:r>
          </a:p>
          <a:p>
            <a:pPr lvl="1" rtl="0"/>
            <a:r>
              <a:rPr lang="en-US" sz="2000" b="0" i="0" u="none" strike="noStrike" baseline="0" smtClean="0">
                <a:latin typeface="Segoe"/>
                <a:ea typeface="ＭＳ ゴシック"/>
              </a:rPr>
              <a:t>The file name gives the last name with a PDF extension.</a:t>
            </a:r>
          </a:p>
          <a:p>
            <a:pPr lvl="1" rtl="0"/>
            <a:r>
              <a:rPr lang="en-US" sz="2000" b="0" i="0" u="none" strike="noStrike" baseline="0" smtClean="0">
                <a:latin typeface="Segoe"/>
                <a:ea typeface="ＭＳ ゴシック"/>
              </a:rPr>
              <a:t>Click </a:t>
            </a:r>
            <a:r>
              <a:rPr lang="en-US" sz="2000" b="1" i="0" u="none" strike="noStrike" baseline="0" smtClean="0">
                <a:latin typeface="Segoe"/>
                <a:ea typeface="ＭＳ ゴシック"/>
              </a:rPr>
              <a:t>Publish</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The Reader application </a:t>
            </a:r>
            <a:br>
              <a:rPr lang="en-US" sz="2000" b="0" i="0" u="none" strike="noStrike" baseline="0" smtClean="0">
                <a:latin typeface="Segoe"/>
                <a:ea typeface="ＭＳ ゴシック"/>
              </a:rPr>
            </a:br>
            <a:r>
              <a:rPr lang="en-US" sz="2000" b="0" i="0" u="none" strike="noStrike" baseline="0" smtClean="0">
                <a:latin typeface="Segoe"/>
                <a:ea typeface="ＭＳ ゴシック"/>
              </a:rPr>
              <a:t>opens with the PDF file </a:t>
            </a:r>
            <a:br>
              <a:rPr lang="en-US" sz="2000" b="0" i="0" u="none" strike="noStrike" baseline="0" smtClean="0">
                <a:latin typeface="Segoe"/>
                <a:ea typeface="ＭＳ ゴシック"/>
              </a:rPr>
            </a:br>
            <a:r>
              <a:rPr lang="en-US" sz="2000" b="0" i="0" u="none" strike="noStrike" baseline="0" smtClean="0">
                <a:latin typeface="Segoe"/>
                <a:ea typeface="ＭＳ ゴシック"/>
              </a:rPr>
              <a:t>displayed (right).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29</a:t>
            </a:fld>
            <a:endParaRPr lang="en-US" dirty="0"/>
          </a:p>
        </p:txBody>
      </p:sp>
      <p:pic>
        <p:nvPicPr>
          <p:cNvPr id="7" name="Picture 6" descr="02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819400"/>
            <a:ext cx="4204326" cy="3369880"/>
          </a:xfrm>
          <a:prstGeom prst="rect">
            <a:avLst/>
          </a:prstGeom>
        </p:spPr>
      </p:pic>
    </p:spTree>
    <p:extLst>
      <p:ext uri="{BB962C8B-B14F-4D97-AF65-F5344CB8AC3E}">
        <p14:creationId xmlns:p14="http://schemas.microsoft.com/office/powerpoint/2010/main" val="394281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Software Orientation</a:t>
            </a:r>
          </a:p>
        </p:txBody>
      </p:sp>
      <p:sp>
        <p:nvSpPr>
          <p:cNvPr id="3" name="Text Placeholder 2"/>
          <p:cNvSpPr>
            <a:spLocks noGrp="1"/>
          </p:cNvSpPr>
          <p:nvPr>
            <p:ph type="body" idx="1"/>
          </p:nvPr>
        </p:nvSpPr>
        <p:spPr/>
        <p:txBody>
          <a:bodyPr/>
          <a:lstStyle/>
          <a:p>
            <a:pPr lvl="0" rtl="0"/>
            <a:r>
              <a:rPr lang="en-US" sz="2000" b="0" i="0" u="none" strike="noStrike" baseline="0" smtClean="0">
                <a:latin typeface="Segoe"/>
                <a:ea typeface="ＭＳ ゴシック"/>
              </a:rPr>
              <a:t>The ribbon in Microsoft Office Excel 2013 is made up of a series of tabs, each related to specific kinds of tasks. </a:t>
            </a:r>
          </a:p>
          <a:p>
            <a:pPr lvl="0" rtl="0"/>
            <a:r>
              <a:rPr lang="en-US" sz="2000" b="0" i="0" u="none" strike="noStrike" baseline="0" smtClean="0">
                <a:latin typeface="Segoe"/>
                <a:ea typeface="ＭＳ ゴシック"/>
              </a:rPr>
              <a:t>The HOME tab, shown below, contains the commands people use the most when creating Excel documents. </a:t>
            </a:r>
          </a:p>
          <a:p>
            <a:pPr lvl="0" rtl="0"/>
            <a:r>
              <a:rPr lang="en-US" sz="2000" b="0" i="0" u="none" strike="noStrike" baseline="0" smtClean="0">
                <a:latin typeface="Segoe"/>
                <a:ea typeface="ＭＳ ゴシック"/>
              </a:rPr>
              <a:t>Having commands visible on the work surface lets you see at a glance most tasks you want to perform. Each tab contains groups of commands related to specific tasks or functions.</a:t>
            </a:r>
            <a:endParaRPr lang="en-US" sz="2000"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a:t>
            </a:fld>
            <a:endParaRPr lang="en-US" dirty="0"/>
          </a:p>
        </p:txBody>
      </p:sp>
      <p:pic>
        <p:nvPicPr>
          <p:cNvPr id="7" name="Picture 6" descr="0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517" y="3835633"/>
            <a:ext cx="7076966" cy="2296048"/>
          </a:xfrm>
          <a:prstGeom prst="rect">
            <a:avLst/>
          </a:prstGeom>
        </p:spPr>
      </p:pic>
    </p:spTree>
    <p:extLst>
      <p:ext uri="{BB962C8B-B14F-4D97-AF65-F5344CB8AC3E}">
        <p14:creationId xmlns:p14="http://schemas.microsoft.com/office/powerpoint/2010/main" val="2645021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Save in Different File Formats</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Close the </a:t>
            </a:r>
            <a:r>
              <a:rPr lang="en-US" b="1" i="0" u="none" strike="noStrike" baseline="0" smtClean="0">
                <a:latin typeface="Segoe"/>
                <a:ea typeface="ＭＳ ゴシック"/>
              </a:rPr>
              <a:t>Reader</a:t>
            </a:r>
            <a:r>
              <a:rPr lang="en-US" b="0" i="0" u="none" strike="noStrike" baseline="0" smtClean="0">
                <a:latin typeface="Segoe"/>
                <a:ea typeface="ＭＳ ゴシック"/>
              </a:rPr>
              <a:t>. Right-click in a blank area, and then click </a:t>
            </a:r>
            <a:r>
              <a:rPr lang="en-US" b="1" i="0" u="none" strike="noStrike" baseline="0" smtClean="0">
                <a:latin typeface="Segoe"/>
                <a:ea typeface="ＭＳ ゴシック"/>
              </a:rPr>
              <a:t>More</a:t>
            </a:r>
            <a:r>
              <a:rPr lang="en-US" b="0" i="0" u="none" strike="noStrike" baseline="0" smtClean="0">
                <a:latin typeface="Segoe"/>
                <a:ea typeface="ＭＳ ゴシック"/>
              </a:rPr>
              <a:t>, </a:t>
            </a:r>
            <a:r>
              <a:rPr lang="en-US" b="1" i="0" u="none" strike="noStrike" baseline="0" smtClean="0">
                <a:latin typeface="Segoe"/>
                <a:ea typeface="ＭＳ ゴシック"/>
              </a:rPr>
              <a:t>Close file</a:t>
            </a:r>
            <a:r>
              <a:rPr lang="en-US" b="0" i="0" u="none" strike="noStrike" baseline="0" smtClean="0">
                <a:latin typeface="Times New Roman"/>
                <a:ea typeface="ＭＳ ゴシック"/>
              </a:rPr>
              <a:t>.</a:t>
            </a:r>
          </a:p>
          <a:p>
            <a:pPr lvl="1" rtl="0">
              <a:buAutoNum type="arabicPeriod" startAt="6"/>
            </a:pPr>
            <a:r>
              <a:rPr lang="en-US" b="0" i="0" u="none" strike="noStrike" baseline="0" smtClean="0">
                <a:latin typeface="Segoe"/>
                <a:ea typeface="ＭＳ ゴシック"/>
              </a:rPr>
              <a:t>If necessary, press </a:t>
            </a:r>
            <a:r>
              <a:rPr lang="en-US" b="1" i="0" u="none" strike="noStrike" baseline="0" smtClean="0">
                <a:latin typeface="Segoe"/>
                <a:ea typeface="ＭＳ ゴシック"/>
              </a:rPr>
              <a:t>Alt+Tab</a:t>
            </a:r>
            <a:r>
              <a:rPr lang="en-US" b="0" i="0" u="none" strike="noStrike" baseline="0" smtClean="0">
                <a:latin typeface="Segoe"/>
                <a:ea typeface="ＭＳ ゴシック"/>
              </a:rPr>
              <a:t> to return to the Excel file.</a:t>
            </a:r>
          </a:p>
          <a:p>
            <a:pPr lvl="0" rtl="0"/>
            <a:r>
              <a:rPr lang="en-US" b="1" i="0" u="none" strike="noStrike" baseline="0" smtClean="0">
                <a:latin typeface="Segoe"/>
                <a:ea typeface="ＭＳ ゴシック"/>
              </a:rPr>
              <a:t>PAUSE. CLOSE</a:t>
            </a:r>
            <a:r>
              <a:rPr lang="en-US" b="0" i="0" u="none" strike="noStrike" baseline="0" smtClean="0">
                <a:latin typeface="Segoe"/>
                <a:ea typeface="ＭＳ ゴシック"/>
              </a:rPr>
              <a:t> all open workbooks and </a:t>
            </a:r>
            <a:r>
              <a:rPr lang="en-US" b="1" i="0" u="none" strike="noStrike" baseline="0" smtClean="0">
                <a:latin typeface="Segoe"/>
                <a:ea typeface="ＭＳ ゴシック"/>
              </a:rPr>
              <a:t>LEAVE</a:t>
            </a:r>
            <a:r>
              <a:rPr lang="en-US" b="0" i="0" u="none" strike="noStrike" baseline="0" smtClean="0">
                <a:latin typeface="Segoe"/>
                <a:ea typeface="ＭＳ ゴシック"/>
              </a:rPr>
              <a:t>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30</a:t>
            </a:fld>
            <a:endParaRPr lang="en-US" dirty="0"/>
          </a:p>
        </p:txBody>
      </p:sp>
    </p:spTree>
    <p:extLst>
      <p:ext uri="{BB962C8B-B14F-4D97-AF65-F5344CB8AC3E}">
        <p14:creationId xmlns:p14="http://schemas.microsoft.com/office/powerpoint/2010/main" val="127530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Entering and Editing Basic Data in a Worksheet </a:t>
            </a:r>
          </a:p>
        </p:txBody>
      </p:sp>
      <p:sp>
        <p:nvSpPr>
          <p:cNvPr id="3" name="Text Placeholder 2"/>
          <p:cNvSpPr>
            <a:spLocks noGrp="1"/>
          </p:cNvSpPr>
          <p:nvPr>
            <p:ph type="body" idx="1"/>
          </p:nvPr>
        </p:nvSpPr>
        <p:spPr/>
        <p:txBody>
          <a:bodyPr/>
          <a:lstStyle/>
          <a:p>
            <a:pPr lvl="0" rtl="0"/>
            <a:r>
              <a:rPr lang="en-US" sz="2000" b="0" i="0" u="none" strike="noStrike" baseline="0" smtClean="0">
                <a:latin typeface="Segoe"/>
                <a:ea typeface="ＭＳ ゴシック"/>
              </a:rPr>
              <a:t>You can type data directly into a worksheet cell or cells. You can also copy and paste information from another worksheet or from other programs. </a:t>
            </a:r>
          </a:p>
          <a:p>
            <a:pPr lvl="0" rtl="0"/>
            <a:r>
              <a:rPr lang="en-US" sz="2000" b="1" i="1" u="none" strike="noStrike" baseline="0" smtClean="0">
                <a:latin typeface="Segoe"/>
                <a:ea typeface="ＭＳ ゴシック"/>
              </a:rPr>
              <a:t>Copy</a:t>
            </a:r>
            <a:r>
              <a:rPr lang="en-US" sz="2000" b="0" i="0" u="none" strike="noStrike" baseline="0" smtClean="0">
                <a:latin typeface="Segoe"/>
                <a:ea typeface="ＭＳ ゴシック"/>
              </a:rPr>
              <a:t> takes the information from one location and duplicates it. </a:t>
            </a:r>
          </a:p>
          <a:p>
            <a:pPr lvl="0" rtl="0"/>
            <a:r>
              <a:rPr lang="en-US" sz="2000" b="0" i="0" u="none" strike="noStrike" baseline="0" smtClean="0">
                <a:latin typeface="Segoe"/>
                <a:ea typeface="ＭＳ ゴシック"/>
              </a:rPr>
              <a:t>You use </a:t>
            </a:r>
            <a:r>
              <a:rPr lang="en-US" sz="2000" b="1" i="1" u="none" strike="noStrike" baseline="0" smtClean="0">
                <a:latin typeface="Segoe"/>
                <a:ea typeface="ＭＳ ゴシック"/>
              </a:rPr>
              <a:t>Paste</a:t>
            </a:r>
            <a:r>
              <a:rPr lang="en-US" sz="2000" b="0" i="0" u="none" strike="noStrike" baseline="0" smtClean="0">
                <a:latin typeface="Segoe"/>
                <a:ea typeface="ＭＳ ゴシック"/>
              </a:rPr>
              <a:t> to put this information in another location. </a:t>
            </a:r>
          </a:p>
          <a:p>
            <a:pPr lvl="0" rtl="0"/>
            <a:r>
              <a:rPr lang="en-US" sz="2000" b="0" i="0" u="none" strike="noStrike" baseline="0" smtClean="0">
                <a:latin typeface="Segoe"/>
                <a:ea typeface="ＭＳ ゴシック"/>
              </a:rPr>
              <a:t>To enter data in a cell within a worksheet, you must make the desired cell active and then type the data. To move to the next column after text is entered, press Tab. </a:t>
            </a:r>
          </a:p>
          <a:p>
            <a:pPr lvl="0" rtl="0"/>
            <a:r>
              <a:rPr lang="en-US" sz="2000" b="0" i="0" u="none" strike="noStrike" baseline="0" smtClean="0">
                <a:latin typeface="Segoe"/>
                <a:ea typeface="ＭＳ ゴシック"/>
              </a:rPr>
              <a:t>Continue to press Tab to go to the next column. </a:t>
            </a:r>
          </a:p>
          <a:p>
            <a:pPr lvl="0"/>
            <a:r>
              <a:rPr lang="en-US" sz="2000">
                <a:latin typeface="Segoe"/>
                <a:ea typeface="ＭＳ ゴシック"/>
              </a:rPr>
              <a:t>When you finish typing the entries in a row, press Enter to move to the beginning of the next row. </a:t>
            </a:r>
          </a:p>
          <a:p>
            <a:pPr lvl="0"/>
            <a:r>
              <a:rPr lang="en-US" sz="2000">
                <a:latin typeface="Segoe"/>
                <a:ea typeface="ＭＳ ゴシック"/>
              </a:rPr>
              <a:t>You can also use the arrow keys to move to an adjacent cell or click on any cell to make that cell active. Press Enter to accept the entry.</a:t>
            </a:r>
            <a:endParaRPr lang="en-US" sz="2000">
              <a:latin typeface="Times New Roman"/>
              <a:ea typeface="ＭＳ ゴシック"/>
            </a:endParaRPr>
          </a:p>
          <a:p>
            <a:pPr lvl="0" rtl="0"/>
            <a:endParaRPr lang="en-US" sz="2000"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31</a:t>
            </a:fld>
            <a:endParaRPr lang="en-US" dirty="0"/>
          </a:p>
        </p:txBody>
      </p:sp>
    </p:spTree>
    <p:extLst>
      <p:ext uri="{BB962C8B-B14F-4D97-AF65-F5344CB8AC3E}">
        <p14:creationId xmlns:p14="http://schemas.microsoft.com/office/powerpoint/2010/main" val="1952433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Enter Basic Data in a Worksheet</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a:t>
            </a:r>
            <a:r>
              <a:rPr lang="en-US" b="0" i="0" u="none" strike="noStrike" baseline="0" smtClean="0">
                <a:latin typeface="Segoe"/>
                <a:ea typeface="ＭＳ ゴシック"/>
              </a:rPr>
              <a:t> If necessary </a:t>
            </a:r>
            <a:r>
              <a:rPr lang="en-US" b="1" i="0" u="none" strike="noStrike" baseline="0" smtClean="0">
                <a:latin typeface="Segoe"/>
                <a:ea typeface="ＭＳ ゴシック"/>
              </a:rPr>
              <a:t>LAUNCH</a:t>
            </a:r>
            <a:r>
              <a:rPr lang="en-US" b="0" i="0" u="none" strike="noStrike" baseline="0" smtClean="0">
                <a:latin typeface="Segoe"/>
                <a:ea typeface="ＭＳ ゴシック"/>
              </a:rPr>
              <a:t> Excel and </a:t>
            </a:r>
            <a:r>
              <a:rPr lang="en-US" b="1" i="0" u="none" strike="noStrike" baseline="0" smtClean="0">
                <a:latin typeface="Segoe"/>
                <a:ea typeface="ＭＳ ゴシック"/>
              </a:rPr>
              <a:t>OPEN</a:t>
            </a:r>
            <a:r>
              <a:rPr lang="en-US" b="0" i="0" u="none" strike="noStrike" baseline="0" smtClean="0">
                <a:latin typeface="Segoe"/>
                <a:ea typeface="ＭＳ ゴシック"/>
              </a:rPr>
              <a:t> a new workbook.</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A1</a:t>
            </a:r>
            <a:r>
              <a:rPr lang="en-US" b="0" i="0" u="none" strike="noStrike" baseline="0" smtClean="0">
                <a:latin typeface="Segoe"/>
                <a:ea typeface="ＭＳ ゴシック"/>
              </a:rPr>
              <a:t>, type </a:t>
            </a:r>
            <a:r>
              <a:rPr lang="en-US" b="1" i="0" u="none" strike="noStrike" baseline="0" smtClean="0">
                <a:latin typeface="Segoe"/>
                <a:ea typeface="ＭＳ ゴシック"/>
              </a:rPr>
              <a:t>Fabrikam Inc.</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Notice that the active cell moves to the next row, to cell A2. </a:t>
            </a:r>
          </a:p>
          <a:p>
            <a:pPr lvl="1" rtl="0"/>
            <a:r>
              <a:rPr lang="en-US" b="0" i="0" u="none" strike="noStrike" baseline="0" smtClean="0">
                <a:latin typeface="Segoe"/>
                <a:ea typeface="ＭＳ ゴシック"/>
              </a:rPr>
              <a:t>In cell A2, type </a:t>
            </a:r>
            <a:r>
              <a:rPr lang="en-US" b="1" i="0" u="none" strike="noStrike" baseline="0" smtClean="0">
                <a:latin typeface="Segoe"/>
                <a:ea typeface="ＭＳ ゴシック"/>
              </a:rPr>
              <a:t>Employee List</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A4</a:t>
            </a:r>
            <a:r>
              <a:rPr lang="en-US" b="0" i="0" u="none" strike="noStrike" baseline="0" smtClean="0">
                <a:latin typeface="Segoe"/>
                <a:ea typeface="ＭＳ ゴシック"/>
              </a:rPr>
              <a:t>, type </a:t>
            </a:r>
            <a:r>
              <a:rPr lang="en-US" b="1" i="0" u="none" strike="noStrike" baseline="0" smtClean="0">
                <a:latin typeface="Segoe"/>
                <a:ea typeface="ＭＳ ゴシック"/>
              </a:rPr>
              <a:t>Name</a:t>
            </a:r>
            <a:r>
              <a:rPr lang="en-US" b="0" i="0" u="none" strike="noStrike" baseline="0" smtClean="0">
                <a:latin typeface="Segoe"/>
                <a:ea typeface="ＭＳ ゴシック"/>
              </a:rPr>
              <a:t>, and press </a:t>
            </a:r>
            <a:r>
              <a:rPr lang="en-US" b="1" i="0" u="none" strike="noStrike" baseline="0" smtClean="0">
                <a:latin typeface="Segoe"/>
                <a:ea typeface="ＭＳ ゴシック"/>
              </a:rPr>
              <a:t>Tab</a:t>
            </a:r>
            <a:r>
              <a:rPr lang="en-US" b="0" i="0" u="none" strike="noStrike" baseline="0" smtClean="0">
                <a:latin typeface="Segoe"/>
                <a:ea typeface="ＭＳ ゴシック"/>
              </a:rPr>
              <a:t>. Notice that the active cell moves to the next column, to cell B4.</a:t>
            </a:r>
          </a:p>
          <a:p>
            <a:pPr lvl="1"/>
            <a:r>
              <a:rPr lang="en-US">
                <a:latin typeface="Segoe"/>
                <a:ea typeface="ＭＳ ゴシック"/>
              </a:rPr>
              <a:t>Type </a:t>
            </a:r>
            <a:r>
              <a:rPr lang="en-US" b="1">
                <a:latin typeface="Segoe"/>
                <a:ea typeface="ＭＳ ゴシック"/>
              </a:rPr>
              <a:t>Extension</a:t>
            </a:r>
            <a:r>
              <a:rPr lang="en-US">
                <a:latin typeface="Segoe"/>
                <a:ea typeface="ＭＳ ゴシック"/>
              </a:rPr>
              <a:t> and press </a:t>
            </a:r>
            <a:r>
              <a:rPr lang="en-US" b="1">
                <a:latin typeface="Segoe"/>
                <a:ea typeface="ＭＳ ゴシック"/>
              </a:rPr>
              <a:t>Enter</a:t>
            </a:r>
            <a:r>
              <a:rPr lang="en-US">
                <a:latin typeface="Segoe"/>
                <a:ea typeface="ＭＳ ゴシック"/>
              </a:rPr>
              <a:t>. Notice that the active cell moves to the first cell in the next row.</a:t>
            </a:r>
          </a:p>
          <a:p>
            <a:pPr lvl="1"/>
            <a:r>
              <a:rPr lang="en-US">
                <a:latin typeface="Segoe"/>
                <a:ea typeface="ＭＳ ゴシック"/>
              </a:rPr>
              <a:t>Type </a:t>
            </a:r>
            <a:r>
              <a:rPr lang="en-US" b="1">
                <a:latin typeface="Segoe"/>
                <a:ea typeface="ＭＳ ゴシック"/>
              </a:rPr>
              <a:t>Richard Carey</a:t>
            </a:r>
            <a:r>
              <a:rPr lang="en-US">
                <a:latin typeface="Segoe"/>
                <a:ea typeface="ＭＳ ゴシック"/>
              </a:rPr>
              <a:t> and press </a:t>
            </a:r>
            <a:r>
              <a:rPr lang="en-US" b="1">
                <a:latin typeface="Segoe"/>
                <a:ea typeface="ＭＳ ゴシック"/>
              </a:rPr>
              <a:t>Tab</a:t>
            </a:r>
            <a:r>
              <a:rPr lang="en-US">
                <a:latin typeface="Times New Roman"/>
                <a:ea typeface="ＭＳ ゴシック"/>
              </a:rPr>
              <a:t>.</a:t>
            </a:r>
          </a:p>
          <a:p>
            <a:pPr lvl="1"/>
            <a:r>
              <a:rPr lang="en-US">
                <a:latin typeface="Segoe"/>
                <a:ea typeface="ＭＳ ゴシック"/>
              </a:rPr>
              <a:t>Type </a:t>
            </a:r>
            <a:r>
              <a:rPr lang="en-US" b="1">
                <a:latin typeface="Segoe"/>
                <a:ea typeface="ＭＳ ゴシック"/>
              </a:rPr>
              <a:t>101</a:t>
            </a:r>
            <a:r>
              <a:rPr lang="en-US">
                <a:latin typeface="Segoe"/>
                <a:ea typeface="ＭＳ ゴシック"/>
              </a:rPr>
              <a:t> and press </a:t>
            </a:r>
            <a:r>
              <a:rPr lang="en-US" b="1">
                <a:latin typeface="Segoe"/>
                <a:ea typeface="ＭＳ ゴシック"/>
              </a:rPr>
              <a:t>Enter</a:t>
            </a:r>
            <a:r>
              <a:rPr lang="en-US">
                <a:latin typeface="Segoe"/>
                <a:ea typeface="ＭＳ ゴシック"/>
              </a:rPr>
              <a:t>. Richard Carey looks cut off. </a:t>
            </a:r>
          </a:p>
          <a:p>
            <a:pPr lvl="1"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32</a:t>
            </a:fld>
            <a:endParaRPr lang="en-US" dirty="0"/>
          </a:p>
        </p:txBody>
      </p:sp>
    </p:spTree>
    <p:extLst>
      <p:ext uri="{BB962C8B-B14F-4D97-AF65-F5344CB8AC3E}">
        <p14:creationId xmlns:p14="http://schemas.microsoft.com/office/powerpoint/2010/main" val="2659648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Enter Basic Data in a Worksheet</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smtClean="0">
                <a:latin typeface="Segoe"/>
                <a:ea typeface="ＭＳ ゴシック"/>
              </a:rPr>
              <a:t>Click cell </a:t>
            </a:r>
            <a:r>
              <a:rPr lang="en-US" b="1" i="0" u="none" strike="noStrike" baseline="0" smtClean="0">
                <a:latin typeface="Segoe"/>
                <a:ea typeface="ＭＳ ゴシック"/>
              </a:rPr>
              <a:t>A5</a:t>
            </a:r>
            <a:r>
              <a:rPr lang="en-US" b="0" i="0" u="none" strike="noStrike" baseline="0" smtClean="0">
                <a:latin typeface="Segoe"/>
                <a:ea typeface="ＭＳ ゴシック"/>
              </a:rPr>
              <a:t> and notice that the complete entry for Richard Carey appears in the formula bar.</a:t>
            </a:r>
          </a:p>
          <a:p>
            <a:pPr lvl="1" rtl="0">
              <a:buAutoNum type="arabicPeriod" startAt="7"/>
            </a:pPr>
            <a:r>
              <a:rPr lang="en-US" b="0" i="0" u="none" strike="noStrike" baseline="0" smtClean="0">
                <a:latin typeface="Segoe"/>
                <a:ea typeface="ＭＳ ゴシック"/>
              </a:rPr>
              <a:t>Click cell </a:t>
            </a:r>
            <a:r>
              <a:rPr lang="en-US" b="1" i="0" u="none" strike="noStrike" baseline="0" smtClean="0">
                <a:latin typeface="Segoe"/>
                <a:ea typeface="ＭＳ ゴシック"/>
              </a:rPr>
              <a:t>A6</a:t>
            </a:r>
            <a:r>
              <a:rPr lang="en-US" b="0" i="0" u="none" strike="noStrike" baseline="0" smtClean="0">
                <a:latin typeface="Segoe"/>
                <a:ea typeface="ＭＳ ゴシック"/>
              </a:rPr>
              <a:t>, type </a:t>
            </a:r>
            <a:r>
              <a:rPr lang="en-US" b="1" i="0" u="none" strike="noStrike" baseline="0" smtClean="0">
                <a:latin typeface="Segoe"/>
                <a:ea typeface="ＭＳ ゴシック"/>
              </a:rPr>
              <a:t>David Ortiz</a:t>
            </a:r>
            <a:r>
              <a:rPr lang="en-US" b="0" i="0" u="none" strike="noStrike" baseline="0" smtClean="0">
                <a:latin typeface="Segoe"/>
                <a:ea typeface="ＭＳ ゴシック"/>
              </a:rPr>
              <a:t>, and </a:t>
            </a:r>
            <a:br>
              <a:rPr lang="en-US" b="0" i="0" u="none" strike="noStrike" baseline="0" smtClean="0">
                <a:latin typeface="Segoe"/>
                <a:ea typeface="ＭＳ ゴシック"/>
              </a:rPr>
            </a:br>
            <a:r>
              <a:rPr lang="en-US" b="0" i="0" u="none" strike="noStrike" baseline="0" smtClean="0">
                <a:latin typeface="Segoe"/>
                <a:ea typeface="ＭＳ ゴシック"/>
              </a:rPr>
              <a:t>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a:buAutoNum type="arabicPeriod" startAt="7"/>
            </a:pPr>
            <a:r>
              <a:rPr lang="en-US">
                <a:latin typeface="Segoe"/>
                <a:ea typeface="ＭＳ ゴシック"/>
              </a:rPr>
              <a:t>Type </a:t>
            </a:r>
            <a:r>
              <a:rPr lang="en-US" b="1">
                <a:latin typeface="Segoe"/>
                <a:ea typeface="ＭＳ ゴシック"/>
              </a:rPr>
              <a:t>Kim Akers</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a:buAutoNum type="arabicPeriod" startAt="7"/>
            </a:pPr>
            <a:r>
              <a:rPr lang="en-US">
                <a:latin typeface="Segoe"/>
                <a:ea typeface="ＭＳ ゴシック"/>
              </a:rPr>
              <a:t>Type </a:t>
            </a:r>
            <a:r>
              <a:rPr lang="en-US" b="1">
                <a:latin typeface="Segoe"/>
                <a:ea typeface="ＭＳ ゴシック"/>
              </a:rPr>
              <a:t>Nicole Caron</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a:buAutoNum type="arabicPeriod" startAt="7"/>
            </a:pPr>
            <a:r>
              <a:rPr lang="en-US">
                <a:latin typeface="Segoe"/>
                <a:ea typeface="ＭＳ ゴシック"/>
              </a:rPr>
              <a:t> </a:t>
            </a:r>
            <a:r>
              <a:rPr lang="en-US" b="1">
                <a:latin typeface="Segoe"/>
                <a:ea typeface="ＭＳ ゴシック"/>
              </a:rPr>
              <a:t>SAVE</a:t>
            </a:r>
            <a:r>
              <a:rPr lang="en-US">
                <a:latin typeface="Segoe"/>
                <a:ea typeface="ＭＳ ゴシック"/>
              </a:rPr>
              <a:t> the workbook in the Computer’s </a:t>
            </a:r>
            <a:br>
              <a:rPr lang="en-US">
                <a:latin typeface="Segoe"/>
                <a:ea typeface="ＭＳ ゴシック"/>
              </a:rPr>
            </a:br>
            <a:r>
              <a:rPr lang="en-US">
                <a:latin typeface="Segoe"/>
                <a:ea typeface="ＭＳ ゴシック"/>
              </a:rPr>
              <a:t>Excel Lesson 2 folder as </a:t>
            </a:r>
            <a:r>
              <a:rPr lang="en-US" i="1">
                <a:latin typeface="Segoe"/>
                <a:ea typeface="ＭＳ ゴシック"/>
              </a:rPr>
              <a:t>02 Fabrikam </a:t>
            </a:r>
            <a:br>
              <a:rPr lang="en-US" i="1">
                <a:latin typeface="Segoe"/>
                <a:ea typeface="ＭＳ ゴシック"/>
              </a:rPr>
            </a:br>
            <a:r>
              <a:rPr lang="en-US" i="1">
                <a:latin typeface="Segoe"/>
                <a:ea typeface="ＭＳ ゴシック"/>
              </a:rPr>
              <a:t>Employees Solution</a:t>
            </a:r>
            <a:r>
              <a:rPr lang="en-US">
                <a:latin typeface="Segoe"/>
                <a:ea typeface="ＭＳ ゴシック"/>
              </a:rPr>
              <a:t>. Your file should </a:t>
            </a:r>
            <a:br>
              <a:rPr lang="en-US">
                <a:latin typeface="Segoe"/>
                <a:ea typeface="ＭＳ ゴシック"/>
              </a:rPr>
            </a:br>
            <a:r>
              <a:rPr lang="en-US">
                <a:latin typeface="Segoe"/>
                <a:ea typeface="ＭＳ ゴシック"/>
              </a:rPr>
              <a:t>look like the figure at r ight.</a:t>
            </a:r>
          </a:p>
          <a:p>
            <a:pPr lvl="0"/>
            <a:r>
              <a:rPr lang="en-US" b="1">
                <a:latin typeface="Segoe"/>
                <a:ea typeface="ＭＳ ゴシック"/>
              </a:rPr>
              <a:t>PAUSE. LEAVE</a:t>
            </a:r>
            <a:r>
              <a:rPr lang="en-US">
                <a:latin typeface="Segoe"/>
                <a:ea typeface="ＭＳ ゴシック"/>
              </a:rPr>
              <a:t> the workbook open for the next lesson.</a:t>
            </a:r>
          </a:p>
          <a:p>
            <a:pPr lvl="1" rtl="0"/>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33</a:t>
            </a:fld>
            <a:endParaRPr lang="en-US" dirty="0"/>
          </a:p>
        </p:txBody>
      </p:sp>
      <p:pic>
        <p:nvPicPr>
          <p:cNvPr id="7" name="Picture 6" descr="02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262" y="2588173"/>
            <a:ext cx="2108200" cy="2425700"/>
          </a:xfrm>
          <a:prstGeom prst="rect">
            <a:avLst/>
          </a:prstGeom>
        </p:spPr>
      </p:pic>
    </p:spTree>
    <p:extLst>
      <p:ext uri="{BB962C8B-B14F-4D97-AF65-F5344CB8AC3E}">
        <p14:creationId xmlns:p14="http://schemas.microsoft.com/office/powerpoint/2010/main" val="1605332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Changing the Column Width </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In Excel, column width is established based on the existing data. </a:t>
            </a:r>
          </a:p>
          <a:p>
            <a:pPr lvl="0" rtl="0"/>
            <a:r>
              <a:rPr lang="en-US" b="0" i="0" u="none" strike="noStrike" baseline="0" smtClean="0">
                <a:latin typeface="Segoe"/>
                <a:ea typeface="ＭＳ ゴシック"/>
              </a:rPr>
              <a:t>When you add an entry in a column that extends beyond the column’s width, it is necessary to adjust the column width to accommodate the entry.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34</a:t>
            </a:fld>
            <a:endParaRPr lang="en-US" dirty="0"/>
          </a:p>
        </p:txBody>
      </p:sp>
    </p:spTree>
    <p:extLst>
      <p:ext uri="{BB962C8B-B14F-4D97-AF65-F5344CB8AC3E}">
        <p14:creationId xmlns:p14="http://schemas.microsoft.com/office/powerpoint/2010/main" val="2913294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Change the Column Width</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a:t>
            </a:r>
            <a:r>
              <a:rPr lang="en-US" b="0" i="0" u="none" strike="noStrike" baseline="0" smtClean="0">
                <a:latin typeface="Segoe"/>
                <a:ea typeface="ＭＳ ゴシック"/>
              </a:rPr>
              <a:t> Use the </a:t>
            </a:r>
            <a:r>
              <a:rPr lang="en-US" b="1" i="1" u="none" strike="noStrike" baseline="0" smtClean="0">
                <a:latin typeface="Segoe"/>
                <a:ea typeface="ＭＳ ゴシック"/>
              </a:rPr>
              <a:t>02 Fabrikam Employees Solution</a:t>
            </a:r>
            <a:r>
              <a:rPr lang="en-US" b="0" i="0" u="none" strike="noStrike" baseline="0" smtClean="0">
                <a:latin typeface="Segoe"/>
                <a:ea typeface="ＭＳ ゴシック"/>
              </a:rPr>
              <a:t> file from the previous exercise.</a:t>
            </a:r>
          </a:p>
          <a:p>
            <a:pPr lvl="1" rtl="0"/>
            <a:r>
              <a:rPr lang="en-US" b="0" i="0" u="none" strike="noStrike" baseline="0" smtClean="0">
                <a:latin typeface="Segoe"/>
                <a:ea typeface="ＭＳ ゴシック"/>
              </a:rPr>
              <a:t>Move the mouse pointer between columns A and B, to the column markers at the top of the worksheet (below). The mouse pointer changes to a double-headed arrow.</a:t>
            </a:r>
          </a:p>
          <a:p>
            <a:pPr lvl="1" rtl="0"/>
            <a:r>
              <a:rPr lang="en-US" b="0" i="0" u="none" strike="noStrike" baseline="0" smtClean="0">
                <a:latin typeface="Segoe"/>
                <a:ea typeface="ＭＳ ゴシック"/>
              </a:rPr>
              <a:t>Double-click the </a:t>
            </a:r>
            <a:br>
              <a:rPr lang="en-US" b="0" i="0" u="none" strike="noStrike" baseline="0" smtClean="0">
                <a:latin typeface="Segoe"/>
                <a:ea typeface="ＭＳ ゴシック"/>
              </a:rPr>
            </a:br>
            <a:r>
              <a:rPr lang="en-US" b="0" i="0" u="none" strike="noStrike" baseline="0" smtClean="0">
                <a:latin typeface="Segoe"/>
                <a:ea typeface="ＭＳ ゴシック"/>
              </a:rPr>
              <a:t>column marker </a:t>
            </a:r>
            <a:br>
              <a:rPr lang="en-US" b="0" i="0" u="none" strike="noStrike" baseline="0" smtClean="0">
                <a:latin typeface="Segoe"/>
                <a:ea typeface="ＭＳ ゴシック"/>
              </a:rPr>
            </a:br>
            <a:r>
              <a:rPr lang="en-US" b="0" i="0" u="none" strike="noStrike" baseline="0" smtClean="0">
                <a:latin typeface="Segoe"/>
                <a:ea typeface="ＭＳ ゴシック"/>
              </a:rPr>
              <a:t>between A and B. </a:t>
            </a:r>
            <a:br>
              <a:rPr lang="en-US" b="0" i="0" u="none" strike="noStrike" baseline="0" smtClean="0">
                <a:latin typeface="Segoe"/>
                <a:ea typeface="ＭＳ ゴシック"/>
              </a:rPr>
            </a:br>
            <a:r>
              <a:rPr lang="en-US" b="0" i="0" u="none" strike="noStrike" baseline="0" smtClean="0">
                <a:latin typeface="Segoe"/>
                <a:ea typeface="ＭＳ ゴシック"/>
              </a:rPr>
              <a:t>The width of the </a:t>
            </a:r>
            <a:br>
              <a:rPr lang="en-US" b="0" i="0" u="none" strike="noStrike" baseline="0" smtClean="0">
                <a:latin typeface="Segoe"/>
                <a:ea typeface="ＭＳ ゴシック"/>
              </a:rPr>
            </a:br>
            <a:r>
              <a:rPr lang="en-US" b="0" i="0" u="none" strike="noStrike" baseline="0" smtClean="0">
                <a:latin typeface="Segoe"/>
                <a:ea typeface="ＭＳ ゴシック"/>
              </a:rPr>
              <a:t>column changes to </a:t>
            </a:r>
            <a:br>
              <a:rPr lang="en-US" b="0" i="0" u="none" strike="noStrike" baseline="0" smtClean="0">
                <a:latin typeface="Segoe"/>
                <a:ea typeface="ＭＳ ゴシック"/>
              </a:rPr>
            </a:br>
            <a:r>
              <a:rPr lang="en-US" b="0" i="0" u="none" strike="noStrike" baseline="0" smtClean="0">
                <a:latin typeface="Segoe"/>
                <a:ea typeface="ＭＳ ゴシック"/>
              </a:rPr>
              <a:t>the widest entry in </a:t>
            </a:r>
            <a:br>
              <a:rPr lang="en-US" b="0" i="0" u="none" strike="noStrike" baseline="0" smtClean="0">
                <a:latin typeface="Segoe"/>
                <a:ea typeface="ＭＳ ゴシック"/>
              </a:rPr>
            </a:br>
            <a:r>
              <a:rPr lang="en-US" b="0" i="0" u="none" strike="noStrike" baseline="0" smtClean="0">
                <a:latin typeface="Segoe"/>
                <a:ea typeface="ＭＳ ゴシック"/>
              </a:rPr>
              <a:t>column A. In this </a:t>
            </a:r>
            <a:br>
              <a:rPr lang="en-US" b="0" i="0" u="none" strike="noStrike" baseline="0" smtClean="0">
                <a:latin typeface="Segoe"/>
                <a:ea typeface="ＭＳ ゴシック"/>
              </a:rPr>
            </a:br>
            <a:r>
              <a:rPr lang="en-US" b="0" i="0" u="none" strike="noStrike" baseline="0" smtClean="0">
                <a:latin typeface="Segoe"/>
                <a:ea typeface="ＭＳ ゴシック"/>
              </a:rPr>
              <a:t>case, it is Employee list and Richard Carey's name.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35</a:t>
            </a:fld>
            <a:endParaRPr lang="en-US" dirty="0"/>
          </a:p>
        </p:txBody>
      </p:sp>
      <p:pic>
        <p:nvPicPr>
          <p:cNvPr id="7" name="Picture 6" descr="02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407" y="3429000"/>
            <a:ext cx="4318000" cy="2032000"/>
          </a:xfrm>
          <a:prstGeom prst="rect">
            <a:avLst/>
          </a:prstGeom>
        </p:spPr>
      </p:pic>
    </p:spTree>
    <p:extLst>
      <p:ext uri="{BB962C8B-B14F-4D97-AF65-F5344CB8AC3E}">
        <p14:creationId xmlns:p14="http://schemas.microsoft.com/office/powerpoint/2010/main" val="3707061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Change the Column Width</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Drag the double-headed arrow mouse pointer between columns B and C until the ScreenTip shows Width: 12.00 (89 pixels) or something close to this amount (below).</a:t>
            </a:r>
          </a:p>
          <a:p>
            <a:pPr lvl="1" rtl="0">
              <a:buAutoNum type="arabicPeriod" startAt="3"/>
            </a:pPr>
            <a:r>
              <a:rPr lang="en-US" b="0" i="0" u="none" strike="noStrike" baseline="0" smtClean="0">
                <a:latin typeface="Segoe"/>
                <a:ea typeface="ＭＳ ゴシック"/>
              </a:rPr>
              <a:t>SAVE the </a:t>
            </a:r>
            <a:r>
              <a:rPr lang="en-US" b="0" i="1" u="none" strike="noStrike" baseline="0" smtClean="0">
                <a:latin typeface="Segoe"/>
                <a:ea typeface="ＭＳ ゴシック"/>
              </a:rPr>
              <a:t>02 Fabrikam </a:t>
            </a:r>
            <a:br>
              <a:rPr lang="en-US" b="0" i="1" u="none" strike="noStrike" baseline="0" smtClean="0">
                <a:latin typeface="Segoe"/>
                <a:ea typeface="ＭＳ ゴシック"/>
              </a:rPr>
            </a:br>
            <a:r>
              <a:rPr lang="en-US" b="0" i="1" u="none" strike="noStrike" baseline="0" smtClean="0">
                <a:latin typeface="Segoe"/>
                <a:ea typeface="ＭＳ ゴシック"/>
              </a:rPr>
              <a:t>Employees Solution </a:t>
            </a:r>
            <a:r>
              <a:rPr lang="en-US" b="0" i="0" u="none" strike="noStrike" baseline="0" smtClean="0">
                <a:latin typeface="Segoe"/>
                <a:ea typeface="ＭＳ ゴシック"/>
              </a:rPr>
              <a:t>file. This </a:t>
            </a:r>
            <a:br>
              <a:rPr lang="en-US" b="0" i="0" u="none" strike="noStrike" baseline="0" smtClean="0">
                <a:latin typeface="Segoe"/>
                <a:ea typeface="ＭＳ ゴシック"/>
              </a:rPr>
            </a:br>
            <a:r>
              <a:rPr lang="en-US" b="0" i="0" u="none" strike="noStrike" baseline="0" smtClean="0">
                <a:latin typeface="Segoe"/>
                <a:ea typeface="ＭＳ ゴシック"/>
              </a:rPr>
              <a:t>overwrites your previous </a:t>
            </a:r>
            <a:br>
              <a:rPr lang="en-US" b="0" i="0" u="none" strike="noStrike" baseline="0" smtClean="0">
                <a:latin typeface="Segoe"/>
                <a:ea typeface="ＭＳ ゴシック"/>
              </a:rPr>
            </a:br>
            <a:r>
              <a:rPr lang="en-US" b="0" i="0" u="none" strike="noStrike" baseline="0" smtClean="0">
                <a:latin typeface="Segoe"/>
                <a:ea typeface="ＭＳ ゴシック"/>
              </a:rPr>
              <a:t>version without the column </a:t>
            </a:r>
            <a:br>
              <a:rPr lang="en-US" b="0" i="0" u="none" strike="noStrike" baseline="0" smtClean="0">
                <a:latin typeface="Segoe"/>
                <a:ea typeface="ＭＳ ゴシック"/>
              </a:rPr>
            </a:br>
            <a:r>
              <a:rPr lang="en-US" b="0" i="0" u="none" strike="noStrike" baseline="0" smtClean="0">
                <a:latin typeface="Segoe"/>
                <a:ea typeface="ＭＳ ゴシック"/>
              </a:rPr>
              <a:t>width change.</a:t>
            </a:r>
          </a:p>
          <a:p>
            <a:pPr lvl="0" rtl="0"/>
            <a:r>
              <a:rPr lang="en-US" b="1" i="0" u="none" strike="noStrike" baseline="0" smtClean="0">
                <a:latin typeface="Segoe"/>
                <a:ea typeface="ＭＳ ゴシック"/>
              </a:rPr>
              <a:t>PAUSE. CLOSE</a:t>
            </a:r>
            <a:r>
              <a:rPr lang="en-US" b="0" i="0" u="none" strike="noStrike" baseline="0" smtClean="0">
                <a:latin typeface="Segoe"/>
                <a:ea typeface="ＭＳ ゴシック"/>
              </a:rPr>
              <a:t> the workbook and </a:t>
            </a:r>
            <a:br>
              <a:rPr lang="en-US" b="0" i="0" u="none" strike="noStrike" baseline="0" smtClean="0">
                <a:latin typeface="Segoe"/>
                <a:ea typeface="ＭＳ ゴシック"/>
              </a:rPr>
            </a:br>
            <a:r>
              <a:rPr lang="en-US" b="1" i="0" u="none" strike="noStrike" baseline="0" smtClean="0">
                <a:latin typeface="Segoe"/>
                <a:ea typeface="ＭＳ ゴシック"/>
              </a:rPr>
              <a:t>LEAVE</a:t>
            </a:r>
            <a:r>
              <a:rPr lang="en-US" b="0" i="0" u="none" strike="noStrike" baseline="0" smtClean="0">
                <a:latin typeface="Segoe"/>
                <a:ea typeface="ＭＳ ゴシック"/>
              </a:rPr>
              <a:t> Excel open for the next </a:t>
            </a:r>
            <a:br>
              <a:rPr lang="en-US" b="0" i="0" u="none" strike="noStrike" baseline="0" smtClean="0">
                <a:latin typeface="Segoe"/>
                <a:ea typeface="ＭＳ ゴシック"/>
              </a:rPr>
            </a:br>
            <a:r>
              <a:rPr lang="en-US" b="0" i="0" u="none" strike="noStrike" baseline="0" smtClean="0">
                <a:latin typeface="Segoe"/>
                <a:ea typeface="ＭＳ ゴシック"/>
              </a:rPr>
              <a:t>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36</a:t>
            </a:fld>
            <a:endParaRPr lang="en-US" dirty="0"/>
          </a:p>
        </p:txBody>
      </p:sp>
      <p:pic>
        <p:nvPicPr>
          <p:cNvPr id="7" name="Picture 6" descr="02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619704"/>
            <a:ext cx="2933700" cy="2578100"/>
          </a:xfrm>
          <a:prstGeom prst="rect">
            <a:avLst/>
          </a:prstGeom>
        </p:spPr>
      </p:pic>
    </p:spTree>
    <p:extLst>
      <p:ext uri="{BB962C8B-B14F-4D97-AF65-F5344CB8AC3E}">
        <p14:creationId xmlns:p14="http://schemas.microsoft.com/office/powerpoint/2010/main" val="2907940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Editing a Cell’s Contents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To edit information in a worksheet, you can make changes directly in the cell or edit the contents of a cell in the </a:t>
            </a:r>
            <a:r>
              <a:rPr lang="en-US" b="1" i="1" u="none" strike="noStrike" baseline="0" smtClean="0">
                <a:latin typeface="Segoe"/>
                <a:ea typeface="ＭＳ ゴシック"/>
              </a:rPr>
              <a:t>formula bar</a:t>
            </a:r>
            <a:r>
              <a:rPr lang="en-US" b="0" i="0" u="none" strike="noStrike" baseline="0" smtClean="0">
                <a:latin typeface="Segoe"/>
                <a:ea typeface="ＭＳ ゴシック"/>
              </a:rPr>
              <a:t>, located between the ribbon and the worksheet. </a:t>
            </a:r>
          </a:p>
          <a:p>
            <a:pPr lvl="0" rtl="0"/>
            <a:r>
              <a:rPr lang="en-US" b="0" i="0" u="none" strike="noStrike" baseline="0" smtClean="0">
                <a:latin typeface="Segoe"/>
                <a:ea typeface="ＭＳ ゴシック"/>
              </a:rPr>
              <a:t>When you enter data in a cell, the text or numbers appear in the cell and in the formula bar. You can also enter data directly in the formula bar. </a:t>
            </a:r>
          </a:p>
          <a:p>
            <a:pPr lvl="0" rtl="0"/>
            <a:r>
              <a:rPr lang="en-US" b="0" i="0" u="none" strike="noStrike" baseline="0" smtClean="0">
                <a:latin typeface="Segoe"/>
                <a:ea typeface="ＭＳ ゴシック"/>
              </a:rPr>
              <a:t>Before changes can be made, however, you must select the information that is to be changed. </a:t>
            </a:r>
          </a:p>
          <a:p>
            <a:pPr lvl="0" rtl="0"/>
            <a:r>
              <a:rPr lang="en-US" b="1" i="1" u="none" strike="noStrike" baseline="0" smtClean="0">
                <a:latin typeface="Segoe"/>
                <a:ea typeface="ＭＳ ゴシック"/>
              </a:rPr>
              <a:t>Selecting text</a:t>
            </a:r>
            <a:r>
              <a:rPr lang="en-US" b="0" i="0" u="none" strike="noStrike" baseline="0" smtClean="0">
                <a:latin typeface="Segoe"/>
                <a:ea typeface="ＭＳ ゴシック"/>
              </a:rPr>
              <a:t> means that you highlight the text to be changed. You can select a single cell or a portion of the cell's text in the formula bar before you make changes. You can also double-click in a cell to position the insertion point for editing.</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37</a:t>
            </a:fld>
            <a:endParaRPr lang="en-US" dirty="0"/>
          </a:p>
        </p:txBody>
      </p:sp>
    </p:spTree>
    <p:extLst>
      <p:ext uri="{BB962C8B-B14F-4D97-AF65-F5344CB8AC3E}">
        <p14:creationId xmlns:p14="http://schemas.microsoft.com/office/powerpoint/2010/main" val="3618847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Edit a Cell’s Contents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OPEN</a:t>
            </a:r>
            <a:r>
              <a:rPr lang="en-US" b="0" i="0" u="none" strike="noStrike" baseline="0" smtClean="0">
                <a:latin typeface="Segoe"/>
                <a:ea typeface="ＭＳ ゴシック"/>
              </a:rPr>
              <a:t> a blank workbook.</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A1</a:t>
            </a:r>
            <a:r>
              <a:rPr lang="en-US" b="0" i="0" u="none" strike="noStrike" baseline="0" smtClean="0">
                <a:latin typeface="Segoe"/>
                <a:ea typeface="ＭＳ ゴシック"/>
              </a:rPr>
              <a:t>, type </a:t>
            </a:r>
            <a:r>
              <a:rPr lang="en-US" b="1" i="0" u="none" strike="noStrike" baseline="0" smtClean="0">
                <a:latin typeface="Segoe"/>
                <a:ea typeface="ＭＳ ゴシック"/>
              </a:rPr>
              <a:t>Fabrikam</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The insertion point moves to cell A2 and nothing appears in the formula bar.</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A1</a:t>
            </a:r>
            <a:r>
              <a:rPr lang="en-US" b="0" i="0" u="none" strike="noStrike" baseline="0" smtClean="0">
                <a:latin typeface="Segoe"/>
                <a:ea typeface="ＭＳ ゴシック"/>
              </a:rPr>
              <a:t>. Notice that the formula bar displays "Fabrikam."</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38</a:t>
            </a:fld>
            <a:endParaRPr lang="en-US" dirty="0"/>
          </a:p>
        </p:txBody>
      </p:sp>
    </p:spTree>
    <p:extLst>
      <p:ext uri="{BB962C8B-B14F-4D97-AF65-F5344CB8AC3E}">
        <p14:creationId xmlns:p14="http://schemas.microsoft.com/office/powerpoint/2010/main" val="2897155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Edit a Cell’s Contents</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Click after </a:t>
            </a:r>
            <a:r>
              <a:rPr lang="en-US" b="1" i="0" u="none" strike="noStrike" baseline="0" smtClean="0">
                <a:latin typeface="Segoe"/>
                <a:ea typeface="ＭＳ ゴシック"/>
              </a:rPr>
              <a:t>Fabrikam</a:t>
            </a:r>
            <a:r>
              <a:rPr lang="en-US" b="0" i="0" u="none" strike="noStrike" baseline="0" smtClean="0">
                <a:latin typeface="Segoe"/>
                <a:ea typeface="ＭＳ ゴシック"/>
              </a:rPr>
              <a:t> in the formula bar, type a space, type </a:t>
            </a:r>
            <a:r>
              <a:rPr lang="en-US" b="1" i="0" u="none" strike="noStrike" baseline="0" smtClean="0">
                <a:latin typeface="Segoe"/>
                <a:ea typeface="ＭＳ ゴシック"/>
              </a:rPr>
              <a:t>Incorporated</a:t>
            </a:r>
            <a:r>
              <a:rPr lang="en-US" b="0" i="0" u="none" strike="noStrike" baseline="0" smtClean="0">
                <a:latin typeface="Segoe"/>
                <a:ea typeface="ＭＳ ゴシック"/>
              </a:rPr>
              <a:t>, and press </a:t>
            </a:r>
            <a:r>
              <a:rPr lang="en-US" b="1" i="0" u="none" strike="noStrike" baseline="0" smtClean="0">
                <a:latin typeface="Segoe"/>
                <a:ea typeface="ＭＳ ゴシック"/>
              </a:rPr>
              <a:t>Tab</a:t>
            </a:r>
            <a:r>
              <a:rPr lang="en-US" b="0" i="0" u="none" strike="noStrike" baseline="0" smtClean="0">
                <a:latin typeface="Segoe"/>
                <a:ea typeface="ＭＳ ゴシック"/>
              </a:rPr>
              <a:t>. The insertion point moves to cell B1 and nothing appears in the formula bar (right).</a:t>
            </a:r>
          </a:p>
          <a:p>
            <a:pPr lvl="1" rtl="0">
              <a:buAutoNum type="arabicPeriod" startAt="3"/>
            </a:pPr>
            <a:r>
              <a:rPr lang="en-US" b="0" i="0" u="none" strike="noStrike" baseline="0" smtClean="0">
                <a:latin typeface="Segoe"/>
                <a:ea typeface="ＭＳ ゴシック"/>
              </a:rPr>
              <a:t>Click cell </a:t>
            </a:r>
            <a:r>
              <a:rPr lang="en-US" b="1" i="0" u="none" strike="noStrike" baseline="0" smtClean="0">
                <a:latin typeface="Segoe"/>
                <a:ea typeface="ＭＳ ゴシック"/>
              </a:rPr>
              <a:t>A1</a:t>
            </a:r>
            <a:r>
              <a:rPr lang="en-US" b="0" i="0" u="none" strike="noStrike" baseline="0" smtClean="0">
                <a:latin typeface="Segoe"/>
                <a:ea typeface="ＭＳ ゴシック"/>
              </a:rPr>
              <a:t> and </a:t>
            </a:r>
            <a:br>
              <a:rPr lang="en-US" b="0" i="0" u="none" strike="noStrike" baseline="0" smtClean="0">
                <a:latin typeface="Segoe"/>
                <a:ea typeface="ＭＳ ゴシック"/>
              </a:rPr>
            </a:br>
            <a:r>
              <a:rPr lang="en-US" b="0" i="0" u="none" strike="noStrike" baseline="0" smtClean="0">
                <a:latin typeface="Segoe"/>
                <a:ea typeface="ＭＳ ゴシック"/>
              </a:rPr>
              <a:t>double-click on </a:t>
            </a:r>
            <a:br>
              <a:rPr lang="en-US" b="0" i="0" u="none" strike="noStrike" baseline="0" smtClean="0">
                <a:latin typeface="Segoe"/>
                <a:ea typeface="ＭＳ ゴシック"/>
              </a:rPr>
            </a:br>
            <a:r>
              <a:rPr lang="en-US" b="1" i="0" u="none" strike="noStrike" baseline="0" smtClean="0">
                <a:latin typeface="Segoe"/>
                <a:ea typeface="ＭＳ ゴシック"/>
              </a:rPr>
              <a:t>Incorporated</a:t>
            </a:r>
            <a:r>
              <a:rPr lang="en-US" b="0" i="0" u="none" strike="noStrike" baseline="0" smtClean="0">
                <a:latin typeface="Segoe"/>
                <a:ea typeface="ＭＳ ゴシック"/>
              </a:rPr>
              <a:t> in the </a:t>
            </a:r>
            <a:br>
              <a:rPr lang="en-US" b="0" i="0" u="none" strike="noStrike" baseline="0" smtClean="0">
                <a:latin typeface="Segoe"/>
                <a:ea typeface="ＭＳ ゴシック"/>
              </a:rPr>
            </a:br>
            <a:r>
              <a:rPr lang="en-US" b="0" i="0" u="none" strike="noStrike" baseline="0" smtClean="0">
                <a:latin typeface="Segoe"/>
                <a:ea typeface="ＭＳ ゴシック"/>
              </a:rPr>
              <a:t>formula bar to select it</a:t>
            </a:r>
            <a:r>
              <a:rPr lang="en-US" b="0" i="0" u="none" strike="noStrike" baseline="0" smtClean="0">
                <a:latin typeface="Times New Roman"/>
                <a:ea typeface="ＭＳ ゴシック"/>
              </a:rPr>
              <a:t>.</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Type </a:t>
            </a:r>
            <a:r>
              <a:rPr lang="en-US" b="1" i="0" u="none" strike="noStrike" baseline="0" smtClean="0">
                <a:latin typeface="Segoe"/>
                <a:ea typeface="ＭＳ ゴシック"/>
              </a:rPr>
              <a:t>Inc.</a:t>
            </a:r>
            <a:r>
              <a:rPr lang="en-US" b="0" i="0" u="none" strike="noStrike" baseline="0" smtClean="0">
                <a:latin typeface="Segoe"/>
                <a:ea typeface="ＭＳ ゴシック"/>
              </a:rPr>
              <a:t> and press </a:t>
            </a:r>
            <a:br>
              <a:rPr lang="en-US" b="0" i="0" u="none" strike="noStrike" baseline="0" smtClean="0">
                <a:latin typeface="Segoe"/>
                <a:ea typeface="ＭＳ ゴシック"/>
              </a:rPr>
            </a:b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3"/>
            </a:pPr>
            <a:r>
              <a:rPr lang="en-US" b="0" i="0" u="none" strike="noStrike" baseline="0" smtClean="0">
                <a:latin typeface="Segoe"/>
                <a:ea typeface="ＭＳ ゴシック"/>
              </a:rPr>
              <a:t>Type </a:t>
            </a:r>
            <a:r>
              <a:rPr lang="en-US" b="1" i="0" u="none" strike="noStrike" baseline="0" smtClean="0">
                <a:latin typeface="Segoe"/>
                <a:ea typeface="ＭＳ ゴシック"/>
              </a:rPr>
              <a:t>Sales</a:t>
            </a:r>
            <a:r>
              <a:rPr lang="en-US" b="0" i="0" u="none" strike="noStrike" baseline="0" smtClean="0">
                <a:latin typeface="Segoe"/>
                <a:ea typeface="ＭＳ ゴシック"/>
              </a:rPr>
              <a:t> and </a:t>
            </a:r>
            <a:br>
              <a:rPr lang="en-US" b="0" i="0" u="none" strike="noStrike" baseline="0" smtClean="0">
                <a:latin typeface="Segoe"/>
                <a:ea typeface="ＭＳ ゴシック"/>
              </a:rPr>
            </a:br>
            <a:r>
              <a:rPr lang="en-US" b="0" i="0" u="none" strike="noStrike" baseline="0" smtClean="0">
                <a:latin typeface="Segoe"/>
                <a:ea typeface="ＭＳ ゴシック"/>
              </a:rPr>
              <a:t>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39</a:t>
            </a:fld>
            <a:endParaRPr lang="en-US" dirty="0"/>
          </a:p>
        </p:txBody>
      </p:sp>
      <p:pic>
        <p:nvPicPr>
          <p:cNvPr id="7" name="Picture 6" descr="02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276" y="2713421"/>
            <a:ext cx="3940065" cy="2413648"/>
          </a:xfrm>
          <a:prstGeom prst="rect">
            <a:avLst/>
          </a:prstGeom>
        </p:spPr>
      </p:pic>
    </p:spTree>
    <p:extLst>
      <p:ext uri="{BB962C8B-B14F-4D97-AF65-F5344CB8AC3E}">
        <p14:creationId xmlns:p14="http://schemas.microsoft.com/office/powerpoint/2010/main" val="166154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Software Orientation</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Some commands have an arrow associated with them. In the figure on the previous slide, you see the option arrows associated with AutoSum and Find &amp; Select. This indicates that in addition to the default task, other options are associated with the task. </a:t>
            </a:r>
          </a:p>
          <a:p>
            <a:pPr lvl="0" rtl="0"/>
            <a:r>
              <a:rPr lang="en-US" b="0" i="0" u="none" strike="noStrike" baseline="0" smtClean="0">
                <a:latin typeface="Segoe"/>
                <a:ea typeface="ＭＳ ゴシック"/>
              </a:rPr>
              <a:t>Similarly, some of the groups have Dialog Box Launchers associated with them. Clicking these displays additional commands not shown on the ribbon. </a:t>
            </a:r>
          </a:p>
          <a:p>
            <a:pPr lvl="0"/>
            <a:r>
              <a:rPr lang="en-US">
                <a:latin typeface="Segoe"/>
                <a:ea typeface="ＭＳ ゴシック"/>
              </a:rPr>
              <a:t>In the figure on the previous slide</a:t>
            </a:r>
            <a:r>
              <a:rPr lang="en-US" b="0" i="0" u="none" strike="noStrike" baseline="0" smtClean="0">
                <a:latin typeface="Segoe"/>
                <a:ea typeface="ＭＳ ゴシック"/>
              </a:rPr>
              <a:t>, the Clipboard, Font, Alignment, and Number groups have associated dialog boxes, whereas Styles, Cells, and Editing do not.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a:t>
            </a:fld>
            <a:endParaRPr lang="en-US" dirty="0"/>
          </a:p>
        </p:txBody>
      </p:sp>
    </p:spTree>
    <p:extLst>
      <p:ext uri="{BB962C8B-B14F-4D97-AF65-F5344CB8AC3E}">
        <p14:creationId xmlns:p14="http://schemas.microsoft.com/office/powerpoint/2010/main" val="2069560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Edit a Cell’s Contents</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Click cell </a:t>
            </a:r>
            <a:r>
              <a:rPr lang="en-US" b="1" i="0" u="none" strike="noStrike" baseline="0" smtClean="0">
                <a:latin typeface="Segoe"/>
                <a:ea typeface="ＭＳ ゴシック"/>
              </a:rPr>
              <a:t>A2</a:t>
            </a:r>
            <a:r>
              <a:rPr lang="en-US" b="0" i="0" u="none" strike="noStrike" baseline="0" smtClean="0">
                <a:latin typeface="Segoe"/>
                <a:ea typeface="ＭＳ ゴシック"/>
              </a:rPr>
              <a:t> and click after </a:t>
            </a:r>
            <a:r>
              <a:rPr lang="en-US" b="1" i="0" u="none" strike="noStrike" baseline="0" smtClean="0">
                <a:latin typeface="Segoe"/>
                <a:ea typeface="ＭＳ ゴシック"/>
              </a:rPr>
              <a:t>Sales</a:t>
            </a:r>
            <a:r>
              <a:rPr lang="en-US" b="0" i="0" u="none" strike="noStrike" baseline="0" smtClean="0">
                <a:latin typeface="Segoe"/>
                <a:ea typeface="ＭＳ ゴシック"/>
              </a:rPr>
              <a:t>. The insertion point moves to the formula bar. </a:t>
            </a:r>
          </a:p>
          <a:p>
            <a:pPr lvl="1" rtl="0">
              <a:buAutoNum type="arabicPeriod" startAt="6"/>
            </a:pPr>
            <a:r>
              <a:rPr lang="en-US" b="0" i="0" u="none" strike="noStrike" baseline="0" smtClean="0">
                <a:latin typeface="Segoe"/>
                <a:ea typeface="ＭＳ ゴシック"/>
              </a:rPr>
              <a:t>Press </a:t>
            </a:r>
            <a:r>
              <a:rPr lang="en-US" b="1" i="0" u="none" strike="noStrike" baseline="0" smtClean="0">
                <a:latin typeface="Segoe"/>
                <a:ea typeface="ＭＳ ゴシック"/>
              </a:rPr>
              <a:t>Home</a:t>
            </a:r>
            <a:r>
              <a:rPr lang="en-US" b="0" i="0" u="none" strike="noStrike" baseline="0" smtClean="0">
                <a:latin typeface="Segoe"/>
                <a:ea typeface="ＭＳ ゴシック"/>
              </a:rPr>
              <a:t>. The insertion point moves to the beginning of the formula bar.</a:t>
            </a:r>
          </a:p>
          <a:p>
            <a:pPr lvl="1" rtl="0">
              <a:buAutoNum type="arabicPeriod" startAt="6"/>
            </a:pPr>
            <a:r>
              <a:rPr lang="en-US" b="0" i="0" u="none" strike="noStrike" baseline="0" smtClean="0">
                <a:latin typeface="Segoe"/>
                <a:ea typeface="ＭＳ ゴシック"/>
              </a:rPr>
              <a:t>Type </a:t>
            </a:r>
            <a:r>
              <a:rPr lang="en-US" b="1" i="0" u="none" strike="noStrike" baseline="0" smtClean="0">
                <a:latin typeface="Segoe"/>
                <a:ea typeface="ＭＳ ゴシック"/>
              </a:rPr>
              <a:t>Monthly</a:t>
            </a:r>
            <a:r>
              <a:rPr lang="en-US" b="0" i="0" u="none" strike="noStrike" baseline="0" smtClean="0">
                <a:latin typeface="Segoe"/>
                <a:ea typeface="ＭＳ ゴシック"/>
              </a:rPr>
              <a:t> and then press the </a:t>
            </a:r>
            <a:r>
              <a:rPr lang="en-US" b="1" i="0" u="none" strike="noStrike" baseline="0" smtClean="0">
                <a:latin typeface="Segoe"/>
                <a:ea typeface="ＭＳ ゴシック"/>
              </a:rPr>
              <a:t>spacebar</a:t>
            </a:r>
            <a:r>
              <a:rPr lang="en-US" b="0" i="0" u="none" strike="noStrike" baseline="0" smtClean="0">
                <a:latin typeface="Segoe"/>
                <a:ea typeface="ＭＳ ゴシック"/>
              </a:rPr>
              <a:t>.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6"/>
            </a:pPr>
            <a:r>
              <a:rPr lang="en-US" b="0" i="0" u="none" strike="noStrike" baseline="0" smtClean="0">
                <a:latin typeface="Segoe"/>
                <a:ea typeface="ＭＳ ゴシック"/>
              </a:rPr>
              <a:t>In cell A3, type </a:t>
            </a:r>
            <a:r>
              <a:rPr lang="en-US" b="1" i="0" u="none" strike="noStrike" baseline="0" smtClean="0">
                <a:latin typeface="Segoe"/>
                <a:ea typeface="ＭＳ ゴシック"/>
              </a:rPr>
              <a:t>January</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40</a:t>
            </a:fld>
            <a:endParaRPr lang="en-US" dirty="0"/>
          </a:p>
        </p:txBody>
      </p:sp>
    </p:spTree>
    <p:extLst>
      <p:ext uri="{BB962C8B-B14F-4D97-AF65-F5344CB8AC3E}">
        <p14:creationId xmlns:p14="http://schemas.microsoft.com/office/powerpoint/2010/main" val="1161253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Edit a Cell’s Contents</a:t>
            </a:r>
          </a:p>
        </p:txBody>
      </p:sp>
      <p:sp>
        <p:nvSpPr>
          <p:cNvPr id="3" name="Text Placeholder 2"/>
          <p:cNvSpPr>
            <a:spLocks noGrp="1"/>
          </p:cNvSpPr>
          <p:nvPr>
            <p:ph type="body" idx="1"/>
          </p:nvPr>
        </p:nvSpPr>
        <p:spPr/>
        <p:txBody>
          <a:bodyPr/>
          <a:lstStyle/>
          <a:p>
            <a:pPr lvl="1" rtl="0">
              <a:buFont typeface="+mj-lt"/>
              <a:buAutoNum type="arabicPeriod" startAt="10"/>
            </a:pPr>
            <a:r>
              <a:rPr lang="en-US" b="0" i="0" u="none" strike="noStrike" baseline="0" smtClean="0">
                <a:latin typeface="Segoe"/>
                <a:ea typeface="ＭＳ ゴシック"/>
              </a:rPr>
              <a:t>Click cell </a:t>
            </a:r>
            <a:r>
              <a:rPr lang="en-US" b="1" i="0" u="none" strike="noStrike" baseline="0" smtClean="0">
                <a:latin typeface="Segoe"/>
                <a:ea typeface="ＭＳ ゴシック"/>
              </a:rPr>
              <a:t>A3</a:t>
            </a:r>
            <a:r>
              <a:rPr lang="en-US" b="0" i="0" u="none" strike="noStrike" baseline="0" smtClean="0">
                <a:latin typeface="Segoe"/>
                <a:ea typeface="ＭＳ ゴシック"/>
              </a:rPr>
              <a:t>, type </a:t>
            </a:r>
            <a:r>
              <a:rPr lang="en-US" b="1" i="0" u="none" strike="noStrike" baseline="0" smtClean="0">
                <a:latin typeface="Segoe"/>
                <a:ea typeface="ＭＳ ゴシック"/>
              </a:rPr>
              <a:t>February</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Cell A3's original text is gone and February replaces January.</a:t>
            </a:r>
          </a:p>
          <a:p>
            <a:pPr lvl="1" rtl="0">
              <a:buAutoNum type="arabicPeriod" startAt="10"/>
            </a:pPr>
            <a:r>
              <a:rPr lang="en-US" b="0" i="0" u="none" strike="noStrike" baseline="0" smtClean="0">
                <a:latin typeface="Segoe"/>
                <a:ea typeface="ＭＳ ゴシック"/>
              </a:rPr>
              <a:t>Click cell </a:t>
            </a:r>
            <a:r>
              <a:rPr lang="en-US" b="1" i="0" u="none" strike="noStrike" baseline="0" smtClean="0">
                <a:latin typeface="Segoe"/>
                <a:ea typeface="ＭＳ ゴシック"/>
              </a:rPr>
              <a:t>A3</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The entry in A3 is removed.</a:t>
            </a:r>
          </a:p>
          <a:p>
            <a:pPr lvl="1" rtl="0">
              <a:buAutoNum type="arabicPeriod" startAt="10"/>
            </a:pPr>
            <a:r>
              <a:rPr lang="en-US" b="0" i="0" u="none" strike="noStrike" baseline="0" smtClean="0">
                <a:latin typeface="Segoe"/>
                <a:ea typeface="ＭＳ ゴシック"/>
              </a:rPr>
              <a:t>Above row 1 and to the left of column A, click the </a:t>
            </a:r>
            <a:r>
              <a:rPr lang="en-US" b="1" i="0" u="none" strike="noStrike" baseline="0" smtClean="0">
                <a:latin typeface="Segoe"/>
                <a:ea typeface="ＭＳ ゴシック"/>
              </a:rPr>
              <a:t>Select All</a:t>
            </a:r>
            <a:r>
              <a:rPr lang="en-US" b="0" i="0" u="none" strike="noStrike" baseline="0" smtClean="0">
                <a:latin typeface="Segoe"/>
                <a:ea typeface="ＭＳ ゴシック"/>
              </a:rPr>
              <a:t> button (below). All cells on the worksheet are selected.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41</a:t>
            </a:fld>
            <a:endParaRPr lang="en-US" dirty="0"/>
          </a:p>
        </p:txBody>
      </p:sp>
      <p:pic>
        <p:nvPicPr>
          <p:cNvPr id="7" name="Picture 6" descr="02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733800"/>
            <a:ext cx="2895600" cy="2311400"/>
          </a:xfrm>
          <a:prstGeom prst="rect">
            <a:avLst/>
          </a:prstGeom>
        </p:spPr>
      </p:pic>
    </p:spTree>
    <p:extLst>
      <p:ext uri="{BB962C8B-B14F-4D97-AF65-F5344CB8AC3E}">
        <p14:creationId xmlns:p14="http://schemas.microsoft.com/office/powerpoint/2010/main" val="2026542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Edit a Cell’s Contents</a:t>
            </a:r>
          </a:p>
        </p:txBody>
      </p:sp>
      <p:sp>
        <p:nvSpPr>
          <p:cNvPr id="3" name="Text Placeholder 2"/>
          <p:cNvSpPr>
            <a:spLocks noGrp="1"/>
          </p:cNvSpPr>
          <p:nvPr>
            <p:ph type="body" idx="1"/>
          </p:nvPr>
        </p:nvSpPr>
        <p:spPr/>
        <p:txBody>
          <a:bodyPr/>
          <a:lstStyle/>
          <a:p>
            <a:pPr lvl="1" rtl="0">
              <a:buFont typeface="+mj-lt"/>
              <a:buAutoNum type="arabicPeriod" startAt="13"/>
            </a:pPr>
            <a:r>
              <a:rPr lang="en-US" b="0" i="0" u="none" strike="noStrike" baseline="0" smtClean="0">
                <a:latin typeface="Segoe"/>
                <a:ea typeface="ＭＳ ゴシック"/>
              </a:rPr>
              <a:t>Press </a:t>
            </a:r>
            <a:r>
              <a:rPr lang="en-US" b="1" i="0" u="none" strike="noStrike" baseline="0" smtClean="0">
                <a:latin typeface="Segoe"/>
                <a:ea typeface="ＭＳ ゴシック"/>
              </a:rPr>
              <a:t>Enter</a:t>
            </a:r>
            <a:r>
              <a:rPr lang="en-US" b="0" i="0" u="none" strike="noStrike" baseline="0" smtClean="0">
                <a:latin typeface="Segoe"/>
                <a:ea typeface="ＭＳ ゴシック"/>
              </a:rPr>
              <a:t>. All entries are removed.</a:t>
            </a:r>
          </a:p>
          <a:p>
            <a:pPr lvl="0" rtl="0"/>
            <a:r>
              <a:rPr lang="en-US" b="1" i="0" u="none" strike="noStrike" baseline="0" smtClean="0">
                <a:latin typeface="Segoe"/>
                <a:ea typeface="ＭＳ ゴシック"/>
              </a:rPr>
              <a:t>PAUSE. CLOSE</a:t>
            </a:r>
            <a:r>
              <a:rPr lang="en-US" b="0" i="0" u="none" strike="noStrike" baseline="0" smtClean="0">
                <a:latin typeface="Segoe"/>
                <a:ea typeface="ＭＳ ゴシック"/>
              </a:rPr>
              <a:t> the workbook without saving and </a:t>
            </a:r>
            <a:r>
              <a:rPr lang="en-US" b="1" i="0" u="none" strike="noStrike" baseline="0" smtClean="0">
                <a:latin typeface="Segoe"/>
                <a:ea typeface="ＭＳ ゴシック"/>
              </a:rPr>
              <a:t>LEAVE</a:t>
            </a:r>
            <a:r>
              <a:rPr lang="en-US" b="0" i="0" u="none" strike="noStrike" baseline="0" smtClean="0">
                <a:latin typeface="Segoe"/>
                <a:ea typeface="ＭＳ ゴシック"/>
              </a:rPr>
              <a:t> Excel open for the next exercise.</a:t>
            </a:r>
          </a:p>
          <a:p>
            <a:pPr lvl="0" rtl="0"/>
            <a:r>
              <a:rPr lang="en-US" b="0" i="0" u="none" strike="noStrike" baseline="0" smtClean="0">
                <a:latin typeface="Segoe"/>
                <a:ea typeface="ＭＳ ゴシック"/>
              </a:rPr>
              <a:t>You can edit a cell by double-clicking the cell and then type the replacement text in the cell. Or, you can click the cell and then click in the formula bar.</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42</a:t>
            </a:fld>
            <a:endParaRPr lang="en-US" dirty="0"/>
          </a:p>
        </p:txBody>
      </p:sp>
    </p:spTree>
    <p:extLst>
      <p:ext uri="{BB962C8B-B14F-4D97-AF65-F5344CB8AC3E}">
        <p14:creationId xmlns:p14="http://schemas.microsoft.com/office/powerpoint/2010/main" val="2105946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Edit a Cell’s Contents</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When you are in Edit mode:</a:t>
            </a:r>
          </a:p>
          <a:p>
            <a:pPr lvl="0" rtl="0"/>
            <a:r>
              <a:rPr lang="en-US" b="0" i="0" u="none" strike="noStrike" baseline="0" smtClean="0">
                <a:latin typeface="Segoe"/>
                <a:ea typeface="ＭＳ ゴシック"/>
              </a:rPr>
              <a:t>The insertion point appears as a vertical bar and most commands are inactive.</a:t>
            </a:r>
          </a:p>
          <a:p>
            <a:pPr lvl="0" rtl="0"/>
            <a:r>
              <a:rPr lang="en-US" b="0" i="0" u="none" strike="noStrike" baseline="0" smtClean="0">
                <a:latin typeface="Segoe"/>
                <a:ea typeface="ＭＳ ゴシック"/>
              </a:rPr>
              <a:t>You can move the insertion point by using the left and right arrow keys.</a:t>
            </a:r>
          </a:p>
          <a:p>
            <a:pPr lvl="0" rtl="0"/>
            <a:r>
              <a:rPr lang="en-US" b="0" i="0" u="none" strike="noStrike" baseline="0" smtClean="0">
                <a:latin typeface="Segoe"/>
                <a:ea typeface="ＭＳ ゴシック"/>
              </a:rPr>
              <a:t>Use the Home key on your keyboard to move the insertion point to the beginning of the cell, and use the End key to move the insertion point to the end of the cell. You can add new characters at the location of the insertion point.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43</a:t>
            </a:fld>
            <a:endParaRPr lang="en-US" dirty="0"/>
          </a:p>
        </p:txBody>
      </p:sp>
    </p:spTree>
    <p:extLst>
      <p:ext uri="{BB962C8B-B14F-4D97-AF65-F5344CB8AC3E}">
        <p14:creationId xmlns:p14="http://schemas.microsoft.com/office/powerpoint/2010/main" val="2885798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Edit a Cell’s Contents</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To select multiple characters while in Edit mode, press Shift while you press the arrow keys. You also can use the mouse to select characters while you are editing a cell. Just click and drag the mouse pointer over the characters that you want to select.</a:t>
            </a:r>
          </a:p>
          <a:p>
            <a:pPr lvl="0" rtl="0"/>
            <a:r>
              <a:rPr lang="en-US" b="0" i="0" u="none" strike="noStrike" baseline="0" smtClean="0">
                <a:latin typeface="Segoe"/>
                <a:ea typeface="ＭＳ ゴシック"/>
              </a:rPr>
              <a:t>As in the preceding exercises, there are several ways to modify the values or text you enter into a cell:</a:t>
            </a:r>
          </a:p>
          <a:p>
            <a:pPr lvl="0" rtl="0"/>
            <a:r>
              <a:rPr lang="en-US" b="0" i="0" u="none" strike="noStrike" baseline="0" smtClean="0">
                <a:latin typeface="Segoe"/>
                <a:ea typeface="ＭＳ ゴシック"/>
              </a:rPr>
              <a:t>Erase the cell’s contents.</a:t>
            </a:r>
          </a:p>
          <a:p>
            <a:pPr lvl="0" rtl="0"/>
            <a:r>
              <a:rPr lang="en-US" b="0" i="0" u="none" strike="noStrike" baseline="0" smtClean="0">
                <a:latin typeface="Segoe"/>
                <a:ea typeface="ＭＳ ゴシック"/>
              </a:rPr>
              <a:t>Replace the cell’s contents with something else.</a:t>
            </a:r>
          </a:p>
          <a:p>
            <a:pPr lvl="0" rtl="0"/>
            <a:r>
              <a:rPr lang="en-US" b="0" i="0" u="none" strike="noStrike" baseline="0" smtClean="0">
                <a:latin typeface="Segoe"/>
                <a:ea typeface="ＭＳ ゴシック"/>
              </a:rPr>
              <a:t>Edit the cell’s contents.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44</a:t>
            </a:fld>
            <a:endParaRPr lang="en-US" dirty="0"/>
          </a:p>
        </p:txBody>
      </p:sp>
    </p:spTree>
    <p:extLst>
      <p:ext uri="{BB962C8B-B14F-4D97-AF65-F5344CB8AC3E}">
        <p14:creationId xmlns:p14="http://schemas.microsoft.com/office/powerpoint/2010/main" val="713719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Deleting and Clearing a Cell’s Contents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To erase the entire contents of a cell, click the cell and press Delete. This deletes what is in the cell rather than the cells themselves. </a:t>
            </a:r>
          </a:p>
          <a:p>
            <a:pPr lvl="0" rtl="0"/>
            <a:r>
              <a:rPr lang="en-US" b="0" i="0" u="none" strike="noStrike" baseline="0" smtClean="0">
                <a:latin typeface="Segoe"/>
                <a:ea typeface="ＭＳ ゴシック"/>
              </a:rPr>
              <a:t>To erase the contents of more than one cell, select all the cells that you want to erase and then press Delete. Pressing Delete removes the cell’s contents, but does not remove any formatting (such as bold, italic, or a different number format) that you might have applied to the cell.</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45</a:t>
            </a:fld>
            <a:endParaRPr lang="en-US" dirty="0"/>
          </a:p>
        </p:txBody>
      </p:sp>
    </p:spTree>
    <p:extLst>
      <p:ext uri="{BB962C8B-B14F-4D97-AF65-F5344CB8AC3E}">
        <p14:creationId xmlns:p14="http://schemas.microsoft.com/office/powerpoint/2010/main" val="2192323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Delete and Clear a Cell’s Contents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OPEN</a:t>
            </a:r>
            <a:r>
              <a:rPr lang="en-US" b="0" i="0" u="none" strike="noStrike" baseline="0" smtClean="0">
                <a:latin typeface="Segoe"/>
                <a:ea typeface="ＭＳ ゴシック"/>
              </a:rPr>
              <a:t> a blank workbook.</a:t>
            </a:r>
          </a:p>
          <a:p>
            <a:pPr lvl="1" rtl="0"/>
            <a:r>
              <a:rPr lang="en-US" b="0" i="0" u="none" strike="noStrike" baseline="0" smtClean="0">
                <a:latin typeface="Segoe"/>
                <a:ea typeface="ＭＳ ゴシック"/>
              </a:rPr>
              <a:t>In cell A1, type </a:t>
            </a:r>
            <a:r>
              <a:rPr lang="en-US" b="1" i="0" u="none" strike="noStrike" baseline="0" smtClean="0">
                <a:latin typeface="Segoe"/>
                <a:ea typeface="ＭＳ ゴシック"/>
              </a:rPr>
              <a:t>1</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Type </a:t>
            </a:r>
            <a:r>
              <a:rPr lang="en-US" b="1" i="0" u="none" strike="noStrike" baseline="0" smtClean="0">
                <a:latin typeface="Segoe"/>
                <a:ea typeface="ＭＳ ゴシック"/>
              </a:rPr>
              <a:t>2</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Type </a:t>
            </a:r>
            <a:r>
              <a:rPr lang="en-US" b="1" i="0" u="none" strike="noStrike" baseline="0" smtClean="0">
                <a:latin typeface="Segoe"/>
                <a:ea typeface="ＭＳ ゴシック"/>
              </a:rPr>
              <a:t>3</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Type </a:t>
            </a:r>
            <a:r>
              <a:rPr lang="en-US" b="1" i="0" u="none" strike="noStrike" baseline="0" smtClean="0">
                <a:latin typeface="Segoe"/>
                <a:ea typeface="ＭＳ ゴシック"/>
              </a:rPr>
              <a:t>4</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Highlight cells </a:t>
            </a:r>
            <a:r>
              <a:rPr lang="en-US" b="1" i="0" u="none" strike="noStrike" baseline="0" smtClean="0">
                <a:latin typeface="Segoe"/>
                <a:ea typeface="ＭＳ ゴシック"/>
              </a:rPr>
              <a:t>A1</a:t>
            </a:r>
            <a:r>
              <a:rPr lang="en-US" b="0" i="0" u="none" strike="noStrike" baseline="0" smtClean="0">
                <a:latin typeface="Segoe"/>
                <a:ea typeface="ＭＳ ゴシック"/>
              </a:rPr>
              <a:t> through </a:t>
            </a:r>
            <a:r>
              <a:rPr lang="en-US" b="1" i="0" u="none" strike="noStrike" baseline="0" smtClean="0">
                <a:latin typeface="Segoe"/>
                <a:ea typeface="ＭＳ ゴシック"/>
              </a:rPr>
              <a:t>A4</a:t>
            </a:r>
            <a:r>
              <a:rPr lang="en-US" b="0" i="0" u="none" strike="noStrike" baseline="0" smtClean="0">
                <a:latin typeface="Segoe"/>
                <a:ea typeface="ＭＳ ゴシック"/>
              </a:rPr>
              <a:t> (containing the numbers 1 through 4). </a:t>
            </a:r>
          </a:p>
          <a:p>
            <a:pPr lvl="1"/>
            <a:r>
              <a:rPr lang="en-US">
                <a:latin typeface="Segoe"/>
                <a:ea typeface="ＭＳ ゴシック"/>
              </a:rPr>
              <a:t>Press </a:t>
            </a:r>
            <a:r>
              <a:rPr lang="en-US" b="1">
                <a:latin typeface="Segoe"/>
                <a:ea typeface="ＭＳ ゴシック"/>
              </a:rPr>
              <a:t>Delete</a:t>
            </a:r>
            <a:r>
              <a:rPr lang="en-US">
                <a:latin typeface="Segoe"/>
                <a:ea typeface="ＭＳ ゴシック"/>
              </a:rPr>
              <a:t>. All the cells are erased.</a:t>
            </a:r>
          </a:p>
          <a:p>
            <a:pPr lvl="1"/>
            <a:r>
              <a:rPr lang="en-US">
                <a:latin typeface="Segoe"/>
                <a:ea typeface="ＭＳ ゴシック"/>
              </a:rPr>
              <a:t>On the Quick Access Toolbar, click the </a:t>
            </a:r>
            <a:r>
              <a:rPr lang="en-US" b="1">
                <a:latin typeface="Segoe"/>
                <a:ea typeface="ＭＳ ゴシック"/>
              </a:rPr>
              <a:t>Undo</a:t>
            </a:r>
            <a:r>
              <a:rPr lang="en-US">
                <a:latin typeface="Segoe"/>
                <a:ea typeface="ＭＳ ゴシック"/>
              </a:rPr>
              <a:t> button to return the cell entries.</a:t>
            </a:r>
          </a:p>
          <a:p>
            <a:pPr lvl="1"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46</a:t>
            </a:fld>
            <a:endParaRPr lang="en-US" dirty="0"/>
          </a:p>
        </p:txBody>
      </p:sp>
    </p:spTree>
    <p:extLst>
      <p:ext uri="{BB962C8B-B14F-4D97-AF65-F5344CB8AC3E}">
        <p14:creationId xmlns:p14="http://schemas.microsoft.com/office/powerpoint/2010/main" val="3349491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Delete and Clear a Cell’s Contents</a:t>
            </a:r>
          </a:p>
        </p:txBody>
      </p:sp>
      <p:sp>
        <p:nvSpPr>
          <p:cNvPr id="3" name="Text Placeholder 2"/>
          <p:cNvSpPr>
            <a:spLocks noGrp="1"/>
          </p:cNvSpPr>
          <p:nvPr>
            <p:ph type="body" idx="1"/>
          </p:nvPr>
        </p:nvSpPr>
        <p:spPr/>
        <p:txBody>
          <a:bodyPr/>
          <a:lstStyle/>
          <a:p>
            <a:pPr lvl="1" rtl="0">
              <a:buFont typeface="+mj-lt"/>
              <a:buAutoNum type="arabicPeriod" startAt="8"/>
            </a:pPr>
            <a:r>
              <a:rPr lang="en-US" sz="2000" b="0" i="0" u="none" strike="noStrike" baseline="0" smtClean="0">
                <a:latin typeface="Segoe"/>
                <a:ea typeface="ＭＳ ゴシック"/>
              </a:rPr>
              <a:t>Click cell </a:t>
            </a:r>
            <a:r>
              <a:rPr lang="en-US" sz="2000" b="1" i="0" u="none" strike="noStrike" baseline="0" smtClean="0">
                <a:latin typeface="Segoe"/>
                <a:ea typeface="ＭＳ ゴシック"/>
              </a:rPr>
              <a:t>B5</a:t>
            </a:r>
            <a:r>
              <a:rPr lang="en-US" sz="2000" b="0" i="0" u="none" strike="noStrike" baseline="0" smtClean="0">
                <a:latin typeface="Segoe"/>
                <a:ea typeface="ＭＳ ゴシック"/>
              </a:rPr>
              <a:t>, type </a:t>
            </a:r>
            <a:r>
              <a:rPr lang="en-US" sz="2000" b="1" i="0" u="none" strike="noStrike" baseline="0" smtClean="0">
                <a:latin typeface="Segoe"/>
                <a:ea typeface="ＭＳ ゴシック"/>
              </a:rPr>
              <a:t>$275,000</a:t>
            </a:r>
            <a:r>
              <a:rPr lang="en-US" sz="2000" b="0" i="0" u="none" strike="noStrike" baseline="0" smtClean="0">
                <a:latin typeface="Times New Roman"/>
                <a:ea typeface="ＭＳ ゴシック"/>
              </a:rPr>
              <a:t>,</a:t>
            </a:r>
            <a:r>
              <a:rPr lang="en-US" sz="2000" b="0" i="0" u="none" strike="noStrike" baseline="0" smtClean="0">
                <a:latin typeface="Segoe"/>
                <a:ea typeface="ＭＳ ゴシック"/>
              </a:rPr>
              <a:t> and press </a:t>
            </a:r>
            <a:r>
              <a:rPr lang="en-US" sz="2000" b="1" i="0" u="none" strike="noStrike" baseline="0" smtClean="0">
                <a:latin typeface="Segoe"/>
                <a:ea typeface="ＭＳ ゴシック"/>
              </a:rPr>
              <a:t>Enter</a:t>
            </a:r>
            <a:r>
              <a:rPr lang="en-US" sz="2000" b="0" i="0" u="none" strike="noStrike" baseline="0" smtClean="0">
                <a:latin typeface="Segoe"/>
                <a:ea typeface="ＭＳ ゴシック"/>
              </a:rPr>
              <a:t>. The value and format are placed into the cell.</a:t>
            </a:r>
          </a:p>
          <a:p>
            <a:pPr lvl="1" rtl="0">
              <a:buAutoNum type="arabicPeriod" startAt="8"/>
            </a:pPr>
            <a:r>
              <a:rPr lang="en-US" sz="2000" b="0" i="0" u="none" strike="noStrike" baseline="0" smtClean="0">
                <a:latin typeface="Segoe"/>
                <a:ea typeface="ＭＳ ゴシック"/>
              </a:rPr>
              <a:t>Click cell </a:t>
            </a:r>
            <a:r>
              <a:rPr lang="en-US" sz="2000" b="1" i="0" u="none" strike="noStrike" baseline="0" smtClean="0">
                <a:latin typeface="Segoe"/>
                <a:ea typeface="ＭＳ ゴシック"/>
              </a:rPr>
              <a:t>B5</a:t>
            </a:r>
            <a:r>
              <a:rPr lang="en-US" sz="2000" b="0" i="0" u="none" strike="noStrike" baseline="0" smtClean="0">
                <a:latin typeface="Segoe"/>
                <a:ea typeface="ＭＳ ゴシック"/>
              </a:rPr>
              <a:t> and press </a:t>
            </a:r>
            <a:r>
              <a:rPr lang="en-US" sz="2000" b="1" i="0" u="none" strike="noStrike" baseline="0" smtClean="0">
                <a:latin typeface="Segoe"/>
                <a:ea typeface="ＭＳ ゴシック"/>
              </a:rPr>
              <a:t>Enter</a:t>
            </a:r>
            <a:r>
              <a:rPr lang="en-US" sz="2000" b="0" i="0" u="none" strike="noStrike" baseline="0" smtClean="0">
                <a:latin typeface="Segoe"/>
                <a:ea typeface="ＭＳ ゴシック"/>
              </a:rPr>
              <a:t>. </a:t>
            </a:r>
          </a:p>
          <a:p>
            <a:pPr lvl="1" rtl="0">
              <a:buAutoNum type="arabicPeriod" startAt="8"/>
            </a:pPr>
            <a:r>
              <a:rPr lang="en-US" sz="2000">
                <a:latin typeface="Segoe"/>
                <a:ea typeface="ＭＳ ゴシック"/>
              </a:rPr>
              <a:t>Type </a:t>
            </a:r>
            <a:r>
              <a:rPr lang="en-US" sz="2000" b="1">
                <a:latin typeface="Segoe"/>
                <a:ea typeface="ＭＳ ゴシック"/>
              </a:rPr>
              <a:t>225000</a:t>
            </a:r>
            <a:r>
              <a:rPr lang="en-US" sz="2000">
                <a:latin typeface="Segoe"/>
                <a:ea typeface="ＭＳ ゴシック"/>
              </a:rPr>
              <a:t> without the dollar sign and comma and press </a:t>
            </a:r>
            <a:r>
              <a:rPr lang="en-US" sz="2000" b="1">
                <a:latin typeface="Segoe"/>
                <a:ea typeface="ＭＳ ゴシック"/>
              </a:rPr>
              <a:t>Enter</a:t>
            </a:r>
            <a:r>
              <a:rPr lang="en-US" sz="2000">
                <a:latin typeface="Segoe"/>
                <a:ea typeface="ＭＳ ゴシック"/>
              </a:rPr>
              <a:t>. Notice that $225,000 is formatted. Although the text is gone, the cell retains the revious format when you press </a:t>
            </a:r>
            <a:r>
              <a:rPr lang="en-US" sz="2000" b="1">
                <a:latin typeface="Segoe"/>
                <a:ea typeface="ＭＳ ゴシック"/>
              </a:rPr>
              <a:t>Delete</a:t>
            </a:r>
            <a:r>
              <a:rPr lang="en-US" sz="2000">
                <a:latin typeface="Segoe"/>
                <a:ea typeface="ＭＳ ゴシック"/>
              </a:rPr>
              <a:t>. </a:t>
            </a:r>
          </a:p>
          <a:p>
            <a:pPr lvl="1">
              <a:buFont typeface="+mj-lt"/>
              <a:buAutoNum type="arabicPeriod" startAt="8"/>
            </a:pPr>
            <a:r>
              <a:rPr lang="en-US" sz="2000">
                <a:latin typeface="Segoe"/>
                <a:ea typeface="ＭＳ ゴシック"/>
              </a:rPr>
              <a:t>Click cell </a:t>
            </a:r>
            <a:r>
              <a:rPr lang="en-US" sz="2000" b="1">
                <a:latin typeface="Segoe"/>
                <a:ea typeface="ＭＳ ゴシック"/>
              </a:rPr>
              <a:t>B5</a:t>
            </a:r>
            <a:r>
              <a:rPr lang="en-US" sz="2000">
                <a:latin typeface="Segoe"/>
                <a:ea typeface="ＭＳ ゴシック"/>
              </a:rPr>
              <a:t> and on the HOME tab, in the </a:t>
            </a:r>
            <a:br>
              <a:rPr lang="en-US" sz="2000">
                <a:latin typeface="Segoe"/>
                <a:ea typeface="ＭＳ ゴシック"/>
              </a:rPr>
            </a:br>
            <a:r>
              <a:rPr lang="en-US" sz="2000">
                <a:latin typeface="Segoe"/>
                <a:ea typeface="ＭＳ ゴシック"/>
              </a:rPr>
              <a:t>Editing group, click </a:t>
            </a:r>
            <a:r>
              <a:rPr lang="en-US" sz="2000" b="1">
                <a:latin typeface="Segoe"/>
                <a:ea typeface="ＭＳ ゴシック"/>
              </a:rPr>
              <a:t>Clear</a:t>
            </a:r>
            <a:r>
              <a:rPr lang="en-US" sz="2000">
                <a:latin typeface="Segoe"/>
                <a:ea typeface="ＭＳ ゴシック"/>
              </a:rPr>
              <a:t> (right). </a:t>
            </a:r>
          </a:p>
          <a:p>
            <a:pPr lvl="1">
              <a:buFont typeface="+mj-lt"/>
              <a:buAutoNum type="arabicPeriod" startAt="8"/>
            </a:pPr>
            <a:r>
              <a:rPr lang="en-US" sz="2000">
                <a:latin typeface="Segoe"/>
                <a:ea typeface="ＭＳ ゴシック"/>
              </a:rPr>
              <a:t>Click </a:t>
            </a:r>
            <a:r>
              <a:rPr lang="en-US" sz="2000" b="1">
                <a:latin typeface="Segoe"/>
                <a:ea typeface="ＭＳ ゴシック"/>
              </a:rPr>
              <a:t>Clear Formats</a:t>
            </a:r>
            <a:r>
              <a:rPr lang="en-US" sz="2000">
                <a:latin typeface="Segoe"/>
                <a:ea typeface="ＭＳ ゴシック"/>
              </a:rPr>
              <a:t>. 225000 displays </a:t>
            </a:r>
            <a:br>
              <a:rPr lang="en-US" sz="2000">
                <a:latin typeface="Segoe"/>
                <a:ea typeface="ＭＳ ゴシック"/>
              </a:rPr>
            </a:br>
            <a:r>
              <a:rPr lang="en-US" sz="2000">
                <a:latin typeface="Segoe"/>
                <a:ea typeface="ＭＳ ゴシック"/>
              </a:rPr>
              <a:t>without the dollar sign and comma.</a:t>
            </a:r>
          </a:p>
          <a:p>
            <a:pPr lvl="0"/>
            <a:r>
              <a:rPr lang="en-US" sz="2000" b="1">
                <a:latin typeface="Segoe"/>
                <a:ea typeface="ＭＳ ゴシック"/>
              </a:rPr>
              <a:t>PAUSE. CLOSE</a:t>
            </a:r>
            <a:r>
              <a:rPr lang="en-US" sz="2000">
                <a:latin typeface="Segoe"/>
                <a:ea typeface="ＭＳ ゴシック"/>
              </a:rPr>
              <a:t> the workbook without saving </a:t>
            </a:r>
            <a:br>
              <a:rPr lang="en-US" sz="2000">
                <a:latin typeface="Segoe"/>
                <a:ea typeface="ＭＳ ゴシック"/>
              </a:rPr>
            </a:br>
            <a:r>
              <a:rPr lang="en-US" sz="2000">
                <a:latin typeface="Segoe"/>
                <a:ea typeface="ＭＳ ゴシック"/>
              </a:rPr>
              <a:t>and </a:t>
            </a:r>
            <a:r>
              <a:rPr lang="en-US" sz="2000" b="1">
                <a:latin typeface="Segoe"/>
                <a:ea typeface="ＭＳ ゴシック"/>
              </a:rPr>
              <a:t>LEAVE</a:t>
            </a:r>
            <a:r>
              <a:rPr lang="en-US" sz="2000">
                <a:latin typeface="Segoe"/>
                <a:ea typeface="ＭＳ ゴシック"/>
              </a:rPr>
              <a:t> Excel open for the next exercise.</a:t>
            </a:r>
          </a:p>
          <a:p>
            <a:pPr lvl="1">
              <a:buFont typeface="+mj-lt"/>
              <a:buAutoNum type="arabicPeriod" startAt="8"/>
            </a:pPr>
            <a:endParaRPr lang="en-US" sz="2000">
              <a:latin typeface="Segoe"/>
              <a:ea typeface="ＭＳ ゴシック"/>
            </a:endParaRPr>
          </a:p>
          <a:p>
            <a:pPr lvl="1" rtl="0">
              <a:buAutoNum type="arabicPeriod" startAt="8"/>
            </a:pPr>
            <a:endParaRPr lang="en-US" sz="2000"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47</a:t>
            </a:fld>
            <a:endParaRPr lang="en-US" dirty="0"/>
          </a:p>
        </p:txBody>
      </p:sp>
      <p:pic>
        <p:nvPicPr>
          <p:cNvPr id="8" name="Picture 7" descr="02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657600"/>
            <a:ext cx="2044700" cy="2463800"/>
          </a:xfrm>
          <a:prstGeom prst="rect">
            <a:avLst/>
          </a:prstGeom>
        </p:spPr>
      </p:pic>
    </p:spTree>
    <p:extLst>
      <p:ext uri="{BB962C8B-B14F-4D97-AF65-F5344CB8AC3E}">
        <p14:creationId xmlns:p14="http://schemas.microsoft.com/office/powerpoint/2010/main" val="2944470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Using Data Types to Populate a Worksheet </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You can enter three types of data into Excel: text, numbers, and formulas. </a:t>
            </a:r>
          </a:p>
          <a:p>
            <a:pPr lvl="0" rtl="0"/>
            <a:r>
              <a:rPr lang="en-US" b="0" i="0" u="none" strike="noStrike" baseline="0" smtClean="0">
                <a:latin typeface="Segoe"/>
                <a:ea typeface="ＭＳ ゴシック"/>
              </a:rPr>
              <a:t>Text entries contain alphabetic characters and any other characters that do not have a purely numeric value. </a:t>
            </a:r>
          </a:p>
          <a:p>
            <a:pPr lvl="0" rtl="0"/>
            <a:r>
              <a:rPr lang="en-US" b="0" i="0" u="none" strike="noStrike" baseline="0" smtClean="0">
                <a:latin typeface="Segoe"/>
                <a:ea typeface="ＭＳ ゴシック"/>
              </a:rPr>
              <a:t>The strength of Excel is its ability to calculate and analyze numbers based on the numeric values you enter.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48</a:t>
            </a:fld>
            <a:endParaRPr lang="en-US" dirty="0"/>
          </a:p>
        </p:txBody>
      </p:sp>
    </p:spTree>
    <p:extLst>
      <p:ext uri="{BB962C8B-B14F-4D97-AF65-F5344CB8AC3E}">
        <p14:creationId xmlns:p14="http://schemas.microsoft.com/office/powerpoint/2010/main" val="1708739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Entering Labels and Using AutoComplete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1" i="1" u="none" strike="noStrike" baseline="0" smtClean="0">
                <a:latin typeface="Segoe"/>
                <a:ea typeface="ＭＳ ゴシック"/>
              </a:rPr>
              <a:t>Labels</a:t>
            </a:r>
            <a:r>
              <a:rPr lang="en-US" b="1" i="0" u="none" strike="noStrike" baseline="0" smtClean="0">
                <a:latin typeface="Segoe"/>
                <a:ea typeface="ＭＳ ゴシック"/>
              </a:rPr>
              <a:t> </a:t>
            </a:r>
            <a:r>
              <a:rPr lang="en-US" b="0" i="0" u="none" strike="noStrike" baseline="0" smtClean="0">
                <a:latin typeface="Segoe"/>
                <a:ea typeface="ＭＳ ゴシック"/>
              </a:rPr>
              <a:t>are used to identify numeric data and are the most common type of text entered in a worksheet. Labels are also used to sort and group data. </a:t>
            </a:r>
          </a:p>
          <a:p>
            <a:pPr lvl="0" rtl="0"/>
            <a:r>
              <a:rPr lang="en-US" b="0" i="0" u="none" strike="noStrike" baseline="0" smtClean="0">
                <a:latin typeface="Segoe"/>
                <a:ea typeface="ＭＳ ゴシック"/>
              </a:rPr>
              <a:t>If the first few characters that you type in a column match an existing entry in that column, Excel automatically enters the remaining characters. </a:t>
            </a:r>
          </a:p>
          <a:p>
            <a:pPr lvl="0" rtl="0"/>
            <a:r>
              <a:rPr lang="en-US" b="0" i="0" u="none" strike="noStrike" baseline="0" smtClean="0">
                <a:latin typeface="Segoe"/>
                <a:ea typeface="ＭＳ ゴシック"/>
              </a:rPr>
              <a:t>This </a:t>
            </a:r>
            <a:r>
              <a:rPr lang="en-US" b="1" i="1" u="none" strike="noStrike" baseline="0" smtClean="0">
                <a:latin typeface="Segoe"/>
                <a:ea typeface="ＭＳ ゴシック"/>
              </a:rPr>
              <a:t>AutoComplete</a:t>
            </a:r>
            <a:r>
              <a:rPr lang="en-US" b="1" i="0" u="none" strike="noStrike" baseline="0" smtClean="0">
                <a:latin typeface="Segoe"/>
                <a:ea typeface="ＭＳ ゴシック"/>
              </a:rPr>
              <a:t> </a:t>
            </a:r>
            <a:r>
              <a:rPr lang="en-US" b="0" i="0" u="none" strike="noStrike" baseline="0" smtClean="0">
                <a:latin typeface="Segoe"/>
                <a:ea typeface="ＭＳ ゴシック"/>
              </a:rPr>
              <a:t>feature works only for entries that contain text or a combination of text and numbers. </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49</a:t>
            </a:fld>
            <a:endParaRPr lang="en-US" dirty="0"/>
          </a:p>
        </p:txBody>
      </p:sp>
    </p:spTree>
    <p:extLst>
      <p:ext uri="{BB962C8B-B14F-4D97-AF65-F5344CB8AC3E}">
        <p14:creationId xmlns:p14="http://schemas.microsoft.com/office/powerpoint/2010/main" val="173979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Creating workbooks</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There are three ways to create a new Microsoft Excel workbook:</a:t>
            </a:r>
          </a:p>
          <a:p>
            <a:pPr lvl="0" rtl="0"/>
            <a:r>
              <a:rPr lang="en-US" b="0" i="0" u="none" strike="noStrike" baseline="0" smtClean="0">
                <a:latin typeface="Segoe"/>
                <a:ea typeface="ＭＳ ゴシック"/>
              </a:rPr>
              <a:t>You can open a new, blank workbook using the FILE tab to access Backstage view or when you launch Excel. </a:t>
            </a:r>
          </a:p>
          <a:p>
            <a:pPr lvl="0" rtl="0"/>
            <a:r>
              <a:rPr lang="en-US" b="0" i="0" u="none" strike="noStrike" baseline="0" smtClean="0">
                <a:latin typeface="Segoe"/>
                <a:ea typeface="ＭＳ ゴシック"/>
              </a:rPr>
              <a:t>You can open an existing Excel workbook, enter new or additional data, and save the file with a new name, thus creating a new workbook. </a:t>
            </a:r>
          </a:p>
          <a:p>
            <a:pPr lvl="0" rtl="0"/>
            <a:r>
              <a:rPr lang="en-US" b="0" i="0" u="none" strike="noStrike" baseline="0" smtClean="0">
                <a:latin typeface="Segoe"/>
                <a:ea typeface="ＭＳ ゴシック"/>
              </a:rPr>
              <a:t>You can also use a template to create a new workbook. A template is a model that has already been set up to display certain kinds of data, such as sales reports, invoices, and so on</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a:t>
            </a:fld>
            <a:endParaRPr lang="en-US" dirty="0"/>
          </a:p>
        </p:txBody>
      </p:sp>
    </p:spTree>
    <p:extLst>
      <p:ext uri="{BB962C8B-B14F-4D97-AF65-F5344CB8AC3E}">
        <p14:creationId xmlns:p14="http://schemas.microsoft.com/office/powerpoint/2010/main" val="2183671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Enter Labels and Use AutoComplete</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OPEN </a:t>
            </a:r>
            <a:r>
              <a:rPr lang="en-US" b="0" i="0" u="none" strike="noStrike" baseline="0" smtClean="0">
                <a:latin typeface="Segoe"/>
                <a:ea typeface="ＭＳ ゴシック"/>
              </a:rPr>
              <a:t>a blank workbook.</a:t>
            </a:r>
          </a:p>
          <a:p>
            <a:pPr lvl="1" rtl="0"/>
            <a:r>
              <a:rPr lang="en-US" b="0" i="0" u="none" strike="noStrike" baseline="0" smtClean="0">
                <a:latin typeface="Segoe"/>
                <a:ea typeface="ＭＳ ゴシック"/>
              </a:rPr>
              <a:t>In cell A1, type </a:t>
            </a:r>
            <a:r>
              <a:rPr lang="en-US" b="1" i="0" u="none" strike="noStrike" baseline="0" smtClean="0">
                <a:latin typeface="Segoe"/>
                <a:ea typeface="ＭＳ ゴシック"/>
              </a:rPr>
              <a:t>Fabrikam Inc.</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Type </a:t>
            </a:r>
            <a:r>
              <a:rPr lang="en-US" b="1" i="0" u="none" strike="noStrike" baseline="0" smtClean="0">
                <a:latin typeface="Segoe"/>
                <a:ea typeface="ＭＳ ゴシック"/>
              </a:rPr>
              <a:t>Monthly Sales</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A4</a:t>
            </a:r>
            <a:r>
              <a:rPr lang="en-US" b="0" i="0" u="none" strike="noStrike" baseline="0" smtClean="0">
                <a:latin typeface="Segoe"/>
                <a:ea typeface="ＭＳ ゴシック"/>
              </a:rPr>
              <a:t> and type </a:t>
            </a:r>
            <a:r>
              <a:rPr lang="en-US" b="1" i="0" u="none" strike="noStrike" baseline="0" smtClean="0">
                <a:latin typeface="Segoe"/>
                <a:ea typeface="ＭＳ ゴシック"/>
              </a:rPr>
              <a:t>Agent</a:t>
            </a:r>
            <a:r>
              <a:rPr lang="en-US" b="0" i="0" u="none" strike="noStrike" baseline="0" smtClean="0">
                <a:latin typeface="Segoe"/>
                <a:ea typeface="ＭＳ ゴシック"/>
              </a:rPr>
              <a:t> and press </a:t>
            </a:r>
            <a:r>
              <a:rPr lang="en-US" b="1" i="0" u="none" strike="noStrike" baseline="0" smtClean="0">
                <a:latin typeface="Segoe"/>
                <a:ea typeface="ＭＳ ゴシック"/>
              </a:rPr>
              <a:t>Tab</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In cell B4, type </a:t>
            </a:r>
            <a:r>
              <a:rPr lang="en-US" b="1" i="0" u="none" strike="noStrike" baseline="0" smtClean="0">
                <a:latin typeface="Segoe"/>
                <a:ea typeface="ＭＳ ゴシック"/>
              </a:rPr>
              <a:t>Last Closing Date</a:t>
            </a:r>
            <a:r>
              <a:rPr lang="en-US" b="0" i="0" u="none" strike="noStrike" baseline="0" smtClean="0">
                <a:latin typeface="Segoe"/>
                <a:ea typeface="ＭＳ ゴシック"/>
              </a:rPr>
              <a:t> and press </a:t>
            </a:r>
            <a:r>
              <a:rPr lang="en-US" b="1" i="0" u="none" strike="noStrike" baseline="0" smtClean="0">
                <a:latin typeface="Segoe"/>
                <a:ea typeface="ＭＳ ゴシック"/>
              </a:rPr>
              <a:t>Tab</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In cell C4, type </a:t>
            </a:r>
            <a:r>
              <a:rPr lang="en-US" b="1" i="0" u="none" strike="noStrike" baseline="0" smtClean="0">
                <a:latin typeface="Segoe"/>
                <a:ea typeface="ＭＳ ゴシック"/>
              </a:rPr>
              <a:t>January</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a:r>
              <a:rPr lang="en-US">
                <a:latin typeface="Segoe"/>
                <a:ea typeface="ＭＳ ゴシック"/>
              </a:rPr>
              <a:t>Click cell </a:t>
            </a:r>
            <a:r>
              <a:rPr lang="en-US" b="1">
                <a:latin typeface="Segoe"/>
                <a:ea typeface="ＭＳ ゴシック"/>
              </a:rPr>
              <a:t>A5</a:t>
            </a:r>
            <a:r>
              <a:rPr lang="en-US">
                <a:latin typeface="Times New Roman"/>
                <a:ea typeface="ＭＳ ゴシック"/>
              </a:rPr>
              <a:t>,</a:t>
            </a:r>
            <a:r>
              <a:rPr lang="en-US">
                <a:latin typeface="Segoe"/>
                <a:ea typeface="ＭＳ ゴシック"/>
              </a:rPr>
              <a:t> type </a:t>
            </a:r>
            <a:r>
              <a:rPr lang="en-US" b="1">
                <a:latin typeface="Segoe"/>
                <a:ea typeface="ＭＳ ゴシック"/>
              </a:rPr>
              <a:t>Richard Carey</a:t>
            </a:r>
            <a:r>
              <a:rPr lang="en-US">
                <a:latin typeface="Times New Roman"/>
                <a:ea typeface="ＭＳ ゴシック"/>
              </a:rPr>
              <a:t>,</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a:r>
              <a:rPr lang="en-US">
                <a:latin typeface="Segoe"/>
                <a:ea typeface="ＭＳ ゴシック"/>
              </a:rPr>
              <a:t>In cell A6, type </a:t>
            </a:r>
            <a:r>
              <a:rPr lang="en-US" b="1">
                <a:latin typeface="Segoe"/>
                <a:ea typeface="ＭＳ ゴシック"/>
              </a:rPr>
              <a:t>David Ortiz</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a:r>
              <a:rPr lang="en-US">
                <a:latin typeface="Segoe"/>
                <a:ea typeface="ＭＳ ゴシック"/>
              </a:rPr>
              <a:t>In cell A7, type </a:t>
            </a:r>
            <a:r>
              <a:rPr lang="en-US" b="1">
                <a:latin typeface="Segoe"/>
                <a:ea typeface="ＭＳ ゴシック"/>
              </a:rPr>
              <a:t>Kim Akers</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a:r>
              <a:rPr lang="en-US">
                <a:latin typeface="Segoe"/>
                <a:ea typeface="ＭＳ ゴシック"/>
              </a:rPr>
              <a:t>Type </a:t>
            </a:r>
            <a:r>
              <a:rPr lang="en-US" b="1">
                <a:latin typeface="Segoe"/>
                <a:ea typeface="ＭＳ ゴシック"/>
              </a:rPr>
              <a:t>Nicole Caron</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a:endParaRPr lang="en-US">
              <a:latin typeface="Times New Roman"/>
              <a:ea typeface="ＭＳ ゴシック"/>
            </a:endParaRPr>
          </a:p>
          <a:p>
            <a:pPr lvl="1" rtl="0"/>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50</a:t>
            </a:fld>
            <a:endParaRPr lang="en-US" dirty="0"/>
          </a:p>
        </p:txBody>
      </p:sp>
    </p:spTree>
    <p:extLst>
      <p:ext uri="{BB962C8B-B14F-4D97-AF65-F5344CB8AC3E}">
        <p14:creationId xmlns:p14="http://schemas.microsoft.com/office/powerpoint/2010/main" val="3346047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Enter Labels and Use AutoComplete</a:t>
            </a:r>
          </a:p>
        </p:txBody>
      </p:sp>
      <p:sp>
        <p:nvSpPr>
          <p:cNvPr id="3" name="Text Placeholder 2"/>
          <p:cNvSpPr>
            <a:spLocks noGrp="1"/>
          </p:cNvSpPr>
          <p:nvPr>
            <p:ph type="body" idx="1"/>
          </p:nvPr>
        </p:nvSpPr>
        <p:spPr/>
        <p:txBody>
          <a:bodyPr/>
          <a:lstStyle/>
          <a:p>
            <a:pPr lvl="1" rtl="0">
              <a:buFont typeface="+mj-lt"/>
              <a:buAutoNum type="arabicPeriod" startAt="10"/>
            </a:pPr>
            <a:r>
              <a:rPr lang="en-US" b="0" i="0" u="none" strike="noStrike" baseline="0" smtClean="0">
                <a:latin typeface="Segoe"/>
                <a:ea typeface="ＭＳ ゴシック"/>
              </a:rPr>
              <a:t>Click cell </a:t>
            </a:r>
            <a:r>
              <a:rPr lang="en-US" b="1" i="0" u="none" strike="noStrike" baseline="0" smtClean="0">
                <a:latin typeface="Segoe"/>
                <a:ea typeface="ＭＳ ゴシック"/>
              </a:rPr>
              <a:t>A9</a:t>
            </a:r>
            <a:r>
              <a:rPr lang="en-US" b="0" i="0" u="none" strike="noStrike" baseline="0" smtClean="0">
                <a:latin typeface="Segoe"/>
                <a:ea typeface="ＭＳ ゴシック"/>
              </a:rPr>
              <a:t> and type </a:t>
            </a:r>
            <a:r>
              <a:rPr lang="en-US" b="1" i="0" u="none" strike="noStrike" baseline="0" smtClean="0">
                <a:latin typeface="Segoe"/>
                <a:ea typeface="ＭＳ ゴシック"/>
              </a:rPr>
              <a:t>R</a:t>
            </a:r>
            <a:r>
              <a:rPr lang="en-US" b="0" i="0" u="none" strike="noStrike" baseline="0" smtClean="0">
                <a:latin typeface="Segoe"/>
                <a:ea typeface="ＭＳ ゴシック"/>
              </a:rPr>
              <a:t>. As shown below, AutoComplete is activated when you type the R because it matches the beginning of a previous entry in this column. AutoComplete displays the entry for Richard Carey.</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51</a:t>
            </a:fld>
            <a:endParaRPr lang="en-US" dirty="0"/>
          </a:p>
        </p:txBody>
      </p:sp>
      <p:pic>
        <p:nvPicPr>
          <p:cNvPr id="7" name="Picture 6" descr="02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124200"/>
            <a:ext cx="3543300" cy="2781300"/>
          </a:xfrm>
          <a:prstGeom prst="rect">
            <a:avLst/>
          </a:prstGeom>
        </p:spPr>
      </p:pic>
    </p:spTree>
    <p:extLst>
      <p:ext uri="{BB962C8B-B14F-4D97-AF65-F5344CB8AC3E}">
        <p14:creationId xmlns:p14="http://schemas.microsoft.com/office/powerpoint/2010/main" val="3146729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Enter Labels and Use AutoComplete</a:t>
            </a:r>
          </a:p>
        </p:txBody>
      </p:sp>
      <p:sp>
        <p:nvSpPr>
          <p:cNvPr id="3" name="Text Placeholder 2"/>
          <p:cNvSpPr>
            <a:spLocks noGrp="1"/>
          </p:cNvSpPr>
          <p:nvPr>
            <p:ph type="body" idx="1"/>
          </p:nvPr>
        </p:nvSpPr>
        <p:spPr/>
        <p:txBody>
          <a:bodyPr/>
          <a:lstStyle/>
          <a:p>
            <a:pPr lvl="1" rtl="0">
              <a:buFont typeface="+mj-lt"/>
              <a:buAutoNum type="arabicPeriod" startAt="11"/>
            </a:pPr>
            <a:r>
              <a:rPr lang="en-US" b="0" i="0" u="none" strike="noStrike" baseline="0" smtClean="0">
                <a:latin typeface="Segoe"/>
                <a:ea typeface="ＭＳ ゴシック"/>
              </a:rPr>
              <a:t>Type </a:t>
            </a:r>
            <a:r>
              <a:rPr lang="en-US" b="1" i="0" u="none" strike="noStrike" baseline="0" smtClean="0">
                <a:latin typeface="Segoe"/>
                <a:ea typeface="ＭＳ ゴシック"/>
              </a:rPr>
              <a:t>y</a:t>
            </a:r>
            <a:r>
              <a:rPr lang="en-US" b="0" i="0" u="none" strike="noStrike" baseline="0" smtClean="0">
                <a:latin typeface="Segoe"/>
                <a:ea typeface="ＭＳ ゴシック"/>
              </a:rPr>
              <a:t>. The AutoComplete entry disappears. Finish typing the entry for Ryan Calafato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11"/>
            </a:pPr>
            <a:r>
              <a:rPr lang="en-US" b="0" i="0" u="none" strike="noStrike" baseline="0" smtClean="0">
                <a:latin typeface="Segoe"/>
                <a:ea typeface="ＭＳ ゴシック"/>
              </a:rPr>
              <a:t>Type </a:t>
            </a:r>
            <a:r>
              <a:rPr lang="en-US" b="1" i="0" u="none" strike="noStrike" baseline="0" smtClean="0">
                <a:latin typeface="Segoe"/>
                <a:ea typeface="ＭＳ ゴシック"/>
              </a:rPr>
              <a:t>R</a:t>
            </a:r>
            <a:r>
              <a:rPr lang="en-US" b="0" i="0" u="none" strike="noStrike" baseline="0" smtClean="0">
                <a:latin typeface="Segoe"/>
                <a:ea typeface="ＭＳ ゴシック"/>
              </a:rPr>
              <a:t>. Notice that no AutoComplete entry appears this time. Type </a:t>
            </a:r>
            <a:r>
              <a:rPr lang="en-US" b="1" i="0" u="none" strike="noStrike" baseline="0" smtClean="0">
                <a:latin typeface="Segoe"/>
                <a:ea typeface="ＭＳ ゴシック"/>
              </a:rPr>
              <a:t>i</a:t>
            </a:r>
            <a:r>
              <a:rPr lang="en-US" b="0" i="0" u="none" strike="noStrike" baseline="0" smtClean="0">
                <a:latin typeface="Segoe"/>
                <a:ea typeface="ＭＳ ゴシック"/>
              </a:rPr>
              <a:t> and notice that the AutoComplete entry shows Richard Carey.</a:t>
            </a:r>
          </a:p>
          <a:p>
            <a:pPr lvl="1" rtl="0">
              <a:buAutoNum type="arabicPeriod" startAt="11"/>
            </a:pPr>
            <a:r>
              <a:rPr lang="en-US" b="0" i="0" u="none" strike="noStrike" baseline="0" smtClean="0">
                <a:latin typeface="Segoe"/>
                <a:ea typeface="ＭＳ ゴシック"/>
              </a:rPr>
              <a:t>Press </a:t>
            </a:r>
            <a:r>
              <a:rPr lang="en-US" b="1" i="0" u="none" strike="noStrike" baseline="0" smtClean="0">
                <a:latin typeface="Segoe"/>
                <a:ea typeface="ＭＳ ゴシック"/>
              </a:rPr>
              <a:t>Esc</a:t>
            </a:r>
            <a:r>
              <a:rPr lang="en-US" b="0" i="0" u="none" strike="noStrike" baseline="0" smtClean="0">
                <a:latin typeface="Segoe"/>
                <a:ea typeface="ＭＳ ゴシック"/>
              </a:rPr>
              <a:t> to undo the entry.</a:t>
            </a:r>
          </a:p>
          <a:p>
            <a:pPr lvl="1" rtl="0">
              <a:buAutoNum type="arabicPeriod" startAt="11"/>
            </a:pPr>
            <a:r>
              <a:rPr lang="en-US">
                <a:latin typeface="Segoe"/>
                <a:ea typeface="ＭＳ ゴシック"/>
              </a:rPr>
              <a:t>Increase the column widths for </a:t>
            </a:r>
            <a:br>
              <a:rPr lang="en-US">
                <a:latin typeface="Segoe"/>
                <a:ea typeface="ＭＳ ゴシック"/>
              </a:rPr>
            </a:br>
            <a:r>
              <a:rPr lang="en-US">
                <a:latin typeface="Segoe"/>
                <a:ea typeface="ＭＳ ゴシック"/>
              </a:rPr>
              <a:t>columns A and B so you can see </a:t>
            </a:r>
            <a:br>
              <a:rPr lang="en-US">
                <a:latin typeface="Segoe"/>
                <a:ea typeface="ＭＳ ゴシック"/>
              </a:rPr>
            </a:br>
            <a:r>
              <a:rPr lang="en-US">
                <a:latin typeface="Segoe"/>
                <a:ea typeface="ＭＳ ゴシック"/>
              </a:rPr>
              <a:t>the entries in row 4 and below </a:t>
            </a:r>
            <a:br>
              <a:rPr lang="en-US">
                <a:latin typeface="Segoe"/>
                <a:ea typeface="ＭＳ ゴシック"/>
              </a:rPr>
            </a:br>
            <a:r>
              <a:rPr lang="en-US">
                <a:latin typeface="Segoe"/>
                <a:ea typeface="ＭＳ ゴシック"/>
              </a:rPr>
              <a:t>(right).</a:t>
            </a:r>
          </a:p>
          <a:p>
            <a:pPr lvl="0"/>
            <a:r>
              <a:rPr lang="en-US" b="1">
                <a:latin typeface="Segoe"/>
                <a:ea typeface="ＭＳ ゴシック"/>
              </a:rPr>
              <a:t>PAUSE. LEAVE</a:t>
            </a:r>
            <a:r>
              <a:rPr lang="en-US">
                <a:latin typeface="Segoe"/>
                <a:ea typeface="ＭＳ ゴシック"/>
              </a:rPr>
              <a:t> the workbook open to </a:t>
            </a:r>
            <a:br>
              <a:rPr lang="en-US">
                <a:latin typeface="Segoe"/>
                <a:ea typeface="ＭＳ ゴシック"/>
              </a:rPr>
            </a:br>
            <a:r>
              <a:rPr lang="en-US">
                <a:latin typeface="Segoe"/>
                <a:ea typeface="ＭＳ ゴシック"/>
              </a:rPr>
              <a:t>use in the next exercise.</a:t>
            </a:r>
          </a:p>
          <a:p>
            <a:pPr lvl="1" rtl="0">
              <a:buAutoNum type="arabicPeriod" startAt="11"/>
            </a:pPr>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52</a:t>
            </a:fld>
            <a:endParaRPr lang="en-US" dirty="0"/>
          </a:p>
        </p:txBody>
      </p:sp>
      <p:pic>
        <p:nvPicPr>
          <p:cNvPr id="7" name="Picture 6" descr="02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200400"/>
            <a:ext cx="2627586" cy="2275436"/>
          </a:xfrm>
          <a:prstGeom prst="rect">
            <a:avLst/>
          </a:prstGeom>
        </p:spPr>
      </p:pic>
    </p:spTree>
    <p:extLst>
      <p:ext uri="{BB962C8B-B14F-4D97-AF65-F5344CB8AC3E}">
        <p14:creationId xmlns:p14="http://schemas.microsoft.com/office/powerpoint/2010/main" val="3806960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Enter Labels and Use AutoComplete</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To accept an AutoComplete entry, press Enter or press Tab. </a:t>
            </a:r>
          </a:p>
          <a:p>
            <a:pPr lvl="0" rtl="0"/>
            <a:r>
              <a:rPr lang="en-US" b="0" i="0" u="none" strike="noStrike" baseline="0" smtClean="0">
                <a:latin typeface="Segoe"/>
                <a:ea typeface="ＭＳ ゴシック"/>
              </a:rPr>
              <a:t>When you accept AutoComplete, the completed entry matches the pattern of uppercase and lowercase letters of the existing entry. </a:t>
            </a:r>
          </a:p>
          <a:p>
            <a:pPr lvl="0" rtl="0"/>
            <a:r>
              <a:rPr lang="en-US" b="0" i="0" u="none" strike="noStrike" baseline="0" smtClean="0">
                <a:latin typeface="Segoe"/>
                <a:ea typeface="ＭＳ ゴシック"/>
              </a:rPr>
              <a:t>To delete the automatically entered characters, press Backspace. </a:t>
            </a:r>
          </a:p>
          <a:p>
            <a:pPr lvl="0" rtl="0"/>
            <a:r>
              <a:rPr lang="en-US" b="0" i="0" u="none" strike="noStrike" baseline="0" smtClean="0">
                <a:latin typeface="Segoe"/>
                <a:ea typeface="ＭＳ ゴシック"/>
              </a:rPr>
              <a:t>Entries that contain only numbers, dates, or times are not automatically completed. </a:t>
            </a:r>
          </a:p>
          <a:p>
            <a:pPr lvl="0" rtl="0"/>
            <a:r>
              <a:rPr lang="en-US" b="0" i="0" u="none" strike="noStrike" baseline="0" smtClean="0">
                <a:latin typeface="Segoe"/>
                <a:ea typeface="ＭＳ ゴシック"/>
              </a:rPr>
              <a:t>If you do not want to use the AutoComplete option, the feature can be turned off by selecting FILE &gt; Options &gt; Advanced &gt; Editing options section &gt; Enable AutoComplete for cell values.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53</a:t>
            </a:fld>
            <a:endParaRPr lang="en-US" dirty="0"/>
          </a:p>
        </p:txBody>
      </p:sp>
    </p:spTree>
    <p:extLst>
      <p:ext uri="{BB962C8B-B14F-4D97-AF65-F5344CB8AC3E}">
        <p14:creationId xmlns:p14="http://schemas.microsoft.com/office/powerpoint/2010/main" val="2467891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Entering Numeric Values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Numeric values are the foundation for Excel’s calculations, analyses, charts, and graphs. Numbers can be formatted as currency, percentages, decimals, and fractions. </a:t>
            </a:r>
          </a:p>
          <a:p>
            <a:pPr lvl="0" rtl="0"/>
            <a:r>
              <a:rPr lang="en-US" b="0" i="0" u="none" strike="noStrike" baseline="0" smtClean="0">
                <a:latin typeface="Segoe"/>
                <a:ea typeface="ＭＳ ゴシック"/>
              </a:rPr>
              <a:t>By default, numeric entries are right-justified in a cell. Applying formatting to numbers changes their appearance but does not affect the cell value that Excel uses to perform calculations. </a:t>
            </a:r>
          </a:p>
          <a:p>
            <a:pPr lvl="0" rtl="0"/>
            <a:r>
              <a:rPr lang="en-US" b="0" i="0" u="none" strike="noStrike" baseline="0" smtClean="0">
                <a:latin typeface="Segoe"/>
                <a:ea typeface="ＭＳ ゴシック"/>
              </a:rPr>
              <a:t>The value is not affected by formatting or special characters (such as dollar signs) that are entered with a number. </a:t>
            </a:r>
          </a:p>
          <a:p>
            <a:pPr lvl="0" rtl="0"/>
            <a:r>
              <a:rPr lang="en-US" b="0" i="0" u="none" strike="noStrike" baseline="0" smtClean="0">
                <a:latin typeface="Segoe"/>
                <a:ea typeface="ＭＳ ゴシック"/>
              </a:rPr>
              <a:t>The true value is always displayed in the formula bar.</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54</a:t>
            </a:fld>
            <a:endParaRPr lang="en-US" dirty="0"/>
          </a:p>
        </p:txBody>
      </p:sp>
    </p:spTree>
    <p:extLst>
      <p:ext uri="{BB962C8B-B14F-4D97-AF65-F5344CB8AC3E}">
        <p14:creationId xmlns:p14="http://schemas.microsoft.com/office/powerpoint/2010/main" val="4041745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Enter Numeric Values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a:t>
            </a:r>
            <a:r>
              <a:rPr lang="en-US" b="0" i="0" u="none" strike="noStrike" baseline="0" smtClean="0">
                <a:latin typeface="Segoe"/>
                <a:ea typeface="ＭＳ ゴシック"/>
              </a:rPr>
              <a:t> the workbook from the previous exercise.</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C5,</a:t>
            </a:r>
            <a:r>
              <a:rPr lang="en-US" b="0" i="0" u="none" strike="noStrike" baseline="0" smtClean="0">
                <a:latin typeface="Segoe"/>
                <a:ea typeface="ＭＳ ゴシック"/>
              </a:rPr>
              <a:t> type </a:t>
            </a:r>
            <a:r>
              <a:rPr lang="en-US" b="1" i="0" u="none" strike="noStrike" baseline="0" smtClean="0">
                <a:latin typeface="Segoe"/>
                <a:ea typeface="ＭＳ ゴシック"/>
              </a:rPr>
              <a:t>$275,000,</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C5</a:t>
            </a:r>
            <a:r>
              <a:rPr lang="en-US" b="0" i="0" u="none" strike="noStrike" baseline="0" smtClean="0">
                <a:latin typeface="Segoe"/>
                <a:ea typeface="ＭＳ ゴシック"/>
              </a:rPr>
              <a:t> and notice that </a:t>
            </a:r>
            <a:r>
              <a:rPr lang="en-US" b="1" i="0" u="none" strike="noStrike" baseline="0" smtClean="0">
                <a:latin typeface="Segoe"/>
                <a:ea typeface="ＭＳ ゴシック"/>
              </a:rPr>
              <a:t>275000</a:t>
            </a:r>
            <a:r>
              <a:rPr lang="en-US" b="0" i="0" u="none" strike="noStrike" baseline="0" smtClean="0">
                <a:latin typeface="Segoe"/>
                <a:ea typeface="ＭＳ ゴシック"/>
              </a:rPr>
              <a:t> appears in the formula bar and the formatted value appears in the cell. </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C6</a:t>
            </a:r>
            <a:r>
              <a:rPr lang="en-US" b="0" i="0" u="none" strike="noStrike" baseline="0" smtClean="0">
                <a:latin typeface="Segoe"/>
                <a:ea typeface="ＭＳ ゴシック"/>
              </a:rPr>
              <a:t>, type </a:t>
            </a:r>
            <a:r>
              <a:rPr lang="en-US" b="1" i="0" u="none" strike="noStrike" baseline="0" smtClean="0">
                <a:latin typeface="Segoe"/>
                <a:ea typeface="ＭＳ ゴシック"/>
              </a:rPr>
              <a:t>125,000</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Be sure to include the comma in your entry. The number is entered in C6 and C7 becomes the active cell. The number appears in the cell with the comma and no dollar sign (unlike the entry in C5); however, the formula bar displays the true value and disregards the special characters.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55</a:t>
            </a:fld>
            <a:endParaRPr lang="en-US" dirty="0"/>
          </a:p>
        </p:txBody>
      </p:sp>
    </p:spTree>
    <p:extLst>
      <p:ext uri="{BB962C8B-B14F-4D97-AF65-F5344CB8AC3E}">
        <p14:creationId xmlns:p14="http://schemas.microsoft.com/office/powerpoint/2010/main" val="855786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Enter Numeric Values</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Type </a:t>
            </a:r>
            <a:r>
              <a:rPr lang="en-US" b="1" i="0" u="none" strike="noStrike" baseline="0" smtClean="0">
                <a:latin typeface="Segoe"/>
                <a:ea typeface="ＭＳ ゴシック"/>
              </a:rPr>
              <a:t>209000</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The number is entered with no dollar sign and no comma.</a:t>
            </a:r>
          </a:p>
          <a:p>
            <a:pPr lvl="1" rtl="0">
              <a:buAutoNum type="arabicPeriod" startAt="4"/>
            </a:pPr>
            <a:r>
              <a:rPr lang="en-US" b="0" i="0" u="none" strike="noStrike" baseline="0" smtClean="0">
                <a:latin typeface="Segoe"/>
                <a:ea typeface="ＭＳ ゴシック"/>
              </a:rPr>
              <a:t>Type </a:t>
            </a:r>
            <a:r>
              <a:rPr lang="en-US" b="1" i="0" u="none" strike="noStrike" baseline="0" smtClean="0">
                <a:latin typeface="Segoe"/>
                <a:ea typeface="ＭＳ ゴシック"/>
              </a:rPr>
              <a:t>258,000</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Type </a:t>
            </a:r>
            <a:r>
              <a:rPr lang="en-US" b="1" i="0" u="none" strike="noStrike" baseline="0" smtClean="0">
                <a:latin typeface="Segoe"/>
                <a:ea typeface="ＭＳ ゴシック"/>
              </a:rPr>
              <a:t>145700</a:t>
            </a:r>
            <a:r>
              <a:rPr lang="en-US" b="0" i="0" u="none" strike="noStrike" baseline="0" smtClean="0">
                <a:latin typeface="Segoe"/>
                <a:ea typeface="ＭＳ ゴシック"/>
              </a:rPr>
              <a:t> and then click cell </a:t>
            </a:r>
            <a:r>
              <a:rPr lang="en-US" b="1" i="0" u="none" strike="noStrike" baseline="0" smtClean="0">
                <a:latin typeface="Segoe"/>
                <a:ea typeface="ＭＳ ゴシック"/>
              </a:rPr>
              <a:t>C5</a:t>
            </a:r>
            <a:r>
              <a:rPr lang="en-US" b="0" i="0" u="none" strike="noStrike" baseline="0" smtClean="0">
                <a:latin typeface="Segoe"/>
                <a:ea typeface="ＭＳ ゴシック"/>
              </a:rPr>
              <a:t>. Figure 2-22 illustrates how your spreadsheet should look with the values you just typed.</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56</a:t>
            </a:fld>
            <a:endParaRPr lang="en-US" dirty="0"/>
          </a:p>
        </p:txBody>
      </p:sp>
    </p:spTree>
    <p:extLst>
      <p:ext uri="{BB962C8B-B14F-4D97-AF65-F5344CB8AC3E}">
        <p14:creationId xmlns:p14="http://schemas.microsoft.com/office/powerpoint/2010/main" val="147366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Enter Numeric Values</a:t>
            </a:r>
          </a:p>
        </p:txBody>
      </p:sp>
      <p:sp>
        <p:nvSpPr>
          <p:cNvPr id="3" name="Text Placeholder 2"/>
          <p:cNvSpPr>
            <a:spLocks noGrp="1"/>
          </p:cNvSpPr>
          <p:nvPr>
            <p:ph type="body" idx="1"/>
          </p:nvPr>
        </p:nvSpPr>
        <p:spPr/>
        <p:txBody>
          <a:bodyPr/>
          <a:lstStyle/>
          <a:p>
            <a:pPr lvl="0"/>
            <a:r>
              <a:rPr lang="en-US">
                <a:latin typeface="Segoe"/>
                <a:ea typeface="ＭＳ ゴシック"/>
              </a:rPr>
              <a:t>Special characters that indicate the type of value can also be included in the entry. The table below illustrates special characters that can be entered with numbers.</a:t>
            </a:r>
          </a:p>
          <a:p>
            <a:endParaRPr lang="en-US"/>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57</a:t>
            </a:fld>
            <a:endParaRPr lang="en-US" dirty="0"/>
          </a:p>
        </p:txBody>
      </p:sp>
      <p:pic>
        <p:nvPicPr>
          <p:cNvPr id="7" name="Picture 6" descr="table0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743200"/>
            <a:ext cx="5313418" cy="3232266"/>
          </a:xfrm>
          <a:prstGeom prst="rect">
            <a:avLst/>
          </a:prstGeom>
        </p:spPr>
      </p:pic>
    </p:spTree>
    <p:extLst>
      <p:ext uri="{BB962C8B-B14F-4D97-AF65-F5344CB8AC3E}">
        <p14:creationId xmlns:p14="http://schemas.microsoft.com/office/powerpoint/2010/main" val="19180260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Entering Dates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Dates are often used in worksheets to track data over time.</a:t>
            </a:r>
          </a:p>
          <a:p>
            <a:pPr lvl="0" rtl="0"/>
            <a:r>
              <a:rPr lang="en-US" b="0" i="0" u="none" strike="noStrike" baseline="0" smtClean="0">
                <a:latin typeface="Segoe"/>
                <a:ea typeface="ＭＳ ゴシック"/>
              </a:rPr>
              <a:t> Like text, dates can be used as row and column headings. However, dates are considered serial numbers</a:t>
            </a:r>
            <a:r>
              <a:rPr lang="en-US" b="0" i="1" u="none" strike="noStrike" baseline="0" smtClean="0">
                <a:latin typeface="Segoe"/>
                <a:ea typeface="ＭＳ ゴシック"/>
              </a:rPr>
              <a:t>, </a:t>
            </a:r>
            <a:r>
              <a:rPr lang="en-US" b="0" i="0" u="none" strike="noStrike" baseline="0" smtClean="0">
                <a:latin typeface="Segoe"/>
                <a:ea typeface="ＭＳ ゴシック"/>
              </a:rPr>
              <a:t>which means that they are sequential and can be added, subtracted, and used in calculations. </a:t>
            </a:r>
          </a:p>
          <a:p>
            <a:pPr lvl="0" rtl="0"/>
            <a:r>
              <a:rPr lang="en-US" b="0" i="0" u="none" strike="noStrike" baseline="0" smtClean="0">
                <a:latin typeface="Segoe"/>
                <a:ea typeface="ＭＳ ゴシック"/>
              </a:rPr>
              <a:t>Dates can also be used in formulas and in developing graphs and charts. The way a date is initially displayed in a worksheet cell depends on the format in which you type the characters</a:t>
            </a:r>
            <a:r>
              <a:rPr lang="en-US" b="0" i="0" u="none" strike="noStrike" baseline="0" smtClean="0">
                <a:latin typeface="Times New Roman"/>
                <a:ea typeface="ＭＳ ゴシック"/>
              </a:rPr>
              <a:t>.</a:t>
            </a:r>
          </a:p>
          <a:p>
            <a:pPr lvl="0" rtl="0"/>
            <a:r>
              <a:rPr lang="en-US" b="0" i="0" u="none" strike="noStrike" baseline="0" smtClean="0">
                <a:latin typeface="Segoe"/>
                <a:ea typeface="ＭＳ ゴシック"/>
              </a:rPr>
              <a:t>In Excel 2013, the default date format uses four digits for the year. Also by default, dates are right-justified in the cells.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58</a:t>
            </a:fld>
            <a:endParaRPr lang="en-US" dirty="0"/>
          </a:p>
        </p:txBody>
      </p:sp>
    </p:spTree>
    <p:extLst>
      <p:ext uri="{BB962C8B-B14F-4D97-AF65-F5344CB8AC3E}">
        <p14:creationId xmlns:p14="http://schemas.microsoft.com/office/powerpoint/2010/main" val="1050404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Enter Dates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a:t>
            </a:r>
            <a:r>
              <a:rPr lang="en-US" b="0" i="0" u="none" strike="noStrike" baseline="0" smtClean="0">
                <a:latin typeface="Segoe"/>
                <a:ea typeface="ＭＳ ゴシック"/>
              </a:rPr>
              <a:t>Use the workbook from the previous exercise.</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B5</a:t>
            </a:r>
            <a:r>
              <a:rPr lang="en-US" b="0" i="0" u="none" strike="noStrike" baseline="0" smtClean="0">
                <a:latin typeface="Times New Roman"/>
                <a:ea typeface="ＭＳ ゴシック"/>
              </a:rPr>
              <a:t>,</a:t>
            </a:r>
            <a:r>
              <a:rPr lang="en-US" b="0" i="0" u="none" strike="noStrike" baseline="0" smtClean="0">
                <a:latin typeface="Segoe"/>
                <a:ea typeface="ＭＳ ゴシック"/>
              </a:rPr>
              <a:t> type </a:t>
            </a:r>
            <a:r>
              <a:rPr lang="en-US" b="1" i="0" u="none" strike="noStrike" baseline="0" smtClean="0">
                <a:latin typeface="Segoe"/>
                <a:ea typeface="ＭＳ ゴシック"/>
              </a:rPr>
              <a:t>1/4/2014</a:t>
            </a:r>
            <a:r>
              <a:rPr lang="en-US" b="0" i="0" u="none" strike="noStrike" baseline="0" smtClean="0">
                <a:latin typeface="Times New Roman"/>
                <a:ea typeface="ＭＳ ゴシック"/>
              </a:rPr>
              <a:t>,</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B6</a:t>
            </a:r>
            <a:r>
              <a:rPr lang="en-US" b="0" i="0" u="none" strike="noStrike" baseline="0" smtClean="0">
                <a:latin typeface="Times New Roman"/>
                <a:ea typeface="ＭＳ ゴシック"/>
              </a:rPr>
              <a:t>,</a:t>
            </a:r>
            <a:r>
              <a:rPr lang="en-US" b="0" i="0" u="none" strike="noStrike" baseline="0" smtClean="0">
                <a:latin typeface="Segoe"/>
                <a:ea typeface="ＭＳ ゴシック"/>
              </a:rPr>
              <a:t> type </a:t>
            </a:r>
            <a:r>
              <a:rPr lang="en-US" b="1" i="0" u="none" strike="noStrike" baseline="0" smtClean="0">
                <a:latin typeface="Segoe"/>
                <a:ea typeface="ＭＳ ゴシック"/>
              </a:rPr>
              <a:t>1/25/14</a:t>
            </a:r>
            <a:r>
              <a:rPr lang="en-US" b="0" i="0" u="none" strike="noStrike" baseline="0" smtClean="0">
                <a:latin typeface="Times New Roman"/>
                <a:ea typeface="ＭＳ ゴシック"/>
              </a:rPr>
              <a:t>,</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The date is entered in C6 as 1/25/2014 and B7 becomes the active cell.</a:t>
            </a:r>
          </a:p>
          <a:p>
            <a:pPr lvl="1" rtl="0"/>
            <a:r>
              <a:rPr lang="en-US" b="0" i="0" u="none" strike="noStrike" baseline="0" smtClean="0">
                <a:latin typeface="Segoe"/>
                <a:ea typeface="ＭＳ ゴシック"/>
              </a:rPr>
              <a:t>Type </a:t>
            </a:r>
            <a:r>
              <a:rPr lang="en-US" b="1" i="0" u="none" strike="noStrike" baseline="0" smtClean="0">
                <a:latin typeface="Segoe"/>
                <a:ea typeface="ＭＳ ゴシック"/>
              </a:rPr>
              <a:t>1/17</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17-Jan is entered in the cell. Click cell </a:t>
            </a:r>
            <a:r>
              <a:rPr lang="en-US" b="1" i="0" u="none" strike="noStrike" baseline="0" smtClean="0">
                <a:latin typeface="Segoe"/>
                <a:ea typeface="ＭＳ ゴシック"/>
              </a:rPr>
              <a:t>B7</a:t>
            </a:r>
            <a:r>
              <a:rPr lang="en-US" b="0" i="0" u="none" strike="noStrike" baseline="0" smtClean="0">
                <a:latin typeface="Segoe"/>
                <a:ea typeface="ＭＳ ゴシック"/>
              </a:rPr>
              <a:t>, and notice that 1/17/20XX (with XX representing the current year) appears in the formula bar.</a:t>
            </a:r>
          </a:p>
          <a:p>
            <a:pPr lvl="1" rtl="0"/>
            <a:r>
              <a:rPr lang="en-US" b="0" i="0" u="none" strike="noStrike" baseline="0" smtClean="0">
                <a:latin typeface="Segoe"/>
                <a:ea typeface="ＭＳ ゴシック"/>
              </a:rPr>
              <a:t>If the year is not 2014, click cell </a:t>
            </a:r>
            <a:r>
              <a:rPr lang="en-US" b="1" i="0" u="none" strike="noStrike" baseline="0" smtClean="0">
                <a:latin typeface="Segoe"/>
                <a:ea typeface="ＭＳ ゴシック"/>
              </a:rPr>
              <a:t>B7</a:t>
            </a:r>
            <a:r>
              <a:rPr lang="en-US" b="0" i="0" u="none" strike="noStrike" baseline="0" smtClean="0">
                <a:latin typeface="Segoe"/>
                <a:ea typeface="ＭＳ ゴシック"/>
              </a:rPr>
              <a:t> and press </a:t>
            </a:r>
            <a:r>
              <a:rPr lang="en-US" b="1" i="0" u="none" strike="noStrike" baseline="0" smtClean="0">
                <a:latin typeface="Segoe"/>
                <a:ea typeface="ＭＳ ゴシック"/>
              </a:rPr>
              <a:t>F2</a:t>
            </a:r>
            <a:r>
              <a:rPr lang="en-US" b="0" i="0" u="none" strike="noStrike" baseline="0" smtClean="0">
                <a:latin typeface="Segoe"/>
                <a:ea typeface="ＭＳ ゴシック"/>
              </a:rPr>
              <a:t>. Change the year to </a:t>
            </a:r>
            <a:r>
              <a:rPr lang="en-US" b="1" i="0" u="none" strike="noStrike" baseline="0" smtClean="0">
                <a:latin typeface="Segoe"/>
                <a:ea typeface="ＭＳ ゴシック"/>
              </a:rPr>
              <a:t>2014</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a:r>
              <a:rPr lang="en-US">
                <a:latin typeface="Segoe"/>
                <a:ea typeface="ＭＳ ゴシック"/>
              </a:rPr>
              <a:t>In cell B8, type </a:t>
            </a:r>
            <a:r>
              <a:rPr lang="en-US" b="1">
                <a:latin typeface="Segoe"/>
                <a:ea typeface="ＭＳ ゴシック"/>
              </a:rPr>
              <a:t>1/28/14</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rtl="0"/>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59</a:t>
            </a:fld>
            <a:endParaRPr lang="en-US" dirty="0"/>
          </a:p>
        </p:txBody>
      </p:sp>
    </p:spTree>
    <p:extLst>
      <p:ext uri="{BB962C8B-B14F-4D97-AF65-F5344CB8AC3E}">
        <p14:creationId xmlns:p14="http://schemas.microsoft.com/office/powerpoint/2010/main" val="3452329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Creating a Workbook from Scratch</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To create a new workbook, launch Excel and select a blank workbook or another type of template. </a:t>
            </a:r>
          </a:p>
          <a:p>
            <a:pPr lvl="0" rtl="0"/>
            <a:r>
              <a:rPr lang="en-US" b="0" i="0" u="none" strike="noStrike" baseline="0" smtClean="0">
                <a:latin typeface="Segoe"/>
                <a:ea typeface="ＭＳ ゴシック"/>
              </a:rPr>
              <a:t>If you are working in Excel and want to begin a new workbook, click the FILE tab, click New, and then click Blank workbook. </a:t>
            </a:r>
          </a:p>
          <a:p>
            <a:pPr lvl="0" rtl="0"/>
            <a:r>
              <a:rPr lang="en-US" b="0" i="0" u="none" strike="noStrike" baseline="0" smtClean="0">
                <a:latin typeface="Segoe"/>
                <a:ea typeface="ＭＳ ゴシック"/>
              </a:rPr>
              <a:t>Worksheets often begin with text that describes the content of the worksheet.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a:t>
            </a:fld>
            <a:endParaRPr lang="en-US" dirty="0"/>
          </a:p>
        </p:txBody>
      </p:sp>
    </p:spTree>
    <p:extLst>
      <p:ext uri="{BB962C8B-B14F-4D97-AF65-F5344CB8AC3E}">
        <p14:creationId xmlns:p14="http://schemas.microsoft.com/office/powerpoint/2010/main" val="4257344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Enter Dates</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Type </a:t>
            </a:r>
            <a:r>
              <a:rPr lang="en-US" b="1" i="0" u="none" strike="noStrike" baseline="0" smtClean="0">
                <a:latin typeface="Segoe"/>
                <a:ea typeface="ＭＳ ゴシック"/>
              </a:rPr>
              <a:t>January 21, 2014</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21-Jan-14 appears in the cell. If you enter a date in a different format than specified or had already entered something in the cell and deleted it, your worksheet might not reflect the results described. </a:t>
            </a:r>
            <a:br>
              <a:rPr lang="en-US" b="0" i="0" u="none" strike="noStrike" baseline="0" smtClean="0">
                <a:latin typeface="Segoe"/>
                <a:ea typeface="ＭＳ ゴシック"/>
              </a:rPr>
            </a:br>
            <a:r>
              <a:rPr lang="en-US" b="0" i="0" u="none" strike="noStrike" baseline="0" smtClean="0">
                <a:latin typeface="Segoe"/>
                <a:ea typeface="ＭＳ ゴシック"/>
              </a:rPr>
              <a:t>The date formats in column B </a:t>
            </a:r>
            <a:br>
              <a:rPr lang="en-US" b="0" i="0" u="none" strike="noStrike" baseline="0" smtClean="0">
                <a:latin typeface="Segoe"/>
                <a:ea typeface="ＭＳ ゴシック"/>
              </a:rPr>
            </a:br>
            <a:r>
              <a:rPr lang="en-US" b="0" i="0" u="none" strike="noStrike" baseline="0" smtClean="0">
                <a:latin typeface="Segoe"/>
                <a:ea typeface="ＭＳ ゴシック"/>
              </a:rPr>
              <a:t>is not consistent (right). </a:t>
            </a:r>
            <a:br>
              <a:rPr lang="en-US" b="0" i="0" u="none" strike="noStrike" baseline="0" smtClean="0">
                <a:latin typeface="Segoe"/>
                <a:ea typeface="ＭＳ ゴシック"/>
              </a:rPr>
            </a:br>
            <a:r>
              <a:rPr lang="en-US" b="0" i="0" u="none" strike="noStrike" baseline="0" smtClean="0">
                <a:latin typeface="Segoe"/>
                <a:ea typeface="ＭＳ ゴシック"/>
              </a:rPr>
              <a:t>You apply a consistent date </a:t>
            </a:r>
            <a:br>
              <a:rPr lang="en-US" b="0" i="0" u="none" strike="noStrike" baseline="0" smtClean="0">
                <a:latin typeface="Segoe"/>
                <a:ea typeface="ＭＳ ゴシック"/>
              </a:rPr>
            </a:br>
            <a:r>
              <a:rPr lang="en-US" b="0" i="0" u="none" strike="noStrike" baseline="0" smtClean="0">
                <a:latin typeface="Segoe"/>
                <a:ea typeface="ＭＳ ゴシック"/>
              </a:rPr>
              <a:t>format in the next section.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60</a:t>
            </a:fld>
            <a:endParaRPr lang="en-US" dirty="0"/>
          </a:p>
        </p:txBody>
      </p:sp>
      <p:pic>
        <p:nvPicPr>
          <p:cNvPr id="7" name="Picture 6" descr="02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895600"/>
            <a:ext cx="3340976" cy="2750772"/>
          </a:xfrm>
          <a:prstGeom prst="rect">
            <a:avLst/>
          </a:prstGeom>
        </p:spPr>
      </p:pic>
    </p:spTree>
    <p:extLst>
      <p:ext uri="{BB962C8B-B14F-4D97-AF65-F5344CB8AC3E}">
        <p14:creationId xmlns:p14="http://schemas.microsoft.com/office/powerpoint/2010/main" val="2864955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Enter Dates</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smtClean="0">
                <a:latin typeface="Segoe"/>
                <a:ea typeface="ＭＳ ゴシック"/>
              </a:rPr>
              <a:t>In cell B9, type </a:t>
            </a:r>
            <a:r>
              <a:rPr lang="en-US" b="1" i="0" u="none" strike="noStrike" baseline="0" smtClean="0">
                <a:latin typeface="Segoe"/>
                <a:ea typeface="ＭＳ ゴシック"/>
              </a:rPr>
              <a:t>1/1/10</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Notice that the value changes but the formatting remains the same.</a:t>
            </a:r>
          </a:p>
          <a:p>
            <a:pPr lvl="1" rtl="0">
              <a:buAutoNum type="arabicPeriod" startAt="7"/>
            </a:pPr>
            <a:r>
              <a:rPr lang="en-US" b="0" i="0" u="none" strike="noStrike" baseline="0" smtClean="0">
                <a:latin typeface="Segoe"/>
                <a:ea typeface="ＭＳ ゴシック"/>
              </a:rPr>
              <a:t>Click the </a:t>
            </a:r>
            <a:r>
              <a:rPr lang="en-US" b="1" i="0" u="none" strike="noStrike" baseline="0" smtClean="0">
                <a:latin typeface="Segoe"/>
                <a:ea typeface="ＭＳ ゴシック"/>
              </a:rPr>
              <a:t>Undo </a:t>
            </a:r>
            <a:r>
              <a:rPr lang="en-US" b="0" i="0" u="none" strike="noStrike" baseline="0" smtClean="0">
                <a:latin typeface="Segoe"/>
                <a:ea typeface="ＭＳ ゴシック"/>
              </a:rPr>
              <a:t>button to return to the workbook shown at right.</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a:t>
            </a:r>
            <a:br>
              <a:rPr lang="en-US" b="0" i="0" u="none" strike="noStrike" baseline="0" smtClean="0">
                <a:latin typeface="Segoe"/>
                <a:ea typeface="ＭＳ ゴシック"/>
              </a:rPr>
            </a:br>
            <a:r>
              <a:rPr lang="en-US" b="0" i="0" u="none" strike="noStrike" baseline="0" smtClean="0">
                <a:latin typeface="Segoe"/>
                <a:ea typeface="ＭＳ ゴシック"/>
              </a:rPr>
              <a:t>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61</a:t>
            </a:fld>
            <a:endParaRPr lang="en-US" dirty="0"/>
          </a:p>
        </p:txBody>
      </p:sp>
      <p:pic>
        <p:nvPicPr>
          <p:cNvPr id="8" name="Picture 7" descr="02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895600"/>
            <a:ext cx="3340976" cy="2750772"/>
          </a:xfrm>
          <a:prstGeom prst="rect">
            <a:avLst/>
          </a:prstGeom>
        </p:spPr>
      </p:pic>
    </p:spTree>
    <p:extLst>
      <p:ext uri="{BB962C8B-B14F-4D97-AF65-F5344CB8AC3E}">
        <p14:creationId xmlns:p14="http://schemas.microsoft.com/office/powerpoint/2010/main" val="25041717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Enter Dates</a:t>
            </a:r>
          </a:p>
        </p:txBody>
      </p:sp>
      <p:sp>
        <p:nvSpPr>
          <p:cNvPr id="3" name="Text Placeholder 2"/>
          <p:cNvSpPr>
            <a:spLocks noGrp="1"/>
          </p:cNvSpPr>
          <p:nvPr>
            <p:ph type="body" idx="1"/>
          </p:nvPr>
        </p:nvSpPr>
        <p:spPr/>
        <p:txBody>
          <a:bodyPr/>
          <a:lstStyle/>
          <a:p>
            <a:pPr lvl="0" rtl="0"/>
            <a:r>
              <a:rPr lang="en-US" sz="2000" b="0" i="0" u="none" strike="noStrike" baseline="0" smtClean="0">
                <a:latin typeface="Segoe"/>
                <a:ea typeface="ＭＳ ゴシック"/>
              </a:rPr>
              <a:t>Excel interprets two-digit years from 00 to 29 as the years 2000 to 2029; two-digit years from 30 to 99 are interpreted as 1930 to 1999. If you enter 1/28/28, the date will be displayed as 1/28/2028 in the cell. If you enter 1/28/37, the cell will display 1/28/1937.</a:t>
            </a:r>
          </a:p>
          <a:p>
            <a:pPr lvl="0" rtl="0"/>
            <a:r>
              <a:rPr lang="en-US" sz="2000" b="0" i="0" u="none" strike="noStrike" baseline="0" smtClean="0">
                <a:latin typeface="Segoe"/>
                <a:ea typeface="ＭＳ ゴシック"/>
              </a:rPr>
              <a:t>If you type January 28, 2020, the date will display as 28-Jan-20. If you type 1/28 without a year, Excel interprets the date to be the current year. 28-Jan will display in the cell, and the formula bar will display 1/28/ followed by the current year. In the next section, you learn to apply a consistent format to a series of dates.</a:t>
            </a:r>
          </a:p>
          <a:p>
            <a:pPr lvl="0" rtl="0"/>
            <a:r>
              <a:rPr lang="en-US" sz="2000" b="0" i="0" u="none" strike="noStrike" baseline="0" smtClean="0">
                <a:latin typeface="Segoe"/>
                <a:ea typeface="ＭＳ ゴシック"/>
              </a:rPr>
              <a:t>Regardless of the date format displayed in the cell, the formula bar displays the date in month/day/four-digit-year format because that is the format required for calculations and analyses.</a:t>
            </a:r>
            <a:endParaRPr lang="en-US" sz="2000"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62</a:t>
            </a:fld>
            <a:endParaRPr lang="en-US" dirty="0"/>
          </a:p>
        </p:txBody>
      </p:sp>
    </p:spTree>
    <p:extLst>
      <p:ext uri="{BB962C8B-B14F-4D97-AF65-F5344CB8AC3E}">
        <p14:creationId xmlns:p14="http://schemas.microsoft.com/office/powerpoint/2010/main" val="3409784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Filling a Series with Auto Fill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Excel provides </a:t>
            </a:r>
            <a:r>
              <a:rPr lang="en-US" b="1" i="1" u="none" strike="noStrike" baseline="0" smtClean="0">
                <a:latin typeface="Segoe"/>
                <a:ea typeface="ＭＳ ゴシック"/>
              </a:rPr>
              <a:t>Auto Fill</a:t>
            </a:r>
            <a:r>
              <a:rPr lang="en-US" b="1" i="0" u="none" strike="noStrike" baseline="0" smtClean="0">
                <a:latin typeface="Segoe"/>
                <a:ea typeface="ＭＳ ゴシック"/>
              </a:rPr>
              <a:t> </a:t>
            </a:r>
            <a:r>
              <a:rPr lang="en-US" b="0" i="0" u="none" strike="noStrike" baseline="0" smtClean="0">
                <a:latin typeface="Segoe"/>
                <a:ea typeface="ＭＳ ゴシック"/>
              </a:rPr>
              <a:t>options that automatically fill cells with data and/or formatting. </a:t>
            </a:r>
          </a:p>
          <a:p>
            <a:pPr lvl="0" rtl="0"/>
            <a:r>
              <a:rPr lang="en-US" b="0" i="0" u="none" strike="noStrike" baseline="0" smtClean="0">
                <a:latin typeface="Segoe"/>
                <a:ea typeface="ＭＳ ゴシック"/>
              </a:rPr>
              <a:t>To populate a new cell with data that exists in an adjacent cell, use the Auto Fill feature either through the command or the fill handle. </a:t>
            </a:r>
          </a:p>
          <a:p>
            <a:pPr lvl="0" rtl="0"/>
            <a:r>
              <a:rPr lang="en-US" b="0" i="0" u="none" strike="noStrike" baseline="0" smtClean="0">
                <a:latin typeface="Segoe"/>
                <a:ea typeface="ＭＳ ゴシック"/>
              </a:rPr>
              <a:t>The </a:t>
            </a:r>
            <a:r>
              <a:rPr lang="en-US" b="1" i="1" u="none" strike="noStrike" baseline="0" smtClean="0">
                <a:latin typeface="Segoe"/>
                <a:ea typeface="ＭＳ ゴシック"/>
              </a:rPr>
              <a:t>fill handle</a:t>
            </a:r>
            <a:r>
              <a:rPr lang="en-US" b="1" i="0" u="none" strike="noStrike" baseline="0" smtClean="0">
                <a:latin typeface="Segoe"/>
                <a:ea typeface="ＭＳ ゴシック"/>
              </a:rPr>
              <a:t> </a:t>
            </a:r>
            <a:r>
              <a:rPr lang="en-US" b="0" i="0" u="none" strike="noStrike" baseline="0" smtClean="0">
                <a:latin typeface="Segoe"/>
                <a:ea typeface="ＭＳ ゴシック"/>
              </a:rPr>
              <a:t>is a small green square in the lower-right corner of a selected cell or range of cells</a:t>
            </a:r>
            <a:r>
              <a:rPr lang="en-US" b="0" i="0" u="none" strike="noStrike" baseline="0" smtClean="0">
                <a:latin typeface="Times New Roman"/>
                <a:ea typeface="ＭＳ ゴシック"/>
              </a:rPr>
              <a:t>.</a:t>
            </a:r>
            <a:r>
              <a:rPr lang="en-US" b="0" i="0" u="none" strike="noStrike" baseline="0" smtClean="0">
                <a:latin typeface="Segoe"/>
                <a:ea typeface="ＭＳ ゴシック"/>
              </a:rPr>
              <a:t> </a:t>
            </a:r>
          </a:p>
          <a:p>
            <a:pPr lvl="0" rtl="0"/>
            <a:r>
              <a:rPr lang="en-US" b="0" i="0" u="none" strike="noStrike" baseline="0" smtClean="0">
                <a:latin typeface="Segoe"/>
                <a:ea typeface="ＭＳ ゴシック"/>
              </a:rPr>
              <a:t>A </a:t>
            </a:r>
            <a:r>
              <a:rPr lang="en-US" b="1" i="1" u="none" strike="noStrike" baseline="0" smtClean="0">
                <a:latin typeface="Segoe"/>
                <a:ea typeface="ＭＳ ゴシック"/>
              </a:rPr>
              <a:t>range</a:t>
            </a:r>
            <a:r>
              <a:rPr lang="en-US" b="0" i="0" u="none" strike="noStrike" baseline="0" smtClean="0">
                <a:latin typeface="Segoe"/>
                <a:ea typeface="ＭＳ ゴシック"/>
              </a:rPr>
              <a:t> is a group of adjacent cells that you select to perform operations on all of the selected cells. When you refer to a range of cells, the first cell and last cell are separated by a colon (for example, C4:H4). </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63</a:t>
            </a:fld>
            <a:endParaRPr lang="en-US" dirty="0"/>
          </a:p>
        </p:txBody>
      </p:sp>
    </p:spTree>
    <p:extLst>
      <p:ext uri="{BB962C8B-B14F-4D97-AF65-F5344CB8AC3E}">
        <p14:creationId xmlns:p14="http://schemas.microsoft.com/office/powerpoint/2010/main" val="1817627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Filling a Series with Auto Fill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To use the fill handle, point to the lower-right corner of the cell or range until the mouse pointer turns into a +. Click and drag the fill handle from cells that contain data to the cells you want to fill with that data, or have Excel automatically continue a series of numbers, numbers and text combinations, dates, or time periods, based on an established pattern. </a:t>
            </a:r>
          </a:p>
          <a:p>
            <a:pPr lvl="0" rtl="0"/>
            <a:r>
              <a:rPr lang="en-US" b="0" i="0" u="none" strike="noStrike" baseline="0" smtClean="0">
                <a:latin typeface="Segoe"/>
                <a:ea typeface="ＭＳ ゴシック"/>
              </a:rPr>
              <a:t>To choose an interval for your series, type the first two entries, select them, and then use the fill handle to expand the series using the pattern of the two selected cells.</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64</a:t>
            </a:fld>
            <a:endParaRPr lang="en-US" dirty="0"/>
          </a:p>
        </p:txBody>
      </p:sp>
    </p:spTree>
    <p:extLst>
      <p:ext uri="{BB962C8B-B14F-4D97-AF65-F5344CB8AC3E}">
        <p14:creationId xmlns:p14="http://schemas.microsoft.com/office/powerpoint/2010/main" val="29673481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Fill a Series with Auto Fill</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 </a:t>
            </a:r>
            <a:r>
              <a:rPr lang="en-US" b="0" i="0" u="none" strike="noStrike" baseline="0" smtClean="0">
                <a:latin typeface="Segoe"/>
                <a:ea typeface="ＭＳ ゴシック"/>
              </a:rPr>
              <a:t>the workbook from the previous exercise or type the text in Figure 2-23.</a:t>
            </a:r>
          </a:p>
          <a:p>
            <a:pPr lvl="1" rtl="0"/>
            <a:r>
              <a:rPr lang="en-US" b="0" i="0" u="none" strike="noStrike" baseline="0" smtClean="0">
                <a:latin typeface="Segoe"/>
                <a:ea typeface="ＭＳ ゴシック"/>
              </a:rPr>
              <a:t>Select the range </a:t>
            </a:r>
            <a:r>
              <a:rPr lang="en-US" b="1" i="0" u="none" strike="noStrike" baseline="0" smtClean="0">
                <a:latin typeface="Segoe"/>
                <a:ea typeface="ＭＳ ゴシック"/>
              </a:rPr>
              <a:t>C4:H4</a:t>
            </a:r>
            <a:r>
              <a:rPr lang="en-US" b="0" i="0" u="none" strike="noStrike" baseline="0" smtClean="0">
                <a:latin typeface="Segoe"/>
                <a:ea typeface="ＭＳ ゴシック"/>
              </a:rPr>
              <a:t>. January is in the first cell. </a:t>
            </a:r>
          </a:p>
          <a:p>
            <a:pPr lvl="1" rtl="0"/>
            <a:r>
              <a:rPr lang="en-US" b="0" i="0" u="none" strike="noStrike" baseline="0" smtClean="0">
                <a:latin typeface="Segoe"/>
                <a:ea typeface="ＭＳ ゴシック"/>
              </a:rPr>
              <a:t>On the HOME tab, in the </a:t>
            </a:r>
            <a:br>
              <a:rPr lang="en-US" b="0" i="0" u="none" strike="noStrike" baseline="0" smtClean="0">
                <a:latin typeface="Segoe"/>
                <a:ea typeface="ＭＳ ゴシック"/>
              </a:rPr>
            </a:br>
            <a:r>
              <a:rPr lang="en-US" b="0" i="0" u="none" strike="noStrike" baseline="0" smtClean="0">
                <a:latin typeface="Segoe"/>
                <a:ea typeface="ＭＳ ゴシック"/>
              </a:rPr>
              <a:t>Editing group, click the </a:t>
            </a:r>
            <a:r>
              <a:rPr lang="en-US" b="1" i="0" u="none" strike="noStrike" baseline="0" smtClean="0">
                <a:latin typeface="Segoe"/>
                <a:ea typeface="ＭＳ ゴシック"/>
              </a:rPr>
              <a:t>Fill</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button. The Fill menu appears </a:t>
            </a:r>
            <a:br>
              <a:rPr lang="en-US" b="0" i="0" u="none" strike="noStrike" baseline="0" smtClean="0">
                <a:latin typeface="Segoe"/>
                <a:ea typeface="ＭＳ ゴシック"/>
              </a:rPr>
            </a:br>
            <a:r>
              <a:rPr lang="en-US" b="0" i="0" u="none" strike="noStrike" baseline="0" smtClean="0">
                <a:latin typeface="Segoe"/>
                <a:ea typeface="ＭＳ ゴシック"/>
              </a:rPr>
              <a:t>(right).</a:t>
            </a:r>
          </a:p>
          <a:p>
            <a:pPr lvl="1" rtl="0"/>
            <a:r>
              <a:rPr lang="en-US" b="0" i="0" u="none" strike="noStrike" baseline="0" smtClean="0">
                <a:latin typeface="Segoe"/>
                <a:ea typeface="ＭＳ ゴシック"/>
              </a:rPr>
              <a:t>From the menu, click </a:t>
            </a:r>
            <a:r>
              <a:rPr lang="en-US" b="1" i="0" u="none" strike="noStrike" baseline="0" smtClean="0">
                <a:latin typeface="Segoe"/>
                <a:ea typeface="ＭＳ ゴシック"/>
              </a:rPr>
              <a:t>Right</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The contents of C4 (January) </a:t>
            </a:r>
            <a:br>
              <a:rPr lang="en-US" b="0" i="0" u="none" strike="noStrike" baseline="0" smtClean="0">
                <a:latin typeface="Segoe"/>
                <a:ea typeface="ＭＳ ゴシック"/>
              </a:rPr>
            </a:br>
            <a:r>
              <a:rPr lang="en-US" b="0" i="0" u="none" strike="noStrike" baseline="0" smtClean="0">
                <a:latin typeface="Segoe"/>
                <a:ea typeface="ＭＳ ゴシック"/>
              </a:rPr>
              <a:t>are filled into all the cells.</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Undo </a:t>
            </a:r>
            <a:r>
              <a:rPr lang="en-US" b="0" i="0" u="none" strike="noStrike" baseline="0" smtClean="0">
                <a:latin typeface="Segoe"/>
                <a:ea typeface="ＭＳ ゴシック"/>
              </a:rPr>
              <a:t>button</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65</a:t>
            </a:fld>
            <a:endParaRPr lang="en-US" dirty="0"/>
          </a:p>
        </p:txBody>
      </p:sp>
      <p:pic>
        <p:nvPicPr>
          <p:cNvPr id="7" name="Picture 6" descr="02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945" y="2590800"/>
            <a:ext cx="3276600" cy="2603500"/>
          </a:xfrm>
          <a:prstGeom prst="rect">
            <a:avLst/>
          </a:prstGeom>
        </p:spPr>
      </p:pic>
    </p:spTree>
    <p:extLst>
      <p:ext uri="{BB962C8B-B14F-4D97-AF65-F5344CB8AC3E}">
        <p14:creationId xmlns:p14="http://schemas.microsoft.com/office/powerpoint/2010/main" val="26258876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Fill a Series with Auto Fill</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Select the range </a:t>
            </a:r>
            <a:r>
              <a:rPr lang="en-US" b="1" i="0" u="none" strike="noStrike" baseline="0" smtClean="0">
                <a:latin typeface="Segoe"/>
                <a:ea typeface="ＭＳ ゴシック"/>
              </a:rPr>
              <a:t>C9:C13</a:t>
            </a:r>
            <a:r>
              <a:rPr lang="en-US" b="0" i="0" u="none" strike="noStrike" baseline="0" smtClean="0">
                <a:latin typeface="Segoe"/>
                <a:ea typeface="ＭＳ ゴシック"/>
              </a:rPr>
              <a:t> and click the </a:t>
            </a:r>
            <a:r>
              <a:rPr lang="en-US" b="1" i="0" u="none" strike="noStrike" baseline="0" smtClean="0">
                <a:latin typeface="Segoe"/>
                <a:ea typeface="ＭＳ ゴシック"/>
              </a:rPr>
              <a:t>Fill</a:t>
            </a:r>
            <a:r>
              <a:rPr lang="en-US" b="0" i="0" u="none" strike="noStrike" baseline="0" smtClean="0">
                <a:latin typeface="Segoe"/>
                <a:ea typeface="ＭＳ ゴシック"/>
              </a:rPr>
              <a:t> button. Choose </a:t>
            </a:r>
            <a:r>
              <a:rPr lang="en-US" b="1" i="0" u="none" strike="noStrike" baseline="0" smtClean="0">
                <a:latin typeface="Segoe"/>
                <a:ea typeface="ＭＳ ゴシック"/>
              </a:rPr>
              <a:t>Down</a:t>
            </a:r>
            <a:r>
              <a:rPr lang="en-US" b="0" i="0" u="none" strike="noStrike" baseline="0" smtClean="0">
                <a:latin typeface="Segoe"/>
                <a:ea typeface="ＭＳ ゴシック"/>
              </a:rPr>
              <a:t>. The content of C9 is copied into the four additional cells.</a:t>
            </a:r>
          </a:p>
          <a:p>
            <a:pPr lvl="1" rtl="0">
              <a:buAutoNum type="arabicPeriod" startAt="5"/>
            </a:pPr>
            <a:r>
              <a:rPr lang="en-US" b="0" i="0" u="none" strike="noStrike" baseline="0" smtClean="0">
                <a:latin typeface="Segoe"/>
                <a:ea typeface="ＭＳ ゴシック"/>
              </a:rPr>
              <a:t>Click the </a:t>
            </a:r>
            <a:r>
              <a:rPr lang="en-US" b="1" i="0" u="none" strike="noStrike" baseline="0" smtClean="0">
                <a:latin typeface="Segoe"/>
                <a:ea typeface="ＭＳ ゴシック"/>
              </a:rPr>
              <a:t>Undo </a:t>
            </a:r>
            <a:r>
              <a:rPr lang="en-US" b="0" i="0" u="none" strike="noStrike" baseline="0" smtClean="0">
                <a:latin typeface="Segoe"/>
                <a:ea typeface="ＭＳ ゴシック"/>
              </a:rPr>
              <a:t>button</a:t>
            </a:r>
            <a:r>
              <a:rPr lang="en-US" b="0" i="0" u="none" strike="noStrike" baseline="0" smtClean="0">
                <a:latin typeface="Times New Roman"/>
                <a:ea typeface="ＭＳ ゴシック"/>
              </a:rPr>
              <a:t>.</a:t>
            </a:r>
          </a:p>
          <a:p>
            <a:pPr lvl="1" rtl="0">
              <a:buAutoNum type="arabicPeriod" startAt="5"/>
            </a:pPr>
            <a:r>
              <a:rPr lang="en-US" b="0" i="0" u="none" strike="noStrike" baseline="0" smtClean="0">
                <a:latin typeface="Segoe"/>
                <a:ea typeface="ＭＳ ゴシック"/>
              </a:rPr>
              <a:t>Click cell </a:t>
            </a:r>
            <a:r>
              <a:rPr lang="en-US" b="1" i="0" u="none" strike="noStrike" baseline="0" smtClean="0">
                <a:latin typeface="Segoe"/>
                <a:ea typeface="ＭＳ ゴシック"/>
              </a:rPr>
              <a:t>C4</a:t>
            </a:r>
            <a:r>
              <a:rPr lang="en-US" b="0" i="0" u="none" strike="noStrike" baseline="0" smtClean="0">
                <a:latin typeface="Segoe"/>
                <a:ea typeface="ＭＳ ゴシック"/>
              </a:rPr>
              <a:t>, point to the fill handle in the lower-right corner of the cell (below), and drag it to </a:t>
            </a:r>
            <a:r>
              <a:rPr lang="en-US" b="1" i="0" u="none" strike="noStrike" baseline="0" smtClean="0">
                <a:latin typeface="Segoe"/>
                <a:ea typeface="ＭＳ ゴシック"/>
              </a:rPr>
              <a:t>E4</a:t>
            </a:r>
            <a:r>
              <a:rPr lang="en-US" b="0" i="0" u="none" strike="noStrike" baseline="0" smtClean="0">
                <a:latin typeface="Segoe"/>
                <a:ea typeface="ＭＳ ゴシック"/>
              </a:rPr>
              <a:t> and release. The Auto Fill Options button appears, and January through March are displayed.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66</a:t>
            </a:fld>
            <a:endParaRPr lang="en-US" dirty="0"/>
          </a:p>
        </p:txBody>
      </p:sp>
      <p:pic>
        <p:nvPicPr>
          <p:cNvPr id="7" name="Picture 6" descr="02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343400"/>
            <a:ext cx="4552058" cy="1779752"/>
          </a:xfrm>
          <a:prstGeom prst="rect">
            <a:avLst/>
          </a:prstGeom>
        </p:spPr>
      </p:pic>
    </p:spTree>
    <p:extLst>
      <p:ext uri="{BB962C8B-B14F-4D97-AF65-F5344CB8AC3E}">
        <p14:creationId xmlns:p14="http://schemas.microsoft.com/office/powerpoint/2010/main" val="2074958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Fill a Series with Auto Fill</a:t>
            </a:r>
          </a:p>
        </p:txBody>
      </p:sp>
      <p:sp>
        <p:nvSpPr>
          <p:cNvPr id="3" name="Text Placeholder 2"/>
          <p:cNvSpPr>
            <a:spLocks noGrp="1"/>
          </p:cNvSpPr>
          <p:nvPr>
            <p:ph type="body" idx="1"/>
          </p:nvPr>
        </p:nvSpPr>
        <p:spPr/>
        <p:txBody>
          <a:bodyPr/>
          <a:lstStyle/>
          <a:p>
            <a:pPr lvl="1" rtl="0">
              <a:buFont typeface="+mj-lt"/>
              <a:buAutoNum type="arabicPeriod" startAt="8"/>
            </a:pPr>
            <a:r>
              <a:rPr lang="en-US" sz="2000" b="0" i="0" u="none" strike="noStrike" baseline="0" smtClean="0">
                <a:latin typeface="Segoe"/>
                <a:ea typeface="ＭＳ ゴシック"/>
              </a:rPr>
              <a:t>Click cell </a:t>
            </a:r>
            <a:r>
              <a:rPr lang="en-US" sz="2000" b="1" i="0" u="none" strike="noStrike" baseline="0" smtClean="0">
                <a:latin typeface="Segoe"/>
                <a:ea typeface="ＭＳ ゴシック"/>
              </a:rPr>
              <a:t>C5</a:t>
            </a:r>
            <a:r>
              <a:rPr lang="en-US" sz="2000" b="0" i="0" u="none" strike="noStrike" baseline="0" smtClean="0">
                <a:latin typeface="Segoe"/>
                <a:ea typeface="ＭＳ ゴシック"/>
              </a:rPr>
              <a:t>, point to the </a:t>
            </a:r>
            <a:br>
              <a:rPr lang="en-US" sz="2000" b="0" i="0" u="none" strike="noStrike" baseline="0" smtClean="0">
                <a:latin typeface="Segoe"/>
                <a:ea typeface="ＭＳ ゴシック"/>
              </a:rPr>
            </a:br>
            <a:r>
              <a:rPr lang="en-US" sz="2000" b="1" i="0" u="none" strike="noStrike" baseline="0" smtClean="0">
                <a:latin typeface="Segoe"/>
                <a:ea typeface="ＭＳ ゴシック"/>
              </a:rPr>
              <a:t>fill handle</a:t>
            </a:r>
            <a:r>
              <a:rPr lang="en-US" sz="2000" b="0" i="0" u="none" strike="noStrike" baseline="0" smtClean="0">
                <a:latin typeface="Segoe"/>
                <a:ea typeface="ＭＳ ゴシック"/>
              </a:rPr>
              <a:t>, and drag it to </a:t>
            </a:r>
            <a:br>
              <a:rPr lang="en-US" sz="2000" b="0" i="0" u="none" strike="noStrike" baseline="0" smtClean="0">
                <a:latin typeface="Segoe"/>
                <a:ea typeface="ＭＳ ゴシック"/>
              </a:rPr>
            </a:br>
            <a:r>
              <a:rPr lang="en-US" sz="2000" b="1" i="0" u="none" strike="noStrike" baseline="0" smtClean="0">
                <a:latin typeface="Segoe"/>
                <a:ea typeface="ＭＳ ゴシック"/>
              </a:rPr>
              <a:t>C9</a:t>
            </a:r>
            <a:r>
              <a:rPr lang="en-US" sz="2000" b="0" i="0" u="none" strike="noStrike" baseline="0" smtClean="0">
                <a:latin typeface="Segoe"/>
                <a:ea typeface="ＭＳ ゴシック"/>
              </a:rPr>
              <a:t> and release. All the </a:t>
            </a:r>
            <a:br>
              <a:rPr lang="en-US" sz="2000" b="0" i="0" u="none" strike="noStrike" baseline="0" smtClean="0">
                <a:latin typeface="Segoe"/>
                <a:ea typeface="ＭＳ ゴシック"/>
              </a:rPr>
            </a:br>
            <a:r>
              <a:rPr lang="en-US" sz="2000" b="0" i="0" u="none" strike="noStrike" baseline="0" smtClean="0">
                <a:latin typeface="Segoe"/>
                <a:ea typeface="ＭＳ ゴシック"/>
              </a:rPr>
              <a:t>numbers turn to $275,000 </a:t>
            </a:r>
            <a:br>
              <a:rPr lang="en-US" sz="2000" b="0" i="0" u="none" strike="noStrike" baseline="0" smtClean="0">
                <a:latin typeface="Segoe"/>
                <a:ea typeface="ＭＳ ゴシック"/>
              </a:rPr>
            </a:br>
            <a:r>
              <a:rPr lang="en-US" sz="2000" b="0" i="0" u="none" strike="noStrike" baseline="0" smtClean="0">
                <a:latin typeface="Segoe"/>
                <a:ea typeface="ＭＳ ゴシック"/>
              </a:rPr>
              <a:t>in column C. The Auto Fill </a:t>
            </a:r>
            <a:br>
              <a:rPr lang="en-US" sz="2000" b="0" i="0" u="none" strike="noStrike" baseline="0" smtClean="0">
                <a:latin typeface="Segoe"/>
                <a:ea typeface="ＭＳ ゴシック"/>
              </a:rPr>
            </a:br>
            <a:r>
              <a:rPr lang="en-US" sz="2000" b="0" i="0" u="none" strike="noStrike" baseline="0" smtClean="0">
                <a:latin typeface="Segoe"/>
                <a:ea typeface="ＭＳ ゴシック"/>
              </a:rPr>
              <a:t>Options button appears in </a:t>
            </a:r>
            <a:br>
              <a:rPr lang="en-US" sz="2000" b="0" i="0" u="none" strike="noStrike" baseline="0" smtClean="0">
                <a:latin typeface="Segoe"/>
                <a:ea typeface="ＭＳ ゴシック"/>
              </a:rPr>
            </a:br>
            <a:r>
              <a:rPr lang="en-US" sz="2000" b="0" i="0" u="none" strike="noStrike" baseline="0" smtClean="0">
                <a:latin typeface="Segoe"/>
                <a:ea typeface="ＭＳ ゴシック"/>
              </a:rPr>
              <a:t>D10 (right).</a:t>
            </a:r>
          </a:p>
          <a:p>
            <a:pPr lvl="1" rtl="0">
              <a:buAutoNum type="arabicPeriod" startAt="8"/>
            </a:pP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Auto Fill Options</a:t>
            </a:r>
            <a:r>
              <a:rPr lang="en-US" sz="2000" b="0" i="0" u="none" strike="noStrike" baseline="0" smtClean="0">
                <a:latin typeface="Segoe"/>
                <a:ea typeface="ＭＳ ゴシック"/>
              </a:rPr>
              <a:t> button, and choose </a:t>
            </a:r>
            <a:r>
              <a:rPr lang="en-US" sz="2000" b="1" i="0" u="none" strike="noStrike" baseline="0" smtClean="0">
                <a:latin typeface="Segoe"/>
                <a:ea typeface="ＭＳ ゴシック"/>
              </a:rPr>
              <a:t>Fill Formatting Only</a:t>
            </a:r>
            <a:r>
              <a:rPr lang="en-US" sz="2000" b="0" i="0" u="none" strike="noStrike" baseline="0" smtClean="0">
                <a:latin typeface="Segoe"/>
                <a:ea typeface="ＭＳ ゴシック"/>
              </a:rPr>
              <a:t> from the list that appears. All the numbers return to their values and are formatted with dollar signs and commas.</a:t>
            </a:r>
          </a:p>
          <a:p>
            <a:pPr lvl="1" rtl="0">
              <a:buAutoNum type="arabicPeriod" startAt="8"/>
            </a:pPr>
            <a:r>
              <a:rPr lang="en-US" sz="2000" b="0" i="0" u="none" strike="noStrike" baseline="0" smtClean="0">
                <a:latin typeface="Segoe"/>
                <a:ea typeface="ＭＳ ゴシック"/>
              </a:rPr>
              <a:t>Repeat Step 9 for the range B5:B9. </a:t>
            </a:r>
          </a:p>
          <a:p>
            <a:pPr lvl="1" rtl="0">
              <a:buAutoNum type="arabicPeriod" startAt="8"/>
            </a:pPr>
            <a:r>
              <a:rPr lang="en-US" sz="2000" b="0" i="0" u="none" strike="noStrike" baseline="0" smtClean="0">
                <a:latin typeface="Segoe"/>
                <a:ea typeface="ＭＳ ゴシック"/>
              </a:rPr>
              <a:t>Click cell </a:t>
            </a:r>
            <a:r>
              <a:rPr lang="en-US" sz="2000" b="1" i="0" u="none" strike="noStrike" baseline="0" smtClean="0">
                <a:latin typeface="Segoe"/>
                <a:ea typeface="ＭＳ ゴシック"/>
              </a:rPr>
              <a:t>A9</a:t>
            </a:r>
            <a:r>
              <a:rPr lang="en-US" sz="2000" b="0" i="0" u="none" strike="noStrike" baseline="0" smtClean="0">
                <a:latin typeface="Times New Roman"/>
                <a:ea typeface="ＭＳ ゴシック"/>
              </a:rPr>
              <a:t>,</a:t>
            </a:r>
            <a:r>
              <a:rPr lang="en-US" sz="2000" b="0" i="0" u="none" strike="noStrike" baseline="0" smtClean="0">
                <a:latin typeface="Segoe"/>
                <a:ea typeface="ＭＳ ゴシック"/>
              </a:rPr>
              <a:t> and then drag the fill handle down to </a:t>
            </a:r>
            <a:r>
              <a:rPr lang="en-US" sz="2000" b="1" i="0" u="none" strike="noStrike" baseline="0" smtClean="0">
                <a:latin typeface="Segoe"/>
                <a:ea typeface="ＭＳ ゴシック"/>
              </a:rPr>
              <a:t>A15</a:t>
            </a:r>
            <a:r>
              <a:rPr lang="en-US" sz="2000" b="0" i="0" u="none" strike="noStrike" baseline="0" smtClean="0">
                <a:latin typeface="Segoe"/>
                <a:ea typeface="ＭＳ ゴシック"/>
              </a:rPr>
              <a:t>. Ryan Calafato's name is repeated.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67</a:t>
            </a:fld>
            <a:endParaRPr lang="en-US" dirty="0"/>
          </a:p>
        </p:txBody>
      </p:sp>
      <p:pic>
        <p:nvPicPr>
          <p:cNvPr id="7" name="Picture 6" descr="02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725448"/>
            <a:ext cx="3742997" cy="1825402"/>
          </a:xfrm>
          <a:prstGeom prst="rect">
            <a:avLst/>
          </a:prstGeom>
        </p:spPr>
      </p:pic>
    </p:spTree>
    <p:extLst>
      <p:ext uri="{BB962C8B-B14F-4D97-AF65-F5344CB8AC3E}">
        <p14:creationId xmlns:p14="http://schemas.microsoft.com/office/powerpoint/2010/main" val="3864815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Fill a Series with Auto Fill</a:t>
            </a:r>
          </a:p>
        </p:txBody>
      </p:sp>
      <p:sp>
        <p:nvSpPr>
          <p:cNvPr id="3" name="Text Placeholder 2"/>
          <p:cNvSpPr>
            <a:spLocks noGrp="1"/>
          </p:cNvSpPr>
          <p:nvPr>
            <p:ph type="body" idx="1"/>
          </p:nvPr>
        </p:nvSpPr>
        <p:spPr/>
        <p:txBody>
          <a:bodyPr/>
          <a:lstStyle/>
          <a:p>
            <a:pPr lvl="1" rtl="0">
              <a:buFont typeface="+mj-lt"/>
              <a:buAutoNum type="arabicPeriod" startAt="12"/>
            </a:pPr>
            <a:r>
              <a:rPr lang="en-US" b="0" i="0" u="none" strike="noStrike" baseline="0" smtClean="0">
                <a:latin typeface="Segoe"/>
                <a:ea typeface="ＭＳ ゴシック"/>
              </a:rPr>
              <a:t>Click the </a:t>
            </a:r>
            <a:r>
              <a:rPr lang="en-US" b="1" i="0" u="none" strike="noStrike" baseline="0" smtClean="0">
                <a:latin typeface="Segoe"/>
                <a:ea typeface="ＭＳ ゴシック"/>
              </a:rPr>
              <a:t>Undo </a:t>
            </a:r>
            <a:r>
              <a:rPr lang="en-US" b="0" i="0" u="none" strike="noStrike" baseline="0" smtClean="0">
                <a:latin typeface="Segoe"/>
                <a:ea typeface="ＭＳ ゴシック"/>
              </a:rPr>
              <a:t>button to return the spreadsheet to what is shownbelow.</a:t>
            </a:r>
          </a:p>
          <a:p>
            <a:pPr lvl="1" rtl="0">
              <a:buAutoNum type="arabicPeriod" startAt="12"/>
            </a:pPr>
            <a:r>
              <a:rPr lang="en-US" i="0" u="none" strike="noStrike" baseline="0" smtClean="0">
                <a:latin typeface="Segoe"/>
                <a:ea typeface="ＭＳ ゴシック"/>
              </a:rPr>
              <a:t> </a:t>
            </a:r>
            <a:r>
              <a:rPr lang="en-US" b="1" i="0" u="none" strike="noStrike" baseline="0" smtClean="0">
                <a:latin typeface="Segoe"/>
                <a:ea typeface="ＭＳ ゴシック"/>
              </a:rPr>
              <a:t>SAVE</a:t>
            </a:r>
            <a:r>
              <a:rPr lang="en-US" b="0" i="0" u="none" strike="noStrike" baseline="0" smtClean="0">
                <a:latin typeface="Segoe"/>
                <a:ea typeface="ＭＳ ゴシック"/>
              </a:rPr>
              <a:t> the workbook as </a:t>
            </a:r>
            <a:r>
              <a:rPr lang="en-US" b="0" i="1" u="none" strike="noStrike" baseline="0" smtClean="0">
                <a:latin typeface="Segoe"/>
                <a:ea typeface="ＭＳ ゴシック"/>
              </a:rPr>
              <a:t>02 Fabrikam Sales Solution</a:t>
            </a:r>
            <a:r>
              <a:rPr lang="en-US" b="0" i="0" u="none" strike="noStrike" baseline="0" smtClean="0">
                <a:latin typeface="Times New Roman"/>
                <a:ea typeface="ＭＳ ゴシック"/>
              </a:rPr>
              <a:t>.</a:t>
            </a:r>
          </a:p>
          <a:p>
            <a:pPr lvl="0" rtl="0"/>
            <a:r>
              <a:rPr lang="en-US" b="1" i="0" u="none" strike="noStrike" baseline="0" smtClean="0">
                <a:latin typeface="Segoe"/>
                <a:ea typeface="ＭＳ ゴシック"/>
              </a:rPr>
              <a:t>PAUSE. EXIT</a:t>
            </a:r>
            <a:r>
              <a:rPr lang="en-US" b="0" i="0" u="none" strike="noStrike" baseline="0" smtClean="0">
                <a:latin typeface="Segoe"/>
                <a:ea typeface="ＭＳ ゴシック"/>
              </a:rPr>
              <a:t> 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68</a:t>
            </a:fld>
            <a:endParaRPr lang="en-US" dirty="0"/>
          </a:p>
        </p:txBody>
      </p:sp>
      <p:pic>
        <p:nvPicPr>
          <p:cNvPr id="7" name="Picture 6" descr="02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467" y="3388491"/>
            <a:ext cx="4610100" cy="2349500"/>
          </a:xfrm>
          <a:prstGeom prst="rect">
            <a:avLst/>
          </a:prstGeom>
        </p:spPr>
      </p:pic>
    </p:spTree>
    <p:extLst>
      <p:ext uri="{BB962C8B-B14F-4D97-AF65-F5344CB8AC3E}">
        <p14:creationId xmlns:p14="http://schemas.microsoft.com/office/powerpoint/2010/main" val="90109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Fill a Series with Auto Fill</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After you fill cells using the fill handle, the Auto Fill Options button appears so that you can choose how the selection is filled. In Excel, the default option is to copy the original content and formatting. </a:t>
            </a:r>
          </a:p>
          <a:p>
            <a:pPr lvl="0" rtl="0"/>
            <a:r>
              <a:rPr lang="en-US" b="0" i="0" u="none" strike="noStrike" baseline="0" smtClean="0">
                <a:latin typeface="Segoe"/>
                <a:ea typeface="ＭＳ ゴシック"/>
              </a:rPr>
              <a:t>With Auto Fill</a:t>
            </a:r>
            <a:r>
              <a:rPr lang="en-US" b="0" i="0" u="none" strike="noStrike" baseline="0" smtClean="0">
                <a:latin typeface="Times New Roman"/>
                <a:ea typeface="ＭＳ ゴシック"/>
              </a:rPr>
              <a:t>,</a:t>
            </a:r>
            <a:r>
              <a:rPr lang="en-US" b="0" i="0" u="none" strike="noStrike" baseline="0" smtClean="0">
                <a:latin typeface="Segoe"/>
                <a:ea typeface="ＭＳ ゴシック"/>
              </a:rPr>
              <a:t> you can select how the content of the original cell appears in each cell in the filled range.</a:t>
            </a:r>
          </a:p>
          <a:p>
            <a:pPr lvl="0" rtl="0"/>
            <a:r>
              <a:rPr lang="en-US" b="0" i="0" u="none" strike="noStrike" baseline="0" smtClean="0">
                <a:latin typeface="Segoe"/>
                <a:ea typeface="ＭＳ ゴシック"/>
              </a:rPr>
              <a:t>Excel recognizes January as the beginning of a natural series and completes the series as far as you take the fill handle. A </a:t>
            </a:r>
            <a:r>
              <a:rPr lang="en-US" b="1" i="1" u="none" strike="noStrike" baseline="0" smtClean="0">
                <a:latin typeface="Segoe"/>
                <a:ea typeface="ＭＳ ゴシック"/>
              </a:rPr>
              <a:t>natural series</a:t>
            </a:r>
            <a:r>
              <a:rPr lang="en-US" b="0" i="0" u="none" strike="noStrike" baseline="0" smtClean="0">
                <a:latin typeface="Segoe"/>
                <a:ea typeface="ＭＳ ゴシック"/>
              </a:rPr>
              <a:t> is a formatted series of text or numbers that are in a normal sequence such as months, weekdays, numbers, or times.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69</a:t>
            </a:fld>
            <a:endParaRPr lang="en-US" dirty="0"/>
          </a:p>
        </p:txBody>
      </p:sp>
    </p:spTree>
    <p:extLst>
      <p:ext uri="{BB962C8B-B14F-4D97-AF65-F5344CB8AC3E}">
        <p14:creationId xmlns:p14="http://schemas.microsoft.com/office/powerpoint/2010/main" val="2002702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Create a Workbook from Scratch</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LAUNCH</a:t>
            </a:r>
            <a:r>
              <a:rPr lang="en-US" b="0" i="0" u="none" strike="noStrike" baseline="0" smtClean="0">
                <a:latin typeface="Segoe"/>
                <a:ea typeface="ＭＳ ゴシック"/>
              </a:rPr>
              <a:t> Excel. Excel gives you options for starting a blank workbook, taking a tour, or using templates (right).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a:t>
            </a:fld>
            <a:endParaRPr lang="en-US" dirty="0"/>
          </a:p>
        </p:txBody>
      </p:sp>
      <p:pic>
        <p:nvPicPr>
          <p:cNvPr id="7" name="Picture 6" descr="02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35" y="2286000"/>
            <a:ext cx="4866862" cy="3906783"/>
          </a:xfrm>
          <a:prstGeom prst="rect">
            <a:avLst/>
          </a:prstGeom>
        </p:spPr>
      </p:pic>
    </p:spTree>
    <p:extLst>
      <p:ext uri="{BB962C8B-B14F-4D97-AF65-F5344CB8AC3E}">
        <p14:creationId xmlns:p14="http://schemas.microsoft.com/office/powerpoint/2010/main" val="29475214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Fill a Series with Auto Fill</a:t>
            </a:r>
          </a:p>
        </p:txBody>
      </p:sp>
      <p:sp>
        <p:nvSpPr>
          <p:cNvPr id="3" name="Text Placeholder 2"/>
          <p:cNvSpPr>
            <a:spLocks noGrp="1"/>
          </p:cNvSpPr>
          <p:nvPr>
            <p:ph type="body" idx="1"/>
          </p:nvPr>
        </p:nvSpPr>
        <p:spPr/>
        <p:txBody>
          <a:bodyPr/>
          <a:lstStyle/>
          <a:p>
            <a:pPr lvl="0" rtl="0"/>
            <a:r>
              <a:rPr lang="en-US" sz="2000" b="0" i="0" u="none" strike="noStrike" baseline="0" smtClean="0">
                <a:latin typeface="Segoe"/>
                <a:ea typeface="ＭＳ ゴシック"/>
              </a:rPr>
              <a:t>For example, a natural series of numbers could be 1, 2, 3, or 100, 200, 300, or a natural series of text could be Monday, Tuesday, Wednesday, or January, February, March. For different natural series, see table.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70</a:t>
            </a:fld>
            <a:endParaRPr lang="en-US" dirty="0"/>
          </a:p>
        </p:txBody>
      </p:sp>
      <p:pic>
        <p:nvPicPr>
          <p:cNvPr id="7" name="Picture 6" descr="table02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514600"/>
            <a:ext cx="5369034" cy="3570854"/>
          </a:xfrm>
          <a:prstGeom prst="rect">
            <a:avLst/>
          </a:prstGeom>
        </p:spPr>
      </p:pic>
    </p:spTree>
    <p:extLst>
      <p:ext uri="{BB962C8B-B14F-4D97-AF65-F5344CB8AC3E}">
        <p14:creationId xmlns:p14="http://schemas.microsoft.com/office/powerpoint/2010/main" val="25181307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Filling Cells with Flash Fill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1" i="1" u="none" strike="noStrike" baseline="0" smtClean="0">
                <a:latin typeface="Segoe"/>
                <a:ea typeface="ＭＳ ゴシック"/>
              </a:rPr>
              <a:t>Flash Fill, </a:t>
            </a:r>
            <a:r>
              <a:rPr lang="en-US" b="0" i="0" u="none" strike="noStrike" baseline="0" smtClean="0">
                <a:latin typeface="Segoe"/>
                <a:ea typeface="ＭＳ ゴシック"/>
              </a:rPr>
              <a:t>new in Excel 2013, is like Auto Fill, but Excel does more work. </a:t>
            </a:r>
          </a:p>
          <a:p>
            <a:pPr lvl="0" rtl="0"/>
            <a:r>
              <a:rPr lang="en-US" b="0" i="0" u="none" strike="noStrike" baseline="0" smtClean="0">
                <a:latin typeface="Segoe"/>
                <a:ea typeface="ＭＳ ゴシック"/>
              </a:rPr>
              <a:t>When Excel recognizes a pattern based on other information in your workbook, it will use the pattern. </a:t>
            </a:r>
          </a:p>
          <a:p>
            <a:pPr lvl="0" rtl="0"/>
            <a:r>
              <a:rPr lang="en-US" b="0" i="0" u="none" strike="noStrike" baseline="0" smtClean="0">
                <a:latin typeface="Segoe"/>
                <a:ea typeface="ＭＳ ゴシック"/>
              </a:rPr>
              <a:t>This is helpful in an example where you have typed first and last names in one column and later decide that you want to sort by last name and then first name. </a:t>
            </a:r>
          </a:p>
          <a:p>
            <a:pPr lvl="0" rtl="0"/>
            <a:r>
              <a:rPr lang="en-US" b="0" i="0" u="none" strike="noStrike" baseline="0" smtClean="0">
                <a:latin typeface="Segoe"/>
                <a:ea typeface="ＭＳ ゴシック"/>
              </a:rPr>
              <a:t>You can create two more columns to separate the names. After you start typing the first names, Excel completes the column. You can repeat with the last name column. </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71</a:t>
            </a:fld>
            <a:endParaRPr lang="en-US" dirty="0"/>
          </a:p>
        </p:txBody>
      </p:sp>
    </p:spTree>
    <p:extLst>
      <p:ext uri="{BB962C8B-B14F-4D97-AF65-F5344CB8AC3E}">
        <p14:creationId xmlns:p14="http://schemas.microsoft.com/office/powerpoint/2010/main" val="5421553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Fill Cells with Flash Fill</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a:t>
            </a:r>
            <a:r>
              <a:rPr lang="en-US" b="0" i="0" u="none" strike="noStrike" baseline="0" smtClean="0">
                <a:latin typeface="Segoe"/>
                <a:ea typeface="ＭＳ ゴシック"/>
              </a:rPr>
              <a:t> Before you begin these steps, </a:t>
            </a:r>
            <a:r>
              <a:rPr lang="en-US" b="1" i="0" u="none" strike="noStrike" baseline="0" smtClean="0">
                <a:latin typeface="Segoe"/>
                <a:ea typeface="ＭＳ ゴシック"/>
              </a:rPr>
              <a:t>LAUNCH </a:t>
            </a:r>
            <a:r>
              <a:rPr lang="en-US" b="0" i="0" u="none" strike="noStrike" baseline="0" smtClean="0">
                <a:latin typeface="Segoe"/>
                <a:ea typeface="ＭＳ ゴシック"/>
              </a:rPr>
              <a:t>Microsoft Excel. </a:t>
            </a:r>
          </a:p>
          <a:p>
            <a:pPr lvl="1" rtl="0"/>
            <a:r>
              <a:rPr lang="en-US" b="0" i="0" u="none" strike="noStrike" baseline="0" smtClean="0">
                <a:latin typeface="Segoe"/>
                <a:ea typeface="ＭＳ ゴシック"/>
              </a:rPr>
              <a:t>Open the </a:t>
            </a:r>
            <a:r>
              <a:rPr lang="en-US" b="1" i="1" u="none" strike="noStrike" baseline="0" smtClean="0">
                <a:latin typeface="Segoe"/>
                <a:ea typeface="ＭＳ ゴシック"/>
              </a:rPr>
              <a:t>02 Customers</a:t>
            </a:r>
            <a:r>
              <a:rPr lang="en-US" b="0" i="0" u="none" strike="noStrike" baseline="0" smtClean="0">
                <a:latin typeface="Segoe"/>
                <a:ea typeface="ＭＳ ゴシック"/>
              </a:rPr>
              <a:t> file.</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B1</a:t>
            </a:r>
            <a:r>
              <a:rPr lang="en-US" b="0" i="0" u="none" strike="noStrike" baseline="0" smtClean="0">
                <a:latin typeface="Segoe"/>
                <a:ea typeface="ＭＳ ゴシック"/>
              </a:rPr>
              <a:t>, type </a:t>
            </a:r>
            <a:r>
              <a:rPr lang="en-US" b="1" i="0" u="none" strike="noStrike" baseline="0" smtClean="0">
                <a:latin typeface="Segoe"/>
                <a:ea typeface="ＭＳ ゴシック"/>
              </a:rPr>
              <a:t>First</a:t>
            </a:r>
            <a:r>
              <a:rPr lang="en-US" b="0" i="0" u="none" strike="noStrike" baseline="0" smtClean="0">
                <a:latin typeface="Segoe"/>
                <a:ea typeface="ＭＳ ゴシック"/>
              </a:rPr>
              <a:t>, and press </a:t>
            </a:r>
            <a:r>
              <a:rPr lang="en-US" b="1" i="0" u="none" strike="noStrike" baseline="0" smtClean="0">
                <a:latin typeface="Segoe"/>
                <a:ea typeface="ＭＳ ゴシック"/>
              </a:rPr>
              <a:t>Tab</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C1</a:t>
            </a:r>
            <a:r>
              <a:rPr lang="en-US" b="0" i="0" u="none" strike="noStrike" baseline="0" smtClean="0">
                <a:latin typeface="Segoe"/>
                <a:ea typeface="ＭＳ ゴシック"/>
              </a:rPr>
              <a:t>, type </a:t>
            </a:r>
            <a:r>
              <a:rPr lang="en-US" b="1" i="0" u="none" strike="noStrike" baseline="0" smtClean="0">
                <a:latin typeface="Segoe"/>
                <a:ea typeface="ＭＳ ゴシック"/>
              </a:rPr>
              <a:t>Last</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B2</a:t>
            </a:r>
            <a:r>
              <a:rPr lang="en-US" b="0" i="0" u="none" strike="noStrike" baseline="0" smtClean="0">
                <a:latin typeface="Segoe"/>
                <a:ea typeface="ＭＳ ゴシック"/>
              </a:rPr>
              <a:t>, type </a:t>
            </a:r>
            <a:r>
              <a:rPr lang="en-US" b="1" i="0" u="none" strike="noStrike" baseline="0" smtClean="0">
                <a:latin typeface="Segoe"/>
                <a:ea typeface="ＭＳ ゴシック"/>
              </a:rPr>
              <a:t>Kim</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In cell B3, type </a:t>
            </a:r>
            <a:r>
              <a:rPr lang="en-US" b="1" i="0" u="none" strike="noStrike" baseline="0" smtClean="0">
                <a:latin typeface="Segoe"/>
                <a:ea typeface="ＭＳ ゴシック"/>
              </a:rPr>
              <a:t>H</a:t>
            </a:r>
            <a:r>
              <a:rPr lang="en-US" b="0" i="0" u="none" strike="noStrike" baseline="0" smtClean="0">
                <a:latin typeface="Segoe"/>
                <a:ea typeface="ＭＳ ゴシック"/>
              </a:rPr>
              <a:t>. Notice that Hazem </a:t>
            </a:r>
            <a:br>
              <a:rPr lang="en-US" b="0" i="0" u="none" strike="noStrike" baseline="0" smtClean="0">
                <a:latin typeface="Segoe"/>
                <a:ea typeface="ＭＳ ゴシック"/>
              </a:rPr>
            </a:br>
            <a:r>
              <a:rPr lang="en-US" b="0" i="0" u="none" strike="noStrike" baseline="0" smtClean="0">
                <a:latin typeface="Segoe"/>
                <a:ea typeface="ＭＳ ゴシック"/>
              </a:rPr>
              <a:t>shows in the rest of the cell and the </a:t>
            </a:r>
            <a:br>
              <a:rPr lang="en-US" b="0" i="0" u="none" strike="noStrike" baseline="0" smtClean="0">
                <a:latin typeface="Segoe"/>
                <a:ea typeface="ＭＳ ゴシック"/>
              </a:rPr>
            </a:br>
            <a:r>
              <a:rPr lang="en-US" b="0" i="0" u="none" strike="noStrike" baseline="0" smtClean="0">
                <a:latin typeface="Segoe"/>
                <a:ea typeface="ＭＳ ゴシック"/>
              </a:rPr>
              <a:t>other first names of the customers </a:t>
            </a:r>
            <a:br>
              <a:rPr lang="en-US" b="0" i="0" u="none" strike="noStrike" baseline="0" smtClean="0">
                <a:latin typeface="Segoe"/>
                <a:ea typeface="ＭＳ ゴシック"/>
              </a:rPr>
            </a:br>
            <a:r>
              <a:rPr lang="en-US" b="0" i="0" u="none" strike="noStrike" baseline="0" smtClean="0">
                <a:latin typeface="Segoe"/>
                <a:ea typeface="ＭＳ ゴシック"/>
              </a:rPr>
              <a:t>appear (right). </a:t>
            </a:r>
          </a:p>
          <a:p>
            <a:pPr lvl="1" rtl="0"/>
            <a:r>
              <a:rPr lang="en-US" b="0" i="0" u="none" strike="noStrike" baseline="0" smtClean="0">
                <a:latin typeface="Segoe"/>
                <a:ea typeface="ＭＳ ゴシック"/>
              </a:rPr>
              <a:t>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72</a:t>
            </a:fld>
            <a:endParaRPr lang="en-US" dirty="0"/>
          </a:p>
        </p:txBody>
      </p:sp>
      <p:pic>
        <p:nvPicPr>
          <p:cNvPr id="7" name="Picture 6" descr="02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663" y="1981201"/>
            <a:ext cx="1936523" cy="4167352"/>
          </a:xfrm>
          <a:prstGeom prst="rect">
            <a:avLst/>
          </a:prstGeom>
        </p:spPr>
      </p:pic>
    </p:spTree>
    <p:extLst>
      <p:ext uri="{BB962C8B-B14F-4D97-AF65-F5344CB8AC3E}">
        <p14:creationId xmlns:p14="http://schemas.microsoft.com/office/powerpoint/2010/main" val="4498541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Fill Cells with Flash Fill</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smtClean="0">
                <a:latin typeface="Segoe"/>
                <a:ea typeface="ＭＳ ゴシック"/>
              </a:rPr>
              <a:t>Click cell </a:t>
            </a:r>
            <a:r>
              <a:rPr lang="en-US" b="1" i="0" u="none" strike="noStrike" baseline="0" smtClean="0">
                <a:latin typeface="Segoe"/>
                <a:ea typeface="ＭＳ ゴシック"/>
              </a:rPr>
              <a:t>C2</a:t>
            </a:r>
            <a:r>
              <a:rPr lang="en-US" b="0" i="0" u="none" strike="noStrike" baseline="0" smtClean="0">
                <a:latin typeface="Segoe"/>
                <a:ea typeface="ＭＳ ゴシック"/>
              </a:rPr>
              <a:t>, type </a:t>
            </a:r>
            <a:r>
              <a:rPr lang="en-US" b="1" i="0" u="none" strike="noStrike" baseline="0" smtClean="0">
                <a:latin typeface="Segoe"/>
                <a:ea typeface="ＭＳ ゴシック"/>
              </a:rPr>
              <a:t>Abercrombie</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7"/>
            </a:pPr>
            <a:r>
              <a:rPr lang="en-US" b="0" i="0" u="none" strike="noStrike" baseline="0" smtClean="0">
                <a:latin typeface="Segoe"/>
                <a:ea typeface="ＭＳ ゴシック"/>
              </a:rPr>
              <a:t>In cell C3, type </a:t>
            </a:r>
            <a:r>
              <a:rPr lang="en-US" b="1" i="0" u="none" strike="noStrike" baseline="0" smtClean="0">
                <a:latin typeface="Segoe"/>
                <a:ea typeface="ＭＳ ゴシック"/>
              </a:rPr>
              <a:t>A</a:t>
            </a:r>
            <a:r>
              <a:rPr lang="en-US" b="0" i="0" u="none" strike="noStrike" baseline="0" smtClean="0">
                <a:latin typeface="Segoe"/>
                <a:ea typeface="ＭＳ ゴシック"/>
              </a:rPr>
              <a:t> and notice that Abercrombie is repeated with AutoComplete. Continue typing </a:t>
            </a:r>
            <a:r>
              <a:rPr lang="en-US" b="1" i="0" u="none" strike="noStrike" baseline="0" smtClean="0">
                <a:latin typeface="Segoe"/>
                <a:ea typeface="ＭＳ ゴシック"/>
              </a:rPr>
              <a:t>bol</a:t>
            </a:r>
            <a:r>
              <a:rPr lang="en-US" b="0" i="0" u="none" strike="noStrike" baseline="0" smtClean="0">
                <a:latin typeface="Segoe"/>
                <a:ea typeface="ＭＳ ゴシック"/>
              </a:rPr>
              <a:t> and notice that the last names all appear.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7"/>
            </a:pPr>
            <a:r>
              <a:rPr lang="en-US" b="0" i="0" u="none" strike="noStrike" baseline="0" smtClean="0">
                <a:latin typeface="Segoe"/>
                <a:ea typeface="ＭＳ ゴシック"/>
              </a:rPr>
              <a:t>Double-click the right border of columns </a:t>
            </a:r>
            <a:r>
              <a:rPr lang="en-US" b="1" i="0" u="none" strike="noStrike" baseline="0" smtClean="0">
                <a:latin typeface="Segoe"/>
                <a:ea typeface="ＭＳ ゴシック"/>
              </a:rPr>
              <a:t>B</a:t>
            </a:r>
            <a:r>
              <a:rPr lang="en-US" b="0" i="0" u="none" strike="noStrike" baseline="0" smtClean="0">
                <a:latin typeface="Segoe"/>
                <a:ea typeface="ＭＳ ゴシック"/>
              </a:rPr>
              <a:t> and </a:t>
            </a:r>
            <a:r>
              <a:rPr lang="en-US" b="1" i="0" u="none" strike="noStrike" baseline="0" smtClean="0">
                <a:latin typeface="Segoe"/>
                <a:ea typeface="ＭＳ ゴシック"/>
              </a:rPr>
              <a:t>C</a:t>
            </a:r>
            <a:r>
              <a:rPr lang="en-US" b="0" i="0" u="none" strike="noStrike" baseline="0" smtClean="0">
                <a:latin typeface="Segoe"/>
                <a:ea typeface="ＭＳ ゴシック"/>
              </a:rPr>
              <a:t> to set the column width.</a:t>
            </a:r>
          </a:p>
          <a:p>
            <a:pPr lvl="1" rtl="0">
              <a:buAutoNum type="arabicPeriod" startAt="7"/>
            </a:pPr>
            <a:r>
              <a:rPr lang="en-US" b="0" i="0" u="none" strike="noStrike" baseline="0" smtClean="0">
                <a:latin typeface="Segoe"/>
                <a:ea typeface="ＭＳ ゴシック"/>
              </a:rPr>
              <a:t>Scroll down and notice that the entire worksheet is filled in.</a:t>
            </a:r>
          </a:p>
          <a:p>
            <a:pPr lvl="1" rtl="0">
              <a:buAutoNum type="arabicPeriod" startAt="7"/>
            </a:pPr>
            <a:r>
              <a:rPr lang="en-US" i="0" u="none" strike="noStrike" baseline="0" smtClean="0">
                <a:latin typeface="Segoe"/>
                <a:ea typeface="ＭＳ ゴシック"/>
              </a:rPr>
              <a:t> </a:t>
            </a:r>
            <a:r>
              <a:rPr lang="en-US" b="1" i="0" u="none" strike="noStrike" baseline="0" smtClean="0">
                <a:latin typeface="Segoe"/>
                <a:ea typeface="ＭＳ ゴシック"/>
              </a:rPr>
              <a:t>SAVE</a:t>
            </a:r>
            <a:r>
              <a:rPr lang="en-US" b="0" i="0" u="none" strike="noStrike" baseline="0" smtClean="0">
                <a:latin typeface="Segoe"/>
                <a:ea typeface="ＭＳ ゴシック"/>
              </a:rPr>
              <a:t> the file as 02 Customers Solution.</a:t>
            </a:r>
          </a:p>
          <a:p>
            <a:pPr lvl="0" rtl="0"/>
            <a:r>
              <a:rPr lang="en-US" b="1" i="0" u="none" strike="noStrike" baseline="0" smtClean="0">
                <a:latin typeface="Segoe"/>
                <a:ea typeface="ＭＳ ゴシック"/>
              </a:rPr>
              <a:t>PAUSE. EXIT</a:t>
            </a:r>
            <a:r>
              <a:rPr lang="en-US" b="0" i="0" u="none" strike="noStrike" baseline="0" smtClean="0">
                <a:latin typeface="Segoe"/>
                <a:ea typeface="ＭＳ ゴシック"/>
              </a:rPr>
              <a:t> 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73</a:t>
            </a:fld>
            <a:endParaRPr lang="en-US" dirty="0"/>
          </a:p>
        </p:txBody>
      </p:sp>
    </p:spTree>
    <p:extLst>
      <p:ext uri="{BB962C8B-B14F-4D97-AF65-F5344CB8AC3E}">
        <p14:creationId xmlns:p14="http://schemas.microsoft.com/office/powerpoint/2010/main" val="7470082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Cutting, Copying, and Pasting Data </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You can use Excel’s Cut, Copy, and Paste commands to copy or move entire cells with their contents, formats, and formulas.</a:t>
            </a:r>
          </a:p>
          <a:p>
            <a:pPr lvl="0" rtl="0"/>
            <a:r>
              <a:rPr lang="en-US" b="0" i="0" u="none" strike="noStrike" baseline="0" smtClean="0">
                <a:latin typeface="Segoe"/>
                <a:ea typeface="ＭＳ ゴシック"/>
              </a:rPr>
              <a:t>You can also copy specific contents or attributes from the cells. For example, you can copy the format only without copying the cell value</a:t>
            </a:r>
            <a:r>
              <a:rPr lang="en-US" b="0" i="0" u="none" strike="noStrike" baseline="0" smtClean="0">
                <a:latin typeface="Times New Roman"/>
                <a:ea typeface="ＭＳ ゴシック"/>
              </a:rPr>
              <a:t>,</a:t>
            </a:r>
            <a:r>
              <a:rPr lang="en-US" b="0" i="0" u="none" strike="noStrike" baseline="0" smtClean="0">
                <a:latin typeface="Segoe"/>
                <a:ea typeface="ＭＳ ゴシック"/>
              </a:rPr>
              <a:t> or copy the resulting value of a formula without copying the formula itself. </a:t>
            </a:r>
          </a:p>
          <a:p>
            <a:pPr lvl="0" rtl="0"/>
            <a:r>
              <a:rPr lang="en-US" b="0" i="0" u="none" strike="noStrike" baseline="0" smtClean="0">
                <a:latin typeface="Segoe"/>
                <a:ea typeface="ＭＳ ゴシック"/>
              </a:rPr>
              <a:t>You can also copy the value from the original cell but retain the formatting of the destination cell.</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74</a:t>
            </a:fld>
            <a:endParaRPr lang="en-US" dirty="0"/>
          </a:p>
        </p:txBody>
      </p:sp>
    </p:spTree>
    <p:extLst>
      <p:ext uri="{BB962C8B-B14F-4D97-AF65-F5344CB8AC3E}">
        <p14:creationId xmlns:p14="http://schemas.microsoft.com/office/powerpoint/2010/main" val="14134666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Cutting, Copying, and Pasting Data </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Cut, copy, and paste functions can be performed in a variety of ways by using:</a:t>
            </a:r>
          </a:p>
          <a:p>
            <a:pPr lvl="0" rtl="0"/>
            <a:r>
              <a:rPr lang="en-US" b="0" i="0" u="none" strike="noStrike" baseline="0" smtClean="0">
                <a:latin typeface="Segoe"/>
                <a:ea typeface="ＭＳ ゴシック"/>
              </a:rPr>
              <a:t>The mouse</a:t>
            </a:r>
          </a:p>
          <a:p>
            <a:pPr lvl="0" rtl="0"/>
            <a:r>
              <a:rPr lang="en-US" b="0" i="0" u="none" strike="noStrike" baseline="0" smtClean="0">
                <a:latin typeface="Segoe"/>
                <a:ea typeface="ＭＳ ゴシック"/>
              </a:rPr>
              <a:t>Ribbon commands</a:t>
            </a:r>
          </a:p>
          <a:p>
            <a:pPr lvl="0" rtl="0"/>
            <a:r>
              <a:rPr lang="en-US" b="0" i="0" u="none" strike="noStrike" baseline="0" smtClean="0">
                <a:latin typeface="Segoe"/>
                <a:ea typeface="ＭＳ ゴシック"/>
              </a:rPr>
              <a:t>Shortcut commands, such as Ctrl + C (copy), Ctrl + X (cut), and Ctrl + V (paste)</a:t>
            </a:r>
          </a:p>
          <a:p>
            <a:pPr lvl="0" rtl="0"/>
            <a:r>
              <a:rPr lang="en-US" b="0" i="0" u="none" strike="noStrike" baseline="0" smtClean="0">
                <a:latin typeface="Segoe"/>
                <a:ea typeface="ＭＳ ゴシック"/>
              </a:rPr>
              <a:t>The Office Clipboard pane</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75</a:t>
            </a:fld>
            <a:endParaRPr lang="en-US" dirty="0"/>
          </a:p>
        </p:txBody>
      </p:sp>
    </p:spTree>
    <p:extLst>
      <p:ext uri="{BB962C8B-B14F-4D97-AF65-F5344CB8AC3E}">
        <p14:creationId xmlns:p14="http://schemas.microsoft.com/office/powerpoint/2010/main" val="30098195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Copying a Data Series with the Mouse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By default, drag-and-drop editing is turned on so that you can use the mouse to copy</a:t>
            </a:r>
            <a:r>
              <a:rPr lang="en-US" b="1" i="0" u="none" strike="noStrike" baseline="0" smtClean="0">
                <a:latin typeface="Segoe"/>
                <a:ea typeface="ＭＳ ゴシック"/>
              </a:rPr>
              <a:t> </a:t>
            </a:r>
            <a:r>
              <a:rPr lang="en-US" b="0" i="0" u="none" strike="noStrike" baseline="0" smtClean="0">
                <a:latin typeface="Segoe"/>
                <a:ea typeface="ＭＳ ゴシック"/>
              </a:rPr>
              <a:t>(duplicate) or move cells. </a:t>
            </a:r>
          </a:p>
          <a:p>
            <a:pPr lvl="0" rtl="0"/>
            <a:r>
              <a:rPr lang="en-US" b="0" i="0" u="none" strike="noStrike" baseline="0" smtClean="0">
                <a:latin typeface="Segoe"/>
                <a:ea typeface="ＭＳ ゴシック"/>
              </a:rPr>
              <a:t>Select the cell or range of cells you want to copy and hold down Ctrl while you point to the border of the selection. When the pointer becomes a </a:t>
            </a:r>
            <a:r>
              <a:rPr lang="en-US" b="1" i="1" u="none" strike="noStrike" baseline="0" smtClean="0">
                <a:latin typeface="Segoe"/>
                <a:ea typeface="ＭＳ ゴシック"/>
              </a:rPr>
              <a:t>copy pointer</a:t>
            </a:r>
            <a:r>
              <a:rPr lang="en-US" b="0" i="0" u="none" strike="noStrike" baseline="0" smtClean="0">
                <a:latin typeface="Segoe"/>
                <a:ea typeface="ＭＳ ゴシック"/>
              </a:rPr>
              <a:t> (arrow with a plus)</a:t>
            </a:r>
            <a:r>
              <a:rPr lang="en-US" b="0" i="0" u="none" strike="noStrike" baseline="0" smtClean="0">
                <a:latin typeface="Times New Roman"/>
                <a:ea typeface="ＭＳ ゴシック"/>
              </a:rPr>
              <a:t>,</a:t>
            </a:r>
            <a:r>
              <a:rPr lang="en-US" b="0" i="0" u="none" strike="noStrike" baseline="0" smtClean="0">
                <a:latin typeface="Segoe"/>
                <a:ea typeface="ＭＳ ゴシック"/>
              </a:rPr>
              <a:t> you can drag the cell or range of cells to the new location. </a:t>
            </a:r>
          </a:p>
          <a:p>
            <a:pPr lvl="0" rtl="0"/>
            <a:r>
              <a:rPr lang="en-US" b="0" i="0" u="none" strike="noStrike" baseline="0" smtClean="0">
                <a:latin typeface="Segoe"/>
                <a:ea typeface="ＭＳ ゴシック"/>
              </a:rPr>
              <a:t>As you drag, a scrolling ScreenTip identifies where the selection will be copied if you release the mouse button.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76</a:t>
            </a:fld>
            <a:endParaRPr lang="en-US" dirty="0"/>
          </a:p>
        </p:txBody>
      </p:sp>
    </p:spTree>
    <p:extLst>
      <p:ext uri="{BB962C8B-B14F-4D97-AF65-F5344CB8AC3E}">
        <p14:creationId xmlns:p14="http://schemas.microsoft.com/office/powerpoint/2010/main" val="32444036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Copy a Data Series with the Mouse</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Before you begin these steps, </a:t>
            </a:r>
            <a:r>
              <a:rPr lang="en-US" sz="2000" b="1" i="0" u="none" strike="noStrike" baseline="0" smtClean="0">
                <a:latin typeface="Segoe"/>
                <a:ea typeface="ＭＳ ゴシック"/>
              </a:rPr>
              <a:t>LAUNCH</a:t>
            </a:r>
            <a:r>
              <a:rPr lang="en-US" sz="2000" b="0" i="0" u="none" strike="noStrike" baseline="0" smtClean="0">
                <a:latin typeface="Segoe"/>
                <a:ea typeface="ＭＳ ゴシック"/>
              </a:rPr>
              <a:t> Microsoft Excel. </a:t>
            </a:r>
          </a:p>
          <a:p>
            <a:pPr lvl="1" rtl="0"/>
            <a:r>
              <a:rPr lang="en-US" sz="2000" b="0" i="0" u="none" strike="noStrike" baseline="0" smtClean="0">
                <a:latin typeface="Segoe"/>
                <a:ea typeface="ＭＳ ゴシック"/>
              </a:rPr>
              <a:t>Open the </a:t>
            </a:r>
            <a:r>
              <a:rPr lang="en-US" sz="2000" b="1" i="1" u="none" strike="noStrike" baseline="0" smtClean="0">
                <a:latin typeface="Segoe"/>
                <a:ea typeface="ＭＳ ゴシック"/>
              </a:rPr>
              <a:t>02 Customer Houses</a:t>
            </a:r>
            <a:r>
              <a:rPr lang="en-US" sz="2000" b="0" i="0" u="none" strike="noStrike" baseline="0" smtClean="0">
                <a:latin typeface="Segoe"/>
                <a:ea typeface="ＭＳ ゴシック"/>
              </a:rPr>
              <a:t> file. </a:t>
            </a:r>
          </a:p>
          <a:p>
            <a:pPr lvl="1" rtl="0"/>
            <a:r>
              <a:rPr lang="en-US" sz="2000" b="0" i="0" u="none" strike="noStrike" baseline="0" smtClean="0">
                <a:latin typeface="Segoe"/>
                <a:ea typeface="ＭＳ ゴシック"/>
              </a:rPr>
              <a:t>Select the range </a:t>
            </a:r>
            <a:r>
              <a:rPr lang="en-US" sz="2000" b="1" i="0" u="none" strike="noStrike" baseline="0" smtClean="0">
                <a:latin typeface="Segoe"/>
                <a:ea typeface="ＭＳ ゴシック"/>
              </a:rPr>
              <a:t>A12:A22</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Press </a:t>
            </a:r>
            <a:r>
              <a:rPr lang="en-US" sz="2000" b="1" i="0" u="none" strike="noStrike" baseline="0" smtClean="0">
                <a:latin typeface="Segoe"/>
                <a:ea typeface="ＭＳ ゴシック"/>
              </a:rPr>
              <a:t>Ctrl</a:t>
            </a:r>
            <a:r>
              <a:rPr lang="en-US" sz="2000" b="0" i="0" u="none" strike="noStrike" baseline="0" smtClean="0">
                <a:latin typeface="Segoe"/>
                <a:ea typeface="ＭＳ ゴシック"/>
              </a:rPr>
              <a:t> and hold the mouse button down as you point to the right border of the selected range. The copy pointer is displayed. </a:t>
            </a:r>
          </a:p>
          <a:p>
            <a:pPr lvl="1"/>
            <a:r>
              <a:rPr lang="en-US" sz="2000">
                <a:latin typeface="Segoe"/>
                <a:ea typeface="ＭＳ ゴシック"/>
              </a:rPr>
              <a:t>With the copy pointer displayed, hold down the left mouse button and drag the selection to the right, until </a:t>
            </a:r>
            <a:r>
              <a:rPr lang="en-US" sz="2000" b="1">
                <a:latin typeface="Segoe"/>
                <a:ea typeface="ＭＳ ゴシック"/>
              </a:rPr>
              <a:t>H12:H22</a:t>
            </a:r>
            <a:r>
              <a:rPr lang="en-US" sz="2000">
                <a:latin typeface="Segoe"/>
                <a:ea typeface="ＭＳ ゴシック"/>
              </a:rPr>
              <a:t> appears in the scrolling ScreenTip next to the selection.</a:t>
            </a:r>
          </a:p>
          <a:p>
            <a:pPr lvl="1"/>
            <a:r>
              <a:rPr lang="en-US" sz="2000">
                <a:latin typeface="Segoe"/>
                <a:ea typeface="ＭＳ ゴシック"/>
              </a:rPr>
              <a:t>Release the mouse button and then release </a:t>
            </a:r>
            <a:r>
              <a:rPr lang="en-US" sz="2000" b="1">
                <a:latin typeface="Segoe"/>
                <a:ea typeface="ＭＳ ゴシック"/>
              </a:rPr>
              <a:t>Ctrl</a:t>
            </a:r>
            <a:r>
              <a:rPr lang="en-US" sz="2000">
                <a:latin typeface="Segoe"/>
                <a:ea typeface="ＭＳ ゴシック"/>
              </a:rPr>
              <a:t>. The data in A12:A22 also appears in H12:H22.</a:t>
            </a:r>
          </a:p>
          <a:p>
            <a:pPr lvl="0"/>
            <a:r>
              <a:rPr lang="en-US" sz="2000" b="1">
                <a:latin typeface="Segoe"/>
                <a:ea typeface="ＭＳ ゴシック"/>
              </a:rPr>
              <a:t>PAUSE. LEAVE</a:t>
            </a:r>
            <a:r>
              <a:rPr lang="en-US" sz="2000">
                <a:latin typeface="Segoe"/>
                <a:ea typeface="ＭＳ ゴシック"/>
              </a:rPr>
              <a:t> the workbook open to use in the next exercise.</a:t>
            </a:r>
          </a:p>
          <a:p>
            <a:pPr lvl="1" rtl="0"/>
            <a:endParaRPr lang="en-US" sz="2000"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77</a:t>
            </a:fld>
            <a:endParaRPr lang="en-US" dirty="0"/>
          </a:p>
        </p:txBody>
      </p:sp>
    </p:spTree>
    <p:extLst>
      <p:ext uri="{BB962C8B-B14F-4D97-AF65-F5344CB8AC3E}">
        <p14:creationId xmlns:p14="http://schemas.microsoft.com/office/powerpoint/2010/main" val="2015346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Moving a Data Series with the Mouse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Data can be moved from one location to another within a workbook in much the same way as copying. </a:t>
            </a:r>
          </a:p>
          <a:p>
            <a:pPr lvl="0" rtl="0"/>
            <a:r>
              <a:rPr lang="en-US" b="0" i="0" u="none" strike="noStrike" baseline="0" smtClean="0">
                <a:latin typeface="Segoe"/>
                <a:ea typeface="ＭＳ ゴシック"/>
              </a:rPr>
              <a:t>To move a data series, select the cell or range of cells and point to the border of the selection. </a:t>
            </a:r>
          </a:p>
          <a:p>
            <a:pPr lvl="0" rtl="0"/>
            <a:r>
              <a:rPr lang="en-US" b="0" i="0" u="none" strike="noStrike" baseline="0" smtClean="0">
                <a:latin typeface="Segoe"/>
                <a:ea typeface="ＭＳ ゴシック"/>
              </a:rPr>
              <a:t>When the pointer becomes a </a:t>
            </a:r>
            <a:r>
              <a:rPr lang="en-US" b="1" i="1" u="none" strike="noStrike" baseline="0" smtClean="0">
                <a:latin typeface="Segoe"/>
                <a:ea typeface="ＭＳ ゴシック"/>
              </a:rPr>
              <a:t>move pointer</a:t>
            </a:r>
            <a:r>
              <a:rPr lang="en-US" b="0" i="0" u="none" strike="noStrike" baseline="0" smtClean="0">
                <a:latin typeface="Segoe"/>
                <a:ea typeface="ＭＳ ゴシック"/>
              </a:rPr>
              <a:t>, you can drag the cell or range of cells to a new location. </a:t>
            </a:r>
          </a:p>
          <a:p>
            <a:pPr lvl="0" rtl="0"/>
            <a:r>
              <a:rPr lang="en-US" b="0" i="0" u="none" strike="noStrike" baseline="0" smtClean="0">
                <a:latin typeface="Segoe"/>
                <a:ea typeface="ＭＳ ゴシック"/>
              </a:rPr>
              <a:t>When data is moved, it replaces any existing data in the destination cells.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78</a:t>
            </a:fld>
            <a:endParaRPr lang="en-US" dirty="0"/>
          </a:p>
        </p:txBody>
      </p:sp>
    </p:spTree>
    <p:extLst>
      <p:ext uri="{BB962C8B-B14F-4D97-AF65-F5344CB8AC3E}">
        <p14:creationId xmlns:p14="http://schemas.microsoft.com/office/powerpoint/2010/main" val="25851520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Move a Data Series with the Mouse</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a:t>
            </a:r>
            <a:r>
              <a:rPr lang="en-US" b="0" i="0" u="none" strike="noStrike" baseline="0" smtClean="0">
                <a:latin typeface="Segoe"/>
                <a:ea typeface="ＭＳ ゴシック"/>
              </a:rPr>
              <a:t> the </a:t>
            </a:r>
            <a:r>
              <a:rPr lang="en-US" b="1" i="1" u="none" strike="noStrike" baseline="0" smtClean="0">
                <a:latin typeface="Segoe"/>
                <a:ea typeface="ＭＳ ゴシック"/>
              </a:rPr>
              <a:t>02 Customer Houses</a:t>
            </a:r>
            <a:r>
              <a:rPr lang="en-US" b="0" i="0" u="none" strike="noStrike" baseline="0" smtClean="0">
                <a:latin typeface="Segoe"/>
                <a:ea typeface="ＭＳ ゴシック"/>
              </a:rPr>
              <a:t> workbook from the previous exercise.</a:t>
            </a:r>
          </a:p>
          <a:p>
            <a:pPr lvl="1" rtl="0"/>
            <a:r>
              <a:rPr lang="en-US" b="0" i="0" u="none" strike="noStrike" baseline="0" smtClean="0">
                <a:latin typeface="Segoe"/>
                <a:ea typeface="ＭＳ ゴシック"/>
              </a:rPr>
              <a:t>Select </a:t>
            </a:r>
            <a:r>
              <a:rPr lang="en-US" b="1" i="0" u="none" strike="noStrike" baseline="0" smtClean="0">
                <a:latin typeface="Segoe"/>
                <a:ea typeface="ＭＳ ゴシック"/>
              </a:rPr>
              <a:t>E12:E22</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Point to the right border of the selected range. The move pointer is displayed. </a:t>
            </a:r>
          </a:p>
          <a:p>
            <a:pPr lvl="1"/>
            <a:r>
              <a:rPr lang="en-US">
                <a:latin typeface="Segoe"/>
                <a:ea typeface="ＭＳ ゴシック"/>
              </a:rPr>
              <a:t>With the move pointer displayed, hold down the left mouse button and drag the selection to the right, until </a:t>
            </a:r>
            <a:r>
              <a:rPr lang="en-US" b="1">
                <a:latin typeface="Segoe"/>
                <a:ea typeface="ＭＳ ゴシック"/>
              </a:rPr>
              <a:t>I12:I22</a:t>
            </a:r>
            <a:r>
              <a:rPr lang="en-US">
                <a:latin typeface="Segoe"/>
                <a:ea typeface="ＭＳ ゴシック"/>
              </a:rPr>
              <a:t> appears in the scrolling ScreenTip beside the selected range</a:t>
            </a:r>
            <a:r>
              <a:rPr lang="en-US">
                <a:latin typeface="Times New Roman"/>
                <a:ea typeface="ＭＳ ゴシック"/>
              </a:rPr>
              <a:t>.</a:t>
            </a:r>
          </a:p>
          <a:p>
            <a:pPr lvl="1"/>
            <a:r>
              <a:rPr lang="en-US">
                <a:latin typeface="Segoe"/>
                <a:ea typeface="ＭＳ ゴシック"/>
              </a:rPr>
              <a:t>Release the mouse button. In your worksheet, the destination cells are empty; therefore, you are not concerned with replacing existing data. The data previously in E12:E22 is now in I12:I22</a:t>
            </a:r>
            <a:r>
              <a:rPr lang="en-US">
                <a:latin typeface="Times New Roman"/>
                <a:ea typeface="ＭＳ ゴシック"/>
              </a:rPr>
              <a:t>.</a:t>
            </a:r>
          </a:p>
          <a:p>
            <a:pPr lvl="1" rtl="0"/>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79</a:t>
            </a:fld>
            <a:endParaRPr lang="en-US" dirty="0"/>
          </a:p>
        </p:txBody>
      </p:sp>
    </p:spTree>
    <p:extLst>
      <p:ext uri="{BB962C8B-B14F-4D97-AF65-F5344CB8AC3E}">
        <p14:creationId xmlns:p14="http://schemas.microsoft.com/office/powerpoint/2010/main" val="144927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Create a Workbook from Scratch</a:t>
            </a:r>
            <a:endParaRPr lang="en-US"/>
          </a:p>
        </p:txBody>
      </p:sp>
      <p:sp>
        <p:nvSpPr>
          <p:cNvPr id="3" name="Content Placeholder 2"/>
          <p:cNvSpPr>
            <a:spLocks noGrp="1"/>
          </p:cNvSpPr>
          <p:nvPr>
            <p:ph idx="1"/>
          </p:nvPr>
        </p:nvSpPr>
        <p:spPr/>
        <p:txBody>
          <a:bodyPr/>
          <a:lstStyle/>
          <a:p>
            <a:pPr lvl="1"/>
            <a:r>
              <a:rPr lang="en-US">
                <a:latin typeface="Segoe"/>
                <a:ea typeface="ＭＳ ゴシック"/>
              </a:rPr>
              <a:t>Click </a:t>
            </a:r>
            <a:r>
              <a:rPr lang="en-US" b="1">
                <a:latin typeface="Segoe"/>
                <a:ea typeface="ＭＳ ゴシック"/>
              </a:rPr>
              <a:t>Blank workbook</a:t>
            </a:r>
            <a:r>
              <a:rPr lang="en-US">
                <a:latin typeface="Segoe"/>
                <a:ea typeface="ＭＳ ゴシック"/>
              </a:rPr>
              <a:t>. If you have just launched Excel, Book1 – Excel appears in the title bar at the top of the window. A blank workbook opens with A1 as the active cell.</a:t>
            </a:r>
          </a:p>
          <a:p>
            <a:pPr lvl="1"/>
            <a:r>
              <a:rPr lang="en-US">
                <a:latin typeface="Segoe"/>
                <a:ea typeface="ＭＳ ゴシック"/>
              </a:rPr>
              <a:t>In cell A1, type </a:t>
            </a:r>
            <a:r>
              <a:rPr lang="en-US" b="1">
                <a:latin typeface="Segoe"/>
                <a:ea typeface="ＭＳ ゴシック"/>
              </a:rPr>
              <a:t>Fabrikam </a:t>
            </a:r>
            <a:br>
              <a:rPr lang="en-US" b="1">
                <a:latin typeface="Segoe"/>
                <a:ea typeface="ＭＳ ゴシック"/>
              </a:rPr>
            </a:br>
            <a:r>
              <a:rPr lang="en-US" b="1">
                <a:latin typeface="Segoe"/>
                <a:ea typeface="ＭＳ ゴシック"/>
              </a:rPr>
              <a:t>Inc.</a:t>
            </a:r>
            <a:r>
              <a:rPr lang="en-US">
                <a:latin typeface="Segoe"/>
                <a:ea typeface="ＭＳ ゴシック"/>
              </a:rPr>
              <a:t> This cell is the primary </a:t>
            </a:r>
            <a:br>
              <a:rPr lang="en-US">
                <a:latin typeface="Segoe"/>
                <a:ea typeface="ＭＳ ゴシック"/>
              </a:rPr>
            </a:br>
            <a:r>
              <a:rPr lang="en-US">
                <a:latin typeface="Segoe"/>
                <a:ea typeface="ＭＳ ゴシック"/>
              </a:rPr>
              <a:t>title for the worksheet. </a:t>
            </a:r>
            <a:br>
              <a:rPr lang="en-US">
                <a:latin typeface="Segoe"/>
                <a:ea typeface="ＭＳ ゴシック"/>
              </a:rPr>
            </a:br>
            <a:r>
              <a:rPr lang="en-US">
                <a:latin typeface="Segoe"/>
                <a:ea typeface="ＭＳ ゴシック"/>
              </a:rPr>
              <a:t>Note that as you type, the </a:t>
            </a:r>
            <a:br>
              <a:rPr lang="en-US">
                <a:latin typeface="Segoe"/>
                <a:ea typeface="ＭＳ ゴシック"/>
              </a:rPr>
            </a:br>
            <a:r>
              <a:rPr lang="en-US">
                <a:latin typeface="Segoe"/>
                <a:ea typeface="ＭＳ ゴシック"/>
              </a:rPr>
              <a:t>text appears in the cell and </a:t>
            </a:r>
            <a:br>
              <a:rPr lang="en-US">
                <a:latin typeface="Segoe"/>
                <a:ea typeface="ＭＳ ゴシック"/>
              </a:rPr>
            </a:br>
            <a:r>
              <a:rPr lang="en-US">
                <a:latin typeface="Segoe"/>
                <a:ea typeface="ＭＳ ゴシック"/>
              </a:rPr>
              <a:t>in the formula bar </a:t>
            </a:r>
            <a:br>
              <a:rPr lang="en-US">
                <a:latin typeface="Segoe"/>
                <a:ea typeface="ＭＳ ゴシック"/>
              </a:rPr>
            </a:br>
            <a:r>
              <a:rPr lang="en-US">
                <a:latin typeface="Segoe"/>
                <a:ea typeface="ＭＳ ゴシック"/>
              </a:rPr>
              <a:t>(see figure).</a:t>
            </a:r>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8</a:t>
            </a:fld>
            <a:endParaRPr lang="en-US" dirty="0"/>
          </a:p>
        </p:txBody>
      </p:sp>
      <p:pic>
        <p:nvPicPr>
          <p:cNvPr id="7" name="Picture 6" descr="02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068" y="2667000"/>
            <a:ext cx="3737303" cy="2826934"/>
          </a:xfrm>
          <a:prstGeom prst="rect">
            <a:avLst/>
          </a:prstGeom>
        </p:spPr>
      </p:pic>
    </p:spTree>
    <p:extLst>
      <p:ext uri="{BB962C8B-B14F-4D97-AF65-F5344CB8AC3E}">
        <p14:creationId xmlns:p14="http://schemas.microsoft.com/office/powerpoint/2010/main" val="902504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Move a Data Series with the Mouse</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Drag </a:t>
            </a:r>
            <a:r>
              <a:rPr lang="en-US" b="1" i="0" u="none" strike="noStrike" baseline="0" smtClean="0">
                <a:latin typeface="Segoe"/>
                <a:ea typeface="ＭＳ ゴシック"/>
              </a:rPr>
              <a:t>A1</a:t>
            </a:r>
            <a:r>
              <a:rPr lang="en-US" b="0" i="0" u="none" strike="noStrike" baseline="0" smtClean="0">
                <a:latin typeface="Segoe"/>
                <a:ea typeface="ＭＳ ゴシック"/>
              </a:rPr>
              <a:t> to </a:t>
            </a:r>
            <a:r>
              <a:rPr lang="en-US" b="1" i="0" u="none" strike="noStrike" baseline="0" smtClean="0">
                <a:latin typeface="Segoe"/>
                <a:ea typeface="ＭＳ ゴシック"/>
              </a:rPr>
              <a:t>H12</a:t>
            </a:r>
            <a:r>
              <a:rPr lang="en-US" b="0" i="0" u="none" strike="noStrike" baseline="0" smtClean="0">
                <a:latin typeface="Segoe"/>
                <a:ea typeface="ＭＳ ゴシック"/>
              </a:rPr>
              <a:t>. Note that a dialog box warns you about replacing the contents of the destination cells.</a:t>
            </a:r>
          </a:p>
          <a:p>
            <a:pPr lvl="1" rtl="0">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Cancel</a:t>
            </a:r>
            <a:r>
              <a:rPr lang="en-US" b="0" i="0" u="none" strike="noStrike" baseline="0" smtClean="0">
                <a:latin typeface="Segoe"/>
                <a:ea typeface="ＭＳ ゴシック"/>
              </a:rPr>
              <a:t>. </a:t>
            </a:r>
          </a:p>
          <a:p>
            <a:pPr lvl="1" rtl="0">
              <a:buAutoNum type="arabicPeriod" startAt="5"/>
            </a:pPr>
            <a:r>
              <a:rPr lang="en-US" b="0" i="0" u="none" strike="noStrike" baseline="0" smtClean="0">
                <a:latin typeface="Segoe"/>
                <a:ea typeface="ＭＳ ゴシック"/>
              </a:rPr>
              <a:t>Drag </a:t>
            </a:r>
            <a:r>
              <a:rPr lang="en-US" b="1" i="0" u="none" strike="noStrike" baseline="0" smtClean="0">
                <a:latin typeface="Segoe"/>
                <a:ea typeface="ＭＳ ゴシック"/>
              </a:rPr>
              <a:t>A1</a:t>
            </a:r>
            <a:r>
              <a:rPr lang="en-US" b="0" i="0" u="none" strike="noStrike" baseline="0" smtClean="0">
                <a:latin typeface="Segoe"/>
                <a:ea typeface="ＭＳ ゴシック"/>
              </a:rPr>
              <a:t> to </a:t>
            </a:r>
            <a:r>
              <a:rPr lang="en-US" b="1" i="0" u="none" strike="noStrike" baseline="0" smtClean="0">
                <a:latin typeface="Segoe"/>
                <a:ea typeface="ＭＳ ゴシック"/>
              </a:rPr>
              <a:t>H11</a:t>
            </a:r>
            <a:r>
              <a:rPr lang="en-US" b="0" i="0" u="none" strike="noStrike" baseline="0" smtClean="0">
                <a:latin typeface="Times New Roman"/>
                <a:ea typeface="ＭＳ ゴシック"/>
              </a:rPr>
              <a:t>.</a:t>
            </a:r>
          </a:p>
          <a:p>
            <a:pPr lvl="1" rtl="0">
              <a:buAutoNum type="arabicPeriod" startAt="5"/>
            </a:pPr>
            <a:r>
              <a:rPr lang="en-US" b="0" i="0" u="none" strike="noStrike" baseline="0" smtClean="0">
                <a:latin typeface="Segoe"/>
                <a:ea typeface="ＭＳ ゴシック"/>
              </a:rPr>
              <a:t>Drag </a:t>
            </a:r>
            <a:r>
              <a:rPr lang="en-US" b="1" i="0" u="none" strike="noStrike" baseline="0" smtClean="0">
                <a:latin typeface="Segoe"/>
                <a:ea typeface="ＭＳ ゴシック"/>
              </a:rPr>
              <a:t>E1</a:t>
            </a:r>
            <a:r>
              <a:rPr lang="en-US" b="0" i="0" u="none" strike="noStrike" baseline="0" smtClean="0">
                <a:latin typeface="Segoe"/>
                <a:ea typeface="ＭＳ ゴシック"/>
              </a:rPr>
              <a:t> to </a:t>
            </a:r>
            <a:r>
              <a:rPr lang="en-US" b="1" i="0" u="none" strike="noStrike" baseline="0" smtClean="0">
                <a:latin typeface="Segoe"/>
                <a:ea typeface="ＭＳ ゴシック"/>
              </a:rPr>
              <a:t>I11</a:t>
            </a:r>
            <a:r>
              <a:rPr lang="en-US" b="0" i="0" u="none" strike="noStrike" baseline="0" smtClean="0">
                <a:latin typeface="Segoe"/>
                <a:ea typeface="ＭＳ ゴシック"/>
              </a:rPr>
              <a:t>. Your </a:t>
            </a:r>
            <a:br>
              <a:rPr lang="en-US" b="0" i="0" u="none" strike="noStrike" baseline="0" smtClean="0">
                <a:latin typeface="Segoe"/>
                <a:ea typeface="ＭＳ ゴシック"/>
              </a:rPr>
            </a:br>
            <a:r>
              <a:rPr lang="en-US" b="0" i="0" u="none" strike="noStrike" baseline="0" smtClean="0">
                <a:latin typeface="Segoe"/>
                <a:ea typeface="ＭＳ ゴシック"/>
              </a:rPr>
              <a:t>worksheet should look </a:t>
            </a:r>
            <a:br>
              <a:rPr lang="en-US" b="0" i="0" u="none" strike="noStrike" baseline="0" smtClean="0">
                <a:latin typeface="Segoe"/>
                <a:ea typeface="ＭＳ ゴシック"/>
              </a:rPr>
            </a:br>
            <a:r>
              <a:rPr lang="en-US" b="0" i="0" u="none" strike="noStrike" baseline="0" smtClean="0">
                <a:latin typeface="Segoe"/>
                <a:ea typeface="ＭＳ ゴシック"/>
              </a:rPr>
              <a:t>like the one shown </a:t>
            </a:r>
            <a:br>
              <a:rPr lang="en-US" b="0" i="0" u="none" strike="noStrike" baseline="0" smtClean="0">
                <a:latin typeface="Segoe"/>
                <a:ea typeface="ＭＳ ゴシック"/>
              </a:rPr>
            </a:br>
            <a:r>
              <a:rPr lang="en-US" b="0" i="0" u="none" strike="noStrike" baseline="0" smtClean="0">
                <a:latin typeface="Segoe"/>
                <a:ea typeface="ＭＳ ゴシック"/>
              </a:rPr>
              <a:t>at right.</a:t>
            </a:r>
          </a:p>
          <a:p>
            <a:pPr lvl="0" rtl="0"/>
            <a:r>
              <a:rPr lang="en-US" b="1" i="0" u="none" strike="noStrike" baseline="0" smtClean="0">
                <a:latin typeface="Segoe"/>
                <a:ea typeface="ＭＳ ゴシック"/>
              </a:rPr>
              <a:t>PAUSE. LEAVE </a:t>
            </a:r>
            <a:r>
              <a:rPr lang="en-US" b="0" i="0" u="none" strike="noStrike" baseline="0" smtClean="0">
                <a:latin typeface="Segoe"/>
                <a:ea typeface="ＭＳ ゴシック"/>
              </a:rPr>
              <a:t>the workbook </a:t>
            </a:r>
            <a:br>
              <a:rPr lang="en-US" b="0" i="0" u="none" strike="noStrike" baseline="0" smtClean="0">
                <a:latin typeface="Segoe"/>
                <a:ea typeface="ＭＳ ゴシック"/>
              </a:rPr>
            </a:br>
            <a:r>
              <a:rPr lang="en-US" b="0" i="0" u="none" strike="noStrike" baseline="0" smtClean="0">
                <a:latin typeface="Segoe"/>
                <a:ea typeface="ＭＳ ゴシック"/>
              </a:rPr>
              <a:t>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80</a:t>
            </a:fld>
            <a:endParaRPr lang="en-US" dirty="0"/>
          </a:p>
        </p:txBody>
      </p:sp>
      <p:pic>
        <p:nvPicPr>
          <p:cNvPr id="7" name="Picture 6" descr="02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221" y="2286000"/>
            <a:ext cx="3689568" cy="2973148"/>
          </a:xfrm>
          <a:prstGeom prst="rect">
            <a:avLst/>
          </a:prstGeom>
        </p:spPr>
      </p:pic>
    </p:spTree>
    <p:extLst>
      <p:ext uri="{BB962C8B-B14F-4D97-AF65-F5344CB8AC3E}">
        <p14:creationId xmlns:p14="http://schemas.microsoft.com/office/powerpoint/2010/main" val="17420953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Copying and Pasting Data </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The </a:t>
            </a:r>
            <a:r>
              <a:rPr lang="en-US" b="1" i="1" u="none" strike="noStrike" baseline="0" smtClean="0">
                <a:latin typeface="Segoe"/>
                <a:ea typeface="ＭＳ ゴシック"/>
              </a:rPr>
              <a:t>Office Clipboard</a:t>
            </a:r>
            <a:r>
              <a:rPr lang="en-US" b="0" i="0" u="none" strike="noStrike" baseline="0" smtClean="0">
                <a:latin typeface="Segoe"/>
                <a:ea typeface="ＭＳ ゴシック"/>
              </a:rPr>
              <a:t> collects and stores up to 24 copied or cut items that can be used in the active workbook, in other workbooks, and in other Microsoft Office programs. </a:t>
            </a:r>
          </a:p>
          <a:p>
            <a:pPr lvl="0" rtl="0"/>
            <a:r>
              <a:rPr lang="en-US" b="0" i="0" u="none" strike="noStrike" baseline="0" smtClean="0">
                <a:latin typeface="Segoe"/>
                <a:ea typeface="ＭＳ ゴシック"/>
              </a:rPr>
              <a:t>You can </a:t>
            </a:r>
            <a:r>
              <a:rPr lang="en-US" b="1" i="1" u="none" strike="noStrike" baseline="0" smtClean="0">
                <a:latin typeface="Segoe"/>
                <a:ea typeface="ＭＳ ゴシック"/>
              </a:rPr>
              <a:t>paste</a:t>
            </a:r>
            <a:r>
              <a:rPr lang="en-US" b="0" i="0" u="none" strike="noStrike" baseline="0" smtClean="0">
                <a:latin typeface="Segoe"/>
                <a:ea typeface="ＭＳ ゴシック"/>
              </a:rPr>
              <a:t> (insert) selected items from the Clipboard to a new location in the worksheet. </a:t>
            </a:r>
          </a:p>
          <a:p>
            <a:pPr lvl="0" rtl="0"/>
            <a:r>
              <a:rPr lang="en-US" b="1" i="1" u="none" strike="noStrike" baseline="0" smtClean="0">
                <a:latin typeface="Segoe"/>
                <a:ea typeface="ＭＳ ゴシック"/>
              </a:rPr>
              <a:t>Cut</a:t>
            </a:r>
            <a:r>
              <a:rPr lang="en-US" b="0" i="0" u="none" strike="noStrike" baseline="0" smtClean="0">
                <a:latin typeface="Segoe"/>
                <a:ea typeface="ＭＳ ゴシック"/>
              </a:rPr>
              <a:t> (moved) data is removed from the worksheet but is still available for you to use in multiple locations. If you copy multiple items and then click Paste, only the last item copied will be pasted. </a:t>
            </a:r>
          </a:p>
          <a:p>
            <a:pPr lvl="0" rtl="0"/>
            <a:r>
              <a:rPr lang="en-US" b="0" i="0" u="none" strike="noStrike" baseline="0" smtClean="0">
                <a:latin typeface="Segoe"/>
                <a:ea typeface="ＭＳ ゴシック"/>
              </a:rPr>
              <a:t>To access multiple items, you must open the Clipboard pane. </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81</a:t>
            </a:fld>
            <a:endParaRPr lang="en-US" dirty="0"/>
          </a:p>
        </p:txBody>
      </p:sp>
    </p:spTree>
    <p:extLst>
      <p:ext uri="{BB962C8B-B14F-4D97-AF65-F5344CB8AC3E}">
        <p14:creationId xmlns:p14="http://schemas.microsoft.com/office/powerpoint/2010/main" val="25768060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Copy and Paste Data</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 </a:t>
            </a:r>
            <a:r>
              <a:rPr lang="en-US" b="0" i="0" u="none" strike="noStrike" baseline="0" smtClean="0">
                <a:latin typeface="Segoe"/>
                <a:ea typeface="ＭＳ ゴシック"/>
              </a:rPr>
              <a:t>the </a:t>
            </a:r>
            <a:r>
              <a:rPr lang="en-US" b="1" i="1" u="none" strike="noStrike" baseline="0" smtClean="0">
                <a:latin typeface="Segoe"/>
                <a:ea typeface="ＭＳ ゴシック"/>
              </a:rPr>
              <a:t>02 Customer Houses</a:t>
            </a:r>
            <a:r>
              <a:rPr lang="en-US" b="0" i="0" u="none" strike="noStrike" baseline="0" smtClean="0">
                <a:latin typeface="Segoe"/>
                <a:ea typeface="ＭＳ ゴシック"/>
              </a:rPr>
              <a:t> workbook from the previous exercise.</a:t>
            </a:r>
          </a:p>
          <a:p>
            <a:pPr lvl="1" rtl="0"/>
            <a:r>
              <a:rPr lang="en-US" b="0" i="0" u="none" strike="noStrike" baseline="0" smtClean="0">
                <a:latin typeface="Segoe"/>
                <a:ea typeface="ＭＳ ゴシック"/>
              </a:rPr>
              <a:t>On the HOME tab of the ribbon, click the </a:t>
            </a:r>
            <a:r>
              <a:rPr lang="en-US" b="1" i="0" u="none" strike="noStrike" baseline="0" smtClean="0">
                <a:latin typeface="Segoe"/>
                <a:ea typeface="ＭＳ ゴシック"/>
              </a:rPr>
              <a:t>Clipboard Dialog Box Launcher</a:t>
            </a:r>
            <a:r>
              <a:rPr lang="en-US" b="0" i="0" u="none" strike="noStrike" baseline="0" smtClean="0">
                <a:latin typeface="Segoe"/>
                <a:ea typeface="ＭＳ ゴシック"/>
              </a:rPr>
              <a:t>. The Clipboard pane opens on the left side of the worksheet. The most recently copied item is always added at the top of the list in this pane, and it is the item that will be copied when you click Paste or a shortcut command.</a:t>
            </a:r>
          </a:p>
          <a:p>
            <a:pPr lvl="1" rtl="0"/>
            <a:r>
              <a:rPr lang="en-US" b="0" i="0" u="none" strike="noStrike" baseline="0" smtClean="0">
                <a:latin typeface="Segoe"/>
                <a:ea typeface="ＭＳ ゴシック"/>
              </a:rPr>
              <a:t>Select </a:t>
            </a:r>
            <a:r>
              <a:rPr lang="en-US" b="1" i="0" u="none" strike="noStrike" baseline="0" smtClean="0">
                <a:latin typeface="Segoe"/>
                <a:ea typeface="ＭＳ ゴシック"/>
              </a:rPr>
              <a:t>A1:E22</a:t>
            </a:r>
            <a:r>
              <a:rPr lang="en-US" b="0" i="0" u="none" strike="noStrike" baseline="0" smtClean="0">
                <a:latin typeface="Segoe"/>
                <a:ea typeface="ＭＳ ゴシック"/>
              </a:rPr>
              <a:t> and press </a:t>
            </a:r>
            <a:r>
              <a:rPr lang="en-US" b="1" i="0" u="none" strike="noStrike" baseline="0" smtClean="0">
                <a:latin typeface="Segoe"/>
                <a:ea typeface="ＭＳ ゴシック"/>
              </a:rPr>
              <a:t>Delete</a:t>
            </a:r>
            <a:r>
              <a:rPr lang="en-US" b="0" i="0" u="none" strike="noStrike" baseline="0" smtClean="0">
                <a:latin typeface="Times New Roman"/>
                <a:ea typeface="ＭＳ ゴシック"/>
              </a:rPr>
              <a:t>.</a:t>
            </a:r>
          </a:p>
          <a:p>
            <a:pPr lvl="1"/>
            <a:r>
              <a:rPr lang="en-US">
                <a:latin typeface="Segoe"/>
                <a:ea typeface="ＭＳ ゴシック"/>
              </a:rPr>
              <a:t>Select </a:t>
            </a:r>
            <a:r>
              <a:rPr lang="en-US" b="1">
                <a:latin typeface="Segoe"/>
                <a:ea typeface="ＭＳ ゴシック"/>
              </a:rPr>
              <a:t>H11:I22</a:t>
            </a:r>
            <a:r>
              <a:rPr lang="en-US">
                <a:latin typeface="Segoe"/>
                <a:ea typeface="ＭＳ ゴシック"/>
              </a:rPr>
              <a:t> and in the Clipboard group, click the </a:t>
            </a:r>
            <a:r>
              <a:rPr lang="en-US" b="1">
                <a:latin typeface="Segoe"/>
                <a:ea typeface="ＭＳ ゴシック"/>
              </a:rPr>
              <a:t>Copy </a:t>
            </a:r>
            <a:r>
              <a:rPr lang="en-US">
                <a:latin typeface="Segoe"/>
                <a:ea typeface="ＭＳ ゴシック"/>
              </a:rPr>
              <a:t>button. The border around the selected range becomes a moving border.</a:t>
            </a:r>
          </a:p>
          <a:p>
            <a:pPr lvl="1" rtl="0"/>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82</a:t>
            </a:fld>
            <a:endParaRPr lang="en-US" dirty="0"/>
          </a:p>
        </p:txBody>
      </p:sp>
    </p:spTree>
    <p:extLst>
      <p:ext uri="{BB962C8B-B14F-4D97-AF65-F5344CB8AC3E}">
        <p14:creationId xmlns:p14="http://schemas.microsoft.com/office/powerpoint/2010/main" val="40957078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Copy and Paste Data</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Select </a:t>
            </a:r>
            <a:r>
              <a:rPr lang="en-US" b="1" i="0" u="none" strike="noStrike" baseline="0" smtClean="0">
                <a:latin typeface="Segoe"/>
                <a:ea typeface="ＭＳ ゴシック"/>
              </a:rPr>
              <a:t>A1</a:t>
            </a:r>
            <a:r>
              <a:rPr lang="en-US" b="0" i="0" u="none" strike="noStrike" baseline="0" smtClean="0">
                <a:latin typeface="Segoe"/>
                <a:ea typeface="ＭＳ ゴシック"/>
              </a:rPr>
              <a:t> and click the </a:t>
            </a:r>
            <a:r>
              <a:rPr lang="en-US" b="1" i="0" u="none" strike="noStrike" baseline="0" smtClean="0">
                <a:latin typeface="Segoe"/>
                <a:ea typeface="ＭＳ ゴシック"/>
              </a:rPr>
              <a:t>Paste </a:t>
            </a:r>
            <a:r>
              <a:rPr lang="en-US" b="0" i="0" u="none" strike="noStrike" baseline="0" smtClean="0">
                <a:latin typeface="Segoe"/>
                <a:ea typeface="ＭＳ ゴシック"/>
              </a:rPr>
              <a:t>button. The moving border remains active around H11 through I22. A copied range does not deactivate until you type new text, issue another command, or double-click on another </a:t>
            </a:r>
            <a:br>
              <a:rPr lang="en-US" b="0" i="0" u="none" strike="noStrike" baseline="0" smtClean="0">
                <a:latin typeface="Segoe"/>
                <a:ea typeface="ＭＳ ゴシック"/>
              </a:rPr>
            </a:br>
            <a:r>
              <a:rPr lang="en-US" b="0" i="0" u="none" strike="noStrike" baseline="0" smtClean="0">
                <a:latin typeface="Segoe"/>
                <a:ea typeface="ＭＳ ゴシック"/>
              </a:rPr>
              <a:t>cell or you can press Esc.</a:t>
            </a:r>
          </a:p>
          <a:p>
            <a:pPr lvl="1">
              <a:buAutoNum type="arabicPeriod" startAt="4"/>
            </a:pPr>
            <a:r>
              <a:rPr lang="en-US">
                <a:latin typeface="Segoe"/>
                <a:ea typeface="ＭＳ ゴシック"/>
              </a:rPr>
              <a:t>Select </a:t>
            </a:r>
            <a:r>
              <a:rPr lang="en-US" b="1">
                <a:latin typeface="Segoe"/>
                <a:ea typeface="ＭＳ ゴシック"/>
              </a:rPr>
              <a:t>A20</a:t>
            </a:r>
            <a:r>
              <a:rPr lang="en-US">
                <a:latin typeface="Segoe"/>
                <a:ea typeface="ＭＳ ゴシック"/>
              </a:rPr>
              <a:t> and click the down arrow on </a:t>
            </a:r>
            <a:br>
              <a:rPr lang="en-US">
                <a:latin typeface="Segoe"/>
                <a:ea typeface="ＭＳ ゴシック"/>
              </a:rPr>
            </a:br>
            <a:r>
              <a:rPr lang="en-US">
                <a:latin typeface="Segoe"/>
                <a:ea typeface="ＭＳ ゴシック"/>
              </a:rPr>
              <a:t>the </a:t>
            </a:r>
            <a:r>
              <a:rPr lang="en-US" b="1">
                <a:latin typeface="Segoe"/>
                <a:ea typeface="ＭＳ ゴシック"/>
              </a:rPr>
              <a:t>Paste </a:t>
            </a:r>
            <a:r>
              <a:rPr lang="en-US">
                <a:latin typeface="Segoe"/>
                <a:ea typeface="ＭＳ ゴシック"/>
              </a:rPr>
              <a:t>button. The Paste options </a:t>
            </a:r>
            <a:br>
              <a:rPr lang="en-US">
                <a:latin typeface="Segoe"/>
                <a:ea typeface="ＭＳ ゴシック"/>
              </a:rPr>
            </a:br>
            <a:r>
              <a:rPr lang="en-US">
                <a:latin typeface="Segoe"/>
                <a:ea typeface="ＭＳ ゴシック"/>
              </a:rPr>
              <a:t>menu appears (right).</a:t>
            </a:r>
          </a:p>
          <a:p>
            <a:pPr lvl="1" rtl="0">
              <a:buAutoNum type="arabicPeriod" startAt="4"/>
            </a:pPr>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83</a:t>
            </a:fld>
            <a:endParaRPr lang="en-US" dirty="0"/>
          </a:p>
        </p:txBody>
      </p:sp>
      <p:pic>
        <p:nvPicPr>
          <p:cNvPr id="7" name="Picture 6" descr="02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2667000"/>
            <a:ext cx="1524000" cy="3530600"/>
          </a:xfrm>
          <a:prstGeom prst="rect">
            <a:avLst/>
          </a:prstGeom>
        </p:spPr>
      </p:pic>
    </p:spTree>
    <p:extLst>
      <p:ext uri="{BB962C8B-B14F-4D97-AF65-F5344CB8AC3E}">
        <p14:creationId xmlns:p14="http://schemas.microsoft.com/office/powerpoint/2010/main" val="21359679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Copy and Paste Data</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Select the first option under Paste Values. Notice that the values in column B are no longer formatted.</a:t>
            </a:r>
          </a:p>
          <a:p>
            <a:pPr lvl="1" rtl="0">
              <a:buAutoNum type="arabicPeriod" startAt="6"/>
            </a:pPr>
            <a:r>
              <a:rPr lang="en-US" b="0" i="0" u="none" strike="noStrike" baseline="0" smtClean="0">
                <a:latin typeface="Segoe"/>
                <a:ea typeface="ＭＳ ゴシック"/>
              </a:rPr>
              <a:t>Click the </a:t>
            </a:r>
            <a:r>
              <a:rPr lang="en-US" b="1" i="0" u="none" strike="noStrike" baseline="0" smtClean="0">
                <a:latin typeface="Segoe"/>
                <a:ea typeface="ＭＳ ゴシック"/>
              </a:rPr>
              <a:t>Undo</a:t>
            </a:r>
            <a:r>
              <a:rPr lang="en-US" b="0" i="0" u="none" strike="noStrike" baseline="0" smtClean="0">
                <a:latin typeface="Segoe"/>
                <a:ea typeface="ＭＳ ゴシック"/>
              </a:rPr>
              <a:t> button</a:t>
            </a:r>
            <a:r>
              <a:rPr lang="en-US" b="0" i="0" u="none" strike="noStrike" baseline="0" smtClean="0">
                <a:latin typeface="Times New Roman"/>
                <a:ea typeface="ＭＳ ゴシック"/>
              </a:rPr>
              <a:t>.</a:t>
            </a:r>
          </a:p>
          <a:p>
            <a:pPr lvl="1" rtl="0">
              <a:buAutoNum type="arabicPeriod" startAt="6"/>
            </a:pPr>
            <a:r>
              <a:rPr lang="en-US" b="0" i="0" u="none" strike="noStrike" baseline="0" smtClean="0">
                <a:latin typeface="Segoe"/>
                <a:ea typeface="ＭＳ ゴシック"/>
              </a:rPr>
              <a:t>Select </a:t>
            </a:r>
            <a:r>
              <a:rPr lang="en-US" b="1" i="0" u="none" strike="noStrike" baseline="0" smtClean="0">
                <a:latin typeface="Segoe"/>
                <a:ea typeface="ＭＳ ゴシック"/>
              </a:rPr>
              <a:t>H11:I22</a:t>
            </a:r>
            <a:r>
              <a:rPr lang="en-US" b="0" i="0" u="none" strike="noStrike" baseline="0" smtClean="0">
                <a:latin typeface="Segoe"/>
                <a:ea typeface="ＭＳ ゴシック"/>
              </a:rPr>
              <a:t> and press </a:t>
            </a:r>
            <a:r>
              <a:rPr lang="en-US" b="1" i="0" u="none" strike="noStrike" baseline="0" smtClean="0">
                <a:latin typeface="Segoe"/>
                <a:ea typeface="ＭＳ ゴシック"/>
              </a:rPr>
              <a:t>Delete</a:t>
            </a:r>
            <a:r>
              <a:rPr lang="en-US" b="0" i="0" u="none" strike="noStrike" baseline="0" smtClean="0">
                <a:latin typeface="Segoe"/>
                <a:ea typeface="ＭＳ ゴシック"/>
              </a:rPr>
              <a:t>. </a:t>
            </a:r>
          </a:p>
          <a:p>
            <a:pPr lvl="1" rtl="0">
              <a:buAutoNum type="arabicPeriod" startAt="6"/>
            </a:pPr>
            <a:r>
              <a:rPr lang="en-US" b="0" i="0" u="none" strike="noStrike" baseline="0" smtClean="0">
                <a:latin typeface="Segoe"/>
                <a:ea typeface="ＭＳ ゴシック"/>
              </a:rPr>
              <a:t>Press </a:t>
            </a:r>
            <a:r>
              <a:rPr lang="en-US" b="1" i="0" u="none" strike="noStrike" baseline="0" smtClean="0">
                <a:latin typeface="Segoe"/>
                <a:ea typeface="ＭＳ ゴシック"/>
              </a:rPr>
              <a:t>Ctrl + Home</a:t>
            </a:r>
            <a:r>
              <a:rPr lang="en-US" b="0" i="0" u="none" strike="noStrike" baseline="0" smtClean="0">
                <a:latin typeface="Segoe"/>
                <a:ea typeface="ＭＳ ゴシック"/>
              </a:rPr>
              <a:t> to return to the top of the workbook.</a:t>
            </a:r>
          </a:p>
          <a:p>
            <a:pPr lvl="1" rtl="0">
              <a:buAutoNum type="arabicPeriod" startAt="6"/>
            </a:pPr>
            <a:r>
              <a:rPr lang="en-US" i="0" u="none" strike="noStrike" baseline="0" smtClean="0">
                <a:latin typeface="Segoe"/>
                <a:ea typeface="ＭＳ ゴシック"/>
              </a:rPr>
              <a:t> </a:t>
            </a:r>
            <a:r>
              <a:rPr lang="en-US" b="1" i="0" u="none" strike="noStrike" baseline="0" smtClean="0">
                <a:latin typeface="Segoe"/>
                <a:ea typeface="ＭＳ ゴシック"/>
              </a:rPr>
              <a:t>SAVE</a:t>
            </a:r>
            <a:r>
              <a:rPr lang="en-US" b="0" i="0" u="none" strike="noStrike" baseline="0" smtClean="0">
                <a:latin typeface="Segoe"/>
                <a:ea typeface="ＭＳ ゴシック"/>
              </a:rPr>
              <a:t> the workbook as </a:t>
            </a:r>
            <a:r>
              <a:rPr lang="en-US" b="0" i="1" u="none" strike="noStrike" baseline="0" smtClean="0">
                <a:latin typeface="Segoe"/>
                <a:ea typeface="ＭＳ ゴシック"/>
              </a:rPr>
              <a:t>02 Customer Houses Solution</a:t>
            </a:r>
            <a:r>
              <a:rPr lang="en-US" b="0" i="0" u="none" strike="noStrike" baseline="0" smtClean="0">
                <a:latin typeface="Times New Roman"/>
                <a:ea typeface="ＭＳ ゴシック"/>
              </a:rPr>
              <a:t>.</a:t>
            </a:r>
          </a:p>
          <a:p>
            <a:pPr lvl="0" rtl="0"/>
            <a:r>
              <a:rPr lang="en-US" b="1" i="0" u="none" strike="noStrike" baseline="0" smtClean="0">
                <a:latin typeface="Segoe"/>
                <a:ea typeface="ＭＳ ゴシック"/>
              </a:rPr>
              <a:t>PAUSE. LEAVE </a:t>
            </a:r>
            <a:r>
              <a:rPr lang="en-US" b="0" i="0" u="none" strike="noStrike" baseline="0" smtClean="0">
                <a:latin typeface="Segoe"/>
                <a:ea typeface="ＭＳ ゴシック"/>
              </a:rPr>
              <a:t>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84</a:t>
            </a:fld>
            <a:endParaRPr lang="en-US" dirty="0"/>
          </a:p>
        </p:txBody>
      </p:sp>
    </p:spTree>
    <p:extLst>
      <p:ext uri="{BB962C8B-B14F-4D97-AF65-F5344CB8AC3E}">
        <p14:creationId xmlns:p14="http://schemas.microsoft.com/office/powerpoint/2010/main" val="13014992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Cutting and Pasting Data</a:t>
            </a:r>
            <a:endParaRPr lang="en-US" b="0" i="0" u="none" strike="noStrike" baseline="0" smtClean="0">
              <a:solidFill>
                <a:srgbClr val="4EB857"/>
              </a:solidFill>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Most of the options for copying and pasting data also apply to cutting and pasting. </a:t>
            </a:r>
          </a:p>
          <a:p>
            <a:pPr lvl="0" rtl="0"/>
            <a:r>
              <a:rPr lang="en-US" b="0" i="0" u="none" strike="noStrike" baseline="0" smtClean="0">
                <a:latin typeface="Segoe"/>
                <a:ea typeface="ＭＳ ゴシック"/>
              </a:rPr>
              <a:t>The major difference is that data copied and pasted remains in the original location as well as in the destination cell or range. </a:t>
            </a:r>
          </a:p>
          <a:p>
            <a:pPr lvl="0" rtl="0"/>
            <a:r>
              <a:rPr lang="en-US" b="0" i="0" u="none" strike="noStrike" baseline="0" smtClean="0">
                <a:latin typeface="Segoe"/>
                <a:ea typeface="ＭＳ ゴシック"/>
              </a:rPr>
              <a:t>Cut and pasted data appears only in the destination cell or range. In this exercise, you cut and paste cell contents.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85</a:t>
            </a:fld>
            <a:endParaRPr lang="en-US" dirty="0"/>
          </a:p>
        </p:txBody>
      </p:sp>
    </p:spTree>
    <p:extLst>
      <p:ext uri="{BB962C8B-B14F-4D97-AF65-F5344CB8AC3E}">
        <p14:creationId xmlns:p14="http://schemas.microsoft.com/office/powerpoint/2010/main" val="8026788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Cut and Paste Data</a:t>
            </a:r>
          </a:p>
        </p:txBody>
      </p:sp>
      <p:sp>
        <p:nvSpPr>
          <p:cNvPr id="3" name="Text Placeholder 2"/>
          <p:cNvSpPr>
            <a:spLocks noGrp="1"/>
          </p:cNvSpPr>
          <p:nvPr>
            <p:ph type="body" idx="1"/>
          </p:nvPr>
        </p:nvSpPr>
        <p:spPr/>
        <p:txBody>
          <a:bodyPr/>
          <a:lstStyle/>
          <a:p>
            <a:pPr lvl="0" rtl="0"/>
            <a:r>
              <a:rPr lang="en-US" sz="2100" b="1" i="0" u="none" strike="noStrike" baseline="0" smtClean="0">
                <a:latin typeface="Segoe"/>
                <a:ea typeface="ＭＳ ゴシック"/>
              </a:rPr>
              <a:t>GET READY. USE</a:t>
            </a:r>
            <a:r>
              <a:rPr lang="en-US" sz="2100" b="0" i="0" u="none" strike="noStrike" baseline="0" smtClean="0">
                <a:latin typeface="Segoe"/>
                <a:ea typeface="ＭＳ ゴシック"/>
              </a:rPr>
              <a:t> the </a:t>
            </a:r>
            <a:r>
              <a:rPr lang="en-US" sz="2100" b="1" i="1" u="none" strike="noStrike" baseline="0" smtClean="0">
                <a:latin typeface="Segoe"/>
                <a:ea typeface="ＭＳ ゴシック"/>
              </a:rPr>
              <a:t>02 Customer Houses Solution</a:t>
            </a:r>
            <a:r>
              <a:rPr lang="en-US" sz="2100" b="0" i="0" u="none" strike="noStrike" baseline="0" smtClean="0">
                <a:latin typeface="Segoe"/>
                <a:ea typeface="ＭＳ ゴシック"/>
              </a:rPr>
              <a:t> workbook from the previous exercise.</a:t>
            </a:r>
          </a:p>
          <a:p>
            <a:pPr lvl="1" rtl="0"/>
            <a:r>
              <a:rPr lang="en-US" sz="2100" b="0" i="0" u="none" strike="noStrike" baseline="0" smtClean="0">
                <a:latin typeface="Segoe"/>
                <a:ea typeface="ＭＳ ゴシック"/>
              </a:rPr>
              <a:t>Select </a:t>
            </a:r>
            <a:r>
              <a:rPr lang="en-US" sz="2100" b="1" i="0" u="none" strike="noStrike" baseline="0" smtClean="0">
                <a:latin typeface="Segoe"/>
                <a:ea typeface="ＭＳ ゴシック"/>
              </a:rPr>
              <a:t>A1:B12</a:t>
            </a:r>
            <a:r>
              <a:rPr lang="en-US" sz="2100" b="0" i="0" u="none" strike="noStrike" baseline="0" smtClean="0">
                <a:latin typeface="Segoe"/>
                <a:ea typeface="ＭＳ ゴシック"/>
              </a:rPr>
              <a:t> to highlight the Customer House Prices table.</a:t>
            </a:r>
          </a:p>
          <a:p>
            <a:pPr lvl="1" rtl="0"/>
            <a:r>
              <a:rPr lang="en-US" sz="2100" b="0" i="0" u="none" strike="noStrike" baseline="0" smtClean="0">
                <a:latin typeface="Segoe"/>
                <a:ea typeface="ＭＳ ゴシック"/>
              </a:rPr>
              <a:t>In the Clipboard group, click the </a:t>
            </a:r>
            <a:r>
              <a:rPr lang="en-US" sz="2100" b="1" i="0" u="none" strike="noStrike" baseline="0" smtClean="0">
                <a:latin typeface="Segoe"/>
                <a:ea typeface="ＭＳ ゴシック"/>
              </a:rPr>
              <a:t>Cut</a:t>
            </a:r>
            <a:r>
              <a:rPr lang="en-US" sz="2100" b="0" i="0" u="none" strike="noStrike" baseline="0" smtClean="0">
                <a:latin typeface="Segoe"/>
                <a:ea typeface="ＭＳ ゴシック"/>
              </a:rPr>
              <a:t> button. The contents of A1:B12 are displayed in the Clipboard pane.</a:t>
            </a:r>
          </a:p>
          <a:p>
            <a:pPr lvl="1" rtl="0"/>
            <a:r>
              <a:rPr lang="en-US" sz="2100" b="0" i="0" u="none" strike="noStrike" baseline="0" smtClean="0">
                <a:latin typeface="Segoe"/>
                <a:ea typeface="ＭＳ ゴシック"/>
              </a:rPr>
              <a:t>Click the </a:t>
            </a:r>
            <a:r>
              <a:rPr lang="en-US" sz="2100" b="1" i="0" u="none" strike="noStrike" baseline="0" smtClean="0">
                <a:latin typeface="Segoe"/>
                <a:ea typeface="ＭＳ ゴシック"/>
              </a:rPr>
              <a:t>+ New</a:t>
            </a:r>
            <a:r>
              <a:rPr lang="en-US" sz="2100" b="0" i="0" u="none" strike="noStrike" baseline="0" smtClean="0">
                <a:latin typeface="Segoe"/>
                <a:ea typeface="ＭＳ ゴシック"/>
              </a:rPr>
              <a:t> sheet button on the bottom of the worksheet.</a:t>
            </a:r>
          </a:p>
          <a:p>
            <a:pPr lvl="1" rtl="0"/>
            <a:r>
              <a:rPr lang="en-US" sz="2100" b="0" i="0" u="none" strike="noStrike" baseline="0" smtClean="0">
                <a:latin typeface="Segoe"/>
                <a:ea typeface="ＭＳ ゴシック"/>
              </a:rPr>
              <a:t>You create Sheet2 and cell A1 is active.</a:t>
            </a:r>
          </a:p>
          <a:p>
            <a:pPr lvl="1"/>
            <a:r>
              <a:rPr lang="en-US" sz="2100">
                <a:latin typeface="Segoe"/>
                <a:ea typeface="ＭＳ ゴシック"/>
              </a:rPr>
              <a:t>Click </a:t>
            </a:r>
            <a:r>
              <a:rPr lang="en-US" sz="2100" b="1">
                <a:latin typeface="Segoe"/>
                <a:ea typeface="ＭＳ ゴシック"/>
              </a:rPr>
              <a:t>Paste</a:t>
            </a:r>
            <a:r>
              <a:rPr lang="en-US" sz="2100">
                <a:latin typeface="Segoe"/>
                <a:ea typeface="ＭＳ ゴシック"/>
              </a:rPr>
              <a:t> to move the former contents of Sheet1 to cell A1 into Sheet2.</a:t>
            </a:r>
          </a:p>
          <a:p>
            <a:pPr lvl="0"/>
            <a:r>
              <a:rPr lang="en-US" sz="2100" b="1">
                <a:latin typeface="Segoe"/>
                <a:ea typeface="ＭＳ ゴシック"/>
              </a:rPr>
              <a:t>PAUSE. EXIT</a:t>
            </a:r>
            <a:r>
              <a:rPr lang="en-US" sz="2100">
                <a:latin typeface="Segoe"/>
                <a:ea typeface="ＭＳ ゴシック"/>
              </a:rPr>
              <a:t> Excel and do not save the workbooks if requested.</a:t>
            </a:r>
          </a:p>
          <a:p>
            <a:pPr lvl="1"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86</a:t>
            </a:fld>
            <a:endParaRPr lang="en-US" dirty="0"/>
          </a:p>
        </p:txBody>
      </p:sp>
    </p:spTree>
    <p:extLst>
      <p:ext uri="{BB962C8B-B14F-4D97-AF65-F5344CB8AC3E}">
        <p14:creationId xmlns:p14="http://schemas.microsoft.com/office/powerpoint/2010/main" val="2453642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Editing a Workbook’s Properties </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The workbook has a number of properties that make managing it easier. The properties include items that you indirectly change such as file size and last edit date. </a:t>
            </a:r>
          </a:p>
          <a:p>
            <a:pPr lvl="0" rtl="0"/>
            <a:r>
              <a:rPr lang="en-US" b="0" i="0" u="none" strike="noStrike" baseline="0" smtClean="0">
                <a:latin typeface="Segoe"/>
                <a:ea typeface="ＭＳ ゴシック"/>
              </a:rPr>
              <a:t>The </a:t>
            </a:r>
            <a:r>
              <a:rPr lang="en-US" b="1" i="1" u="none" strike="noStrike" baseline="0" smtClean="0">
                <a:latin typeface="Segoe"/>
                <a:ea typeface="ＭＳ ゴシック"/>
              </a:rPr>
              <a:t>workbook properties</a:t>
            </a:r>
            <a:r>
              <a:rPr lang="en-US" b="0" i="0" u="none" strike="noStrike" baseline="0" smtClean="0">
                <a:latin typeface="Segoe"/>
                <a:ea typeface="ＭＳ ゴシック"/>
              </a:rPr>
              <a:t> also include items you directly change such as keywords. </a:t>
            </a:r>
          </a:p>
          <a:p>
            <a:pPr lvl="0" rtl="0"/>
            <a:r>
              <a:rPr lang="en-US" b="0" i="0" u="none" strike="noStrike" baseline="0" smtClean="0">
                <a:latin typeface="Segoe"/>
                <a:ea typeface="ＭＳ ゴシック"/>
              </a:rPr>
              <a:t>Assigning </a:t>
            </a:r>
            <a:r>
              <a:rPr lang="en-US" b="1" i="1" u="none" strike="noStrike" baseline="0" smtClean="0">
                <a:latin typeface="Segoe"/>
                <a:ea typeface="ＭＳ ゴシック"/>
              </a:rPr>
              <a:t>keywords</a:t>
            </a:r>
            <a:r>
              <a:rPr lang="en-US" b="1" i="0" u="none" strike="noStrike" baseline="0" smtClean="0">
                <a:latin typeface="Segoe"/>
                <a:ea typeface="ＭＳ ゴシック"/>
              </a:rPr>
              <a:t> </a:t>
            </a:r>
            <a:r>
              <a:rPr lang="en-US" b="0" i="0" u="none" strike="noStrike" baseline="0" smtClean="0">
                <a:latin typeface="Segoe"/>
                <a:ea typeface="ＭＳ ゴシック"/>
              </a:rPr>
              <a:t>to the document properties makes it easier to organize and find documents. </a:t>
            </a:r>
          </a:p>
          <a:p>
            <a:pPr lvl="0" rtl="0"/>
            <a:r>
              <a:rPr lang="en-US" b="0" i="0" u="none" strike="noStrike" baseline="0" smtClean="0">
                <a:latin typeface="Segoe"/>
                <a:ea typeface="ＭＳ ゴシック"/>
              </a:rPr>
              <a:t>You can also add more notes to your file for classification and document management.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87</a:t>
            </a:fld>
            <a:endParaRPr lang="en-US" dirty="0"/>
          </a:p>
        </p:txBody>
      </p:sp>
    </p:spTree>
    <p:extLst>
      <p:ext uri="{BB962C8B-B14F-4D97-AF65-F5344CB8AC3E}">
        <p14:creationId xmlns:p14="http://schemas.microsoft.com/office/powerpoint/2010/main" val="21830748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Assigning Keywords</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If you work for Fabrikam, Inc., you might assign the keyword </a:t>
            </a:r>
            <a:r>
              <a:rPr lang="en-US" b="0" i="1" u="none" strike="noStrike" baseline="0" smtClean="0">
                <a:latin typeface="Segoe"/>
                <a:ea typeface="ＭＳ ゴシック"/>
              </a:rPr>
              <a:t>sales</a:t>
            </a:r>
            <a:r>
              <a:rPr lang="en-US" b="0" i="0" u="none" strike="noStrike" baseline="0" smtClean="0">
                <a:latin typeface="Segoe"/>
                <a:ea typeface="ＭＳ ゴシック"/>
              </a:rPr>
              <a:t> to worksheets that contain data about revenue. </a:t>
            </a:r>
          </a:p>
          <a:p>
            <a:pPr lvl="0" rtl="0"/>
            <a:r>
              <a:rPr lang="en-US" b="0" i="0" u="none" strike="noStrike" baseline="0" smtClean="0">
                <a:latin typeface="Segoe"/>
                <a:ea typeface="ＭＳ ゴシック"/>
              </a:rPr>
              <a:t>You can then search for and locate all files containing information about sales. </a:t>
            </a:r>
          </a:p>
          <a:p>
            <a:pPr lvl="0" rtl="0"/>
            <a:r>
              <a:rPr lang="en-US" b="0" i="0" u="none" strike="noStrike" baseline="0" smtClean="0">
                <a:latin typeface="Segoe"/>
                <a:ea typeface="ＭＳ ゴシック"/>
              </a:rPr>
              <a:t>You can assign more than one keyword to a document.</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88</a:t>
            </a:fld>
            <a:endParaRPr lang="en-US" dirty="0"/>
          </a:p>
        </p:txBody>
      </p:sp>
    </p:spTree>
    <p:extLst>
      <p:ext uri="{BB962C8B-B14F-4D97-AF65-F5344CB8AC3E}">
        <p14:creationId xmlns:p14="http://schemas.microsoft.com/office/powerpoint/2010/main" val="8996334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Assign Keywords</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Before you begin these steps, </a:t>
            </a:r>
            <a:r>
              <a:rPr lang="en-US" sz="2000" b="1" i="0" u="none" strike="noStrike" baseline="0" smtClean="0">
                <a:latin typeface="Segoe"/>
                <a:ea typeface="ＭＳ ゴシック"/>
              </a:rPr>
              <a:t>LAUNCH</a:t>
            </a:r>
            <a:r>
              <a:rPr lang="en-US" sz="2000" b="0" i="0" u="none" strike="noStrike" baseline="0" smtClean="0">
                <a:latin typeface="Segoe"/>
                <a:ea typeface="ＭＳ ゴシック"/>
              </a:rPr>
              <a:t> Microsoft Excel. </a:t>
            </a:r>
          </a:p>
          <a:p>
            <a:pPr lvl="1" rtl="0"/>
            <a:r>
              <a:rPr lang="en-US" sz="2000" b="1" i="0" u="none" strike="noStrike" baseline="0" smtClean="0">
                <a:latin typeface="Segoe"/>
                <a:ea typeface="ＭＳ ゴシック"/>
              </a:rPr>
              <a:t>OPEN</a:t>
            </a:r>
            <a:r>
              <a:rPr lang="en-US" sz="2000" b="0" i="0" u="none" strike="noStrike" baseline="0" smtClean="0">
                <a:latin typeface="Segoe"/>
                <a:ea typeface="ＭＳ ゴシック"/>
              </a:rPr>
              <a:t> the </a:t>
            </a:r>
            <a:r>
              <a:rPr lang="en-US" sz="2000" b="1" i="1" u="none" strike="noStrike" baseline="0" smtClean="0">
                <a:latin typeface="Segoe"/>
                <a:ea typeface="ＭＳ ゴシック"/>
              </a:rPr>
              <a:t>02 Customer Houses Solution</a:t>
            </a:r>
            <a:r>
              <a:rPr lang="en-US" sz="2000" b="0" i="0" u="none" strike="noStrike" baseline="0" smtClean="0">
                <a:latin typeface="Segoe"/>
                <a:ea typeface="ＭＳ ゴシック"/>
              </a:rPr>
              <a:t> file you worked with in the previous exercises.</a:t>
            </a:r>
          </a:p>
          <a:p>
            <a:pPr lvl="1" rtl="0"/>
            <a:r>
              <a:rPr lang="en-US" sz="2000" b="0" i="0" u="none" strike="noStrike" baseline="0" smtClean="0">
                <a:latin typeface="Segoe"/>
                <a:ea typeface="ＭＳ ゴシック"/>
              </a:rPr>
              <a:t>Click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The Backstage window displays current properties on the right side of the window (below).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89</a:t>
            </a:fld>
            <a:endParaRPr lang="en-US" dirty="0"/>
          </a:p>
        </p:txBody>
      </p:sp>
      <p:pic>
        <p:nvPicPr>
          <p:cNvPr id="7" name="Picture 6" descr="02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276600"/>
            <a:ext cx="4509186" cy="2945189"/>
          </a:xfrm>
          <a:prstGeom prst="rect">
            <a:avLst/>
          </a:prstGeom>
        </p:spPr>
      </p:pic>
    </p:spTree>
    <p:extLst>
      <p:ext uri="{BB962C8B-B14F-4D97-AF65-F5344CB8AC3E}">
        <p14:creationId xmlns:p14="http://schemas.microsoft.com/office/powerpoint/2010/main" val="86905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Create a Workbook from Scratch</a:t>
            </a:r>
          </a:p>
        </p:txBody>
      </p:sp>
      <p:sp>
        <p:nvSpPr>
          <p:cNvPr id="3" name="Text Placeholder 2"/>
          <p:cNvSpPr>
            <a:spLocks noGrp="1"/>
          </p:cNvSpPr>
          <p:nvPr>
            <p:ph type="body" idx="1"/>
          </p:nvPr>
        </p:nvSpPr>
        <p:spPr/>
        <p:txBody>
          <a:bodyPr/>
          <a:lstStyle/>
          <a:p>
            <a:pPr lvl="1" rtl="0">
              <a:buFont typeface="+mj-lt"/>
              <a:buAutoNum type="arabicPeriod" startAt="3"/>
            </a:pPr>
            <a:r>
              <a:rPr lang="en-US" sz="2000" b="0" i="0" u="none" strike="noStrike" baseline="0" smtClean="0">
                <a:latin typeface="Segoe"/>
                <a:ea typeface="ＭＳ ゴシック"/>
              </a:rPr>
              <a:t>Press </a:t>
            </a:r>
            <a:r>
              <a:rPr lang="en-US" sz="2000" b="1" i="0" u="none" strike="noStrike" baseline="0" smtClean="0">
                <a:latin typeface="Segoe"/>
                <a:ea typeface="ＭＳ ゴシック"/>
              </a:rPr>
              <a:t>Enter</a:t>
            </a:r>
            <a:r>
              <a:rPr lang="en-US" sz="2000" b="0" i="0" u="none" strike="noStrike" baseline="0" smtClean="0">
                <a:latin typeface="Segoe"/>
                <a:ea typeface="ＭＳ ゴシック"/>
              </a:rPr>
              <a:t>. The text is entered into cell A1, but appears as if it flows into cell B1.</a:t>
            </a:r>
          </a:p>
          <a:p>
            <a:pPr lvl="1" rtl="0">
              <a:buAutoNum type="arabicPeriod" startAt="3"/>
            </a:pPr>
            <a:r>
              <a:rPr lang="en-US" sz="2000" b="0" i="0" u="none" strike="noStrike" baseline="0" smtClean="0">
                <a:latin typeface="Segoe"/>
                <a:ea typeface="ＭＳ ゴシック"/>
              </a:rPr>
              <a:t>In cell A2, type </a:t>
            </a:r>
            <a:r>
              <a:rPr lang="en-US" sz="2000" b="1" i="0" u="none" strike="noStrike" baseline="0" smtClean="0">
                <a:latin typeface="Segoe"/>
                <a:ea typeface="ＭＳ ゴシック"/>
              </a:rPr>
              <a:t>123 Fourth Street</a:t>
            </a:r>
            <a:r>
              <a:rPr lang="en-US" sz="2000" b="0" i="0" u="none" strike="noStrike" baseline="0" smtClean="0">
                <a:latin typeface="Segoe"/>
                <a:ea typeface="ＭＳ ゴシック"/>
              </a:rPr>
              <a:t> and press </a:t>
            </a:r>
            <a:r>
              <a:rPr lang="en-US" sz="2000" b="1" i="0" u="none" strike="noStrike" baseline="0" smtClean="0">
                <a:latin typeface="Segoe"/>
                <a:ea typeface="ＭＳ ゴシック"/>
              </a:rPr>
              <a:t>Enter</a:t>
            </a:r>
            <a:r>
              <a:rPr lang="en-US" sz="2000" b="0" i="0" u="none" strike="noStrike" baseline="0" smtClean="0">
                <a:latin typeface="Times New Roman"/>
                <a:ea typeface="ＭＳ ゴシック"/>
              </a:rPr>
              <a:t>.</a:t>
            </a:r>
          </a:p>
          <a:p>
            <a:pPr lvl="1" rtl="0">
              <a:buAutoNum type="arabicPeriod" startAt="3"/>
            </a:pPr>
            <a:r>
              <a:rPr lang="en-US" sz="2000" b="0" i="0" u="none" strike="noStrike" baseline="0" smtClean="0">
                <a:latin typeface="Segoe"/>
                <a:ea typeface="ＭＳ ゴシック"/>
              </a:rPr>
              <a:t>In cell A3, type </a:t>
            </a:r>
            <a:r>
              <a:rPr lang="en-US" sz="2000" b="1" i="0" u="none" strike="noStrike" baseline="0" smtClean="0">
                <a:latin typeface="Segoe"/>
                <a:ea typeface="ＭＳ ゴシック"/>
              </a:rPr>
              <a:t>Columbus, OH 43204</a:t>
            </a:r>
            <a:r>
              <a:rPr lang="en-US" sz="2000" b="0" i="0" u="none" strike="noStrike" baseline="0" smtClean="0">
                <a:latin typeface="Segoe"/>
                <a:ea typeface="ＭＳ ゴシック"/>
              </a:rPr>
              <a:t> and press </a:t>
            </a:r>
            <a:r>
              <a:rPr lang="en-US" sz="2000" b="1" i="0" u="none" strike="noStrike" baseline="0" smtClean="0">
                <a:latin typeface="Segoe"/>
                <a:ea typeface="ＭＳ ゴシック"/>
              </a:rPr>
              <a:t>Enter</a:t>
            </a:r>
            <a:r>
              <a:rPr lang="en-US" sz="2000" b="0" i="0" u="none" strike="noStrike" baseline="0" smtClean="0">
                <a:latin typeface="Times New Roman"/>
                <a:ea typeface="ＭＳ ゴシック"/>
              </a:rPr>
              <a:t>.</a:t>
            </a:r>
          </a:p>
          <a:p>
            <a:pPr lvl="1" rtl="0">
              <a:buAutoNum type="arabicPeriod" startAt="3"/>
            </a:pPr>
            <a:r>
              <a:rPr lang="en-US" sz="2000">
                <a:latin typeface="Segoe"/>
                <a:ea typeface="ＭＳ ゴシック"/>
              </a:rPr>
              <a:t>Sometimes you need a quick work area to complete another task while you are in the middle of a workbook. You can open another workbook as a scratch area. Click the </a:t>
            </a:r>
            <a:r>
              <a:rPr lang="en-US" sz="2000" b="1">
                <a:latin typeface="Segoe"/>
                <a:ea typeface="ＭＳ ゴシック"/>
              </a:rPr>
              <a:t>FILE</a:t>
            </a:r>
            <a:r>
              <a:rPr lang="en-US" sz="2000">
                <a:latin typeface="Segoe"/>
                <a:ea typeface="ＭＳ ゴシック"/>
              </a:rPr>
              <a:t> tab, and in the left pane, click </a:t>
            </a:r>
            <a:r>
              <a:rPr lang="en-US" sz="2000" b="1">
                <a:latin typeface="Segoe"/>
                <a:ea typeface="ＭＳ ゴシック"/>
              </a:rPr>
              <a:t>New</a:t>
            </a:r>
            <a:r>
              <a:rPr lang="en-US" sz="2000">
                <a:latin typeface="Segoe"/>
                <a:ea typeface="ＭＳ ゴシック"/>
              </a:rPr>
              <a:t>. The templates available appear. </a:t>
            </a:r>
          </a:p>
          <a:p>
            <a:pPr lvl="1" rtl="0">
              <a:buAutoNum type="arabicPeriod" startAt="3"/>
            </a:pPr>
            <a:r>
              <a:rPr lang="en-US" sz="2000">
                <a:latin typeface="Segoe"/>
                <a:ea typeface="ＭＳ ゴシック"/>
              </a:rPr>
              <a:t>In the Backstage area, click </a:t>
            </a:r>
            <a:r>
              <a:rPr lang="en-US" sz="2000" b="1">
                <a:latin typeface="Segoe"/>
                <a:ea typeface="ＭＳ ゴシック"/>
              </a:rPr>
              <a:t>Blank Workbook</a:t>
            </a:r>
            <a:r>
              <a:rPr lang="en-US" sz="2000">
                <a:latin typeface="Segoe"/>
                <a:ea typeface="ＭＳ ゴシック"/>
              </a:rPr>
              <a:t>. A second Excel workbook opens and Book2 appears in the title bar.</a:t>
            </a:r>
          </a:p>
          <a:p>
            <a:pPr lvl="1" rtl="0">
              <a:buAutoNum type="arabicPeriod" startAt="3"/>
            </a:pPr>
            <a:r>
              <a:rPr lang="en-US" sz="2000">
                <a:latin typeface="Segoe"/>
                <a:ea typeface="ＭＳ ゴシック"/>
              </a:rPr>
              <a:t>In cell A1, type </a:t>
            </a:r>
            <a:r>
              <a:rPr lang="en-US" sz="2000" b="1">
                <a:latin typeface="Segoe"/>
                <a:ea typeface="ＭＳ ゴシック"/>
              </a:rPr>
              <a:t>Phone Calls</a:t>
            </a:r>
            <a:r>
              <a:rPr lang="en-US" sz="2000">
                <a:latin typeface="Segoe"/>
                <a:ea typeface="ＭＳ ゴシック"/>
              </a:rPr>
              <a:t> and press </a:t>
            </a:r>
            <a:r>
              <a:rPr lang="en-US" sz="2000" b="1">
                <a:latin typeface="Segoe"/>
                <a:ea typeface="ＭＳ ゴシック"/>
              </a:rPr>
              <a:t>Enter</a:t>
            </a:r>
            <a:r>
              <a:rPr lang="en-US" sz="2000">
                <a:latin typeface="Times New Roman"/>
                <a:ea typeface="ＭＳ ゴシック"/>
              </a:rPr>
              <a:t>.</a:t>
            </a:r>
          </a:p>
          <a:p>
            <a:pPr lvl="1" rtl="0">
              <a:buAutoNum type="arabicPeriod" startAt="3"/>
            </a:pPr>
            <a:r>
              <a:rPr lang="en-US" sz="2000">
                <a:latin typeface="Segoe"/>
                <a:ea typeface="ＭＳ ゴシック"/>
              </a:rPr>
              <a:t>In cell A2, type </a:t>
            </a:r>
            <a:r>
              <a:rPr lang="en-US" sz="2000" b="1">
                <a:latin typeface="Segoe"/>
                <a:ea typeface="ＭＳ ゴシック"/>
              </a:rPr>
              <a:t>David Ortiz UA flight 525 arriving 4:30 pm</a:t>
            </a:r>
            <a:r>
              <a:rPr lang="en-US" sz="2000">
                <a:latin typeface="Segoe"/>
                <a:ea typeface="ＭＳ ゴシック"/>
              </a:rPr>
              <a:t> and press </a:t>
            </a:r>
            <a:r>
              <a:rPr lang="en-US" sz="2000" b="1">
                <a:latin typeface="Segoe"/>
                <a:ea typeface="ＭＳ ゴシック"/>
              </a:rPr>
              <a:t>Enter</a:t>
            </a:r>
            <a:r>
              <a:rPr lang="en-US" sz="2000">
                <a:latin typeface="Times New Roman"/>
                <a:ea typeface="ＭＳ ゴシック"/>
              </a:rPr>
              <a:t>.</a:t>
            </a:r>
          </a:p>
          <a:p>
            <a:pPr lvl="0"/>
            <a:r>
              <a:rPr lang="en-US" sz="2000" b="1">
                <a:latin typeface="Segoe"/>
                <a:ea typeface="ＭＳ ゴシック"/>
              </a:rPr>
              <a:t>PAUSE. LEAVE</a:t>
            </a:r>
            <a:r>
              <a:rPr lang="en-US" sz="2000">
                <a:latin typeface="Segoe"/>
                <a:ea typeface="ＭＳ ゴシック"/>
              </a:rPr>
              <a:t> both Excel workbooks open for the next exercise.</a:t>
            </a:r>
          </a:p>
          <a:p>
            <a:pPr lvl="1" rtl="0">
              <a:buAutoNum type="arabicPeriod" startAt="3"/>
            </a:pPr>
            <a:endParaRPr lang="en-US" sz="2000">
              <a:latin typeface="Segoe"/>
              <a:ea typeface="ＭＳ ゴシック"/>
            </a:endParaRPr>
          </a:p>
          <a:p>
            <a:pPr lvl="1" rtl="0">
              <a:buAutoNum type="arabicPeriod" startAt="3"/>
            </a:pPr>
            <a:endParaRPr lang="en-US" sz="2000"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a:t>
            </a:fld>
            <a:endParaRPr lang="en-US" dirty="0"/>
          </a:p>
        </p:txBody>
      </p:sp>
    </p:spTree>
    <p:extLst>
      <p:ext uri="{BB962C8B-B14F-4D97-AF65-F5344CB8AC3E}">
        <p14:creationId xmlns:p14="http://schemas.microsoft.com/office/powerpoint/2010/main" val="1013253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Assign Keywords</a:t>
            </a:r>
          </a:p>
        </p:txBody>
      </p:sp>
      <p:sp>
        <p:nvSpPr>
          <p:cNvPr id="3" name="Text Placeholder 2"/>
          <p:cNvSpPr>
            <a:spLocks noGrp="1"/>
          </p:cNvSpPr>
          <p:nvPr>
            <p:ph type="body" idx="1"/>
          </p:nvPr>
        </p:nvSpPr>
        <p:spPr/>
        <p:txBody>
          <a:bodyPr/>
          <a:lstStyle/>
          <a:p>
            <a:pPr lvl="1">
              <a:buFont typeface="+mj-lt"/>
              <a:buAutoNum type="arabicPeriod" startAt="3"/>
            </a:pPr>
            <a:r>
              <a:rPr lang="en-US" sz="2100">
                <a:latin typeface="Segoe"/>
                <a:ea typeface="ＭＳ ゴシック"/>
              </a:rPr>
              <a:t>Click the </a:t>
            </a:r>
            <a:r>
              <a:rPr lang="en-US" sz="2100" b="1">
                <a:latin typeface="Segoe"/>
                <a:ea typeface="ＭＳ ゴシック"/>
              </a:rPr>
              <a:t>Properties</a:t>
            </a:r>
            <a:r>
              <a:rPr lang="en-US" sz="2100">
                <a:latin typeface="Segoe"/>
                <a:ea typeface="ＭＳ ゴシック"/>
              </a:rPr>
              <a:t> button at </a:t>
            </a:r>
            <a:br>
              <a:rPr lang="en-US" sz="2100">
                <a:latin typeface="Segoe"/>
                <a:ea typeface="ＭＳ ゴシック"/>
              </a:rPr>
            </a:br>
            <a:r>
              <a:rPr lang="en-US" sz="2100">
                <a:latin typeface="Segoe"/>
                <a:ea typeface="ＭＳ ゴシック"/>
              </a:rPr>
              <a:t>the top of the right pane. The </a:t>
            </a:r>
            <a:br>
              <a:rPr lang="en-US" sz="2100">
                <a:latin typeface="Segoe"/>
                <a:ea typeface="ＭＳ ゴシック"/>
              </a:rPr>
            </a:br>
            <a:r>
              <a:rPr lang="en-US" sz="2100">
                <a:latin typeface="Segoe"/>
                <a:ea typeface="ＭＳ ゴシック"/>
              </a:rPr>
              <a:t>Properties drop-down menu </a:t>
            </a:r>
            <a:br>
              <a:rPr lang="en-US" sz="2100">
                <a:latin typeface="Segoe"/>
                <a:ea typeface="ＭＳ ゴシック"/>
              </a:rPr>
            </a:br>
            <a:r>
              <a:rPr lang="en-US" sz="2100">
                <a:latin typeface="Segoe"/>
                <a:ea typeface="ＭＳ ゴシック"/>
              </a:rPr>
              <a:t>shows two options (right). </a:t>
            </a:r>
            <a:br>
              <a:rPr lang="en-US" sz="2100">
                <a:latin typeface="Segoe"/>
                <a:ea typeface="ＭＳ ゴシック"/>
              </a:rPr>
            </a:br>
            <a:r>
              <a:rPr lang="en-US" sz="2100">
                <a:latin typeface="Segoe"/>
                <a:ea typeface="ＭＳ ゴシック"/>
              </a:rPr>
              <a:t>Click </a:t>
            </a:r>
            <a:r>
              <a:rPr lang="en-US" sz="2100" b="1">
                <a:latin typeface="Segoe"/>
                <a:ea typeface="ＭＳ ゴシック"/>
              </a:rPr>
              <a:t>Show Document Panel</a:t>
            </a:r>
            <a:r>
              <a:rPr lang="en-US" sz="2100">
                <a:latin typeface="Times New Roman"/>
                <a:ea typeface="ＭＳ ゴシック"/>
              </a:rPr>
              <a:t>.</a:t>
            </a:r>
          </a:p>
          <a:p>
            <a:pPr lvl="1" rtl="0">
              <a:buAutoNum type="arabicPeriod" startAt="3"/>
            </a:pPr>
            <a:r>
              <a:rPr lang="en-US" sz="2100" b="0" i="0" u="none" strike="noStrike" baseline="0" smtClean="0">
                <a:latin typeface="Segoe"/>
                <a:ea typeface="ＭＳ ゴシック"/>
              </a:rPr>
              <a:t>Click the </a:t>
            </a:r>
            <a:r>
              <a:rPr lang="en-US" sz="2100" b="1" i="0" u="none" strike="noStrike" baseline="0" smtClean="0">
                <a:latin typeface="Segoe"/>
                <a:ea typeface="ＭＳ ゴシック"/>
              </a:rPr>
              <a:t>Keywords</a:t>
            </a:r>
            <a:r>
              <a:rPr lang="en-US" sz="2100" b="0" i="0" u="none" strike="noStrike" baseline="0" smtClean="0">
                <a:latin typeface="Segoe"/>
                <a:ea typeface="ＭＳ ゴシック"/>
              </a:rPr>
              <a:t> field and type </a:t>
            </a:r>
            <a:r>
              <a:rPr lang="en-US" sz="2100" b="1" i="0" u="none" strike="noStrike" baseline="0" smtClean="0">
                <a:latin typeface="Segoe"/>
                <a:ea typeface="ＭＳ ゴシック"/>
              </a:rPr>
              <a:t>Customer, Sq Ft, Price</a:t>
            </a:r>
            <a:r>
              <a:rPr lang="en-US" sz="2100" b="0" i="0" u="none" strike="noStrike" baseline="0" smtClean="0">
                <a:latin typeface="Times New Roman"/>
                <a:ea typeface="ＭＳ ゴシック"/>
              </a:rPr>
              <a:t>.</a:t>
            </a:r>
          </a:p>
          <a:p>
            <a:pPr lvl="1" rtl="0">
              <a:buAutoNum type="arabicPeriod" startAt="3"/>
            </a:pPr>
            <a:r>
              <a:rPr lang="en-US" sz="2100" b="0" i="0" u="none" strike="noStrike" baseline="0" smtClean="0">
                <a:latin typeface="Segoe"/>
                <a:ea typeface="ＭＳ ゴシック"/>
              </a:rPr>
              <a:t>Click the </a:t>
            </a:r>
            <a:r>
              <a:rPr lang="en-US" sz="2100" b="1" i="0" u="none" strike="noStrike" baseline="0" smtClean="0">
                <a:latin typeface="Segoe"/>
                <a:ea typeface="ＭＳ ゴシック"/>
              </a:rPr>
              <a:t>Category</a:t>
            </a:r>
            <a:r>
              <a:rPr lang="en-US" sz="2100" b="0" i="0" u="none" strike="noStrike" baseline="0" smtClean="0">
                <a:latin typeface="Segoe"/>
                <a:ea typeface="ＭＳ ゴシック"/>
              </a:rPr>
              <a:t> field and type </a:t>
            </a:r>
            <a:r>
              <a:rPr lang="en-US" sz="2100" b="1" i="0" u="none" strike="noStrike" baseline="0" smtClean="0">
                <a:latin typeface="Segoe"/>
                <a:ea typeface="ＭＳ ゴシック"/>
              </a:rPr>
              <a:t>Revenue</a:t>
            </a:r>
            <a:r>
              <a:rPr lang="en-US" sz="2100" b="0" i="0" u="none" strike="noStrike" baseline="0" smtClean="0">
                <a:latin typeface="Times New Roman"/>
                <a:ea typeface="ＭＳ ゴシック"/>
              </a:rPr>
              <a:t>.</a:t>
            </a:r>
          </a:p>
          <a:p>
            <a:pPr lvl="1" rtl="0">
              <a:buAutoNum type="arabicPeriod" startAt="3"/>
            </a:pPr>
            <a:r>
              <a:rPr lang="en-US" sz="2100" b="0" i="0" u="none" strike="noStrike" baseline="0" smtClean="0">
                <a:latin typeface="Segoe"/>
                <a:ea typeface="ＭＳ ゴシック"/>
              </a:rPr>
              <a:t>Click the </a:t>
            </a:r>
            <a:r>
              <a:rPr lang="en-US" sz="2100" b="1" i="0" u="none" strike="noStrike" baseline="0" smtClean="0">
                <a:latin typeface="Segoe"/>
                <a:ea typeface="ＭＳ ゴシック"/>
              </a:rPr>
              <a:t>Author</a:t>
            </a:r>
            <a:r>
              <a:rPr lang="en-US" sz="2100" b="0" i="0" u="none" strike="noStrike" baseline="0" smtClean="0">
                <a:latin typeface="Segoe"/>
                <a:ea typeface="ＭＳ ゴシック"/>
              </a:rPr>
              <a:t> field and type your name.</a:t>
            </a:r>
          </a:p>
          <a:p>
            <a:pPr lvl="1" rtl="0">
              <a:buAutoNum type="arabicPeriod" startAt="3"/>
            </a:pPr>
            <a:r>
              <a:rPr lang="en-US" sz="2100" b="0" i="0" u="none" strike="noStrike" baseline="0" smtClean="0">
                <a:latin typeface="Segoe"/>
                <a:ea typeface="ＭＳ ゴシック"/>
              </a:rPr>
              <a:t>Above the Author field, click the </a:t>
            </a:r>
            <a:r>
              <a:rPr lang="en-US" sz="2100" b="1" i="0" u="none" strike="noStrike" baseline="0" smtClean="0">
                <a:latin typeface="Segoe"/>
                <a:ea typeface="ＭＳ ゴシック"/>
              </a:rPr>
              <a:t>Document Properties</a:t>
            </a:r>
            <a:r>
              <a:rPr lang="en-US" sz="2100" b="0" i="0" u="none" strike="noStrike" baseline="0" smtClean="0">
                <a:latin typeface="Segoe"/>
                <a:ea typeface="ＭＳ ゴシック"/>
              </a:rPr>
              <a:t> drop-down arrow, and then click </a:t>
            </a:r>
            <a:r>
              <a:rPr lang="en-US" sz="2100" b="1" i="0" u="none" strike="noStrike" baseline="0" smtClean="0">
                <a:latin typeface="Segoe"/>
                <a:ea typeface="ＭＳ ゴシック"/>
              </a:rPr>
              <a:t>Advanced Properties</a:t>
            </a:r>
            <a:r>
              <a:rPr lang="en-US" sz="2100" b="0" i="0" u="none" strike="noStrike" baseline="0" smtClean="0">
                <a:latin typeface="Segoe"/>
                <a:ea typeface="ＭＳ ゴシック"/>
              </a:rPr>
              <a:t>. The Properties dialog box opens.</a:t>
            </a:r>
          </a:p>
          <a:p>
            <a:pPr lvl="1" rtl="0">
              <a:buAutoNum type="arabicPeriod" startAt="3"/>
            </a:pPr>
            <a:r>
              <a:rPr lang="en-US" sz="2100" b="0" i="0" u="none" strike="noStrike" baseline="0" smtClean="0">
                <a:latin typeface="Segoe"/>
                <a:ea typeface="ＭＳ ゴシック"/>
              </a:rPr>
              <a:t>Click the </a:t>
            </a:r>
            <a:r>
              <a:rPr lang="en-US" sz="2100" b="1" i="0" u="none" strike="noStrike" baseline="0" smtClean="0">
                <a:latin typeface="Segoe"/>
                <a:ea typeface="ＭＳ ゴシック"/>
              </a:rPr>
              <a:t>Summary</a:t>
            </a:r>
            <a:r>
              <a:rPr lang="en-US" sz="2100" b="0" i="1" u="none" strike="noStrike" baseline="0" smtClean="0">
                <a:latin typeface="Segoe"/>
                <a:ea typeface="ＭＳ ゴシック"/>
              </a:rPr>
              <a:t> </a:t>
            </a:r>
            <a:r>
              <a:rPr lang="en-US" sz="2100" b="0" i="0" u="none" strike="noStrike" baseline="0" smtClean="0">
                <a:latin typeface="Segoe"/>
                <a:ea typeface="ＭＳ ゴシック"/>
              </a:rPr>
              <a:t>tab in the dialog box to see the properties you entered.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90</a:t>
            </a:fld>
            <a:endParaRPr lang="en-US" dirty="0"/>
          </a:p>
        </p:txBody>
      </p:sp>
      <p:pic>
        <p:nvPicPr>
          <p:cNvPr id="7" name="Picture 6" descr="02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524000"/>
            <a:ext cx="2322786" cy="1598941"/>
          </a:xfrm>
          <a:prstGeom prst="rect">
            <a:avLst/>
          </a:prstGeom>
        </p:spPr>
      </p:pic>
    </p:spTree>
    <p:extLst>
      <p:ext uri="{BB962C8B-B14F-4D97-AF65-F5344CB8AC3E}">
        <p14:creationId xmlns:p14="http://schemas.microsoft.com/office/powerpoint/2010/main" val="12176361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Step by Step: Assign Keywords</a:t>
            </a:r>
          </a:p>
        </p:txBody>
      </p:sp>
      <p:sp>
        <p:nvSpPr>
          <p:cNvPr id="3" name="Text Placeholder 2"/>
          <p:cNvSpPr>
            <a:spLocks noGrp="1"/>
          </p:cNvSpPr>
          <p:nvPr>
            <p:ph type="body" idx="1"/>
          </p:nvPr>
        </p:nvSpPr>
        <p:spPr/>
        <p:txBody>
          <a:bodyPr/>
          <a:lstStyle/>
          <a:p>
            <a:pPr lvl="1" rtl="0">
              <a:buFont typeface="+mj-lt"/>
              <a:buAutoNum type="arabicPeriod" startAt="9"/>
            </a:pPr>
            <a:r>
              <a:rPr lang="en-US" b="0" i="0" u="none" strike="noStrike" baseline="0" smtClean="0">
                <a:latin typeface="Segoe"/>
                <a:ea typeface="ＭＳ ゴシック"/>
              </a:rPr>
              <a:t>Click the </a:t>
            </a:r>
            <a:r>
              <a:rPr lang="en-US" b="1" i="0" u="none" strike="noStrike" baseline="0" smtClean="0">
                <a:latin typeface="Segoe"/>
                <a:ea typeface="ＭＳ ゴシック"/>
              </a:rPr>
              <a:t>Statistics</a:t>
            </a:r>
            <a:r>
              <a:rPr lang="en-US" b="0" i="1" u="none" strike="noStrike" baseline="0" smtClean="0">
                <a:latin typeface="Segoe"/>
                <a:ea typeface="ＭＳ ゴシック"/>
              </a:rPr>
              <a:t> </a:t>
            </a:r>
            <a:r>
              <a:rPr lang="en-US" b="0" i="0" u="none" strike="noStrike" baseline="0" smtClean="0">
                <a:latin typeface="Segoe"/>
                <a:ea typeface="ＭＳ ゴシック"/>
              </a:rPr>
              <a:t>tab to see the date you modified the file.</a:t>
            </a:r>
          </a:p>
          <a:p>
            <a:pPr lvl="1" rtl="0">
              <a:buAutoNum type="arabicPeriod" startAt="9"/>
            </a:pPr>
            <a:r>
              <a:rPr lang="en-US" b="0" i="0" u="none" strike="noStrike" baseline="0" smtClean="0">
                <a:latin typeface="Segoe"/>
                <a:ea typeface="ＭＳ ゴシック"/>
              </a:rPr>
              <a:t>Click </a:t>
            </a:r>
            <a:r>
              <a:rPr lang="en-US" b="1" i="0" u="none" strike="noStrike" baseline="0" smtClean="0">
                <a:latin typeface="Segoe"/>
                <a:ea typeface="ＭＳ ゴシック"/>
              </a:rPr>
              <a:t>OK</a:t>
            </a:r>
            <a:r>
              <a:rPr lang="en-US" b="0" i="0" u="none" strike="noStrike" baseline="0" smtClean="0">
                <a:latin typeface="Segoe"/>
                <a:ea typeface="ＭＳ ゴシック"/>
              </a:rPr>
              <a:t> to close the Properties dialog box.</a:t>
            </a:r>
          </a:p>
          <a:p>
            <a:pPr lvl="1" rtl="0">
              <a:buAutoNum type="arabicPeriod" startAt="9"/>
            </a:pPr>
            <a:r>
              <a:rPr lang="en-US" b="0" i="0" u="none" strike="noStrike" baseline="0" smtClean="0">
                <a:latin typeface="Segoe"/>
                <a:ea typeface="ＭＳ ゴシック"/>
              </a:rPr>
              <a:t>At the top right corner of the Document Information panel, click the </a:t>
            </a:r>
            <a:r>
              <a:rPr lang="en-US" b="1" i="0" u="none" strike="noStrike" baseline="0" smtClean="0">
                <a:latin typeface="Segoe"/>
                <a:ea typeface="ＭＳ ゴシック"/>
              </a:rPr>
              <a:t>Close</a:t>
            </a:r>
            <a:r>
              <a:rPr lang="en-US" b="0" i="0" u="none" strike="noStrike" baseline="0" smtClean="0">
                <a:latin typeface="Segoe"/>
                <a:ea typeface="ＭＳ ゴシック"/>
              </a:rPr>
              <a:t> button</a:t>
            </a:r>
            <a:r>
              <a:rPr lang="en-US" b="0" i="0" u="none" strike="noStrike" baseline="0" smtClean="0">
                <a:latin typeface="Times New Roman"/>
                <a:ea typeface="ＭＳ ゴシック"/>
              </a:rPr>
              <a:t>.</a:t>
            </a:r>
          </a:p>
          <a:p>
            <a:pPr lvl="1" rtl="0">
              <a:buAutoNum type="arabicPeriod" startAt="9"/>
            </a:pPr>
            <a:r>
              <a:rPr lang="en-US" b="1" i="0" u="none" strike="noStrike" baseline="0" smtClean="0">
                <a:latin typeface="Segoe"/>
                <a:ea typeface="ＭＳ ゴシック"/>
              </a:rPr>
              <a:t>SAVE</a:t>
            </a:r>
            <a:r>
              <a:rPr lang="en-US" b="0" i="0" u="none" strike="noStrike" baseline="0" smtClean="0">
                <a:latin typeface="Segoe"/>
                <a:ea typeface="ＭＳ ゴシック"/>
              </a:rPr>
              <a:t> the workbook as </a:t>
            </a:r>
            <a:r>
              <a:rPr lang="en-US" b="0" i="1" u="none" strike="noStrike" baseline="0" smtClean="0">
                <a:latin typeface="Segoe"/>
                <a:ea typeface="ＭＳ ゴシック"/>
              </a:rPr>
              <a:t>02 Customer Houses Prop Solution</a:t>
            </a:r>
            <a:r>
              <a:rPr lang="en-US" b="0" i="0" u="none" strike="noStrike" baseline="0" smtClean="0">
                <a:latin typeface="Times New Roman"/>
                <a:ea typeface="ＭＳ ゴシック"/>
              </a:rPr>
              <a:t>.</a:t>
            </a:r>
          </a:p>
          <a:p>
            <a:pPr lvl="0" rtl="0"/>
            <a:r>
              <a:rPr lang="en-US" b="1" i="0" u="none" strike="noStrike" baseline="0" smtClean="0">
                <a:latin typeface="Segoe"/>
                <a:ea typeface="ＭＳ ゴシック"/>
              </a:rPr>
              <a:t>PAUSE. EXIT </a:t>
            </a:r>
            <a:r>
              <a:rPr lang="en-US" b="0" i="0" u="none" strike="noStrike" baseline="0" smtClean="0">
                <a:latin typeface="Segoe"/>
                <a:ea typeface="ＭＳ ゴシック"/>
              </a:rPr>
              <a:t>Excel.</a:t>
            </a:r>
          </a:p>
          <a:p>
            <a:pPr lvl="0"/>
            <a:r>
              <a:rPr lang="en-US">
                <a:latin typeface="Segoe"/>
                <a:ea typeface="ＭＳ ゴシック"/>
              </a:rPr>
              <a:t>After a file is saved, the Statistics tab records when the file was accessed and when it was modified. It also identifies the person who last saved the file. </a:t>
            </a:r>
          </a:p>
          <a:p>
            <a:pPr lvl="0"/>
            <a:r>
              <a:rPr lang="en-US">
                <a:latin typeface="Segoe"/>
                <a:ea typeface="ＭＳ ゴシック"/>
              </a:rPr>
              <a:t>After a workbook is saved, the Properties dialog box title bar displays the workbook name and location. </a:t>
            </a:r>
            <a:endParaRPr lang="en-US">
              <a:latin typeface="Times New Roman"/>
              <a:ea typeface="ＭＳ ゴシック"/>
            </a:endParaRPr>
          </a:p>
          <a:p>
            <a:pPr lvl="0"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91</a:t>
            </a:fld>
            <a:endParaRPr lang="en-US" dirty="0"/>
          </a:p>
        </p:txBody>
      </p:sp>
    </p:spTree>
    <p:extLst>
      <p:ext uri="{BB962C8B-B14F-4D97-AF65-F5344CB8AC3E}">
        <p14:creationId xmlns:p14="http://schemas.microsoft.com/office/powerpoint/2010/main" val="38700962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4EB857"/>
                </a:solidFill>
                <a:latin typeface="Segoe"/>
                <a:ea typeface="ＭＳ ゴシック"/>
              </a:rPr>
              <a:t>Skills Summary </a:t>
            </a:r>
          </a:p>
        </p:txBody>
      </p:sp>
      <p:pic>
        <p:nvPicPr>
          <p:cNvPr id="4" name="Picture 3" descr="02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8017641" cy="3915592"/>
          </a:xfrm>
          <a:prstGeom prst="rect">
            <a:avLst/>
          </a:prstGeom>
        </p:spPr>
      </p:pic>
      <p:sp>
        <p:nvSpPr>
          <p:cNvPr id="5"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6"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7"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92</a:t>
            </a:fld>
            <a:endParaRPr lang="en-US" dirty="0"/>
          </a:p>
        </p:txBody>
      </p:sp>
    </p:spTree>
    <p:extLst>
      <p:ext uri="{BB962C8B-B14F-4D97-AF65-F5344CB8AC3E}">
        <p14:creationId xmlns:p14="http://schemas.microsoft.com/office/powerpoint/2010/main" val="2015394154"/>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142</TotalTime>
  <Words>10144</Words>
  <Application>Microsoft Macintosh PowerPoint</Application>
  <PresentationFormat>On-screen Show (4:3)</PresentationFormat>
  <Paragraphs>780</Paragraphs>
  <Slides>92</Slides>
  <Notes>28</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template</vt:lpstr>
      <vt:lpstr>Working with Excel</vt:lpstr>
      <vt:lpstr>Objectives</vt:lpstr>
      <vt:lpstr>Software Orientation</vt:lpstr>
      <vt:lpstr>Software Orientation</vt:lpstr>
      <vt:lpstr>Creating workbooks</vt:lpstr>
      <vt:lpstr>Creating a Workbook from Scratch</vt:lpstr>
      <vt:lpstr>Step by Step: Create a Workbook from Scratch</vt:lpstr>
      <vt:lpstr>Step by Step: Create a Workbook from Scratch</vt:lpstr>
      <vt:lpstr>Step by Step: Create a Workbook from Scratch</vt:lpstr>
      <vt:lpstr>Step by Step: Switch Between Open Workbooks</vt:lpstr>
      <vt:lpstr>Saving Workbooks </vt:lpstr>
      <vt:lpstr>Step by Step: Name and Save a Workbook </vt:lpstr>
      <vt:lpstr>Step by Step: Name and Save a Workbook </vt:lpstr>
      <vt:lpstr>Step by Step: Name and Save a Workbook </vt:lpstr>
      <vt:lpstr>Saving to Your SkyDrive</vt:lpstr>
      <vt:lpstr>Step by Step: Save to Your SkyDrive</vt:lpstr>
      <vt:lpstr>Step by Step: Save to Your SkyDrive</vt:lpstr>
      <vt:lpstr>Step by Step: Save a Workbook Under a Different Name</vt:lpstr>
      <vt:lpstr>Step by Step: Save a Workbook Under a Different Name</vt:lpstr>
      <vt:lpstr>Step by Step: Save a Workbook Under a Different Name</vt:lpstr>
      <vt:lpstr>Step by Step: Save a Workbook Under a Different Name</vt:lpstr>
      <vt:lpstr>Saving a Workbook in a Previous Excel Format </vt:lpstr>
      <vt:lpstr>Saving a Workbook in a Previous Excel Format </vt:lpstr>
      <vt:lpstr>Step by Step: Save a Workbook in a Previous Excel Format</vt:lpstr>
      <vt:lpstr>Step by Step: Save a Workbook in a Previous Excel Format</vt:lpstr>
      <vt:lpstr>Step by Step: Save a Workbook in a Previous Excel Format</vt:lpstr>
      <vt:lpstr>Saving in Different File Formats </vt:lpstr>
      <vt:lpstr>Step by Step: Save in Different File Formats</vt:lpstr>
      <vt:lpstr>Step by Step: Save in Different File Formats</vt:lpstr>
      <vt:lpstr>Step by Step: Save in Different File Formats</vt:lpstr>
      <vt:lpstr>Entering and Editing Basic Data in a Worksheet </vt:lpstr>
      <vt:lpstr>Step by Step: Enter Basic Data in a Worksheet</vt:lpstr>
      <vt:lpstr>Step by Step: Enter Basic Data in a Worksheet</vt:lpstr>
      <vt:lpstr>Changing the Column Width </vt:lpstr>
      <vt:lpstr>Step by Step: Change the Column Width</vt:lpstr>
      <vt:lpstr>Step by Step: Change the Column Width</vt:lpstr>
      <vt:lpstr>Editing a Cell’s Contents </vt:lpstr>
      <vt:lpstr>Step by Step: Edit a Cell’s Contents</vt:lpstr>
      <vt:lpstr>Step by Step: Edit a Cell’s Contents</vt:lpstr>
      <vt:lpstr>Step by Step: Edit a Cell’s Contents</vt:lpstr>
      <vt:lpstr>Step by Step: Edit a Cell’s Contents</vt:lpstr>
      <vt:lpstr>Step by Step: Edit a Cell’s Contents</vt:lpstr>
      <vt:lpstr>Step by Step: Edit a Cell’s Contents</vt:lpstr>
      <vt:lpstr>Step by Step: Edit a Cell’s Contents</vt:lpstr>
      <vt:lpstr>Deleting and Clearing a Cell’s Contents </vt:lpstr>
      <vt:lpstr>Step by Step: Delete and Clear a Cell’s Contents</vt:lpstr>
      <vt:lpstr>Step by Step: Delete and Clear a Cell’s Contents</vt:lpstr>
      <vt:lpstr>Using Data Types to Populate a Worksheet </vt:lpstr>
      <vt:lpstr>Entering Labels and Using AutoComplete </vt:lpstr>
      <vt:lpstr>Step by Step: Enter Labels and Use AutoComplete</vt:lpstr>
      <vt:lpstr>Step by Step: Enter Labels and Use AutoComplete</vt:lpstr>
      <vt:lpstr>Step by Step: Enter Labels and Use AutoComplete</vt:lpstr>
      <vt:lpstr>Step by Step: Enter Labels and Use AutoComplete</vt:lpstr>
      <vt:lpstr>Entering Numeric Values </vt:lpstr>
      <vt:lpstr>Step by Step: Enter Numeric Values</vt:lpstr>
      <vt:lpstr>Step by Step: Enter Numeric Values</vt:lpstr>
      <vt:lpstr>Step by Step: Enter Numeric Values</vt:lpstr>
      <vt:lpstr>Entering Dates </vt:lpstr>
      <vt:lpstr>Step by Step: Enter Dates</vt:lpstr>
      <vt:lpstr>Step by Step: Enter Dates</vt:lpstr>
      <vt:lpstr>Step by Step: Enter Dates</vt:lpstr>
      <vt:lpstr>Step by Step: Enter Dates</vt:lpstr>
      <vt:lpstr>Filling a Series with Auto Fill </vt:lpstr>
      <vt:lpstr>Filling a Series with Auto Fill </vt:lpstr>
      <vt:lpstr>Step by Step: Fill a Series with Auto Fill</vt:lpstr>
      <vt:lpstr>Step by Step: Fill a Series with Auto Fill</vt:lpstr>
      <vt:lpstr>Step by Step: Fill a Series with Auto Fill</vt:lpstr>
      <vt:lpstr>Step by Step: Fill a Series with Auto Fill</vt:lpstr>
      <vt:lpstr>Step by Step: Fill a Series with Auto Fill</vt:lpstr>
      <vt:lpstr>Step by Step: Fill a Series with Auto Fill</vt:lpstr>
      <vt:lpstr>Filling Cells with Flash Fill </vt:lpstr>
      <vt:lpstr>Step by Step: Fill Cells with Flash Fill</vt:lpstr>
      <vt:lpstr>Step by Step: Fill Cells with Flash Fill</vt:lpstr>
      <vt:lpstr>Cutting, Copying, and Pasting Data </vt:lpstr>
      <vt:lpstr>Cutting, Copying, and Pasting Data </vt:lpstr>
      <vt:lpstr>Copying a Data Series with the Mouse </vt:lpstr>
      <vt:lpstr>Step by Step: Copy a Data Series with the Mouse</vt:lpstr>
      <vt:lpstr>Moving a Data Series with the Mouse </vt:lpstr>
      <vt:lpstr>Step by Step: Move a Data Series with the Mouse</vt:lpstr>
      <vt:lpstr>Step by Step: Move a Data Series with the Mouse</vt:lpstr>
      <vt:lpstr>Copying and Pasting Data </vt:lpstr>
      <vt:lpstr>Step by Step: Copy and Paste Data</vt:lpstr>
      <vt:lpstr>Step by Step: Copy and Paste Data</vt:lpstr>
      <vt:lpstr>Step by Step: Copy and Paste Data</vt:lpstr>
      <vt:lpstr>Cutting and Pasting Data</vt:lpstr>
      <vt:lpstr>Step by Step: Cut and Paste Data</vt:lpstr>
      <vt:lpstr>Editing a Workbook’s Properties </vt:lpstr>
      <vt:lpstr>Assigning Keywords</vt:lpstr>
      <vt:lpstr>Step by Step: Assign Keywords</vt:lpstr>
      <vt:lpstr>Step by Step: Assign Keywords</vt:lpstr>
      <vt:lpstr>Step by Step: Assign Keywords</vt:lpstr>
      <vt:lpstr>Skills 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Rich Kershner</cp:lastModifiedBy>
  <cp:revision>254</cp:revision>
  <dcterms:created xsi:type="dcterms:W3CDTF">2011-08-08T12:10:51Z</dcterms:created>
  <dcterms:modified xsi:type="dcterms:W3CDTF">2013-08-05T02:41:17Z</dcterms:modified>
</cp:coreProperties>
</file>