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58" r:id="rId4"/>
    <p:sldId id="283" r:id="rId5"/>
    <p:sldId id="259" r:id="rId6"/>
    <p:sldId id="260" r:id="rId7"/>
    <p:sldId id="261" r:id="rId8"/>
    <p:sldId id="284" r:id="rId9"/>
    <p:sldId id="262" r:id="rId10"/>
    <p:sldId id="263" r:id="rId11"/>
    <p:sldId id="285" r:id="rId12"/>
    <p:sldId id="264" r:id="rId13"/>
    <p:sldId id="265" r:id="rId14"/>
    <p:sldId id="287" r:id="rId15"/>
    <p:sldId id="286" r:id="rId16"/>
    <p:sldId id="266" r:id="rId17"/>
    <p:sldId id="267" r:id="rId18"/>
    <p:sldId id="288" r:id="rId19"/>
    <p:sldId id="289" r:id="rId20"/>
    <p:sldId id="290" r:id="rId21"/>
    <p:sldId id="268" r:id="rId22"/>
    <p:sldId id="291" r:id="rId23"/>
    <p:sldId id="292" r:id="rId24"/>
    <p:sldId id="293" r:id="rId25"/>
    <p:sldId id="269" r:id="rId26"/>
    <p:sldId id="294" r:id="rId27"/>
    <p:sldId id="270" r:id="rId28"/>
    <p:sldId id="295" r:id="rId29"/>
    <p:sldId id="272" r:id="rId30"/>
    <p:sldId id="296" r:id="rId31"/>
    <p:sldId id="273" r:id="rId32"/>
    <p:sldId id="297" r:id="rId33"/>
    <p:sldId id="274" r:id="rId34"/>
    <p:sldId id="275" r:id="rId35"/>
    <p:sldId id="298" r:id="rId36"/>
    <p:sldId id="299" r:id="rId37"/>
    <p:sldId id="300" r:id="rId38"/>
    <p:sldId id="301" r:id="rId39"/>
    <p:sldId id="276" r:id="rId40"/>
    <p:sldId id="302" r:id="rId41"/>
    <p:sldId id="303" r:id="rId42"/>
    <p:sldId id="304" r:id="rId43"/>
    <p:sldId id="305" r:id="rId44"/>
    <p:sldId id="306" r:id="rId45"/>
    <p:sldId id="308" r:id="rId46"/>
    <p:sldId id="307" r:id="rId47"/>
    <p:sldId id="309" r:id="rId48"/>
    <p:sldId id="310" r:id="rId49"/>
    <p:sldId id="312" r:id="rId50"/>
    <p:sldId id="313" r:id="rId51"/>
    <p:sldId id="311" r:id="rId52"/>
    <p:sldId id="277" r:id="rId53"/>
    <p:sldId id="278" r:id="rId54"/>
    <p:sldId id="279" r:id="rId55"/>
    <p:sldId id="315" r:id="rId56"/>
    <p:sldId id="280" r:id="rId57"/>
    <p:sldId id="314" r:id="rId58"/>
    <p:sldId id="281" r:id="rId59"/>
    <p:sldId id="282" r:id="rId60"/>
    <p:sldId id="31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020"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B795E6-311B-4539-97F4-992C3F5D41F6}" type="datetimeFigureOut">
              <a:rPr lang="en-US" smtClean="0"/>
              <a:t>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CE783B-D22F-43F7-9034-531CAC277123}" type="slidenum">
              <a:rPr lang="en-US" smtClean="0"/>
              <a:t>‹#›</a:t>
            </a:fld>
            <a:endParaRPr lang="en-US"/>
          </a:p>
        </p:txBody>
      </p:sp>
    </p:spTree>
    <p:extLst>
      <p:ext uri="{BB962C8B-B14F-4D97-AF65-F5344CB8AC3E}">
        <p14:creationId xmlns:p14="http://schemas.microsoft.com/office/powerpoint/2010/main" val="810289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E783B-D22F-43F7-9034-531CAC277123}" type="slidenum">
              <a:rPr lang="en-US" smtClean="0"/>
              <a:t>29</a:t>
            </a:fld>
            <a:endParaRPr lang="en-US"/>
          </a:p>
        </p:txBody>
      </p:sp>
    </p:spTree>
    <p:extLst>
      <p:ext uri="{BB962C8B-B14F-4D97-AF65-F5344CB8AC3E}">
        <p14:creationId xmlns:p14="http://schemas.microsoft.com/office/powerpoint/2010/main" val="86397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DB10D5-5447-4331-BBD7-FC6F83A5FA56}"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48BEC-1B29-4E5B-9D7C-60C8B49626C1}" type="slidenum">
              <a:rPr lang="en-US" smtClean="0"/>
              <a:t>‹#›</a:t>
            </a:fld>
            <a:endParaRPr lang="en-US"/>
          </a:p>
        </p:txBody>
      </p:sp>
    </p:spTree>
    <p:extLst>
      <p:ext uri="{BB962C8B-B14F-4D97-AF65-F5344CB8AC3E}">
        <p14:creationId xmlns:p14="http://schemas.microsoft.com/office/powerpoint/2010/main" val="259147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B10D5-5447-4331-BBD7-FC6F83A5FA56}"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48BEC-1B29-4E5B-9D7C-60C8B49626C1}" type="slidenum">
              <a:rPr lang="en-US" smtClean="0"/>
              <a:t>‹#›</a:t>
            </a:fld>
            <a:endParaRPr lang="en-US"/>
          </a:p>
        </p:txBody>
      </p:sp>
    </p:spTree>
    <p:extLst>
      <p:ext uri="{BB962C8B-B14F-4D97-AF65-F5344CB8AC3E}">
        <p14:creationId xmlns:p14="http://schemas.microsoft.com/office/powerpoint/2010/main" val="3766380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B10D5-5447-4331-BBD7-FC6F83A5FA56}"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48BEC-1B29-4E5B-9D7C-60C8B49626C1}" type="slidenum">
              <a:rPr lang="en-US" smtClean="0"/>
              <a:t>‹#›</a:t>
            </a:fld>
            <a:endParaRPr lang="en-US"/>
          </a:p>
        </p:txBody>
      </p:sp>
    </p:spTree>
    <p:extLst>
      <p:ext uri="{BB962C8B-B14F-4D97-AF65-F5344CB8AC3E}">
        <p14:creationId xmlns:p14="http://schemas.microsoft.com/office/powerpoint/2010/main" val="382925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B10D5-5447-4331-BBD7-FC6F83A5FA56}"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48BEC-1B29-4E5B-9D7C-60C8B49626C1}" type="slidenum">
              <a:rPr lang="en-US" smtClean="0"/>
              <a:t>‹#›</a:t>
            </a:fld>
            <a:endParaRPr lang="en-US"/>
          </a:p>
        </p:txBody>
      </p:sp>
    </p:spTree>
    <p:extLst>
      <p:ext uri="{BB962C8B-B14F-4D97-AF65-F5344CB8AC3E}">
        <p14:creationId xmlns:p14="http://schemas.microsoft.com/office/powerpoint/2010/main" val="63090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B10D5-5447-4331-BBD7-FC6F83A5FA56}"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48BEC-1B29-4E5B-9D7C-60C8B49626C1}" type="slidenum">
              <a:rPr lang="en-US" smtClean="0"/>
              <a:t>‹#›</a:t>
            </a:fld>
            <a:endParaRPr lang="en-US"/>
          </a:p>
        </p:txBody>
      </p:sp>
    </p:spTree>
    <p:extLst>
      <p:ext uri="{BB962C8B-B14F-4D97-AF65-F5344CB8AC3E}">
        <p14:creationId xmlns:p14="http://schemas.microsoft.com/office/powerpoint/2010/main" val="68527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DB10D5-5447-4331-BBD7-FC6F83A5FA56}"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48BEC-1B29-4E5B-9D7C-60C8B49626C1}" type="slidenum">
              <a:rPr lang="en-US" smtClean="0"/>
              <a:t>‹#›</a:t>
            </a:fld>
            <a:endParaRPr lang="en-US"/>
          </a:p>
        </p:txBody>
      </p:sp>
    </p:spTree>
    <p:extLst>
      <p:ext uri="{BB962C8B-B14F-4D97-AF65-F5344CB8AC3E}">
        <p14:creationId xmlns:p14="http://schemas.microsoft.com/office/powerpoint/2010/main" val="262827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DB10D5-5447-4331-BBD7-FC6F83A5FA56}" type="datetimeFigureOut">
              <a:rPr lang="en-US" smtClean="0"/>
              <a:t>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E48BEC-1B29-4E5B-9D7C-60C8B49626C1}" type="slidenum">
              <a:rPr lang="en-US" smtClean="0"/>
              <a:t>‹#›</a:t>
            </a:fld>
            <a:endParaRPr lang="en-US"/>
          </a:p>
        </p:txBody>
      </p:sp>
    </p:spTree>
    <p:extLst>
      <p:ext uri="{BB962C8B-B14F-4D97-AF65-F5344CB8AC3E}">
        <p14:creationId xmlns:p14="http://schemas.microsoft.com/office/powerpoint/2010/main" val="4294895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DB10D5-5447-4331-BBD7-FC6F83A5FA56}" type="datetimeFigureOut">
              <a:rPr lang="en-US" smtClean="0"/>
              <a:t>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E48BEC-1B29-4E5B-9D7C-60C8B49626C1}" type="slidenum">
              <a:rPr lang="en-US" smtClean="0"/>
              <a:t>‹#›</a:t>
            </a:fld>
            <a:endParaRPr lang="en-US"/>
          </a:p>
        </p:txBody>
      </p:sp>
    </p:spTree>
    <p:extLst>
      <p:ext uri="{BB962C8B-B14F-4D97-AF65-F5344CB8AC3E}">
        <p14:creationId xmlns:p14="http://schemas.microsoft.com/office/powerpoint/2010/main" val="208379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B10D5-5447-4331-BBD7-FC6F83A5FA56}" type="datetimeFigureOut">
              <a:rPr lang="en-US" smtClean="0"/>
              <a:t>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E48BEC-1B29-4E5B-9D7C-60C8B49626C1}" type="slidenum">
              <a:rPr lang="en-US" smtClean="0"/>
              <a:t>‹#›</a:t>
            </a:fld>
            <a:endParaRPr lang="en-US"/>
          </a:p>
        </p:txBody>
      </p:sp>
    </p:spTree>
    <p:extLst>
      <p:ext uri="{BB962C8B-B14F-4D97-AF65-F5344CB8AC3E}">
        <p14:creationId xmlns:p14="http://schemas.microsoft.com/office/powerpoint/2010/main" val="48313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B10D5-5447-4331-BBD7-FC6F83A5FA56}"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48BEC-1B29-4E5B-9D7C-60C8B49626C1}" type="slidenum">
              <a:rPr lang="en-US" smtClean="0"/>
              <a:t>‹#›</a:t>
            </a:fld>
            <a:endParaRPr lang="en-US"/>
          </a:p>
        </p:txBody>
      </p:sp>
    </p:spTree>
    <p:extLst>
      <p:ext uri="{BB962C8B-B14F-4D97-AF65-F5344CB8AC3E}">
        <p14:creationId xmlns:p14="http://schemas.microsoft.com/office/powerpoint/2010/main" val="374790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B10D5-5447-4331-BBD7-FC6F83A5FA56}"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48BEC-1B29-4E5B-9D7C-60C8B49626C1}" type="slidenum">
              <a:rPr lang="en-US" smtClean="0"/>
              <a:t>‹#›</a:t>
            </a:fld>
            <a:endParaRPr lang="en-US"/>
          </a:p>
        </p:txBody>
      </p:sp>
    </p:spTree>
    <p:extLst>
      <p:ext uri="{BB962C8B-B14F-4D97-AF65-F5344CB8AC3E}">
        <p14:creationId xmlns:p14="http://schemas.microsoft.com/office/powerpoint/2010/main" val="407922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B10D5-5447-4331-BBD7-FC6F83A5FA56}" type="datetimeFigureOut">
              <a:rPr lang="en-US" smtClean="0"/>
              <a:t>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48BEC-1B29-4E5B-9D7C-60C8B49626C1}" type="slidenum">
              <a:rPr lang="en-US" smtClean="0"/>
              <a:t>‹#›</a:t>
            </a:fld>
            <a:endParaRPr lang="en-US"/>
          </a:p>
        </p:txBody>
      </p:sp>
    </p:spTree>
    <p:extLst>
      <p:ext uri="{BB962C8B-B14F-4D97-AF65-F5344CB8AC3E}">
        <p14:creationId xmlns:p14="http://schemas.microsoft.com/office/powerpoint/2010/main" val="947977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Identifying Computer Hardware</a:t>
            </a:r>
            <a:endParaRPr lang="en-US" dirty="0"/>
          </a:p>
        </p:txBody>
      </p:sp>
      <p:sp>
        <p:nvSpPr>
          <p:cNvPr id="3" name="Subtitle 2"/>
          <p:cNvSpPr>
            <a:spLocks noGrp="1"/>
          </p:cNvSpPr>
          <p:nvPr>
            <p:ph type="subTitle" idx="1"/>
          </p:nvPr>
        </p:nvSpPr>
        <p:spPr/>
        <p:txBody>
          <a:bodyPr/>
          <a:lstStyle/>
          <a:p>
            <a:r>
              <a:rPr lang="en-US" dirty="0" smtClean="0"/>
              <a:t>Topic C: Common Computer Connector Types</a:t>
            </a:r>
            <a:endParaRPr lang="en-US" dirty="0"/>
          </a:p>
        </p:txBody>
      </p:sp>
    </p:spTree>
    <p:extLst>
      <p:ext uri="{BB962C8B-B14F-4D97-AF65-F5344CB8AC3E}">
        <p14:creationId xmlns:p14="http://schemas.microsoft.com/office/powerpoint/2010/main" val="508792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Ports and Connectors</a:t>
            </a:r>
            <a:endParaRPr lang="en-US" dirty="0"/>
          </a:p>
        </p:txBody>
      </p:sp>
      <p:sp>
        <p:nvSpPr>
          <p:cNvPr id="3" name="Content Placeholder 2"/>
          <p:cNvSpPr>
            <a:spLocks noGrp="1"/>
          </p:cNvSpPr>
          <p:nvPr>
            <p:ph idx="1"/>
          </p:nvPr>
        </p:nvSpPr>
        <p:spPr/>
        <p:txBody>
          <a:bodyPr>
            <a:normAutofit fontScale="70000" lnSpcReduction="20000"/>
          </a:bodyPr>
          <a:lstStyle/>
          <a:p>
            <a:r>
              <a:rPr lang="en-US" dirty="0"/>
              <a:t>A </a:t>
            </a:r>
            <a:r>
              <a:rPr lang="en-US" i="1" dirty="0"/>
              <a:t>serial connection </a:t>
            </a:r>
            <a:r>
              <a:rPr lang="en-US" dirty="0"/>
              <a:t>is a personal computer connection that transfers data one bit at a time over a single wire. </a:t>
            </a:r>
            <a:endParaRPr lang="en-US" dirty="0" smtClean="0"/>
          </a:p>
          <a:p>
            <a:r>
              <a:rPr lang="en-US" dirty="0" smtClean="0"/>
              <a:t>Serial connections support </a:t>
            </a:r>
            <a:r>
              <a:rPr lang="en-US" dirty="0"/>
              <a:t>two-way communications and were typically used for devices such as fax cards or external modems. </a:t>
            </a:r>
            <a:endParaRPr lang="en-US" dirty="0" smtClean="0"/>
          </a:p>
          <a:p>
            <a:r>
              <a:rPr lang="en-US" dirty="0" smtClean="0"/>
              <a:t>These legacy </a:t>
            </a:r>
            <a:r>
              <a:rPr lang="en-US" dirty="0"/>
              <a:t>serial ports have either 9-pin (DB-9) or 25-pin (DB-25) male connectors. </a:t>
            </a:r>
            <a:endParaRPr lang="en-US" dirty="0" smtClean="0"/>
          </a:p>
          <a:p>
            <a:r>
              <a:rPr lang="en-US" dirty="0" smtClean="0"/>
              <a:t>A </a:t>
            </a:r>
            <a:r>
              <a:rPr lang="en-US" dirty="0"/>
              <a:t>legacy serial cable ends with a female </a:t>
            </a:r>
            <a:r>
              <a:rPr lang="en-US" dirty="0" smtClean="0"/>
              <a:t>connector to </a:t>
            </a:r>
            <a:r>
              <a:rPr lang="en-US" dirty="0"/>
              <a:t>plug into the male connector on the system unit. On system units that have color-coded ports, the serial port is teal- colored.</a:t>
            </a:r>
          </a:p>
          <a:p>
            <a:r>
              <a:rPr lang="en-US" dirty="0"/>
              <a:t>Serial connections that are seen today are used to attach printers, scientific devices (such as telescopes), networking </a:t>
            </a:r>
            <a:r>
              <a:rPr lang="en-US" dirty="0" smtClean="0"/>
              <a:t>hardware (such </a:t>
            </a:r>
            <a:r>
              <a:rPr lang="en-US" dirty="0"/>
              <a:t>as routers and switches), and industrial products. Modern computers usually don’t have serial ports so you’ll need </a:t>
            </a:r>
            <a:r>
              <a:rPr lang="en-US" dirty="0" smtClean="0"/>
              <a:t>to connect </a:t>
            </a:r>
            <a:r>
              <a:rPr lang="en-US" dirty="0"/>
              <a:t>a device with a serial connection through a serial-to-USB adapter.</a:t>
            </a:r>
          </a:p>
        </p:txBody>
      </p:sp>
    </p:spTree>
    <p:extLst>
      <p:ext uri="{BB962C8B-B14F-4D97-AF65-F5344CB8AC3E}">
        <p14:creationId xmlns:p14="http://schemas.microsoft.com/office/powerpoint/2010/main" val="1193674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Ports and Connectors</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696200" cy="531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Port Naming</a:t>
            </a:r>
            <a:endParaRPr lang="en-US" dirty="0"/>
          </a:p>
        </p:txBody>
      </p:sp>
      <p:sp>
        <p:nvSpPr>
          <p:cNvPr id="3" name="Content Placeholder 2"/>
          <p:cNvSpPr>
            <a:spLocks noGrp="1"/>
          </p:cNvSpPr>
          <p:nvPr>
            <p:ph idx="1"/>
          </p:nvPr>
        </p:nvSpPr>
        <p:spPr/>
        <p:txBody>
          <a:bodyPr/>
          <a:lstStyle/>
          <a:p>
            <a:r>
              <a:rPr lang="en-US" dirty="0"/>
              <a:t>Serial ports are typically called COM1, COM2, COM3, and COM4, where “COM” is short for communications port. </a:t>
            </a:r>
            <a:endParaRPr lang="en-US" dirty="0" smtClean="0"/>
          </a:p>
          <a:p>
            <a:r>
              <a:rPr lang="en-US" dirty="0" smtClean="0"/>
              <a:t>This </a:t>
            </a:r>
            <a:r>
              <a:rPr lang="en-US" dirty="0"/>
              <a:t>port </a:t>
            </a:r>
            <a:r>
              <a:rPr lang="en-US" dirty="0" smtClean="0"/>
              <a:t>has been </a:t>
            </a:r>
            <a:r>
              <a:rPr lang="en-US" dirty="0"/>
              <a:t>almost completely phased out in favor of USB. You’ll probably find many systems with no serial ports at all.</a:t>
            </a:r>
          </a:p>
        </p:txBody>
      </p:sp>
    </p:spTree>
    <p:extLst>
      <p:ext uri="{BB962C8B-B14F-4D97-AF65-F5344CB8AC3E}">
        <p14:creationId xmlns:p14="http://schemas.microsoft.com/office/powerpoint/2010/main" val="2950394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Ports and Connectors</a:t>
            </a:r>
            <a:endParaRPr lang="en-US" dirty="0"/>
          </a:p>
        </p:txBody>
      </p:sp>
      <p:sp>
        <p:nvSpPr>
          <p:cNvPr id="3" name="Content Placeholder 2"/>
          <p:cNvSpPr>
            <a:spLocks noGrp="1"/>
          </p:cNvSpPr>
          <p:nvPr>
            <p:ph idx="1"/>
          </p:nvPr>
        </p:nvSpPr>
        <p:spPr/>
        <p:txBody>
          <a:bodyPr>
            <a:normAutofit fontScale="70000" lnSpcReduction="20000"/>
          </a:bodyPr>
          <a:lstStyle/>
          <a:p>
            <a:r>
              <a:rPr lang="en-US" dirty="0"/>
              <a:t>A </a:t>
            </a:r>
            <a:r>
              <a:rPr lang="en-US" i="1" dirty="0"/>
              <a:t>parallel connection </a:t>
            </a:r>
            <a:r>
              <a:rPr lang="en-US" dirty="0"/>
              <a:t>is a computer connection that transfers data eight or more bits at a time over eight or more wires. </a:t>
            </a:r>
            <a:endParaRPr lang="en-US" dirty="0" smtClean="0"/>
          </a:p>
          <a:p>
            <a:r>
              <a:rPr lang="en-US" dirty="0" smtClean="0"/>
              <a:t>Any components </a:t>
            </a:r>
            <a:r>
              <a:rPr lang="en-US" dirty="0"/>
              <a:t>connected by multiple data pathways may be considered to have a parallel connection. </a:t>
            </a:r>
            <a:endParaRPr lang="en-US" dirty="0" smtClean="0"/>
          </a:p>
          <a:p>
            <a:r>
              <a:rPr lang="en-US" dirty="0" smtClean="0"/>
              <a:t>The </a:t>
            </a:r>
            <a:r>
              <a:rPr lang="en-US" dirty="0"/>
              <a:t>term </a:t>
            </a:r>
            <a:r>
              <a:rPr lang="en-US" dirty="0" smtClean="0"/>
              <a:t>is generally </a:t>
            </a:r>
            <a:r>
              <a:rPr lang="en-US" dirty="0"/>
              <a:t>used to refer to a standard legacy parallel port that uses eight data wires, and it is typically used to connect a </a:t>
            </a:r>
            <a:r>
              <a:rPr lang="en-US" dirty="0" smtClean="0"/>
              <a:t>printer to </a:t>
            </a:r>
            <a:r>
              <a:rPr lang="en-US" dirty="0"/>
              <a:t>a system unit. </a:t>
            </a:r>
            <a:endParaRPr lang="en-US" dirty="0" smtClean="0"/>
          </a:p>
          <a:p>
            <a:r>
              <a:rPr lang="en-US" dirty="0" smtClean="0"/>
              <a:t>Parallel </a:t>
            </a:r>
            <a:r>
              <a:rPr lang="en-US" dirty="0"/>
              <a:t>connections in older personal computers support only one-way or unidirectional </a:t>
            </a:r>
            <a:r>
              <a:rPr lang="en-US" dirty="0" smtClean="0"/>
              <a:t>communications. Newer </a:t>
            </a:r>
            <a:r>
              <a:rPr lang="en-US" dirty="0"/>
              <a:t>computers have parallel ports that support bidirectional communications. Standard parallel ports have 25-pin </a:t>
            </a:r>
            <a:r>
              <a:rPr lang="en-US" dirty="0" smtClean="0"/>
              <a:t>female connectors</a:t>
            </a:r>
            <a:r>
              <a:rPr lang="en-US" dirty="0"/>
              <a:t>. A parallel cable has a 25-pin male connector to plug into the system unit and a 36-pin male Centronics </a:t>
            </a:r>
            <a:r>
              <a:rPr lang="en-US" dirty="0" smtClean="0"/>
              <a:t>connector at </a:t>
            </a:r>
            <a:r>
              <a:rPr lang="en-US" dirty="0"/>
              <a:t>the other end to attach to the external device. </a:t>
            </a:r>
            <a:endParaRPr lang="en-US" dirty="0" smtClean="0"/>
          </a:p>
        </p:txBody>
      </p:sp>
      <p:pic>
        <p:nvPicPr>
          <p:cNvPr id="6146" name="Picture 2" descr="Image result for parallel po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402317"/>
            <a:ext cx="1905000" cy="1379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854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Ports</a:t>
            </a:r>
            <a:endParaRPr lang="en-US" dirty="0"/>
          </a:p>
        </p:txBody>
      </p:sp>
      <p:sp>
        <p:nvSpPr>
          <p:cNvPr id="3" name="Content Placeholder 2"/>
          <p:cNvSpPr>
            <a:spLocks noGrp="1"/>
          </p:cNvSpPr>
          <p:nvPr>
            <p:ph idx="1"/>
          </p:nvPr>
        </p:nvSpPr>
        <p:spPr/>
        <p:txBody>
          <a:bodyPr/>
          <a:lstStyle/>
          <a:p>
            <a:r>
              <a:rPr lang="en-US" dirty="0" smtClean="0"/>
              <a:t>On system units that have color-coded ports, the parallel port is burgundy or dark pink.</a:t>
            </a:r>
          </a:p>
          <a:p>
            <a:r>
              <a:rPr lang="en-US" b="1" dirty="0" smtClean="0"/>
              <a:t>Note: The standard parallel port has been phased out in favor of USB, so you may find many systems with no parallel ports at all.</a:t>
            </a:r>
            <a:endParaRPr lang="en-US" dirty="0" smtClean="0"/>
          </a:p>
          <a:p>
            <a:endParaRPr lang="en-US" dirty="0"/>
          </a:p>
        </p:txBody>
      </p:sp>
      <p:pic>
        <p:nvPicPr>
          <p:cNvPr id="4" name="Picture 2" descr="Image result for parallel po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648200"/>
            <a:ext cx="47625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50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vs Serial Ports</a:t>
            </a:r>
            <a:endParaRPr lang="en-US" dirty="0"/>
          </a:p>
        </p:txBody>
      </p:sp>
      <p:pic>
        <p:nvPicPr>
          <p:cNvPr id="5124" name="Picture 4" descr="https://www.unm.edu/~tbeach/terms/images/oldports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219200"/>
            <a:ext cx="8534401" cy="53581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0" y="5715000"/>
            <a:ext cx="1371600" cy="369332"/>
          </a:xfrm>
          <a:prstGeom prst="rect">
            <a:avLst/>
          </a:prstGeom>
          <a:noFill/>
        </p:spPr>
        <p:txBody>
          <a:bodyPr wrap="square" rtlCol="0">
            <a:spAutoFit/>
          </a:bodyPr>
          <a:lstStyle/>
          <a:p>
            <a:endParaRPr lang="en-US" dirty="0"/>
          </a:p>
        </p:txBody>
      </p:sp>
      <p:sp>
        <p:nvSpPr>
          <p:cNvPr id="5" name="TextBox 4"/>
          <p:cNvSpPr txBox="1"/>
          <p:nvPr/>
        </p:nvSpPr>
        <p:spPr>
          <a:xfrm>
            <a:off x="2286000" y="2438400"/>
            <a:ext cx="1905000" cy="369332"/>
          </a:xfrm>
          <a:prstGeom prst="rect">
            <a:avLst/>
          </a:prstGeom>
          <a:noFill/>
        </p:spPr>
        <p:txBody>
          <a:bodyPr wrap="square" rtlCol="0">
            <a:spAutoFit/>
          </a:bodyPr>
          <a:lstStyle/>
          <a:p>
            <a:r>
              <a:rPr lang="en-US" dirty="0" smtClean="0"/>
              <a:t>Male Parallel</a:t>
            </a:r>
            <a:endParaRPr lang="en-US" dirty="0"/>
          </a:p>
        </p:txBody>
      </p:sp>
      <p:sp>
        <p:nvSpPr>
          <p:cNvPr id="8" name="TextBox 7"/>
          <p:cNvSpPr txBox="1"/>
          <p:nvPr/>
        </p:nvSpPr>
        <p:spPr>
          <a:xfrm>
            <a:off x="5486400" y="2606254"/>
            <a:ext cx="1905000" cy="369332"/>
          </a:xfrm>
          <a:prstGeom prst="rect">
            <a:avLst/>
          </a:prstGeom>
          <a:noFill/>
        </p:spPr>
        <p:txBody>
          <a:bodyPr wrap="square" rtlCol="0">
            <a:spAutoFit/>
          </a:bodyPr>
          <a:lstStyle/>
          <a:p>
            <a:r>
              <a:rPr lang="en-US" dirty="0" smtClean="0"/>
              <a:t>Female Serial</a:t>
            </a:r>
            <a:endParaRPr lang="en-US" dirty="0"/>
          </a:p>
        </p:txBody>
      </p:sp>
      <p:sp>
        <p:nvSpPr>
          <p:cNvPr id="9" name="TextBox 8"/>
          <p:cNvSpPr txBox="1"/>
          <p:nvPr/>
        </p:nvSpPr>
        <p:spPr>
          <a:xfrm>
            <a:off x="2133600" y="5530334"/>
            <a:ext cx="1905000" cy="369332"/>
          </a:xfrm>
          <a:prstGeom prst="rect">
            <a:avLst/>
          </a:prstGeom>
          <a:noFill/>
        </p:spPr>
        <p:txBody>
          <a:bodyPr wrap="square" rtlCol="0">
            <a:spAutoFit/>
          </a:bodyPr>
          <a:lstStyle/>
          <a:p>
            <a:r>
              <a:rPr lang="en-US" dirty="0" smtClean="0">
                <a:solidFill>
                  <a:schemeClr val="bg1"/>
                </a:solidFill>
              </a:rPr>
              <a:t>Female Parallel</a:t>
            </a:r>
            <a:endParaRPr lang="en-US" dirty="0">
              <a:solidFill>
                <a:schemeClr val="bg1"/>
              </a:solidFill>
            </a:endParaRPr>
          </a:p>
        </p:txBody>
      </p:sp>
      <p:sp>
        <p:nvSpPr>
          <p:cNvPr id="10" name="TextBox 9"/>
          <p:cNvSpPr txBox="1"/>
          <p:nvPr/>
        </p:nvSpPr>
        <p:spPr>
          <a:xfrm>
            <a:off x="5257800" y="5715000"/>
            <a:ext cx="1905000" cy="369332"/>
          </a:xfrm>
          <a:prstGeom prst="rect">
            <a:avLst/>
          </a:prstGeom>
          <a:noFill/>
        </p:spPr>
        <p:txBody>
          <a:bodyPr wrap="square" rtlCol="0">
            <a:spAutoFit/>
          </a:bodyPr>
          <a:lstStyle/>
          <a:p>
            <a:r>
              <a:rPr lang="en-US" dirty="0" smtClean="0">
                <a:solidFill>
                  <a:schemeClr val="bg1"/>
                </a:solidFill>
              </a:rPr>
              <a:t>Male Serial</a:t>
            </a:r>
            <a:endParaRPr lang="en-US" dirty="0">
              <a:solidFill>
                <a:schemeClr val="bg1"/>
              </a:solidFill>
            </a:endParaRPr>
          </a:p>
        </p:txBody>
      </p:sp>
    </p:spTree>
    <p:extLst>
      <p:ext uri="{BB962C8B-B14F-4D97-AF65-F5344CB8AC3E}">
        <p14:creationId xmlns:p14="http://schemas.microsoft.com/office/powerpoint/2010/main" val="7698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 Connections and Connectors</a:t>
            </a:r>
            <a:endParaRPr lang="en-US" dirty="0"/>
          </a:p>
        </p:txBody>
      </p:sp>
      <p:sp>
        <p:nvSpPr>
          <p:cNvPr id="3" name="Content Placeholder 2"/>
          <p:cNvSpPr>
            <a:spLocks noGrp="1"/>
          </p:cNvSpPr>
          <p:nvPr>
            <p:ph idx="1"/>
          </p:nvPr>
        </p:nvSpPr>
        <p:spPr/>
        <p:txBody>
          <a:bodyPr/>
          <a:lstStyle/>
          <a:p>
            <a:r>
              <a:rPr lang="en-US" dirty="0"/>
              <a:t>Almost every device in a computer uses one of several types of power connectors to get electrical power from the </a:t>
            </a:r>
            <a:r>
              <a:rPr lang="en-US" dirty="0" smtClean="0"/>
              <a:t>computer’s power </a:t>
            </a:r>
            <a:r>
              <a:rPr lang="en-US" dirty="0"/>
              <a:t>supply.</a:t>
            </a:r>
          </a:p>
        </p:txBody>
      </p:sp>
      <p:pic>
        <p:nvPicPr>
          <p:cNvPr id="8194" name="Picture 2" descr="Image result for power supp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352800"/>
            <a:ext cx="4850039"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939619" y="5486400"/>
            <a:ext cx="1689781" cy="990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4343400"/>
            <a:ext cx="1689781" cy="990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571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 Connector: </a:t>
            </a:r>
            <a:br>
              <a:rPr lang="en-US" dirty="0" smtClean="0"/>
            </a:br>
            <a:r>
              <a:rPr lang="en-US" dirty="0" smtClean="0"/>
              <a:t>Main Power Connector</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ATX Connectors (20-pin or 24-pin)</a:t>
            </a:r>
          </a:p>
          <a:p>
            <a:r>
              <a:rPr lang="en-US" dirty="0" smtClean="0"/>
              <a:t>Supply power to the motherboard</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476" y="1752600"/>
            <a:ext cx="3048000" cy="3990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2614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Connector: Berg</a:t>
            </a:r>
            <a:endParaRPr lang="en-US" dirty="0"/>
          </a:p>
        </p:txBody>
      </p:sp>
      <p:sp>
        <p:nvSpPr>
          <p:cNvPr id="3" name="Content Placeholder 2"/>
          <p:cNvSpPr>
            <a:spLocks noGrp="1"/>
          </p:cNvSpPr>
          <p:nvPr>
            <p:ph idx="1"/>
          </p:nvPr>
        </p:nvSpPr>
        <p:spPr>
          <a:xfrm>
            <a:off x="457200" y="1600200"/>
            <a:ext cx="4191000" cy="4525963"/>
          </a:xfrm>
        </p:spPr>
        <p:txBody>
          <a:bodyPr/>
          <a:lstStyle/>
          <a:p>
            <a:r>
              <a:rPr lang="en-US" i="1" dirty="0"/>
              <a:t>Berg connectors </a:t>
            </a:r>
            <a:r>
              <a:rPr lang="en-US" dirty="0"/>
              <a:t>are used to supply power to </a:t>
            </a:r>
            <a:r>
              <a:rPr lang="en-US" dirty="0" smtClean="0"/>
              <a:t>floppy disk </a:t>
            </a:r>
            <a:r>
              <a:rPr lang="en-US" dirty="0"/>
              <a:t>drives and some tape drives.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733800"/>
            <a:ext cx="4692501"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99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Connector: Molex</a:t>
            </a:r>
            <a:endParaRPr lang="en-US" dirty="0"/>
          </a:p>
        </p:txBody>
      </p:sp>
      <p:sp>
        <p:nvSpPr>
          <p:cNvPr id="3" name="Content Placeholder 2"/>
          <p:cNvSpPr>
            <a:spLocks noGrp="1"/>
          </p:cNvSpPr>
          <p:nvPr>
            <p:ph idx="1"/>
          </p:nvPr>
        </p:nvSpPr>
        <p:spPr>
          <a:xfrm>
            <a:off x="457200" y="1600200"/>
            <a:ext cx="4114800" cy="4525963"/>
          </a:xfrm>
        </p:spPr>
        <p:txBody>
          <a:bodyPr/>
          <a:lstStyle/>
          <a:p>
            <a:r>
              <a:rPr lang="en-US" i="1" dirty="0"/>
              <a:t>Molex connectors </a:t>
            </a:r>
            <a:r>
              <a:rPr lang="en-US" dirty="0"/>
              <a:t>are used to supply power to Parallel Advanced Technology Attachment (</a:t>
            </a:r>
            <a:r>
              <a:rPr lang="en-US" dirty="0" smtClean="0"/>
              <a:t>PATA) drives</a:t>
            </a:r>
            <a:r>
              <a:rPr lang="en-US" dirty="0"/>
              <a:t>, optical drives, and SCSI drives.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200400"/>
            <a:ext cx="3962262" cy="1896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148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Computer Connector Types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a:t>
            </a:r>
            <a:r>
              <a:rPr lang="en-US" dirty="0"/>
              <a:t>personal computer is made up of many different </a:t>
            </a:r>
            <a:r>
              <a:rPr lang="en-US" dirty="0" smtClean="0"/>
              <a:t>components</a:t>
            </a:r>
          </a:p>
          <a:p>
            <a:r>
              <a:rPr lang="en-US" dirty="0" smtClean="0"/>
              <a:t>All </a:t>
            </a:r>
            <a:r>
              <a:rPr lang="en-US" dirty="0"/>
              <a:t>of these components need to be able to communicate </a:t>
            </a:r>
            <a:r>
              <a:rPr lang="en-US" dirty="0" smtClean="0"/>
              <a:t>with each </a:t>
            </a:r>
            <a:r>
              <a:rPr lang="en-US" dirty="0"/>
              <a:t>other for the computer to function </a:t>
            </a:r>
            <a:r>
              <a:rPr lang="en-US" dirty="0" smtClean="0"/>
              <a:t>properly</a:t>
            </a:r>
          </a:p>
          <a:p>
            <a:r>
              <a:rPr lang="en-US" dirty="0" smtClean="0"/>
              <a:t>As </a:t>
            </a:r>
            <a:r>
              <a:rPr lang="en-US" dirty="0"/>
              <a:t>personal computers have evolved, many connection technologies </a:t>
            </a:r>
            <a:r>
              <a:rPr lang="en-US" dirty="0" smtClean="0"/>
              <a:t>have been </a:t>
            </a:r>
            <a:r>
              <a:rPr lang="en-US" dirty="0"/>
              <a:t>implemented to provide communication among computer </a:t>
            </a:r>
            <a:r>
              <a:rPr lang="en-US" dirty="0" smtClean="0"/>
              <a:t>components.</a:t>
            </a:r>
          </a:p>
          <a:p>
            <a:r>
              <a:rPr lang="en-US" dirty="0" smtClean="0"/>
              <a:t>Identifying </a:t>
            </a:r>
            <a:r>
              <a:rPr lang="en-US" dirty="0"/>
              <a:t>the different methods that are </a:t>
            </a:r>
            <a:r>
              <a:rPr lang="en-US" dirty="0" smtClean="0"/>
              <a:t>used to </a:t>
            </a:r>
            <a:r>
              <a:rPr lang="en-US" dirty="0"/>
              <a:t>connect devices to a computer will enable you, a computer technician, to install, upgrade, and replace computer </a:t>
            </a:r>
            <a:r>
              <a:rPr lang="en-US" dirty="0" smtClean="0"/>
              <a:t>components quickly </a:t>
            </a:r>
            <a:r>
              <a:rPr lang="en-US" dirty="0"/>
              <a:t>and effectively.</a:t>
            </a:r>
          </a:p>
        </p:txBody>
      </p:sp>
    </p:spTree>
    <p:extLst>
      <p:ext uri="{BB962C8B-B14F-4D97-AF65-F5344CB8AC3E}">
        <p14:creationId xmlns:p14="http://schemas.microsoft.com/office/powerpoint/2010/main" val="1624642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981200"/>
            <a:ext cx="4348885"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Power Connector: SATA Power Connector</a:t>
            </a:r>
            <a:endParaRPr lang="en-US" dirty="0"/>
          </a:p>
        </p:txBody>
      </p:sp>
      <p:sp>
        <p:nvSpPr>
          <p:cNvPr id="3" name="Content Placeholder 2"/>
          <p:cNvSpPr>
            <a:spLocks noGrp="1"/>
          </p:cNvSpPr>
          <p:nvPr>
            <p:ph idx="1"/>
          </p:nvPr>
        </p:nvSpPr>
        <p:spPr>
          <a:xfrm>
            <a:off x="457200" y="1600200"/>
            <a:ext cx="4114800" cy="4525963"/>
          </a:xfrm>
        </p:spPr>
        <p:txBody>
          <a:bodyPr/>
          <a:lstStyle/>
          <a:p>
            <a:r>
              <a:rPr lang="en-US" i="1" dirty="0"/>
              <a:t>Serial </a:t>
            </a:r>
            <a:r>
              <a:rPr lang="en-US" i="1" dirty="0" smtClean="0"/>
              <a:t>Advanced Technology Attachment </a:t>
            </a:r>
            <a:r>
              <a:rPr lang="en-US" i="1" dirty="0"/>
              <a:t>(SATA) power connectors </a:t>
            </a:r>
            <a:r>
              <a:rPr lang="en-US" dirty="0"/>
              <a:t>are used to supply power to </a:t>
            </a:r>
            <a:r>
              <a:rPr lang="en-US" dirty="0" smtClean="0"/>
              <a:t>SATA drives (i.e. hard disk drives)</a:t>
            </a:r>
            <a:endParaRPr lang="en-US" dirty="0"/>
          </a:p>
        </p:txBody>
      </p:sp>
    </p:spTree>
    <p:extLst>
      <p:ext uri="{BB962C8B-B14F-4D97-AF65-F5344CB8AC3E}">
        <p14:creationId xmlns:p14="http://schemas.microsoft.com/office/powerpoint/2010/main" val="1821398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USB Ports and Connectors</a:t>
            </a:r>
            <a:endParaRPr lang="en-US" dirty="0"/>
          </a:p>
        </p:txBody>
      </p:sp>
      <p:sp>
        <p:nvSpPr>
          <p:cNvPr id="3" name="Content Placeholder 2"/>
          <p:cNvSpPr>
            <a:spLocks noGrp="1"/>
          </p:cNvSpPr>
          <p:nvPr>
            <p:ph idx="1"/>
          </p:nvPr>
        </p:nvSpPr>
        <p:spPr/>
        <p:txBody>
          <a:bodyPr>
            <a:normAutofit fontScale="77500" lnSpcReduction="20000"/>
          </a:bodyPr>
          <a:lstStyle/>
          <a:p>
            <a:r>
              <a:rPr lang="en-US" dirty="0"/>
              <a:t>A </a:t>
            </a:r>
            <a:r>
              <a:rPr lang="en-US" i="1" dirty="0"/>
              <a:t>universal serial bus (USB) connection </a:t>
            </a:r>
            <a:r>
              <a:rPr lang="en-US" dirty="0"/>
              <a:t>is a computer connection that enables you to connect multiple peripherals to a </a:t>
            </a:r>
            <a:r>
              <a:rPr lang="en-US" dirty="0" smtClean="0"/>
              <a:t>single port </a:t>
            </a:r>
            <a:r>
              <a:rPr lang="en-US" dirty="0"/>
              <a:t>with high performance and minimal device configuration. </a:t>
            </a:r>
            <a:endParaRPr lang="en-US" dirty="0" smtClean="0"/>
          </a:p>
          <a:p>
            <a:r>
              <a:rPr lang="en-US" dirty="0" smtClean="0"/>
              <a:t>USB </a:t>
            </a:r>
            <a:r>
              <a:rPr lang="en-US" dirty="0"/>
              <a:t>connections support two-way communications. </a:t>
            </a:r>
            <a:endParaRPr lang="en-US" dirty="0" smtClean="0"/>
          </a:p>
          <a:p>
            <a:r>
              <a:rPr lang="en-US" dirty="0" smtClean="0"/>
              <a:t>All modern </a:t>
            </a:r>
            <a:r>
              <a:rPr lang="en-US" dirty="0"/>
              <a:t>PC systems today have multiple USB ports and can, with the use of USB hubs, support up to 127 devices per port. </a:t>
            </a:r>
            <a:endParaRPr lang="en-US" dirty="0" smtClean="0"/>
          </a:p>
          <a:p>
            <a:r>
              <a:rPr lang="en-US" dirty="0" smtClean="0"/>
              <a:t>USB connections transfer data serially, but at a much faster </a:t>
            </a:r>
            <a:r>
              <a:rPr lang="en-US" i="1" dirty="0" smtClean="0"/>
              <a:t>throughput </a:t>
            </a:r>
            <a:r>
              <a:rPr lang="en-US" dirty="0" smtClean="0"/>
              <a:t>than legacy serial connections. </a:t>
            </a:r>
          </a:p>
          <a:p>
            <a:r>
              <a:rPr lang="en-US" dirty="0" smtClean="0"/>
              <a:t>USB devices also incorporate Plug-and-Play technology that allows devices to self-configure as soon as a connection is made.</a:t>
            </a:r>
          </a:p>
        </p:txBody>
      </p:sp>
    </p:spTree>
    <p:extLst>
      <p:ext uri="{BB962C8B-B14F-4D97-AF65-F5344CB8AC3E}">
        <p14:creationId xmlns:p14="http://schemas.microsoft.com/office/powerpoint/2010/main" val="1686429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USB Ports and Connectors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USB cables may have different connectors at each end. </a:t>
            </a:r>
          </a:p>
          <a:p>
            <a:r>
              <a:rPr lang="en-US" dirty="0" smtClean="0"/>
              <a:t>The computer end of the cable ends in a Type A connector. The device end of the cable commonly ends in a Type B connector, or may also end in a Mini-A, Mini-B, Micro-AB, or Micro-B connector. </a:t>
            </a:r>
          </a:p>
          <a:p>
            <a:r>
              <a:rPr lang="en-US" dirty="0" smtClean="0"/>
              <a:t>The mini connectors are typically used for portable devices such as smartphones. </a:t>
            </a:r>
          </a:p>
          <a:p>
            <a:r>
              <a:rPr lang="en-US" dirty="0" smtClean="0"/>
              <a:t>The size of the connector varies depending on the device. </a:t>
            </a:r>
          </a:p>
        </p:txBody>
      </p:sp>
    </p:spTree>
    <p:extLst>
      <p:ext uri="{BB962C8B-B14F-4D97-AF65-F5344CB8AC3E}">
        <p14:creationId xmlns:p14="http://schemas.microsoft.com/office/powerpoint/2010/main" val="1602094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USB Ports and Connectors</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27" y="1600200"/>
            <a:ext cx="8334375"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203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USB Ports and Connectors</a:t>
            </a:r>
            <a:endParaRPr lang="en-US" dirty="0"/>
          </a:p>
        </p:txBody>
      </p:sp>
      <p:pic>
        <p:nvPicPr>
          <p:cNvPr id="14338" name="Picture 2" descr="Image result for usb mini and mic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29" y="1371600"/>
            <a:ext cx="8928011"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550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USB Standards</a:t>
            </a:r>
            <a:endParaRPr lang="en-US" dirty="0"/>
          </a:p>
        </p:txBody>
      </p:sp>
      <p:sp>
        <p:nvSpPr>
          <p:cNvPr id="3" name="Content Placeholder 2"/>
          <p:cNvSpPr>
            <a:spLocks noGrp="1"/>
          </p:cNvSpPr>
          <p:nvPr>
            <p:ph idx="1"/>
          </p:nvPr>
        </p:nvSpPr>
        <p:spPr/>
        <p:txBody>
          <a:bodyPr>
            <a:normAutofit fontScale="55000" lnSpcReduction="20000"/>
          </a:bodyPr>
          <a:lstStyle/>
          <a:p>
            <a:r>
              <a:rPr lang="en-US" dirty="0"/>
              <a:t>USB 2.0, released in April 2000, is the most commonly implemented standard. </a:t>
            </a:r>
            <a:endParaRPr lang="en-US" dirty="0" smtClean="0"/>
          </a:p>
          <a:p>
            <a:r>
              <a:rPr lang="en-US" dirty="0" smtClean="0"/>
              <a:t>It </a:t>
            </a:r>
            <a:r>
              <a:rPr lang="en-US" dirty="0"/>
              <a:t>can communicate at up to 480 Mbps. </a:t>
            </a:r>
            <a:r>
              <a:rPr lang="en-US" dirty="0" smtClean="0"/>
              <a:t>The original </a:t>
            </a:r>
            <a:r>
              <a:rPr lang="en-US" dirty="0"/>
              <a:t>USB 1.1 standard is still commonly found in devices and systems. It can communicate at up to 12 Mbps. </a:t>
            </a:r>
            <a:endParaRPr lang="en-US" dirty="0" smtClean="0"/>
          </a:p>
          <a:p>
            <a:r>
              <a:rPr lang="en-US" dirty="0" smtClean="0"/>
              <a:t>A </a:t>
            </a:r>
            <a:r>
              <a:rPr lang="en-US" dirty="0"/>
              <a:t>USB </a:t>
            </a:r>
            <a:r>
              <a:rPr lang="en-US" dirty="0" smtClean="0"/>
              <a:t>2.0 device </a:t>
            </a:r>
            <a:r>
              <a:rPr lang="en-US" dirty="0"/>
              <a:t>connected to a USB 1.1 hub or port will communicate at only USB 1.1 speeds, even though it might be capable of </a:t>
            </a:r>
            <a:r>
              <a:rPr lang="en-US" dirty="0" smtClean="0"/>
              <a:t>faster speeds</a:t>
            </a:r>
            <a:r>
              <a:rPr lang="en-US" dirty="0"/>
              <a:t>. </a:t>
            </a:r>
            <a:endParaRPr lang="en-US" dirty="0" smtClean="0"/>
          </a:p>
          <a:p>
            <a:r>
              <a:rPr lang="en-US" dirty="0" smtClean="0"/>
              <a:t>Generally</a:t>
            </a:r>
            <a:r>
              <a:rPr lang="en-US" dirty="0"/>
              <a:t>, the operating system will inform you of this when you connect the device.</a:t>
            </a:r>
          </a:p>
          <a:p>
            <a:r>
              <a:rPr lang="en-US" dirty="0"/>
              <a:t>USB 3.0, also called SuperSpeed USB, is the latest USB standard released in November 2008. </a:t>
            </a:r>
            <a:endParaRPr lang="en-US" dirty="0" smtClean="0"/>
          </a:p>
          <a:p>
            <a:r>
              <a:rPr lang="en-US" dirty="0" smtClean="0"/>
              <a:t>It </a:t>
            </a:r>
            <a:r>
              <a:rPr lang="en-US" dirty="0"/>
              <a:t>features a maximum transfer </a:t>
            </a:r>
            <a:r>
              <a:rPr lang="en-US" dirty="0" smtClean="0"/>
              <a:t>rate of </a:t>
            </a:r>
            <a:r>
              <a:rPr lang="en-US" dirty="0"/>
              <a:t>5.0 </a:t>
            </a:r>
            <a:r>
              <a:rPr lang="en-US" dirty="0" err="1"/>
              <a:t>Gbps</a:t>
            </a:r>
            <a:r>
              <a:rPr lang="en-US" dirty="0"/>
              <a:t>. It is 10 times faster than the USB 2.0 standard, has enhanced power efficiency, and is backward compatible </a:t>
            </a:r>
            <a:r>
              <a:rPr lang="en-US" dirty="0" smtClean="0"/>
              <a:t>with USB-enabled </a:t>
            </a:r>
            <a:r>
              <a:rPr lang="en-US" dirty="0"/>
              <a:t>devices currently in use.</a:t>
            </a:r>
          </a:p>
          <a:p>
            <a:r>
              <a:rPr lang="en-US" dirty="0"/>
              <a:t>USB cables have a maximum distance before performance suffers. To work around this, one or more hubs can be used </a:t>
            </a:r>
            <a:r>
              <a:rPr lang="en-US" dirty="0" smtClean="0"/>
              <a:t>to create </a:t>
            </a:r>
            <a:r>
              <a:rPr lang="en-US" dirty="0"/>
              <a:t>a chain to reach the necessary cable length. </a:t>
            </a:r>
            <a:endParaRPr lang="en-US" dirty="0" smtClean="0"/>
          </a:p>
          <a:p>
            <a:r>
              <a:rPr lang="en-US" dirty="0" smtClean="0"/>
              <a:t>USB </a:t>
            </a:r>
            <a:r>
              <a:rPr lang="en-US" dirty="0"/>
              <a:t>1.1 has a maximum cable length of 3 meters, while USB 2.0’s </a:t>
            </a:r>
            <a:r>
              <a:rPr lang="en-US" dirty="0" smtClean="0"/>
              <a:t>maximum length </a:t>
            </a:r>
            <a:r>
              <a:rPr lang="en-US" dirty="0"/>
              <a:t>is 5 meters. In each case, a maximum of five hubs can be used to extend the cable length. The maximum cable length </a:t>
            </a:r>
            <a:r>
              <a:rPr lang="en-US" dirty="0" smtClean="0"/>
              <a:t>is not </a:t>
            </a:r>
            <a:r>
              <a:rPr lang="en-US" dirty="0"/>
              <a:t>specified in the USB 3.0 specification.</a:t>
            </a:r>
          </a:p>
        </p:txBody>
      </p:sp>
    </p:spTree>
    <p:extLst>
      <p:ext uri="{BB962C8B-B14F-4D97-AF65-F5344CB8AC3E}">
        <p14:creationId xmlns:p14="http://schemas.microsoft.com/office/powerpoint/2010/main" val="1888054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USB Standard Comparisons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7552075"/>
              </p:ext>
            </p:extLst>
          </p:nvPr>
        </p:nvGraphicFramePr>
        <p:xfrm>
          <a:off x="457200" y="1600200"/>
          <a:ext cx="8229600" cy="3388360"/>
        </p:xfrm>
        <a:graphic>
          <a:graphicData uri="http://schemas.openxmlformats.org/drawingml/2006/table">
            <a:tbl>
              <a:tblPr firstRow="1" bandRow="1">
                <a:tableStyleId>{5C22544A-7EE6-4342-B048-85BDC9FD1C3A}</a:tableStyleId>
              </a:tblPr>
              <a:tblGrid>
                <a:gridCol w="1066800"/>
                <a:gridCol w="1371600"/>
                <a:gridCol w="2209800"/>
                <a:gridCol w="3581400"/>
              </a:tblGrid>
              <a:tr h="370840">
                <a:tc>
                  <a:txBody>
                    <a:bodyPr/>
                    <a:lstStyle/>
                    <a:p>
                      <a:r>
                        <a:rPr lang="en-US" dirty="0" smtClean="0"/>
                        <a:t>Standard</a:t>
                      </a:r>
                      <a:endParaRPr lang="en-US" dirty="0"/>
                    </a:p>
                  </a:txBody>
                  <a:tcPr/>
                </a:tc>
                <a:tc>
                  <a:txBody>
                    <a:bodyPr/>
                    <a:lstStyle/>
                    <a:p>
                      <a:r>
                        <a:rPr lang="en-US" dirty="0" smtClean="0"/>
                        <a:t>Transfer Rate</a:t>
                      </a:r>
                      <a:endParaRPr lang="en-US" dirty="0"/>
                    </a:p>
                  </a:txBody>
                  <a:tcPr/>
                </a:tc>
                <a:tc>
                  <a:txBody>
                    <a:bodyPr/>
                    <a:lstStyle/>
                    <a:p>
                      <a:r>
                        <a:rPr lang="en-US" dirty="0" smtClean="0"/>
                        <a:t>Max Cable</a:t>
                      </a:r>
                      <a:r>
                        <a:rPr lang="en-US" baseline="0" dirty="0" smtClean="0"/>
                        <a:t> Length</a:t>
                      </a:r>
                      <a:endParaRPr lang="en-US" dirty="0"/>
                    </a:p>
                  </a:txBody>
                  <a:tcPr/>
                </a:tc>
                <a:tc>
                  <a:txBody>
                    <a:bodyPr/>
                    <a:lstStyle/>
                    <a:p>
                      <a:r>
                        <a:rPr lang="en-US" dirty="0" smtClean="0"/>
                        <a:t>Notes</a:t>
                      </a:r>
                      <a:endParaRPr lang="en-US" dirty="0"/>
                    </a:p>
                  </a:txBody>
                  <a:tcPr/>
                </a:tc>
              </a:tr>
              <a:tr h="370840">
                <a:tc>
                  <a:txBody>
                    <a:bodyPr/>
                    <a:lstStyle/>
                    <a:p>
                      <a:r>
                        <a:rPr lang="en-US" dirty="0" smtClean="0"/>
                        <a:t>USB 1.1</a:t>
                      </a:r>
                      <a:endParaRPr lang="en-US" dirty="0"/>
                    </a:p>
                  </a:txBody>
                  <a:tcPr/>
                </a:tc>
                <a:tc>
                  <a:txBody>
                    <a:bodyPr/>
                    <a:lstStyle/>
                    <a:p>
                      <a:r>
                        <a:rPr lang="en-US" dirty="0" smtClean="0"/>
                        <a:t>12 Mbps</a:t>
                      </a:r>
                      <a:endParaRPr lang="en-US" dirty="0"/>
                    </a:p>
                  </a:txBody>
                  <a:tcPr/>
                </a:tc>
                <a:tc>
                  <a:txBody>
                    <a:bodyPr/>
                    <a:lstStyle/>
                    <a:p>
                      <a:r>
                        <a:rPr lang="en-US" dirty="0" smtClean="0"/>
                        <a:t>3 meters / 3.28</a:t>
                      </a:r>
                      <a:r>
                        <a:rPr lang="en-US" baseline="0" dirty="0" smtClean="0"/>
                        <a:t> yards</a:t>
                      </a:r>
                      <a:endParaRPr lang="en-US" dirty="0"/>
                    </a:p>
                  </a:txBody>
                  <a:tcPr/>
                </a:tc>
                <a:tc>
                  <a:txBody>
                    <a:bodyPr/>
                    <a:lstStyle/>
                    <a:p>
                      <a:r>
                        <a:rPr lang="en-US" dirty="0" smtClean="0"/>
                        <a:t>Original standard</a:t>
                      </a:r>
                      <a:endParaRPr lang="en-US" dirty="0"/>
                    </a:p>
                  </a:txBody>
                  <a:tcPr/>
                </a:tc>
              </a:tr>
              <a:tr h="370840">
                <a:tc>
                  <a:txBody>
                    <a:bodyPr/>
                    <a:lstStyle/>
                    <a:p>
                      <a:r>
                        <a:rPr lang="en-US" dirty="0" smtClean="0"/>
                        <a:t>USB 2.0</a:t>
                      </a:r>
                      <a:endParaRPr lang="en-US" dirty="0"/>
                    </a:p>
                  </a:txBody>
                  <a:tcPr/>
                </a:tc>
                <a:tc>
                  <a:txBody>
                    <a:bodyPr/>
                    <a:lstStyle/>
                    <a:p>
                      <a:r>
                        <a:rPr lang="en-US" dirty="0" smtClean="0"/>
                        <a:t>480 Mbps</a:t>
                      </a:r>
                      <a:endParaRPr lang="en-US" dirty="0"/>
                    </a:p>
                  </a:txBody>
                  <a:tcPr/>
                </a:tc>
                <a:tc>
                  <a:txBody>
                    <a:bodyPr/>
                    <a:lstStyle/>
                    <a:p>
                      <a:r>
                        <a:rPr lang="en-US" dirty="0" smtClean="0"/>
                        <a:t>5 meters / 5.47</a:t>
                      </a:r>
                      <a:r>
                        <a:rPr lang="en-US" baseline="0" dirty="0" smtClean="0"/>
                        <a:t> yards</a:t>
                      </a:r>
                      <a:endParaRPr lang="en-US" dirty="0"/>
                    </a:p>
                  </a:txBody>
                  <a:tcPr/>
                </a:tc>
                <a:tc>
                  <a:txBody>
                    <a:bodyPr/>
                    <a:lstStyle/>
                    <a:p>
                      <a:r>
                        <a:rPr lang="en-US" dirty="0" smtClean="0"/>
                        <a:t>Most commonly implemented standard</a:t>
                      </a:r>
                      <a:endParaRPr lang="en-US" dirty="0"/>
                    </a:p>
                  </a:txBody>
                  <a:tcPr/>
                </a:tc>
              </a:tr>
              <a:tr h="370840">
                <a:tc>
                  <a:txBody>
                    <a:bodyPr/>
                    <a:lstStyle/>
                    <a:p>
                      <a:r>
                        <a:rPr lang="en-US" dirty="0" smtClean="0"/>
                        <a:t>USB 3.0</a:t>
                      </a:r>
                      <a:endParaRPr lang="en-US" dirty="0"/>
                    </a:p>
                  </a:txBody>
                  <a:tcPr/>
                </a:tc>
                <a:tc>
                  <a:txBody>
                    <a:bodyPr/>
                    <a:lstStyle/>
                    <a:p>
                      <a:r>
                        <a:rPr lang="en-US" dirty="0" smtClean="0"/>
                        <a:t>5.0 </a:t>
                      </a:r>
                      <a:r>
                        <a:rPr lang="en-US" dirty="0" err="1" smtClean="0"/>
                        <a:t>Gbps</a:t>
                      </a:r>
                      <a:endParaRPr lang="en-US" dirty="0"/>
                    </a:p>
                  </a:txBody>
                  <a:tcPr/>
                </a:tc>
                <a:tc>
                  <a:txBody>
                    <a:bodyPr/>
                    <a:lstStyle/>
                    <a:p>
                      <a:r>
                        <a:rPr lang="en-US" dirty="0" smtClean="0"/>
                        <a:t>Not specified</a:t>
                      </a:r>
                      <a:endParaRPr lang="en-US" dirty="0"/>
                    </a:p>
                  </a:txBody>
                  <a:tcPr/>
                </a:tc>
                <a:tc>
                  <a:txBody>
                    <a:bodyPr/>
                    <a:lstStyle/>
                    <a:p>
                      <a:r>
                        <a:rPr lang="en-US" sz="1800" b="0" i="0" u="none" strike="noStrike" kern="1200" baseline="0" dirty="0" smtClean="0">
                          <a:solidFill>
                            <a:schemeClr val="dk1"/>
                          </a:solidFill>
                          <a:latin typeface="+mn-lt"/>
                          <a:ea typeface="+mn-ea"/>
                          <a:cs typeface="+mn-cs"/>
                        </a:rPr>
                        <a:t>10 times faster than the USB 2.0 standard, has enhanced power efficiency, and is backward compatible with</a:t>
                      </a:r>
                    </a:p>
                    <a:p>
                      <a:r>
                        <a:rPr lang="en-US" sz="1800" b="0" i="0" u="none" strike="noStrike" kern="1200" baseline="0" dirty="0" smtClean="0">
                          <a:solidFill>
                            <a:schemeClr val="dk1"/>
                          </a:solidFill>
                          <a:latin typeface="+mn-lt"/>
                          <a:ea typeface="+mn-ea"/>
                          <a:cs typeface="+mn-cs"/>
                        </a:rPr>
                        <a:t>USB-enabled devices currently in use.</a:t>
                      </a:r>
                      <a:endParaRPr lang="en-US" dirty="0"/>
                    </a:p>
                  </a:txBody>
                  <a:tcPr/>
                </a:tc>
              </a:tr>
            </a:tbl>
          </a:graphicData>
        </a:graphic>
      </p:graphicFrame>
    </p:spTree>
    <p:extLst>
      <p:ext uri="{BB962C8B-B14F-4D97-AF65-F5344CB8AC3E}">
        <p14:creationId xmlns:p14="http://schemas.microsoft.com/office/powerpoint/2010/main" val="4211833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Firewire</a:t>
            </a:r>
            <a:r>
              <a:rPr lang="en-US" dirty="0" smtClean="0"/>
              <a:t> Ports and Connectors</a:t>
            </a:r>
            <a:endParaRPr lang="en-US" dirty="0"/>
          </a:p>
        </p:txBody>
      </p:sp>
      <p:sp>
        <p:nvSpPr>
          <p:cNvPr id="3" name="Content Placeholder 2"/>
          <p:cNvSpPr>
            <a:spLocks noGrp="1"/>
          </p:cNvSpPr>
          <p:nvPr>
            <p:ph idx="1"/>
          </p:nvPr>
        </p:nvSpPr>
        <p:spPr/>
        <p:txBody>
          <a:bodyPr>
            <a:normAutofit fontScale="77500" lnSpcReduction="20000"/>
          </a:bodyPr>
          <a:lstStyle/>
          <a:p>
            <a:r>
              <a:rPr lang="en-US" dirty="0"/>
              <a:t>A </a:t>
            </a:r>
            <a:r>
              <a:rPr lang="en-US" i="1" dirty="0"/>
              <a:t>FireWire connection </a:t>
            </a:r>
            <a:r>
              <a:rPr lang="en-US" dirty="0"/>
              <a:t>is a computer connection that provides a high-speed interface for peripheral devices that are </a:t>
            </a:r>
            <a:r>
              <a:rPr lang="en-US" dirty="0" smtClean="0"/>
              <a:t>designed to </a:t>
            </a:r>
            <a:r>
              <a:rPr lang="en-US" dirty="0"/>
              <a:t>use the </a:t>
            </a:r>
            <a:r>
              <a:rPr lang="en-US" i="1" dirty="0"/>
              <a:t>Institute of Electrical and Electronic Engineers (IEEE) </a:t>
            </a:r>
            <a:r>
              <a:rPr lang="en-US" dirty="0"/>
              <a:t>1394 standard</a:t>
            </a:r>
            <a:r>
              <a:rPr lang="en-US" dirty="0" smtClean="0"/>
              <a:t>.</a:t>
            </a:r>
          </a:p>
          <a:p>
            <a:r>
              <a:rPr lang="en-US" dirty="0" smtClean="0"/>
              <a:t>Apple was the primary vendor to promote the IEEE 1394 implementation  included in its Macintosh systems</a:t>
            </a:r>
          </a:p>
          <a:p>
            <a:r>
              <a:rPr lang="en-US" dirty="0"/>
              <a:t>FireWire can support up to 63 devices on one FireWire port. </a:t>
            </a:r>
            <a:endParaRPr lang="en-US" dirty="0" smtClean="0"/>
          </a:p>
          <a:p>
            <a:r>
              <a:rPr lang="en-US" dirty="0" smtClean="0"/>
              <a:t>FireWire </a:t>
            </a:r>
            <a:r>
              <a:rPr lang="en-US" dirty="0"/>
              <a:t>400 transmits at 400 Mbps and uses either a </a:t>
            </a:r>
            <a:r>
              <a:rPr lang="en-US" dirty="0" smtClean="0"/>
              <a:t>6-pin, bullet-shaped</a:t>
            </a:r>
            <a:r>
              <a:rPr lang="en-US" dirty="0"/>
              <a:t>, powered connector or a 4-pin square-shaped, unpowered connector. </a:t>
            </a:r>
            <a:endParaRPr lang="en-US" dirty="0" smtClean="0"/>
          </a:p>
          <a:p>
            <a:r>
              <a:rPr lang="en-US" dirty="0" smtClean="0"/>
              <a:t>FireWire </a:t>
            </a:r>
            <a:r>
              <a:rPr lang="en-US" dirty="0"/>
              <a:t>800 transmits at 800 </a:t>
            </a:r>
            <a:r>
              <a:rPr lang="en-US" dirty="0" smtClean="0"/>
              <a:t>Mbps and </a:t>
            </a:r>
            <a:r>
              <a:rPr lang="en-US" dirty="0"/>
              <a:t>uses a 9-pin connector.</a:t>
            </a:r>
          </a:p>
        </p:txBody>
      </p:sp>
    </p:spTree>
    <p:extLst>
      <p:ext uri="{BB962C8B-B14F-4D97-AF65-F5344CB8AC3E}">
        <p14:creationId xmlns:p14="http://schemas.microsoft.com/office/powerpoint/2010/main" val="287523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Firewire</a:t>
            </a:r>
            <a:r>
              <a:rPr lang="en-US" dirty="0" smtClean="0"/>
              <a:t> Ports and Connectors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7164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84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Firewire</a:t>
            </a:r>
            <a:r>
              <a:rPr lang="en-US" dirty="0" smtClean="0"/>
              <a:t> vs USB</a:t>
            </a:r>
            <a:endParaRPr lang="en-US" dirty="0"/>
          </a:p>
        </p:txBody>
      </p:sp>
      <p:sp>
        <p:nvSpPr>
          <p:cNvPr id="3" name="Content Placeholder 2"/>
          <p:cNvSpPr>
            <a:spLocks noGrp="1"/>
          </p:cNvSpPr>
          <p:nvPr>
            <p:ph idx="1"/>
          </p:nvPr>
        </p:nvSpPr>
        <p:spPr/>
        <p:txBody>
          <a:bodyPr>
            <a:normAutofit fontScale="85000" lnSpcReduction="10000"/>
          </a:bodyPr>
          <a:lstStyle/>
          <a:p>
            <a:r>
              <a:rPr lang="en-US" dirty="0"/>
              <a:t>FireWire predated USB and was faster than the original USB 1.1 standard. USB 2.0, with its increased speed, largely </a:t>
            </a:r>
            <a:r>
              <a:rPr lang="en-US" dirty="0" smtClean="0"/>
              <a:t>superseded FireWire</a:t>
            </a:r>
            <a:r>
              <a:rPr lang="en-US" dirty="0"/>
              <a:t>. Although USB 2.0 is faster by the numbers than FireWire, FireWire is actually faster on throughput, making it </a:t>
            </a:r>
            <a:r>
              <a:rPr lang="en-US" dirty="0" smtClean="0"/>
              <a:t>ideal for </a:t>
            </a:r>
            <a:r>
              <a:rPr lang="en-US" dirty="0"/>
              <a:t>video/audio file transfers and external storage devices. A file transfer of 100 separate documents might be slightly </a:t>
            </a:r>
            <a:r>
              <a:rPr lang="en-US" dirty="0" smtClean="0"/>
              <a:t>faster on </a:t>
            </a:r>
            <a:r>
              <a:rPr lang="en-US" dirty="0"/>
              <a:t>USB than FireWire, but a file transfer of a single 2 GB video file will be much faster in FireWire. Also, whereas USB provides </a:t>
            </a:r>
            <a:r>
              <a:rPr lang="en-US" dirty="0" smtClean="0"/>
              <a:t>a device </a:t>
            </a:r>
            <a:r>
              <a:rPr lang="en-US" dirty="0"/>
              <a:t>up to 5 V power, FireWire provides up to 12 V power on the wire</a:t>
            </a:r>
            <a:r>
              <a:rPr lang="en-US" dirty="0" smtClean="0"/>
              <a:t>.</a:t>
            </a:r>
            <a:endParaRPr lang="en-US" dirty="0"/>
          </a:p>
        </p:txBody>
      </p:sp>
    </p:spTree>
    <p:extLst>
      <p:ext uri="{BB962C8B-B14F-4D97-AF65-F5344CB8AC3E}">
        <p14:creationId xmlns:p14="http://schemas.microsoft.com/office/powerpoint/2010/main" val="218365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Ports</a:t>
            </a:r>
            <a:endParaRPr lang="en-US" dirty="0"/>
          </a:p>
        </p:txBody>
      </p:sp>
      <p:sp>
        <p:nvSpPr>
          <p:cNvPr id="3" name="Content Placeholder 2"/>
          <p:cNvSpPr>
            <a:spLocks noGrp="1"/>
          </p:cNvSpPr>
          <p:nvPr>
            <p:ph idx="1"/>
          </p:nvPr>
        </p:nvSpPr>
        <p:spPr/>
        <p:txBody>
          <a:bodyPr>
            <a:normAutofit fontScale="70000" lnSpcReduction="20000"/>
          </a:bodyPr>
          <a:lstStyle/>
          <a:p>
            <a:r>
              <a:rPr lang="en-US" dirty="0"/>
              <a:t>A </a:t>
            </a:r>
            <a:r>
              <a:rPr lang="en-US" i="1" dirty="0"/>
              <a:t>port </a:t>
            </a:r>
            <a:r>
              <a:rPr lang="en-US" dirty="0"/>
              <a:t>is a hardware interface that you can use to connect devices to a computer. The port transfers electronic signals between</a:t>
            </a:r>
          </a:p>
          <a:p>
            <a:r>
              <a:rPr lang="en-US" dirty="0"/>
              <a:t>the device and the system unit. The port is either an electrically wired socket or plug, or it can be a wireless transmission device.</a:t>
            </a:r>
          </a:p>
          <a:p>
            <a:r>
              <a:rPr lang="en-US" dirty="0"/>
              <a:t>Ports can vary by: shape; color according to coding standards; the number and layout of the pins or connectors contained</a:t>
            </a:r>
          </a:p>
          <a:p>
            <a:r>
              <a:rPr lang="en-US" dirty="0"/>
              <a:t>within the port; the signals the port carries; and the port’s location. Ports exist for both internal and external devices. External</a:t>
            </a:r>
          </a:p>
          <a:p>
            <a:r>
              <a:rPr lang="en-US" dirty="0"/>
              <a:t>ports often have a graphical representation of the type of device that should be connected to it, such as a small picture of a</a:t>
            </a:r>
          </a:p>
          <a:p>
            <a:r>
              <a:rPr lang="en-US" dirty="0"/>
              <a:t>monitor adjacent to the video port.</a:t>
            </a:r>
          </a:p>
        </p:txBody>
      </p:sp>
    </p:spTree>
    <p:extLst>
      <p:ext uri="{BB962C8B-B14F-4D97-AF65-F5344CB8AC3E}">
        <p14:creationId xmlns:p14="http://schemas.microsoft.com/office/powerpoint/2010/main" val="2678657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Firewire</a:t>
            </a:r>
            <a:r>
              <a:rPr lang="en-US" dirty="0" smtClean="0"/>
              <a:t> vs USB</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Even with the release of USB 3.0 and the latest FireWire S3200, the performances will still vary. USB 3.0 is 10 times faster than USB 2.0 and will remain the popular standard used for most devices. The FireWire S3200 standard, however, still has considerable advantages over USB. For example, FireWire uses much less CPU power and provides more power over a single cable connection.</a:t>
            </a:r>
          </a:p>
          <a:p>
            <a:r>
              <a:rPr lang="en-US" dirty="0" smtClean="0"/>
              <a:t>Similar to USB, FireWire has maximum distance restrictions. However, FireWire’s distances are greater than USB’s. A FireWire chain, created with cables and repeaters, can reach up to 237 feet from device to host, whereas USB 2.0 can reach 30 meters (just under 100 feet).</a:t>
            </a:r>
          </a:p>
        </p:txBody>
      </p:sp>
    </p:spTree>
    <p:extLst>
      <p:ext uri="{BB962C8B-B14F-4D97-AF65-F5344CB8AC3E}">
        <p14:creationId xmlns:p14="http://schemas.microsoft.com/office/powerpoint/2010/main" val="3521525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Thunderbolt Ports and Connectors</a:t>
            </a:r>
            <a:endParaRPr lang="en-US" dirty="0"/>
          </a:p>
        </p:txBody>
      </p:sp>
      <p:sp>
        <p:nvSpPr>
          <p:cNvPr id="3" name="Content Placeholder 2"/>
          <p:cNvSpPr>
            <a:spLocks noGrp="1"/>
          </p:cNvSpPr>
          <p:nvPr>
            <p:ph idx="1"/>
          </p:nvPr>
        </p:nvSpPr>
        <p:spPr/>
        <p:txBody>
          <a:bodyPr>
            <a:normAutofit fontScale="70000" lnSpcReduction="20000"/>
          </a:bodyPr>
          <a:lstStyle/>
          <a:p>
            <a:r>
              <a:rPr lang="en-US" i="1" dirty="0"/>
              <a:t>Thunderbolt </a:t>
            </a:r>
            <a:r>
              <a:rPr lang="en-US" dirty="0"/>
              <a:t>is an input/output connection developed by Apple and Intel. It carries data and display signals on a single cable. </a:t>
            </a:r>
            <a:endParaRPr lang="en-US" dirty="0" smtClean="0"/>
          </a:p>
          <a:p>
            <a:r>
              <a:rPr lang="en-US" dirty="0" smtClean="0"/>
              <a:t>It also </a:t>
            </a:r>
            <a:r>
              <a:rPr lang="en-US" dirty="0"/>
              <a:t>can be used to power peripherals with 10 watts of power. It is a dual-protocol technology that works with PCI Express </a:t>
            </a:r>
            <a:r>
              <a:rPr lang="en-US" dirty="0" smtClean="0"/>
              <a:t>and DisplayPort </a:t>
            </a:r>
            <a:r>
              <a:rPr lang="en-US" dirty="0"/>
              <a:t>technologies. The data transfer rate of Thunderbolt is approximately 10 </a:t>
            </a:r>
            <a:r>
              <a:rPr lang="en-US" dirty="0" err="1"/>
              <a:t>Gbps</a:t>
            </a:r>
            <a:r>
              <a:rPr lang="en-US" dirty="0"/>
              <a:t>. </a:t>
            </a:r>
            <a:endParaRPr lang="en-US" dirty="0" smtClean="0"/>
          </a:p>
          <a:p>
            <a:r>
              <a:rPr lang="en-US" dirty="0" smtClean="0"/>
              <a:t>Peripherals </a:t>
            </a:r>
            <a:r>
              <a:rPr lang="en-US" dirty="0"/>
              <a:t>can be </a:t>
            </a:r>
            <a:r>
              <a:rPr lang="en-US" dirty="0" smtClean="0"/>
              <a:t>daisy-chained together </a:t>
            </a:r>
            <a:r>
              <a:rPr lang="en-US" dirty="0"/>
              <a:t>so that multiple peripherals require only one port on the computer.</a:t>
            </a:r>
          </a:p>
          <a:p>
            <a:r>
              <a:rPr lang="en-US" dirty="0"/>
              <a:t>Thunderbolt was originally designed to use fiber-optic cabling, but is currently using multiple copper wires in the cable. </a:t>
            </a:r>
            <a:r>
              <a:rPr lang="en-US" dirty="0" smtClean="0"/>
              <a:t>Future plans </a:t>
            </a:r>
            <a:r>
              <a:rPr lang="en-US" dirty="0"/>
              <a:t>include moving the technology to fiber-optic cabling, which provides the ability to have longer cables.</a:t>
            </a:r>
          </a:p>
        </p:txBody>
      </p:sp>
    </p:spTree>
    <p:extLst>
      <p:ext uri="{BB962C8B-B14F-4D97-AF65-F5344CB8AC3E}">
        <p14:creationId xmlns:p14="http://schemas.microsoft.com/office/powerpoint/2010/main" val="1614038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hunderbolt port and conn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 y="2743200"/>
            <a:ext cx="5183725" cy="4000303"/>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Image result for thunderbolt port and conn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838200"/>
            <a:ext cx="4556288"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Thunderbolt Ports and Connectors</a:t>
            </a:r>
            <a:endParaRPr lang="en-US" dirty="0"/>
          </a:p>
        </p:txBody>
      </p:sp>
    </p:spTree>
    <p:extLst>
      <p:ext uri="{BB962C8B-B14F-4D97-AF65-F5344CB8AC3E}">
        <p14:creationId xmlns:p14="http://schemas.microsoft.com/office/powerpoint/2010/main" val="441148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Ports and Connectors</a:t>
            </a:r>
            <a:endParaRPr lang="en-US" dirty="0"/>
          </a:p>
        </p:txBody>
      </p:sp>
      <p:sp>
        <p:nvSpPr>
          <p:cNvPr id="3" name="Content Placeholder 2"/>
          <p:cNvSpPr>
            <a:spLocks noGrp="1"/>
          </p:cNvSpPr>
          <p:nvPr>
            <p:ph idx="1"/>
          </p:nvPr>
        </p:nvSpPr>
        <p:spPr/>
        <p:txBody>
          <a:bodyPr/>
          <a:lstStyle/>
          <a:p>
            <a:r>
              <a:rPr lang="en-US" dirty="0"/>
              <a:t>There are a number of audio/video connectors that are used to connect a wide variety of devices, including PCs, DVD </a:t>
            </a:r>
            <a:r>
              <a:rPr lang="en-US" dirty="0" smtClean="0"/>
              <a:t>and Blu-ray </a:t>
            </a:r>
            <a:r>
              <a:rPr lang="en-US" dirty="0"/>
              <a:t>players, surround-sound systems, stereo equipment, projectors, and HDTVs. </a:t>
            </a:r>
            <a:endParaRPr lang="en-US" dirty="0" smtClean="0"/>
          </a:p>
          <a:p>
            <a:r>
              <a:rPr lang="en-US" dirty="0" smtClean="0"/>
              <a:t>In </a:t>
            </a:r>
            <a:r>
              <a:rPr lang="en-US" dirty="0"/>
              <a:t>addition to HDMI and DVI, </a:t>
            </a:r>
            <a:r>
              <a:rPr lang="en-US" dirty="0" smtClean="0"/>
              <a:t>common audio/video </a:t>
            </a:r>
            <a:r>
              <a:rPr lang="en-US" dirty="0"/>
              <a:t>cable and connectors include those described in the following </a:t>
            </a:r>
            <a:r>
              <a:rPr lang="en-US" dirty="0" smtClean="0"/>
              <a:t>slides</a:t>
            </a:r>
            <a:endParaRPr lang="en-US" dirty="0"/>
          </a:p>
        </p:txBody>
      </p:sp>
    </p:spTree>
    <p:extLst>
      <p:ext uri="{BB962C8B-B14F-4D97-AF65-F5344CB8AC3E}">
        <p14:creationId xmlns:p14="http://schemas.microsoft.com/office/powerpoint/2010/main" val="2860871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Audio Ports and Connectors: </a:t>
            </a:r>
            <a:br>
              <a:rPr lang="en-US" dirty="0" smtClean="0"/>
            </a:br>
            <a:r>
              <a:rPr lang="en-US" dirty="0" smtClean="0"/>
              <a:t>Single-Core / Shielded Cable</a:t>
            </a:r>
            <a:endParaRPr lang="en-US" dirty="0"/>
          </a:p>
        </p:txBody>
      </p:sp>
      <p:sp>
        <p:nvSpPr>
          <p:cNvPr id="3" name="Content Placeholder 2"/>
          <p:cNvSpPr>
            <a:spLocks noGrp="1"/>
          </p:cNvSpPr>
          <p:nvPr>
            <p:ph idx="1"/>
          </p:nvPr>
        </p:nvSpPr>
        <p:spPr/>
        <p:txBody>
          <a:bodyPr/>
          <a:lstStyle/>
          <a:p>
            <a:r>
              <a:rPr lang="en-US" dirty="0"/>
              <a:t>The single core wire is the positive, and the shield is the negative. </a:t>
            </a:r>
            <a:endParaRPr lang="en-US" dirty="0" smtClean="0"/>
          </a:p>
          <a:p>
            <a:r>
              <a:rPr lang="en-US" dirty="0" smtClean="0"/>
              <a:t>This </a:t>
            </a:r>
            <a:r>
              <a:rPr lang="en-US" dirty="0"/>
              <a:t>type of cable is used </a:t>
            </a:r>
            <a:r>
              <a:rPr lang="en-US" dirty="0" smtClean="0"/>
              <a:t>for unbalanced </a:t>
            </a:r>
            <a:r>
              <a:rPr lang="en-US" dirty="0"/>
              <a:t>audio signals. Generally, unbalanced audio cables are short, because noise is </a:t>
            </a:r>
            <a:r>
              <a:rPr lang="en-US" dirty="0" smtClean="0"/>
              <a:t>less of </a:t>
            </a:r>
            <a:r>
              <a:rPr lang="en-US" dirty="0"/>
              <a:t>an issue.</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4800600"/>
            <a:ext cx="6788629"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211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800600"/>
            <a:ext cx="31051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Audio Ports and Connectors: </a:t>
            </a:r>
            <a:br>
              <a:rPr lang="en-US" dirty="0" smtClean="0"/>
            </a:br>
            <a:r>
              <a:rPr lang="en-US" dirty="0" smtClean="0"/>
              <a:t>One pair / shielded cable</a:t>
            </a:r>
            <a:endParaRPr lang="en-US" dirty="0"/>
          </a:p>
        </p:txBody>
      </p:sp>
      <p:sp>
        <p:nvSpPr>
          <p:cNvPr id="3" name="Content Placeholder 2"/>
          <p:cNvSpPr>
            <a:spLocks noGrp="1"/>
          </p:cNvSpPr>
          <p:nvPr>
            <p:ph idx="1"/>
          </p:nvPr>
        </p:nvSpPr>
        <p:spPr/>
        <p:txBody>
          <a:bodyPr/>
          <a:lstStyle/>
          <a:p>
            <a:r>
              <a:rPr lang="en-US" dirty="0"/>
              <a:t>Uses a pair (white and red) of cores with one wire being the positive, and the other wire </a:t>
            </a:r>
            <a:r>
              <a:rPr lang="en-US" dirty="0" smtClean="0"/>
              <a:t>being the </a:t>
            </a:r>
            <a:r>
              <a:rPr lang="en-US" dirty="0"/>
              <a:t>negative. </a:t>
            </a:r>
            <a:endParaRPr lang="en-US" dirty="0" smtClean="0"/>
          </a:p>
          <a:p>
            <a:r>
              <a:rPr lang="en-US" dirty="0" smtClean="0"/>
              <a:t>The </a:t>
            </a:r>
            <a:r>
              <a:rPr lang="en-US" dirty="0"/>
              <a:t>shield acts as a ground. This type of cable is used for balanced audio </a:t>
            </a:r>
            <a:r>
              <a:rPr lang="en-US" dirty="0" smtClean="0"/>
              <a:t>signals. Balanced </a:t>
            </a:r>
            <a:r>
              <a:rPr lang="en-US" dirty="0"/>
              <a:t>audio is a method for minimizing noise and interference in audio cables.</a:t>
            </a:r>
          </a:p>
        </p:txBody>
      </p:sp>
    </p:spTree>
    <p:extLst>
      <p:ext uri="{BB962C8B-B14F-4D97-AF65-F5344CB8AC3E}">
        <p14:creationId xmlns:p14="http://schemas.microsoft.com/office/powerpoint/2010/main" val="804632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Audio Ports and Connectors: </a:t>
            </a:r>
            <a:br>
              <a:rPr lang="en-US" dirty="0" smtClean="0"/>
            </a:br>
            <a:r>
              <a:rPr lang="en-US" dirty="0" smtClean="0"/>
              <a:t>TS and TRS Connectors</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most common connectors used in unbalanced audio cables are the 1/4-inch tip- sleeve (</a:t>
            </a:r>
            <a:r>
              <a:rPr lang="en-US" dirty="0" smtClean="0"/>
              <a:t>TS) or </a:t>
            </a:r>
            <a:r>
              <a:rPr lang="en-US" dirty="0"/>
              <a:t>tip-ring-sleeve (TRS) and RCA connectors, which are typically used with high- end audio equipment.</a:t>
            </a:r>
          </a:p>
          <a:p>
            <a:r>
              <a:rPr lang="en-US" dirty="0"/>
              <a:t>The 1/8-inch tip-sleeve is used with smaller audio devices such as Apple iPods. TS </a:t>
            </a:r>
            <a:r>
              <a:rPr lang="en-US" dirty="0" smtClean="0"/>
              <a:t>and TRS </a:t>
            </a:r>
            <a:r>
              <a:rPr lang="en-US" dirty="0"/>
              <a:t>connectors are also referred to as phone jacks, phone plugs, audio jacks, and jack plugs.</a:t>
            </a:r>
          </a:p>
          <a:p>
            <a:r>
              <a:rPr lang="en-US" dirty="0"/>
              <a:t>Traditionally, TS connectors are used for mono and TRS connectors are used for stereo. </a:t>
            </a:r>
            <a:r>
              <a:rPr lang="en-US" dirty="0" smtClean="0"/>
              <a:t>Some connectors </a:t>
            </a:r>
            <a:r>
              <a:rPr lang="en-US" dirty="0"/>
              <a:t>can carry more signals; these are often used with camcorder, laptops, and </a:t>
            </a:r>
            <a:r>
              <a:rPr lang="en-US" dirty="0" smtClean="0"/>
              <a:t>other devices</a:t>
            </a:r>
            <a:r>
              <a:rPr lang="en-US" dirty="0"/>
              <a:t>. Stereo connectors can also carry a single, balanced signal. </a:t>
            </a:r>
            <a:endParaRPr lang="en-US" dirty="0" smtClean="0"/>
          </a:p>
        </p:txBody>
      </p:sp>
    </p:spTree>
    <p:extLst>
      <p:ext uri="{BB962C8B-B14F-4D97-AF65-F5344CB8AC3E}">
        <p14:creationId xmlns:p14="http://schemas.microsoft.com/office/powerpoint/2010/main" val="2516357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 and TRS Connectors</a:t>
            </a:r>
            <a:endParaRPr lang="en-US"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dirty="0" smtClean="0"/>
              <a:t>Wiring configurations for TRS connectors include:</a:t>
            </a:r>
          </a:p>
          <a:p>
            <a:pPr lvl="1"/>
            <a:r>
              <a:rPr lang="en-US" dirty="0" smtClean="0"/>
              <a:t>For unbalanced mono, the tip carries the signal, the ring is not connected, and the sleeve acts as ground.</a:t>
            </a:r>
          </a:p>
          <a:p>
            <a:pPr lvl="1"/>
            <a:r>
              <a:rPr lang="en-US" dirty="0" smtClean="0"/>
              <a:t>For balanced mono, the tip is positive, the ring is negative, and the sleeve acts as ground.</a:t>
            </a:r>
          </a:p>
          <a:p>
            <a:pPr lvl="1"/>
            <a:r>
              <a:rPr lang="en-US" dirty="0" smtClean="0"/>
              <a:t>For stereo, the tip carries the left channel, the ring carries the right channel, and the sleeve acts as ground.</a:t>
            </a:r>
          </a:p>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819400"/>
            <a:ext cx="4185908"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662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Audio Ports and Connectors: </a:t>
            </a:r>
            <a:br>
              <a:rPr lang="en-US" dirty="0" smtClean="0"/>
            </a:br>
            <a:r>
              <a:rPr lang="en-US" dirty="0" smtClean="0"/>
              <a:t>3-Pin XLR Connectors</a:t>
            </a:r>
            <a:endParaRPr lang="en-US" dirty="0"/>
          </a:p>
        </p:txBody>
      </p:sp>
      <p:sp>
        <p:nvSpPr>
          <p:cNvPr id="3" name="Content Placeholder 2"/>
          <p:cNvSpPr>
            <a:spLocks noGrp="1"/>
          </p:cNvSpPr>
          <p:nvPr>
            <p:ph idx="1"/>
          </p:nvPr>
        </p:nvSpPr>
        <p:spPr>
          <a:xfrm>
            <a:off x="457200" y="1600200"/>
            <a:ext cx="4114800" cy="4525963"/>
          </a:xfrm>
        </p:spPr>
        <p:txBody>
          <a:bodyPr>
            <a:normAutofit fontScale="92500"/>
          </a:bodyPr>
          <a:lstStyle/>
          <a:p>
            <a:r>
              <a:rPr lang="en-US" dirty="0"/>
              <a:t>The standard connector for balanced audio is the 3-pin XLR. </a:t>
            </a:r>
            <a:endParaRPr lang="en-US" dirty="0" smtClean="0"/>
          </a:p>
          <a:p>
            <a:r>
              <a:rPr lang="en-US" dirty="0" smtClean="0"/>
              <a:t>The </a:t>
            </a:r>
            <a:r>
              <a:rPr lang="en-US" dirty="0"/>
              <a:t>most common </a:t>
            </a:r>
            <a:r>
              <a:rPr lang="en-US" dirty="0" smtClean="0"/>
              <a:t>wiring configuration is:</a:t>
            </a:r>
          </a:p>
          <a:p>
            <a:pPr lvl="1"/>
            <a:r>
              <a:rPr lang="en-US" dirty="0" smtClean="0"/>
              <a:t>Pin </a:t>
            </a:r>
            <a:r>
              <a:rPr lang="en-US" dirty="0"/>
              <a:t>1: Shield (</a:t>
            </a:r>
            <a:r>
              <a:rPr lang="en-US" dirty="0" smtClean="0"/>
              <a:t>ground)</a:t>
            </a:r>
          </a:p>
          <a:p>
            <a:pPr lvl="1"/>
            <a:r>
              <a:rPr lang="en-US" dirty="0" smtClean="0"/>
              <a:t>Pin </a:t>
            </a:r>
            <a:r>
              <a:rPr lang="en-US" dirty="0"/>
              <a:t>2: Positive (</a:t>
            </a:r>
            <a:r>
              <a:rPr lang="en-US" dirty="0" smtClean="0"/>
              <a:t>hot)</a:t>
            </a:r>
          </a:p>
          <a:p>
            <a:pPr lvl="1"/>
            <a:r>
              <a:rPr lang="en-US" dirty="0" smtClean="0"/>
              <a:t>Pin </a:t>
            </a:r>
            <a:r>
              <a:rPr lang="en-US" dirty="0"/>
              <a:t>3: Negative (cold)</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62200"/>
            <a:ext cx="3040111"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194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Ports and Connectors</a:t>
            </a:r>
            <a:endParaRPr lang="en-US" dirty="0"/>
          </a:p>
        </p:txBody>
      </p:sp>
      <p:sp>
        <p:nvSpPr>
          <p:cNvPr id="3" name="Content Placeholder 2"/>
          <p:cNvSpPr>
            <a:spLocks noGrp="1"/>
          </p:cNvSpPr>
          <p:nvPr>
            <p:ph idx="1"/>
          </p:nvPr>
        </p:nvSpPr>
        <p:spPr/>
        <p:txBody>
          <a:bodyPr/>
          <a:lstStyle/>
          <a:p>
            <a:r>
              <a:rPr lang="en-US" dirty="0" smtClean="0"/>
              <a:t>Display devices such as monitors, projectors, or digital TVs can use several different types of cables</a:t>
            </a:r>
            <a:endParaRPr lang="en-US" dirty="0"/>
          </a:p>
        </p:txBody>
      </p:sp>
    </p:spTree>
    <p:extLst>
      <p:ext uri="{BB962C8B-B14F-4D97-AF65-F5344CB8AC3E}">
        <p14:creationId xmlns:p14="http://schemas.microsoft.com/office/powerpoint/2010/main" val="4262412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591191"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649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Ports and Connectors: </a:t>
            </a:r>
            <a:br>
              <a:rPr lang="en-US" dirty="0" smtClean="0"/>
            </a:br>
            <a:r>
              <a:rPr lang="en-US" dirty="0" smtClean="0"/>
              <a:t>Video Graphics Array (VGA)</a:t>
            </a:r>
            <a:endParaRPr lang="en-US" dirty="0"/>
          </a:p>
        </p:txBody>
      </p:sp>
      <p:sp>
        <p:nvSpPr>
          <p:cNvPr id="3" name="Content Placeholder 2"/>
          <p:cNvSpPr>
            <a:spLocks noGrp="1"/>
          </p:cNvSpPr>
          <p:nvPr>
            <p:ph idx="1"/>
          </p:nvPr>
        </p:nvSpPr>
        <p:spPr>
          <a:xfrm>
            <a:off x="457200" y="1600200"/>
            <a:ext cx="4343400" cy="4525963"/>
          </a:xfrm>
        </p:spPr>
        <p:txBody>
          <a:bodyPr>
            <a:normAutofit fontScale="77500" lnSpcReduction="20000"/>
          </a:bodyPr>
          <a:lstStyle/>
          <a:p>
            <a:r>
              <a:rPr lang="en-US" dirty="0"/>
              <a:t>The </a:t>
            </a:r>
            <a:r>
              <a:rPr lang="en-US" i="1" dirty="0"/>
              <a:t>DB-15 </a:t>
            </a:r>
            <a:r>
              <a:rPr lang="en-US" dirty="0"/>
              <a:t>high-density VGA connector is the most common cable used for LCD monitors.</a:t>
            </a:r>
          </a:p>
          <a:p>
            <a:r>
              <a:rPr lang="en-US" dirty="0"/>
              <a:t>It contains three rows of five pins. Pins 4, 11, 12, and 15 receive information from the </a:t>
            </a:r>
            <a:r>
              <a:rPr lang="en-US" dirty="0" smtClean="0"/>
              <a:t>device; pins </a:t>
            </a:r>
            <a:r>
              <a:rPr lang="en-US" dirty="0"/>
              <a:t>1, 2, 3, 13, and 14 send information to the display.</a:t>
            </a:r>
          </a:p>
          <a:p>
            <a:r>
              <a:rPr lang="en-US" dirty="0"/>
              <a:t>Mini-VGA is used on smaller devices, such as laptops, in place of the standard full-sized cables.</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81200"/>
            <a:ext cx="3476625"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5843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90800" y="5664403"/>
            <a:ext cx="2819400" cy="1150972"/>
          </a:xfrm>
          <a:prstGeom prst="rect">
            <a:avLst/>
          </a:prstGeom>
        </p:spPr>
      </p:pic>
      <p:sp>
        <p:nvSpPr>
          <p:cNvPr id="2" name="Title 1"/>
          <p:cNvSpPr>
            <a:spLocks noGrp="1"/>
          </p:cNvSpPr>
          <p:nvPr>
            <p:ph type="title"/>
          </p:nvPr>
        </p:nvSpPr>
        <p:spPr/>
        <p:txBody>
          <a:bodyPr>
            <a:normAutofit fontScale="90000"/>
          </a:bodyPr>
          <a:lstStyle/>
          <a:p>
            <a:r>
              <a:rPr lang="en-US" dirty="0" smtClean="0"/>
              <a:t>Video Ports and Connectors:</a:t>
            </a:r>
            <a:br>
              <a:rPr lang="en-US" dirty="0" smtClean="0"/>
            </a:br>
            <a:r>
              <a:rPr lang="en-US" dirty="0" smtClean="0"/>
              <a:t>Digital Video Interface (DVI)</a:t>
            </a:r>
            <a:endParaRPr lang="en-US" dirty="0"/>
          </a:p>
        </p:txBody>
      </p:sp>
      <p:sp>
        <p:nvSpPr>
          <p:cNvPr id="3" name="Content Placeholder 2"/>
          <p:cNvSpPr>
            <a:spLocks noGrp="1"/>
          </p:cNvSpPr>
          <p:nvPr>
            <p:ph idx="1"/>
          </p:nvPr>
        </p:nvSpPr>
        <p:spPr>
          <a:xfrm>
            <a:off x="457200" y="1600200"/>
            <a:ext cx="4267200" cy="4525963"/>
          </a:xfrm>
        </p:spPr>
        <p:txBody>
          <a:bodyPr>
            <a:normAutofit fontScale="92500" lnSpcReduction="20000"/>
          </a:bodyPr>
          <a:lstStyle/>
          <a:p>
            <a:endParaRPr lang="en-US" dirty="0"/>
          </a:p>
          <a:p>
            <a:r>
              <a:rPr lang="en-US" dirty="0" smtClean="0"/>
              <a:t>DVI </a:t>
            </a:r>
            <a:r>
              <a:rPr lang="en-US" dirty="0"/>
              <a:t>cables keep data in digital form from the computer to the display. There is no need to convert data from digital information to analog information. LCD monitors work in a digital mode and support the DVI format</a:t>
            </a:r>
            <a:r>
              <a:rPr lang="en-US" dirty="0" smtClean="0"/>
              <a:t>. </a:t>
            </a:r>
          </a:p>
        </p:txBody>
      </p:sp>
      <p:pic>
        <p:nvPicPr>
          <p:cNvPr id="1026"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275" y="1752600"/>
            <a:ext cx="2436125" cy="4774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701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DVI Subtypes</a:t>
            </a:r>
            <a:endParaRPr lang="en-US" dirty="0"/>
          </a:p>
        </p:txBody>
      </p:sp>
      <p:sp>
        <p:nvSpPr>
          <p:cNvPr id="3" name="Content Placeholder 2"/>
          <p:cNvSpPr>
            <a:spLocks noGrp="1"/>
          </p:cNvSpPr>
          <p:nvPr>
            <p:ph idx="1"/>
          </p:nvPr>
        </p:nvSpPr>
        <p:spPr/>
        <p:txBody>
          <a:bodyPr>
            <a:normAutofit fontScale="62500" lnSpcReduction="20000"/>
          </a:bodyPr>
          <a:lstStyle/>
          <a:p>
            <a:r>
              <a:rPr lang="en-US" dirty="0"/>
              <a:t>DVI-analog (DVI-A) is an analog-only format. It requires a DVI-A supported interface. The connector does not support dual link technology. It is commonly used to connect CRT or VGA devices to a computer by using a DVI-A adapter.</a:t>
            </a:r>
          </a:p>
          <a:p>
            <a:r>
              <a:rPr lang="en-US" dirty="0"/>
              <a:t>DVI-digital (DVI-D) is a digital-only format. It requires a video adapter with a DVI-D connection and a monitor with a DVI-D interface. The connector contains 24 pins/ receptacles in three rows of eight above or below a flat blade, plus a grounding slot for dual-link support. For single-link support, the connector contains 18 pins/receptacles.</a:t>
            </a:r>
          </a:p>
          <a:p>
            <a:r>
              <a:rPr lang="en-US" dirty="0"/>
              <a:t>DVI-integrated (DVI-I) supports both digital and analog transmissions. This gives you the option to connect a monitor that accepts digital input or analog input. In addition to the pins/receptacles found on the DVI-D connector for digital support, a DVI-I connector has four additional pins/ receptacles to carry an analog signal. For single-link support, the connector contains 18 pins/receptacles, and 4 additional pins for analog transmissions.</a:t>
            </a:r>
          </a:p>
          <a:p>
            <a:endParaRPr lang="en-US" dirty="0"/>
          </a:p>
        </p:txBody>
      </p:sp>
    </p:spTree>
    <p:extLst>
      <p:ext uri="{BB962C8B-B14F-4D97-AF65-F5344CB8AC3E}">
        <p14:creationId xmlns:p14="http://schemas.microsoft.com/office/powerpoint/2010/main" val="2446065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Ports and Connectors: </a:t>
            </a:r>
            <a:br>
              <a:rPr lang="en-US" dirty="0" smtClean="0"/>
            </a:br>
            <a:r>
              <a:rPr lang="en-US" dirty="0" smtClean="0"/>
              <a:t>High Definition Multimedia Interface (HDMI)</a:t>
            </a:r>
            <a:endParaRPr lang="en-US" dirty="0"/>
          </a:p>
        </p:txBody>
      </p:sp>
      <p:sp>
        <p:nvSpPr>
          <p:cNvPr id="3" name="Content Placeholder 2"/>
          <p:cNvSpPr>
            <a:spLocks noGrp="1"/>
          </p:cNvSpPr>
          <p:nvPr>
            <p:ph idx="1"/>
          </p:nvPr>
        </p:nvSpPr>
        <p:spPr>
          <a:xfrm>
            <a:off x="419669" y="1752600"/>
            <a:ext cx="4953000" cy="4525963"/>
          </a:xfrm>
        </p:spPr>
        <p:txBody>
          <a:bodyPr>
            <a:normAutofit fontScale="55000" lnSpcReduction="20000"/>
          </a:bodyPr>
          <a:lstStyle/>
          <a:p>
            <a:r>
              <a:rPr lang="en-US" dirty="0"/>
              <a:t>HDMI is the first industry-supported uncompressed, all-digital audio/video interface. </a:t>
            </a:r>
            <a:endParaRPr lang="en-US" dirty="0" smtClean="0"/>
          </a:p>
          <a:p>
            <a:r>
              <a:rPr lang="en-US" dirty="0" smtClean="0"/>
              <a:t>HDMI</a:t>
            </a:r>
            <a:r>
              <a:rPr lang="en-US" dirty="0"/>
              <a:t> </a:t>
            </a:r>
            <a:r>
              <a:rPr lang="en-US" dirty="0" smtClean="0"/>
              <a:t>uses </a:t>
            </a:r>
            <a:r>
              <a:rPr lang="en-US" dirty="0"/>
              <a:t>a single cable composed of copper wires to provide an interface between any </a:t>
            </a:r>
            <a:r>
              <a:rPr lang="en-US" dirty="0" smtClean="0"/>
              <a:t>audio/video source</a:t>
            </a:r>
            <a:r>
              <a:rPr lang="en-US" dirty="0"/>
              <a:t>, such as a set-top box, DVD player, or A/V receiver and an audio and/or video monitor, </a:t>
            </a:r>
            <a:r>
              <a:rPr lang="en-US" dirty="0" smtClean="0"/>
              <a:t>such as </a:t>
            </a:r>
            <a:r>
              <a:rPr lang="en-US" dirty="0"/>
              <a:t>a digital television (DTV). </a:t>
            </a:r>
            <a:endParaRPr lang="en-US" dirty="0" smtClean="0"/>
          </a:p>
          <a:p>
            <a:r>
              <a:rPr lang="en-US" dirty="0" smtClean="0"/>
              <a:t>The </a:t>
            </a:r>
            <a:r>
              <a:rPr lang="en-US" dirty="0"/>
              <a:t>connector is made up of 19 pins and can support a number </a:t>
            </a:r>
            <a:r>
              <a:rPr lang="en-US" dirty="0" smtClean="0"/>
              <a:t>of modes </a:t>
            </a:r>
            <a:r>
              <a:rPr lang="en-US" dirty="0"/>
              <a:t>such as High Definition TV (HDTV), Standard Definition TV (SDTV), and Enhanced Digital </a:t>
            </a:r>
            <a:r>
              <a:rPr lang="en-US" dirty="0" smtClean="0"/>
              <a:t>TV (EDTV</a:t>
            </a:r>
            <a:r>
              <a:rPr lang="en-US" dirty="0"/>
              <a:t>) and can run to 50 feet or more in length.</a:t>
            </a:r>
          </a:p>
          <a:p>
            <a:r>
              <a:rPr lang="en-US" dirty="0"/>
              <a:t>HDMI has largely superseded DVI and is compatible with the DVI standard. It can be used with </a:t>
            </a:r>
            <a:r>
              <a:rPr lang="en-US" dirty="0" smtClean="0"/>
              <a:t>PC systems </a:t>
            </a:r>
            <a:r>
              <a:rPr lang="en-US" dirty="0"/>
              <a:t>that support DVI.</a:t>
            </a:r>
          </a:p>
        </p:txBody>
      </p:sp>
      <p:pic>
        <p:nvPicPr>
          <p:cNvPr id="4" name="Picture 3"/>
          <p:cNvPicPr>
            <a:picLocks noChangeAspect="1"/>
          </p:cNvPicPr>
          <p:nvPr/>
        </p:nvPicPr>
        <p:blipFill>
          <a:blip r:embed="rId2"/>
          <a:stretch>
            <a:fillRect/>
          </a:stretch>
        </p:blipFill>
        <p:spPr>
          <a:xfrm>
            <a:off x="5257800" y="2519720"/>
            <a:ext cx="3009874" cy="2686922"/>
          </a:xfrm>
          <a:prstGeom prst="rect">
            <a:avLst/>
          </a:prstGeom>
        </p:spPr>
      </p:pic>
    </p:spTree>
    <p:extLst>
      <p:ext uri="{BB962C8B-B14F-4D97-AF65-F5344CB8AC3E}">
        <p14:creationId xmlns:p14="http://schemas.microsoft.com/office/powerpoint/2010/main" val="3899308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Ports and Connectors: </a:t>
            </a:r>
            <a:br>
              <a:rPr lang="en-US" dirty="0" smtClean="0"/>
            </a:br>
            <a:r>
              <a:rPr lang="en-US" dirty="0" smtClean="0"/>
              <a:t>Mini-HDMI</a:t>
            </a:r>
            <a:endParaRPr lang="en-US"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dirty="0"/>
              <a:t>Mini-HDMI is similar to the full size HDMI connector, except that it is specified for use with portable devices. </a:t>
            </a:r>
            <a:endParaRPr lang="en-US" dirty="0" smtClean="0"/>
          </a:p>
          <a:p>
            <a:r>
              <a:rPr lang="en-US" dirty="0" smtClean="0"/>
              <a:t>The </a:t>
            </a:r>
            <a:r>
              <a:rPr lang="en-US" dirty="0"/>
              <a:t>connector is a smaller version of the full size with same number of pins. </a:t>
            </a:r>
            <a:endParaRPr lang="en-US" dirty="0" smtClean="0"/>
          </a:p>
          <a:p>
            <a:r>
              <a:rPr lang="en-US" dirty="0" smtClean="0"/>
              <a:t>The </a:t>
            </a:r>
            <a:r>
              <a:rPr lang="en-US" dirty="0"/>
              <a:t>difference between the full size and the mini is that some of pins have different transmission functions.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09800"/>
            <a:ext cx="3420999"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3850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Ports and Connectors: Component / RGB</a:t>
            </a:r>
            <a:endParaRPr lang="en-US" dirty="0"/>
          </a:p>
        </p:txBody>
      </p:sp>
      <p:sp>
        <p:nvSpPr>
          <p:cNvPr id="3" name="Content Placeholder 2"/>
          <p:cNvSpPr>
            <a:spLocks noGrp="1"/>
          </p:cNvSpPr>
          <p:nvPr>
            <p:ph idx="1"/>
          </p:nvPr>
        </p:nvSpPr>
        <p:spPr>
          <a:xfrm>
            <a:off x="457200" y="1600200"/>
            <a:ext cx="4191000" cy="4525963"/>
          </a:xfrm>
        </p:spPr>
        <p:txBody>
          <a:bodyPr>
            <a:normAutofit fontScale="70000" lnSpcReduction="20000"/>
          </a:bodyPr>
          <a:lstStyle/>
          <a:p>
            <a:r>
              <a:rPr lang="en-US" dirty="0"/>
              <a:t>Component video is a type of analog </a:t>
            </a:r>
            <a:r>
              <a:rPr lang="en-US" dirty="0" smtClean="0"/>
              <a:t>video information </a:t>
            </a:r>
            <a:r>
              <a:rPr lang="en-US" dirty="0"/>
              <a:t>that is transmitted or stored as </a:t>
            </a:r>
            <a:r>
              <a:rPr lang="en-US" dirty="0" smtClean="0"/>
              <a:t>two or </a:t>
            </a:r>
            <a:r>
              <a:rPr lang="en-US" dirty="0"/>
              <a:t>more separate signals. </a:t>
            </a:r>
            <a:endParaRPr lang="en-US" dirty="0" smtClean="0"/>
          </a:p>
          <a:p>
            <a:r>
              <a:rPr lang="en-US" dirty="0" smtClean="0"/>
              <a:t>Analog </a:t>
            </a:r>
            <a:r>
              <a:rPr lang="en-US" dirty="0"/>
              <a:t>video </a:t>
            </a:r>
            <a:r>
              <a:rPr lang="en-US" dirty="0" smtClean="0"/>
              <a:t>signals (also </a:t>
            </a:r>
            <a:r>
              <a:rPr lang="en-US" dirty="0"/>
              <a:t>called components) must </a:t>
            </a:r>
            <a:r>
              <a:rPr lang="en-US" dirty="0" smtClean="0"/>
              <a:t>provide information </a:t>
            </a:r>
            <a:r>
              <a:rPr lang="en-US" dirty="0"/>
              <a:t>about the amount of red, green, </a:t>
            </a:r>
            <a:r>
              <a:rPr lang="en-US" dirty="0" smtClean="0"/>
              <a:t>and blue </a:t>
            </a:r>
            <a:r>
              <a:rPr lang="en-US" dirty="0"/>
              <a:t>to create an image. </a:t>
            </a:r>
            <a:endParaRPr lang="en-US" dirty="0" smtClean="0"/>
          </a:p>
          <a:p>
            <a:r>
              <a:rPr lang="en-US" dirty="0" smtClean="0"/>
              <a:t>The </a:t>
            </a:r>
            <a:r>
              <a:rPr lang="en-US" dirty="0"/>
              <a:t>simplest </a:t>
            </a:r>
            <a:r>
              <a:rPr lang="en-US" dirty="0" smtClean="0"/>
              <a:t>type, RGB</a:t>
            </a:r>
            <a:r>
              <a:rPr lang="en-US" dirty="0"/>
              <a:t>, consists of three discrete red, green, </a:t>
            </a:r>
            <a:r>
              <a:rPr lang="en-US" dirty="0" smtClean="0"/>
              <a:t>and blue </a:t>
            </a:r>
            <a:r>
              <a:rPr lang="en-US" dirty="0"/>
              <a:t>signals sent down three coaxial cables.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362200"/>
            <a:ext cx="3480858"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7646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Ports and Connectors: </a:t>
            </a:r>
            <a:br>
              <a:rPr lang="en-US" dirty="0" smtClean="0"/>
            </a:br>
            <a:r>
              <a:rPr lang="en-US" dirty="0" smtClean="0"/>
              <a:t>Separate Video (S-Video)</a:t>
            </a:r>
            <a:endParaRPr lang="en-US" dirty="0"/>
          </a:p>
        </p:txBody>
      </p:sp>
      <p:sp>
        <p:nvSpPr>
          <p:cNvPr id="3" name="Content Placeholder 2"/>
          <p:cNvSpPr>
            <a:spLocks noGrp="1"/>
          </p:cNvSpPr>
          <p:nvPr>
            <p:ph idx="1"/>
          </p:nvPr>
        </p:nvSpPr>
        <p:spPr>
          <a:xfrm>
            <a:off x="457200" y="1600200"/>
            <a:ext cx="4191000" cy="4525963"/>
          </a:xfrm>
        </p:spPr>
        <p:txBody>
          <a:bodyPr>
            <a:normAutofit fontScale="70000" lnSpcReduction="20000"/>
          </a:bodyPr>
          <a:lstStyle/>
          <a:p>
            <a:r>
              <a:rPr lang="en-US" dirty="0"/>
              <a:t>S-Video is an analog video signal that carries </a:t>
            </a:r>
            <a:r>
              <a:rPr lang="en-US" dirty="0" smtClean="0"/>
              <a:t>the video </a:t>
            </a:r>
            <a:r>
              <a:rPr lang="en-US" dirty="0"/>
              <a:t>data as two separate signals (</a:t>
            </a:r>
            <a:r>
              <a:rPr lang="en-US" dirty="0" smtClean="0"/>
              <a:t>brightness and </a:t>
            </a:r>
            <a:r>
              <a:rPr lang="en-US" dirty="0"/>
              <a:t>color). </a:t>
            </a:r>
            <a:endParaRPr lang="en-US" dirty="0" smtClean="0"/>
          </a:p>
          <a:p>
            <a:r>
              <a:rPr lang="en-US" dirty="0" smtClean="0"/>
              <a:t>S-Video </a:t>
            </a:r>
            <a:r>
              <a:rPr lang="en-US" dirty="0"/>
              <a:t>works in 480i or </a:t>
            </a:r>
            <a:r>
              <a:rPr lang="en-US" dirty="0" smtClean="0"/>
              <a:t>576i resolution</a:t>
            </a:r>
            <a:r>
              <a:rPr lang="en-US" dirty="0"/>
              <a:t>.</a:t>
            </a:r>
          </a:p>
          <a:p>
            <a:r>
              <a:rPr lang="en-US" b="1" dirty="0"/>
              <a:t>Note: </a:t>
            </a:r>
            <a:r>
              <a:rPr lang="en-US" dirty="0" smtClean="0"/>
              <a:t>A </a:t>
            </a:r>
            <a:r>
              <a:rPr lang="en-US" dirty="0"/>
              <a:t>resolution of </a:t>
            </a:r>
            <a:r>
              <a:rPr lang="en-US" dirty="0" smtClean="0"/>
              <a:t>480i indicates </a:t>
            </a:r>
            <a:r>
              <a:rPr lang="en-US" dirty="0"/>
              <a:t>a vertical frame resolution </a:t>
            </a:r>
            <a:r>
              <a:rPr lang="en-US" dirty="0" smtClean="0"/>
              <a:t>of 480 </a:t>
            </a:r>
            <a:r>
              <a:rPr lang="en-US" dirty="0"/>
              <a:t>interlaced lines that contain </a:t>
            </a:r>
            <a:r>
              <a:rPr lang="en-US" dirty="0" smtClean="0"/>
              <a:t>picture information</a:t>
            </a:r>
            <a:r>
              <a:rPr lang="en-US" dirty="0"/>
              <a:t>, while a resolution of </a:t>
            </a:r>
            <a:r>
              <a:rPr lang="en-US" dirty="0" smtClean="0"/>
              <a:t>576i indicates </a:t>
            </a:r>
            <a:r>
              <a:rPr lang="en-US" dirty="0"/>
              <a:t>a vertical frame resolution </a:t>
            </a:r>
            <a:r>
              <a:rPr lang="en-US" dirty="0" smtClean="0"/>
              <a:t>of 576 interlaced lines </a:t>
            </a:r>
            <a:r>
              <a:rPr lang="en-US" dirty="0"/>
              <a:t>that contain </a:t>
            </a:r>
            <a:r>
              <a:rPr lang="en-US" dirty="0" smtClean="0"/>
              <a:t>picture information</a:t>
            </a:r>
            <a:r>
              <a:rPr lang="en-US" dirty="0"/>
              <a:t>.</a:t>
            </a:r>
            <a:endParaRPr lang="en-US" dirty="0"/>
          </a:p>
        </p:txBody>
      </p:sp>
      <p:sp>
        <p:nvSpPr>
          <p:cNvPr id="4" name="AutoShape 4" descr="Image result for s-vide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s-vide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1662" y="1676400"/>
            <a:ext cx="3449150" cy="25622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lose-up of S-video female conne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238626"/>
            <a:ext cx="32004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5594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Ports and Connectors:</a:t>
            </a:r>
            <a:br>
              <a:rPr lang="en-US" dirty="0" smtClean="0"/>
            </a:br>
            <a:r>
              <a:rPr lang="en-US" dirty="0" smtClean="0"/>
              <a:t>Composite Video</a:t>
            </a:r>
            <a:endParaRPr lang="en-US" dirty="0"/>
          </a:p>
        </p:txBody>
      </p:sp>
      <p:sp>
        <p:nvSpPr>
          <p:cNvPr id="3" name="Content Placeholder 2"/>
          <p:cNvSpPr>
            <a:spLocks noGrp="1"/>
          </p:cNvSpPr>
          <p:nvPr>
            <p:ph idx="1"/>
          </p:nvPr>
        </p:nvSpPr>
        <p:spPr>
          <a:xfrm>
            <a:off x="457200" y="1600200"/>
            <a:ext cx="4191000" cy="4525963"/>
          </a:xfrm>
        </p:spPr>
        <p:txBody>
          <a:bodyPr/>
          <a:lstStyle/>
          <a:p>
            <a:r>
              <a:rPr lang="en-US" dirty="0"/>
              <a:t>Composite video is the format of an </a:t>
            </a:r>
            <a:r>
              <a:rPr lang="en-US" dirty="0" smtClean="0"/>
              <a:t>analog (picture </a:t>
            </a:r>
            <a:r>
              <a:rPr lang="en-US" dirty="0"/>
              <a:t>only) signal before it is combined with </a:t>
            </a:r>
            <a:r>
              <a:rPr lang="en-US" dirty="0" smtClean="0"/>
              <a:t>a sound </a:t>
            </a:r>
            <a:r>
              <a:rPr lang="en-US" dirty="0"/>
              <a:t>signal and modulated onto a </a:t>
            </a:r>
            <a:r>
              <a:rPr lang="en-US" dirty="0" smtClean="0"/>
              <a:t>radio frequency </a:t>
            </a:r>
            <a:r>
              <a:rPr lang="en-US" dirty="0"/>
              <a:t>(RF) carrier.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1" y="1676400"/>
            <a:ext cx="2895600" cy="1154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Composite-video-c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3283513"/>
            <a:ext cx="4054297" cy="288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8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Ports and Connectors: Coaxial</a:t>
            </a:r>
            <a:endParaRPr lang="en-US" dirty="0"/>
          </a:p>
        </p:txBody>
      </p:sp>
      <p:sp>
        <p:nvSpPr>
          <p:cNvPr id="3" name="Content Placeholder 2"/>
          <p:cNvSpPr>
            <a:spLocks noGrp="1"/>
          </p:cNvSpPr>
          <p:nvPr>
            <p:ph idx="1"/>
          </p:nvPr>
        </p:nvSpPr>
        <p:spPr>
          <a:xfrm>
            <a:off x="457200" y="1600200"/>
            <a:ext cx="4191000" cy="4525963"/>
          </a:xfrm>
        </p:spPr>
        <p:txBody>
          <a:bodyPr>
            <a:normAutofit fontScale="70000" lnSpcReduction="20000"/>
          </a:bodyPr>
          <a:lstStyle/>
          <a:p>
            <a:r>
              <a:rPr lang="en-US" dirty="0"/>
              <a:t>A coaxial cable, or coax, is a type of </a:t>
            </a:r>
            <a:r>
              <a:rPr lang="en-US" dirty="0" smtClean="0"/>
              <a:t>copper cable </a:t>
            </a:r>
            <a:r>
              <a:rPr lang="en-US" dirty="0"/>
              <a:t>that features a central conducting </a:t>
            </a:r>
            <a:r>
              <a:rPr lang="en-US" dirty="0" smtClean="0"/>
              <a:t>copper core </a:t>
            </a:r>
            <a:r>
              <a:rPr lang="en-US" dirty="0"/>
              <a:t>surrounded by an insulator and braided </a:t>
            </a:r>
            <a:r>
              <a:rPr lang="en-US" dirty="0" smtClean="0"/>
              <a:t>or foil </a:t>
            </a:r>
            <a:r>
              <a:rPr lang="en-US" dirty="0"/>
              <a:t>shielding. </a:t>
            </a:r>
            <a:endParaRPr lang="en-US" dirty="0" smtClean="0"/>
          </a:p>
          <a:p>
            <a:r>
              <a:rPr lang="en-US" dirty="0" smtClean="0"/>
              <a:t>An </a:t>
            </a:r>
            <a:r>
              <a:rPr lang="en-US" dirty="0"/>
              <a:t>insulator separates </a:t>
            </a:r>
            <a:r>
              <a:rPr lang="en-US" dirty="0" smtClean="0"/>
              <a:t>the conductor </a:t>
            </a:r>
            <a:r>
              <a:rPr lang="en-US" dirty="0"/>
              <a:t>and shield, and the entire package </a:t>
            </a:r>
            <a:r>
              <a:rPr lang="en-US" dirty="0" smtClean="0"/>
              <a:t>is wrapped </a:t>
            </a:r>
            <a:r>
              <a:rPr lang="en-US" dirty="0"/>
              <a:t>in an insulating layer called a jacket.</a:t>
            </a:r>
          </a:p>
          <a:p>
            <a:r>
              <a:rPr lang="en-US" dirty="0"/>
              <a:t>The data signal is transmitted over the </a:t>
            </a:r>
            <a:r>
              <a:rPr lang="en-US" dirty="0" smtClean="0"/>
              <a:t>central conductor</a:t>
            </a:r>
            <a:r>
              <a:rPr lang="en-US" dirty="0"/>
              <a:t>. The outer shielding serves to </a:t>
            </a:r>
            <a:r>
              <a:rPr lang="en-US" dirty="0" smtClean="0"/>
              <a:t>reduce electromagnetic </a:t>
            </a:r>
            <a:r>
              <a:rPr lang="en-US" dirty="0"/>
              <a:t>interference.</a:t>
            </a:r>
            <a:endParaRPr lang="en-US" dirty="0"/>
          </a:p>
        </p:txBody>
      </p:sp>
      <p:pic>
        <p:nvPicPr>
          <p:cNvPr id="5124" name="Picture 4" descr="Image result for coaxial c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447800"/>
            <a:ext cx="3470494" cy="210433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oaxial cable revea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747" y="3623340"/>
            <a:ext cx="4038600" cy="242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4866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881079"/>
            <a:ext cx="2362200" cy="1976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Video Ports and Connectors: </a:t>
            </a:r>
            <a:br>
              <a:rPr lang="en-US" dirty="0" smtClean="0"/>
            </a:br>
            <a:r>
              <a:rPr lang="en-US" dirty="0" smtClean="0"/>
              <a:t>Radio Corporation of America (RCA)</a:t>
            </a:r>
            <a:endParaRPr lang="en-US" dirty="0"/>
          </a:p>
        </p:txBody>
      </p:sp>
      <p:sp>
        <p:nvSpPr>
          <p:cNvPr id="3" name="Content Placeholder 2"/>
          <p:cNvSpPr>
            <a:spLocks noGrp="1"/>
          </p:cNvSpPr>
          <p:nvPr>
            <p:ph idx="1"/>
          </p:nvPr>
        </p:nvSpPr>
        <p:spPr>
          <a:xfrm>
            <a:off x="457200" y="1600200"/>
            <a:ext cx="7315200" cy="4525963"/>
          </a:xfrm>
        </p:spPr>
        <p:txBody>
          <a:bodyPr>
            <a:normAutofit fontScale="70000" lnSpcReduction="20000"/>
          </a:bodyPr>
          <a:lstStyle/>
          <a:p>
            <a:r>
              <a:rPr lang="en-US" dirty="0"/>
              <a:t>RCA cables and connectors are used to </a:t>
            </a:r>
            <a:r>
              <a:rPr lang="en-US" dirty="0" smtClean="0"/>
              <a:t>carry audio </a:t>
            </a:r>
            <a:r>
              <a:rPr lang="en-US" dirty="0"/>
              <a:t>and video transmissions to and from </a:t>
            </a:r>
            <a:r>
              <a:rPr lang="en-US" dirty="0" smtClean="0"/>
              <a:t>a variety </a:t>
            </a:r>
            <a:r>
              <a:rPr lang="en-US" dirty="0"/>
              <a:t>of devices such as TVs, digital </a:t>
            </a:r>
            <a:r>
              <a:rPr lang="en-US" dirty="0" smtClean="0"/>
              <a:t>cameras, and </a:t>
            </a:r>
            <a:r>
              <a:rPr lang="en-US" dirty="0"/>
              <a:t>gaming systems. </a:t>
            </a:r>
            <a:endParaRPr lang="en-US" dirty="0" smtClean="0"/>
          </a:p>
          <a:p>
            <a:r>
              <a:rPr lang="en-US" dirty="0" smtClean="0"/>
              <a:t>In </a:t>
            </a:r>
            <a:r>
              <a:rPr lang="en-US" dirty="0"/>
              <a:t>some cases, the </a:t>
            </a:r>
            <a:r>
              <a:rPr lang="en-US" dirty="0" smtClean="0"/>
              <a:t>RCA cable </a:t>
            </a:r>
            <a:r>
              <a:rPr lang="en-US" dirty="0"/>
              <a:t>may also be used as a power cable, </a:t>
            </a:r>
            <a:r>
              <a:rPr lang="en-US" dirty="0" smtClean="0"/>
              <a:t>a loudspeaker </a:t>
            </a:r>
            <a:r>
              <a:rPr lang="en-US" dirty="0"/>
              <a:t>cable, and to carry digital audio.</a:t>
            </a:r>
          </a:p>
          <a:p>
            <a:r>
              <a:rPr lang="en-US" dirty="0"/>
              <a:t>The female jacks on the devices are colored </a:t>
            </a:r>
            <a:r>
              <a:rPr lang="en-US" dirty="0" smtClean="0"/>
              <a:t>to provide </a:t>
            </a:r>
            <a:r>
              <a:rPr lang="en-US" dirty="0"/>
              <a:t>a guide as to what type of connector </a:t>
            </a:r>
            <a:r>
              <a:rPr lang="en-US" dirty="0" smtClean="0"/>
              <a:t>can be </a:t>
            </a:r>
            <a:r>
              <a:rPr lang="en-US" dirty="0"/>
              <a:t>attached. Common colors found </a:t>
            </a:r>
            <a:r>
              <a:rPr lang="en-US" dirty="0" smtClean="0"/>
              <a:t>are:</a:t>
            </a:r>
          </a:p>
          <a:p>
            <a:pPr lvl="1"/>
            <a:r>
              <a:rPr lang="en-US" dirty="0" smtClean="0"/>
              <a:t>Yellow </a:t>
            </a:r>
            <a:r>
              <a:rPr lang="en-US" dirty="0"/>
              <a:t>for various composite </a:t>
            </a:r>
            <a:r>
              <a:rPr lang="en-US" dirty="0" smtClean="0"/>
              <a:t>connections.</a:t>
            </a:r>
          </a:p>
          <a:p>
            <a:pPr lvl="1"/>
            <a:r>
              <a:rPr lang="en-US" dirty="0" smtClean="0"/>
              <a:t>Red </a:t>
            </a:r>
            <a:r>
              <a:rPr lang="en-US" dirty="0"/>
              <a:t>for the right channel of the </a:t>
            </a:r>
            <a:r>
              <a:rPr lang="en-US" dirty="0" smtClean="0"/>
              <a:t>audio transmission.</a:t>
            </a:r>
          </a:p>
          <a:p>
            <a:pPr lvl="1"/>
            <a:r>
              <a:rPr lang="en-US" dirty="0" smtClean="0"/>
              <a:t>White </a:t>
            </a:r>
            <a:r>
              <a:rPr lang="en-US" dirty="0"/>
              <a:t>or black for the left channel of </a:t>
            </a:r>
            <a:r>
              <a:rPr lang="en-US" dirty="0" smtClean="0"/>
              <a:t>audio transmission</a:t>
            </a:r>
            <a:r>
              <a:rPr lang="en-US" dirty="0"/>
              <a:t>.</a:t>
            </a:r>
            <a:endParaRPr lang="en-US" dirty="0"/>
          </a:p>
        </p:txBody>
      </p:sp>
      <p:pic>
        <p:nvPicPr>
          <p:cNvPr id="7172" name="Picture 4" descr="inside and rca conn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61" y="5029200"/>
            <a:ext cx="4823858" cy="145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054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Genders</a:t>
            </a:r>
            <a:endParaRPr lang="en-US" dirty="0"/>
          </a:p>
        </p:txBody>
      </p:sp>
      <p:sp>
        <p:nvSpPr>
          <p:cNvPr id="3" name="Content Placeholder 2"/>
          <p:cNvSpPr>
            <a:spLocks noGrp="1"/>
          </p:cNvSpPr>
          <p:nvPr>
            <p:ph idx="1"/>
          </p:nvPr>
        </p:nvSpPr>
        <p:spPr/>
        <p:txBody>
          <a:bodyPr>
            <a:normAutofit fontScale="85000" lnSpcReduction="20000"/>
          </a:bodyPr>
          <a:lstStyle/>
          <a:p>
            <a:r>
              <a:rPr lang="en-US" dirty="0"/>
              <a:t>Most ports and the cables that connect to them have genders. </a:t>
            </a:r>
            <a:endParaRPr lang="en-US" dirty="0" smtClean="0"/>
          </a:p>
          <a:p>
            <a:r>
              <a:rPr lang="en-US" dirty="0" smtClean="0"/>
              <a:t>For </a:t>
            </a:r>
            <a:r>
              <a:rPr lang="en-US" dirty="0"/>
              <a:t>example, most computer ports are jacks into which you </a:t>
            </a:r>
            <a:r>
              <a:rPr lang="en-US" dirty="0" smtClean="0"/>
              <a:t>plug in </a:t>
            </a:r>
            <a:r>
              <a:rPr lang="en-US" dirty="0"/>
              <a:t>the matching cable. </a:t>
            </a:r>
            <a:endParaRPr lang="en-US" dirty="0" smtClean="0"/>
          </a:p>
          <a:p>
            <a:r>
              <a:rPr lang="en-US" dirty="0" smtClean="0"/>
              <a:t>The </a:t>
            </a:r>
            <a:r>
              <a:rPr lang="en-US" dirty="0"/>
              <a:t>computer jacks are most often the female connectors and the cable plug is most often the </a:t>
            </a:r>
            <a:r>
              <a:rPr lang="en-US" dirty="0" smtClean="0"/>
              <a:t>male connector</a:t>
            </a:r>
            <a:r>
              <a:rPr lang="en-US" dirty="0"/>
              <a:t>. </a:t>
            </a:r>
            <a:endParaRPr lang="en-US" dirty="0" smtClean="0"/>
          </a:p>
          <a:p>
            <a:r>
              <a:rPr lang="en-US" dirty="0" smtClean="0"/>
              <a:t>You </a:t>
            </a:r>
            <a:r>
              <a:rPr lang="en-US" dirty="0"/>
              <a:t>can always look directly at the innermost electrical connections on the connectors to determine the gender.</a:t>
            </a:r>
          </a:p>
          <a:p>
            <a:r>
              <a:rPr lang="en-US" dirty="0"/>
              <a:t>The one with the protruding pins is the male and the one with the holes to accept the pins is the female.</a:t>
            </a:r>
          </a:p>
        </p:txBody>
      </p:sp>
    </p:spTree>
    <p:extLst>
      <p:ext uri="{BB962C8B-B14F-4D97-AF65-F5344CB8AC3E}">
        <p14:creationId xmlns:p14="http://schemas.microsoft.com/office/powerpoint/2010/main" val="30981025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Ports and Connectors: </a:t>
            </a:r>
            <a:br>
              <a:rPr lang="en-US" dirty="0" smtClean="0"/>
            </a:br>
            <a:r>
              <a:rPr lang="en-US" dirty="0" smtClean="0"/>
              <a:t>Bayonet Neill-</a:t>
            </a:r>
            <a:r>
              <a:rPr lang="en-US" dirty="0" err="1" smtClean="0"/>
              <a:t>Concelman</a:t>
            </a:r>
            <a:r>
              <a:rPr lang="en-US" dirty="0" smtClean="0"/>
              <a:t> (BNC) </a:t>
            </a:r>
            <a:endParaRPr lang="en-US" dirty="0"/>
          </a:p>
        </p:txBody>
      </p:sp>
      <p:sp>
        <p:nvSpPr>
          <p:cNvPr id="3" name="Content Placeholder 2"/>
          <p:cNvSpPr>
            <a:spLocks noGrp="1"/>
          </p:cNvSpPr>
          <p:nvPr>
            <p:ph idx="1"/>
          </p:nvPr>
        </p:nvSpPr>
        <p:spPr>
          <a:xfrm>
            <a:off x="457200" y="1600200"/>
            <a:ext cx="5562600" cy="4525963"/>
          </a:xfrm>
        </p:spPr>
        <p:txBody>
          <a:bodyPr>
            <a:normAutofit fontScale="85000" lnSpcReduction="20000"/>
          </a:bodyPr>
          <a:lstStyle/>
          <a:p>
            <a:r>
              <a:rPr lang="en-US" dirty="0"/>
              <a:t>The BNC connector is used with coaxial </a:t>
            </a:r>
            <a:r>
              <a:rPr lang="en-US" dirty="0" smtClean="0"/>
              <a:t>cable to </a:t>
            </a:r>
            <a:r>
              <a:rPr lang="en-US" dirty="0"/>
              <a:t>carry radio frequencies to and from </a:t>
            </a:r>
            <a:r>
              <a:rPr lang="en-US" dirty="0" smtClean="0"/>
              <a:t>devices.</a:t>
            </a:r>
            <a:endParaRPr lang="en-US" dirty="0"/>
          </a:p>
          <a:p>
            <a:r>
              <a:rPr lang="en-US" dirty="0"/>
              <a:t>The BNC cable can be used to connect </a:t>
            </a:r>
            <a:r>
              <a:rPr lang="en-US" dirty="0" smtClean="0"/>
              <a:t>radio equipment</a:t>
            </a:r>
            <a:r>
              <a:rPr lang="en-US" dirty="0"/>
              <a:t>, aviation electronics, and to </a:t>
            </a:r>
            <a:r>
              <a:rPr lang="en-US" dirty="0" smtClean="0"/>
              <a:t>carry video signals  (i.e. closed circuit </a:t>
            </a:r>
            <a:r>
              <a:rPr lang="en-US" dirty="0" err="1" smtClean="0"/>
              <a:t>tv</a:t>
            </a:r>
            <a:r>
              <a:rPr lang="en-US" dirty="0" smtClean="0"/>
              <a:t> systems)</a:t>
            </a:r>
          </a:p>
          <a:p>
            <a:r>
              <a:rPr lang="en-US" dirty="0" smtClean="0"/>
              <a:t>The </a:t>
            </a:r>
            <a:r>
              <a:rPr lang="en-US" dirty="0"/>
              <a:t>actual BNC connectors </a:t>
            </a:r>
            <a:r>
              <a:rPr lang="en-US" dirty="0" smtClean="0"/>
              <a:t>come in </a:t>
            </a:r>
            <a:r>
              <a:rPr lang="en-US" dirty="0"/>
              <a:t>two versions. </a:t>
            </a:r>
            <a:r>
              <a:rPr lang="en-US" dirty="0" smtClean="0"/>
              <a:t>The </a:t>
            </a:r>
            <a:r>
              <a:rPr lang="en-US" dirty="0"/>
              <a:t>connector will be either </a:t>
            </a:r>
            <a:r>
              <a:rPr lang="en-US" dirty="0" smtClean="0"/>
              <a:t>50 or </a:t>
            </a:r>
            <a:r>
              <a:rPr lang="en-US" dirty="0"/>
              <a:t>75 ohms, depending on the specific cable </a:t>
            </a:r>
            <a:r>
              <a:rPr lang="en-US" dirty="0" smtClean="0"/>
              <a:t>that is </a:t>
            </a:r>
            <a:r>
              <a:rPr lang="en-US" dirty="0"/>
              <a:t>attached.</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179" y="1709737"/>
            <a:ext cx="3161315" cy="235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883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Ports and Connectors: DisplayPort</a:t>
            </a:r>
            <a:endParaRPr lang="en-US" dirty="0"/>
          </a:p>
        </p:txBody>
      </p:sp>
      <p:sp>
        <p:nvSpPr>
          <p:cNvPr id="3" name="Content Placeholder 2"/>
          <p:cNvSpPr>
            <a:spLocks noGrp="1"/>
          </p:cNvSpPr>
          <p:nvPr>
            <p:ph idx="1"/>
          </p:nvPr>
        </p:nvSpPr>
        <p:spPr>
          <a:xfrm>
            <a:off x="457200" y="1600200"/>
            <a:ext cx="4114800" cy="4525963"/>
          </a:xfrm>
        </p:spPr>
        <p:txBody>
          <a:bodyPr>
            <a:normAutofit fontScale="62500" lnSpcReduction="20000"/>
          </a:bodyPr>
          <a:lstStyle/>
          <a:p>
            <a:r>
              <a:rPr lang="en-US" dirty="0"/>
              <a:t>DisplayPort is a digital display standard </a:t>
            </a:r>
            <a:r>
              <a:rPr lang="en-US" dirty="0" smtClean="0"/>
              <a:t>that aims </a:t>
            </a:r>
            <a:r>
              <a:rPr lang="en-US" dirty="0"/>
              <a:t>to replace DVI and VGA standards.</a:t>
            </a:r>
          </a:p>
          <a:p>
            <a:r>
              <a:rPr lang="en-US" dirty="0"/>
              <a:t>DisplayPort is </a:t>
            </a:r>
            <a:r>
              <a:rPr lang="en-US" dirty="0" smtClean="0"/>
              <a:t>not normally </a:t>
            </a:r>
            <a:r>
              <a:rPr lang="en-US" dirty="0"/>
              <a:t>backward compatible </a:t>
            </a:r>
            <a:r>
              <a:rPr lang="en-US" dirty="0" smtClean="0"/>
              <a:t>with DVI </a:t>
            </a:r>
            <a:r>
              <a:rPr lang="en-US" dirty="0"/>
              <a:t>and </a:t>
            </a:r>
            <a:r>
              <a:rPr lang="en-US" dirty="0" smtClean="0"/>
              <a:t>HDMI (but there are adapters) </a:t>
            </a:r>
            <a:r>
              <a:rPr lang="en-US" dirty="0"/>
              <a:t>and is a royalty-free standard.</a:t>
            </a:r>
          </a:p>
          <a:p>
            <a:r>
              <a:rPr lang="en-US" dirty="0"/>
              <a:t>However, by using special dual-mode ports </a:t>
            </a:r>
            <a:r>
              <a:rPr lang="en-US" dirty="0" smtClean="0"/>
              <a:t>and suitable </a:t>
            </a:r>
            <a:r>
              <a:rPr lang="en-US" dirty="0"/>
              <a:t>adapters, it may be possible to use </a:t>
            </a:r>
            <a:r>
              <a:rPr lang="en-US" dirty="0" smtClean="0"/>
              <a:t>DVI and </a:t>
            </a:r>
            <a:r>
              <a:rPr lang="en-US" dirty="0"/>
              <a:t>HDMI signals with DisplayPort. </a:t>
            </a:r>
            <a:endParaRPr lang="en-US" dirty="0" smtClean="0"/>
          </a:p>
          <a:p>
            <a:r>
              <a:rPr lang="en-US" dirty="0" smtClean="0"/>
              <a:t>Similar to Peripheral </a:t>
            </a:r>
            <a:r>
              <a:rPr lang="en-US" dirty="0"/>
              <a:t>Component Interconnect </a:t>
            </a:r>
            <a:r>
              <a:rPr lang="en-US" dirty="0" smtClean="0"/>
              <a:t>Express (</a:t>
            </a:r>
            <a:r>
              <a:rPr lang="en-US" dirty="0" err="1" smtClean="0"/>
              <a:t>PCIe</a:t>
            </a:r>
            <a:r>
              <a:rPr lang="en-US" dirty="0"/>
              <a:t>), DisplayPort also supports </a:t>
            </a:r>
            <a:r>
              <a:rPr lang="en-US" dirty="0" smtClean="0"/>
              <a:t>high-quality gaming </a:t>
            </a:r>
            <a:r>
              <a:rPr lang="en-US" dirty="0"/>
              <a:t>and other applications that use </a:t>
            </a:r>
            <a:r>
              <a:rPr lang="en-US" dirty="0" smtClean="0"/>
              <a:t>high-end graphics</a:t>
            </a:r>
            <a:r>
              <a:rPr lang="en-US" dirty="0"/>
              <a: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89538"/>
            <a:ext cx="3172834"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https://upload.wikimedia.org/wikipedia/commons/thumb/8/8b/A_SlimPort-to-HDMI_adapter%2C_made_by_Analogix.jpg/800px-A_SlimPort-to-HDMI_adapter%2C_made_by_Analog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994588"/>
            <a:ext cx="3363310" cy="2522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0601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 and Displays</a:t>
            </a:r>
            <a:endParaRPr lang="en-US" dirty="0"/>
          </a:p>
        </p:txBody>
      </p:sp>
      <p:sp>
        <p:nvSpPr>
          <p:cNvPr id="3" name="Content Placeholder 2"/>
          <p:cNvSpPr>
            <a:spLocks noGrp="1"/>
          </p:cNvSpPr>
          <p:nvPr>
            <p:ph idx="1"/>
          </p:nvPr>
        </p:nvSpPr>
        <p:spPr/>
        <p:txBody>
          <a:bodyPr/>
          <a:lstStyle/>
          <a:p>
            <a:r>
              <a:rPr lang="en-US" dirty="0"/>
              <a:t>Some display devices such as the Apple Thunderbolt display include an Ethernet port </a:t>
            </a:r>
            <a:r>
              <a:rPr lang="en-US" dirty="0" smtClean="0"/>
              <a:t>for connection </a:t>
            </a:r>
            <a:r>
              <a:rPr lang="en-US" dirty="0"/>
              <a:t>directly to a network.</a:t>
            </a:r>
            <a:endParaRPr lang="en-US" dirty="0"/>
          </a:p>
        </p:txBody>
      </p:sp>
    </p:spTree>
    <p:extLst>
      <p:ext uri="{BB962C8B-B14F-4D97-AF65-F5344CB8AC3E}">
        <p14:creationId xmlns:p14="http://schemas.microsoft.com/office/powerpoint/2010/main" val="3163356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DVI Single Link Vs. Dual Link</a:t>
            </a:r>
            <a:endParaRPr lang="en-US" dirty="0"/>
          </a:p>
        </p:txBody>
      </p:sp>
      <p:sp>
        <p:nvSpPr>
          <p:cNvPr id="3" name="Content Placeholder 2"/>
          <p:cNvSpPr>
            <a:spLocks noGrp="1"/>
          </p:cNvSpPr>
          <p:nvPr>
            <p:ph idx="1"/>
          </p:nvPr>
        </p:nvSpPr>
        <p:spPr/>
        <p:txBody>
          <a:bodyPr>
            <a:normAutofit lnSpcReduction="10000"/>
          </a:bodyPr>
          <a:lstStyle/>
          <a:p>
            <a:r>
              <a:rPr lang="en-US" dirty="0"/>
              <a:t>DVI cables use a technology called Transition Minimized Differential Signaling (TMDS) to transmit serial data over a </a:t>
            </a:r>
            <a:r>
              <a:rPr lang="en-US" dirty="0" smtClean="0"/>
              <a:t>high-speed</a:t>
            </a:r>
            <a:r>
              <a:rPr lang="en-US" dirty="0"/>
              <a:t> </a:t>
            </a:r>
            <a:r>
              <a:rPr lang="en-US" dirty="0" smtClean="0"/>
              <a:t>connection</a:t>
            </a:r>
            <a:r>
              <a:rPr lang="en-US" dirty="0"/>
              <a:t>. </a:t>
            </a:r>
            <a:endParaRPr lang="en-US" dirty="0" smtClean="0"/>
          </a:p>
          <a:p>
            <a:r>
              <a:rPr lang="en-US" dirty="0" smtClean="0"/>
              <a:t>Single </a:t>
            </a:r>
            <a:r>
              <a:rPr lang="en-US" dirty="0"/>
              <a:t>link cables use a single TMDS transmitter to carry data, while double-link uses two. </a:t>
            </a:r>
            <a:endParaRPr lang="en-US" dirty="0" smtClean="0"/>
          </a:p>
          <a:p>
            <a:r>
              <a:rPr lang="en-US" dirty="0" smtClean="0"/>
              <a:t>Therefore</a:t>
            </a:r>
            <a:r>
              <a:rPr lang="en-US" dirty="0"/>
              <a:t>, </a:t>
            </a:r>
            <a:r>
              <a:rPr lang="en-US" dirty="0" smtClean="0"/>
              <a:t>dual link </a:t>
            </a:r>
            <a:r>
              <a:rPr lang="en-US" dirty="0"/>
              <a:t>cables can transmit larger images at higher speeds than single link.</a:t>
            </a:r>
          </a:p>
        </p:txBody>
      </p:sp>
    </p:spTree>
    <p:extLst>
      <p:ext uri="{BB962C8B-B14F-4D97-AF65-F5344CB8AC3E}">
        <p14:creationId xmlns:p14="http://schemas.microsoft.com/office/powerpoint/2010/main" val="3906280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A/V Connections</a:t>
            </a:r>
            <a:endParaRPr lang="en-US" dirty="0"/>
          </a:p>
        </p:txBody>
      </p:sp>
      <p:sp>
        <p:nvSpPr>
          <p:cNvPr id="3" name="Content Placeholder 2"/>
          <p:cNvSpPr>
            <a:spLocks noGrp="1"/>
          </p:cNvSpPr>
          <p:nvPr>
            <p:ph idx="1"/>
          </p:nvPr>
        </p:nvSpPr>
        <p:spPr>
          <a:xfrm>
            <a:off x="457200" y="1600200"/>
            <a:ext cx="7543800" cy="4525963"/>
          </a:xfrm>
        </p:spPr>
        <p:txBody>
          <a:bodyPr>
            <a:normAutofit fontScale="92500" lnSpcReduction="20000"/>
          </a:bodyPr>
          <a:lstStyle/>
          <a:p>
            <a:r>
              <a:rPr lang="en-US" dirty="0"/>
              <a:t>Wireless connections are being used in conference rooms to connect computers to display boards. </a:t>
            </a:r>
            <a:endParaRPr lang="en-US" dirty="0" smtClean="0"/>
          </a:p>
          <a:p>
            <a:r>
              <a:rPr lang="en-US" dirty="0" smtClean="0"/>
              <a:t>This </a:t>
            </a:r>
            <a:r>
              <a:rPr lang="en-US" dirty="0"/>
              <a:t>is not a </a:t>
            </a:r>
            <a:r>
              <a:rPr lang="en-US" dirty="0" smtClean="0"/>
              <a:t>common method </a:t>
            </a:r>
            <a:r>
              <a:rPr lang="en-US" dirty="0"/>
              <a:t>of connection yet, but as more people want to avoid cluttering their work areas with wires, it might become </a:t>
            </a:r>
            <a:r>
              <a:rPr lang="en-US" dirty="0" smtClean="0"/>
              <a:t>more popular.</a:t>
            </a:r>
          </a:p>
          <a:p>
            <a:r>
              <a:rPr lang="en-US" dirty="0" smtClean="0"/>
              <a:t> </a:t>
            </a:r>
            <a:r>
              <a:rPr lang="en-US" dirty="0"/>
              <a:t>A wireless audio/visual adapter needs to be attached to the display monitor in order for the display to receive </a:t>
            </a:r>
            <a:r>
              <a:rPr lang="en-US" dirty="0" smtClean="0"/>
              <a:t>a signal </a:t>
            </a:r>
            <a:r>
              <a:rPr lang="en-US" dirty="0"/>
              <a:t>from the device that is projecting to it.</a:t>
            </a:r>
          </a:p>
        </p:txBody>
      </p:sp>
    </p:spTree>
    <p:extLst>
      <p:ext uri="{BB962C8B-B14F-4D97-AF65-F5344CB8AC3E}">
        <p14:creationId xmlns:p14="http://schemas.microsoft.com/office/powerpoint/2010/main" val="11711886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s://images-na.ssl-images-amazon.com/images/I/71fS75praLL._SL15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219200"/>
            <a:ext cx="3467100" cy="3467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Wireless A/V</a:t>
            </a:r>
            <a:endParaRPr lang="en-US" dirty="0"/>
          </a:p>
        </p:txBody>
      </p:sp>
      <p:pic>
        <p:nvPicPr>
          <p:cNvPr id="12290" name="Picture 2" descr="https://images-na.ssl-images-amazon.com/images/I/81PH5b1MnQL._SL1500_.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43000"/>
            <a:ext cx="5381297" cy="5381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761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a:t>
            </a:r>
            <a:r>
              <a:rPr lang="en-US" dirty="0" err="1" smtClean="0"/>
              <a:t>SATA</a:t>
            </a:r>
            <a:r>
              <a:rPr lang="en-US" dirty="0" smtClean="0"/>
              <a:t> </a:t>
            </a:r>
            <a:r>
              <a:rPr lang="en-US" dirty="0" smtClean="0"/>
              <a:t>Connectors</a:t>
            </a:r>
            <a:endParaRPr lang="en-US" dirty="0"/>
          </a:p>
        </p:txBody>
      </p:sp>
      <p:sp>
        <p:nvSpPr>
          <p:cNvPr id="3" name="Content Placeholder 2"/>
          <p:cNvSpPr>
            <a:spLocks noGrp="1"/>
          </p:cNvSpPr>
          <p:nvPr>
            <p:ph idx="1"/>
          </p:nvPr>
        </p:nvSpPr>
        <p:spPr>
          <a:xfrm>
            <a:off x="457200" y="1600200"/>
            <a:ext cx="7772400" cy="4525963"/>
          </a:xfrm>
        </p:spPr>
        <p:txBody>
          <a:bodyPr>
            <a:normAutofit fontScale="92500" lnSpcReduction="20000"/>
          </a:bodyPr>
          <a:lstStyle/>
          <a:p>
            <a:r>
              <a:rPr lang="en-US" dirty="0" smtClean="0"/>
              <a:t>External </a:t>
            </a:r>
            <a:r>
              <a:rPr lang="en-US" dirty="0"/>
              <a:t>SATA (</a:t>
            </a:r>
            <a:r>
              <a:rPr lang="en-US" dirty="0" err="1"/>
              <a:t>eSATA</a:t>
            </a:r>
            <a:r>
              <a:rPr lang="en-US" dirty="0"/>
              <a:t>) is an external interface for SATA connections. </a:t>
            </a:r>
            <a:endParaRPr lang="en-US" dirty="0" smtClean="0"/>
          </a:p>
          <a:p>
            <a:r>
              <a:rPr lang="en-US" dirty="0" smtClean="0"/>
              <a:t>Like </a:t>
            </a:r>
            <a:r>
              <a:rPr lang="en-US" dirty="0"/>
              <a:t>USB and FireWire, it provides a connection for </a:t>
            </a:r>
            <a:r>
              <a:rPr lang="en-US" dirty="0" smtClean="0"/>
              <a:t>external storage </a:t>
            </a:r>
            <a:r>
              <a:rPr lang="en-US" dirty="0"/>
              <a:t>devices. </a:t>
            </a:r>
            <a:endParaRPr lang="en-US" dirty="0" smtClean="0"/>
          </a:p>
          <a:p>
            <a:r>
              <a:rPr lang="en-US" dirty="0" err="1" smtClean="0"/>
              <a:t>eSATA</a:t>
            </a:r>
            <a:r>
              <a:rPr lang="en-US" dirty="0" smtClean="0"/>
              <a:t> </a:t>
            </a:r>
            <a:r>
              <a:rPr lang="en-US" dirty="0"/>
              <a:t>connections provide fast data transfers without having to translate data between the device </a:t>
            </a:r>
            <a:r>
              <a:rPr lang="en-US" dirty="0" smtClean="0"/>
              <a:t>and the </a:t>
            </a:r>
            <a:r>
              <a:rPr lang="en-US" dirty="0"/>
              <a:t>host computer. </a:t>
            </a:r>
            <a:endParaRPr lang="en-US" dirty="0" smtClean="0"/>
          </a:p>
          <a:p>
            <a:r>
              <a:rPr lang="en-US" dirty="0" err="1" smtClean="0"/>
              <a:t>eSATA</a:t>
            </a:r>
            <a:r>
              <a:rPr lang="en-US" dirty="0" smtClean="0"/>
              <a:t> </a:t>
            </a:r>
            <a:r>
              <a:rPr lang="en-US" dirty="0"/>
              <a:t>interfaces do require an additional power connector to function. You can provide </a:t>
            </a:r>
            <a:r>
              <a:rPr lang="en-US" dirty="0" err="1"/>
              <a:t>eSATA</a:t>
            </a:r>
            <a:r>
              <a:rPr lang="en-US" dirty="0"/>
              <a:t> </a:t>
            </a:r>
            <a:r>
              <a:rPr lang="en-US" dirty="0" smtClean="0"/>
              <a:t>functionality by </a:t>
            </a:r>
            <a:r>
              <a:rPr lang="en-US" dirty="0"/>
              <a:t>installing </a:t>
            </a:r>
            <a:r>
              <a:rPr lang="en-US" dirty="0" err="1"/>
              <a:t>eSATA</a:t>
            </a:r>
            <a:r>
              <a:rPr lang="en-US" dirty="0"/>
              <a:t> cards in systems</a:t>
            </a:r>
            <a:r>
              <a:rPr lang="en-US" dirty="0" smtClean="0"/>
              <a:t>.</a:t>
            </a:r>
            <a:endParaRPr lang="en-US" dirty="0"/>
          </a:p>
        </p:txBody>
      </p:sp>
    </p:spTree>
    <p:extLst>
      <p:ext uri="{BB962C8B-B14F-4D97-AF65-F5344CB8AC3E}">
        <p14:creationId xmlns:p14="http://schemas.microsoft.com/office/powerpoint/2010/main" val="4009454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eSATA</a:t>
            </a:r>
            <a:r>
              <a:rPr lang="en-US" dirty="0" smtClean="0"/>
              <a:t> Connectors</a:t>
            </a:r>
            <a:endParaRPr lang="en-US" dirty="0"/>
          </a:p>
        </p:txBody>
      </p:sp>
      <p:sp>
        <p:nvSpPr>
          <p:cNvPr id="3" name="Content Placeholder 2"/>
          <p:cNvSpPr>
            <a:spLocks noGrp="1"/>
          </p:cNvSpPr>
          <p:nvPr>
            <p:ph idx="1"/>
          </p:nvPr>
        </p:nvSpPr>
        <p:spPr>
          <a:xfrm>
            <a:off x="457200" y="1600200"/>
            <a:ext cx="4191000" cy="4525963"/>
          </a:xfrm>
        </p:spPr>
        <p:txBody>
          <a:bodyPr>
            <a:normAutofit fontScale="85000" lnSpcReduction="10000"/>
          </a:bodyPr>
          <a:lstStyle/>
          <a:p>
            <a:r>
              <a:rPr lang="en-US" dirty="0"/>
              <a:t>The </a:t>
            </a:r>
            <a:r>
              <a:rPr lang="en-US" dirty="0" err="1"/>
              <a:t>eSATA</a:t>
            </a:r>
            <a:r>
              <a:rPr lang="en-US" dirty="0"/>
              <a:t> port shown in the following graphic also allows USB peripherals to connect to the same port. </a:t>
            </a:r>
          </a:p>
          <a:p>
            <a:r>
              <a:rPr lang="en-US" dirty="0"/>
              <a:t>This combination port allows either </a:t>
            </a:r>
            <a:r>
              <a:rPr lang="en-US" dirty="0" err="1"/>
              <a:t>eSATA</a:t>
            </a:r>
            <a:r>
              <a:rPr lang="en-US" dirty="0"/>
              <a:t> or USB devices to be plugged in. </a:t>
            </a:r>
          </a:p>
          <a:p>
            <a:r>
              <a:rPr lang="en-US" dirty="0"/>
              <a:t>It is technically an </a:t>
            </a:r>
            <a:r>
              <a:rPr lang="en-US" dirty="0" err="1"/>
              <a:t>eSATAp</a:t>
            </a:r>
            <a:r>
              <a:rPr lang="en-US" dirty="0"/>
              <a:t> port, or a powered </a:t>
            </a:r>
            <a:r>
              <a:rPr lang="en-US" dirty="0" err="1"/>
              <a:t>eSATA</a:t>
            </a:r>
            <a:r>
              <a:rPr lang="en-US" dirty="0"/>
              <a:t> port.</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09800"/>
            <a:ext cx="3565706"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607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RJ-45 Ports and Connectors</a:t>
            </a:r>
            <a:endParaRPr lang="en-US" dirty="0"/>
          </a:p>
        </p:txBody>
      </p:sp>
      <p:sp>
        <p:nvSpPr>
          <p:cNvPr id="3" name="Content Placeholder 2"/>
          <p:cNvSpPr>
            <a:spLocks noGrp="1"/>
          </p:cNvSpPr>
          <p:nvPr>
            <p:ph idx="1"/>
          </p:nvPr>
        </p:nvSpPr>
        <p:spPr>
          <a:xfrm>
            <a:off x="457200" y="1600200"/>
            <a:ext cx="5181600" cy="4525963"/>
          </a:xfrm>
        </p:spPr>
        <p:txBody>
          <a:bodyPr>
            <a:normAutofit fontScale="70000" lnSpcReduction="20000"/>
          </a:bodyPr>
          <a:lstStyle/>
          <a:p>
            <a:r>
              <a:rPr lang="en-US" dirty="0"/>
              <a:t>The </a:t>
            </a:r>
            <a:r>
              <a:rPr lang="en-US" i="1" dirty="0"/>
              <a:t>RJ-45 </a:t>
            </a:r>
            <a:r>
              <a:rPr lang="en-US" dirty="0"/>
              <a:t>connector is used on twisted pair cable. RJ-45 is an eight-position connector that uses all four pairs of wires. </a:t>
            </a:r>
            <a:endParaRPr lang="en-US" dirty="0" smtClean="0"/>
          </a:p>
          <a:p>
            <a:r>
              <a:rPr lang="en-US" dirty="0" smtClean="0"/>
              <a:t>Be</a:t>
            </a:r>
            <a:r>
              <a:rPr lang="en-US" dirty="0"/>
              <a:t> </a:t>
            </a:r>
            <a:r>
              <a:rPr lang="en-US" dirty="0" smtClean="0"/>
              <a:t>careful </a:t>
            </a:r>
            <a:r>
              <a:rPr lang="en-US" dirty="0"/>
              <a:t>not to confuse the RJ-45 connector with the similar, but smaller, RJ-11 connector. </a:t>
            </a:r>
            <a:endParaRPr lang="en-US" dirty="0" smtClean="0"/>
          </a:p>
          <a:p>
            <a:r>
              <a:rPr lang="en-US" dirty="0" smtClean="0"/>
              <a:t>The </a:t>
            </a:r>
            <a:r>
              <a:rPr lang="en-US" dirty="0"/>
              <a:t>RJ-11 connector is a </a:t>
            </a:r>
            <a:r>
              <a:rPr lang="en-US" dirty="0" smtClean="0"/>
              <a:t>six-position connector </a:t>
            </a:r>
            <a:r>
              <a:rPr lang="en-US" dirty="0"/>
              <a:t>that uses just one pair of wires. It is used in telephone system connections and is not suitable for </a:t>
            </a:r>
            <a:r>
              <a:rPr lang="en-US" dirty="0" smtClean="0"/>
              <a:t>network connectivity</a:t>
            </a:r>
            <a:r>
              <a:rPr lang="en-US" dirty="0"/>
              <a:t>. </a:t>
            </a:r>
            <a:endParaRPr lang="en-US" dirty="0" smtClean="0"/>
          </a:p>
          <a:p>
            <a:r>
              <a:rPr lang="en-US" dirty="0" smtClean="0"/>
              <a:t>The </a:t>
            </a:r>
            <a:r>
              <a:rPr lang="en-US" dirty="0"/>
              <a:t>RJ in RJ-11 or RJ-45 is an abbreviation for “registered jack.”</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314450"/>
            <a:ext cx="3465731"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descr="https://ae01.alicdn.com/kf/HTB1xAuZLpXXXXX9XpXXq6xXFXXXF/50pcs-100pcs-font-b-rj45-b-font-font-b-connector-b-font-cat5-cat5e-network-fo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9289" y="3276600"/>
            <a:ext cx="3282842"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4942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RJ-11 Ports and Connectors</a:t>
            </a:r>
            <a:endParaRPr lang="en-US" dirty="0"/>
          </a:p>
        </p:txBody>
      </p:sp>
      <p:sp>
        <p:nvSpPr>
          <p:cNvPr id="3" name="Content Placeholder 2"/>
          <p:cNvSpPr>
            <a:spLocks noGrp="1"/>
          </p:cNvSpPr>
          <p:nvPr>
            <p:ph idx="1"/>
          </p:nvPr>
        </p:nvSpPr>
        <p:spPr>
          <a:xfrm>
            <a:off x="457200" y="1600200"/>
            <a:ext cx="4419600" cy="4525963"/>
          </a:xfrm>
        </p:spPr>
        <p:txBody>
          <a:bodyPr>
            <a:normAutofit fontScale="77500" lnSpcReduction="20000"/>
          </a:bodyPr>
          <a:lstStyle/>
          <a:p>
            <a:r>
              <a:rPr lang="en-US" dirty="0"/>
              <a:t>The </a:t>
            </a:r>
            <a:r>
              <a:rPr lang="en-US" i="1" dirty="0"/>
              <a:t>RJ-11 connector </a:t>
            </a:r>
            <a:r>
              <a:rPr lang="en-US" dirty="0"/>
              <a:t>is used with Category 1 cables in telephone system connections and is not suitable for </a:t>
            </a:r>
            <a:r>
              <a:rPr lang="en-US" dirty="0" smtClean="0"/>
              <a:t>network connectivity</a:t>
            </a:r>
            <a:r>
              <a:rPr lang="en-US" dirty="0"/>
              <a:t>. </a:t>
            </a:r>
            <a:endParaRPr lang="en-US" dirty="0" smtClean="0"/>
          </a:p>
          <a:p>
            <a:r>
              <a:rPr lang="en-US" dirty="0" smtClean="0"/>
              <a:t>However</a:t>
            </a:r>
            <a:r>
              <a:rPr lang="en-US" dirty="0"/>
              <a:t>, because the RJ-11 connector is similar in appearance to the RJ-45 connector, they are </a:t>
            </a:r>
            <a:r>
              <a:rPr lang="en-US" dirty="0" smtClean="0"/>
              <a:t>sometimes confused</a:t>
            </a:r>
            <a:r>
              <a:rPr lang="en-US" dirty="0"/>
              <a:t>. </a:t>
            </a:r>
            <a:endParaRPr lang="en-US" dirty="0" smtClean="0"/>
          </a:p>
          <a:p>
            <a:r>
              <a:rPr lang="en-US" dirty="0" smtClean="0"/>
              <a:t>RJ-11 </a:t>
            </a:r>
            <a:r>
              <a:rPr lang="en-US" dirty="0"/>
              <a:t>connectors are smaller than RJ-45 connectors and have either four or six pins.</a:t>
            </a:r>
          </a:p>
        </p:txBody>
      </p:sp>
      <p:sp>
        <p:nvSpPr>
          <p:cNvPr id="4" name="AutoShape 2" descr="Image result for rj-1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rj-1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rj-1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8" name="Picture 8" descr="http://www.jebcable.com/upload/product/big/12415142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276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142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Shapes</a:t>
            </a:r>
            <a:endParaRPr lang="en-US" dirty="0"/>
          </a:p>
        </p:txBody>
      </p:sp>
      <p:sp>
        <p:nvSpPr>
          <p:cNvPr id="3" name="Content Placeholder 2"/>
          <p:cNvSpPr>
            <a:spLocks noGrp="1"/>
          </p:cNvSpPr>
          <p:nvPr>
            <p:ph idx="1"/>
          </p:nvPr>
        </p:nvSpPr>
        <p:spPr/>
        <p:txBody>
          <a:bodyPr/>
          <a:lstStyle/>
          <a:p>
            <a:r>
              <a:rPr lang="en-US" dirty="0"/>
              <a:t>Ports can have different physical shapes, such as round, rectangular, square, and oblong, although there is some </a:t>
            </a:r>
            <a:r>
              <a:rPr lang="en-US" dirty="0" smtClean="0"/>
              <a:t>standardization of </a:t>
            </a:r>
            <a:r>
              <a:rPr lang="en-US" dirty="0"/>
              <a:t>physical properties and functions. Most connectors are keyed in some way to restrict connecting devices into </a:t>
            </a:r>
            <a:r>
              <a:rPr lang="en-US" dirty="0" smtClean="0"/>
              <a:t>the wrong </a:t>
            </a:r>
            <a:r>
              <a:rPr lang="en-US" dirty="0"/>
              <a:t>port.</a:t>
            </a:r>
          </a:p>
        </p:txBody>
      </p:sp>
    </p:spTree>
    <p:extLst>
      <p:ext uri="{BB962C8B-B14F-4D97-AF65-F5344CB8AC3E}">
        <p14:creationId xmlns:p14="http://schemas.microsoft.com/office/powerpoint/2010/main" val="27330578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RJ-11 vs RJ-45</a:t>
            </a:r>
            <a:endParaRPr lang="en-US" dirty="0"/>
          </a:p>
        </p:txBody>
      </p:sp>
      <p:pic>
        <p:nvPicPr>
          <p:cNvPr id="14338" name="Picture 2" descr="Image result for rj-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447800"/>
            <a:ext cx="4419600" cy="5261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09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a:t>
            </a:r>
            <a:endParaRPr lang="en-US" dirty="0"/>
          </a:p>
        </p:txBody>
      </p:sp>
      <p:sp>
        <p:nvSpPr>
          <p:cNvPr id="3" name="Content Placeholder 2"/>
          <p:cNvSpPr>
            <a:spLocks noGrp="1"/>
          </p:cNvSpPr>
          <p:nvPr>
            <p:ph idx="1"/>
          </p:nvPr>
        </p:nvSpPr>
        <p:spPr/>
        <p:txBody>
          <a:bodyPr>
            <a:normAutofit fontScale="92500" lnSpcReduction="10000"/>
          </a:bodyPr>
          <a:lstStyle/>
          <a:p>
            <a:r>
              <a:rPr lang="en-US" i="1" dirty="0"/>
              <a:t>Computer connections </a:t>
            </a:r>
            <a:r>
              <a:rPr lang="en-US" dirty="0"/>
              <a:t>are the physical access points that enable a computer to communicate with internal or </a:t>
            </a:r>
            <a:r>
              <a:rPr lang="en-US" dirty="0" smtClean="0"/>
              <a:t>external devices</a:t>
            </a:r>
            <a:r>
              <a:rPr lang="en-US" dirty="0"/>
              <a:t>. </a:t>
            </a:r>
            <a:endParaRPr lang="en-US" dirty="0" smtClean="0"/>
          </a:p>
          <a:p>
            <a:r>
              <a:rPr lang="en-US" dirty="0" smtClean="0"/>
              <a:t>They </a:t>
            </a:r>
            <a:r>
              <a:rPr lang="en-US" dirty="0"/>
              <a:t>include the ports on both the computer and the connected devices, plus a transmission medium, which is </a:t>
            </a:r>
            <a:r>
              <a:rPr lang="en-US" dirty="0" smtClean="0"/>
              <a:t>either a </a:t>
            </a:r>
            <a:r>
              <a:rPr lang="en-US" dirty="0"/>
              <a:t>cable with connectors at each end or a wireless technology. </a:t>
            </a:r>
            <a:endParaRPr lang="en-US" dirty="0" smtClean="0"/>
          </a:p>
          <a:p>
            <a:r>
              <a:rPr lang="en-US" dirty="0" smtClean="0"/>
              <a:t>Personal </a:t>
            </a:r>
            <a:r>
              <a:rPr lang="en-US" dirty="0"/>
              <a:t>computer connections can be categorized by </a:t>
            </a:r>
            <a:r>
              <a:rPr lang="en-US" dirty="0" smtClean="0"/>
              <a:t>the technology </a:t>
            </a:r>
            <a:r>
              <a:rPr lang="en-US" dirty="0"/>
              <a:t>or standard that was used to develop the device.</a:t>
            </a:r>
          </a:p>
        </p:txBody>
      </p:sp>
    </p:spTree>
    <p:extLst>
      <p:ext uri="{BB962C8B-B14F-4D97-AF65-F5344CB8AC3E}">
        <p14:creationId xmlns:p14="http://schemas.microsoft.com/office/powerpoint/2010/main" val="253421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71433"/>
            <a:ext cx="6096000" cy="5686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1766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PS/2 Ports and Connectors</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round 6-pin port, also referred to as a mini-Din connector or </a:t>
            </a:r>
            <a:r>
              <a:rPr lang="en-US" i="1" dirty="0"/>
              <a:t>PS/2 port</a:t>
            </a:r>
            <a:r>
              <a:rPr lang="en-US" dirty="0"/>
              <a:t>, is an interface located on the motherboard.</a:t>
            </a:r>
          </a:p>
          <a:p>
            <a:r>
              <a:rPr lang="en-US" dirty="0"/>
              <a:t>The Din-6 port is the larger 13.2 mm port. Older keyboards and mice use PS/2 ports to connect to the motherboard. </a:t>
            </a:r>
            <a:endParaRPr lang="en-US" dirty="0" smtClean="0"/>
          </a:p>
          <a:p>
            <a:r>
              <a:rPr lang="en-US" dirty="0" smtClean="0"/>
              <a:t>To avoid confusion </a:t>
            </a:r>
            <a:r>
              <a:rPr lang="en-US" dirty="0"/>
              <a:t>between the identical-looking keyboard and mouse ports, PS/2 ports are often color-coded to match the end of </a:t>
            </a:r>
            <a:r>
              <a:rPr lang="en-US" dirty="0" smtClean="0"/>
              <a:t>the cable </a:t>
            </a:r>
            <a:r>
              <a:rPr lang="en-US" dirty="0"/>
              <a:t>on the device: purple for the keyboard and green for the mouse. Alternatively there may also be a sticker with a </a:t>
            </a:r>
            <a:r>
              <a:rPr lang="en-US" dirty="0" smtClean="0"/>
              <a:t>picture of </a:t>
            </a:r>
            <a:r>
              <a:rPr lang="en-US" dirty="0"/>
              <a:t>a mouse and keyboard near the connectors.</a:t>
            </a:r>
          </a:p>
          <a:p>
            <a:r>
              <a:rPr lang="en-US" b="1" dirty="0"/>
              <a:t>Note: Newer mice and keyboards primarily use USB connectors, but some older systems may still use PS/2 technology.</a:t>
            </a:r>
            <a:endParaRPr lang="en-US" dirty="0"/>
          </a:p>
        </p:txBody>
      </p:sp>
      <p:pic>
        <p:nvPicPr>
          <p:cNvPr id="3074" name="Picture 2" descr="Image result for ps/2 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863003"/>
            <a:ext cx="2546132" cy="16974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s/2 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029201"/>
            <a:ext cx="4374922" cy="153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356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1729</TotalTime>
  <Words>3982</Words>
  <Application>Microsoft Office PowerPoint</Application>
  <PresentationFormat>On-screen Show (4:3)</PresentationFormat>
  <Paragraphs>232</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Identifying Computer Hardware</vt:lpstr>
      <vt:lpstr>Common Computer Connector Types</vt:lpstr>
      <vt:lpstr>Ports</vt:lpstr>
      <vt:lpstr>Ports</vt:lpstr>
      <vt:lpstr>Genders</vt:lpstr>
      <vt:lpstr>Port Shapes</vt:lpstr>
      <vt:lpstr>Connections</vt:lpstr>
      <vt:lpstr>Connections</vt:lpstr>
      <vt:lpstr>PS/2 Ports and Connectors</vt:lpstr>
      <vt:lpstr>Serial Ports and Connectors</vt:lpstr>
      <vt:lpstr>Serial Ports and Connectors</vt:lpstr>
      <vt:lpstr>Serial Port Naming</vt:lpstr>
      <vt:lpstr>Parallel Ports and Connectors</vt:lpstr>
      <vt:lpstr>Parallel Ports</vt:lpstr>
      <vt:lpstr>Parallel vs Serial Ports</vt:lpstr>
      <vt:lpstr>Power Connections and Connectors</vt:lpstr>
      <vt:lpstr>Power Connector:  Main Power Connector</vt:lpstr>
      <vt:lpstr>Power Connector: Berg</vt:lpstr>
      <vt:lpstr>Power Connector: Molex</vt:lpstr>
      <vt:lpstr>Power Connector: SATA Power Connector</vt:lpstr>
      <vt:lpstr>USB Ports and Connectors</vt:lpstr>
      <vt:lpstr>USB Ports and Connectors</vt:lpstr>
      <vt:lpstr>USB Ports and Connectors</vt:lpstr>
      <vt:lpstr>USB Ports and Connectors</vt:lpstr>
      <vt:lpstr>USB Standards</vt:lpstr>
      <vt:lpstr>USB Standard Comparisons</vt:lpstr>
      <vt:lpstr>Firewire Ports and Connectors</vt:lpstr>
      <vt:lpstr>Firewire Ports and Connectors</vt:lpstr>
      <vt:lpstr>Firewire vs USB</vt:lpstr>
      <vt:lpstr>Firewire vs USB</vt:lpstr>
      <vt:lpstr>Thunderbolt Ports and Connectors</vt:lpstr>
      <vt:lpstr>Thunderbolt Ports and Connectors</vt:lpstr>
      <vt:lpstr>Audio Ports and Connectors</vt:lpstr>
      <vt:lpstr>Audio Ports and Connectors:  Single-Core / Shielded Cable</vt:lpstr>
      <vt:lpstr>Audio Ports and Connectors:  One pair / shielded cable</vt:lpstr>
      <vt:lpstr>Audio Ports and Connectors:  TS and TRS Connectors</vt:lpstr>
      <vt:lpstr>TS and TRS Connectors</vt:lpstr>
      <vt:lpstr>Audio Ports and Connectors:  3-Pin XLR Connectors</vt:lpstr>
      <vt:lpstr>Video Ports and Connectors</vt:lpstr>
      <vt:lpstr>Video Ports and Connectors:  Video Graphics Array (VGA)</vt:lpstr>
      <vt:lpstr>Video Ports and Connectors: Digital Video Interface (DVI)</vt:lpstr>
      <vt:lpstr>DVI Subtypes</vt:lpstr>
      <vt:lpstr>Video Ports and Connectors:  High Definition Multimedia Interface (HDMI)</vt:lpstr>
      <vt:lpstr>Video Ports and Connectors:  Mini-HDMI</vt:lpstr>
      <vt:lpstr>Video Ports and Connectors: Component / RGB</vt:lpstr>
      <vt:lpstr>Video Ports and Connectors:  Separate Video (S-Video)</vt:lpstr>
      <vt:lpstr>Video Ports and Connectors: Composite Video</vt:lpstr>
      <vt:lpstr>Video Ports and Connectors: Coaxial</vt:lpstr>
      <vt:lpstr>Video Ports and Connectors:  Radio Corporation of America (RCA)</vt:lpstr>
      <vt:lpstr>Video Ports and Connectors:  Bayonet Neill-Concelman (BNC) </vt:lpstr>
      <vt:lpstr>Video Ports and Connectors: DisplayPort</vt:lpstr>
      <vt:lpstr>Ethernet and Displays</vt:lpstr>
      <vt:lpstr>DVI Single Link Vs. Dual Link</vt:lpstr>
      <vt:lpstr>Wireless A/V Connections</vt:lpstr>
      <vt:lpstr>Wireless A/V</vt:lpstr>
      <vt:lpstr>eSATA Connectors</vt:lpstr>
      <vt:lpstr>eSATA Connectors</vt:lpstr>
      <vt:lpstr>RJ-45 Ports and Connectors</vt:lpstr>
      <vt:lpstr>RJ-11 Ports and Connectors</vt:lpstr>
      <vt:lpstr>RJ-11 vs RJ-45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Willy Shakespeare</dc:creator>
  <cp:lastModifiedBy>Willy Shakespeare</cp:lastModifiedBy>
  <cp:revision>33</cp:revision>
  <dcterms:created xsi:type="dcterms:W3CDTF">2017-01-05T18:27:22Z</dcterms:created>
  <dcterms:modified xsi:type="dcterms:W3CDTF">2017-01-09T16:26:02Z</dcterms:modified>
</cp:coreProperties>
</file>