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7" r:id="rId2"/>
    <p:sldId id="505" r:id="rId3"/>
    <p:sldId id="506" r:id="rId4"/>
    <p:sldId id="507" r:id="rId5"/>
    <p:sldId id="508" r:id="rId6"/>
    <p:sldId id="497" r:id="rId7"/>
    <p:sldId id="499" r:id="rId8"/>
    <p:sldId id="513" r:id="rId9"/>
    <p:sldId id="514" r:id="rId10"/>
    <p:sldId id="515" r:id="rId11"/>
    <p:sldId id="516" r:id="rId12"/>
    <p:sldId id="517" r:id="rId13"/>
    <p:sldId id="518" r:id="rId14"/>
    <p:sldId id="520" r:id="rId15"/>
    <p:sldId id="521" r:id="rId16"/>
    <p:sldId id="52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52B0F975-CFCE-45DF-BEFC-5058ADB45D7A}">
          <p14:sldIdLst>
            <p14:sldId id="257"/>
            <p14:sldId id="505"/>
            <p14:sldId id="506"/>
            <p14:sldId id="507"/>
            <p14:sldId id="508"/>
            <p14:sldId id="497"/>
            <p14:sldId id="499"/>
            <p14:sldId id="513"/>
            <p14:sldId id="514"/>
            <p14:sldId id="515"/>
            <p14:sldId id="516"/>
            <p14:sldId id="517"/>
            <p14:sldId id="518"/>
            <p14:sldId id="520"/>
            <p14:sldId id="521"/>
            <p14:sldId id="52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1"/>
    <a:srgbClr val="F4EA6C"/>
    <a:srgbClr val="E7EA76"/>
    <a:srgbClr val="DBDF2F"/>
    <a:srgbClr val="FFD72D"/>
    <a:srgbClr val="FDBFF9"/>
    <a:srgbClr val="CC99FF"/>
    <a:srgbClr val="73E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83473" autoAdjust="0"/>
  </p:normalViewPr>
  <p:slideViewPr>
    <p:cSldViewPr>
      <p:cViewPr varScale="1">
        <p:scale>
          <a:sx n="59" d="100"/>
          <a:sy n="59" d="100"/>
        </p:scale>
        <p:origin x="498" y="27"/>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99" d="100"/>
          <a:sy n="99" d="100"/>
        </p:scale>
        <p:origin x="4272"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F587EB5-A5D5-8748-ABCC-B83535DA22C5}" type="datetimeFigureOut">
              <a:rPr lang="en-US" smtClean="0"/>
              <a:t>10/2/2018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25B94A-BD3B-1444-BF9E-93E3D3682B30}" type="slidenum">
              <a:rPr lang="en-US" smtClean="0"/>
              <a:t>‹#›</a:t>
            </a:fld>
            <a:endParaRPr lang="en-US"/>
          </a:p>
        </p:txBody>
      </p:sp>
    </p:spTree>
    <p:extLst>
      <p:ext uri="{BB962C8B-B14F-4D97-AF65-F5344CB8AC3E}">
        <p14:creationId xmlns:p14="http://schemas.microsoft.com/office/powerpoint/2010/main" val="12661803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815A65-B58C-418C-944B-2EBA0631CCF2}" type="datetimeFigureOut">
              <a:rPr lang="en-US" smtClean="0"/>
              <a:t>10/2/2018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C432CF-F4C1-4C5B-8421-C43D5966965E}" type="slidenum">
              <a:rPr lang="en-US" smtClean="0"/>
              <a:t>‹#›</a:t>
            </a:fld>
            <a:endParaRPr lang="en-US"/>
          </a:p>
        </p:txBody>
      </p:sp>
    </p:spTree>
    <p:extLst>
      <p:ext uri="{BB962C8B-B14F-4D97-AF65-F5344CB8AC3E}">
        <p14:creationId xmlns:p14="http://schemas.microsoft.com/office/powerpoint/2010/main" val="1900439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432CF-F4C1-4C5B-8421-C43D5966965E}" type="slidenum">
              <a:rPr lang="en-US" smtClean="0"/>
              <a:t>1</a:t>
            </a:fld>
            <a:endParaRPr lang="en-US"/>
          </a:p>
        </p:txBody>
      </p:sp>
    </p:spTree>
    <p:extLst>
      <p:ext uri="{BB962C8B-B14F-4D97-AF65-F5344CB8AC3E}">
        <p14:creationId xmlns:p14="http://schemas.microsoft.com/office/powerpoint/2010/main" val="2430386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5814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402609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242766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235046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dirty="0"/>
          </a:p>
        </p:txBody>
      </p:sp>
    </p:spTree>
    <p:extLst>
      <p:ext uri="{BB962C8B-B14F-4D97-AF65-F5344CB8AC3E}">
        <p14:creationId xmlns:p14="http://schemas.microsoft.com/office/powerpoint/2010/main" val="1891532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393596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462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62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964955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754502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194301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4227546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2328844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1500812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21" Type="http://schemas.openxmlformats.org/officeDocument/2006/relationships/image" Target="../media/image9.png"/><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jpeg"/><Relationship Id="rId20"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90600"/>
            <a:ext cx="8229600" cy="79864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905000"/>
            <a:ext cx="8229600" cy="42211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flipH="1">
            <a:off x="0" y="0"/>
            <a:ext cx="9144000" cy="685800"/>
          </a:xfrm>
          <a:prstGeom prst="rect">
            <a:avLst/>
          </a:prstGeom>
        </p:spPr>
      </p:pic>
      <p:pic>
        <p:nvPicPr>
          <p:cNvPr id="8" name="Picture 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5943600"/>
            <a:ext cx="9144000" cy="929244"/>
          </a:xfrm>
          <a:prstGeom prst="rect">
            <a:avLst/>
          </a:prstGeom>
        </p:spPr>
      </p:pic>
      <p:sp>
        <p:nvSpPr>
          <p:cNvPr id="12" name="TextBox 11"/>
          <p:cNvSpPr txBox="1"/>
          <p:nvPr userDrawn="1"/>
        </p:nvSpPr>
        <p:spPr>
          <a:xfrm>
            <a:off x="6400800" y="6248400"/>
            <a:ext cx="2667000" cy="430887"/>
          </a:xfrm>
          <a:prstGeom prst="rect">
            <a:avLst/>
          </a:prstGeom>
          <a:noFill/>
        </p:spPr>
        <p:txBody>
          <a:bodyPr wrap="square" rtlCol="0">
            <a:spAutoFit/>
          </a:bodyPr>
          <a:lstStyle/>
          <a:p>
            <a:r>
              <a:rPr lang="en-US" sz="2200" b="0" dirty="0">
                <a:ln>
                  <a:noFill/>
                </a:ln>
                <a:solidFill>
                  <a:schemeClr val="bg1"/>
                </a:solidFill>
                <a:latin typeface="Open Sans" charset="0"/>
                <a:ea typeface="Open Sans" charset="0"/>
                <a:cs typeface="Open Sans" charset="0"/>
              </a:rPr>
              <a:t>www.byteback.org</a:t>
            </a:r>
          </a:p>
        </p:txBody>
      </p:sp>
      <p:pic>
        <p:nvPicPr>
          <p:cNvPr id="5" name="Picture 4"/>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83115" y="6359965"/>
            <a:ext cx="291649" cy="291649"/>
          </a:xfrm>
          <a:prstGeom prst="rect">
            <a:avLst/>
          </a:prstGeom>
        </p:spPr>
      </p:pic>
      <p:pic>
        <p:nvPicPr>
          <p:cNvPr id="6" name="Picture 5"/>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935778" y="6359964"/>
            <a:ext cx="291649" cy="291649"/>
          </a:xfrm>
          <a:prstGeom prst="rect">
            <a:avLst/>
          </a:prstGeom>
        </p:spPr>
      </p:pic>
      <p:pic>
        <p:nvPicPr>
          <p:cNvPr id="11" name="Picture 10"/>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6006764" y="6340492"/>
            <a:ext cx="317836" cy="317836"/>
          </a:xfrm>
          <a:prstGeom prst="rect">
            <a:avLst/>
          </a:prstGeom>
        </p:spPr>
      </p:pic>
      <p:pic>
        <p:nvPicPr>
          <p:cNvPr id="13" name="Picture 12"/>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553200" y="152400"/>
            <a:ext cx="2263140" cy="253472"/>
          </a:xfrm>
          <a:prstGeom prst="rect">
            <a:avLst/>
          </a:prstGeom>
        </p:spPr>
      </p:pic>
      <p:pic>
        <p:nvPicPr>
          <p:cNvPr id="4" name="Picture 3"/>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228600" y="148835"/>
            <a:ext cx="1371599" cy="682885"/>
          </a:xfrm>
          <a:prstGeom prst="rect">
            <a:avLst/>
          </a:prstGeom>
        </p:spPr>
      </p:pic>
      <p:pic>
        <p:nvPicPr>
          <p:cNvPr id="10" name="Picture 9"/>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5660311" y="6355685"/>
            <a:ext cx="295724" cy="295724"/>
          </a:xfrm>
          <a:prstGeom prst="rect">
            <a:avLst/>
          </a:prstGeom>
        </p:spPr>
      </p:pic>
      <p:pic>
        <p:nvPicPr>
          <p:cNvPr id="14" name="Picture 13"/>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5218365" y="6356123"/>
            <a:ext cx="456725" cy="304483"/>
          </a:xfrm>
          <a:prstGeom prst="rect">
            <a:avLst/>
          </a:prstGeom>
        </p:spPr>
      </p:pic>
    </p:spTree>
    <p:extLst>
      <p:ext uri="{BB962C8B-B14F-4D97-AF65-F5344CB8AC3E}">
        <p14:creationId xmlns:p14="http://schemas.microsoft.com/office/powerpoint/2010/main" val="2559233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000" kern="1200">
          <a:solidFill>
            <a:schemeClr val="tx1"/>
          </a:solidFill>
          <a:latin typeface="Open Sans" charset="0"/>
          <a:ea typeface="Open Sans" charset="0"/>
          <a:cs typeface="Open Sans"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Open Sans" charset="0"/>
          <a:ea typeface="Open Sans" charset="0"/>
          <a:cs typeface="Open Sans"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Open Sans" charset="0"/>
          <a:ea typeface="Open Sans" charset="0"/>
          <a:cs typeface="Open Sans"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Open Sans" charset="0"/>
          <a:ea typeface="Open Sans" charset="0"/>
          <a:cs typeface="Open Sans"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Open Sans" charset="0"/>
          <a:ea typeface="Open Sans" charset="0"/>
          <a:cs typeface="Open Sans"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Open Sans" charset="0"/>
          <a:ea typeface="Open Sans" charset="0"/>
          <a:cs typeface="Open Sans"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990600"/>
            <a:ext cx="8610600" cy="5105400"/>
          </a:xfrm>
        </p:spPr>
        <p:txBody>
          <a:bodyPr>
            <a:normAutofit/>
          </a:bodyPr>
          <a:lstStyle/>
          <a:p>
            <a:r>
              <a:rPr lang="en-US" b="1" dirty="0">
                <a:latin typeface="Candara" panose="020E0502030303020204" pitchFamily="34" charset="0"/>
              </a:rPr>
              <a:t>HDI Desktop Support Technician Training</a:t>
            </a:r>
            <a:br>
              <a:rPr lang="en-US" b="1" dirty="0">
                <a:latin typeface="Candara" panose="020E0502030303020204" pitchFamily="34" charset="0"/>
              </a:rPr>
            </a:br>
            <a:br>
              <a:rPr lang="en-US" b="1" dirty="0">
                <a:latin typeface="Candara" panose="020E0502030303020204" pitchFamily="34" charset="0"/>
              </a:rPr>
            </a:br>
            <a:br>
              <a:rPr lang="en-US" b="1" dirty="0">
                <a:latin typeface="Candara" panose="020E0502030303020204" pitchFamily="34" charset="0"/>
              </a:rPr>
            </a:br>
            <a:br>
              <a:rPr lang="en-US" b="1" dirty="0">
                <a:latin typeface="Candara" panose="020E0502030303020204" pitchFamily="34" charset="0"/>
              </a:rPr>
            </a:br>
            <a:br>
              <a:rPr lang="en-US" dirty="0">
                <a:latin typeface="Candara" panose="020E0502030303020204" pitchFamily="34" charset="0"/>
              </a:rPr>
            </a:br>
            <a:r>
              <a:rPr lang="en-US" dirty="0">
                <a:latin typeface="Candara" panose="020E0502030303020204" pitchFamily="34" charset="0"/>
              </a:rPr>
              <a:t>Unit 5 &amp; 6 Quiz Review</a:t>
            </a:r>
            <a:br>
              <a:rPr lang="en-US" dirty="0"/>
            </a:br>
            <a:endParaRPr lang="en-US" dirty="0"/>
          </a:p>
        </p:txBody>
      </p:sp>
      <p:pic>
        <p:nvPicPr>
          <p:cNvPr id="3" name="Picture 2" descr="P:\Administration\Communications\2. Photos\FY15\ILoveByteBack Social Media Campaign\Jo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98359" y="2333906"/>
            <a:ext cx="3223482" cy="2418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12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77500" lnSpcReduction="20000"/>
          </a:bodyPr>
          <a:lstStyle/>
          <a:p>
            <a:pPr marL="0" indent="0" algn="ctr">
              <a:buNone/>
            </a:pPr>
            <a:r>
              <a:rPr lang="en-US" b="1" u="sng" dirty="0">
                <a:latin typeface="Candara" panose="020E0502030303020204" pitchFamily="34" charset="0"/>
              </a:rPr>
              <a:t>Why should you log all incidents?</a:t>
            </a:r>
          </a:p>
          <a:p>
            <a:r>
              <a:rPr lang="en-US" dirty="0">
                <a:latin typeface="Candara" panose="020E0502030303020204" pitchFamily="34" charset="0"/>
              </a:rPr>
              <a:t>Allows customers to review online performance indicators</a:t>
            </a:r>
          </a:p>
          <a:p>
            <a:r>
              <a:rPr lang="en-US" dirty="0">
                <a:latin typeface="Candara" panose="020E0502030303020204" pitchFamily="34" charset="0"/>
              </a:rPr>
              <a:t>Provides stronger reports to management</a:t>
            </a:r>
          </a:p>
          <a:p>
            <a:r>
              <a:rPr lang="en-US" dirty="0">
                <a:latin typeface="Candara" panose="020E0502030303020204" pitchFamily="34" charset="0"/>
              </a:rPr>
              <a:t>Provides accurate data for trend analysis</a:t>
            </a:r>
          </a:p>
          <a:p>
            <a:r>
              <a:rPr lang="en-US" dirty="0">
                <a:latin typeface="Candara" panose="020E0502030303020204" pitchFamily="34" charset="0"/>
              </a:rPr>
              <a:t>Provides accurate data for customer surveys</a:t>
            </a:r>
          </a:p>
          <a:p>
            <a:pPr marL="0" indent="0">
              <a:buNone/>
            </a:pPr>
            <a:endParaRPr lang="en-US" dirty="0">
              <a:latin typeface="Candara" panose="020E0502030303020204" pitchFamily="34" charset="0"/>
            </a:endParaRPr>
          </a:p>
          <a:p>
            <a:pPr marL="0" indent="0">
              <a:buNone/>
            </a:pPr>
            <a:r>
              <a:rPr lang="en-US" b="1" dirty="0">
                <a:latin typeface="Candara" panose="020E0502030303020204" pitchFamily="34" charset="0"/>
              </a:rPr>
              <a:t>Competency 5.21.1: </a:t>
            </a:r>
            <a:r>
              <a:rPr lang="en-US" dirty="0">
                <a:latin typeface="Candara" panose="020E0502030303020204" pitchFamily="34" charset="0"/>
              </a:rPr>
              <a:t>Logging all incidents:</a:t>
            </a:r>
          </a:p>
          <a:p>
            <a:r>
              <a:rPr lang="en-US" dirty="0">
                <a:latin typeface="Candara" panose="020E0502030303020204" pitchFamily="34" charset="0"/>
              </a:rPr>
              <a:t>Create an audit trail on customer interactions</a:t>
            </a:r>
          </a:p>
          <a:p>
            <a:r>
              <a:rPr lang="en-US" dirty="0">
                <a:latin typeface="Candara" panose="020E0502030303020204" pitchFamily="34" charset="0"/>
              </a:rPr>
              <a:t>Provides volume and rending information for better staffing and schedule</a:t>
            </a:r>
          </a:p>
          <a:p>
            <a:r>
              <a:rPr lang="en-US" dirty="0">
                <a:latin typeface="Candara" panose="020E0502030303020204" pitchFamily="34" charset="0"/>
              </a:rPr>
              <a:t>Provides data that can be used to perform root cause analysis</a:t>
            </a:r>
          </a:p>
          <a:p>
            <a:r>
              <a:rPr lang="en-US" dirty="0">
                <a:latin typeface="Candara" panose="020E0502030303020204" pitchFamily="34" charset="0"/>
              </a:rPr>
              <a:t>Provides data for other team members who may </a:t>
            </a:r>
            <a:r>
              <a:rPr lang="en-US" dirty="0" err="1">
                <a:latin typeface="Candara" panose="020E0502030303020204" pitchFamily="34" charset="0"/>
              </a:rPr>
              <a:t>assit</a:t>
            </a:r>
            <a:r>
              <a:rPr lang="en-US" dirty="0">
                <a:latin typeface="Candara" panose="020E0502030303020204" pitchFamily="34" charset="0"/>
              </a:rPr>
              <a:t> with similar situation in future</a:t>
            </a:r>
          </a:p>
          <a:p>
            <a:pPr marL="0" indent="0">
              <a:buNone/>
            </a:pPr>
            <a:endParaRPr lang="en-US" dirty="0">
              <a:latin typeface="Candara" panose="020E0502030303020204" pitchFamily="34" charset="0"/>
            </a:endParaRPr>
          </a:p>
        </p:txBody>
      </p:sp>
      <p:sp>
        <p:nvSpPr>
          <p:cNvPr id="4" name="Donut 3">
            <a:extLst>
              <a:ext uri="{FF2B5EF4-FFF2-40B4-BE49-F238E27FC236}">
                <a16:creationId xmlns:a16="http://schemas.microsoft.com/office/drawing/2014/main" id="{A4AB6CFB-D8A1-4C35-8334-F06510531013}"/>
              </a:ext>
            </a:extLst>
          </p:cNvPr>
          <p:cNvSpPr/>
          <p:nvPr/>
        </p:nvSpPr>
        <p:spPr>
          <a:xfrm>
            <a:off x="0" y="19812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95162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62500" lnSpcReduction="20000"/>
          </a:bodyPr>
          <a:lstStyle/>
          <a:p>
            <a:pPr marL="0" indent="0" algn="ctr">
              <a:buNone/>
            </a:pPr>
            <a:r>
              <a:rPr lang="en-US" b="1" u="sng" dirty="0">
                <a:latin typeface="Candara" panose="020E0502030303020204" pitchFamily="34" charset="0"/>
              </a:rPr>
              <a:t>The main information you should be sure to provide a customer in each status update is:</a:t>
            </a:r>
          </a:p>
          <a:p>
            <a:r>
              <a:rPr lang="en-US" dirty="0">
                <a:latin typeface="Candara" panose="020E0502030303020204" pitchFamily="34" charset="0"/>
              </a:rPr>
              <a:t>The date and time for the next update</a:t>
            </a:r>
          </a:p>
          <a:p>
            <a:r>
              <a:rPr lang="en-US" dirty="0">
                <a:latin typeface="Candara" panose="020E0502030303020204" pitchFamily="34" charset="0"/>
              </a:rPr>
              <a:t>When the solution will be applied</a:t>
            </a:r>
          </a:p>
          <a:p>
            <a:r>
              <a:rPr lang="en-US" dirty="0">
                <a:latin typeface="Candara" panose="020E0502030303020204" pitchFamily="34" charset="0"/>
              </a:rPr>
              <a:t>The cost for the service you are providing</a:t>
            </a:r>
          </a:p>
          <a:p>
            <a:r>
              <a:rPr lang="en-US" dirty="0">
                <a:latin typeface="Candara" panose="020E0502030303020204" pitchFamily="34" charset="0"/>
              </a:rPr>
              <a:t>When you have to escalate the issue.</a:t>
            </a:r>
          </a:p>
          <a:p>
            <a:pPr marL="0" indent="0">
              <a:buNone/>
            </a:pPr>
            <a:endParaRPr lang="en-US" dirty="0">
              <a:latin typeface="Candara" panose="020E0502030303020204" pitchFamily="34" charset="0"/>
            </a:endParaRPr>
          </a:p>
          <a:p>
            <a:pPr marL="0" indent="0">
              <a:buNone/>
            </a:pPr>
            <a:r>
              <a:rPr lang="en-US" b="1" dirty="0">
                <a:latin typeface="Candara" panose="020E0502030303020204" pitchFamily="34" charset="0"/>
              </a:rPr>
              <a:t>Competencies 5.24.2-5.24.4</a:t>
            </a:r>
          </a:p>
          <a:p>
            <a:r>
              <a:rPr lang="en-US" b="1" dirty="0">
                <a:latin typeface="Candara" panose="020E0502030303020204" pitchFamily="34" charset="0"/>
              </a:rPr>
              <a:t>Live Status Update Step 5: </a:t>
            </a:r>
            <a:r>
              <a:rPr lang="en-US" dirty="0">
                <a:latin typeface="Candara" panose="020E0502030303020204" pitchFamily="34" charset="0"/>
              </a:rPr>
              <a:t>Mention the next steps or task schedule, the time frame, and next status update.</a:t>
            </a:r>
          </a:p>
          <a:p>
            <a:r>
              <a:rPr lang="en-US" b="1" dirty="0">
                <a:latin typeface="Candara" panose="020E0502030303020204" pitchFamily="34" charset="0"/>
              </a:rPr>
              <a:t>Voicemail Status Update Step 5: </a:t>
            </a:r>
            <a:r>
              <a:rPr lang="en-US" dirty="0">
                <a:latin typeface="Candara" panose="020E0502030303020204" pitchFamily="34" charset="0"/>
              </a:rPr>
              <a:t>Describe any action requested from the customer, or provide details on the next step planned by the support center.</a:t>
            </a:r>
          </a:p>
          <a:p>
            <a:pPr marL="0" indent="0">
              <a:buNone/>
            </a:pPr>
            <a:endParaRPr lang="en-US"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The key idea here is that this information can be provided EVERY update. You may not always know the problem and solution of the current issue, especially if you just received it. But you can always let the customer know when you’ll update them next.</a:t>
            </a:r>
          </a:p>
        </p:txBody>
      </p:sp>
      <p:sp>
        <p:nvSpPr>
          <p:cNvPr id="4" name="Donut 3">
            <a:extLst>
              <a:ext uri="{FF2B5EF4-FFF2-40B4-BE49-F238E27FC236}">
                <a16:creationId xmlns:a16="http://schemas.microsoft.com/office/drawing/2014/main" id="{A4AB6CFB-D8A1-4C35-8334-F06510531013}"/>
              </a:ext>
            </a:extLst>
          </p:cNvPr>
          <p:cNvSpPr/>
          <p:nvPr/>
        </p:nvSpPr>
        <p:spPr>
          <a:xfrm>
            <a:off x="-2697" y="13716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89452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animEffect transition="in" filter="fade">
                                      <p:cBhvr>
                                        <p:cTn id="23"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62500" lnSpcReduction="20000"/>
          </a:bodyPr>
          <a:lstStyle/>
          <a:p>
            <a:pPr marL="0" indent="0" algn="ctr">
              <a:buNone/>
            </a:pPr>
            <a:r>
              <a:rPr lang="en-US" b="1" u="sng" dirty="0">
                <a:latin typeface="Candara" panose="020E0502030303020204" pitchFamily="34" charset="0"/>
              </a:rPr>
              <a:t>After installing an update, you're waiting on the phone while the customer reboots their computer. How would you best use this silent time?</a:t>
            </a:r>
          </a:p>
          <a:p>
            <a:r>
              <a:rPr lang="en-US" dirty="0">
                <a:latin typeface="Candara" panose="020E0502030303020204" pitchFamily="34" charset="0"/>
              </a:rPr>
              <a:t>Engaging in informal conversation to build rapport</a:t>
            </a:r>
          </a:p>
          <a:p>
            <a:r>
              <a:rPr lang="en-US" dirty="0">
                <a:latin typeface="Candara" panose="020E0502030303020204" pitchFamily="34" charset="0"/>
              </a:rPr>
              <a:t>IM with coworkers</a:t>
            </a:r>
          </a:p>
          <a:p>
            <a:r>
              <a:rPr lang="en-US" dirty="0">
                <a:latin typeface="Candara" panose="020E0502030303020204" pitchFamily="34" charset="0"/>
              </a:rPr>
              <a:t>Prepare for your next onsite visit</a:t>
            </a:r>
          </a:p>
          <a:p>
            <a:r>
              <a:rPr lang="en-US" dirty="0">
                <a:latin typeface="Candara" panose="020E0502030303020204" pitchFamily="34" charset="0"/>
              </a:rPr>
              <a:t>Have the customer describe what they are seeing</a:t>
            </a:r>
          </a:p>
          <a:p>
            <a:pPr marL="0" indent="0">
              <a:buNone/>
            </a:pPr>
            <a:endParaRPr lang="en-US" dirty="0">
              <a:latin typeface="Candara" panose="020E0502030303020204" pitchFamily="34" charset="0"/>
            </a:endParaRPr>
          </a:p>
          <a:p>
            <a:pPr marL="0" indent="0">
              <a:buNone/>
            </a:pPr>
            <a:r>
              <a:rPr lang="en-US" b="1" dirty="0">
                <a:latin typeface="Candara" panose="020E0502030303020204" pitchFamily="34" charset="0"/>
              </a:rPr>
              <a:t>Competency 5.16.9: </a:t>
            </a:r>
            <a:r>
              <a:rPr lang="en-US" dirty="0">
                <a:latin typeface="Candara" panose="020E0502030303020204" pitchFamily="34" charset="0"/>
              </a:rPr>
              <a:t>Use Silent Time Effectively by:</a:t>
            </a:r>
          </a:p>
          <a:p>
            <a:r>
              <a:rPr lang="en-US" dirty="0">
                <a:latin typeface="Candara" panose="020E0502030303020204" pitchFamily="34" charset="0"/>
              </a:rPr>
              <a:t>Building rapport with the customer by engaging in informal communication</a:t>
            </a:r>
          </a:p>
          <a:p>
            <a:r>
              <a:rPr lang="en-US" dirty="0">
                <a:latin typeface="Candara" panose="020E0502030303020204" pitchFamily="34" charset="0"/>
              </a:rPr>
              <a:t>Communicating with customer regarding new offerings</a:t>
            </a:r>
          </a:p>
          <a:p>
            <a:r>
              <a:rPr lang="en-US" dirty="0">
                <a:latin typeface="Candara" panose="020E0502030303020204" pitchFamily="34" charset="0"/>
              </a:rPr>
              <a:t>Training the customer on how to perform a related task</a:t>
            </a:r>
          </a:p>
          <a:p>
            <a:r>
              <a:rPr lang="en-US" dirty="0">
                <a:latin typeface="Candara" panose="020E0502030303020204" pitchFamily="34" charset="0"/>
              </a:rPr>
              <a:t>Explaining the problem and resolution process</a:t>
            </a:r>
          </a:p>
          <a:p>
            <a:pPr marL="0" indent="0">
              <a:buNone/>
            </a:pPr>
            <a:endParaRPr lang="en-US" b="1"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Answers 2 and 3 won’t work because is will take away your focus from the customer. The last answer could work if they were having an issue with booting the computer, but unless the question states the issue is with rebooting, a description of the booting screen would be unnecessary and just waste time.</a:t>
            </a:r>
          </a:p>
        </p:txBody>
      </p:sp>
      <p:sp>
        <p:nvSpPr>
          <p:cNvPr id="4" name="Donut 3">
            <a:extLst>
              <a:ext uri="{FF2B5EF4-FFF2-40B4-BE49-F238E27FC236}">
                <a16:creationId xmlns:a16="http://schemas.microsoft.com/office/drawing/2014/main" id="{A4AB6CFB-D8A1-4C35-8334-F06510531013}"/>
              </a:ext>
            </a:extLst>
          </p:cNvPr>
          <p:cNvSpPr/>
          <p:nvPr/>
        </p:nvSpPr>
        <p:spPr>
          <a:xfrm>
            <a:off x="0" y="13716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53200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animEffect transition="in" filter="fade">
                                      <p:cBhvr>
                                        <p:cTn id="29"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92500" lnSpcReduction="10000"/>
          </a:bodyPr>
          <a:lstStyle/>
          <a:p>
            <a:pPr marL="0" indent="0" algn="ctr">
              <a:buNone/>
            </a:pPr>
            <a:r>
              <a:rPr lang="en-US" b="1" u="sng" dirty="0">
                <a:latin typeface="Candara" panose="020E0502030303020204" pitchFamily="34" charset="0"/>
              </a:rPr>
              <a:t>Which of the following would act as the largest communication barrier with a customer?</a:t>
            </a:r>
          </a:p>
          <a:p>
            <a:r>
              <a:rPr lang="en-US" dirty="0">
                <a:latin typeface="Candara" panose="020E0502030303020204" pitchFamily="34" charset="0"/>
              </a:rPr>
              <a:t>Previous poor experience with customer service</a:t>
            </a:r>
          </a:p>
          <a:p>
            <a:r>
              <a:rPr lang="en-US" dirty="0">
                <a:latin typeface="Candara" panose="020E0502030303020204" pitchFamily="34" charset="0"/>
              </a:rPr>
              <a:t>Has never called for help before</a:t>
            </a:r>
          </a:p>
          <a:p>
            <a:r>
              <a:rPr lang="en-US" dirty="0">
                <a:latin typeface="Candara" panose="020E0502030303020204" pitchFamily="34" charset="0"/>
              </a:rPr>
              <a:t>Previously only used self-help resources</a:t>
            </a:r>
          </a:p>
          <a:p>
            <a:r>
              <a:rPr lang="en-US" dirty="0">
                <a:latin typeface="Candara" panose="020E0502030303020204" pitchFamily="34" charset="0"/>
              </a:rPr>
              <a:t>When you have to escalate the issue.</a:t>
            </a:r>
          </a:p>
          <a:p>
            <a:pPr marL="0" indent="0">
              <a:buNone/>
            </a:pPr>
            <a:endParaRPr lang="en-US"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While all answers could provide some barriers, previous negative experiences with the support center will almost always create a defensive customer attitude, hindering communication at first.</a:t>
            </a:r>
          </a:p>
        </p:txBody>
      </p:sp>
      <p:sp>
        <p:nvSpPr>
          <p:cNvPr id="4" name="Donut 3">
            <a:extLst>
              <a:ext uri="{FF2B5EF4-FFF2-40B4-BE49-F238E27FC236}">
                <a16:creationId xmlns:a16="http://schemas.microsoft.com/office/drawing/2014/main" id="{A4AB6CFB-D8A1-4C35-8334-F06510531013}"/>
              </a:ext>
            </a:extLst>
          </p:cNvPr>
          <p:cNvSpPr/>
          <p:nvPr/>
        </p:nvSpPr>
        <p:spPr>
          <a:xfrm>
            <a:off x="-9441" y="18288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67577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77500" lnSpcReduction="20000"/>
          </a:bodyPr>
          <a:lstStyle/>
          <a:p>
            <a:pPr marL="0" indent="0" algn="ctr">
              <a:buNone/>
            </a:pPr>
            <a:r>
              <a:rPr lang="en-US" b="1" u="sng" dirty="0">
                <a:latin typeface="Candara" panose="020E0502030303020204" pitchFamily="34" charset="0"/>
              </a:rPr>
              <a:t>How can you best display active listening in the workplace?</a:t>
            </a:r>
          </a:p>
          <a:p>
            <a:r>
              <a:rPr lang="en-US" dirty="0">
                <a:latin typeface="Candara" panose="020E0502030303020204" pitchFamily="34" charset="0"/>
              </a:rPr>
              <a:t>Let the customer continue to speak with acknowledging them</a:t>
            </a:r>
          </a:p>
          <a:p>
            <a:r>
              <a:rPr lang="en-US" dirty="0">
                <a:latin typeface="Candara" panose="020E0502030303020204" pitchFamily="34" charset="0"/>
              </a:rPr>
              <a:t>Paying attention while working on a previous incident</a:t>
            </a:r>
          </a:p>
          <a:p>
            <a:r>
              <a:rPr lang="en-US" dirty="0">
                <a:latin typeface="Candara" panose="020E0502030303020204" pitchFamily="34" charset="0"/>
              </a:rPr>
              <a:t>Listening carefully without recording anything</a:t>
            </a:r>
          </a:p>
          <a:p>
            <a:r>
              <a:rPr lang="en-US" dirty="0">
                <a:latin typeface="Candara" panose="020E0502030303020204" pitchFamily="34" charset="0"/>
              </a:rPr>
              <a:t>Comprehending ideas and images in the speaker's answers</a:t>
            </a:r>
          </a:p>
          <a:p>
            <a:endParaRPr lang="en-US" dirty="0">
              <a:latin typeface="Candara" panose="020E0502030303020204" pitchFamily="34" charset="0"/>
            </a:endParaRPr>
          </a:p>
          <a:p>
            <a:pPr marL="0" indent="0">
              <a:buNone/>
            </a:pPr>
            <a:r>
              <a:rPr lang="en-US" b="1" dirty="0">
                <a:latin typeface="Candara" panose="020E0502030303020204" pitchFamily="34" charset="0"/>
              </a:rPr>
              <a:t>Competency 5.17.1: </a:t>
            </a:r>
            <a:r>
              <a:rPr lang="en-US" dirty="0">
                <a:latin typeface="Candara" panose="020E0502030303020204" pitchFamily="34" charset="0"/>
              </a:rPr>
              <a:t>The principles of Active Listening include:</a:t>
            </a:r>
          </a:p>
          <a:p>
            <a:r>
              <a:rPr lang="en-US" dirty="0">
                <a:latin typeface="Candara" panose="020E0502030303020204" pitchFamily="34" charset="0"/>
              </a:rPr>
              <a:t>Document and reference notes</a:t>
            </a:r>
          </a:p>
          <a:p>
            <a:r>
              <a:rPr lang="en-US" dirty="0">
                <a:latin typeface="Candara" panose="020E0502030303020204" pitchFamily="34" charset="0"/>
              </a:rPr>
              <a:t>Acknowledge and focus on the speaker with verbal prompts (“yes,” “uh-huh,” etc.)</a:t>
            </a:r>
          </a:p>
          <a:p>
            <a:r>
              <a:rPr lang="en-US" dirty="0">
                <a:latin typeface="Candara" panose="020E0502030303020204" pitchFamily="34" charset="0"/>
              </a:rPr>
              <a:t>Paraphrase for clarification</a:t>
            </a:r>
          </a:p>
          <a:p>
            <a:r>
              <a:rPr lang="en-US" dirty="0">
                <a:latin typeface="Candara" panose="020E0502030303020204" pitchFamily="34" charset="0"/>
              </a:rPr>
              <a:t>Listen for ideas and images, not just words</a:t>
            </a:r>
          </a:p>
          <a:p>
            <a:r>
              <a:rPr lang="en-US" dirty="0">
                <a:latin typeface="Candara" panose="020E0502030303020204" pitchFamily="34" charset="0"/>
              </a:rPr>
              <a:t>Be emotionally and physically prepared to listen</a:t>
            </a:r>
          </a:p>
        </p:txBody>
      </p:sp>
      <p:sp>
        <p:nvSpPr>
          <p:cNvPr id="4" name="Donut 3">
            <a:extLst>
              <a:ext uri="{FF2B5EF4-FFF2-40B4-BE49-F238E27FC236}">
                <a16:creationId xmlns:a16="http://schemas.microsoft.com/office/drawing/2014/main" id="{A4AB6CFB-D8A1-4C35-8334-F06510531013}"/>
              </a:ext>
            </a:extLst>
          </p:cNvPr>
          <p:cNvSpPr/>
          <p:nvPr/>
        </p:nvSpPr>
        <p:spPr>
          <a:xfrm>
            <a:off x="0" y="23622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528961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fade">
                                      <p:cBhvr>
                                        <p:cTn id="2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77500" lnSpcReduction="20000"/>
          </a:bodyPr>
          <a:lstStyle/>
          <a:p>
            <a:pPr marL="0" indent="0" algn="ctr">
              <a:buNone/>
            </a:pPr>
            <a:r>
              <a:rPr lang="en-US" b="1" u="sng" dirty="0">
                <a:latin typeface="Candara" panose="020E0502030303020204" pitchFamily="34" charset="0"/>
              </a:rPr>
              <a:t>Paraphrasing is best described as:</a:t>
            </a:r>
          </a:p>
          <a:p>
            <a:r>
              <a:rPr lang="en-US" dirty="0">
                <a:latin typeface="Candara" panose="020E0502030303020204" pitchFamily="34" charset="0"/>
              </a:rPr>
              <a:t>Correcting incorrect information the customer gives</a:t>
            </a:r>
          </a:p>
          <a:p>
            <a:r>
              <a:rPr lang="en-US" dirty="0">
                <a:latin typeface="Candara" panose="020E0502030303020204" pitchFamily="34" charset="0"/>
              </a:rPr>
              <a:t>Repeating the customers words using technical terms</a:t>
            </a:r>
          </a:p>
          <a:p>
            <a:r>
              <a:rPr lang="en-US" dirty="0">
                <a:latin typeface="Candara" panose="020E0502030303020204" pitchFamily="34" charset="0"/>
              </a:rPr>
              <a:t>Repeating the customers words exactly</a:t>
            </a:r>
          </a:p>
          <a:p>
            <a:r>
              <a:rPr lang="en-US" dirty="0">
                <a:latin typeface="Candara" panose="020E0502030303020204" pitchFamily="34" charset="0"/>
              </a:rPr>
              <a:t>Repeating the customers words with your own words</a:t>
            </a:r>
          </a:p>
          <a:p>
            <a:endParaRPr lang="en-US" dirty="0">
              <a:latin typeface="Candara" panose="020E0502030303020204" pitchFamily="34" charset="0"/>
            </a:endParaRPr>
          </a:p>
          <a:p>
            <a:pPr marL="0" indent="0">
              <a:buNone/>
            </a:pPr>
            <a:r>
              <a:rPr lang="en-US" b="1" dirty="0">
                <a:latin typeface="Candara" panose="020E0502030303020204" pitchFamily="34" charset="0"/>
              </a:rPr>
              <a:t>Competency 5.17.3: </a:t>
            </a:r>
            <a:r>
              <a:rPr lang="en-US" dirty="0">
                <a:latin typeface="Candara" panose="020E0502030303020204" pitchFamily="34" charset="0"/>
              </a:rPr>
              <a:t>Paraphrasing means repeating what the customer said in your own words in order to:</a:t>
            </a:r>
          </a:p>
          <a:p>
            <a:r>
              <a:rPr lang="en-US" dirty="0">
                <a:latin typeface="Candara" panose="020E0502030303020204" pitchFamily="34" charset="0"/>
              </a:rPr>
              <a:t>Give the customer the chance to agree or disagree with your understanding</a:t>
            </a:r>
          </a:p>
          <a:p>
            <a:r>
              <a:rPr lang="en-US" dirty="0">
                <a:latin typeface="Candara" panose="020E0502030303020204" pitchFamily="34" charset="0"/>
              </a:rPr>
              <a:t>Show the customer that you are listening and you understand</a:t>
            </a:r>
          </a:p>
          <a:p>
            <a:endParaRPr lang="en-US"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Using technical terms isn’t always helpful because the customer may not understand them.</a:t>
            </a:r>
          </a:p>
          <a:p>
            <a:pPr marL="0" indent="0">
              <a:buNone/>
            </a:pPr>
            <a:endParaRPr lang="en-US" dirty="0">
              <a:latin typeface="Candara" panose="020E0502030303020204" pitchFamily="34" charset="0"/>
            </a:endParaRPr>
          </a:p>
        </p:txBody>
      </p:sp>
      <p:sp>
        <p:nvSpPr>
          <p:cNvPr id="4" name="Donut 3">
            <a:extLst>
              <a:ext uri="{FF2B5EF4-FFF2-40B4-BE49-F238E27FC236}">
                <a16:creationId xmlns:a16="http://schemas.microsoft.com/office/drawing/2014/main" id="{A4AB6CFB-D8A1-4C35-8334-F06510531013}"/>
              </a:ext>
            </a:extLst>
          </p:cNvPr>
          <p:cNvSpPr/>
          <p:nvPr/>
        </p:nvSpPr>
        <p:spPr>
          <a:xfrm>
            <a:off x="0" y="23622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46719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animEffect transition="in" filter="fade">
                                      <p:cBhvr>
                                        <p:cTn id="23"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486400"/>
          </a:xfrm>
        </p:spPr>
        <p:txBody>
          <a:bodyPr>
            <a:normAutofit fontScale="77500" lnSpcReduction="20000"/>
          </a:bodyPr>
          <a:lstStyle/>
          <a:p>
            <a:pPr marL="0" indent="0" algn="ctr">
              <a:buNone/>
            </a:pPr>
            <a:r>
              <a:rPr lang="en-US" b="1" u="sng" dirty="0">
                <a:latin typeface="Candara" panose="020E0502030303020204" pitchFamily="34" charset="0"/>
              </a:rPr>
              <a:t>Which of the following is the best way to address a customer through e-mail after closing an incident?</a:t>
            </a:r>
          </a:p>
          <a:p>
            <a:r>
              <a:rPr lang="en-US" dirty="0">
                <a:latin typeface="Candara" panose="020E0502030303020204" pitchFamily="34" charset="0"/>
              </a:rPr>
              <a:t>The </a:t>
            </a:r>
            <a:r>
              <a:rPr lang="en-US" dirty="0" err="1">
                <a:latin typeface="Candara" panose="020E0502030303020204" pitchFamily="34" charset="0"/>
              </a:rPr>
              <a:t>Wifi</a:t>
            </a:r>
            <a:r>
              <a:rPr lang="en-US" dirty="0">
                <a:latin typeface="Candara" panose="020E0502030303020204" pitchFamily="34" charset="0"/>
              </a:rPr>
              <a:t> won't run correctly because you set it up wrong.</a:t>
            </a:r>
          </a:p>
          <a:p>
            <a:r>
              <a:rPr lang="en-US" dirty="0">
                <a:latin typeface="Candara" panose="020E0502030303020204" pitchFamily="34" charset="0"/>
              </a:rPr>
              <a:t>In the future, it's best to contact your ISP.</a:t>
            </a:r>
          </a:p>
          <a:p>
            <a:r>
              <a:rPr lang="en-US" dirty="0">
                <a:latin typeface="Candara" panose="020E0502030303020204" pitchFamily="34" charset="0"/>
              </a:rPr>
              <a:t>To reduce wait time in the future, it's best to contact your Internet company.</a:t>
            </a:r>
          </a:p>
          <a:p>
            <a:r>
              <a:rPr lang="en-US" dirty="0">
                <a:latin typeface="Candara" panose="020E0502030303020204" pitchFamily="34" charset="0"/>
              </a:rPr>
              <a:t>It's fixed ;)</a:t>
            </a:r>
          </a:p>
          <a:p>
            <a:pPr marL="0" indent="0">
              <a:buNone/>
            </a:pPr>
            <a:endParaRPr lang="en-US" dirty="0">
              <a:latin typeface="Candara" panose="020E0502030303020204" pitchFamily="34" charset="0"/>
            </a:endParaRPr>
          </a:p>
          <a:p>
            <a:pPr marL="0" indent="0">
              <a:buNone/>
            </a:pPr>
            <a:r>
              <a:rPr lang="en-US" b="1" dirty="0">
                <a:latin typeface="Candara" panose="020E0502030303020204" pitchFamily="34" charset="0"/>
              </a:rPr>
              <a:t>Note: </a:t>
            </a:r>
            <a:endParaRPr lang="en-US" dirty="0">
              <a:latin typeface="Candara" panose="020E0502030303020204" pitchFamily="34" charset="0"/>
            </a:endParaRPr>
          </a:p>
          <a:p>
            <a:pPr marL="0" indent="0">
              <a:buNone/>
            </a:pPr>
            <a:r>
              <a:rPr lang="en-US" dirty="0">
                <a:latin typeface="Candara" panose="020E0502030303020204" pitchFamily="34" charset="0"/>
              </a:rPr>
              <a:t>The first choice is calling out the user by saying they set it up wrong.</a:t>
            </a:r>
          </a:p>
          <a:p>
            <a:pPr marL="0" indent="0">
              <a:buNone/>
            </a:pPr>
            <a:r>
              <a:rPr lang="en-US" dirty="0">
                <a:latin typeface="Candara" panose="020E0502030303020204" pitchFamily="34" charset="0"/>
              </a:rPr>
              <a:t>The second choice utilizes acronyms, which the customer may not be familiar with.</a:t>
            </a:r>
          </a:p>
          <a:p>
            <a:pPr marL="0" indent="0">
              <a:buNone/>
            </a:pPr>
            <a:r>
              <a:rPr lang="en-US" dirty="0">
                <a:latin typeface="Candara" panose="020E0502030303020204" pitchFamily="34" charset="0"/>
              </a:rPr>
              <a:t>The final choice is too informal. Using emoticons is generally not suggested and give implicate things one may not intend.</a:t>
            </a:r>
          </a:p>
        </p:txBody>
      </p:sp>
      <p:sp>
        <p:nvSpPr>
          <p:cNvPr id="4" name="Donut 3">
            <a:extLst>
              <a:ext uri="{FF2B5EF4-FFF2-40B4-BE49-F238E27FC236}">
                <a16:creationId xmlns:a16="http://schemas.microsoft.com/office/drawing/2014/main" id="{A4AB6CFB-D8A1-4C35-8334-F06510531013}"/>
              </a:ext>
            </a:extLst>
          </p:cNvPr>
          <p:cNvSpPr/>
          <p:nvPr/>
        </p:nvSpPr>
        <p:spPr>
          <a:xfrm>
            <a:off x="2023" y="22860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337967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fade">
                                      <p:cBhvr>
                                        <p:cTn id="2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211763"/>
          </a:xfrm>
        </p:spPr>
        <p:txBody>
          <a:bodyPr>
            <a:normAutofit fontScale="85000" lnSpcReduction="20000"/>
          </a:bodyPr>
          <a:lstStyle/>
          <a:p>
            <a:pPr marL="0" indent="0" algn="ctr">
              <a:buNone/>
            </a:pPr>
            <a:r>
              <a:rPr lang="en-US" sz="3600" b="1" u="sng" dirty="0">
                <a:latin typeface="Candara" panose="020E0502030303020204" pitchFamily="34" charset="0"/>
              </a:rPr>
              <a:t>Which of the following do you NOT need to heavily focus on in phone communication?</a:t>
            </a:r>
            <a:endParaRPr lang="en-US" sz="3600" dirty="0">
              <a:latin typeface="Candara" panose="020E0502030303020204" pitchFamily="34" charset="0"/>
            </a:endParaRPr>
          </a:p>
          <a:p>
            <a:r>
              <a:rPr lang="en-US" sz="3600" dirty="0">
                <a:latin typeface="Candara" panose="020E0502030303020204" pitchFamily="34" charset="0"/>
              </a:rPr>
              <a:t>Tone</a:t>
            </a:r>
          </a:p>
          <a:p>
            <a:r>
              <a:rPr lang="en-US" sz="3600" dirty="0">
                <a:latin typeface="Candara" panose="020E0502030303020204" pitchFamily="34" charset="0"/>
              </a:rPr>
              <a:t>Inflection</a:t>
            </a:r>
          </a:p>
          <a:p>
            <a:r>
              <a:rPr lang="en-US" sz="3600" dirty="0">
                <a:latin typeface="Candara" panose="020E0502030303020204" pitchFamily="34" charset="0"/>
              </a:rPr>
              <a:t>Paraphrasing</a:t>
            </a:r>
          </a:p>
          <a:p>
            <a:r>
              <a:rPr lang="en-US" sz="3600" dirty="0">
                <a:latin typeface="Candara" panose="020E0502030303020204" pitchFamily="34" charset="0"/>
              </a:rPr>
              <a:t>Body Language</a:t>
            </a:r>
          </a:p>
          <a:p>
            <a:pPr marL="0" indent="0">
              <a:buNone/>
            </a:pPr>
            <a:endParaRPr lang="en-US" sz="3600" dirty="0">
              <a:latin typeface="Candara" panose="020E0502030303020204" pitchFamily="34" charset="0"/>
            </a:endParaRPr>
          </a:p>
          <a:p>
            <a:pPr marL="0" indent="0">
              <a:buNone/>
            </a:pPr>
            <a:r>
              <a:rPr lang="en-US" sz="3600" b="1" dirty="0">
                <a:latin typeface="Candara" panose="020E0502030303020204" pitchFamily="34" charset="0"/>
              </a:rPr>
              <a:t>NOTE: </a:t>
            </a:r>
            <a:r>
              <a:rPr lang="en-US" sz="3600" dirty="0">
                <a:latin typeface="Candara" panose="020E0502030303020204" pitchFamily="34" charset="0"/>
              </a:rPr>
              <a:t>On the phone, tone/inflection accounts for 85% of your interaction, with words making up 15%. Paraphrasing is always a good technique to apply to assure you are on the same page as the customer. </a:t>
            </a:r>
            <a:br>
              <a:rPr lang="en-US" dirty="0"/>
            </a:br>
            <a:endParaRPr lang="en-US" dirty="0"/>
          </a:p>
        </p:txBody>
      </p:sp>
      <p:sp>
        <p:nvSpPr>
          <p:cNvPr id="4" name="Donut 3">
            <a:extLst>
              <a:ext uri="{FF2B5EF4-FFF2-40B4-BE49-F238E27FC236}">
                <a16:creationId xmlns:a16="http://schemas.microsoft.com/office/drawing/2014/main" id="{57317DCB-EBE4-4352-9EE3-6409D0B63668}"/>
              </a:ext>
            </a:extLst>
          </p:cNvPr>
          <p:cNvSpPr/>
          <p:nvPr/>
        </p:nvSpPr>
        <p:spPr>
          <a:xfrm>
            <a:off x="0" y="3139281"/>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11963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211763"/>
          </a:xfrm>
        </p:spPr>
        <p:txBody>
          <a:bodyPr>
            <a:noAutofit/>
          </a:bodyPr>
          <a:lstStyle/>
          <a:p>
            <a:pPr marL="0" indent="0" algn="ctr">
              <a:buNone/>
            </a:pPr>
            <a:r>
              <a:rPr lang="en-US" sz="1800" b="1" u="sng" dirty="0">
                <a:latin typeface="Candara" panose="020E0502030303020204" pitchFamily="34" charset="0"/>
              </a:rPr>
              <a:t>Which of the following is NOT a technique to effectively communicate across cultures?</a:t>
            </a:r>
            <a:endParaRPr lang="en-US" sz="1800" dirty="0">
              <a:latin typeface="Candara" panose="020E0502030303020204" pitchFamily="34" charset="0"/>
            </a:endParaRPr>
          </a:p>
          <a:p>
            <a:r>
              <a:rPr lang="en-US" sz="1800" dirty="0">
                <a:latin typeface="Candara" panose="020E0502030303020204" pitchFamily="34" charset="0"/>
              </a:rPr>
              <a:t>Asked closed-ended questions to verify understanding</a:t>
            </a:r>
          </a:p>
          <a:p>
            <a:r>
              <a:rPr lang="en-US" sz="1800" dirty="0">
                <a:latin typeface="Candara" panose="020E0502030303020204" pitchFamily="34" charset="0"/>
              </a:rPr>
              <a:t>Moderate the pace of the conversation</a:t>
            </a:r>
          </a:p>
          <a:p>
            <a:r>
              <a:rPr lang="en-US" sz="1800" dirty="0">
                <a:latin typeface="Candara" panose="020E0502030303020204" pitchFamily="34" charset="0"/>
              </a:rPr>
              <a:t>Let customers know if you have any difficulty understanding them</a:t>
            </a:r>
          </a:p>
          <a:p>
            <a:r>
              <a:rPr lang="en-US" sz="1800" dirty="0">
                <a:latin typeface="Candara" panose="020E0502030303020204" pitchFamily="34" charset="0"/>
              </a:rPr>
              <a:t>Mimicking the customer's accent</a:t>
            </a:r>
          </a:p>
          <a:p>
            <a:endParaRPr lang="en-US" sz="1800" dirty="0">
              <a:latin typeface="Candara" panose="020E0502030303020204" pitchFamily="34" charset="0"/>
            </a:endParaRPr>
          </a:p>
          <a:p>
            <a:pPr marL="0" indent="0">
              <a:buNone/>
            </a:pPr>
            <a:r>
              <a:rPr lang="en-US" sz="1800" b="1" dirty="0">
                <a:latin typeface="Candara" panose="020E0502030303020204" pitchFamily="34" charset="0"/>
              </a:rPr>
              <a:t>NOTE: </a:t>
            </a:r>
            <a:r>
              <a:rPr lang="en-US" sz="1800" dirty="0">
                <a:latin typeface="Candara" panose="020E0502030303020204" pitchFamily="34" charset="0"/>
              </a:rPr>
              <a:t>This is referencing a section in the course on communication across cultures. Mimicking a person’s accent will be seen as insulting. Below are the main steps described:</a:t>
            </a:r>
          </a:p>
          <a:p>
            <a:pPr lvl="0"/>
            <a:r>
              <a:rPr lang="en-US" sz="1800" dirty="0">
                <a:latin typeface="Candara" panose="020E0502030303020204" pitchFamily="34" charset="0"/>
              </a:rPr>
              <a:t>Listen actively</a:t>
            </a:r>
          </a:p>
          <a:p>
            <a:pPr lvl="0"/>
            <a:r>
              <a:rPr lang="en-US" sz="1800" dirty="0">
                <a:latin typeface="Candara" panose="020E0502030303020204" pitchFamily="34" charset="0"/>
              </a:rPr>
              <a:t>Match customer’s communication style</a:t>
            </a:r>
          </a:p>
          <a:p>
            <a:pPr lvl="0"/>
            <a:r>
              <a:rPr lang="en-US" sz="1800" dirty="0">
                <a:latin typeface="Candara" panose="020E0502030303020204" pitchFamily="34" charset="0"/>
              </a:rPr>
              <a:t>Avoid slang</a:t>
            </a:r>
          </a:p>
          <a:p>
            <a:pPr lvl="0"/>
            <a:r>
              <a:rPr lang="en-US" sz="1800" dirty="0">
                <a:latin typeface="Candara" panose="020E0502030303020204" pitchFamily="34" charset="0"/>
              </a:rPr>
              <a:t>Moderate the pace of the conversation</a:t>
            </a:r>
          </a:p>
          <a:p>
            <a:pPr lvl="0"/>
            <a:r>
              <a:rPr lang="en-US" sz="1800" dirty="0">
                <a:latin typeface="Candara" panose="020E0502030303020204" pitchFamily="34" charset="0"/>
              </a:rPr>
              <a:t>Let customers know if you have difficulty understanding them</a:t>
            </a:r>
          </a:p>
          <a:p>
            <a:pPr lvl="0"/>
            <a:r>
              <a:rPr lang="en-US" sz="1800" dirty="0">
                <a:latin typeface="Candara" panose="020E0502030303020204" pitchFamily="34" charset="0"/>
              </a:rPr>
              <a:t>Pause to consider what is being said</a:t>
            </a:r>
          </a:p>
          <a:p>
            <a:pPr lvl="0"/>
            <a:r>
              <a:rPr lang="en-US" sz="1800" dirty="0">
                <a:latin typeface="Candara" panose="020E0502030303020204" pitchFamily="34" charset="0"/>
              </a:rPr>
              <a:t>Encourage customer to ask for clarification</a:t>
            </a:r>
          </a:p>
          <a:p>
            <a:pPr lvl="0"/>
            <a:r>
              <a:rPr lang="en-US" sz="1800" dirty="0">
                <a:latin typeface="Candara" panose="020E0502030303020204" pitchFamily="34" charset="0"/>
              </a:rPr>
              <a:t>Use close ended question to verify understanding</a:t>
            </a:r>
          </a:p>
        </p:txBody>
      </p:sp>
      <p:sp>
        <p:nvSpPr>
          <p:cNvPr id="4" name="Donut 3">
            <a:extLst>
              <a:ext uri="{FF2B5EF4-FFF2-40B4-BE49-F238E27FC236}">
                <a16:creationId xmlns:a16="http://schemas.microsoft.com/office/drawing/2014/main" id="{6BA1932A-1E37-444A-9991-3777D675D1FE}"/>
              </a:ext>
            </a:extLst>
          </p:cNvPr>
          <p:cNvSpPr/>
          <p:nvPr/>
        </p:nvSpPr>
        <p:spPr>
          <a:xfrm>
            <a:off x="-33717" y="22098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54648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fade">
                                      <p:cBhvr>
                                        <p:cTn id="27" dur="500"/>
                                        <p:tgtEl>
                                          <p:spTgt spid="3">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2" end="12"/>
                                            </p:txEl>
                                          </p:spTgt>
                                        </p:tgtEl>
                                        <p:attrNameLst>
                                          <p:attrName>style.visibility</p:attrName>
                                        </p:attrNameLst>
                                      </p:cBhvr>
                                      <p:to>
                                        <p:strVal val="visible"/>
                                      </p:to>
                                    </p:set>
                                    <p:animEffect transition="in" filter="fade">
                                      <p:cBhvr>
                                        <p:cTn id="30" dur="500"/>
                                        <p:tgtEl>
                                          <p:spTgt spid="3">
                                            <p:txEl>
                                              <p:pRg st="12" end="12"/>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animEffect transition="in" filter="fade">
                                      <p:cBhvr>
                                        <p:cTn id="33" dur="500"/>
                                        <p:tgtEl>
                                          <p:spTgt spid="3">
                                            <p:txEl>
                                              <p:pRg st="13" end="13"/>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14" end="14"/>
                                            </p:txEl>
                                          </p:spTgt>
                                        </p:tgtEl>
                                        <p:attrNameLst>
                                          <p:attrName>style.visibility</p:attrName>
                                        </p:attrNameLst>
                                      </p:cBhvr>
                                      <p:to>
                                        <p:strVal val="visible"/>
                                      </p:to>
                                    </p:set>
                                    <p:animEffect transition="in" filter="fade">
                                      <p:cBhvr>
                                        <p:cTn id="36"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9144000" cy="5364163"/>
          </a:xfrm>
        </p:spPr>
        <p:txBody>
          <a:bodyPr>
            <a:normAutofit fontScale="62500" lnSpcReduction="20000"/>
          </a:bodyPr>
          <a:lstStyle/>
          <a:p>
            <a:pPr marL="0" indent="0" algn="ctr">
              <a:buNone/>
            </a:pPr>
            <a:r>
              <a:rPr lang="en-US" b="1" u="sng" dirty="0">
                <a:latin typeface="Candara" panose="020E0502030303020204" pitchFamily="34" charset="0"/>
              </a:rPr>
              <a:t>If a customer is having trouble following directions over the phone, the best approach would be to:</a:t>
            </a:r>
            <a:endParaRPr lang="en-US" dirty="0">
              <a:latin typeface="Candara" panose="020E0502030303020204" pitchFamily="34" charset="0"/>
            </a:endParaRPr>
          </a:p>
          <a:p>
            <a:r>
              <a:rPr lang="en-US" dirty="0">
                <a:latin typeface="Candara" panose="020E0502030303020204" pitchFamily="34" charset="0"/>
              </a:rPr>
              <a:t>Tell them to call back later</a:t>
            </a:r>
          </a:p>
          <a:p>
            <a:r>
              <a:rPr lang="en-US" dirty="0">
                <a:latin typeface="Candara" panose="020E0502030303020204" pitchFamily="34" charset="0"/>
              </a:rPr>
              <a:t>Paint visual diagrams and pictures with them with your words</a:t>
            </a:r>
          </a:p>
          <a:p>
            <a:r>
              <a:rPr lang="en-US" dirty="0">
                <a:latin typeface="Candara" panose="020E0502030303020204" pitchFamily="34" charset="0"/>
              </a:rPr>
              <a:t>Escalate the issue</a:t>
            </a:r>
          </a:p>
          <a:p>
            <a:r>
              <a:rPr lang="en-US" dirty="0">
                <a:latin typeface="Candara" panose="020E0502030303020204" pitchFamily="34" charset="0"/>
              </a:rPr>
              <a:t>Administer a satisfaction survey</a:t>
            </a:r>
          </a:p>
          <a:p>
            <a:pPr marL="0" indent="0">
              <a:buNone/>
            </a:pPr>
            <a:endParaRPr lang="en-US" dirty="0">
              <a:latin typeface="Candara" panose="020E0502030303020204" pitchFamily="34" charset="0"/>
            </a:endParaRPr>
          </a:p>
          <a:p>
            <a:pPr marL="0" indent="0">
              <a:buNone/>
            </a:pPr>
            <a:r>
              <a:rPr lang="en-US" b="1" i="1" dirty="0">
                <a:latin typeface="Candara" panose="020E0502030303020204" pitchFamily="34" charset="0"/>
              </a:rPr>
              <a:t>Competency 5.18.3</a:t>
            </a:r>
            <a:r>
              <a:rPr lang="en-US" dirty="0">
                <a:latin typeface="Candara" panose="020E0502030303020204" pitchFamily="34" charset="0"/>
              </a:rPr>
              <a:t>: Match a customers’ community style by</a:t>
            </a:r>
          </a:p>
          <a:p>
            <a:r>
              <a:rPr lang="en-US" dirty="0">
                <a:latin typeface="Candara" panose="020E0502030303020204" pitchFamily="34" charset="0"/>
              </a:rPr>
              <a:t>Understanding the customer’s level of proficiency</a:t>
            </a:r>
          </a:p>
          <a:p>
            <a:r>
              <a:rPr lang="en-US" dirty="0">
                <a:latin typeface="Candara" panose="020E0502030303020204" pitchFamily="34" charset="0"/>
              </a:rPr>
              <a:t>Match customer’s vocal elements, if when/appropriate</a:t>
            </a:r>
          </a:p>
          <a:p>
            <a:r>
              <a:rPr lang="en-US" dirty="0">
                <a:latin typeface="Candara" panose="020E0502030303020204" pitchFamily="34" charset="0"/>
              </a:rPr>
              <a:t>Matching customer’s vocabulary</a:t>
            </a:r>
          </a:p>
          <a:p>
            <a:r>
              <a:rPr lang="en-US" dirty="0">
                <a:latin typeface="Candara" panose="020E0502030303020204" pitchFamily="34" charset="0"/>
              </a:rPr>
              <a:t>Using same level of technical terminology as the customer</a:t>
            </a:r>
          </a:p>
          <a:p>
            <a:pPr marL="0" indent="0">
              <a:buNone/>
            </a:pPr>
            <a:endParaRPr lang="en-US" b="1"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If someone is having trouble understanding tasks, they may not be an Auditory communicator/learner, but a Visual communicator/learner, so therefore you’d be more descriptive. No other answer would help them better understand instructions. And an escalation is not needed because there’s no indication a specialist is needed.</a:t>
            </a:r>
          </a:p>
        </p:txBody>
      </p:sp>
      <p:sp>
        <p:nvSpPr>
          <p:cNvPr id="4" name="Donut 3">
            <a:extLst>
              <a:ext uri="{FF2B5EF4-FFF2-40B4-BE49-F238E27FC236}">
                <a16:creationId xmlns:a16="http://schemas.microsoft.com/office/drawing/2014/main" id="{8152925B-0099-4EA6-9BA9-2694F5DBD676}"/>
              </a:ext>
            </a:extLst>
          </p:cNvPr>
          <p:cNvSpPr/>
          <p:nvPr/>
        </p:nvSpPr>
        <p:spPr>
          <a:xfrm>
            <a:off x="0" y="15240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480455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animEffect transition="in" filter="fade">
                                      <p:cBhvr>
                                        <p:cTn id="29"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211763"/>
          </a:xfrm>
        </p:spPr>
        <p:txBody>
          <a:bodyPr>
            <a:normAutofit fontScale="47500" lnSpcReduction="20000"/>
          </a:bodyPr>
          <a:lstStyle/>
          <a:p>
            <a:pPr marL="0" indent="0" algn="ctr">
              <a:buNone/>
            </a:pPr>
            <a:r>
              <a:rPr lang="en-US" sz="4400" b="1" u="sng" dirty="0">
                <a:latin typeface="Candara" panose="020E0502030303020204" pitchFamily="34" charset="0"/>
              </a:rPr>
              <a:t>Which of the following phrases would be appropriate in a helpdesk ticket?</a:t>
            </a:r>
            <a:endParaRPr lang="en-US" sz="4400" dirty="0">
              <a:latin typeface="Candara" panose="020E0502030303020204" pitchFamily="34" charset="0"/>
            </a:endParaRPr>
          </a:p>
          <a:p>
            <a:r>
              <a:rPr lang="en-US" sz="4400" dirty="0">
                <a:latin typeface="Candara" panose="020E0502030303020204" pitchFamily="34" charset="0"/>
              </a:rPr>
              <a:t>Watch out, this guy has no idea what he's doing</a:t>
            </a:r>
          </a:p>
          <a:p>
            <a:r>
              <a:rPr lang="en-US" sz="4400" dirty="0">
                <a:latin typeface="Candara" panose="020E0502030303020204" pitchFamily="34" charset="0"/>
              </a:rPr>
              <a:t>The customer asked too many questions</a:t>
            </a:r>
          </a:p>
          <a:p>
            <a:r>
              <a:rPr lang="en-US" sz="4400" dirty="0">
                <a:latin typeface="Candara" panose="020E0502030303020204" pitchFamily="34" charset="0"/>
              </a:rPr>
              <a:t>The customer raised their tone and did not answer questions</a:t>
            </a:r>
          </a:p>
          <a:p>
            <a:r>
              <a:rPr lang="en-US" sz="4400" dirty="0">
                <a:latin typeface="Candara" panose="020E0502030303020204" pitchFamily="34" charset="0"/>
              </a:rPr>
              <a:t>This customer is better suited for more patient respondents</a:t>
            </a:r>
          </a:p>
          <a:p>
            <a:pPr marL="0" indent="0">
              <a:buNone/>
            </a:pPr>
            <a:endParaRPr lang="en-US" sz="4400" dirty="0">
              <a:latin typeface="Candara" panose="020E0502030303020204" pitchFamily="34" charset="0"/>
            </a:endParaRPr>
          </a:p>
          <a:p>
            <a:pPr marL="0" indent="0">
              <a:buNone/>
            </a:pPr>
            <a:r>
              <a:rPr lang="en-US" sz="4400" b="1" dirty="0">
                <a:latin typeface="Candara" panose="020E0502030303020204" pitchFamily="34" charset="0"/>
              </a:rPr>
              <a:t>NOTE: </a:t>
            </a:r>
            <a:r>
              <a:rPr lang="en-US" sz="4400" dirty="0">
                <a:latin typeface="Candara" panose="020E0502030303020204" pitchFamily="34" charset="0"/>
              </a:rPr>
              <a:t>Descriptions of customer behavior should be written in an objective, factual manner. All documentation should meet the journalism standard, stating just relevant facts and not opinions.</a:t>
            </a:r>
          </a:p>
          <a:p>
            <a:pPr marL="0" indent="0">
              <a:buNone/>
            </a:pPr>
            <a:endParaRPr lang="en-US" sz="1300" dirty="0">
              <a:latin typeface="Candara" panose="020E0502030303020204" pitchFamily="34" charset="0"/>
            </a:endParaRPr>
          </a:p>
          <a:p>
            <a:pPr marL="0" indent="0">
              <a:buNone/>
            </a:pPr>
            <a:r>
              <a:rPr lang="en-US" sz="4400" dirty="0">
                <a:latin typeface="Candara" panose="020E0502030303020204" pitchFamily="34" charset="0"/>
              </a:rPr>
              <a:t>With the first choice, you are making a judgment on the customer’s knowledge. </a:t>
            </a:r>
          </a:p>
          <a:p>
            <a:pPr marL="0" indent="0">
              <a:buNone/>
            </a:pPr>
            <a:endParaRPr lang="en-US" sz="1300" dirty="0">
              <a:latin typeface="Candara" panose="020E0502030303020204" pitchFamily="34" charset="0"/>
            </a:endParaRPr>
          </a:p>
          <a:p>
            <a:pPr marL="0" indent="0">
              <a:buNone/>
            </a:pPr>
            <a:r>
              <a:rPr lang="en-US" sz="4400" dirty="0">
                <a:latin typeface="Candara" panose="020E0502030303020204" pitchFamily="34" charset="0"/>
              </a:rPr>
              <a:t>With the second choice, by stating the customer asked “too many” questions, you are giving your own opinion.</a:t>
            </a:r>
          </a:p>
          <a:p>
            <a:pPr marL="0" indent="0">
              <a:buNone/>
            </a:pPr>
            <a:endParaRPr lang="en-US" sz="1500" dirty="0">
              <a:latin typeface="Candara" panose="020E0502030303020204" pitchFamily="34" charset="0"/>
            </a:endParaRPr>
          </a:p>
          <a:p>
            <a:pPr marL="0" indent="0">
              <a:buNone/>
            </a:pPr>
            <a:r>
              <a:rPr lang="en-US" sz="4400" dirty="0">
                <a:latin typeface="Candara" panose="020E0502030303020204" pitchFamily="34" charset="0"/>
              </a:rPr>
              <a:t>The third choice remains objective and factual.</a:t>
            </a:r>
          </a:p>
          <a:p>
            <a:pPr marL="0" indent="0">
              <a:buNone/>
            </a:pPr>
            <a:endParaRPr lang="en-US" sz="1800" dirty="0">
              <a:latin typeface="Candara" panose="020E0502030303020204" pitchFamily="34" charset="0"/>
            </a:endParaRPr>
          </a:p>
          <a:p>
            <a:pPr marL="0" indent="0">
              <a:buNone/>
            </a:pPr>
            <a:r>
              <a:rPr lang="en-US" sz="4400" dirty="0">
                <a:latin typeface="Candara" panose="020E0502030303020204" pitchFamily="34" charset="0"/>
              </a:rPr>
              <a:t>With the fourth choice, you are also making a judgment on the customer’s attitude.</a:t>
            </a:r>
          </a:p>
        </p:txBody>
      </p:sp>
      <p:sp>
        <p:nvSpPr>
          <p:cNvPr id="4" name="Donut 3">
            <a:extLst>
              <a:ext uri="{FF2B5EF4-FFF2-40B4-BE49-F238E27FC236}">
                <a16:creationId xmlns:a16="http://schemas.microsoft.com/office/drawing/2014/main" id="{E134107C-0BC7-4598-AA67-ADF63766FA7D}"/>
              </a:ext>
            </a:extLst>
          </p:cNvPr>
          <p:cNvSpPr/>
          <p:nvPr/>
        </p:nvSpPr>
        <p:spPr>
          <a:xfrm>
            <a:off x="0" y="18288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608509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Effect transition="in" filter="fade">
                                      <p:cBhvr>
                                        <p:cTn id="15" dur="500"/>
                                        <p:tgtEl>
                                          <p:spTgt spid="3">
                                            <p:txEl>
                                              <p:pRg st="8" end="8"/>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10" end="10"/>
                                            </p:txEl>
                                          </p:spTgt>
                                        </p:tgtEl>
                                        <p:attrNameLst>
                                          <p:attrName>style.visibility</p:attrName>
                                        </p:attrNameLst>
                                      </p:cBhvr>
                                      <p:to>
                                        <p:strVal val="visible"/>
                                      </p:to>
                                    </p:set>
                                    <p:animEffect transition="in" filter="fade">
                                      <p:cBhvr>
                                        <p:cTn id="18" dur="500"/>
                                        <p:tgtEl>
                                          <p:spTgt spid="3">
                                            <p:txEl>
                                              <p:pRg st="10" end="10"/>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12" end="12"/>
                                            </p:txEl>
                                          </p:spTgt>
                                        </p:tgtEl>
                                        <p:attrNameLst>
                                          <p:attrName>style.visibility</p:attrName>
                                        </p:attrNameLst>
                                      </p:cBhvr>
                                      <p:to>
                                        <p:strVal val="visible"/>
                                      </p:to>
                                    </p:set>
                                    <p:animEffect transition="in" filter="fade">
                                      <p:cBhvr>
                                        <p:cTn id="21" dur="500"/>
                                        <p:tgtEl>
                                          <p:spTgt spid="3">
                                            <p:txEl>
                                              <p:pRg st="12" end="12"/>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4" end="14"/>
                                            </p:txEl>
                                          </p:spTgt>
                                        </p:tgtEl>
                                        <p:attrNameLst>
                                          <p:attrName>style.visibility</p:attrName>
                                        </p:attrNameLst>
                                      </p:cBhvr>
                                      <p:to>
                                        <p:strVal val="visible"/>
                                      </p:to>
                                    </p:set>
                                    <p:animEffect transition="in" filter="fade">
                                      <p:cBhvr>
                                        <p:cTn id="24"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40000" lnSpcReduction="20000"/>
          </a:bodyPr>
          <a:lstStyle/>
          <a:p>
            <a:pPr marL="0" indent="0" algn="ctr">
              <a:buNone/>
            </a:pPr>
            <a:r>
              <a:rPr lang="en-US" sz="4300" b="1" u="sng" dirty="0">
                <a:latin typeface="Candara" panose="020E0502030303020204" pitchFamily="34" charset="0"/>
              </a:rPr>
              <a:t>A transfer when you keep the customer on the phone and conference in a third party without an introduction is called a(n):</a:t>
            </a:r>
          </a:p>
          <a:p>
            <a:r>
              <a:rPr lang="en-US" sz="4300" dirty="0">
                <a:latin typeface="Candara" panose="020E0502030303020204" pitchFamily="34" charset="0"/>
              </a:rPr>
              <a:t>Cold Transfer</a:t>
            </a:r>
          </a:p>
          <a:p>
            <a:r>
              <a:rPr lang="en-US" sz="4300" dirty="0">
                <a:latin typeface="Candara" panose="020E0502030303020204" pitchFamily="34" charset="0"/>
              </a:rPr>
              <a:t>Warm Transfer</a:t>
            </a:r>
          </a:p>
          <a:p>
            <a:r>
              <a:rPr lang="en-US" sz="4300" dirty="0">
                <a:latin typeface="Candara" panose="020E0502030303020204" pitchFamily="34" charset="0"/>
              </a:rPr>
              <a:t>Hot Transfer</a:t>
            </a:r>
          </a:p>
          <a:p>
            <a:r>
              <a:rPr lang="en-US" sz="4300" dirty="0">
                <a:latin typeface="Candara" panose="020E0502030303020204" pitchFamily="34" charset="0"/>
              </a:rPr>
              <a:t>Automated Call Distribution</a:t>
            </a:r>
          </a:p>
          <a:p>
            <a:endParaRPr lang="en-US" sz="4300" dirty="0">
              <a:latin typeface="Candara" panose="020E0502030303020204" pitchFamily="34" charset="0"/>
            </a:endParaRPr>
          </a:p>
          <a:p>
            <a:pPr marL="0" indent="0">
              <a:buNone/>
            </a:pPr>
            <a:r>
              <a:rPr lang="en-US" sz="4300" b="1" dirty="0">
                <a:latin typeface="Candara" panose="020E0502030303020204" pitchFamily="34" charset="0"/>
              </a:rPr>
              <a:t>NOTE: </a:t>
            </a:r>
            <a:r>
              <a:rPr lang="en-US" sz="4300" dirty="0">
                <a:latin typeface="Candara" panose="020E0502030303020204" pitchFamily="34" charset="0"/>
              </a:rPr>
              <a:t>Once again, this boils down to knowing the different types of transfers.</a:t>
            </a:r>
          </a:p>
          <a:p>
            <a:pPr marL="0" indent="0">
              <a:buNone/>
            </a:pPr>
            <a:r>
              <a:rPr lang="en-US" sz="4300" dirty="0">
                <a:latin typeface="Candara" panose="020E0502030303020204" pitchFamily="34" charset="0"/>
              </a:rPr>
              <a:t> </a:t>
            </a:r>
          </a:p>
          <a:p>
            <a:pPr marL="0" indent="0">
              <a:buNone/>
            </a:pPr>
            <a:r>
              <a:rPr lang="en-US" sz="4300" i="1" dirty="0">
                <a:latin typeface="Candara" panose="020E0502030303020204" pitchFamily="34" charset="0"/>
              </a:rPr>
              <a:t>Cold Transfer:</a:t>
            </a:r>
            <a:r>
              <a:rPr lang="en-US" sz="4300" dirty="0">
                <a:latin typeface="Candara" panose="020E0502030303020204" pitchFamily="34" charset="0"/>
              </a:rPr>
              <a:t> When I transfer a call to another person without any introduction. This is bad because it would require the transferred staff to ask all the questions already explained to you. Also, it can result in the customer getting the voicemail of the other staff.</a:t>
            </a:r>
            <a:br>
              <a:rPr lang="en-US" sz="4300" dirty="0">
                <a:latin typeface="Candara" panose="020E0502030303020204" pitchFamily="34" charset="0"/>
              </a:rPr>
            </a:br>
            <a:endParaRPr lang="en-US" sz="4300" dirty="0">
              <a:latin typeface="Candara" panose="020E0502030303020204" pitchFamily="34" charset="0"/>
            </a:endParaRPr>
          </a:p>
          <a:p>
            <a:pPr marL="0" indent="0">
              <a:buNone/>
            </a:pPr>
            <a:r>
              <a:rPr lang="en-US" sz="4300" i="1" dirty="0">
                <a:latin typeface="Candara" panose="020E0502030303020204" pitchFamily="34" charset="0"/>
              </a:rPr>
              <a:t>Warm Transfer:</a:t>
            </a:r>
            <a:r>
              <a:rPr lang="en-US" sz="4300" dirty="0">
                <a:latin typeface="Candara" panose="020E0502030303020204" pitchFamily="34" charset="0"/>
              </a:rPr>
              <a:t> This is when you connect privately with the staff to whom you are transferring, before transferring the customer. This prevents repeat questions to the customer, and allows you to prep the transferred staff.</a:t>
            </a:r>
          </a:p>
          <a:p>
            <a:pPr marL="0" indent="0">
              <a:buNone/>
            </a:pPr>
            <a:r>
              <a:rPr lang="en-US" sz="4300" dirty="0">
                <a:latin typeface="Candara" panose="020E0502030303020204" pitchFamily="34" charset="0"/>
              </a:rPr>
              <a:t> </a:t>
            </a:r>
          </a:p>
          <a:p>
            <a:pPr marL="0" indent="0">
              <a:buNone/>
            </a:pPr>
            <a:r>
              <a:rPr lang="en-US" sz="4300" i="1" dirty="0">
                <a:latin typeface="Candara" panose="020E0502030303020204" pitchFamily="34" charset="0"/>
              </a:rPr>
              <a:t>Hot Transfer:</a:t>
            </a:r>
            <a:r>
              <a:rPr lang="en-US" sz="4300" dirty="0">
                <a:latin typeface="Candara" panose="020E0502030303020204" pitchFamily="34" charset="0"/>
              </a:rPr>
              <a:t> This is when you automatically connect in the new staff while the customer is there. This isn’t ideal because it doesn’t allow you to prep the transferred staff. For example, you couldn’t say something like “The customer tends to cut you off.” Or the new staff may not realize the customer is there, and speak out of line.</a:t>
            </a:r>
          </a:p>
        </p:txBody>
      </p:sp>
      <p:sp>
        <p:nvSpPr>
          <p:cNvPr id="4" name="Donut 3">
            <a:extLst>
              <a:ext uri="{FF2B5EF4-FFF2-40B4-BE49-F238E27FC236}">
                <a16:creationId xmlns:a16="http://schemas.microsoft.com/office/drawing/2014/main" id="{B26112D2-2F34-4C8C-A9B3-A480795011EC}"/>
              </a:ext>
            </a:extLst>
          </p:cNvPr>
          <p:cNvSpPr/>
          <p:nvPr/>
        </p:nvSpPr>
        <p:spPr>
          <a:xfrm>
            <a:off x="-76200" y="17526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091106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fade">
                                      <p:cBhvr>
                                        <p:cTn id="2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410200"/>
          </a:xfrm>
        </p:spPr>
        <p:txBody>
          <a:bodyPr>
            <a:normAutofit fontScale="55000" lnSpcReduction="20000"/>
          </a:bodyPr>
          <a:lstStyle/>
          <a:p>
            <a:pPr marL="0" indent="0" algn="ctr">
              <a:buNone/>
            </a:pPr>
            <a:r>
              <a:rPr lang="en-US" sz="3500" b="1" u="sng" dirty="0">
                <a:latin typeface="Candara" panose="020E0502030303020204" pitchFamily="34" charset="0"/>
              </a:rPr>
              <a:t>If you need to escalate a call to a higher authority (Such as a supervisor), this would be called a(n): </a:t>
            </a:r>
          </a:p>
          <a:p>
            <a:r>
              <a:rPr lang="en-US" sz="3500" dirty="0">
                <a:latin typeface="Candara" panose="020E0502030303020204" pitchFamily="34" charset="0"/>
              </a:rPr>
              <a:t>Functional Escalation</a:t>
            </a:r>
          </a:p>
          <a:p>
            <a:r>
              <a:rPr lang="en-US" sz="3500" dirty="0">
                <a:latin typeface="Candara" panose="020E0502030303020204" pitchFamily="34" charset="0"/>
              </a:rPr>
              <a:t>Hierarchical Escalation</a:t>
            </a:r>
          </a:p>
          <a:p>
            <a:r>
              <a:rPr lang="en-US" sz="3500" dirty="0">
                <a:latin typeface="Candara" panose="020E0502030303020204" pitchFamily="34" charset="0"/>
              </a:rPr>
              <a:t>Upward Escalation</a:t>
            </a:r>
          </a:p>
          <a:p>
            <a:r>
              <a:rPr lang="en-US" sz="3500" dirty="0">
                <a:latin typeface="Candara" panose="020E0502030303020204" pitchFamily="34" charset="0"/>
              </a:rPr>
              <a:t>Specialist Escalation</a:t>
            </a:r>
          </a:p>
          <a:p>
            <a:pPr marL="0" indent="0">
              <a:buNone/>
            </a:pPr>
            <a:endParaRPr lang="en-US" sz="3500" dirty="0">
              <a:latin typeface="Candara" panose="020E0502030303020204" pitchFamily="34" charset="0"/>
            </a:endParaRPr>
          </a:p>
          <a:p>
            <a:pPr marL="0" lvl="0" indent="0">
              <a:buNone/>
            </a:pPr>
            <a:r>
              <a:rPr lang="en-US" sz="3500" b="1" i="1" dirty="0">
                <a:latin typeface="Candara" panose="020E0502030303020204" pitchFamily="34" charset="0"/>
              </a:rPr>
              <a:t>Competency 5.23.1:</a:t>
            </a:r>
            <a:r>
              <a:rPr lang="en-US" sz="3500" dirty="0">
                <a:latin typeface="Candara" panose="020E0502030303020204" pitchFamily="34" charset="0"/>
              </a:rPr>
              <a:t> </a:t>
            </a:r>
          </a:p>
          <a:p>
            <a:pPr lvl="0"/>
            <a:r>
              <a:rPr lang="en-US" sz="3500" dirty="0">
                <a:latin typeface="Candara" panose="020E0502030303020204" pitchFamily="34" charset="0"/>
              </a:rPr>
              <a:t>Functional Escalation: moving an incident or service request laterally to a specialist more appropriate to an incident</a:t>
            </a:r>
          </a:p>
          <a:p>
            <a:pPr lvl="0"/>
            <a:r>
              <a:rPr lang="en-US" sz="3500" dirty="0">
                <a:latin typeface="Candara" panose="020E0502030303020204" pitchFamily="34" charset="0"/>
              </a:rPr>
              <a:t>Hierarchical Escalation: moving an incident or service request upwards to a higher authority.</a:t>
            </a:r>
          </a:p>
          <a:p>
            <a:pPr lvl="0"/>
            <a:endParaRPr lang="en-US" sz="3500" dirty="0">
              <a:latin typeface="Candara" panose="020E0502030303020204" pitchFamily="34" charset="0"/>
            </a:endParaRPr>
          </a:p>
          <a:p>
            <a:pPr marL="0" indent="0">
              <a:buNone/>
            </a:pPr>
            <a:r>
              <a:rPr lang="en-US" sz="3500" b="1" dirty="0">
                <a:latin typeface="Candara" panose="020E0502030303020204" pitchFamily="34" charset="0"/>
              </a:rPr>
              <a:t>NOTE: </a:t>
            </a:r>
            <a:r>
              <a:rPr lang="en-US" sz="3500" dirty="0">
                <a:latin typeface="Candara" panose="020E0502030303020204" pitchFamily="34" charset="0"/>
              </a:rPr>
              <a:t>Think of functional escalation as moving something to a higher tier level. A hierarchical escalation is moving it up to a manager (not a more advanced specialist) to deal with things such as breaches of SLA or complaints. Another reason a hierarchical escalation may occur is that the level is so complicated, it cannot be resolved In time by the company, so that manager needs to know. Simply put, functional escalation means a higher tier, and hierarchical escalation means a manager or Supervisor comes in.</a:t>
            </a:r>
          </a:p>
          <a:p>
            <a:pPr marL="0" lvl="0" indent="0">
              <a:buNone/>
            </a:pPr>
            <a:endParaRPr lang="en-US" dirty="0"/>
          </a:p>
          <a:p>
            <a:pPr marL="0" indent="0">
              <a:buNone/>
            </a:pPr>
            <a:endParaRPr lang="en-US" dirty="0"/>
          </a:p>
        </p:txBody>
      </p:sp>
      <p:sp>
        <p:nvSpPr>
          <p:cNvPr id="4" name="Donut 3">
            <a:extLst>
              <a:ext uri="{FF2B5EF4-FFF2-40B4-BE49-F238E27FC236}">
                <a16:creationId xmlns:a16="http://schemas.microsoft.com/office/drawing/2014/main" id="{FDC51D6D-FB4A-4290-8978-8E958CF7E606}"/>
              </a:ext>
            </a:extLst>
          </p:cNvPr>
          <p:cNvSpPr/>
          <p:nvPr/>
        </p:nvSpPr>
        <p:spPr>
          <a:xfrm>
            <a:off x="0" y="16002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27888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animEffect transition="in" filter="fade">
                                      <p:cBhvr>
                                        <p:cTn id="23"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8" y="800100"/>
            <a:ext cx="9144000" cy="5257800"/>
          </a:xfrm>
        </p:spPr>
        <p:txBody>
          <a:bodyPr>
            <a:normAutofit fontScale="25000" lnSpcReduction="20000"/>
          </a:bodyPr>
          <a:lstStyle/>
          <a:p>
            <a:pPr marL="0" indent="0" algn="ctr">
              <a:buNone/>
            </a:pPr>
            <a:r>
              <a:rPr lang="en-US" sz="6400" b="1" u="sng" dirty="0">
                <a:latin typeface="Candara" panose="020E0502030303020204" pitchFamily="34" charset="0"/>
              </a:rPr>
              <a:t>Which of the following should you try to avoid in written communication?</a:t>
            </a:r>
            <a:endParaRPr lang="en-US" sz="6400" dirty="0">
              <a:latin typeface="Candara" panose="020E0502030303020204" pitchFamily="34" charset="0"/>
            </a:endParaRPr>
          </a:p>
          <a:p>
            <a:r>
              <a:rPr lang="en-US" sz="6400" dirty="0">
                <a:latin typeface="Candara" panose="020E0502030303020204" pitchFamily="34" charset="0"/>
              </a:rPr>
              <a:t>Using the word "we“</a:t>
            </a:r>
          </a:p>
          <a:p>
            <a:r>
              <a:rPr lang="en-US" sz="6400" dirty="0">
                <a:latin typeface="Candara" panose="020E0502030303020204" pitchFamily="34" charset="0"/>
              </a:rPr>
              <a:t>Using clear, concise, business language</a:t>
            </a:r>
          </a:p>
          <a:p>
            <a:r>
              <a:rPr lang="en-US" sz="6400" dirty="0">
                <a:latin typeface="Candara" panose="020E0502030303020204" pitchFamily="34" charset="0"/>
              </a:rPr>
              <a:t>Focusing on impact</a:t>
            </a:r>
          </a:p>
          <a:p>
            <a:r>
              <a:rPr lang="en-US" sz="6400" dirty="0">
                <a:latin typeface="Candara" panose="020E0502030303020204" pitchFamily="34" charset="0"/>
              </a:rPr>
              <a:t>Acronyms</a:t>
            </a:r>
          </a:p>
          <a:p>
            <a:pPr marL="0" indent="0">
              <a:buNone/>
            </a:pPr>
            <a:endParaRPr lang="en-US" sz="2800" dirty="0">
              <a:latin typeface="Candara" panose="020E0502030303020204" pitchFamily="34" charset="0"/>
            </a:endParaRPr>
          </a:p>
          <a:p>
            <a:pPr marL="0" indent="0">
              <a:buNone/>
            </a:pPr>
            <a:r>
              <a:rPr lang="en-US" sz="6400" b="1" i="1" dirty="0">
                <a:latin typeface="Candara" panose="020E0502030303020204" pitchFamily="34" charset="0"/>
              </a:rPr>
              <a:t>Competency 5.16.8: </a:t>
            </a:r>
            <a:r>
              <a:rPr lang="en-US" sz="6400" dirty="0">
                <a:latin typeface="Candara" panose="020E0502030303020204" pitchFamily="34" charset="0"/>
              </a:rPr>
              <a:t>When interacting with a customer, avoid:</a:t>
            </a:r>
          </a:p>
          <a:p>
            <a:pPr lvl="0"/>
            <a:r>
              <a:rPr lang="en-US" sz="6400" dirty="0">
                <a:latin typeface="Candara" panose="020E0502030303020204" pitchFamily="34" charset="0"/>
              </a:rPr>
              <a:t>Asking the customer to repeat information that has already been documented</a:t>
            </a:r>
          </a:p>
          <a:p>
            <a:pPr lvl="0"/>
            <a:r>
              <a:rPr lang="en-US" sz="6400" dirty="0">
                <a:latin typeface="Candara" panose="020E0502030303020204" pitchFamily="34" charset="0"/>
              </a:rPr>
              <a:t>Answer a call or page during an onsite visit with a customer</a:t>
            </a:r>
          </a:p>
          <a:p>
            <a:pPr lvl="0"/>
            <a:r>
              <a:rPr lang="en-US" sz="6400" dirty="0">
                <a:latin typeface="Candara" panose="020E0502030303020204" pitchFamily="34" charset="0"/>
              </a:rPr>
              <a:t>Expressing negative opinion about other people, teams, or departments</a:t>
            </a:r>
          </a:p>
          <a:p>
            <a:pPr lvl="0"/>
            <a:r>
              <a:rPr lang="en-US" sz="6400" dirty="0">
                <a:latin typeface="Candara" panose="020E0502030303020204" pitchFamily="34" charset="0"/>
              </a:rPr>
              <a:t>Speaking too quickly and not fully explaining the incident or resolution</a:t>
            </a:r>
          </a:p>
          <a:p>
            <a:pPr lvl="0"/>
            <a:r>
              <a:rPr lang="en-US" sz="6400" dirty="0">
                <a:latin typeface="Candara" panose="020E0502030303020204" pitchFamily="34" charset="0"/>
              </a:rPr>
              <a:t>Eating food or chewing gum</a:t>
            </a:r>
          </a:p>
          <a:p>
            <a:pPr lvl="0"/>
            <a:r>
              <a:rPr lang="en-US" sz="6400" b="1" u="sng" dirty="0">
                <a:latin typeface="Candara" panose="020E0502030303020204" pitchFamily="34" charset="0"/>
              </a:rPr>
              <a:t>Using acronyms</a:t>
            </a:r>
            <a:r>
              <a:rPr lang="en-US" sz="6400" dirty="0">
                <a:latin typeface="Candara" panose="020E0502030303020204" pitchFamily="34" charset="0"/>
              </a:rPr>
              <a:t>, slang, regional expressions, and terms of endearment</a:t>
            </a:r>
          </a:p>
          <a:p>
            <a:pPr lvl="0"/>
            <a:r>
              <a:rPr lang="en-US" sz="6400" dirty="0">
                <a:latin typeface="Candara" panose="020E0502030303020204" pitchFamily="34" charset="0"/>
              </a:rPr>
              <a:t>Being drawn into an argument with a frustrated customer</a:t>
            </a:r>
          </a:p>
          <a:p>
            <a:pPr lvl="0"/>
            <a:r>
              <a:rPr lang="en-US" sz="6400" dirty="0">
                <a:latin typeface="Candara" panose="020E0502030303020204" pitchFamily="34" charset="0"/>
              </a:rPr>
              <a:t>Invading personal space</a:t>
            </a:r>
          </a:p>
          <a:p>
            <a:r>
              <a:rPr lang="en-US" sz="6400" dirty="0">
                <a:latin typeface="Candara" panose="020E0502030303020204" pitchFamily="34" charset="0"/>
              </a:rPr>
              <a:t>Taking over customer’s workstation before asking permission or before allowing customer to save their work</a:t>
            </a:r>
          </a:p>
          <a:p>
            <a:endParaRPr lang="en-US" sz="2800" dirty="0">
              <a:latin typeface="Candara" panose="020E0502030303020204" pitchFamily="34" charset="0"/>
            </a:endParaRPr>
          </a:p>
          <a:p>
            <a:pPr marL="0" indent="0">
              <a:buNone/>
            </a:pPr>
            <a:r>
              <a:rPr lang="en-US" sz="6400" b="1" dirty="0">
                <a:latin typeface="Candara" panose="020E0502030303020204" pitchFamily="34" charset="0"/>
              </a:rPr>
              <a:t>NOTE: </a:t>
            </a:r>
            <a:r>
              <a:rPr lang="en-US" sz="6400" dirty="0">
                <a:latin typeface="Candara" panose="020E0502030303020204" pitchFamily="34" charset="0"/>
              </a:rPr>
              <a:t>A best practice mentioned is to avoid using “you” in e-mails, as it can come off accusatory. Using “we” is okay because that defines a team environment and can help a customer better accept a decision. For example: “I decided to choose someone else” vs “The company unfortunately decided on another person.”</a:t>
            </a:r>
          </a:p>
          <a:p>
            <a:pPr marL="0" indent="0">
              <a:buNone/>
            </a:pPr>
            <a:endParaRPr lang="en-US" sz="2800" dirty="0">
              <a:latin typeface="Candara" panose="020E0502030303020204" pitchFamily="34" charset="0"/>
            </a:endParaRPr>
          </a:p>
          <a:p>
            <a:pPr marL="0" indent="0">
              <a:buNone/>
            </a:pPr>
            <a:r>
              <a:rPr lang="en-US" sz="6400" dirty="0">
                <a:latin typeface="Candara" panose="020E0502030303020204" pitchFamily="34" charset="0"/>
              </a:rPr>
              <a:t>Avoiding acronyms is good because not everyone always understands them. For example, I could tell you Byte Back used to teach IC3 classes, but you probably wouldn’t know what I meant.</a:t>
            </a:r>
          </a:p>
          <a:p>
            <a:pPr marL="0" indent="0">
              <a:buNone/>
            </a:pPr>
            <a:br>
              <a:rPr lang="en-US" sz="5600" dirty="0"/>
            </a:br>
            <a:br>
              <a:rPr lang="en-US" dirty="0"/>
            </a:br>
            <a:endParaRPr lang="en-US" dirty="0"/>
          </a:p>
        </p:txBody>
      </p:sp>
      <p:sp>
        <p:nvSpPr>
          <p:cNvPr id="4" name="Donut 3">
            <a:extLst>
              <a:ext uri="{FF2B5EF4-FFF2-40B4-BE49-F238E27FC236}">
                <a16:creationId xmlns:a16="http://schemas.microsoft.com/office/drawing/2014/main" id="{8C54DB43-E567-4BF3-A10B-0C69EE51D85B}"/>
              </a:ext>
            </a:extLst>
          </p:cNvPr>
          <p:cNvSpPr/>
          <p:nvPr/>
        </p:nvSpPr>
        <p:spPr>
          <a:xfrm>
            <a:off x="-2628" y="17526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52318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fade">
                                      <p:cBhvr>
                                        <p:cTn id="27" dur="500"/>
                                        <p:tgtEl>
                                          <p:spTgt spid="3">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2" end="12"/>
                                            </p:txEl>
                                          </p:spTgt>
                                        </p:tgtEl>
                                        <p:attrNameLst>
                                          <p:attrName>style.visibility</p:attrName>
                                        </p:attrNameLst>
                                      </p:cBhvr>
                                      <p:to>
                                        <p:strVal val="visible"/>
                                      </p:to>
                                    </p:set>
                                    <p:animEffect transition="in" filter="fade">
                                      <p:cBhvr>
                                        <p:cTn id="30" dur="500"/>
                                        <p:tgtEl>
                                          <p:spTgt spid="3">
                                            <p:txEl>
                                              <p:pRg st="12" end="12"/>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animEffect transition="in" filter="fade">
                                      <p:cBhvr>
                                        <p:cTn id="33" dur="500"/>
                                        <p:tgtEl>
                                          <p:spTgt spid="3">
                                            <p:txEl>
                                              <p:pRg st="13" end="13"/>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14" end="14"/>
                                            </p:txEl>
                                          </p:spTgt>
                                        </p:tgtEl>
                                        <p:attrNameLst>
                                          <p:attrName>style.visibility</p:attrName>
                                        </p:attrNameLst>
                                      </p:cBhvr>
                                      <p:to>
                                        <p:strVal val="visible"/>
                                      </p:to>
                                    </p:set>
                                    <p:animEffect transition="in" filter="fade">
                                      <p:cBhvr>
                                        <p:cTn id="36" dur="500"/>
                                        <p:tgtEl>
                                          <p:spTgt spid="3">
                                            <p:txEl>
                                              <p:pRg st="14" end="14"/>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15" end="15"/>
                                            </p:txEl>
                                          </p:spTgt>
                                        </p:tgtEl>
                                        <p:attrNameLst>
                                          <p:attrName>style.visibility</p:attrName>
                                        </p:attrNameLst>
                                      </p:cBhvr>
                                      <p:to>
                                        <p:strVal val="visible"/>
                                      </p:to>
                                    </p:set>
                                    <p:animEffect transition="in" filter="fade">
                                      <p:cBhvr>
                                        <p:cTn id="39" dur="500"/>
                                        <p:tgtEl>
                                          <p:spTgt spid="3">
                                            <p:txEl>
                                              <p:pRg st="15" end="1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
                                            <p:txEl>
                                              <p:pRg st="17" end="17"/>
                                            </p:txEl>
                                          </p:spTgt>
                                        </p:tgtEl>
                                        <p:attrNameLst>
                                          <p:attrName>style.visibility</p:attrName>
                                        </p:attrNameLst>
                                      </p:cBhvr>
                                      <p:to>
                                        <p:strVal val="visible"/>
                                      </p:to>
                                    </p:set>
                                    <p:animEffect transition="in" filter="fade">
                                      <p:cBhvr>
                                        <p:cTn id="44" dur="500"/>
                                        <p:tgtEl>
                                          <p:spTgt spid="3">
                                            <p:txEl>
                                              <p:pRg st="17" end="17"/>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3">
                                            <p:txEl>
                                              <p:pRg st="19" end="19"/>
                                            </p:txEl>
                                          </p:spTgt>
                                        </p:tgtEl>
                                        <p:attrNameLst>
                                          <p:attrName>style.visibility</p:attrName>
                                        </p:attrNameLst>
                                      </p:cBhvr>
                                      <p:to>
                                        <p:strVal val="visible"/>
                                      </p:to>
                                    </p:set>
                                    <p:animEffect transition="in" filter="fade">
                                      <p:cBhvr>
                                        <p:cTn id="47" dur="500"/>
                                        <p:tgtEl>
                                          <p:spTgt spid="3">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92500" lnSpcReduction="20000"/>
          </a:bodyPr>
          <a:lstStyle/>
          <a:p>
            <a:pPr marL="0" indent="0" algn="ctr">
              <a:buNone/>
            </a:pPr>
            <a:r>
              <a:rPr lang="en-US" b="1" u="sng" dirty="0">
                <a:latin typeface="Candara" panose="020E0502030303020204" pitchFamily="34" charset="0"/>
              </a:rPr>
              <a:t>When is it important for incidents and service requests to be logged?</a:t>
            </a:r>
          </a:p>
          <a:p>
            <a:r>
              <a:rPr lang="en-US" dirty="0">
                <a:latin typeface="Candara" panose="020E0502030303020204" pitchFamily="34" charset="0"/>
              </a:rPr>
              <a:t>Every time you provide support.</a:t>
            </a:r>
          </a:p>
          <a:p>
            <a:r>
              <a:rPr lang="en-US" dirty="0">
                <a:latin typeface="Candara" panose="020E0502030303020204" pitchFamily="34" charset="0"/>
              </a:rPr>
              <a:t>If the customer asks for a confirmation.</a:t>
            </a:r>
          </a:p>
          <a:p>
            <a:r>
              <a:rPr lang="en-US" dirty="0">
                <a:latin typeface="Candara" panose="020E0502030303020204" pitchFamily="34" charset="0"/>
              </a:rPr>
              <a:t>Only when you are not too busy.</a:t>
            </a:r>
          </a:p>
          <a:p>
            <a:r>
              <a:rPr lang="en-US" dirty="0">
                <a:latin typeface="Candara" panose="020E0502030303020204" pitchFamily="34" charset="0"/>
              </a:rPr>
              <a:t>When you have to escalate the issue.</a:t>
            </a:r>
          </a:p>
          <a:p>
            <a:endParaRPr lang="en-US"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Not defined in a specific competency, but the idea is you always need to document your interaction with customers. This helps provide proper data to assure accurate quality assurance, Customer service management, Knowledge Management, etc.</a:t>
            </a:r>
          </a:p>
        </p:txBody>
      </p:sp>
      <p:sp>
        <p:nvSpPr>
          <p:cNvPr id="4" name="Donut 3">
            <a:extLst>
              <a:ext uri="{FF2B5EF4-FFF2-40B4-BE49-F238E27FC236}">
                <a16:creationId xmlns:a16="http://schemas.microsoft.com/office/drawing/2014/main" id="{A4AB6CFB-D8A1-4C35-8334-F06510531013}"/>
              </a:ext>
            </a:extLst>
          </p:cNvPr>
          <p:cNvSpPr/>
          <p:nvPr/>
        </p:nvSpPr>
        <p:spPr>
          <a:xfrm>
            <a:off x="0" y="16764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03488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Byte Back PowerPoint Template Gre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Byte Back PowerPoint Template Green</Template>
  <TotalTime>36792</TotalTime>
  <Words>1746</Words>
  <Application>Microsoft Office PowerPoint</Application>
  <PresentationFormat>On-screen Show (4:3)</PresentationFormat>
  <Paragraphs>178</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Candara</vt:lpstr>
      <vt:lpstr>Open Sans</vt:lpstr>
      <vt:lpstr>Byte Back PowerPoint Template Green</vt:lpstr>
      <vt:lpstr>HDI Desktop Support Technician Training     Unit 5 &amp; 6 Quiz Review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Yvette Scorse</dc:creator>
  <cp:lastModifiedBy>Bock Szymkowicz</cp:lastModifiedBy>
  <cp:revision>306</cp:revision>
  <dcterms:created xsi:type="dcterms:W3CDTF">2016-01-14T19:03:51Z</dcterms:created>
  <dcterms:modified xsi:type="dcterms:W3CDTF">2018-10-02T04:27:51Z</dcterms:modified>
</cp:coreProperties>
</file>