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55"/>
  </p:notesMasterIdLst>
  <p:sldIdLst>
    <p:sldId id="256" r:id="rId2"/>
    <p:sldId id="257" r:id="rId3"/>
    <p:sldId id="413" r:id="rId4"/>
    <p:sldId id="459" r:id="rId5"/>
    <p:sldId id="417" r:id="rId6"/>
    <p:sldId id="463" r:id="rId7"/>
    <p:sldId id="464" r:id="rId8"/>
    <p:sldId id="467" r:id="rId9"/>
    <p:sldId id="468" r:id="rId10"/>
    <p:sldId id="471" r:id="rId11"/>
    <p:sldId id="473" r:id="rId12"/>
    <p:sldId id="474" r:id="rId13"/>
    <p:sldId id="478" r:id="rId14"/>
    <p:sldId id="480" r:id="rId15"/>
    <p:sldId id="483" r:id="rId16"/>
    <p:sldId id="484" r:id="rId17"/>
    <p:sldId id="485" r:id="rId18"/>
    <p:sldId id="487" r:id="rId19"/>
    <p:sldId id="488" r:id="rId20"/>
    <p:sldId id="489" r:id="rId21"/>
    <p:sldId id="494" r:id="rId22"/>
    <p:sldId id="495" r:id="rId23"/>
    <p:sldId id="498" r:id="rId24"/>
    <p:sldId id="499" r:id="rId25"/>
    <p:sldId id="500" r:id="rId26"/>
    <p:sldId id="501" r:id="rId27"/>
    <p:sldId id="506" r:id="rId28"/>
    <p:sldId id="507" r:id="rId29"/>
    <p:sldId id="509" r:id="rId30"/>
    <p:sldId id="511" r:id="rId31"/>
    <p:sldId id="512" r:id="rId32"/>
    <p:sldId id="514" r:id="rId33"/>
    <p:sldId id="515" r:id="rId34"/>
    <p:sldId id="516" r:id="rId35"/>
    <p:sldId id="519" r:id="rId36"/>
    <p:sldId id="520" r:id="rId37"/>
    <p:sldId id="521" r:id="rId38"/>
    <p:sldId id="522" r:id="rId39"/>
    <p:sldId id="524" r:id="rId40"/>
    <p:sldId id="527" r:id="rId41"/>
    <p:sldId id="528" r:id="rId42"/>
    <p:sldId id="529" r:id="rId43"/>
    <p:sldId id="530" r:id="rId44"/>
    <p:sldId id="531" r:id="rId45"/>
    <p:sldId id="532" r:id="rId46"/>
    <p:sldId id="534" r:id="rId47"/>
    <p:sldId id="535" r:id="rId48"/>
    <p:sldId id="536" r:id="rId49"/>
    <p:sldId id="539" r:id="rId50"/>
    <p:sldId id="540" r:id="rId51"/>
    <p:sldId id="541" r:id="rId52"/>
    <p:sldId id="543" r:id="rId53"/>
    <p:sldId id="457" r:id="rId54"/>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496" autoAdjust="0"/>
    <p:restoredTop sz="90603" autoAdjust="0"/>
  </p:normalViewPr>
  <p:slideViewPr>
    <p:cSldViewPr>
      <p:cViewPr varScale="1">
        <p:scale>
          <a:sx n="64" d="100"/>
          <a:sy n="64" d="100"/>
        </p:scale>
        <p:origin x="-1218" y="-90"/>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After</a:t>
            </a:r>
            <a:r>
              <a:rPr lang="en-US" b="0" baseline="0" dirty="0" smtClean="0"/>
              <a:t> Step 2, students might need to </a:t>
            </a:r>
            <a:r>
              <a:rPr lang="en-US" sz="1200" dirty="0" smtClean="0"/>
              <a:t>adjust column widths to the appropriate size to accommodate their data.</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0" baseline="0" dirty="0" smtClean="0"/>
              <a:t> </a:t>
            </a:r>
            <a:r>
              <a:rPr lang="en-US" sz="1200" kern="1200" dirty="0" smtClean="0">
                <a:solidFill>
                  <a:schemeClr val="tx1"/>
                </a:solidFill>
                <a:effectLst/>
                <a:latin typeface="+mn-lt"/>
                <a:ea typeface="+mn-ea"/>
                <a:cs typeface="+mn-cs"/>
              </a:rPr>
              <a:t>If you format a cell for text wrapping and all wrapped text is not visible, it may be because the row is set to a specific height. You will learn to modify row height in Lesson 5.</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sz="1200" kern="1200" dirty="0" smtClean="0">
                <a:solidFill>
                  <a:schemeClr val="tx1"/>
                </a:solidFill>
                <a:effectLst/>
                <a:latin typeface="+mn-lt"/>
                <a:ea typeface="+mn-ea"/>
                <a:cs typeface="+mn-cs"/>
              </a:rPr>
              <a:t>Remember that you can edit a cell in the formula bar as well as in the cell itself.</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a:t>
            </a:r>
            <a:r>
              <a:rPr lang="en-US" b="1" baseline="0" dirty="0" smtClean="0"/>
              <a:t> Way: </a:t>
            </a:r>
            <a:r>
              <a:rPr lang="en-US" sz="1200" kern="1200" dirty="0" smtClean="0">
                <a:solidFill>
                  <a:schemeClr val="tx1"/>
                </a:solidFill>
                <a:effectLst/>
                <a:latin typeface="+mn-lt"/>
                <a:ea typeface="+mn-ea"/>
                <a:cs typeface="+mn-cs"/>
              </a:rPr>
              <a:t>Whereas Merge &amp; Center combines cells and centers the content, the Merge Across button in the Alignment group will merge cells and align the text flush left.</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 Way:</a:t>
            </a:r>
            <a:r>
              <a:rPr lang="en-US" b="0" dirty="0" smtClean="0"/>
              <a:t> </a:t>
            </a:r>
            <a:r>
              <a:rPr lang="en-US" sz="1200" kern="1200" dirty="0" smtClean="0">
                <a:solidFill>
                  <a:schemeClr val="tx1"/>
                </a:solidFill>
                <a:effectLst/>
                <a:latin typeface="+mn-lt"/>
                <a:ea typeface="+mn-ea"/>
                <a:cs typeface="+mn-cs"/>
              </a:rPr>
              <a:t>With a merged cell active, you can click Merge &amp; Center to unmerge the cells.</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Another Way: </a:t>
            </a:r>
            <a:r>
              <a:rPr lang="en-US" sz="1200" kern="1200" dirty="0" smtClean="0">
                <a:solidFill>
                  <a:schemeClr val="tx1"/>
                </a:solidFill>
                <a:effectLst/>
                <a:latin typeface="+mn-lt"/>
                <a:ea typeface="+mn-ea"/>
                <a:cs typeface="+mn-cs"/>
              </a:rPr>
              <a:t>The Format Painter is available on the Mini toolbar as well as in the Clipboard group.</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 Way:</a:t>
            </a:r>
            <a:r>
              <a:rPr lang="en-US" b="0" dirty="0" smtClean="0"/>
              <a:t> </a:t>
            </a:r>
            <a:r>
              <a:rPr lang="en-US" sz="1200" kern="1200" dirty="0" smtClean="0">
                <a:solidFill>
                  <a:schemeClr val="tx1"/>
                </a:solidFill>
                <a:effectLst/>
                <a:latin typeface="+mn-lt"/>
                <a:ea typeface="+mn-ea"/>
                <a:cs typeface="+mn-cs"/>
              </a:rPr>
              <a:t>You can also select a cell or range, right-click on the selection, and then click Insert to open the Insert dialog box. In that dialog box, you can click the direction in which you want to shift the cells.</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5C6090E5-B9BE-46DA-86D2-5D87028E0069}" type="slidenum">
              <a:rPr lang="en-US" smtClean="0"/>
              <a:pPr eaLnBrk="1" hangingPunct="1"/>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sz="1200" kern="1200" dirty="0" smtClean="0">
                <a:solidFill>
                  <a:schemeClr val="tx1"/>
                </a:solidFill>
                <a:effectLst/>
                <a:latin typeface="+mn-lt"/>
                <a:ea typeface="+mn-ea"/>
                <a:cs typeface="+mn-cs"/>
              </a:rPr>
              <a:t>If you select Clear All, contents and formatting are removed. Selecting Clear Contents removes the data within the selected range, but the formatting remains.</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Another Way:</a:t>
            </a:r>
            <a:r>
              <a:rPr lang="en-US" b="0" dirty="0" smtClean="0"/>
              <a:t> </a:t>
            </a:r>
            <a:r>
              <a:rPr lang="en-US" sz="1200" kern="1200" dirty="0" smtClean="0">
                <a:solidFill>
                  <a:schemeClr val="tx1"/>
                </a:solidFill>
                <a:effectLst/>
                <a:latin typeface="+mn-lt"/>
                <a:ea typeface="+mn-ea"/>
                <a:cs typeface="+mn-cs"/>
              </a:rPr>
              <a:t>You can also right-click your selected cells and then choose Delete on the shortcut menu to open the Delete dialog box.</a:t>
            </a:r>
          </a:p>
          <a:p>
            <a:r>
              <a:rPr lang="en-US" sz="1200" b="1" kern="1200" dirty="0" smtClean="0">
                <a:solidFill>
                  <a:schemeClr val="tx1"/>
                </a:solidFill>
                <a:effectLst/>
                <a:latin typeface="+mn-lt"/>
                <a:ea typeface="+mn-ea"/>
                <a:cs typeface="+mn-cs"/>
              </a:rPr>
              <a:t>NOTE: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Remember that when you use the Delete command, the cells themselves are deleted. In contrast, when you use the Cut command or press Delete on the keyboard, only the cell contents are deleted; the cells and any formatting remain.</a:t>
            </a:r>
            <a:endParaRPr lang="en-US" b="1"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5C6090E5-B9BE-46DA-86D2-5D87028E0069}"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5C6090E5-B9BE-46DA-86D2-5D87028E0069}"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FA799A-B725-4221-990B-632516315D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459FF-3F71-4B7E-B046-907AA8018BDF}" type="slidenum">
              <a:rPr lang="en-US"/>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AF6941-1278-41CB-B8AB-CCC0291E64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52AE2A-2E00-452E-A053-BE63EB5B4F82}"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0B0896BD-CA6D-43F9-BBB8-44A21E934B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6255F0-6A78-4CE6-888D-9FE612BDB0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3F413-A379-4AA4-A6AE-7C7FDF82C384}" type="slidenum">
              <a:rPr lang="en-US"/>
              <a:pPr>
                <a:defRPr/>
              </a:pPr>
              <a:t>‹#›</a:t>
            </a:fld>
            <a:endParaRPr lang="en-US"/>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672B51-62A1-47F2-8BD3-985B99507B1A}"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04801C1-4E54-4EB1-8F45-4FC1EA4D7B4C}"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65F256C-26DB-4B6E-8CA1-A57C4ADF0290}" type="datetimeFigureOut">
              <a:rPr lang="en-US"/>
              <a:pPr>
                <a:defRPr/>
              </a:pPr>
              <a:t>1/20/2013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3944CF1-4598-46E3-8AE2-C378EF9DCB3D}" type="datetimeFigureOut">
              <a:rPr lang="en-US"/>
              <a:pPr>
                <a:defRPr/>
              </a:pPr>
              <a:t>1/20/2013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2DACD84-BDB5-4545-B156-EED29850E27E}" type="datetimeFigureOut">
              <a:rPr lang="en-US"/>
              <a:pPr>
                <a:defRPr/>
              </a:pPr>
              <a:t>1/20/2013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8E9268-9AD8-4F20-9585-F5A8CF41DF3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8D9F0A-E7C0-4A59-889B-272E4DCC162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0080"/>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EFD6DACF-D783-44D8-A281-0E5E547D7289}" type="datetimeFigureOut">
              <a:rPr lang="en-US"/>
              <a:pPr>
                <a:defRPr/>
              </a:pPr>
              <a:t>1/20/2013</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18D557D5-F51C-4717-8E58-4F54461436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someone@example.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t>Formatting Cells and Ranges</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Align Cell Contents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a:t>
            </a:r>
            <a:r>
              <a:rPr lang="en-US" sz="2400" b="1" dirty="0" smtClean="0"/>
              <a:t>A3:N3</a:t>
            </a:r>
            <a:r>
              <a:rPr lang="en-US" sz="2400" dirty="0" smtClean="0"/>
              <a:t>.</a:t>
            </a:r>
          </a:p>
          <a:p>
            <a:pPr marL="457200" indent="-457200">
              <a:buFont typeface="+mj-lt"/>
              <a:buAutoNum type="arabicPeriod"/>
            </a:pPr>
            <a:r>
              <a:rPr lang="en-US" sz="2400" dirty="0" smtClean="0"/>
              <a:t>In </a:t>
            </a:r>
            <a:r>
              <a:rPr lang="en-US" sz="2400" dirty="0"/>
              <a:t>the Alignment</a:t>
            </a:r>
            <a:r>
              <a:rPr lang="en-US" sz="2400" i="1" dirty="0"/>
              <a:t> </a:t>
            </a:r>
            <a:r>
              <a:rPr lang="en-US" sz="2400" dirty="0"/>
              <a:t>group, click </a:t>
            </a:r>
            <a:r>
              <a:rPr lang="en-US" sz="2400" b="1" dirty="0"/>
              <a:t>Center</a:t>
            </a:r>
            <a:r>
              <a:rPr lang="en-US" sz="2400" dirty="0"/>
              <a:t>. The column labels are now horizontally </a:t>
            </a:r>
            <a:r>
              <a:rPr lang="en-US" sz="2400" dirty="0" smtClean="0"/>
              <a:t>centered.</a:t>
            </a:r>
          </a:p>
          <a:p>
            <a:pPr marL="457200" indent="-457200">
              <a:buFont typeface="+mj-lt"/>
              <a:buAutoNum type="arabicPeriod"/>
            </a:pPr>
            <a:r>
              <a:rPr lang="en-US" sz="2400" dirty="0" smtClean="0"/>
              <a:t>Click </a:t>
            </a:r>
            <a:r>
              <a:rPr lang="en-US" sz="2400" b="1" dirty="0"/>
              <a:t>C4</a:t>
            </a:r>
            <a:r>
              <a:rPr lang="en-US" sz="2400" dirty="0"/>
              <a:t>, press </a:t>
            </a:r>
            <a:r>
              <a:rPr lang="en-US" sz="2400" b="1" dirty="0"/>
              <a:t>Shift</a:t>
            </a:r>
            <a:r>
              <a:rPr lang="en-US" sz="2400" dirty="0"/>
              <a:t>, and click </a:t>
            </a:r>
            <a:r>
              <a:rPr lang="en-US" sz="2400" b="1" dirty="0"/>
              <a:t>N8</a:t>
            </a:r>
            <a:r>
              <a:rPr lang="en-US" sz="2400" dirty="0"/>
              <a:t>. The cell range containing the values is selected. </a:t>
            </a:r>
            <a:r>
              <a:rPr lang="en-US" sz="2400" b="1" dirty="0"/>
              <a:t>Release </a:t>
            </a:r>
            <a:r>
              <a:rPr lang="en-US" sz="2400" dirty="0"/>
              <a:t>the </a:t>
            </a:r>
            <a:r>
              <a:rPr lang="en-US" sz="2400" b="1" dirty="0"/>
              <a:t>Shift</a:t>
            </a:r>
            <a:r>
              <a:rPr lang="en-US" sz="2400" dirty="0"/>
              <a:t> key and click </a:t>
            </a:r>
            <a:r>
              <a:rPr lang="en-US" sz="2400" b="1" dirty="0"/>
              <a:t>Align Text Right</a:t>
            </a:r>
            <a:r>
              <a:rPr lang="en-US" sz="2400" dirty="0"/>
              <a:t>. All cells containing values are now right-aligned.</a:t>
            </a:r>
            <a:endParaRPr lang="en-US" sz="2400" dirty="0" smtClean="0"/>
          </a:p>
        </p:txBody>
      </p:sp>
    </p:spTree>
    <p:extLst>
      <p:ext uri="{BB962C8B-B14F-4D97-AF65-F5344CB8AC3E}">
        <p14:creationId xmlns:p14="http://schemas.microsoft.com/office/powerpoint/2010/main" val="328380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Choose Fonts and Font Sizes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the column labels in row </a:t>
            </a:r>
            <a:r>
              <a:rPr lang="en-US" sz="2400" dirty="0" smtClean="0"/>
              <a:t>3.</a:t>
            </a:r>
          </a:p>
          <a:p>
            <a:pPr marL="457200" indent="-457200">
              <a:buFont typeface="+mj-lt"/>
              <a:buAutoNum type="arabicPeriod"/>
            </a:pPr>
            <a:r>
              <a:rPr lang="en-US" sz="2400" dirty="0" smtClean="0"/>
              <a:t>Click </a:t>
            </a:r>
            <a:r>
              <a:rPr lang="en-US" sz="2400" dirty="0"/>
              <a:t>the </a:t>
            </a:r>
            <a:r>
              <a:rPr lang="en-US" sz="2400" b="1" dirty="0"/>
              <a:t>Font</a:t>
            </a:r>
            <a:r>
              <a:rPr lang="en-US" sz="2400" dirty="0"/>
              <a:t> arrow. Scroll up the list of font names and click </a:t>
            </a:r>
            <a:r>
              <a:rPr lang="en-US" sz="2400" b="1" dirty="0"/>
              <a:t>Arial</a:t>
            </a:r>
            <a:r>
              <a:rPr lang="en-US" sz="2400" dirty="0"/>
              <a:t>. </a:t>
            </a:r>
            <a:r>
              <a:rPr lang="en-US" sz="2400" dirty="0" smtClean="0"/>
              <a:t>As shown in the figure below, the </a:t>
            </a:r>
            <a:r>
              <a:rPr lang="en-US" sz="2400" dirty="0"/>
              <a:t>font size is unchanged (still 11 point), but Arial is larger than the default Calibri font</a:t>
            </a:r>
            <a:r>
              <a:rPr lang="en-US" sz="2400"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675743"/>
            <a:ext cx="4128330" cy="2362200"/>
          </a:xfrm>
          <a:prstGeom prst="rect">
            <a:avLst/>
          </a:prstGeom>
        </p:spPr>
      </p:pic>
    </p:spTree>
    <p:extLst>
      <p:ext uri="{BB962C8B-B14F-4D97-AF65-F5344CB8AC3E}">
        <p14:creationId xmlns:p14="http://schemas.microsoft.com/office/powerpoint/2010/main" val="196444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Choose Fonts and Font Sizes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a:t>With row 3 still selected, click Decrease Font Size. The number 10 appears in the Font Size box, and the labels now fit within the column </a:t>
            </a:r>
            <a:r>
              <a:rPr lang="en-US" sz="2400" dirty="0" smtClean="0"/>
              <a:t>width.</a:t>
            </a:r>
          </a:p>
          <a:p>
            <a:pPr marL="457200" indent="-457200">
              <a:buFont typeface="+mj-lt"/>
              <a:buAutoNum type="arabicPeriod" startAt="3"/>
            </a:pPr>
            <a:r>
              <a:rPr lang="en-US" sz="2400" dirty="0" smtClean="0"/>
              <a:t> </a:t>
            </a:r>
            <a:r>
              <a:rPr lang="en-US" sz="2400" b="1" dirty="0" smtClean="0"/>
              <a:t>SAVE</a:t>
            </a:r>
            <a:r>
              <a:rPr lang="en-US" sz="2400" dirty="0" smtClean="0"/>
              <a:t> </a:t>
            </a:r>
            <a:r>
              <a:rPr lang="en-US" sz="2400" dirty="0"/>
              <a:t>the workbook.</a:t>
            </a:r>
            <a:endParaRPr lang="en-US" sz="2400" dirty="0" smtClean="0"/>
          </a:p>
        </p:txBody>
      </p:sp>
    </p:spTree>
    <p:extLst>
      <p:ext uri="{BB962C8B-B14F-4D97-AF65-F5344CB8AC3E}">
        <p14:creationId xmlns:p14="http://schemas.microsoft.com/office/powerpoint/2010/main" val="292793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Special Character Attributes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a:t>
            </a:r>
            <a:r>
              <a:rPr lang="en-US" sz="2400" b="1" dirty="0"/>
              <a:t>A4</a:t>
            </a:r>
            <a:r>
              <a:rPr lang="en-US" sz="2400" dirty="0"/>
              <a:t>. Hold down the left mouse button and drag to B8. Click </a:t>
            </a:r>
            <a:r>
              <a:rPr lang="en-US" sz="2400" b="1" dirty="0"/>
              <a:t>Bold</a:t>
            </a:r>
            <a:r>
              <a:rPr lang="en-US" sz="2400" dirty="0"/>
              <a:t> </a:t>
            </a:r>
            <a:r>
              <a:rPr lang="en-US" sz="2400" dirty="0" smtClean="0"/>
              <a:t>      in </a:t>
            </a:r>
            <a:r>
              <a:rPr lang="en-US" sz="2400" dirty="0"/>
              <a:t>the Font </a:t>
            </a:r>
            <a:r>
              <a:rPr lang="en-US" sz="2400" dirty="0" smtClean="0"/>
              <a:t>group.</a:t>
            </a:r>
          </a:p>
          <a:p>
            <a:pPr marL="457200" indent="-457200">
              <a:buFont typeface="+mj-lt"/>
              <a:buAutoNum type="arabicPeriod"/>
            </a:pPr>
            <a:r>
              <a:rPr lang="en-US" sz="2400" dirty="0" smtClean="0"/>
              <a:t>Click </a:t>
            </a:r>
            <a:r>
              <a:rPr lang="en-US" sz="2400" dirty="0"/>
              <a:t>cell </a:t>
            </a:r>
            <a:r>
              <a:rPr lang="en-US" sz="2400" b="1" dirty="0"/>
              <a:t>A3</a:t>
            </a:r>
            <a:r>
              <a:rPr lang="en-US" sz="2400" dirty="0"/>
              <a:t>. Press </a:t>
            </a:r>
            <a:r>
              <a:rPr lang="en-US" sz="2400" b="1" dirty="0"/>
              <a:t>Shift</a:t>
            </a:r>
            <a:r>
              <a:rPr lang="en-US" sz="2400" dirty="0"/>
              <a:t> and click </a:t>
            </a:r>
            <a:r>
              <a:rPr lang="en-US" sz="2400" b="1" dirty="0"/>
              <a:t>N3</a:t>
            </a:r>
            <a:r>
              <a:rPr lang="en-US" sz="2400" dirty="0"/>
              <a:t> to select the </a:t>
            </a:r>
            <a:r>
              <a:rPr lang="en-US" sz="2400" b="1" dirty="0"/>
              <a:t>column</a:t>
            </a:r>
            <a:r>
              <a:rPr lang="en-US" sz="2400" dirty="0"/>
              <a:t> </a:t>
            </a:r>
            <a:r>
              <a:rPr lang="en-US" sz="2400" b="1" dirty="0"/>
              <a:t>labels</a:t>
            </a:r>
            <a:r>
              <a:rPr lang="en-US" sz="2400" dirty="0"/>
              <a:t>. Click Italic in the Font group, then click </a:t>
            </a:r>
            <a:r>
              <a:rPr lang="en-US" sz="2400" b="1" dirty="0" smtClean="0"/>
              <a:t>Bold</a:t>
            </a:r>
            <a:r>
              <a:rPr lang="en-US" sz="2400" dirty="0" smtClean="0"/>
              <a:t>.</a:t>
            </a:r>
          </a:p>
          <a:p>
            <a:pPr marL="457200" indent="-457200">
              <a:buFont typeface="+mj-lt"/>
              <a:buAutoNum type="arabicPeriod"/>
            </a:pPr>
            <a:r>
              <a:rPr lang="en-US" sz="2400" b="1" dirty="0" smtClean="0"/>
              <a:t>SAVE</a:t>
            </a:r>
            <a:r>
              <a:rPr lang="en-US" sz="2400" dirty="0" smtClean="0"/>
              <a:t> </a:t>
            </a:r>
            <a:r>
              <a:rPr lang="en-US" sz="2400" dirty="0"/>
              <a:t>the workbook.</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057400"/>
            <a:ext cx="238158" cy="266737"/>
          </a:xfrm>
          <a:prstGeom prst="rect">
            <a:avLst/>
          </a:prstGeom>
        </p:spPr>
      </p:pic>
    </p:spTree>
    <p:extLst>
      <p:ext uri="{BB962C8B-B14F-4D97-AF65-F5344CB8AC3E}">
        <p14:creationId xmlns:p14="http://schemas.microsoft.com/office/powerpoint/2010/main" val="80478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Change Font Color</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the column labels if they are not already selected. Click the </a:t>
            </a:r>
            <a:r>
              <a:rPr lang="en-US" sz="2400" b="1" dirty="0"/>
              <a:t>Font Color </a:t>
            </a:r>
            <a:r>
              <a:rPr lang="en-US" sz="2400" dirty="0" smtClean="0"/>
              <a:t>arrow.</a:t>
            </a:r>
          </a:p>
          <a:p>
            <a:pPr marL="457200" indent="-457200">
              <a:buFont typeface="+mj-lt"/>
              <a:buAutoNum type="arabicPeriod"/>
            </a:pPr>
            <a:r>
              <a:rPr lang="en-US" sz="2400" dirty="0" smtClean="0"/>
              <a:t>Click </a:t>
            </a:r>
            <a:r>
              <a:rPr lang="en-US" sz="2400" b="1" dirty="0"/>
              <a:t>Blue</a:t>
            </a:r>
            <a:r>
              <a:rPr lang="en-US" sz="2400" dirty="0"/>
              <a:t> in the list of standard </a:t>
            </a:r>
            <a:r>
              <a:rPr lang="en-US" sz="2400" dirty="0" smtClean="0"/>
              <a:t>colors (see the following figure).</a:t>
            </a:r>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r>
              <a:rPr lang="en-US" sz="2400" dirty="0" smtClean="0"/>
              <a:t>Select </a:t>
            </a:r>
            <a:r>
              <a:rPr lang="en-US" sz="2400" b="1" dirty="0"/>
              <a:t>A4:B8</a:t>
            </a:r>
            <a:r>
              <a:rPr lang="en-US" sz="2400" dirty="0"/>
              <a:t>. Click the </a:t>
            </a:r>
            <a:r>
              <a:rPr lang="en-US" sz="2400" b="1" dirty="0"/>
              <a:t>Font Color </a:t>
            </a:r>
            <a:r>
              <a:rPr lang="en-US" sz="2400" dirty="0"/>
              <a:t>arrow, then click </a:t>
            </a:r>
            <a:r>
              <a:rPr lang="en-US" sz="2400" b="1" dirty="0"/>
              <a:t>Red</a:t>
            </a:r>
            <a:r>
              <a:rPr lang="en-US" sz="2400" dirty="0"/>
              <a:t> in the standard </a:t>
            </a:r>
            <a:r>
              <a:rPr lang="en-US" sz="2400" dirty="0" smtClean="0"/>
              <a:t>colors.</a:t>
            </a:r>
          </a:p>
          <a:p>
            <a:pPr marL="457200" indent="-457200">
              <a:buFont typeface="+mj-lt"/>
              <a:buAutoNum type="arabicPeriod"/>
            </a:pPr>
            <a:r>
              <a:rPr lang="en-US" sz="2400" b="1" dirty="0" smtClean="0"/>
              <a:t>SAVE</a:t>
            </a:r>
            <a:r>
              <a:rPr lang="en-US" sz="2400" dirty="0" smtClean="0"/>
              <a:t> </a:t>
            </a:r>
            <a:r>
              <a:rPr lang="en-US" sz="2400" dirty="0"/>
              <a:t>the workbook.</a:t>
            </a: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971799"/>
            <a:ext cx="3657600" cy="1955629"/>
          </a:xfrm>
          <a:prstGeom prst="rect">
            <a:avLst/>
          </a:prstGeom>
        </p:spPr>
      </p:pic>
    </p:spTree>
    <p:extLst>
      <p:ext uri="{BB962C8B-B14F-4D97-AF65-F5344CB8AC3E}">
        <p14:creationId xmlns:p14="http://schemas.microsoft.com/office/powerpoint/2010/main" val="30203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Fill Cells with Color</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a:t>
            </a:r>
            <a:r>
              <a:rPr lang="en-US" sz="2400" b="1" dirty="0"/>
              <a:t>A3:N3</a:t>
            </a:r>
            <a:r>
              <a:rPr lang="en-US" sz="2400" dirty="0"/>
              <a:t>.</a:t>
            </a:r>
          </a:p>
          <a:p>
            <a:pPr marL="457200" indent="-457200">
              <a:buFont typeface="+mj-lt"/>
              <a:buAutoNum type="arabicPeriod"/>
            </a:pPr>
            <a:r>
              <a:rPr lang="en-US" sz="2400" dirty="0" smtClean="0"/>
              <a:t>Click </a:t>
            </a:r>
            <a:r>
              <a:rPr lang="en-US" sz="2400" dirty="0"/>
              <a:t>the </a:t>
            </a:r>
            <a:r>
              <a:rPr lang="en-US" sz="2400" b="1" dirty="0"/>
              <a:t>Font Dialog Box Launcher</a:t>
            </a:r>
            <a:r>
              <a:rPr lang="en-US" sz="2400" dirty="0"/>
              <a:t>.</a:t>
            </a:r>
          </a:p>
          <a:p>
            <a:pPr marL="457200" indent="-457200">
              <a:buFont typeface="+mj-lt"/>
              <a:buAutoNum type="arabicPeriod"/>
            </a:pPr>
            <a:r>
              <a:rPr lang="en-US" sz="2400" dirty="0" smtClean="0"/>
              <a:t>Click </a:t>
            </a:r>
            <a:r>
              <a:rPr lang="en-US" sz="2400" dirty="0"/>
              <a:t>the </a:t>
            </a:r>
            <a:r>
              <a:rPr lang="en-US" sz="2400" b="1" dirty="0"/>
              <a:t>Fill</a:t>
            </a:r>
            <a:r>
              <a:rPr lang="en-US" sz="2400" dirty="0"/>
              <a:t> tab.</a:t>
            </a:r>
          </a:p>
          <a:p>
            <a:pPr marL="457200" indent="-457200">
              <a:buFont typeface="+mj-lt"/>
              <a:buAutoNum type="arabicPeriod"/>
            </a:pPr>
            <a:r>
              <a:rPr lang="en-US" sz="2400" dirty="0" smtClean="0"/>
              <a:t>In </a:t>
            </a:r>
            <a:r>
              <a:rPr lang="en-US" sz="2400" dirty="0"/>
              <a:t>the </a:t>
            </a:r>
            <a:r>
              <a:rPr lang="en-US" sz="2400" i="1" dirty="0"/>
              <a:t>Background Color</a:t>
            </a:r>
            <a:r>
              <a:rPr lang="en-US" sz="2400" dirty="0"/>
              <a:t> section, click the light blue color (second box) in column 5, as shown </a:t>
            </a:r>
            <a:r>
              <a:rPr lang="en-US" sz="2400" dirty="0" smtClean="0"/>
              <a:t>below.</a:t>
            </a:r>
          </a:p>
          <a:p>
            <a:pPr marL="457200" indent="-457200">
              <a:buFont typeface="+mj-lt"/>
              <a:buAutoNum type="arabicPeriod"/>
            </a:pPr>
            <a:endParaRPr lang="en-US" sz="2400" dirty="0"/>
          </a:p>
          <a:p>
            <a:pPr marL="457200" indent="-45720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786" y="3886200"/>
            <a:ext cx="3375532" cy="2514600"/>
          </a:xfrm>
          <a:prstGeom prst="rect">
            <a:avLst/>
          </a:prstGeom>
        </p:spPr>
      </p:pic>
    </p:spTree>
    <p:extLst>
      <p:ext uri="{BB962C8B-B14F-4D97-AF65-F5344CB8AC3E}">
        <p14:creationId xmlns:p14="http://schemas.microsoft.com/office/powerpoint/2010/main" val="4251065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Fill Cells with Color</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a:t>Add a </a:t>
            </a:r>
            <a:r>
              <a:rPr lang="en-US" sz="2400" b="1" dirty="0"/>
              <a:t>second color </a:t>
            </a:r>
            <a:r>
              <a:rPr lang="en-US" sz="2400" dirty="0"/>
              <a:t>in the </a:t>
            </a:r>
            <a:r>
              <a:rPr lang="en-US" sz="2400" i="1" dirty="0"/>
              <a:t>Pattern Color</a:t>
            </a:r>
            <a:r>
              <a:rPr lang="en-US" sz="2400" dirty="0"/>
              <a:t> box. Click the arrow and click the third box in column </a:t>
            </a:r>
            <a:r>
              <a:rPr lang="en-US" sz="2400" dirty="0" smtClean="0"/>
              <a:t>5.</a:t>
            </a:r>
          </a:p>
          <a:p>
            <a:pPr marL="457200" indent="-457200">
              <a:buFont typeface="+mj-lt"/>
              <a:buAutoNum type="arabicPeriod" startAt="5"/>
            </a:pPr>
            <a:r>
              <a:rPr lang="en-US" sz="2400" dirty="0" smtClean="0"/>
              <a:t>Click </a:t>
            </a:r>
            <a:r>
              <a:rPr lang="en-US" sz="2400" dirty="0"/>
              <a:t>the </a:t>
            </a:r>
            <a:r>
              <a:rPr lang="en-US" sz="2400" b="1" dirty="0"/>
              <a:t>Pattern Style </a:t>
            </a:r>
            <a:r>
              <a:rPr lang="en-US" sz="2400" dirty="0"/>
              <a:t>arrow and click the pattern at the end of the first row. </a:t>
            </a:r>
            <a:r>
              <a:rPr lang="en-US" sz="2400" dirty="0" smtClean="0"/>
              <a:t>As shown below, at </a:t>
            </a:r>
            <a:r>
              <a:rPr lang="en-US" sz="2400" dirty="0"/>
              <a:t>the bottom of the dialog box, you can see </a:t>
            </a:r>
            <a:r>
              <a:rPr lang="en-US" sz="2400" dirty="0" smtClean="0"/>
              <a:t>how </a:t>
            </a:r>
            <a:r>
              <a:rPr lang="en-US" sz="2400" dirty="0"/>
              <a:t>the pattern and color will look in the selected cells. </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733800"/>
            <a:ext cx="3429000" cy="2540976"/>
          </a:xfrm>
          <a:prstGeom prst="rect">
            <a:avLst/>
          </a:prstGeom>
        </p:spPr>
      </p:pic>
    </p:spTree>
    <p:extLst>
      <p:ext uri="{BB962C8B-B14F-4D97-AF65-F5344CB8AC3E}">
        <p14:creationId xmlns:p14="http://schemas.microsoft.com/office/powerpoint/2010/main" val="3543846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Fill Cells with Color</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a:t>Click </a:t>
            </a:r>
            <a:r>
              <a:rPr lang="en-US" sz="2400" b="1" dirty="0"/>
              <a:t>OK</a:t>
            </a:r>
            <a:r>
              <a:rPr lang="en-US" sz="2400" dirty="0"/>
              <a:t> to apply the color and the fill pattern. Click in any empty cell to deselect your heading row. Your headings should resemble </a:t>
            </a:r>
            <a:r>
              <a:rPr lang="en-US" sz="2400" dirty="0" smtClean="0"/>
              <a:t>those shown below.</a:t>
            </a:r>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endParaRPr lang="en-US" sz="2400" dirty="0" smtClean="0"/>
          </a:p>
          <a:p>
            <a:pPr marL="457200" indent="-457200">
              <a:buFont typeface="+mj-lt"/>
              <a:buAutoNum type="arabicPeriod" startAt="7"/>
            </a:pPr>
            <a:r>
              <a:rPr lang="en-US" sz="2400" b="1" dirty="0" smtClean="0"/>
              <a:t>SAVE</a:t>
            </a:r>
            <a:r>
              <a:rPr lang="en-US" sz="2400" dirty="0" smtClean="0"/>
              <a:t> </a:t>
            </a:r>
            <a:r>
              <a:rPr lang="en-US" sz="2400" dirty="0"/>
              <a:t>and </a:t>
            </a:r>
            <a:r>
              <a:rPr lang="en-US" sz="2400" b="1" dirty="0"/>
              <a:t>CLOSE</a:t>
            </a:r>
            <a:r>
              <a:rPr lang="en-US" sz="2400" dirty="0"/>
              <a:t> the </a:t>
            </a:r>
            <a:r>
              <a:rPr lang="en-US" sz="2400" b="1" i="1" dirty="0"/>
              <a:t>Patient Visits</a:t>
            </a:r>
            <a:r>
              <a:rPr lang="en-US" sz="2400" dirty="0"/>
              <a:t> workbook.</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971800"/>
            <a:ext cx="4231604" cy="1828800"/>
          </a:xfrm>
          <a:prstGeom prst="rect">
            <a:avLst/>
          </a:prstGeom>
        </p:spPr>
      </p:pic>
    </p:spTree>
    <p:extLst>
      <p:ext uri="{BB962C8B-B14F-4D97-AF65-F5344CB8AC3E}">
        <p14:creationId xmlns:p14="http://schemas.microsoft.com/office/powerpoint/2010/main" val="835102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Number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b="1" dirty="0"/>
              <a:t>OPEN</a:t>
            </a:r>
            <a:r>
              <a:rPr lang="en-US" sz="2400" dirty="0"/>
              <a:t> </a:t>
            </a:r>
            <a:r>
              <a:rPr lang="en-US" sz="2400" b="1" i="1" dirty="0" err="1"/>
              <a:t>Contoso</a:t>
            </a:r>
            <a:r>
              <a:rPr lang="en-US" sz="2400" b="1" i="1" dirty="0"/>
              <a:t> Revenue</a:t>
            </a:r>
            <a:r>
              <a:rPr lang="en-US" sz="2400" dirty="0"/>
              <a:t>. Click the </a:t>
            </a:r>
            <a:r>
              <a:rPr lang="en-US" sz="2400" b="1" dirty="0"/>
              <a:t>Sheet1</a:t>
            </a:r>
            <a:r>
              <a:rPr lang="en-US" sz="2400" dirty="0"/>
              <a:t> tab if necessary to make it the active </a:t>
            </a:r>
            <a:r>
              <a:rPr lang="en-US" sz="2400" dirty="0" smtClean="0"/>
              <a:t>worksheet.</a:t>
            </a:r>
          </a:p>
          <a:p>
            <a:pPr marL="457200" indent="-457200">
              <a:buFont typeface="+mj-lt"/>
              <a:buAutoNum type="arabicPeriod"/>
            </a:pPr>
            <a:r>
              <a:rPr lang="en-US" sz="2400" dirty="0" smtClean="0"/>
              <a:t>Select </a:t>
            </a:r>
            <a:r>
              <a:rPr lang="en-US" sz="2400" b="1" dirty="0"/>
              <a:t>B4:D10</a:t>
            </a:r>
            <a:r>
              <a:rPr lang="en-US" sz="2400" dirty="0"/>
              <a:t> and click the </a:t>
            </a:r>
            <a:r>
              <a:rPr lang="en-US" sz="2400" b="1" dirty="0"/>
              <a:t>Accounting Number Format ($)</a:t>
            </a:r>
            <a:r>
              <a:rPr lang="en-US" sz="2400" dirty="0"/>
              <a:t> button in the Number group. The selected data is reformatted to monetary values, the decimal points are aligned, and the column width is increased to accommodate the selected number </a:t>
            </a:r>
            <a:r>
              <a:rPr lang="en-US" sz="2400" dirty="0" smtClean="0"/>
              <a:t>format.</a:t>
            </a:r>
          </a:p>
          <a:p>
            <a:pPr marL="457200" indent="-457200">
              <a:buFont typeface="+mj-lt"/>
              <a:buAutoNum type="arabicPeriod"/>
            </a:pPr>
            <a:r>
              <a:rPr lang="en-US" sz="2400" dirty="0" smtClean="0"/>
              <a:t>With </a:t>
            </a:r>
            <a:r>
              <a:rPr lang="en-US" sz="2400" dirty="0"/>
              <a:t>the text still selected, click the </a:t>
            </a:r>
            <a:r>
              <a:rPr lang="en-US" sz="2400" b="1" dirty="0"/>
              <a:t>Decrease Decimal </a:t>
            </a:r>
            <a:r>
              <a:rPr lang="en-US" sz="2400" dirty="0"/>
              <a:t>button in the Number group twice. The data is rounded to whole dollars</a:t>
            </a:r>
            <a:r>
              <a:rPr lang="en-US" sz="2400" dirty="0" smtClean="0"/>
              <a:t>.</a:t>
            </a:r>
            <a:endParaRPr lang="en-US" sz="2400" dirty="0"/>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2011814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Number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smtClean="0"/>
              <a:t>Select </a:t>
            </a:r>
            <a:r>
              <a:rPr lang="en-US" sz="2400" b="1" dirty="0"/>
              <a:t>B10:D10</a:t>
            </a:r>
            <a:r>
              <a:rPr lang="en-US" sz="2400" dirty="0"/>
              <a:t>. Click </a:t>
            </a:r>
            <a:r>
              <a:rPr lang="en-US" sz="2400" b="1" dirty="0"/>
              <a:t>Comma Style (,)</a:t>
            </a:r>
            <a:r>
              <a:rPr lang="en-US" sz="2400" dirty="0"/>
              <a:t> then click </a:t>
            </a:r>
            <a:r>
              <a:rPr lang="en-US" sz="2400" b="1" dirty="0"/>
              <a:t>Decrease Decimal </a:t>
            </a:r>
            <a:r>
              <a:rPr lang="en-US" sz="2400" dirty="0"/>
              <a:t>twice to show whole numbers. Row </a:t>
            </a:r>
            <a:r>
              <a:rPr lang="en-US" sz="2400" b="1" dirty="0"/>
              <a:t>10 </a:t>
            </a:r>
            <a:r>
              <a:rPr lang="en-US" sz="2400" dirty="0"/>
              <a:t>data relates to the number of patients, not monetary values. Accounting style was inappropriately applied to this </a:t>
            </a:r>
            <a:r>
              <a:rPr lang="en-US" sz="2400" dirty="0" smtClean="0"/>
              <a:t>data.</a:t>
            </a:r>
          </a:p>
          <a:p>
            <a:pPr marL="457200" indent="-457200">
              <a:buFont typeface="+mj-lt"/>
              <a:buAutoNum type="arabicPeriod" startAt="4"/>
            </a:pPr>
            <a:r>
              <a:rPr lang="en-US" sz="2400" dirty="0" smtClean="0"/>
              <a:t>Click </a:t>
            </a:r>
            <a:r>
              <a:rPr lang="en-US" sz="2400" dirty="0"/>
              <a:t>the </a:t>
            </a:r>
            <a:r>
              <a:rPr lang="en-US" sz="2400" b="1" dirty="0"/>
              <a:t>Sheet2 </a:t>
            </a:r>
            <a:r>
              <a:rPr lang="en-US" sz="2400" dirty="0" smtClean="0"/>
              <a:t>tab.</a:t>
            </a:r>
          </a:p>
          <a:p>
            <a:pPr marL="457200" indent="-457200">
              <a:buFont typeface="+mj-lt"/>
              <a:buAutoNum type="arabicPeriod" startAt="4"/>
            </a:pPr>
            <a:r>
              <a:rPr lang="en-US" sz="2400" dirty="0" smtClean="0"/>
              <a:t>Select </a:t>
            </a:r>
            <a:r>
              <a:rPr lang="en-US" sz="2400" b="1" dirty="0"/>
              <a:t>B7:B11</a:t>
            </a:r>
            <a:r>
              <a:rPr lang="en-US" sz="2400" dirty="0"/>
              <a:t>. Click the </a:t>
            </a:r>
            <a:r>
              <a:rPr lang="en-US" sz="2400" b="1" dirty="0"/>
              <a:t>Number Dialog Box </a:t>
            </a:r>
            <a:r>
              <a:rPr lang="en-US" sz="2400" b="1" dirty="0" smtClean="0"/>
              <a:t>Launcher</a:t>
            </a:r>
            <a:r>
              <a:rPr lang="en-US" sz="2400" dirty="0" smtClean="0"/>
              <a:t>.</a:t>
            </a:r>
          </a:p>
          <a:p>
            <a:pPr marL="457200" indent="-457200">
              <a:buFont typeface="+mj-lt"/>
              <a:buAutoNum type="arabicPeriod" startAt="4"/>
            </a:pPr>
            <a:r>
              <a:rPr lang="en-US" sz="2400" dirty="0" smtClean="0"/>
              <a:t>Click </a:t>
            </a:r>
            <a:r>
              <a:rPr lang="en-US" sz="2400" b="1" dirty="0"/>
              <a:t>Number</a:t>
            </a:r>
            <a:r>
              <a:rPr lang="en-US" sz="2400" dirty="0"/>
              <a:t> in the Category area. Key </a:t>
            </a:r>
            <a:r>
              <a:rPr lang="en-US" sz="2400" b="1" dirty="0"/>
              <a:t>0</a:t>
            </a:r>
            <a:r>
              <a:rPr lang="en-US" sz="2400" dirty="0"/>
              <a:t> in the </a:t>
            </a:r>
            <a:r>
              <a:rPr lang="en-US" sz="2400" i="1" dirty="0"/>
              <a:t>Decimal places</a:t>
            </a:r>
            <a:r>
              <a:rPr lang="en-US" sz="2400" dirty="0"/>
              <a:t> box and place a </a:t>
            </a:r>
            <a:r>
              <a:rPr lang="en-US" sz="2400" b="1" dirty="0"/>
              <a:t>checkmark</a:t>
            </a:r>
            <a:r>
              <a:rPr lang="en-US" sz="2400" dirty="0"/>
              <a:t> the </a:t>
            </a:r>
            <a:r>
              <a:rPr lang="en-US" sz="2400" i="1" dirty="0"/>
              <a:t>Use 1000 Separator </a:t>
            </a:r>
            <a:r>
              <a:rPr lang="en-US" sz="2400" dirty="0"/>
              <a:t>box. Click </a:t>
            </a:r>
            <a:r>
              <a:rPr lang="en-US" sz="2400" b="1" dirty="0" smtClean="0"/>
              <a:t>OK</a:t>
            </a:r>
            <a:r>
              <a:rPr lang="en-US" sz="2400" dirty="0" smtClean="0"/>
              <a:t>.</a:t>
            </a:r>
          </a:p>
          <a:p>
            <a:pPr marL="457200" indent="-457200">
              <a:buFont typeface="+mj-lt"/>
              <a:buAutoNum type="arabicPeriod" startAt="4"/>
            </a:pPr>
            <a:r>
              <a:rPr lang="en-US" sz="2400" dirty="0" smtClean="0"/>
              <a:t>Format </a:t>
            </a:r>
            <a:r>
              <a:rPr lang="en-US" sz="2400" b="1" dirty="0"/>
              <a:t>B6</a:t>
            </a:r>
            <a:r>
              <a:rPr lang="en-US" sz="2400" dirty="0"/>
              <a:t> with </a:t>
            </a:r>
            <a:r>
              <a:rPr lang="en-US" sz="2400" b="1" dirty="0"/>
              <a:t>Accounting</a:t>
            </a:r>
            <a:r>
              <a:rPr lang="en-US" sz="2400" dirty="0"/>
              <a:t> and zero </a:t>
            </a:r>
            <a:r>
              <a:rPr lang="en-US" sz="2400" dirty="0" smtClean="0"/>
              <a:t>decimals.</a:t>
            </a:r>
          </a:p>
          <a:p>
            <a:pPr marL="457200" indent="-457200">
              <a:buFont typeface="+mj-lt"/>
              <a:buAutoNum type="arabicPeriod" startAt="4"/>
            </a:pPr>
            <a:r>
              <a:rPr lang="en-US" sz="2400" dirty="0" smtClean="0"/>
              <a:t>Select </a:t>
            </a:r>
            <a:r>
              <a:rPr lang="en-US" sz="2400" b="1" dirty="0"/>
              <a:t>C7:C11</a:t>
            </a:r>
            <a:r>
              <a:rPr lang="en-US" sz="2400" dirty="0"/>
              <a:t>. Click the </a:t>
            </a:r>
            <a:r>
              <a:rPr lang="en-US" sz="2400" b="1" dirty="0"/>
              <a:t>Number Dialog Box</a:t>
            </a:r>
            <a:r>
              <a:rPr lang="en-US" sz="2400" dirty="0"/>
              <a:t> </a:t>
            </a:r>
            <a:r>
              <a:rPr lang="en-US" sz="2400" b="1" dirty="0" smtClean="0"/>
              <a:t>Launcher</a:t>
            </a:r>
            <a:r>
              <a:rPr lang="en-US" sz="2400" dirty="0" smtClean="0"/>
              <a:t>.</a:t>
            </a:r>
          </a:p>
          <a:p>
            <a:pPr marL="457200" indent="-457200">
              <a:buFont typeface="+mj-lt"/>
              <a:buAutoNum type="arabicPeriod"/>
            </a:pPr>
            <a:endParaRPr lang="en-US" sz="2400" dirty="0"/>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240119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307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26499"/>
            <a:ext cx="4876800" cy="46718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Number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0"/>
            </a:pPr>
            <a:r>
              <a:rPr lang="en-US" sz="2400" dirty="0"/>
              <a:t>The Number tab is active. Click </a:t>
            </a:r>
            <a:r>
              <a:rPr lang="en-US" sz="2400" b="1" dirty="0"/>
              <a:t>Date</a:t>
            </a:r>
            <a:r>
              <a:rPr lang="en-US" sz="2400" dirty="0"/>
              <a:t> in the Category</a:t>
            </a:r>
            <a:r>
              <a:rPr lang="en-US" sz="2400" i="1" dirty="0"/>
              <a:t> </a:t>
            </a:r>
            <a:r>
              <a:rPr lang="en-US" sz="2400" dirty="0"/>
              <a:t>area. Then click the </a:t>
            </a:r>
            <a:r>
              <a:rPr lang="en-US" sz="2400" b="1" dirty="0"/>
              <a:t>03/14/01</a:t>
            </a:r>
            <a:r>
              <a:rPr lang="en-US" sz="2400" dirty="0"/>
              <a:t> date style. Click </a:t>
            </a:r>
            <a:r>
              <a:rPr lang="en-US" sz="2400" b="1" dirty="0"/>
              <a:t>OK</a:t>
            </a:r>
            <a:r>
              <a:rPr lang="en-US" sz="2400" dirty="0"/>
              <a:t>. By doing this, you are formatting blank cells to accept data at a later date without having to </a:t>
            </a:r>
            <a:r>
              <a:rPr lang="en-US" sz="2400" dirty="0" smtClean="0"/>
              <a:t>reformat.</a:t>
            </a:r>
          </a:p>
          <a:p>
            <a:pPr marL="457200" indent="-457200">
              <a:buFont typeface="+mj-lt"/>
              <a:buAutoNum type="arabicPeriod" startAt="10"/>
            </a:pPr>
            <a:r>
              <a:rPr lang="en-US" sz="2400" b="1" dirty="0" smtClean="0"/>
              <a:t>SAVE</a:t>
            </a:r>
            <a:r>
              <a:rPr lang="en-US" sz="2400" dirty="0" smtClean="0"/>
              <a:t> </a:t>
            </a:r>
            <a:r>
              <a:rPr lang="en-US" sz="2400" dirty="0"/>
              <a:t>the workbook as </a:t>
            </a:r>
            <a:r>
              <a:rPr lang="en-US" sz="2400" b="1" i="1" dirty="0"/>
              <a:t>Revenue</a:t>
            </a:r>
            <a:r>
              <a:rPr lang="en-US" sz="2400" dirty="0"/>
              <a:t>.</a:t>
            </a:r>
          </a:p>
          <a:p>
            <a:pPr marL="457200" indent="-457200">
              <a:buFont typeface="+mj-lt"/>
              <a:buAutoNum type="arabicPeriod" startAt="10"/>
            </a:pPr>
            <a:endParaRPr lang="en-US" sz="2400" dirty="0" smtClean="0"/>
          </a:p>
        </p:txBody>
      </p:sp>
    </p:spTree>
    <p:extLst>
      <p:ext uri="{BB962C8B-B14F-4D97-AF65-F5344CB8AC3E}">
        <p14:creationId xmlns:p14="http://schemas.microsoft.com/office/powerpoint/2010/main" val="2253244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Wrap Text in a Cell</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a:t>
            </a:r>
            <a:r>
              <a:rPr lang="en-US" sz="2400" b="1" dirty="0"/>
              <a:t>Sheet1</a:t>
            </a:r>
            <a:r>
              <a:rPr lang="en-US" sz="2400" dirty="0"/>
              <a:t>. Select cell </a:t>
            </a:r>
            <a:r>
              <a:rPr lang="en-US" sz="2400" b="1" dirty="0"/>
              <a:t>A7</a:t>
            </a:r>
            <a:r>
              <a:rPr lang="en-US" sz="2400" dirty="0"/>
              <a:t> and click </a:t>
            </a:r>
            <a:r>
              <a:rPr lang="en-US" sz="2400" b="1" dirty="0"/>
              <a:t>Wrap Text </a:t>
            </a:r>
            <a:r>
              <a:rPr lang="en-US" sz="2400" dirty="0"/>
              <a:t>in the Alignment group. </a:t>
            </a:r>
            <a:r>
              <a:rPr lang="en-US" sz="2400" dirty="0" smtClean="0"/>
              <a:t>As shown below, the </a:t>
            </a:r>
            <a:r>
              <a:rPr lang="en-US" sz="2400" dirty="0"/>
              <a:t>row height is adjusted and the cell’s full text is displayed on two lines</a:t>
            </a:r>
            <a:r>
              <a:rPr lang="en-US" sz="2400" dirty="0" smtClean="0"/>
              <a:t>.</a:t>
            </a:r>
          </a:p>
          <a:p>
            <a:pPr marL="457200" indent="-45720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48000"/>
            <a:ext cx="5019023" cy="3124200"/>
          </a:xfrm>
          <a:prstGeom prst="rect">
            <a:avLst/>
          </a:prstGeom>
        </p:spPr>
      </p:pic>
    </p:spTree>
    <p:extLst>
      <p:ext uri="{BB962C8B-B14F-4D97-AF65-F5344CB8AC3E}">
        <p14:creationId xmlns:p14="http://schemas.microsoft.com/office/powerpoint/2010/main" val="1703881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Wrap Text in a Cell</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2"/>
            </a:pPr>
            <a:r>
              <a:rPr lang="en-US" sz="2400" dirty="0"/>
              <a:t>Double-click cell </a:t>
            </a:r>
            <a:r>
              <a:rPr lang="en-US" sz="2400" b="1" dirty="0"/>
              <a:t>A4</a:t>
            </a:r>
            <a:r>
              <a:rPr lang="en-US" sz="2400" dirty="0"/>
              <a:t>. </a:t>
            </a:r>
            <a:r>
              <a:rPr lang="en-US" sz="2400" dirty="0" smtClean="0"/>
              <a:t>As shown in this </a:t>
            </a:r>
            <a:br>
              <a:rPr lang="en-US" sz="2400" dirty="0" smtClean="0"/>
            </a:br>
            <a:r>
              <a:rPr lang="en-US" sz="2400" dirty="0" smtClean="0"/>
              <a:t>figure, the </a:t>
            </a:r>
            <a:r>
              <a:rPr lang="en-US" sz="2400" dirty="0"/>
              <a:t>Status bar displays </a:t>
            </a:r>
            <a:r>
              <a:rPr lang="en-US" sz="2400" b="1" dirty="0"/>
              <a:t>Edit</a:t>
            </a:r>
            <a:r>
              <a:rPr lang="en-US" sz="2400" dirty="0"/>
              <a:t>, </a:t>
            </a:r>
            <a:r>
              <a:rPr lang="en-US" sz="2400" dirty="0" smtClean="0"/>
              <a:t/>
            </a:r>
            <a:br>
              <a:rPr lang="en-US" sz="2400" dirty="0" smtClean="0"/>
            </a:br>
            <a:r>
              <a:rPr lang="en-US" sz="2400" dirty="0" smtClean="0"/>
              <a:t>indicating </a:t>
            </a:r>
            <a:r>
              <a:rPr lang="en-US" sz="2400" dirty="0"/>
              <a:t>that the cell is in edit </a:t>
            </a:r>
            <a:r>
              <a:rPr lang="en-US" sz="2400" dirty="0" smtClean="0"/>
              <a:t>mode.</a:t>
            </a:r>
          </a:p>
          <a:p>
            <a:pPr marL="457200" indent="-457200">
              <a:buFont typeface="+mj-lt"/>
              <a:buAutoNum type="arabicPeriod" startAt="2"/>
            </a:pPr>
            <a:r>
              <a:rPr lang="en-US" sz="2400" dirty="0" smtClean="0"/>
              <a:t>Click</a:t>
            </a:r>
            <a:r>
              <a:rPr lang="en-US" sz="2400" b="1" dirty="0" smtClean="0"/>
              <a:t> </a:t>
            </a:r>
            <a:r>
              <a:rPr lang="en-US" sz="2400" dirty="0"/>
              <a:t>to</a:t>
            </a:r>
            <a:r>
              <a:rPr lang="en-US" sz="2400" b="1" dirty="0"/>
              <a:t> </a:t>
            </a:r>
            <a:r>
              <a:rPr lang="en-US" sz="2400" dirty="0"/>
              <a:t>place your cursor just to the </a:t>
            </a:r>
            <a:r>
              <a:rPr lang="en-US" sz="2400" dirty="0" smtClean="0"/>
              <a:t>left</a:t>
            </a:r>
            <a:br>
              <a:rPr lang="en-US" sz="2400" dirty="0" smtClean="0"/>
            </a:br>
            <a:r>
              <a:rPr lang="en-US" sz="2400" dirty="0" smtClean="0"/>
              <a:t>of </a:t>
            </a:r>
            <a:r>
              <a:rPr lang="en-US" sz="2400" dirty="0"/>
              <a:t>the word Coverage</a:t>
            </a:r>
            <a:r>
              <a:rPr lang="en-US" sz="2400" i="1" dirty="0"/>
              <a:t> </a:t>
            </a:r>
            <a:r>
              <a:rPr lang="en-US" sz="2400" dirty="0"/>
              <a:t>and </a:t>
            </a:r>
            <a:r>
              <a:rPr lang="en-US" sz="2400" dirty="0" smtClean="0"/>
              <a:t>press</a:t>
            </a:r>
            <a:br>
              <a:rPr lang="en-US" sz="2400" dirty="0" smtClean="0"/>
            </a:br>
            <a:r>
              <a:rPr lang="en-US" sz="2400" b="1" dirty="0" err="1" smtClean="0"/>
              <a:t>Alt+Enter</a:t>
            </a:r>
            <a:r>
              <a:rPr lang="en-US" sz="2400" dirty="0"/>
              <a:t>. A manual line break </a:t>
            </a:r>
            <a:r>
              <a:rPr lang="en-US" sz="2400" dirty="0" smtClean="0"/>
              <a:t>is</a:t>
            </a:r>
            <a:br>
              <a:rPr lang="en-US" sz="2400" dirty="0" smtClean="0"/>
            </a:br>
            <a:r>
              <a:rPr lang="en-US" sz="2400" dirty="0" smtClean="0"/>
              <a:t>inserted</a:t>
            </a:r>
            <a:r>
              <a:rPr lang="en-US" sz="2400" dirty="0"/>
              <a:t>. Press </a:t>
            </a:r>
            <a:r>
              <a:rPr lang="en-US" sz="2400" b="1" dirty="0"/>
              <a:t>Enter </a:t>
            </a:r>
            <a:r>
              <a:rPr lang="en-US" sz="2400" dirty="0"/>
              <a:t>to accept the </a:t>
            </a:r>
            <a:r>
              <a:rPr lang="en-US" sz="2400" dirty="0" smtClean="0"/>
              <a:t/>
            </a:r>
            <a:br>
              <a:rPr lang="en-US" sz="2400" dirty="0" smtClean="0"/>
            </a:br>
            <a:r>
              <a:rPr lang="en-US" sz="2400" dirty="0" smtClean="0"/>
              <a:t>change</a:t>
            </a:r>
            <a:r>
              <a:rPr lang="en-US" sz="2400" dirty="0"/>
              <a:t>. You have manually </a:t>
            </a:r>
            <a:r>
              <a:rPr lang="en-US" sz="2400" dirty="0" smtClean="0"/>
              <a:t>wrapped</a:t>
            </a:r>
            <a:br>
              <a:rPr lang="en-US" sz="2400" dirty="0" smtClean="0"/>
            </a:br>
            <a:r>
              <a:rPr lang="en-US" sz="2400" dirty="0" smtClean="0"/>
              <a:t>the </a:t>
            </a:r>
            <a:r>
              <a:rPr lang="en-US" sz="2400" dirty="0"/>
              <a:t>cell </a:t>
            </a:r>
            <a:r>
              <a:rPr lang="en-US" sz="2400" dirty="0" smtClean="0"/>
              <a:t>text.</a:t>
            </a:r>
          </a:p>
          <a:p>
            <a:pPr marL="457200" indent="-457200">
              <a:buFont typeface="+mj-lt"/>
              <a:buAutoNum type="arabicPeriod" startAt="2"/>
            </a:pPr>
            <a:r>
              <a:rPr lang="en-US" sz="2400" b="1" dirty="0" smtClean="0"/>
              <a:t>SAVE</a:t>
            </a:r>
            <a:r>
              <a:rPr lang="en-US" sz="2400" dirty="0" smtClean="0"/>
              <a:t> </a:t>
            </a:r>
            <a:r>
              <a:rPr lang="en-US" sz="2400" dirty="0"/>
              <a:t>the workbook.</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676400"/>
            <a:ext cx="1533739" cy="4363059"/>
          </a:xfrm>
          <a:prstGeom prst="rect">
            <a:avLst/>
          </a:prstGeom>
        </p:spPr>
      </p:pic>
    </p:spTree>
    <p:extLst>
      <p:ext uri="{BB962C8B-B14F-4D97-AF65-F5344CB8AC3E}">
        <p14:creationId xmlns:p14="http://schemas.microsoft.com/office/powerpoint/2010/main" val="2142002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Merge and Split Merged Cells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a:t>
            </a:r>
            <a:r>
              <a:rPr lang="en-US" sz="2400" b="1" dirty="0"/>
              <a:t>A1:D1</a:t>
            </a:r>
            <a:r>
              <a:rPr lang="en-US" sz="2400" dirty="0"/>
              <a:t>. Click </a:t>
            </a:r>
            <a:r>
              <a:rPr lang="en-US" sz="2400" b="1" dirty="0"/>
              <a:t>Merge &amp; Center </a:t>
            </a:r>
            <a:r>
              <a:rPr lang="en-US" sz="2400" dirty="0"/>
              <a:t>in the Alignment group. </a:t>
            </a:r>
            <a:r>
              <a:rPr lang="en-US" sz="2400" dirty="0" smtClean="0"/>
              <a:t>As shown below, the </a:t>
            </a:r>
            <a:r>
              <a:rPr lang="en-US" sz="2400" dirty="0"/>
              <a:t>content previously in cell A1 is now centered across columns A, B, C, and D</a:t>
            </a:r>
            <a:r>
              <a:rPr lang="en-US" sz="2400" dirty="0" smtClean="0"/>
              <a:t>.</a:t>
            </a:r>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r>
              <a:rPr lang="en-US" sz="2400" dirty="0"/>
              <a:t>Select </a:t>
            </a:r>
            <a:r>
              <a:rPr lang="en-US" sz="2400" b="1" dirty="0"/>
              <a:t>A2:D2</a:t>
            </a:r>
            <a:r>
              <a:rPr lang="en-US" sz="2400" dirty="0"/>
              <a:t>. Click </a:t>
            </a:r>
            <a:r>
              <a:rPr lang="en-US" sz="2400" b="1" dirty="0"/>
              <a:t>Merge &amp; Center</a:t>
            </a:r>
            <a:r>
              <a:rPr lang="en-US" sz="2400" dirty="0"/>
              <a:t>.</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819400"/>
            <a:ext cx="4324954" cy="2238688"/>
          </a:xfrm>
          <a:prstGeom prst="rect">
            <a:avLst/>
          </a:prstGeom>
        </p:spPr>
      </p:pic>
    </p:spTree>
    <p:extLst>
      <p:ext uri="{BB962C8B-B14F-4D97-AF65-F5344CB8AC3E}">
        <p14:creationId xmlns:p14="http://schemas.microsoft.com/office/powerpoint/2010/main" val="3762807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Merge and Split Merged Cells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a:t>Select </a:t>
            </a:r>
            <a:r>
              <a:rPr lang="en-US" sz="2400" b="1" dirty="0"/>
              <a:t>A4:A5</a:t>
            </a:r>
            <a:r>
              <a:rPr lang="en-US" sz="2400" dirty="0"/>
              <a:t> and click </a:t>
            </a:r>
            <a:r>
              <a:rPr lang="en-US" sz="2400" b="1" dirty="0"/>
              <a:t>Merge &amp; Center</a:t>
            </a:r>
            <a:r>
              <a:rPr lang="en-US" sz="2400" dirty="0"/>
              <a:t>. A dialog box opens </a:t>
            </a:r>
            <a:r>
              <a:rPr lang="en-US" sz="2400" dirty="0" smtClean="0"/>
              <a:t>(see below) to </a:t>
            </a:r>
            <a:r>
              <a:rPr lang="en-US" sz="2400" dirty="0"/>
              <a:t>remind you that the data in A5 will be deleted in the merge</a:t>
            </a:r>
            <a:r>
              <a:rPr lang="en-US" sz="2400" dirty="0" smtClean="0"/>
              <a:t>.</a:t>
            </a:r>
          </a:p>
          <a:p>
            <a:pPr marL="457200" indent="-457200">
              <a:buFont typeface="+mj-lt"/>
              <a:buAutoNum type="arabicPeriod" startAt="3"/>
            </a:pPr>
            <a:endParaRPr lang="en-US" sz="2400" dirty="0"/>
          </a:p>
          <a:p>
            <a:pPr marL="457200" indent="-457200">
              <a:buFont typeface="+mj-lt"/>
              <a:buAutoNum type="arabicPeriod" startAt="3"/>
            </a:pPr>
            <a:endParaRPr lang="en-US" sz="2400" dirty="0" smtClean="0"/>
          </a:p>
          <a:p>
            <a:pPr marL="457200" indent="-457200">
              <a:buFont typeface="+mj-lt"/>
              <a:buAutoNum type="arabicPeriod" startAt="3"/>
            </a:pPr>
            <a:endParaRPr lang="en-US" sz="2400" dirty="0"/>
          </a:p>
          <a:p>
            <a:pPr marL="457200" indent="-457200">
              <a:buFont typeface="+mj-lt"/>
              <a:buAutoNum type="arabicPeriod" startAt="3"/>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29" y="2971800"/>
            <a:ext cx="3793686" cy="3200400"/>
          </a:xfrm>
          <a:prstGeom prst="rect">
            <a:avLst/>
          </a:prstGeom>
        </p:spPr>
      </p:pic>
    </p:spTree>
    <p:extLst>
      <p:ext uri="{BB962C8B-B14F-4D97-AF65-F5344CB8AC3E}">
        <p14:creationId xmlns:p14="http://schemas.microsoft.com/office/powerpoint/2010/main" val="440937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Merge and Split Merged Cells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a:t>Click </a:t>
            </a:r>
            <a:r>
              <a:rPr lang="en-US" sz="2400" b="1" dirty="0"/>
              <a:t>OK</a:t>
            </a:r>
            <a:r>
              <a:rPr lang="en-US" sz="2400" dirty="0"/>
              <a:t>. Cells A4 and A5 are merged, and the data originally in A4 is centered in the merged </a:t>
            </a:r>
            <a:r>
              <a:rPr lang="en-US" sz="2400" dirty="0" smtClean="0"/>
              <a:t>cell.</a:t>
            </a:r>
          </a:p>
          <a:p>
            <a:pPr marL="457200" indent="-457200">
              <a:buFont typeface="+mj-lt"/>
              <a:buAutoNum type="arabicPeriod" startAt="4"/>
            </a:pPr>
            <a:r>
              <a:rPr lang="en-US" sz="2400" dirty="0" smtClean="0"/>
              <a:t>Click </a:t>
            </a:r>
            <a:r>
              <a:rPr lang="en-US" sz="2400" dirty="0"/>
              <a:t>the arrow next to </a:t>
            </a:r>
            <a:r>
              <a:rPr lang="en-US" sz="2400" b="1" dirty="0"/>
              <a:t>Merge &amp; Center</a:t>
            </a:r>
            <a:r>
              <a:rPr lang="en-US" sz="2400" dirty="0"/>
              <a:t> and click </a:t>
            </a:r>
            <a:r>
              <a:rPr lang="en-US" sz="2400" b="1" dirty="0"/>
              <a:t>Unmerge</a:t>
            </a:r>
            <a:r>
              <a:rPr lang="en-US" sz="2400" dirty="0"/>
              <a:t> </a:t>
            </a:r>
            <a:r>
              <a:rPr lang="en-US" sz="2400" b="1" dirty="0"/>
              <a:t>Cells</a:t>
            </a:r>
            <a:r>
              <a:rPr lang="en-US" sz="2400" dirty="0"/>
              <a:t>. The cells are unmerged, but note that the data from cell A5 has been deleted</a:t>
            </a:r>
            <a:r>
              <a:rPr lang="en-US" sz="2400" dirty="0" smtClean="0"/>
              <a:t>.</a:t>
            </a:r>
          </a:p>
          <a:p>
            <a:pPr marL="457200" indent="-457200">
              <a:buFont typeface="+mj-lt"/>
              <a:buAutoNum type="arabicPeriod" startAt="4"/>
            </a:pPr>
            <a:r>
              <a:rPr lang="en-US" sz="2400" dirty="0"/>
              <a:t>Select </a:t>
            </a:r>
            <a:r>
              <a:rPr lang="en-US" sz="2400" b="1" dirty="0"/>
              <a:t>A5</a:t>
            </a:r>
            <a:r>
              <a:rPr lang="en-US" sz="2400" dirty="0"/>
              <a:t>, key </a:t>
            </a:r>
            <a:r>
              <a:rPr lang="en-US" sz="2400" b="1" dirty="0"/>
              <a:t>Medicare/Medicaid</a:t>
            </a:r>
            <a:r>
              <a:rPr lang="en-US" sz="2400" dirty="0"/>
              <a:t>, and press </a:t>
            </a:r>
            <a:r>
              <a:rPr lang="en-US" sz="2400" b="1" dirty="0" smtClean="0"/>
              <a:t>Enter</a:t>
            </a:r>
            <a:r>
              <a:rPr lang="en-US" sz="2400" dirty="0" smtClean="0"/>
              <a:t> (see figure).</a:t>
            </a:r>
          </a:p>
          <a:p>
            <a:pPr marL="457200" indent="-457200">
              <a:buFont typeface="+mj-lt"/>
              <a:buAutoNum type="arabicPeriod" startAt="4"/>
            </a:pPr>
            <a:endParaRPr lang="en-US" sz="2400" dirty="0" smtClean="0"/>
          </a:p>
          <a:p>
            <a:pPr marL="457200" indent="-457200">
              <a:buFont typeface="+mj-lt"/>
              <a:buAutoNum type="arabicPeriod" startAt="4"/>
            </a:pPr>
            <a:endParaRPr lang="en-US" sz="2400" dirty="0"/>
          </a:p>
          <a:p>
            <a:pPr marL="457200" indent="-457200">
              <a:buFont typeface="+mj-lt"/>
              <a:buAutoNum type="arabicPeriod" startAt="4"/>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4190999"/>
            <a:ext cx="4315428" cy="2048161"/>
          </a:xfrm>
          <a:prstGeom prst="rect">
            <a:avLst/>
          </a:prstGeom>
        </p:spPr>
      </p:pic>
    </p:spTree>
    <p:extLst>
      <p:ext uri="{BB962C8B-B14F-4D97-AF65-F5344CB8AC3E}">
        <p14:creationId xmlns:p14="http://schemas.microsoft.com/office/powerpoint/2010/main" val="3676408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Merge and Split Merged Cells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a:t>Select </a:t>
            </a:r>
            <a:r>
              <a:rPr lang="en-US" sz="2400" b="1" dirty="0"/>
              <a:t>A4:A5</a:t>
            </a:r>
            <a:r>
              <a:rPr lang="en-US" sz="2400" dirty="0"/>
              <a:t> and click </a:t>
            </a:r>
            <a:r>
              <a:rPr lang="en-US" sz="2400" b="1" dirty="0"/>
              <a:t>Align Text Left </a:t>
            </a:r>
            <a:r>
              <a:rPr lang="en-US" sz="2400" b="1" dirty="0" smtClean="0"/>
              <a:t>     </a:t>
            </a:r>
            <a:r>
              <a:rPr lang="en-US" sz="2400" dirty="0" smtClean="0"/>
              <a:t>in </a:t>
            </a:r>
            <a:r>
              <a:rPr lang="en-US" sz="2400" dirty="0"/>
              <a:t>the </a:t>
            </a:r>
            <a:r>
              <a:rPr lang="en-US" sz="2400" i="1" dirty="0"/>
              <a:t>Alignment</a:t>
            </a:r>
            <a:r>
              <a:rPr lang="en-US" sz="2400" dirty="0"/>
              <a:t> </a:t>
            </a:r>
            <a:r>
              <a:rPr lang="en-US" sz="2400" dirty="0" smtClean="0"/>
              <a:t>group.</a:t>
            </a:r>
          </a:p>
          <a:p>
            <a:pPr marL="457200" indent="-457200">
              <a:buFont typeface="+mj-lt"/>
              <a:buAutoNum type="arabicPeriod" startAt="7"/>
            </a:pPr>
            <a:r>
              <a:rPr lang="en-US" sz="2400" b="1" dirty="0" smtClean="0"/>
              <a:t>SAVE</a:t>
            </a:r>
            <a:r>
              <a:rPr lang="en-US" sz="2400" dirty="0" smtClean="0"/>
              <a:t> </a:t>
            </a:r>
            <a:r>
              <a:rPr lang="en-US" sz="2400" dirty="0"/>
              <a:t>the workbook.</a:t>
            </a:r>
            <a:endParaRPr lang="en-US" sz="2400" dirty="0" smtClean="0"/>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752600"/>
            <a:ext cx="209579" cy="247685"/>
          </a:xfrm>
          <a:prstGeom prst="rect">
            <a:avLst/>
          </a:prstGeom>
        </p:spPr>
      </p:pic>
    </p:spTree>
    <p:extLst>
      <p:ext uri="{BB962C8B-B14F-4D97-AF65-F5344CB8AC3E}">
        <p14:creationId xmlns:p14="http://schemas.microsoft.com/office/powerpoint/2010/main" val="3821725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Place Borders Around Cells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cell </a:t>
            </a:r>
            <a:r>
              <a:rPr lang="en-US" sz="2400" b="1" dirty="0"/>
              <a:t>A1 </a:t>
            </a:r>
            <a:r>
              <a:rPr lang="en-US" sz="2400" dirty="0"/>
              <a:t>and click the arrow next to </a:t>
            </a:r>
            <a:r>
              <a:rPr lang="en-US" sz="2400" dirty="0" smtClean="0"/>
              <a:t/>
            </a:r>
            <a:br>
              <a:rPr lang="en-US" sz="2400" dirty="0" smtClean="0"/>
            </a:br>
            <a:r>
              <a:rPr lang="en-US" sz="2400" dirty="0" smtClean="0"/>
              <a:t>Bottom </a:t>
            </a:r>
            <a:r>
              <a:rPr lang="en-US" sz="2400" dirty="0"/>
              <a:t>Border </a:t>
            </a:r>
            <a:r>
              <a:rPr lang="en-US" sz="2400" dirty="0" smtClean="0"/>
              <a:t>        in </a:t>
            </a:r>
            <a:r>
              <a:rPr lang="en-US" sz="2400" dirty="0"/>
              <a:t>the Font group on the </a:t>
            </a:r>
            <a:r>
              <a:rPr lang="en-US" sz="2400" dirty="0" smtClean="0"/>
              <a:t>Ribbon.</a:t>
            </a:r>
          </a:p>
          <a:p>
            <a:pPr marL="457200" indent="-457200">
              <a:buFont typeface="+mj-lt"/>
              <a:buAutoNum type="arabicPeriod"/>
            </a:pPr>
            <a:r>
              <a:rPr lang="en-US" sz="2400" dirty="0" smtClean="0"/>
              <a:t>Click </a:t>
            </a:r>
            <a:r>
              <a:rPr lang="en-US" sz="2400" b="1" dirty="0"/>
              <a:t>More Borders</a:t>
            </a:r>
            <a:r>
              <a:rPr lang="en-US" sz="2400" dirty="0"/>
              <a:t>. The </a:t>
            </a:r>
            <a:r>
              <a:rPr lang="en-US" sz="2400" i="1" dirty="0"/>
              <a:t>Format Cells </a:t>
            </a:r>
            <a:r>
              <a:rPr lang="en-US" sz="2400" dirty="0"/>
              <a:t>dialog box opens with the Border tab </a:t>
            </a:r>
            <a:r>
              <a:rPr lang="en-US" sz="2400" dirty="0" smtClean="0"/>
              <a:t>displayed.</a:t>
            </a:r>
          </a:p>
          <a:p>
            <a:pPr marL="457200" indent="-457200">
              <a:buFont typeface="+mj-lt"/>
              <a:buAutoNum type="arabicPeriod"/>
            </a:pPr>
            <a:r>
              <a:rPr lang="en-US" sz="2400" dirty="0" smtClean="0"/>
              <a:t>Under </a:t>
            </a:r>
            <a:r>
              <a:rPr lang="en-US" sz="2400" dirty="0"/>
              <a:t>Line, click the Style displayed in the </a:t>
            </a:r>
            <a:r>
              <a:rPr lang="en-US" sz="2400" b="1" dirty="0"/>
              <a:t>lower-right </a:t>
            </a:r>
            <a:r>
              <a:rPr lang="en-US" sz="2400" b="1" dirty="0" smtClean="0"/>
              <a:t>corner</a:t>
            </a:r>
            <a:r>
              <a:rPr lang="en-US" sz="2400" dirty="0" smtClean="0"/>
              <a:t>.</a:t>
            </a:r>
          </a:p>
          <a:p>
            <a:pPr marL="457200" indent="-457200">
              <a:buFont typeface="+mj-lt"/>
              <a:buAutoNum type="arabicPeriod"/>
            </a:pPr>
            <a:r>
              <a:rPr lang="en-US" sz="2400" dirty="0" smtClean="0"/>
              <a:t>Click </a:t>
            </a:r>
            <a:r>
              <a:rPr lang="en-US" sz="2400" dirty="0"/>
              <a:t>the </a:t>
            </a:r>
            <a:r>
              <a:rPr lang="en-US" sz="2400" b="1" dirty="0"/>
              <a:t>Color arrow</a:t>
            </a:r>
            <a:r>
              <a:rPr lang="en-US" sz="2400" dirty="0"/>
              <a:t>, then click </a:t>
            </a:r>
            <a:r>
              <a:rPr lang="en-US" sz="2400" b="1" dirty="0" smtClean="0"/>
              <a:t>Red</a:t>
            </a:r>
            <a:r>
              <a:rPr lang="en-US" sz="2400" dirty="0" smtClean="0"/>
              <a:t>.</a:t>
            </a:r>
          </a:p>
          <a:p>
            <a:pPr marL="457200" indent="-457200">
              <a:buFont typeface="+mj-lt"/>
              <a:buAutoNum type="arabicPeriod"/>
            </a:pPr>
            <a:r>
              <a:rPr lang="en-US" sz="2400" dirty="0" smtClean="0"/>
              <a:t>Under </a:t>
            </a:r>
            <a:r>
              <a:rPr lang="en-US" sz="2400" dirty="0"/>
              <a:t>Presets, click </a:t>
            </a:r>
            <a:r>
              <a:rPr lang="en-US" sz="2400" b="1" dirty="0"/>
              <a:t>Outline</a:t>
            </a:r>
            <a:r>
              <a:rPr lang="en-US" sz="2400" dirty="0"/>
              <a:t>. The red border is previewed in the Border </a:t>
            </a:r>
            <a:r>
              <a:rPr lang="en-US" sz="2400" dirty="0" smtClean="0"/>
              <a:t>box.</a:t>
            </a:r>
          </a:p>
          <a:p>
            <a:pPr marL="457200" indent="-457200">
              <a:buFont typeface="+mj-lt"/>
              <a:buAutoNum type="arabicPeriod"/>
            </a:pPr>
            <a:r>
              <a:rPr lang="en-US" sz="2400" dirty="0" smtClean="0"/>
              <a:t>Click </a:t>
            </a:r>
            <a:r>
              <a:rPr lang="en-US" sz="2400" b="1" dirty="0"/>
              <a:t>OK</a:t>
            </a:r>
            <a:r>
              <a:rPr lang="en-US" sz="2400" dirty="0"/>
              <a:t>. The dialog box closes and the border is applied to </a:t>
            </a:r>
            <a:r>
              <a:rPr lang="en-US" sz="2400" b="1" dirty="0" smtClean="0"/>
              <a:t>A1</a:t>
            </a:r>
            <a:r>
              <a:rPr lang="en-US" sz="2400"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057400"/>
            <a:ext cx="409632" cy="257211"/>
          </a:xfrm>
          <a:prstGeom prst="rect">
            <a:avLst/>
          </a:prstGeom>
        </p:spPr>
      </p:pic>
    </p:spTree>
    <p:extLst>
      <p:ext uri="{BB962C8B-B14F-4D97-AF65-F5344CB8AC3E}">
        <p14:creationId xmlns:p14="http://schemas.microsoft.com/office/powerpoint/2010/main" val="3653287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Place Borders Around Cells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smtClean="0"/>
              <a:t>With </a:t>
            </a:r>
            <a:r>
              <a:rPr lang="en-US" sz="2400" b="1" dirty="0"/>
              <a:t>A1 </a:t>
            </a:r>
            <a:r>
              <a:rPr lang="en-US" sz="2400" dirty="0"/>
              <a:t>selected, click </a:t>
            </a:r>
            <a:r>
              <a:rPr lang="en-US" sz="2400" b="1" dirty="0"/>
              <a:t>Increase Font Size</a:t>
            </a:r>
            <a:r>
              <a:rPr lang="en-US" sz="2400" dirty="0"/>
              <a:t> until the value in the Font Size</a:t>
            </a:r>
            <a:r>
              <a:rPr lang="en-US" sz="2400" i="1" dirty="0"/>
              <a:t> </a:t>
            </a:r>
            <a:r>
              <a:rPr lang="en-US" sz="2400" dirty="0"/>
              <a:t>box is 20 points. Click on cell A11. Your border should resemble </a:t>
            </a:r>
            <a:r>
              <a:rPr lang="en-US" sz="2400" dirty="0" smtClean="0"/>
              <a:t>the border shown below.</a:t>
            </a:r>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endParaRPr lang="en-US" sz="2400" dirty="0"/>
          </a:p>
          <a:p>
            <a:pPr marL="457200" indent="-457200">
              <a:buFont typeface="+mj-lt"/>
              <a:buAutoNum type="arabicPeriod" startAt="7"/>
            </a:pPr>
            <a:r>
              <a:rPr lang="en-US" sz="2400" b="1" dirty="0" smtClean="0"/>
              <a:t>SAVE</a:t>
            </a:r>
            <a:r>
              <a:rPr lang="en-US" sz="2400" dirty="0" smtClean="0"/>
              <a:t> the workbook.</a:t>
            </a:r>
            <a:endParaRPr lang="en-US" sz="24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048000"/>
            <a:ext cx="3115110" cy="2553056"/>
          </a:xfrm>
          <a:prstGeom prst="rect">
            <a:avLst/>
          </a:prstGeom>
        </p:spPr>
      </p:pic>
    </p:spTree>
    <p:extLst>
      <p:ext uri="{BB962C8B-B14F-4D97-AF65-F5344CB8AC3E}">
        <p14:creationId xmlns:p14="http://schemas.microsoft.com/office/powerpoint/2010/main" val="2721467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Copy Cell Formatting</a:t>
            </a:r>
            <a:br>
              <a:rPr lang="en-US" sz="3000" dirty="0" smtClean="0"/>
            </a:br>
            <a:r>
              <a:rPr lang="en-US" sz="3000" dirty="0" smtClean="0"/>
              <a:t>with the Format Painter</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With </a:t>
            </a:r>
            <a:r>
              <a:rPr lang="en-US" sz="2400" b="1" dirty="0"/>
              <a:t>A1</a:t>
            </a:r>
            <a:r>
              <a:rPr lang="en-US" sz="2400" dirty="0"/>
              <a:t> active, click </a:t>
            </a:r>
            <a:r>
              <a:rPr lang="en-US" sz="2400" b="1" dirty="0"/>
              <a:t>Format</a:t>
            </a:r>
            <a:r>
              <a:rPr lang="en-US" sz="2400" dirty="0"/>
              <a:t> </a:t>
            </a:r>
            <a:r>
              <a:rPr lang="en-US" sz="2400" b="1" dirty="0"/>
              <a:t>Painter</a:t>
            </a:r>
            <a:r>
              <a:rPr lang="en-US" sz="2400" dirty="0"/>
              <a:t>. </a:t>
            </a:r>
            <a:r>
              <a:rPr lang="en-US" sz="2400" dirty="0" smtClean="0"/>
              <a:t>       </a:t>
            </a:r>
            <a:br>
              <a:rPr lang="en-US" sz="2400" dirty="0" smtClean="0"/>
            </a:br>
            <a:r>
              <a:rPr lang="en-US" sz="2400" dirty="0" smtClean="0"/>
              <a:t>A </a:t>
            </a:r>
            <a:r>
              <a:rPr lang="en-US" sz="2400" dirty="0"/>
              <a:t>flashing border appears around </a:t>
            </a:r>
            <a:r>
              <a:rPr lang="en-US" sz="2400" b="1" dirty="0"/>
              <a:t>A1</a:t>
            </a:r>
            <a:r>
              <a:rPr lang="en-US" sz="2400" dirty="0"/>
              <a:t>, indicating this is the formatting to be copied.</a:t>
            </a:r>
          </a:p>
          <a:p>
            <a:pPr marL="457200" indent="-457200">
              <a:buFont typeface="+mj-lt"/>
              <a:buAutoNum type="arabicPeriod"/>
            </a:pPr>
            <a:r>
              <a:rPr lang="en-US" sz="2400" dirty="0" smtClean="0"/>
              <a:t>Click </a:t>
            </a:r>
            <a:r>
              <a:rPr lang="en-US" sz="2400" dirty="0"/>
              <a:t>cell </a:t>
            </a:r>
            <a:r>
              <a:rPr lang="en-US" sz="2400" b="1" dirty="0"/>
              <a:t>A2</a:t>
            </a:r>
            <a:r>
              <a:rPr lang="en-US" sz="2400" dirty="0"/>
              <a:t>.</a:t>
            </a:r>
          </a:p>
          <a:p>
            <a:pPr marL="457200" indent="-457200">
              <a:buFont typeface="+mj-lt"/>
              <a:buAutoNum type="arabicPeriod"/>
            </a:pPr>
            <a:r>
              <a:rPr lang="en-US" sz="2400" dirty="0" smtClean="0"/>
              <a:t>With </a:t>
            </a:r>
            <a:r>
              <a:rPr lang="en-US" sz="2400" b="1" dirty="0"/>
              <a:t>A2</a:t>
            </a:r>
            <a:r>
              <a:rPr lang="en-US" sz="2400" dirty="0"/>
              <a:t> selected, right-click to display the </a:t>
            </a:r>
            <a:r>
              <a:rPr lang="en-US" sz="2400" b="1" dirty="0"/>
              <a:t>Mini</a:t>
            </a:r>
            <a:r>
              <a:rPr lang="en-US" sz="2400" dirty="0"/>
              <a:t> </a:t>
            </a:r>
            <a:r>
              <a:rPr lang="en-US" sz="2400" b="1" dirty="0"/>
              <a:t>toolbar</a:t>
            </a:r>
            <a:r>
              <a:rPr lang="en-US" sz="2400" dirty="0"/>
              <a:t>. Click the </a:t>
            </a:r>
            <a:r>
              <a:rPr lang="en-US" sz="2400" b="1" dirty="0"/>
              <a:t>Font</a:t>
            </a:r>
            <a:r>
              <a:rPr lang="en-US" sz="2400" dirty="0"/>
              <a:t> </a:t>
            </a:r>
            <a:r>
              <a:rPr lang="en-US" sz="2400" b="1" dirty="0"/>
              <a:t>Size</a:t>
            </a:r>
            <a:r>
              <a:rPr lang="en-US" sz="2400" dirty="0"/>
              <a:t> arrow and choose </a:t>
            </a:r>
            <a:r>
              <a:rPr lang="en-US" sz="2400" b="1" dirty="0"/>
              <a:t>14</a:t>
            </a:r>
            <a:r>
              <a:rPr lang="en-US" sz="2400" dirty="0"/>
              <a:t>. The font size of the subtitle is reduced.</a:t>
            </a:r>
          </a:p>
          <a:p>
            <a:pPr marL="457200" indent="-457200">
              <a:buFont typeface="+mj-lt"/>
              <a:buAutoNum type="arabicPeriod"/>
            </a:pPr>
            <a:r>
              <a:rPr lang="en-US" sz="2400" dirty="0" smtClean="0"/>
              <a:t>Select </a:t>
            </a:r>
            <a:r>
              <a:rPr lang="en-US" sz="2400" b="1" dirty="0"/>
              <a:t>A1:A2</a:t>
            </a:r>
            <a:r>
              <a:rPr lang="en-US" sz="2400" dirty="0"/>
              <a:t> and click </a:t>
            </a:r>
            <a:r>
              <a:rPr lang="en-US" sz="2400" b="1" dirty="0"/>
              <a:t>Format</a:t>
            </a:r>
            <a:r>
              <a:rPr lang="en-US" sz="2400" dirty="0"/>
              <a:t> </a:t>
            </a:r>
            <a:r>
              <a:rPr lang="en-US" sz="2400" b="1" dirty="0"/>
              <a:t>Painter</a:t>
            </a:r>
            <a:r>
              <a:rPr lang="en-US" sz="2400" dirty="0"/>
              <a:t>.</a:t>
            </a:r>
          </a:p>
          <a:p>
            <a:pPr marL="457200" indent="-457200">
              <a:buFont typeface="+mj-lt"/>
              <a:buAutoNum type="arabicPeriod"/>
            </a:pPr>
            <a:r>
              <a:rPr lang="en-US" sz="2400" dirty="0" smtClean="0"/>
              <a:t>Click </a:t>
            </a:r>
            <a:r>
              <a:rPr lang="en-US" sz="2400" dirty="0"/>
              <a:t>the </a:t>
            </a:r>
            <a:r>
              <a:rPr lang="en-US" sz="2400" b="1" dirty="0"/>
              <a:t>Sheet2</a:t>
            </a:r>
            <a:r>
              <a:rPr lang="en-US" sz="2400" dirty="0"/>
              <a:t> tab and select </a:t>
            </a:r>
            <a:r>
              <a:rPr lang="en-US" sz="2400" b="1" dirty="0"/>
              <a:t>A1:A2</a:t>
            </a:r>
            <a:r>
              <a:rPr lang="en-US" sz="2400" dirty="0"/>
              <a:t>. The formatting from the Sheet1 titles have been applied to the Sheet2 titles.</a:t>
            </a:r>
          </a:p>
          <a:p>
            <a:pPr marL="457200" indent="-457200">
              <a:buFont typeface="+mj-lt"/>
              <a:buAutoNum type="arabicPeriod"/>
            </a:pPr>
            <a:r>
              <a:rPr lang="en-US" sz="2400" dirty="0" smtClean="0"/>
              <a:t>Click </a:t>
            </a:r>
            <a:r>
              <a:rPr lang="en-US" sz="2400" dirty="0"/>
              <a:t>the </a:t>
            </a:r>
            <a:r>
              <a:rPr lang="en-US" sz="2400" b="1" dirty="0"/>
              <a:t>Sheet1</a:t>
            </a:r>
            <a:r>
              <a:rPr lang="en-US" sz="2400" dirty="0"/>
              <a:t> tab.</a:t>
            </a:r>
          </a:p>
          <a:p>
            <a:pPr marL="457200" indent="-457200">
              <a:buFont typeface="+mj-lt"/>
              <a:buAutoNum type="arabicPeriod"/>
            </a:pPr>
            <a:r>
              <a:rPr lang="en-US" sz="2400" b="1" dirty="0" smtClean="0"/>
              <a:t>SAVE</a:t>
            </a:r>
            <a:r>
              <a:rPr lang="en-US" sz="2400" dirty="0" smtClean="0"/>
              <a:t> </a:t>
            </a:r>
            <a:r>
              <a:rPr lang="en-US" sz="2400" dirty="0"/>
              <a:t>the workbook.</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638252"/>
            <a:ext cx="323895" cy="342948"/>
          </a:xfrm>
          <a:prstGeom prst="rect">
            <a:avLst/>
          </a:prstGeom>
        </p:spPr>
      </p:pic>
    </p:spTree>
    <p:extLst>
      <p:ext uri="{BB962C8B-B14F-4D97-AF65-F5344CB8AC3E}">
        <p14:creationId xmlns:p14="http://schemas.microsoft.com/office/powerpoint/2010/main" val="343412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Insert a New Cell in a Worksheet</a:t>
            </a:r>
            <a:endParaRPr lang="en-US" dirty="0"/>
          </a:p>
        </p:txBody>
      </p:sp>
      <p:sp>
        <p:nvSpPr>
          <p:cNvPr id="6147" name="Content Placeholder 2"/>
          <p:cNvSpPr>
            <a:spLocks noGrp="1"/>
          </p:cNvSpPr>
          <p:nvPr>
            <p:ph idx="1"/>
          </p:nvPr>
        </p:nvSpPr>
        <p:spPr>
          <a:xfrm>
            <a:off x="457200" y="1600200"/>
            <a:ext cx="8229600" cy="4876800"/>
          </a:xfrm>
        </p:spPr>
        <p:txBody>
          <a:bodyPr/>
          <a:lstStyle/>
          <a:p>
            <a:pPr marL="514350" indent="-514350">
              <a:buFont typeface="+mj-lt"/>
              <a:buAutoNum type="arabicPeriod"/>
            </a:pPr>
            <a:r>
              <a:rPr lang="en-US" sz="2400" b="1" dirty="0"/>
              <a:t>LAUNCH</a:t>
            </a:r>
            <a:r>
              <a:rPr lang="en-US" sz="2400" dirty="0"/>
              <a:t> Excel. The Home</a:t>
            </a:r>
            <a:r>
              <a:rPr lang="en-US" sz="2400" i="1" dirty="0"/>
              <a:t> </a:t>
            </a:r>
            <a:r>
              <a:rPr lang="en-US" sz="2400" dirty="0"/>
              <a:t>tab will be active on the Ribbon.</a:t>
            </a:r>
          </a:p>
          <a:p>
            <a:pPr marL="514350" indent="-514350">
              <a:buFont typeface="+mj-lt"/>
              <a:buAutoNum type="arabicPeriod"/>
            </a:pPr>
            <a:r>
              <a:rPr lang="en-US" sz="2400" b="1" dirty="0" smtClean="0"/>
              <a:t>OPEN</a:t>
            </a:r>
            <a:r>
              <a:rPr lang="en-US" sz="2400" dirty="0" smtClean="0"/>
              <a:t> </a:t>
            </a:r>
            <a:r>
              <a:rPr lang="en-US" sz="2400" dirty="0"/>
              <a:t>the </a:t>
            </a:r>
            <a:r>
              <a:rPr lang="en-US" sz="2400" b="1" i="1" dirty="0" err="1"/>
              <a:t>Contoso</a:t>
            </a:r>
            <a:r>
              <a:rPr lang="en-US" sz="2400" b="1" i="1" dirty="0"/>
              <a:t> Patient Visits</a:t>
            </a:r>
            <a:r>
              <a:rPr lang="en-US" sz="2400" dirty="0"/>
              <a:t> data file.</a:t>
            </a:r>
          </a:p>
          <a:p>
            <a:pPr marL="514350" indent="-514350">
              <a:buFont typeface="+mj-lt"/>
              <a:buAutoNum type="arabicPeriod"/>
            </a:pPr>
            <a:r>
              <a:rPr lang="en-US" sz="2400" dirty="0" smtClean="0"/>
              <a:t>Select </a:t>
            </a:r>
            <a:r>
              <a:rPr lang="en-US" sz="2400" dirty="0"/>
              <a:t>cell </a:t>
            </a:r>
            <a:r>
              <a:rPr lang="en-US" sz="2400" b="1" dirty="0"/>
              <a:t>F5</a:t>
            </a:r>
            <a:r>
              <a:rPr lang="en-US" sz="2400" dirty="0"/>
              <a:t>, then click </a:t>
            </a:r>
            <a:r>
              <a:rPr lang="en-US" sz="2400" b="1" dirty="0"/>
              <a:t>Insert</a:t>
            </a:r>
            <a:r>
              <a:rPr lang="en-US" sz="2400" dirty="0"/>
              <a:t> in the Cells group. F5 is now blank and the cells in the range </a:t>
            </a:r>
            <a:r>
              <a:rPr lang="en-US" sz="2400" b="1" dirty="0"/>
              <a:t>F5:F8</a:t>
            </a:r>
            <a:r>
              <a:rPr lang="en-US" sz="2400" dirty="0"/>
              <a:t> have shifted down one row.</a:t>
            </a:r>
          </a:p>
          <a:p>
            <a:pPr marL="514350" indent="-514350">
              <a:buFont typeface="+mj-lt"/>
              <a:buAutoNum type="arabicPeriod"/>
            </a:pPr>
            <a:r>
              <a:rPr lang="en-US" sz="2400" dirty="0" smtClean="0"/>
              <a:t>Key </a:t>
            </a:r>
            <a:r>
              <a:rPr lang="en-US" sz="2400" b="1" dirty="0"/>
              <a:t>604</a:t>
            </a:r>
            <a:r>
              <a:rPr lang="en-US" sz="2400" dirty="0"/>
              <a:t> and press </a:t>
            </a:r>
            <a:r>
              <a:rPr lang="en-US" sz="2400" b="1" dirty="0"/>
              <a:t>Enter</a:t>
            </a:r>
            <a:r>
              <a:rPr lang="en-US" sz="2400" dirty="0"/>
              <a:t>.</a:t>
            </a:r>
          </a:p>
          <a:p>
            <a:pPr marL="514350" indent="-514350">
              <a:buFont typeface="+mj-lt"/>
              <a:buAutoNum type="arabicPeriod"/>
            </a:pPr>
            <a:r>
              <a:rPr lang="en-US" sz="2400" dirty="0" smtClean="0"/>
              <a:t>Select </a:t>
            </a:r>
            <a:r>
              <a:rPr lang="en-US" sz="2400" dirty="0"/>
              <a:t>cell </a:t>
            </a:r>
            <a:r>
              <a:rPr lang="en-US" sz="2400" b="1" dirty="0"/>
              <a:t>J4</a:t>
            </a:r>
            <a:r>
              <a:rPr lang="en-US" sz="2400" dirty="0"/>
              <a:t>.</a:t>
            </a:r>
          </a:p>
          <a:p>
            <a:pPr marL="514350" indent="-514350">
              <a:buFont typeface="+mj-lt"/>
              <a:buAutoNum type="arabicPeriod"/>
            </a:pPr>
            <a:r>
              <a:rPr lang="en-US" sz="2400" dirty="0" smtClean="0"/>
              <a:t>Click </a:t>
            </a:r>
            <a:r>
              <a:rPr lang="en-US" sz="2400" dirty="0"/>
              <a:t>the </a:t>
            </a:r>
            <a:r>
              <a:rPr lang="en-US" sz="2400" b="1" dirty="0"/>
              <a:t>Insert</a:t>
            </a:r>
            <a:r>
              <a:rPr lang="en-US" sz="2400" dirty="0"/>
              <a:t> arrow, then click </a:t>
            </a:r>
            <a:r>
              <a:rPr lang="en-US" sz="2400" b="1" dirty="0"/>
              <a:t>Insert Cells</a:t>
            </a:r>
            <a:r>
              <a:rPr lang="en-US" sz="2400" dirty="0"/>
              <a:t>. The </a:t>
            </a:r>
            <a:r>
              <a:rPr lang="en-US" sz="2400" i="1" dirty="0"/>
              <a:t>Insert</a:t>
            </a:r>
            <a:r>
              <a:rPr lang="en-US" sz="2400" dirty="0"/>
              <a:t> dialog box opens.</a:t>
            </a:r>
          </a:p>
          <a:p>
            <a:pPr marL="514350" indent="-514350">
              <a:buFont typeface="+mj-lt"/>
              <a:buAutoNum type="arabicPeriod"/>
            </a:pPr>
            <a:r>
              <a:rPr lang="en-US" sz="2400" dirty="0" smtClean="0"/>
              <a:t>Click </a:t>
            </a:r>
            <a:r>
              <a:rPr lang="en-US" sz="2400" b="1" dirty="0"/>
              <a:t>Shift cells right</a:t>
            </a:r>
            <a:r>
              <a:rPr lang="en-US" sz="2400" dirty="0"/>
              <a:t>, then click </a:t>
            </a:r>
            <a:r>
              <a:rPr lang="en-US" sz="2400" b="1" dirty="0"/>
              <a:t>OK</a:t>
            </a:r>
            <a:r>
              <a:rPr lang="en-US" sz="2400" dirty="0"/>
              <a:t>. A blank cell is inserted and the data is shifted to the right.</a:t>
            </a:r>
            <a:endParaRPr lang="en-US"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a Cell Style</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With cells </a:t>
            </a:r>
            <a:r>
              <a:rPr lang="en-US" sz="2400" b="1" dirty="0"/>
              <a:t>A1:A2</a:t>
            </a:r>
            <a:r>
              <a:rPr lang="en-US" sz="2400" dirty="0"/>
              <a:t> already selected, click </a:t>
            </a:r>
            <a:r>
              <a:rPr lang="en-US" sz="2400" b="1" dirty="0"/>
              <a:t>Cell Styles </a:t>
            </a:r>
            <a:r>
              <a:rPr lang="en-US" sz="2400" dirty="0"/>
              <a:t>in the Styles</a:t>
            </a:r>
            <a:r>
              <a:rPr lang="en-US" sz="2400" i="1" dirty="0"/>
              <a:t> </a:t>
            </a:r>
            <a:r>
              <a:rPr lang="en-US" sz="2400" dirty="0"/>
              <a:t>group. The Cell Styles gallery </a:t>
            </a:r>
            <a:r>
              <a:rPr lang="en-US" sz="2400" dirty="0" smtClean="0"/>
              <a:t>opens (see figure).</a:t>
            </a:r>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r>
              <a:rPr lang="en-US" sz="2400" dirty="0" smtClean="0"/>
              <a:t>Click </a:t>
            </a:r>
            <a:r>
              <a:rPr lang="en-US" sz="2400" b="1" dirty="0"/>
              <a:t>20% - Accent4 </a:t>
            </a:r>
            <a:r>
              <a:rPr lang="en-US" sz="2400" dirty="0" smtClean="0"/>
              <a:t>under </a:t>
            </a:r>
            <a:r>
              <a:rPr lang="en-US" sz="2400" i="1" dirty="0"/>
              <a:t>Themed Cell Styles</a:t>
            </a:r>
            <a:r>
              <a:rPr lang="en-US" sz="2400" dirty="0"/>
              <a:t>. The themed shading is applied to </a:t>
            </a:r>
            <a:r>
              <a:rPr lang="en-US" sz="2400" b="1" dirty="0"/>
              <a:t>A1</a:t>
            </a:r>
            <a:r>
              <a:rPr lang="en-US" sz="2400" dirty="0"/>
              <a:t> and </a:t>
            </a:r>
            <a:r>
              <a:rPr lang="en-US" sz="2400" b="1" dirty="0"/>
              <a:t>A2</a:t>
            </a:r>
            <a:r>
              <a:rPr lang="en-US" sz="2400" dirty="0"/>
              <a:t>. The style changes the font size as well as the cell </a:t>
            </a:r>
            <a:r>
              <a:rPr lang="en-US" sz="2400" dirty="0" smtClean="0"/>
              <a:t>shading.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488870"/>
            <a:ext cx="4372586" cy="2429214"/>
          </a:xfrm>
          <a:prstGeom prst="rect">
            <a:avLst/>
          </a:prstGeom>
        </p:spPr>
      </p:pic>
    </p:spTree>
    <p:extLst>
      <p:ext uri="{BB962C8B-B14F-4D97-AF65-F5344CB8AC3E}">
        <p14:creationId xmlns:p14="http://schemas.microsoft.com/office/powerpoint/2010/main" val="1399934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a Cell Style</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Select </a:t>
            </a:r>
            <a:r>
              <a:rPr lang="en-US" sz="2400" b="1" dirty="0"/>
              <a:t>A1</a:t>
            </a:r>
            <a:r>
              <a:rPr lang="en-US" sz="2400" dirty="0"/>
              <a:t> and click </a:t>
            </a:r>
            <a:r>
              <a:rPr lang="en-US" sz="2400" b="1" dirty="0"/>
              <a:t>Cell </a:t>
            </a:r>
            <a:r>
              <a:rPr lang="en-US" sz="2400" b="1" dirty="0" smtClean="0"/>
              <a:t>Styles</a:t>
            </a:r>
            <a:r>
              <a:rPr lang="en-US" sz="2400" dirty="0" smtClean="0"/>
              <a:t>.</a:t>
            </a:r>
          </a:p>
          <a:p>
            <a:pPr marL="457200" indent="-457200">
              <a:buFont typeface="+mj-lt"/>
              <a:buAutoNum type="arabicPeriod" startAt="3"/>
            </a:pPr>
            <a:r>
              <a:rPr lang="en-US" sz="2400" dirty="0" smtClean="0"/>
              <a:t>Click </a:t>
            </a:r>
            <a:r>
              <a:rPr lang="en-US" sz="2400" b="1" dirty="0"/>
              <a:t>Heading</a:t>
            </a:r>
            <a:r>
              <a:rPr lang="en-US" sz="2400" dirty="0"/>
              <a:t> </a:t>
            </a:r>
            <a:r>
              <a:rPr lang="en-US" sz="2400" b="1" dirty="0"/>
              <a:t>1</a:t>
            </a:r>
            <a:r>
              <a:rPr lang="en-US" sz="2400" dirty="0"/>
              <a:t> under </a:t>
            </a:r>
            <a:r>
              <a:rPr lang="en-US" sz="2400" i="1" dirty="0"/>
              <a:t>Titles and Headings</a:t>
            </a:r>
            <a:r>
              <a:rPr lang="en-US" sz="2400" dirty="0" smtClean="0"/>
              <a:t>.</a:t>
            </a:r>
          </a:p>
          <a:p>
            <a:pPr marL="457200" indent="-457200">
              <a:buFont typeface="+mj-lt"/>
              <a:buAutoNum type="arabicPeriod" startAt="3"/>
            </a:pPr>
            <a:r>
              <a:rPr lang="en-US" sz="2400" dirty="0" smtClean="0"/>
              <a:t>Select </a:t>
            </a:r>
            <a:r>
              <a:rPr lang="en-US" sz="2400" b="1" dirty="0"/>
              <a:t>A2</a:t>
            </a:r>
            <a:r>
              <a:rPr lang="en-US" sz="2400" dirty="0"/>
              <a:t> and click </a:t>
            </a:r>
            <a:r>
              <a:rPr lang="en-US" sz="2400" b="1" dirty="0"/>
              <a:t>Cell</a:t>
            </a:r>
            <a:r>
              <a:rPr lang="en-US" sz="2400" dirty="0"/>
              <a:t> </a:t>
            </a:r>
            <a:r>
              <a:rPr lang="en-US" sz="2400" b="1" dirty="0"/>
              <a:t>Styles</a:t>
            </a:r>
            <a:r>
              <a:rPr lang="en-US" sz="2400" dirty="0"/>
              <a:t>. </a:t>
            </a:r>
            <a:endParaRPr lang="en-US" sz="2400" dirty="0" smtClean="0"/>
          </a:p>
          <a:p>
            <a:pPr marL="457200" indent="-457200">
              <a:buFont typeface="+mj-lt"/>
              <a:buAutoNum type="arabicPeriod" startAt="3"/>
            </a:pPr>
            <a:r>
              <a:rPr lang="en-US" sz="2400" dirty="0" smtClean="0"/>
              <a:t>Click </a:t>
            </a:r>
            <a:r>
              <a:rPr lang="en-US" sz="2400" b="1" dirty="0"/>
              <a:t>Heading 2</a:t>
            </a:r>
            <a:r>
              <a:rPr lang="en-US" sz="2400" dirty="0"/>
              <a:t> under </a:t>
            </a:r>
            <a:r>
              <a:rPr lang="en-US" sz="2400" i="1" dirty="0"/>
              <a:t>Titles and Headings</a:t>
            </a:r>
            <a:r>
              <a:rPr lang="en-US" sz="2400" dirty="0"/>
              <a:t>. </a:t>
            </a:r>
            <a:endParaRPr lang="en-US" sz="2400" dirty="0" smtClean="0"/>
          </a:p>
          <a:p>
            <a:pPr marL="457200" indent="-457200">
              <a:buFont typeface="+mj-lt"/>
              <a:buAutoNum type="arabicPeriod" startAt="3"/>
            </a:pPr>
            <a:r>
              <a:rPr lang="en-US" sz="2400" dirty="0" smtClean="0"/>
              <a:t>Select </a:t>
            </a:r>
            <a:r>
              <a:rPr lang="en-US" sz="2400" b="1" dirty="0"/>
              <a:t>A8:D</a:t>
            </a:r>
            <a:r>
              <a:rPr lang="en-US" sz="2400" dirty="0"/>
              <a:t>8 and click </a:t>
            </a:r>
            <a:r>
              <a:rPr lang="en-US" sz="2400" b="1" dirty="0"/>
              <a:t>Cell Styles</a:t>
            </a:r>
            <a:r>
              <a:rPr lang="en-US" sz="2400" dirty="0" smtClean="0"/>
              <a:t>.</a:t>
            </a:r>
          </a:p>
          <a:p>
            <a:pPr marL="457200" indent="-457200">
              <a:buFont typeface="+mj-lt"/>
              <a:buAutoNum type="arabicPeriod" startAt="3"/>
            </a:pPr>
            <a:r>
              <a:rPr lang="en-US" sz="2400" dirty="0"/>
              <a:t>Click </a:t>
            </a:r>
            <a:r>
              <a:rPr lang="en-US" sz="2400" b="1" dirty="0"/>
              <a:t>Total</a:t>
            </a:r>
            <a:r>
              <a:rPr lang="en-US" sz="2400" dirty="0"/>
              <a:t> under </a:t>
            </a:r>
            <a:r>
              <a:rPr lang="en-US" sz="2400" i="1" dirty="0"/>
              <a:t>Titles and </a:t>
            </a:r>
            <a:r>
              <a:rPr lang="en-US" sz="2400" i="1" dirty="0" smtClean="0"/>
              <a:t/>
            </a:r>
            <a:br>
              <a:rPr lang="en-US" sz="2400" i="1" dirty="0" smtClean="0"/>
            </a:br>
            <a:r>
              <a:rPr lang="en-US" sz="2400" i="1" dirty="0" smtClean="0"/>
              <a:t>Headings</a:t>
            </a:r>
            <a:r>
              <a:rPr lang="en-US" sz="2400" dirty="0"/>
              <a:t>. This heading style is </a:t>
            </a:r>
            <a:r>
              <a:rPr lang="en-US" sz="2400" dirty="0" smtClean="0"/>
              <a:t/>
            </a:r>
            <a:br>
              <a:rPr lang="en-US" sz="2400" dirty="0" smtClean="0"/>
            </a:br>
            <a:r>
              <a:rPr lang="en-US" sz="2400" dirty="0" smtClean="0"/>
              <a:t>now applied </a:t>
            </a:r>
            <a:r>
              <a:rPr lang="en-US" sz="2400" dirty="0"/>
              <a:t>to the range of cells</a:t>
            </a:r>
            <a:r>
              <a:rPr lang="en-US" sz="2400" dirty="0" smtClean="0"/>
              <a:t>.</a:t>
            </a:r>
            <a:br>
              <a:rPr lang="en-US" sz="2400" dirty="0" smtClean="0"/>
            </a:br>
            <a:r>
              <a:rPr lang="en-US" sz="2400" dirty="0" smtClean="0"/>
              <a:t>Then click </a:t>
            </a:r>
            <a:r>
              <a:rPr lang="en-US" sz="2400" dirty="0"/>
              <a:t>cell A12. </a:t>
            </a:r>
            <a:r>
              <a:rPr lang="en-US" sz="2400" dirty="0" smtClean="0"/>
              <a:t>Your</a:t>
            </a:r>
            <a:br>
              <a:rPr lang="en-US" sz="2400" dirty="0" smtClean="0"/>
            </a:br>
            <a:r>
              <a:rPr lang="en-US" sz="2400" dirty="0" smtClean="0"/>
              <a:t>worksheet </a:t>
            </a:r>
            <a:r>
              <a:rPr lang="en-US" sz="2400" dirty="0"/>
              <a:t>should </a:t>
            </a:r>
            <a:r>
              <a:rPr lang="en-US" sz="2400" dirty="0" smtClean="0"/>
              <a:t/>
            </a:r>
            <a:br>
              <a:rPr lang="en-US" sz="2400" dirty="0" smtClean="0"/>
            </a:br>
            <a:r>
              <a:rPr lang="en-US" sz="2400" dirty="0" smtClean="0"/>
              <a:t>resemble this.</a:t>
            </a:r>
          </a:p>
          <a:p>
            <a:pPr marL="457200" indent="-457200">
              <a:buFont typeface="+mj-lt"/>
              <a:buAutoNum type="arabicPeriod" startAt="3"/>
            </a:pPr>
            <a:r>
              <a:rPr lang="en-US" sz="2400" b="1" dirty="0" smtClean="0"/>
              <a:t>SAVE</a:t>
            </a:r>
            <a:r>
              <a:rPr lang="en-US" sz="2400" dirty="0" smtClean="0"/>
              <a:t> the workbook.</a:t>
            </a:r>
            <a:endParaRPr lang="en-US" sz="2400" b="1" dirty="0" smtClean="0"/>
          </a:p>
          <a:p>
            <a:pPr marL="457200" indent="-457200">
              <a:buFont typeface="+mj-lt"/>
              <a:buAutoNum type="arabicPeriod" startAt="3"/>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886200"/>
            <a:ext cx="2903274" cy="2438400"/>
          </a:xfrm>
          <a:prstGeom prst="rect">
            <a:avLst/>
          </a:prstGeom>
        </p:spPr>
      </p:pic>
      <p:sp>
        <p:nvSpPr>
          <p:cNvPr id="6" name="Right Arrow 5"/>
          <p:cNvSpPr/>
          <p:nvPr/>
        </p:nvSpPr>
        <p:spPr bwMode="auto">
          <a:xfrm rot="21035165">
            <a:off x="2971625" y="5533836"/>
            <a:ext cx="2459993" cy="20040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84259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Modify a Cell Style</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With </a:t>
            </a:r>
            <a:r>
              <a:rPr lang="en-US" sz="2400" b="1" dirty="0"/>
              <a:t>A12</a:t>
            </a:r>
            <a:r>
              <a:rPr lang="en-US" sz="2400" dirty="0"/>
              <a:t> active, click </a:t>
            </a:r>
            <a:r>
              <a:rPr lang="en-US" sz="2400" b="1" dirty="0"/>
              <a:t>Cell Styles</a:t>
            </a:r>
            <a:r>
              <a:rPr lang="en-US" sz="2400" dirty="0"/>
              <a:t> in the </a:t>
            </a:r>
            <a:r>
              <a:rPr lang="en-US" sz="2400" i="1" dirty="0"/>
              <a:t>Styles </a:t>
            </a:r>
            <a:r>
              <a:rPr lang="en-US" sz="2400" dirty="0"/>
              <a:t>group. The </a:t>
            </a:r>
            <a:r>
              <a:rPr lang="en-US" sz="2400" i="1" dirty="0"/>
              <a:t>Cell Styles</a:t>
            </a:r>
            <a:r>
              <a:rPr lang="en-US" sz="2400" dirty="0"/>
              <a:t> gallery opens.</a:t>
            </a:r>
          </a:p>
          <a:p>
            <a:pPr marL="457200" indent="-457200">
              <a:buFont typeface="+mj-lt"/>
              <a:buAutoNum type="arabicPeriod"/>
            </a:pPr>
            <a:r>
              <a:rPr lang="en-US" sz="2400" dirty="0" smtClean="0"/>
              <a:t>Right-click </a:t>
            </a:r>
            <a:r>
              <a:rPr lang="en-US" sz="2400" b="1" dirty="0"/>
              <a:t>20% - Accent6 </a:t>
            </a:r>
            <a:r>
              <a:rPr lang="en-US" sz="2400" dirty="0"/>
              <a:t>under </a:t>
            </a:r>
            <a:r>
              <a:rPr lang="en-US" sz="2400" i="1" dirty="0"/>
              <a:t>Themed Cell Styles</a:t>
            </a:r>
            <a:r>
              <a:rPr lang="en-US" sz="2400" dirty="0"/>
              <a:t>. Click </a:t>
            </a:r>
            <a:r>
              <a:rPr lang="en-US" sz="2400" b="1" dirty="0" smtClean="0"/>
              <a:t>Duplicate</a:t>
            </a:r>
            <a:r>
              <a:rPr lang="en-US" sz="2400" dirty="0" smtClean="0"/>
              <a:t> (see </a:t>
            </a:r>
            <a:r>
              <a:rPr lang="en-US" sz="2400" dirty="0"/>
              <a:t>f</a:t>
            </a:r>
            <a:r>
              <a:rPr lang="en-US" sz="2400" dirty="0" smtClean="0"/>
              <a:t>igure below). </a:t>
            </a:r>
            <a:r>
              <a:rPr lang="en-US" sz="2400" dirty="0"/>
              <a:t>The </a:t>
            </a:r>
            <a:r>
              <a:rPr lang="en-US" sz="2400" i="1" dirty="0"/>
              <a:t>Style</a:t>
            </a:r>
            <a:r>
              <a:rPr lang="en-US" sz="2400" dirty="0"/>
              <a:t> dialog box opens</a:t>
            </a:r>
            <a:r>
              <a:rPr lang="en-US" sz="2400" dirty="0" smtClean="0"/>
              <a:t>.</a:t>
            </a:r>
          </a:p>
          <a:p>
            <a:pPr marL="457200" indent="-457200">
              <a:buFont typeface="+mj-lt"/>
              <a:buAutoNum type="arabicPeriod" startAt="3"/>
            </a:pPr>
            <a:r>
              <a:rPr lang="en-US" sz="2400" dirty="0"/>
              <a:t>Key </a:t>
            </a:r>
            <a:r>
              <a:rPr lang="en-US" sz="2400" b="1" dirty="0"/>
              <a:t>Accent </a:t>
            </a:r>
            <a:r>
              <a:rPr lang="en-US" sz="2400" b="1" dirty="0" smtClean="0"/>
              <a:t>Revised</a:t>
            </a:r>
            <a:r>
              <a:rPr lang="en-US" sz="2400" dirty="0" smtClean="0"/>
              <a:t/>
            </a:r>
            <a:br>
              <a:rPr lang="en-US" sz="2400" dirty="0" smtClean="0"/>
            </a:br>
            <a:r>
              <a:rPr lang="en-US" sz="2400" dirty="0" smtClean="0"/>
              <a:t>in </a:t>
            </a:r>
            <a:r>
              <a:rPr lang="en-US" sz="2400" dirty="0"/>
              <a:t>the </a:t>
            </a:r>
            <a:r>
              <a:rPr lang="en-US" sz="2400" i="1" dirty="0"/>
              <a:t>Style </a:t>
            </a:r>
            <a:r>
              <a:rPr lang="en-US" sz="2400" dirty="0"/>
              <a:t>name </a:t>
            </a:r>
            <a:r>
              <a:rPr lang="en-US" sz="2400" dirty="0" smtClean="0"/>
              <a:t>box.</a:t>
            </a:r>
          </a:p>
          <a:p>
            <a:pPr marL="457200" indent="-457200">
              <a:buFont typeface="+mj-lt"/>
              <a:buAutoNum type="arabicPeriod" startAt="3"/>
            </a:pPr>
            <a:r>
              <a:rPr lang="en-US" sz="2400" dirty="0" smtClean="0"/>
              <a:t>Click </a:t>
            </a:r>
            <a:r>
              <a:rPr lang="en-US" sz="2400" b="1" dirty="0"/>
              <a:t>Format</a:t>
            </a:r>
            <a:r>
              <a:rPr lang="en-US" sz="2400" dirty="0"/>
              <a:t>. Click </a:t>
            </a:r>
            <a:r>
              <a:rPr lang="en-US" sz="2400" dirty="0" smtClean="0"/>
              <a:t>the</a:t>
            </a:r>
            <a:br>
              <a:rPr lang="en-US" sz="2400" dirty="0" smtClean="0"/>
            </a:br>
            <a:r>
              <a:rPr lang="en-US" sz="2400" b="1" dirty="0" smtClean="0"/>
              <a:t>Font</a:t>
            </a:r>
            <a:r>
              <a:rPr lang="en-US" sz="2400" dirty="0" smtClean="0"/>
              <a:t> tab.</a:t>
            </a:r>
          </a:p>
          <a:p>
            <a:pPr marL="457200" indent="-457200">
              <a:buFont typeface="+mj-lt"/>
              <a:buAutoNum type="arabicPeriod" startAt="3"/>
            </a:pPr>
            <a:r>
              <a:rPr lang="en-US" sz="2400" dirty="0" smtClean="0"/>
              <a:t>Click </a:t>
            </a:r>
            <a:r>
              <a:rPr lang="en-US" sz="2400" b="1" dirty="0"/>
              <a:t>Italic</a:t>
            </a:r>
            <a:r>
              <a:rPr lang="en-US" sz="2400" dirty="0"/>
              <a:t> in the </a:t>
            </a:r>
            <a:r>
              <a:rPr lang="en-US" sz="2400" dirty="0" smtClean="0"/>
              <a:t/>
            </a:r>
            <a:br>
              <a:rPr lang="en-US" sz="2400" dirty="0" smtClean="0"/>
            </a:br>
            <a:r>
              <a:rPr lang="en-US" sz="2400" i="1" dirty="0" smtClean="0"/>
              <a:t>Font </a:t>
            </a:r>
            <a:r>
              <a:rPr lang="en-US" sz="2400" i="1" dirty="0"/>
              <a:t>style</a:t>
            </a:r>
            <a:r>
              <a:rPr lang="en-US" sz="2400" dirty="0"/>
              <a:t> </a:t>
            </a:r>
            <a:r>
              <a:rPr lang="en-US" sz="2400" dirty="0" smtClean="0"/>
              <a:t>box.</a:t>
            </a:r>
          </a:p>
          <a:p>
            <a:pPr marL="457200" indent="-457200">
              <a:buFont typeface="+mj-lt"/>
              <a:buAutoNum type="arabicPeriod" startAt="3"/>
            </a:pPr>
            <a:r>
              <a:rPr lang="en-US" sz="2400" dirty="0" smtClean="0"/>
              <a:t>Click </a:t>
            </a:r>
            <a:r>
              <a:rPr lang="en-US" sz="2400" b="1" dirty="0"/>
              <a:t>12</a:t>
            </a:r>
            <a:r>
              <a:rPr lang="en-US" sz="2400" dirty="0"/>
              <a:t> in the </a:t>
            </a:r>
            <a:r>
              <a:rPr lang="en-US" sz="2400" i="1" dirty="0"/>
              <a:t>Size </a:t>
            </a:r>
            <a:r>
              <a:rPr lang="en-US" sz="2400" dirty="0"/>
              <a:t>box.</a:t>
            </a:r>
          </a:p>
          <a:p>
            <a:pPr marL="457200" indent="-45720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887" y="3429000"/>
            <a:ext cx="4324954" cy="2410162"/>
          </a:xfrm>
          <a:prstGeom prst="rect">
            <a:avLst/>
          </a:prstGeom>
        </p:spPr>
      </p:pic>
    </p:spTree>
    <p:extLst>
      <p:ext uri="{BB962C8B-B14F-4D97-AF65-F5344CB8AC3E}">
        <p14:creationId xmlns:p14="http://schemas.microsoft.com/office/powerpoint/2010/main" val="781151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Modify a Cell Style</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a:t>Click the </a:t>
            </a:r>
            <a:r>
              <a:rPr lang="en-US" sz="2400" b="1" dirty="0"/>
              <a:t>Border</a:t>
            </a:r>
            <a:r>
              <a:rPr lang="en-US" sz="2400" dirty="0"/>
              <a:t> tab and click your choice of a broken line in the </a:t>
            </a:r>
            <a:r>
              <a:rPr lang="en-US" sz="2400" i="1" dirty="0"/>
              <a:t>Line Style</a:t>
            </a:r>
            <a:r>
              <a:rPr lang="en-US" sz="2400" dirty="0"/>
              <a:t> </a:t>
            </a:r>
            <a:r>
              <a:rPr lang="en-US" sz="2400" dirty="0" smtClean="0"/>
              <a:t>box.</a:t>
            </a:r>
          </a:p>
          <a:p>
            <a:pPr marL="457200" indent="-457200">
              <a:buFont typeface="+mj-lt"/>
              <a:buAutoNum type="arabicPeriod" startAt="7"/>
            </a:pPr>
            <a:r>
              <a:rPr lang="en-US" sz="2400" dirty="0" smtClean="0"/>
              <a:t>Click </a:t>
            </a:r>
            <a:r>
              <a:rPr lang="en-US" sz="2400" dirty="0"/>
              <a:t>the two diagonal borders below the </a:t>
            </a:r>
            <a:r>
              <a:rPr lang="en-US" sz="2400" i="1" dirty="0"/>
              <a:t>Border</a:t>
            </a:r>
            <a:r>
              <a:rPr lang="en-US" sz="2400" dirty="0"/>
              <a:t> box. Click </a:t>
            </a:r>
            <a:r>
              <a:rPr lang="en-US" sz="2400" b="1" dirty="0"/>
              <a:t>OK</a:t>
            </a:r>
            <a:r>
              <a:rPr lang="en-US" sz="2400" dirty="0"/>
              <a:t>. Your formatting modifications will be shown in the </a:t>
            </a:r>
            <a:r>
              <a:rPr lang="en-US" sz="2400" i="1" dirty="0"/>
              <a:t>Style </a:t>
            </a:r>
            <a:r>
              <a:rPr lang="en-US" sz="2400" dirty="0"/>
              <a:t>dialog </a:t>
            </a:r>
            <a:r>
              <a:rPr lang="en-US" sz="2400" dirty="0" smtClean="0"/>
              <a:t>box (see figure).</a:t>
            </a:r>
          </a:p>
          <a:p>
            <a:pPr marL="457200" indent="-457200">
              <a:buFont typeface="+mj-lt"/>
              <a:buAutoNum type="arabicPeriod" startAt="7"/>
            </a:pPr>
            <a:r>
              <a:rPr lang="en-US" sz="2400" dirty="0" smtClean="0"/>
              <a:t>Click </a:t>
            </a:r>
            <a:r>
              <a:rPr lang="en-US" sz="2400" b="1" dirty="0"/>
              <a:t>OK</a:t>
            </a:r>
            <a:r>
              <a:rPr lang="en-US" sz="2400" dirty="0"/>
              <a:t> to close the dialog box</a:t>
            </a:r>
            <a:r>
              <a:rPr lang="en-US" sz="2400" dirty="0" smtClean="0"/>
              <a:t>.</a:t>
            </a:r>
          </a:p>
          <a:p>
            <a:pPr marL="457200" indent="-457200">
              <a:buFont typeface="+mj-lt"/>
              <a:buAutoNum type="arabicPeriod" startAt="7"/>
            </a:pPr>
            <a:r>
              <a:rPr lang="en-US" sz="2400" dirty="0" smtClean="0"/>
              <a:t>Click </a:t>
            </a:r>
            <a:r>
              <a:rPr lang="en-US" sz="2400" b="1" dirty="0"/>
              <a:t>Cell Styles </a:t>
            </a:r>
            <a:r>
              <a:rPr lang="en-US" sz="2400" dirty="0"/>
              <a:t>in the </a:t>
            </a:r>
            <a:r>
              <a:rPr lang="en-US" sz="2400" i="1" dirty="0"/>
              <a:t>Styles </a:t>
            </a:r>
            <a:r>
              <a:rPr lang="en-US" sz="2400" i="1" dirty="0" smtClean="0"/>
              <a:t/>
            </a:r>
            <a:br>
              <a:rPr lang="en-US" sz="2400" i="1" dirty="0" smtClean="0"/>
            </a:br>
            <a:r>
              <a:rPr lang="en-US" sz="2400" dirty="0" smtClean="0"/>
              <a:t>group</a:t>
            </a:r>
            <a:r>
              <a:rPr lang="en-US" sz="2400" dirty="0"/>
              <a:t>. Your </a:t>
            </a:r>
            <a:r>
              <a:rPr lang="en-US" sz="2400" b="1" dirty="0"/>
              <a:t>Accent Revised </a:t>
            </a:r>
            <a:r>
              <a:rPr lang="en-US" sz="2400" dirty="0" smtClean="0"/>
              <a:t>cell</a:t>
            </a:r>
            <a:br>
              <a:rPr lang="en-US" sz="2400" dirty="0" smtClean="0"/>
            </a:br>
            <a:r>
              <a:rPr lang="en-US" sz="2400" dirty="0" smtClean="0"/>
              <a:t>style </a:t>
            </a:r>
            <a:r>
              <a:rPr lang="en-US" sz="2400" dirty="0"/>
              <a:t>should be the first style in </a:t>
            </a:r>
            <a:r>
              <a:rPr lang="en-US" sz="2400" dirty="0" smtClean="0"/>
              <a:t/>
            </a:r>
            <a:br>
              <a:rPr lang="en-US" sz="2400" dirty="0" smtClean="0"/>
            </a:br>
            <a:r>
              <a:rPr lang="en-US" sz="2400" dirty="0" smtClean="0"/>
              <a:t>the </a:t>
            </a:r>
            <a:r>
              <a:rPr lang="en-US" sz="2400" i="1" dirty="0"/>
              <a:t>Custom </a:t>
            </a:r>
            <a:r>
              <a:rPr lang="en-US" sz="2400" dirty="0"/>
              <a:t>section. Click </a:t>
            </a:r>
            <a:r>
              <a:rPr lang="en-US" sz="2400" b="1" dirty="0" smtClean="0"/>
              <a:t>Accent</a:t>
            </a:r>
            <a:r>
              <a:rPr lang="en-US" sz="2400" dirty="0" smtClean="0"/>
              <a:t/>
            </a:r>
            <a:br>
              <a:rPr lang="en-US" sz="2400" dirty="0" smtClean="0"/>
            </a:br>
            <a:r>
              <a:rPr lang="en-US" sz="2400" b="1" dirty="0" smtClean="0"/>
              <a:t>Revised</a:t>
            </a:r>
            <a:r>
              <a:rPr lang="en-US" sz="2400" dirty="0" smtClean="0"/>
              <a:t> </a:t>
            </a:r>
            <a:r>
              <a:rPr lang="en-US" sz="2400" dirty="0"/>
              <a:t>to apply the style to </a:t>
            </a:r>
            <a:r>
              <a:rPr lang="en-US" sz="2400" b="1" dirty="0"/>
              <a:t>A12</a:t>
            </a:r>
            <a:r>
              <a:rPr lang="en-US" sz="2400" dirty="0"/>
              <a:t>.</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034" y="3581400"/>
            <a:ext cx="2457793" cy="2124372"/>
          </a:xfrm>
          <a:prstGeom prst="rect">
            <a:avLst/>
          </a:prstGeom>
        </p:spPr>
      </p:pic>
    </p:spTree>
    <p:extLst>
      <p:ext uri="{BB962C8B-B14F-4D97-AF65-F5344CB8AC3E}">
        <p14:creationId xmlns:p14="http://schemas.microsoft.com/office/powerpoint/2010/main" val="3191280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Modify a Cell Style</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1"/>
            </a:pPr>
            <a:r>
              <a:rPr lang="en-US" sz="2400" dirty="0"/>
              <a:t>Use the </a:t>
            </a:r>
            <a:r>
              <a:rPr lang="en-US" sz="2400" b="1" dirty="0"/>
              <a:t>Format</a:t>
            </a:r>
            <a:r>
              <a:rPr lang="en-US" sz="2400" dirty="0"/>
              <a:t> </a:t>
            </a:r>
            <a:r>
              <a:rPr lang="en-US" sz="2400" b="1" dirty="0"/>
              <a:t>Painter</a:t>
            </a:r>
            <a:r>
              <a:rPr lang="en-US" sz="2400" dirty="0"/>
              <a:t> to apply your style to </a:t>
            </a:r>
            <a:r>
              <a:rPr lang="en-US" sz="2400" b="1" dirty="0"/>
              <a:t>B12:D12</a:t>
            </a:r>
            <a:r>
              <a:rPr lang="en-US" sz="2400" dirty="0"/>
              <a:t>. Double-click on cell </a:t>
            </a:r>
            <a:r>
              <a:rPr lang="en-US" sz="2400" b="1" dirty="0"/>
              <a:t>A15</a:t>
            </a:r>
            <a:r>
              <a:rPr lang="en-US" sz="2400" dirty="0"/>
              <a:t>. Your changes should resemble </a:t>
            </a:r>
            <a:r>
              <a:rPr lang="en-US" sz="2400" dirty="0" smtClean="0"/>
              <a:t>those shown in</a:t>
            </a:r>
            <a:br>
              <a:rPr lang="en-US" sz="2400" dirty="0" smtClean="0"/>
            </a:br>
            <a:r>
              <a:rPr lang="en-US" sz="2400" dirty="0" smtClean="0"/>
              <a:t>the figure here.</a:t>
            </a:r>
          </a:p>
          <a:p>
            <a:pPr marL="457200" indent="-457200">
              <a:buFont typeface="+mj-lt"/>
              <a:buAutoNum type="arabicPeriod" startAt="11"/>
            </a:pPr>
            <a:r>
              <a:rPr lang="en-US" sz="2400" b="1" dirty="0" smtClean="0"/>
              <a:t>SAVE</a:t>
            </a:r>
            <a:r>
              <a:rPr lang="en-US" sz="2400" dirty="0" smtClean="0"/>
              <a:t> </a:t>
            </a:r>
            <a:r>
              <a:rPr lang="en-US" sz="2400" dirty="0"/>
              <a:t>the </a:t>
            </a:r>
            <a:r>
              <a:rPr lang="en-US" sz="2400" dirty="0" smtClean="0"/>
              <a:t/>
            </a:r>
            <a:br>
              <a:rPr lang="en-US" sz="2400" dirty="0" smtClean="0"/>
            </a:br>
            <a:r>
              <a:rPr lang="en-US" sz="2400" dirty="0" smtClean="0"/>
              <a:t>workbook</a:t>
            </a:r>
            <a:r>
              <a:rPr lang="en-US" sz="2400" dirty="0"/>
              <a:t>. </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667000"/>
            <a:ext cx="4286849" cy="3277058"/>
          </a:xfrm>
          <a:prstGeom prst="rect">
            <a:avLst/>
          </a:prstGeom>
        </p:spPr>
      </p:pic>
    </p:spTree>
    <p:extLst>
      <p:ext uri="{BB962C8B-B14F-4D97-AF65-F5344CB8AC3E}">
        <p14:creationId xmlns:p14="http://schemas.microsoft.com/office/powerpoint/2010/main" val="4173380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Place a Hyperlink in a Cell</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With cell </a:t>
            </a:r>
            <a:r>
              <a:rPr lang="en-US" sz="2400" b="1" dirty="0"/>
              <a:t>A15</a:t>
            </a:r>
            <a:r>
              <a:rPr lang="en-US" sz="2400" dirty="0"/>
              <a:t> active, click the Ribbon’s </a:t>
            </a:r>
            <a:r>
              <a:rPr lang="en-US" sz="2400" b="1" dirty="0"/>
              <a:t>Insert</a:t>
            </a:r>
            <a:r>
              <a:rPr lang="en-US" sz="2400" dirty="0"/>
              <a:t> </a:t>
            </a:r>
            <a:r>
              <a:rPr lang="en-US" sz="2400" dirty="0" smtClean="0"/>
              <a:t>tab.</a:t>
            </a:r>
          </a:p>
          <a:p>
            <a:pPr marL="457200" indent="-457200">
              <a:buFont typeface="+mj-lt"/>
              <a:buAutoNum type="arabicPeriod"/>
            </a:pPr>
            <a:r>
              <a:rPr lang="en-US" sz="2400" dirty="0" smtClean="0"/>
              <a:t>Click </a:t>
            </a:r>
            <a:r>
              <a:rPr lang="en-US" sz="2400" b="1" dirty="0"/>
              <a:t>Insert Hyperlink </a:t>
            </a:r>
            <a:r>
              <a:rPr lang="en-US" sz="2400" dirty="0"/>
              <a:t>in the Links</a:t>
            </a:r>
            <a:r>
              <a:rPr lang="en-US" sz="2400" i="1" dirty="0"/>
              <a:t> </a:t>
            </a:r>
            <a:r>
              <a:rPr lang="en-US" sz="2400" dirty="0"/>
              <a:t>group. The </a:t>
            </a:r>
            <a:r>
              <a:rPr lang="en-US" sz="2400" i="1" dirty="0"/>
              <a:t>Insert Hyperlink </a:t>
            </a:r>
            <a:r>
              <a:rPr lang="en-US" sz="2400" dirty="0"/>
              <a:t>dialog box </a:t>
            </a:r>
            <a:r>
              <a:rPr lang="en-US" sz="2400" dirty="0" smtClean="0"/>
              <a:t>opens (see figure below).</a:t>
            </a:r>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124200"/>
            <a:ext cx="4876800" cy="2704601"/>
          </a:xfrm>
          <a:prstGeom prst="rect">
            <a:avLst/>
          </a:prstGeom>
        </p:spPr>
      </p:pic>
    </p:spTree>
    <p:extLst>
      <p:ext uri="{BB962C8B-B14F-4D97-AF65-F5344CB8AC3E}">
        <p14:creationId xmlns:p14="http://schemas.microsoft.com/office/powerpoint/2010/main" val="414348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Place a Hyperlink in a Cell</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In </a:t>
            </a:r>
            <a:r>
              <a:rPr lang="en-US" sz="2400" dirty="0"/>
              <a:t>the </a:t>
            </a:r>
            <a:r>
              <a:rPr lang="en-US" sz="2400" i="1" dirty="0"/>
              <a:t>Text to display </a:t>
            </a:r>
            <a:r>
              <a:rPr lang="en-US" sz="2400" dirty="0"/>
              <a:t>box, key </a:t>
            </a:r>
            <a:r>
              <a:rPr lang="en-US" sz="2400" b="1" dirty="0"/>
              <a:t>Microsoft</a:t>
            </a:r>
            <a:r>
              <a:rPr lang="en-US" sz="2400" dirty="0"/>
              <a:t>. This is the blue, underlined text that will appear in </a:t>
            </a:r>
            <a:r>
              <a:rPr lang="en-US" sz="2400" b="1" dirty="0" smtClean="0"/>
              <a:t>A15</a:t>
            </a:r>
            <a:r>
              <a:rPr lang="en-US" sz="2400" dirty="0" smtClean="0"/>
              <a:t>.</a:t>
            </a:r>
          </a:p>
          <a:p>
            <a:pPr marL="457200" indent="-457200">
              <a:buFont typeface="+mj-lt"/>
              <a:buAutoNum type="arabicPeriod" startAt="3"/>
            </a:pPr>
            <a:r>
              <a:rPr lang="en-US" sz="2400" dirty="0" smtClean="0"/>
              <a:t>Click </a:t>
            </a:r>
            <a:r>
              <a:rPr lang="en-US" sz="2400" b="1" dirty="0"/>
              <a:t>ScreenTip</a:t>
            </a:r>
            <a:r>
              <a:rPr lang="en-US" sz="2400" dirty="0"/>
              <a:t>. The </a:t>
            </a:r>
            <a:r>
              <a:rPr lang="en-US" sz="2400" i="1" dirty="0"/>
              <a:t>Set Hyperlink ScreenTip</a:t>
            </a:r>
            <a:r>
              <a:rPr lang="en-US" sz="2400" dirty="0"/>
              <a:t> dialog box </a:t>
            </a:r>
            <a:r>
              <a:rPr lang="en-US" sz="2400" dirty="0" smtClean="0"/>
              <a:t>opens.</a:t>
            </a:r>
          </a:p>
          <a:p>
            <a:pPr marL="457200" indent="-457200">
              <a:buFont typeface="+mj-lt"/>
              <a:buAutoNum type="arabicPeriod" startAt="3"/>
            </a:pPr>
            <a:r>
              <a:rPr lang="en-US" sz="2400" dirty="0" smtClean="0"/>
              <a:t>Key </a:t>
            </a:r>
            <a:r>
              <a:rPr lang="en-US" sz="2400" b="1" dirty="0"/>
              <a:t>Go to Microsoft’s Help and Support Center</a:t>
            </a:r>
            <a:r>
              <a:rPr lang="en-US" sz="2400" dirty="0"/>
              <a:t>. Click </a:t>
            </a:r>
            <a:r>
              <a:rPr lang="en-US" sz="2400" b="1" dirty="0"/>
              <a:t>OK</a:t>
            </a:r>
            <a:r>
              <a:rPr lang="en-US" sz="2400" dirty="0"/>
              <a:t>. The text you keyed will replace the default </a:t>
            </a:r>
            <a:r>
              <a:rPr lang="en-US" sz="2400" dirty="0" smtClean="0"/>
              <a:t>ScreenTip.</a:t>
            </a:r>
          </a:p>
          <a:p>
            <a:pPr marL="457200" indent="-457200">
              <a:buFont typeface="+mj-lt"/>
              <a:buAutoNum type="arabicPeriod" startAt="3"/>
            </a:pPr>
            <a:r>
              <a:rPr lang="en-US" sz="2400" dirty="0" smtClean="0"/>
              <a:t>In </a:t>
            </a:r>
            <a:r>
              <a:rPr lang="en-US" sz="2400" dirty="0"/>
              <a:t>the </a:t>
            </a:r>
            <a:r>
              <a:rPr lang="en-US" sz="2400" b="1" dirty="0"/>
              <a:t>Address</a:t>
            </a:r>
            <a:r>
              <a:rPr lang="en-US" sz="2400" dirty="0"/>
              <a:t> box, key </a:t>
            </a:r>
            <a:r>
              <a:rPr lang="en-US" sz="2400" b="1" dirty="0"/>
              <a:t>www.support.microsoft.com</a:t>
            </a:r>
            <a:r>
              <a:rPr lang="en-US" sz="2400" dirty="0"/>
              <a:t> and click </a:t>
            </a:r>
            <a:r>
              <a:rPr lang="en-US" sz="2400" b="1" dirty="0"/>
              <a:t>OK</a:t>
            </a:r>
            <a:r>
              <a:rPr lang="en-US" sz="2400" dirty="0"/>
              <a:t>. The hyperlink text appears in A15. Click on cell </a:t>
            </a:r>
            <a:r>
              <a:rPr lang="en-US" sz="2400" b="1" dirty="0" smtClean="0"/>
              <a:t>B15</a:t>
            </a:r>
            <a:r>
              <a:rPr lang="en-US" sz="2400" dirty="0" smtClean="0"/>
              <a:t>.</a:t>
            </a:r>
          </a:p>
        </p:txBody>
      </p:sp>
    </p:spTree>
    <p:extLst>
      <p:ext uri="{BB962C8B-B14F-4D97-AF65-F5344CB8AC3E}">
        <p14:creationId xmlns:p14="http://schemas.microsoft.com/office/powerpoint/2010/main" val="3238885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Place a Hyperlink in a Cell</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smtClean="0"/>
              <a:t>Point </a:t>
            </a:r>
            <a:r>
              <a:rPr lang="en-US" sz="2400" dirty="0"/>
              <a:t>to the cell containing the hyperlink. Notice the customized ScreenTip displays. The newly inserted hyperlink and ScreenTip are shown </a:t>
            </a:r>
            <a:r>
              <a:rPr lang="en-US" sz="2400" dirty="0" smtClean="0"/>
              <a:t>below.</a:t>
            </a:r>
          </a:p>
          <a:p>
            <a:pPr marL="457200" indent="-457200">
              <a:buFont typeface="+mj-lt"/>
              <a:buAutoNum type="arabicPeriod" startAt="7"/>
            </a:pPr>
            <a:r>
              <a:rPr lang="en-US" sz="2400" dirty="0"/>
              <a:t>Click the left mouse </a:t>
            </a:r>
            <a:r>
              <a:rPr lang="en-US" sz="2400" dirty="0" smtClean="0"/>
              <a:t>button</a:t>
            </a:r>
            <a:br>
              <a:rPr lang="en-US" sz="2400" dirty="0" smtClean="0"/>
            </a:br>
            <a:r>
              <a:rPr lang="en-US" sz="2400" dirty="0" smtClean="0"/>
              <a:t>to </a:t>
            </a:r>
            <a:r>
              <a:rPr lang="en-US" sz="2400" dirty="0"/>
              <a:t>open the hyperlink. The </a:t>
            </a:r>
            <a:r>
              <a:rPr lang="en-US" sz="2400" dirty="0" smtClean="0"/>
              <a:t/>
            </a:r>
            <a:br>
              <a:rPr lang="en-US" sz="2400" dirty="0" smtClean="0"/>
            </a:br>
            <a:r>
              <a:rPr lang="en-US" sz="2400" dirty="0" smtClean="0"/>
              <a:t>web </a:t>
            </a:r>
            <a:r>
              <a:rPr lang="en-US" sz="2400" dirty="0"/>
              <a:t>browser opens and </a:t>
            </a:r>
            <a:r>
              <a:rPr lang="en-US" sz="2400" dirty="0" smtClean="0"/>
              <a:t/>
            </a:r>
            <a:br>
              <a:rPr lang="en-US" sz="2400" dirty="0" smtClean="0"/>
            </a:br>
            <a:r>
              <a:rPr lang="en-US" sz="2400" dirty="0" smtClean="0"/>
              <a:t>connects </a:t>
            </a:r>
            <a:r>
              <a:rPr lang="en-US" sz="2400" dirty="0"/>
              <a:t>to Microsoft’s </a:t>
            </a:r>
            <a:r>
              <a:rPr lang="en-US" sz="2400" dirty="0" smtClean="0"/>
              <a:t>Help</a:t>
            </a:r>
            <a:br>
              <a:rPr lang="en-US" sz="2400" dirty="0" smtClean="0"/>
            </a:br>
            <a:r>
              <a:rPr lang="en-US" sz="2400" dirty="0" smtClean="0"/>
              <a:t>and </a:t>
            </a:r>
            <a:r>
              <a:rPr lang="en-US" sz="2400" dirty="0"/>
              <a:t>Support</a:t>
            </a:r>
            <a:r>
              <a:rPr lang="en-US" sz="2400" dirty="0" smtClean="0"/>
              <a:t>.</a:t>
            </a:r>
          </a:p>
          <a:p>
            <a:pPr marL="457200" indent="-457200">
              <a:buFont typeface="+mj-lt"/>
              <a:buAutoNum type="arabicPeriod" startAt="7"/>
            </a:pPr>
            <a:r>
              <a:rPr lang="en-US" sz="2400" dirty="0"/>
              <a:t>Click the </a:t>
            </a:r>
            <a:r>
              <a:rPr lang="en-US" sz="2400" b="1" dirty="0"/>
              <a:t>Excel</a:t>
            </a:r>
            <a:r>
              <a:rPr lang="en-US" sz="2400" dirty="0"/>
              <a:t> button on </a:t>
            </a:r>
            <a:r>
              <a:rPr lang="en-US" sz="2400" dirty="0" smtClean="0"/>
              <a:t>the</a:t>
            </a:r>
            <a:br>
              <a:rPr lang="en-US" sz="2400" dirty="0" smtClean="0"/>
            </a:br>
            <a:r>
              <a:rPr lang="en-US" sz="2400" dirty="0" smtClean="0"/>
              <a:t>taskbar </a:t>
            </a:r>
            <a:r>
              <a:rPr lang="en-US" sz="2400" dirty="0"/>
              <a:t>to return to </a:t>
            </a:r>
            <a:r>
              <a:rPr lang="en-US" sz="2400" dirty="0" smtClean="0"/>
              <a:t>your</a:t>
            </a:r>
            <a:br>
              <a:rPr lang="en-US" sz="2400" dirty="0" smtClean="0"/>
            </a:br>
            <a:r>
              <a:rPr lang="en-US" sz="2400" dirty="0" smtClean="0"/>
              <a:t>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971800"/>
            <a:ext cx="3381847" cy="3077005"/>
          </a:xfrm>
          <a:prstGeom prst="rect">
            <a:avLst/>
          </a:prstGeom>
        </p:spPr>
      </p:pic>
    </p:spTree>
    <p:extLst>
      <p:ext uri="{BB962C8B-B14F-4D97-AF65-F5344CB8AC3E}">
        <p14:creationId xmlns:p14="http://schemas.microsoft.com/office/powerpoint/2010/main" val="1225906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Place a Hyperlink in a Cell</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0"/>
            </a:pPr>
            <a:r>
              <a:rPr lang="en-US" sz="2400" dirty="0" smtClean="0"/>
              <a:t>Key </a:t>
            </a:r>
            <a:r>
              <a:rPr lang="en-US" sz="2400" dirty="0"/>
              <a:t>your email address in A17 and press </a:t>
            </a:r>
            <a:r>
              <a:rPr lang="en-US" sz="2400" b="1" dirty="0"/>
              <a:t>Enter</a:t>
            </a:r>
            <a:r>
              <a:rPr lang="en-US" sz="2400" dirty="0"/>
              <a:t>. If you do not have an email address, key </a:t>
            </a:r>
            <a:r>
              <a:rPr lang="en-US" sz="2400" u="sng" dirty="0">
                <a:hlinkClick r:id="rId3"/>
              </a:rPr>
              <a:t>someone@example.com</a:t>
            </a:r>
            <a:r>
              <a:rPr lang="en-US" sz="2400" dirty="0" smtClean="0"/>
              <a:t>.</a:t>
            </a:r>
          </a:p>
          <a:p>
            <a:pPr marL="457200" indent="-457200">
              <a:buFont typeface="+mj-lt"/>
              <a:buAutoNum type="arabicPeriod" startAt="10"/>
            </a:pPr>
            <a:r>
              <a:rPr lang="en-US" sz="2400" b="1" dirty="0"/>
              <a:t>SAVE</a:t>
            </a:r>
            <a:r>
              <a:rPr lang="en-US" sz="2400" dirty="0"/>
              <a:t> the workbook.</a:t>
            </a:r>
            <a:endParaRPr lang="en-US" sz="2400" dirty="0" smtClean="0"/>
          </a:p>
        </p:txBody>
      </p:sp>
    </p:spTree>
    <p:extLst>
      <p:ext uri="{BB962C8B-B14F-4D97-AF65-F5344CB8AC3E}">
        <p14:creationId xmlns:p14="http://schemas.microsoft.com/office/powerpoint/2010/main" val="3354301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Remove a Hyperlink from a Cell</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Right-click the link in </a:t>
            </a:r>
            <a:r>
              <a:rPr lang="en-US" sz="2400" b="1" dirty="0" smtClean="0"/>
              <a:t>D17</a:t>
            </a:r>
            <a:r>
              <a:rPr lang="en-US" sz="2400" dirty="0" smtClean="0"/>
              <a:t>.</a:t>
            </a:r>
          </a:p>
          <a:p>
            <a:pPr marL="457200" indent="-457200">
              <a:buFont typeface="+mj-lt"/>
              <a:buAutoNum type="arabicPeriod"/>
            </a:pPr>
            <a:r>
              <a:rPr lang="en-US" sz="2400" dirty="0"/>
              <a:t>Click </a:t>
            </a:r>
            <a:r>
              <a:rPr lang="en-US" sz="2400" b="1" dirty="0"/>
              <a:t>Clear</a:t>
            </a:r>
            <a:r>
              <a:rPr lang="en-US" sz="2400" dirty="0"/>
              <a:t> </a:t>
            </a:r>
            <a:r>
              <a:rPr lang="en-US" sz="2400" b="1" dirty="0"/>
              <a:t>Contents</a:t>
            </a:r>
            <a:r>
              <a:rPr lang="en-US" sz="2400" dirty="0"/>
              <a:t> on the shortcut menu. The hyperlink and text are removed</a:t>
            </a:r>
            <a:r>
              <a:rPr lang="en-US" sz="2400" dirty="0" smtClean="0"/>
              <a:t>.</a:t>
            </a:r>
          </a:p>
          <a:p>
            <a:pPr marL="457200" indent="-457200">
              <a:buFont typeface="+mj-lt"/>
              <a:buAutoNum type="arabicPeriod"/>
            </a:pPr>
            <a:r>
              <a:rPr lang="en-US" sz="2400" dirty="0"/>
              <a:t>Right-click </a:t>
            </a:r>
            <a:r>
              <a:rPr lang="en-US" sz="2400" b="1" dirty="0"/>
              <a:t>B17</a:t>
            </a:r>
            <a:r>
              <a:rPr lang="en-US" sz="2400" dirty="0"/>
              <a:t> and click </a:t>
            </a:r>
            <a:r>
              <a:rPr lang="en-US" sz="2400" b="1" dirty="0"/>
              <a:t>Remove</a:t>
            </a:r>
            <a:r>
              <a:rPr lang="en-US" sz="2400" dirty="0"/>
              <a:t> </a:t>
            </a:r>
            <a:r>
              <a:rPr lang="en-US" sz="2400" b="1" dirty="0"/>
              <a:t>Hyperlink</a:t>
            </a:r>
            <a:r>
              <a:rPr lang="en-US" sz="2400" dirty="0"/>
              <a:t>. The hyperlink is removed and the text remains in the cell</a:t>
            </a:r>
            <a:r>
              <a:rPr lang="en-US" sz="2400" dirty="0" smtClean="0"/>
              <a:t>.</a:t>
            </a:r>
          </a:p>
          <a:p>
            <a:pPr marL="457200" indent="-457200">
              <a:buFont typeface="+mj-lt"/>
              <a:buAutoNum type="arabicPeriod"/>
            </a:pPr>
            <a:r>
              <a:rPr lang="en-US" sz="2400" b="1" dirty="0"/>
              <a:t>SAVE</a:t>
            </a:r>
            <a:r>
              <a:rPr lang="en-US" sz="2400" dirty="0"/>
              <a:t> and </a:t>
            </a:r>
            <a:r>
              <a:rPr lang="en-US" sz="2400" b="1" dirty="0"/>
              <a:t>CLOSE</a:t>
            </a:r>
            <a:r>
              <a:rPr lang="en-US" sz="2400" dirty="0"/>
              <a:t> the </a:t>
            </a:r>
            <a:r>
              <a:rPr lang="en-US" sz="2400" b="1" i="1" dirty="0"/>
              <a:t>Revenue</a:t>
            </a:r>
            <a:r>
              <a:rPr lang="en-US" sz="2400" dirty="0"/>
              <a:t> workbook.</a:t>
            </a: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2028875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Insert a New Cell in a Worksheet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8"/>
            </a:pPr>
            <a:r>
              <a:rPr lang="en-US" sz="2400" dirty="0"/>
              <a:t>With cell J4 still active, key </a:t>
            </a:r>
            <a:r>
              <a:rPr lang="en-US" sz="2400" b="1" dirty="0"/>
              <a:t>580</a:t>
            </a:r>
            <a:r>
              <a:rPr lang="en-US" sz="2400" dirty="0"/>
              <a:t> and press </a:t>
            </a:r>
            <a:r>
              <a:rPr lang="en-US" sz="2400" b="1" dirty="0" smtClean="0"/>
              <a:t>Enter</a:t>
            </a:r>
            <a:r>
              <a:rPr lang="en-US" sz="2400" dirty="0" smtClean="0"/>
              <a:t>.</a:t>
            </a:r>
          </a:p>
          <a:p>
            <a:pPr marL="457200" indent="-457200">
              <a:buFont typeface="+mj-lt"/>
              <a:buAutoNum type="arabicPeriod" startAt="8"/>
            </a:pPr>
            <a:r>
              <a:rPr lang="en-US" sz="2400" dirty="0" smtClean="0"/>
              <a:t>Select </a:t>
            </a:r>
            <a:r>
              <a:rPr lang="en-US" sz="2400" b="1" dirty="0"/>
              <a:t>K7:L7</a:t>
            </a:r>
            <a:r>
              <a:rPr lang="en-US" sz="2400" dirty="0"/>
              <a:t> and click the </a:t>
            </a:r>
            <a:r>
              <a:rPr lang="en-US" sz="2400" b="1" dirty="0"/>
              <a:t>Insert</a:t>
            </a:r>
            <a:r>
              <a:rPr lang="en-US" sz="2400" dirty="0"/>
              <a:t> </a:t>
            </a:r>
            <a:r>
              <a:rPr lang="en-US" sz="2400" dirty="0" smtClean="0"/>
              <a:t>arrow.</a:t>
            </a:r>
          </a:p>
          <a:p>
            <a:pPr marL="457200" indent="-457200">
              <a:buFont typeface="+mj-lt"/>
              <a:buAutoNum type="arabicPeriod" startAt="8"/>
            </a:pPr>
            <a:r>
              <a:rPr lang="en-US" sz="2400" dirty="0" smtClean="0"/>
              <a:t>Click </a:t>
            </a:r>
            <a:r>
              <a:rPr lang="en-US" sz="2400" b="1" dirty="0"/>
              <a:t>Insert </a:t>
            </a:r>
            <a:r>
              <a:rPr lang="en-US" sz="2400" b="1" dirty="0" smtClean="0"/>
              <a:t>Cells</a:t>
            </a:r>
            <a:r>
              <a:rPr lang="en-US" sz="2400" dirty="0" smtClean="0"/>
              <a:t>.</a:t>
            </a:r>
          </a:p>
          <a:p>
            <a:pPr marL="457200" indent="-457200">
              <a:buFont typeface="+mj-lt"/>
              <a:buAutoNum type="arabicPeriod" startAt="8"/>
            </a:pPr>
            <a:r>
              <a:rPr lang="en-US" sz="2400" dirty="0" smtClean="0"/>
              <a:t>Click </a:t>
            </a:r>
            <a:r>
              <a:rPr lang="en-US" sz="2400" b="1" dirty="0"/>
              <a:t>Shift cells right</a:t>
            </a:r>
            <a:r>
              <a:rPr lang="en-US" sz="2400" dirty="0"/>
              <a:t> and click </a:t>
            </a:r>
            <a:r>
              <a:rPr lang="en-US" sz="2400" b="1" dirty="0" smtClean="0"/>
              <a:t>OK</a:t>
            </a:r>
            <a:r>
              <a:rPr lang="en-US" sz="2400" dirty="0" smtClean="0"/>
              <a:t>.</a:t>
            </a:r>
          </a:p>
          <a:p>
            <a:pPr marL="457200" indent="-457200">
              <a:buFont typeface="+mj-lt"/>
              <a:buAutoNum type="arabicPeriod" startAt="8"/>
            </a:pPr>
            <a:r>
              <a:rPr lang="en-US" sz="2400" dirty="0"/>
              <a:t>Select cell </a:t>
            </a:r>
            <a:r>
              <a:rPr lang="en-US" sz="2400" b="1" dirty="0"/>
              <a:t>K7</a:t>
            </a:r>
            <a:r>
              <a:rPr lang="en-US" sz="2400" dirty="0"/>
              <a:t>, key </a:t>
            </a:r>
            <a:r>
              <a:rPr lang="en-US" sz="2400" b="1" dirty="0"/>
              <a:t>475</a:t>
            </a:r>
            <a:r>
              <a:rPr lang="en-US" sz="2400" dirty="0"/>
              <a:t>, and press </a:t>
            </a:r>
            <a:r>
              <a:rPr lang="en-US" sz="2400" b="1" dirty="0"/>
              <a:t>Tab</a:t>
            </a:r>
            <a:r>
              <a:rPr lang="en-US" sz="2400" dirty="0" smtClean="0"/>
              <a:t>.</a:t>
            </a:r>
          </a:p>
          <a:p>
            <a:pPr marL="457200" indent="-457200">
              <a:buFont typeface="+mj-lt"/>
              <a:buAutoNum type="arabicPeriod" startAt="8"/>
            </a:pPr>
            <a:r>
              <a:rPr lang="en-US" sz="2400" dirty="0"/>
              <a:t>Key </a:t>
            </a:r>
            <a:r>
              <a:rPr lang="en-US" sz="2400" b="1" dirty="0"/>
              <a:t>611</a:t>
            </a:r>
            <a:r>
              <a:rPr lang="en-US" sz="2400" dirty="0"/>
              <a:t> and press </a:t>
            </a:r>
            <a:r>
              <a:rPr lang="en-US" sz="2400" b="1" dirty="0"/>
              <a:t>Enter</a:t>
            </a:r>
            <a:r>
              <a:rPr lang="en-US" sz="2400" dirty="0" smtClean="0"/>
              <a:t>.</a:t>
            </a:r>
          </a:p>
          <a:p>
            <a:pPr marL="457200" indent="-457200">
              <a:buFont typeface="+mj-lt"/>
              <a:buAutoNum type="arabicPeriod" startAt="8"/>
            </a:pPr>
            <a:r>
              <a:rPr lang="en-US" sz="2400" dirty="0"/>
              <a:t>Select </a:t>
            </a:r>
            <a:r>
              <a:rPr lang="en-US" sz="2400" b="1" dirty="0"/>
              <a:t>N3:N9</a:t>
            </a:r>
            <a:r>
              <a:rPr lang="en-US" sz="2400" dirty="0"/>
              <a:t>. Click the </a:t>
            </a:r>
            <a:r>
              <a:rPr lang="en-US" sz="2400" b="1" dirty="0"/>
              <a:t>Insert</a:t>
            </a:r>
            <a:r>
              <a:rPr lang="en-US" sz="2400" dirty="0"/>
              <a:t> arrow and click </a:t>
            </a:r>
            <a:r>
              <a:rPr lang="en-US" sz="2400" b="1" dirty="0"/>
              <a:t>Insert Cells</a:t>
            </a:r>
            <a:r>
              <a:rPr lang="en-US" sz="2400" dirty="0" smtClean="0"/>
              <a:t>.</a:t>
            </a:r>
          </a:p>
          <a:p>
            <a:pPr marL="457200" indent="-457200">
              <a:buFont typeface="+mj-lt"/>
              <a:buAutoNum type="arabicPeriod" startAt="8"/>
            </a:pPr>
            <a:r>
              <a:rPr lang="en-US" sz="2400" dirty="0"/>
              <a:t>The Shift cells right option is already selected; click </a:t>
            </a:r>
            <a:r>
              <a:rPr lang="en-US" sz="2400" b="1" dirty="0"/>
              <a:t>OK</a:t>
            </a:r>
            <a:r>
              <a:rPr lang="en-US" sz="2400" dirty="0"/>
              <a:t>. Cells are inserted so that November’s data can be entered later. </a:t>
            </a:r>
            <a:r>
              <a:rPr lang="en-US" sz="2400" dirty="0" smtClean="0"/>
              <a:t>(See </a:t>
            </a:r>
            <a:r>
              <a:rPr lang="en-US" sz="2400" dirty="0"/>
              <a:t>Figure </a:t>
            </a:r>
            <a:r>
              <a:rPr lang="en-US" sz="2400" dirty="0" smtClean="0"/>
              <a:t>4-3 on next slide)</a:t>
            </a:r>
          </a:p>
          <a:p>
            <a:pPr marL="457200" indent="-457200">
              <a:buFont typeface="+mj-lt"/>
              <a:buAutoNum type="arabicPeriod" startAt="8"/>
            </a:pPr>
            <a:r>
              <a:rPr lang="en-US" sz="2400" b="1" dirty="0"/>
              <a:t>PAUSE</a:t>
            </a:r>
            <a:r>
              <a:rPr lang="en-US" sz="2400" dirty="0"/>
              <a:t>. </a:t>
            </a:r>
            <a:r>
              <a:rPr lang="en-US" sz="2400" b="1" dirty="0"/>
              <a:t>SAVE</a:t>
            </a:r>
            <a:r>
              <a:rPr lang="en-US" sz="2400" dirty="0"/>
              <a:t> the workbook as </a:t>
            </a:r>
            <a:r>
              <a:rPr lang="en-US" sz="2400" b="1" i="1" dirty="0" err="1"/>
              <a:t>Contoso</a:t>
            </a:r>
            <a:r>
              <a:rPr lang="en-US" sz="2400" b="1" i="1" dirty="0"/>
              <a:t> Patient 1</a:t>
            </a:r>
            <a:r>
              <a:rPr lang="en-US" sz="2400" dirty="0"/>
              <a:t>.</a:t>
            </a:r>
            <a:endParaRPr lang="en-US" sz="2400" dirty="0" smtClean="0"/>
          </a:p>
          <a:p>
            <a:pPr marL="457200" indent="-457200">
              <a:buFont typeface="+mj-lt"/>
              <a:buAutoNum type="arabicPeriod" startAt="8"/>
            </a:pPr>
            <a:endParaRPr lang="en-US" sz="2400" dirty="0" smtClean="0"/>
          </a:p>
        </p:txBody>
      </p:sp>
    </p:spTree>
    <p:extLst>
      <p:ext uri="{BB962C8B-B14F-4D97-AF65-F5344CB8AC3E}">
        <p14:creationId xmlns:p14="http://schemas.microsoft.com/office/powerpoint/2010/main" val="2852556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Use the Rule </a:t>
            </a:r>
            <a:br>
              <a:rPr lang="en-US" sz="3000" dirty="0" smtClean="0"/>
            </a:br>
            <a:r>
              <a:rPr lang="en-US" sz="3000" dirty="0" smtClean="0"/>
              <a:t>Manager to Apply Conditional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0" indent="0">
              <a:buNone/>
            </a:pPr>
            <a:r>
              <a:rPr lang="en-US" sz="2400" b="1" dirty="0"/>
              <a:t>OPEN</a:t>
            </a:r>
            <a:r>
              <a:rPr lang="en-US" sz="2400" dirty="0"/>
              <a:t> the </a:t>
            </a:r>
            <a:r>
              <a:rPr lang="en-US" sz="2400" b="1" i="1" dirty="0"/>
              <a:t>Patient Visit Data</a:t>
            </a:r>
            <a:r>
              <a:rPr lang="en-US" sz="2400" dirty="0"/>
              <a:t> file. Then, do the following</a:t>
            </a:r>
            <a:r>
              <a:rPr lang="en-US" sz="2400" dirty="0" smtClean="0"/>
              <a:t>:</a:t>
            </a:r>
          </a:p>
          <a:p>
            <a:pPr marL="457200" lvl="0" indent="-457200">
              <a:buFont typeface="+mj-lt"/>
              <a:buAutoNum type="arabicPeriod"/>
            </a:pPr>
            <a:r>
              <a:rPr lang="en-US" sz="2400" dirty="0"/>
              <a:t>Click the Home tab if it is not active. Select </a:t>
            </a:r>
            <a:r>
              <a:rPr lang="en-US" sz="2400" b="1" dirty="0"/>
              <a:t>A1:N1</a:t>
            </a:r>
            <a:r>
              <a:rPr lang="en-US" sz="2400" dirty="0"/>
              <a:t>. Merge and center the range and apply the Heading 1 style. (Refer to the Merge &amp; Split Cells and the Apply a Cell Style exercises as a reference if needed.)</a:t>
            </a:r>
          </a:p>
          <a:p>
            <a:pPr marL="457200" indent="-457200">
              <a:buFont typeface="+mj-lt"/>
              <a:buAutoNum type="arabicPeriod"/>
            </a:pPr>
            <a:r>
              <a:rPr lang="en-US" sz="2400" dirty="0" smtClean="0"/>
              <a:t>Select </a:t>
            </a:r>
            <a:r>
              <a:rPr lang="en-US" sz="2400" b="1" dirty="0"/>
              <a:t>A2:N2</a:t>
            </a:r>
            <a:r>
              <a:rPr lang="en-US" sz="2400" dirty="0"/>
              <a:t>. Merge and center the </a:t>
            </a:r>
            <a:r>
              <a:rPr lang="en-US" sz="2400" b="1" dirty="0"/>
              <a:t>range</a:t>
            </a:r>
            <a:r>
              <a:rPr lang="en-US" sz="2400" dirty="0"/>
              <a:t> and apply the Heading 2 style.</a:t>
            </a:r>
          </a:p>
          <a:p>
            <a:pPr marL="457200" indent="-457200">
              <a:buFont typeface="+mj-lt"/>
              <a:buAutoNum type="arabicPeriod"/>
            </a:pPr>
            <a:r>
              <a:rPr lang="en-US" sz="2400" dirty="0" smtClean="0"/>
              <a:t>Select </a:t>
            </a:r>
            <a:r>
              <a:rPr lang="en-US" sz="2400" b="1" dirty="0"/>
              <a:t>C4:N8</a:t>
            </a:r>
            <a:r>
              <a:rPr lang="en-US" sz="2400" dirty="0"/>
              <a:t> and click </a:t>
            </a:r>
            <a:r>
              <a:rPr lang="en-US" sz="2400" b="1" dirty="0"/>
              <a:t>Conditional Formatting </a:t>
            </a:r>
            <a:r>
              <a:rPr lang="en-US" sz="2400" dirty="0"/>
              <a:t>in the Styles group.</a:t>
            </a:r>
          </a:p>
          <a:p>
            <a:pPr marL="457200" indent="-457200">
              <a:buFont typeface="+mj-lt"/>
              <a:buAutoNum type="arabicPeriod"/>
            </a:pPr>
            <a:r>
              <a:rPr lang="en-US" sz="2400" dirty="0" smtClean="0"/>
              <a:t>Click </a:t>
            </a:r>
            <a:r>
              <a:rPr lang="en-US" sz="2400" b="1" dirty="0"/>
              <a:t>Highlight Cells Rules </a:t>
            </a:r>
            <a:r>
              <a:rPr lang="en-US" sz="2400" dirty="0"/>
              <a:t>and click </a:t>
            </a:r>
            <a:r>
              <a:rPr lang="en-US" sz="2400" b="1" dirty="0"/>
              <a:t>Greater Than</a:t>
            </a:r>
            <a:r>
              <a:rPr lang="en-US" sz="2400" dirty="0" smtClean="0"/>
              <a:t>.</a:t>
            </a:r>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821876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Use the Rule </a:t>
            </a:r>
            <a:br>
              <a:rPr lang="en-US" sz="3000" dirty="0" smtClean="0"/>
            </a:br>
            <a:r>
              <a:rPr lang="en-US" sz="3000" dirty="0" smtClean="0"/>
              <a:t>Manager to Apply Conditional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smtClean="0"/>
              <a:t>In </a:t>
            </a:r>
            <a:r>
              <a:rPr lang="en-US" sz="2400" dirty="0"/>
              <a:t>the </a:t>
            </a:r>
            <a:r>
              <a:rPr lang="en-US" sz="2400" i="1" dirty="0"/>
              <a:t>Greater Than</a:t>
            </a:r>
            <a:r>
              <a:rPr lang="en-US" sz="2400" dirty="0"/>
              <a:t> dialog box, key </a:t>
            </a:r>
            <a:r>
              <a:rPr lang="en-US" sz="2400" b="1" dirty="0"/>
              <a:t>600</a:t>
            </a:r>
            <a:r>
              <a:rPr lang="en-US" sz="2400" dirty="0"/>
              <a:t> and click </a:t>
            </a:r>
            <a:r>
              <a:rPr lang="en-US" sz="2400" b="1" dirty="0"/>
              <a:t>OK</a:t>
            </a:r>
            <a:r>
              <a:rPr lang="en-US" sz="2400" dirty="0"/>
              <a:t>. </a:t>
            </a:r>
            <a:r>
              <a:rPr lang="en-US" sz="2400" dirty="0" smtClean="0"/>
              <a:t>the </a:t>
            </a:r>
            <a:r>
              <a:rPr lang="en-US" sz="2400" dirty="0"/>
              <a:t>highlighted data represents the months in which the doctors were seeing more than the ideal number of patients.</a:t>
            </a:r>
          </a:p>
          <a:p>
            <a:pPr marL="457200" indent="-457200">
              <a:buFont typeface="+mj-lt"/>
              <a:buAutoNum type="arabicPeriod" startAt="5"/>
            </a:pPr>
            <a:r>
              <a:rPr lang="en-US" sz="2400" dirty="0" smtClean="0"/>
              <a:t>With </a:t>
            </a:r>
            <a:r>
              <a:rPr lang="en-US" sz="2400" dirty="0"/>
              <a:t>the range still selected, click </a:t>
            </a:r>
            <a:r>
              <a:rPr lang="en-US" sz="2400" b="1" dirty="0"/>
              <a:t>Conditional Formatting</a:t>
            </a:r>
            <a:r>
              <a:rPr lang="en-US" sz="2400" dirty="0"/>
              <a:t>.</a:t>
            </a:r>
          </a:p>
          <a:p>
            <a:pPr marL="457200" indent="-457200">
              <a:buFont typeface="+mj-lt"/>
              <a:buAutoNum type="arabicPeriod" startAt="5"/>
            </a:pPr>
            <a:r>
              <a:rPr lang="en-US" sz="2400" dirty="0" smtClean="0"/>
              <a:t>Mouse </a:t>
            </a:r>
            <a:r>
              <a:rPr lang="en-US" sz="2400" dirty="0"/>
              <a:t>over </a:t>
            </a:r>
            <a:r>
              <a:rPr lang="en-US" sz="2400" b="1" dirty="0"/>
              <a:t>Highlight Cells Rules </a:t>
            </a:r>
            <a:r>
              <a:rPr lang="en-US" sz="2400" dirty="0"/>
              <a:t>and click </a:t>
            </a:r>
            <a:r>
              <a:rPr lang="en-US" sz="2400" b="1" dirty="0"/>
              <a:t>Less</a:t>
            </a:r>
            <a:r>
              <a:rPr lang="en-US" sz="2400" dirty="0"/>
              <a:t> </a:t>
            </a:r>
            <a:r>
              <a:rPr lang="en-US" sz="2400" b="1" dirty="0"/>
              <a:t>Than</a:t>
            </a:r>
            <a:r>
              <a:rPr lang="en-US" sz="2400" dirty="0"/>
              <a:t>.</a:t>
            </a:r>
          </a:p>
          <a:p>
            <a:pPr marL="457200" indent="-457200">
              <a:buFont typeface="+mj-lt"/>
              <a:buAutoNum type="arabicPeriod" startAt="5"/>
            </a:pPr>
            <a:r>
              <a:rPr lang="en-US" sz="2400" dirty="0" smtClean="0"/>
              <a:t>In </a:t>
            </a:r>
            <a:r>
              <a:rPr lang="en-US" sz="2400" dirty="0"/>
              <a:t>the </a:t>
            </a:r>
            <a:r>
              <a:rPr lang="en-US" sz="2400" i="1" dirty="0"/>
              <a:t>Less Than</a:t>
            </a:r>
            <a:r>
              <a:rPr lang="en-US" sz="2400" dirty="0"/>
              <a:t> dialog box, key </a:t>
            </a:r>
            <a:r>
              <a:rPr lang="en-US" sz="2400" b="1" dirty="0"/>
              <a:t>560</a:t>
            </a:r>
            <a:r>
              <a:rPr lang="en-US" sz="2400" dirty="0"/>
              <a:t>. In the </a:t>
            </a:r>
            <a:r>
              <a:rPr lang="en-US" sz="2400" i="1" dirty="0"/>
              <a:t>With</a:t>
            </a:r>
            <a:r>
              <a:rPr lang="en-US" sz="2400" dirty="0"/>
              <a:t> box, select </a:t>
            </a:r>
            <a:r>
              <a:rPr lang="en-US" sz="2400" b="1" dirty="0"/>
              <a:t>Green Fill with Dark Green Text </a:t>
            </a:r>
            <a:r>
              <a:rPr lang="en-US" sz="2400" dirty="0"/>
              <a:t>and click </a:t>
            </a:r>
            <a:r>
              <a:rPr lang="en-US" sz="2400" b="1" dirty="0"/>
              <a:t>OK</a:t>
            </a:r>
            <a:r>
              <a:rPr lang="en-US" sz="2400" dirty="0"/>
              <a:t>. </a:t>
            </a: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smtClean="0"/>
          </a:p>
          <a:p>
            <a:pPr marL="457200" indent="-457200">
              <a:buFont typeface="+mj-lt"/>
              <a:buAutoNum type="arabicPeriod" startAt="5"/>
            </a:pPr>
            <a:endParaRPr lang="en-US" sz="2400" dirty="0" smtClean="0"/>
          </a:p>
        </p:txBody>
      </p:sp>
    </p:spTree>
    <p:extLst>
      <p:ext uri="{BB962C8B-B14F-4D97-AF65-F5344CB8AC3E}">
        <p14:creationId xmlns:p14="http://schemas.microsoft.com/office/powerpoint/2010/main" val="4003579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Use the Rule </a:t>
            </a:r>
            <a:br>
              <a:rPr lang="en-US" sz="3000" dirty="0" smtClean="0"/>
            </a:br>
            <a:r>
              <a:rPr lang="en-US" sz="3000" dirty="0" smtClean="0"/>
              <a:t>Manager to Apply Conditional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The </a:t>
            </a:r>
            <a:r>
              <a:rPr lang="en-US" sz="2400" dirty="0"/>
              <a:t>highlight now contrasts the months in which the patient load was less than expected. Refer to the </a:t>
            </a:r>
            <a:r>
              <a:rPr lang="en-US" sz="2400" i="1" dirty="0"/>
              <a:t>Conditional Formatting</a:t>
            </a:r>
            <a:r>
              <a:rPr lang="en-US" sz="2400" dirty="0"/>
              <a:t> dialog box in Figure 4-32.</a:t>
            </a:r>
            <a:endParaRPr lang="en-US" sz="2400" dirty="0" smtClean="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smtClean="0"/>
          </a:p>
          <a:p>
            <a:pPr marL="457200" indent="-457200">
              <a:buFont typeface="+mj-lt"/>
              <a:buAutoNum type="arabicPeriod" startAt="9"/>
            </a:pPr>
            <a:r>
              <a:rPr lang="en-US" sz="2400" dirty="0"/>
              <a:t>Click </a:t>
            </a:r>
            <a:r>
              <a:rPr lang="en-US" sz="2400" b="1" dirty="0"/>
              <a:t>Conditional</a:t>
            </a:r>
            <a:r>
              <a:rPr lang="en-US" sz="2400" dirty="0"/>
              <a:t> </a:t>
            </a:r>
            <a:r>
              <a:rPr lang="en-US" sz="2400" b="1" dirty="0"/>
              <a:t>Formatting</a:t>
            </a:r>
            <a:r>
              <a:rPr lang="en-US" sz="2400" dirty="0"/>
              <a:t> and mouse over </a:t>
            </a:r>
            <a:r>
              <a:rPr lang="en-US" sz="2400" b="1" dirty="0"/>
              <a:t>Top/Bottom Rules</a:t>
            </a:r>
            <a:r>
              <a:rPr lang="en-US" sz="2400" dirty="0"/>
              <a:t>.</a:t>
            </a:r>
          </a:p>
          <a:p>
            <a:pPr marL="457200" indent="-457200">
              <a:buFont typeface="+mj-lt"/>
              <a:buAutoNum type="arabicPeriod" startAt="9"/>
            </a:pPr>
            <a:endParaRPr lang="en-US" sz="2400" dirty="0" smtClean="0"/>
          </a:p>
          <a:p>
            <a:pPr marL="457200" indent="-457200">
              <a:buFont typeface="+mj-lt"/>
              <a:buAutoNum type="arabicPeriod" startAt="9"/>
            </a:pPr>
            <a:endParaRPr lang="en-US" sz="2400" dirty="0" smtClean="0"/>
          </a:p>
          <a:p>
            <a:pPr marL="457200" indent="-457200">
              <a:buFont typeface="+mj-lt"/>
              <a:buAutoNum type="arabicPeriod" startAt="9"/>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971800"/>
            <a:ext cx="4324954" cy="2286319"/>
          </a:xfrm>
          <a:prstGeom prst="rect">
            <a:avLst/>
          </a:prstGeom>
        </p:spPr>
      </p:pic>
    </p:spTree>
    <p:extLst>
      <p:ext uri="{BB962C8B-B14F-4D97-AF65-F5344CB8AC3E}">
        <p14:creationId xmlns:p14="http://schemas.microsoft.com/office/powerpoint/2010/main" val="2076448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Use the Rule </a:t>
            </a:r>
            <a:br>
              <a:rPr lang="en-US" sz="3000" dirty="0" smtClean="0"/>
            </a:br>
            <a:r>
              <a:rPr lang="en-US" sz="3000" dirty="0" smtClean="0"/>
              <a:t>Manager to Apply Conditional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0"/>
            </a:pPr>
            <a:r>
              <a:rPr lang="en-US" sz="2400" dirty="0"/>
              <a:t>Click </a:t>
            </a:r>
            <a:r>
              <a:rPr lang="en-US" sz="2400" b="1" dirty="0"/>
              <a:t>Top 10%</a:t>
            </a:r>
            <a:r>
              <a:rPr lang="en-US" sz="2400" dirty="0"/>
              <a:t>. In the dialog box, accept </a:t>
            </a:r>
            <a:r>
              <a:rPr lang="en-US" sz="2400" b="1" dirty="0"/>
              <a:t>10%</a:t>
            </a:r>
            <a:r>
              <a:rPr lang="en-US" sz="2400" dirty="0"/>
              <a:t> and click </a:t>
            </a:r>
            <a:r>
              <a:rPr lang="en-US" sz="2400" b="1" dirty="0"/>
              <a:t>Yellow Fill with Dark Yellow Text</a:t>
            </a:r>
            <a:r>
              <a:rPr lang="en-US" sz="2400" dirty="0"/>
              <a:t>. Click </a:t>
            </a:r>
            <a:r>
              <a:rPr lang="en-US" sz="2400" b="1" dirty="0"/>
              <a:t>OK</a:t>
            </a:r>
            <a:r>
              <a:rPr lang="en-US" sz="2400" dirty="0" smtClean="0"/>
              <a:t>.</a:t>
            </a:r>
            <a:endParaRPr lang="en-US" sz="2400" dirty="0"/>
          </a:p>
          <a:p>
            <a:pPr marL="457200" indent="-457200">
              <a:buFont typeface="+mj-lt"/>
              <a:buAutoNum type="arabicPeriod" startAt="10"/>
            </a:pPr>
            <a:r>
              <a:rPr lang="en-US" sz="2400" dirty="0"/>
              <a:t>Click </a:t>
            </a:r>
            <a:r>
              <a:rPr lang="en-US" sz="2400" b="1" dirty="0"/>
              <a:t>Conditional</a:t>
            </a:r>
            <a:r>
              <a:rPr lang="en-US" sz="2400" dirty="0"/>
              <a:t> </a:t>
            </a:r>
            <a:r>
              <a:rPr lang="en-US" sz="2400" b="1" dirty="0"/>
              <a:t>Formatting</a:t>
            </a:r>
            <a:r>
              <a:rPr lang="en-US" sz="2400" dirty="0"/>
              <a:t> and click </a:t>
            </a:r>
            <a:r>
              <a:rPr lang="en-US" sz="2400" b="1" dirty="0"/>
              <a:t>Manage</a:t>
            </a:r>
            <a:r>
              <a:rPr lang="en-US" sz="2400" dirty="0"/>
              <a:t> </a:t>
            </a:r>
            <a:r>
              <a:rPr lang="en-US" sz="2400" b="1" dirty="0"/>
              <a:t>Rules</a:t>
            </a:r>
            <a:r>
              <a:rPr lang="en-US" sz="2400" dirty="0"/>
              <a:t> at the bottom of the list</a:t>
            </a:r>
            <a:r>
              <a:rPr lang="en-US" sz="2400" dirty="0" smtClean="0"/>
              <a:t>.</a:t>
            </a:r>
          </a:p>
          <a:p>
            <a:pPr marL="457200" indent="-457200">
              <a:buFont typeface="+mj-lt"/>
              <a:buAutoNum type="arabicPeriod" startAt="10"/>
            </a:pPr>
            <a:r>
              <a:rPr lang="en-US" sz="2400" dirty="0"/>
              <a:t>In the </a:t>
            </a:r>
            <a:r>
              <a:rPr lang="en-US" sz="2400" i="1" dirty="0"/>
              <a:t>Show formatting rules for</a:t>
            </a:r>
            <a:r>
              <a:rPr lang="en-US" sz="2400" dirty="0"/>
              <a:t> box, click </a:t>
            </a:r>
            <a:r>
              <a:rPr lang="en-US" sz="2400" b="1" dirty="0"/>
              <a:t>This Worksheet</a:t>
            </a:r>
            <a:r>
              <a:rPr lang="en-US" sz="2400" dirty="0"/>
              <a:t>. The three conditional formatting rules you have applied are displayed. Position the Conditional Formatting Rules Manager dialog box below the worksheet data so you can view the data and the conditional formatting </a:t>
            </a:r>
            <a:r>
              <a:rPr lang="en-US" sz="2400" dirty="0" smtClean="0"/>
              <a:t>rules.</a:t>
            </a:r>
          </a:p>
          <a:p>
            <a:pPr marL="457200" indent="-457200">
              <a:buFont typeface="+mj-lt"/>
              <a:buAutoNum type="arabicPeriod" startAt="10"/>
            </a:pPr>
            <a:endParaRPr lang="en-US" sz="2400" dirty="0" smtClean="0"/>
          </a:p>
          <a:p>
            <a:pPr marL="457200" indent="-457200">
              <a:buFont typeface="+mj-lt"/>
              <a:buAutoNum type="arabicPeriod" startAt="10"/>
            </a:pPr>
            <a:endParaRPr lang="en-US" sz="2400" dirty="0" smtClean="0"/>
          </a:p>
        </p:txBody>
      </p:sp>
    </p:spTree>
    <p:extLst>
      <p:ext uri="{BB962C8B-B14F-4D97-AF65-F5344CB8AC3E}">
        <p14:creationId xmlns:p14="http://schemas.microsoft.com/office/powerpoint/2010/main" val="2121515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Use the Rule </a:t>
            </a:r>
            <a:br>
              <a:rPr lang="en-US" sz="3000" dirty="0" smtClean="0"/>
            </a:br>
            <a:r>
              <a:rPr lang="en-US" sz="3000" dirty="0" smtClean="0"/>
              <a:t>Manager to Apply Conditional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Notice </a:t>
            </a:r>
            <a:r>
              <a:rPr lang="en-US" sz="2400" dirty="0"/>
              <a:t>that the first and third rules apply to overlapping </a:t>
            </a:r>
            <a:r>
              <a:rPr lang="en-US" sz="2400" dirty="0" smtClean="0"/>
              <a:t>data, so if </a:t>
            </a:r>
            <a:r>
              <a:rPr lang="en-US" sz="2400" dirty="0"/>
              <a:t>a cell value exceeds 600 and that value also falls within the top 10%, the 10% formatting will be </a:t>
            </a:r>
            <a:r>
              <a:rPr lang="en-US" sz="2400" dirty="0" smtClean="0"/>
              <a:t>applied (see figure below).</a:t>
            </a:r>
            <a:endParaRPr lang="en-US" sz="2400" dirty="0"/>
          </a:p>
          <a:p>
            <a:pPr marL="457200" indent="-457200">
              <a:buFont typeface="+mj-lt"/>
              <a:buAutoNum type="arabicPeriod" startAt="10"/>
            </a:pPr>
            <a:endParaRPr lang="en-US" sz="2400" dirty="0" smtClean="0"/>
          </a:p>
          <a:p>
            <a:pPr marL="457200" indent="-457200">
              <a:buFont typeface="+mj-lt"/>
              <a:buAutoNum type="arabicPeriod" startAt="10"/>
            </a:pPr>
            <a:endParaRPr lang="en-US" sz="2400" dirty="0" smtClean="0"/>
          </a:p>
          <a:p>
            <a:pPr marL="457200" indent="-457200">
              <a:buFont typeface="+mj-lt"/>
              <a:buAutoNum type="arabicPeriod" startAt="10"/>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276600"/>
            <a:ext cx="4324954" cy="2924583"/>
          </a:xfrm>
          <a:prstGeom prst="rect">
            <a:avLst/>
          </a:prstGeom>
        </p:spPr>
      </p:pic>
    </p:spTree>
    <p:extLst>
      <p:ext uri="{BB962C8B-B14F-4D97-AF65-F5344CB8AC3E}">
        <p14:creationId xmlns:p14="http://schemas.microsoft.com/office/powerpoint/2010/main" val="1287159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Use the Rule </a:t>
            </a:r>
            <a:br>
              <a:rPr lang="en-US" sz="3000" dirty="0" smtClean="0"/>
            </a:br>
            <a:r>
              <a:rPr lang="en-US" sz="3000" dirty="0" smtClean="0"/>
              <a:t>Manager to Apply Conditional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3"/>
            </a:pPr>
            <a:r>
              <a:rPr lang="en-US" sz="2300" dirty="0"/>
              <a:t>Click the </a:t>
            </a:r>
            <a:r>
              <a:rPr lang="en-US" sz="2300" b="1" dirty="0"/>
              <a:t>Cell Value &gt; 600 </a:t>
            </a:r>
            <a:r>
              <a:rPr lang="en-US" sz="2300" dirty="0"/>
              <a:t>rule and click the up arrow twice to move the rule to the top of the list. Click </a:t>
            </a:r>
            <a:r>
              <a:rPr lang="en-US" sz="2300" b="1" dirty="0"/>
              <a:t>Apply</a:t>
            </a:r>
            <a:r>
              <a:rPr lang="en-US" sz="2300" dirty="0"/>
              <a:t> and then click </a:t>
            </a:r>
            <a:r>
              <a:rPr lang="en-US" sz="2300" b="1" dirty="0"/>
              <a:t>OK</a:t>
            </a:r>
            <a:r>
              <a:rPr lang="en-US" sz="2300" dirty="0"/>
              <a:t>. Click the </a:t>
            </a:r>
            <a:r>
              <a:rPr lang="en-US" sz="2300" b="1" dirty="0"/>
              <a:t>Close</a:t>
            </a:r>
            <a:r>
              <a:rPr lang="en-US" sz="2300" dirty="0"/>
              <a:t> button to close the </a:t>
            </a:r>
            <a:r>
              <a:rPr lang="en-US" sz="2300" i="1" dirty="0"/>
              <a:t>Conditional Formatting</a:t>
            </a:r>
            <a:r>
              <a:rPr lang="en-US" sz="2300" dirty="0"/>
              <a:t> dialog box. Click </a:t>
            </a:r>
            <a:r>
              <a:rPr lang="en-US" sz="2300" dirty="0" smtClean="0"/>
              <a:t>any </a:t>
            </a:r>
            <a:r>
              <a:rPr lang="en-US" sz="2300" dirty="0"/>
              <a:t>empty cell to deselect the range. All values greater than 600 are now formatted with the dark red font. Click </a:t>
            </a:r>
            <a:r>
              <a:rPr lang="en-US" sz="2300" dirty="0" smtClean="0"/>
              <a:t>any </a:t>
            </a:r>
            <a:r>
              <a:rPr lang="en-US" sz="2300" dirty="0"/>
              <a:t>empty cell</a:t>
            </a:r>
            <a:r>
              <a:rPr lang="en-US" sz="2300" dirty="0" smtClean="0"/>
              <a:t>. See the figure below.</a:t>
            </a:r>
          </a:p>
          <a:p>
            <a:pPr marL="457200" indent="-457200">
              <a:buFont typeface="+mj-lt"/>
              <a:buAutoNum type="arabicPeriod" startAt="13"/>
            </a:pPr>
            <a:endParaRPr lang="en-US" sz="2300" dirty="0"/>
          </a:p>
          <a:p>
            <a:pPr marL="457200" indent="-457200">
              <a:buFont typeface="+mj-lt"/>
              <a:buAutoNum type="arabicPeriod" startAt="13"/>
            </a:pPr>
            <a:endParaRPr lang="en-US" sz="2300" dirty="0" smtClean="0"/>
          </a:p>
          <a:p>
            <a:pPr marL="457200" indent="-457200">
              <a:buFont typeface="+mj-lt"/>
              <a:buAutoNum type="arabicPeriod" startAt="13"/>
            </a:pPr>
            <a:endParaRPr lang="en-US" sz="2300" dirty="0"/>
          </a:p>
          <a:p>
            <a:pPr marL="457200" indent="-457200">
              <a:buFont typeface="+mj-lt"/>
              <a:buAutoNum type="arabicPeriod" startAt="13"/>
            </a:pPr>
            <a:endParaRPr lang="en-US" sz="2300" dirty="0" smtClean="0"/>
          </a:p>
          <a:p>
            <a:pPr marL="457200" indent="-457200">
              <a:buFont typeface="+mj-lt"/>
              <a:buAutoNum type="arabicPeriod" startAt="13"/>
            </a:pPr>
            <a:endParaRPr lang="en-US" sz="2300" dirty="0"/>
          </a:p>
          <a:p>
            <a:pPr marL="457200" indent="-457200">
              <a:buFont typeface="+mj-lt"/>
              <a:buAutoNum type="arabicPeriod" startAt="13"/>
            </a:pPr>
            <a:r>
              <a:rPr lang="en-US" sz="2400" b="1" dirty="0"/>
              <a:t>SAVE</a:t>
            </a:r>
            <a:r>
              <a:rPr lang="en-US" sz="2400" dirty="0"/>
              <a:t> the workbook in the Lesson 4 folder</a:t>
            </a:r>
            <a:r>
              <a:rPr lang="en-US" sz="2400" dirty="0" smtClean="0"/>
              <a:t>.</a:t>
            </a:r>
            <a:endParaRPr lang="en-US" sz="2300" dirty="0" smtClean="0"/>
          </a:p>
          <a:p>
            <a:pPr marL="457200" indent="-457200">
              <a:buFont typeface="+mj-lt"/>
              <a:buAutoNum type="arabicPeriod" startAt="13"/>
            </a:pPr>
            <a:endParaRPr lang="en-US" sz="2300" dirty="0" smtClean="0"/>
          </a:p>
          <a:p>
            <a:pPr marL="457200" indent="-457200">
              <a:buFont typeface="+mj-lt"/>
              <a:buAutoNum type="arabicPeriod" startAt="13"/>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345" y="3886200"/>
            <a:ext cx="4334480" cy="1943371"/>
          </a:xfrm>
          <a:prstGeom prst="rect">
            <a:avLst/>
          </a:prstGeom>
        </p:spPr>
      </p:pic>
    </p:spTree>
    <p:extLst>
      <p:ext uri="{BB962C8B-B14F-4D97-AF65-F5344CB8AC3E}">
        <p14:creationId xmlns:p14="http://schemas.microsoft.com/office/powerpoint/2010/main" val="2515534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Multiple </a:t>
            </a:r>
            <a:br>
              <a:rPr lang="en-US" sz="3000" dirty="0" smtClean="0"/>
            </a:br>
            <a:r>
              <a:rPr lang="en-US" sz="3000" dirty="0" smtClean="0"/>
              <a:t>Conditional Formatting Rules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0" indent="0">
              <a:buNone/>
            </a:pPr>
            <a:r>
              <a:rPr lang="en-US" sz="2400" b="1" dirty="0" smtClean="0"/>
              <a:t>USE </a:t>
            </a:r>
            <a:r>
              <a:rPr lang="en-US" sz="2400" dirty="0" smtClean="0"/>
              <a:t>the workbook from the previous exercise:</a:t>
            </a:r>
          </a:p>
          <a:p>
            <a:pPr marL="457200" lvl="0" indent="-457200">
              <a:buFont typeface="+mj-lt"/>
              <a:buAutoNum type="arabicPeriod"/>
            </a:pPr>
            <a:r>
              <a:rPr lang="en-US" sz="2400" dirty="0"/>
              <a:t>Click on the Column C header to highlight the entire column. Click on the arrow below the </a:t>
            </a:r>
            <a:r>
              <a:rPr lang="en-US" sz="2400" b="1" dirty="0"/>
              <a:t>Insert</a:t>
            </a:r>
            <a:r>
              <a:rPr lang="en-US" sz="2400" dirty="0"/>
              <a:t> </a:t>
            </a:r>
            <a:r>
              <a:rPr lang="en-US" sz="2400" b="1" dirty="0"/>
              <a:t>Rows</a:t>
            </a:r>
            <a:r>
              <a:rPr lang="en-US" sz="2400" dirty="0"/>
              <a:t> button then click </a:t>
            </a:r>
            <a:r>
              <a:rPr lang="en-US" sz="2400" b="1" dirty="0"/>
              <a:t>Insert</a:t>
            </a:r>
            <a:r>
              <a:rPr lang="en-US" sz="2400" dirty="0"/>
              <a:t> </a:t>
            </a:r>
            <a:r>
              <a:rPr lang="en-US" sz="2400" b="1" dirty="0"/>
              <a:t>Sheet</a:t>
            </a:r>
            <a:r>
              <a:rPr lang="en-US" sz="2400" dirty="0"/>
              <a:t> </a:t>
            </a:r>
            <a:r>
              <a:rPr lang="en-US" sz="2400" b="1" dirty="0"/>
              <a:t>Columns</a:t>
            </a:r>
            <a:r>
              <a:rPr lang="en-US" sz="2400" dirty="0"/>
              <a:t>. A new column is inserted. The Format Painter button emerges with your new column. Click on it and </a:t>
            </a:r>
            <a:r>
              <a:rPr lang="en-US" sz="2400" b="1" dirty="0"/>
              <a:t>accept</a:t>
            </a:r>
            <a:r>
              <a:rPr lang="en-US" sz="2400" dirty="0"/>
              <a:t> the first option (default) of </a:t>
            </a:r>
            <a:r>
              <a:rPr lang="en-US" sz="2400" i="1" dirty="0"/>
              <a:t>Format Same as Left</a:t>
            </a:r>
            <a:r>
              <a:rPr lang="en-US" sz="2400" dirty="0"/>
              <a:t>. </a:t>
            </a:r>
          </a:p>
          <a:p>
            <a:pPr marL="457200" lvl="0" indent="-457200">
              <a:buFont typeface="+mj-lt"/>
              <a:buAutoNum type="arabicPeriod"/>
            </a:pPr>
            <a:r>
              <a:rPr lang="en-US" sz="2400" dirty="0"/>
              <a:t>Click on </a:t>
            </a:r>
            <a:r>
              <a:rPr lang="en-US" sz="2400" b="1" dirty="0"/>
              <a:t>C3</a:t>
            </a:r>
            <a:r>
              <a:rPr lang="en-US" sz="2400" dirty="0"/>
              <a:t> and key </a:t>
            </a:r>
            <a:r>
              <a:rPr lang="en-US" sz="2400" b="1" dirty="0"/>
              <a:t>Job</a:t>
            </a:r>
            <a:r>
              <a:rPr lang="en-US" sz="2400" dirty="0"/>
              <a:t> </a:t>
            </a:r>
            <a:r>
              <a:rPr lang="en-US" sz="2400" b="1" dirty="0"/>
              <a:t>Title</a:t>
            </a:r>
            <a:r>
              <a:rPr lang="en-US" sz="2400" dirty="0"/>
              <a:t>, then press </a:t>
            </a:r>
            <a:r>
              <a:rPr lang="en-US" sz="2400" b="1" dirty="0"/>
              <a:t>Enter</a:t>
            </a:r>
            <a:r>
              <a:rPr lang="en-US" sz="2400" dirty="0"/>
              <a:t>.</a:t>
            </a:r>
          </a:p>
          <a:p>
            <a:pPr marL="457200" lvl="0" indent="-457200">
              <a:buFont typeface="+mj-lt"/>
              <a:buAutoNum type="arabicPeriod"/>
            </a:pPr>
            <a:r>
              <a:rPr lang="en-US" sz="2400" dirty="0"/>
              <a:t>In cell </a:t>
            </a:r>
            <a:r>
              <a:rPr lang="en-US" sz="2400" b="1" dirty="0"/>
              <a:t>C4</a:t>
            </a:r>
            <a:r>
              <a:rPr lang="en-US" sz="2400" dirty="0"/>
              <a:t>, key </a:t>
            </a:r>
            <a:r>
              <a:rPr lang="en-US" sz="2400" b="1" dirty="0"/>
              <a:t>Physician</a:t>
            </a:r>
            <a:r>
              <a:rPr lang="en-US" sz="2400" dirty="0"/>
              <a:t>, then press </a:t>
            </a:r>
            <a:r>
              <a:rPr lang="en-US" sz="2400" b="1" dirty="0"/>
              <a:t>Enter</a:t>
            </a:r>
            <a:r>
              <a:rPr lang="en-US" sz="2400" dirty="0"/>
              <a:t>. Click </a:t>
            </a:r>
            <a:r>
              <a:rPr lang="en-US" sz="2400" b="1" dirty="0"/>
              <a:t>C4</a:t>
            </a:r>
            <a:r>
              <a:rPr lang="en-US" sz="2400" dirty="0"/>
              <a:t> again to activate it, then click and hold and drag the contents to </a:t>
            </a:r>
            <a:r>
              <a:rPr lang="en-US" sz="2400" b="1" dirty="0"/>
              <a:t>C7</a:t>
            </a:r>
            <a:r>
              <a:rPr lang="en-US" sz="2400" dirty="0" smtClean="0"/>
              <a:t>.</a:t>
            </a:r>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2227291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Multiple </a:t>
            </a:r>
            <a:br>
              <a:rPr lang="en-US" sz="3000" dirty="0" smtClean="0"/>
            </a:br>
            <a:r>
              <a:rPr lang="en-US" sz="3000" dirty="0" smtClean="0"/>
              <a:t>Conditional Formatting Rules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4"/>
            </a:pPr>
            <a:r>
              <a:rPr lang="en-US" sz="2400" dirty="0" smtClean="0"/>
              <a:t>Click </a:t>
            </a:r>
            <a:r>
              <a:rPr lang="en-US" sz="2400" b="1" dirty="0"/>
              <a:t>C8</a:t>
            </a:r>
            <a:r>
              <a:rPr lang="en-US" sz="2400" dirty="0"/>
              <a:t> and key </a:t>
            </a:r>
            <a:r>
              <a:rPr lang="en-US" sz="2400" b="1" dirty="0"/>
              <a:t>PA</a:t>
            </a:r>
            <a:r>
              <a:rPr lang="en-US" sz="2400" dirty="0"/>
              <a:t>. You have now reentered the data that was removed in a previous exercise.</a:t>
            </a:r>
          </a:p>
          <a:p>
            <a:pPr marL="457200" indent="-457200">
              <a:buFont typeface="+mj-lt"/>
              <a:buAutoNum type="arabicPeriod" startAt="4"/>
            </a:pPr>
            <a:r>
              <a:rPr lang="en-US" sz="2400" dirty="0" smtClean="0"/>
              <a:t>Select </a:t>
            </a:r>
            <a:r>
              <a:rPr lang="en-US" sz="2400" b="1" dirty="0" smtClean="0"/>
              <a:t>D8:O8</a:t>
            </a:r>
            <a:r>
              <a:rPr lang="en-US" sz="2400" dirty="0"/>
              <a:t>. Click </a:t>
            </a:r>
            <a:r>
              <a:rPr lang="en-US" sz="2400" b="1" dirty="0"/>
              <a:t>Conditional Formatting </a:t>
            </a:r>
            <a:r>
              <a:rPr lang="en-US" sz="2400" dirty="0"/>
              <a:t>and click </a:t>
            </a:r>
            <a:r>
              <a:rPr lang="en-US" sz="2400" b="1" dirty="0"/>
              <a:t>Highlight Cells Rules</a:t>
            </a:r>
            <a:r>
              <a:rPr lang="en-US" sz="2400" dirty="0"/>
              <a:t>.</a:t>
            </a:r>
          </a:p>
          <a:p>
            <a:pPr marL="457200" indent="-457200">
              <a:buFont typeface="+mj-lt"/>
              <a:buAutoNum type="arabicPeriod" startAt="4"/>
            </a:pPr>
            <a:r>
              <a:rPr lang="en-US" sz="2400" dirty="0" smtClean="0"/>
              <a:t>Click </a:t>
            </a:r>
            <a:r>
              <a:rPr lang="en-US" sz="2400" b="1" dirty="0"/>
              <a:t>Less Than</a:t>
            </a:r>
            <a:r>
              <a:rPr lang="en-US" sz="2400" dirty="0"/>
              <a:t>. Key </a:t>
            </a:r>
            <a:r>
              <a:rPr lang="en-US" sz="2400" b="1" dirty="0"/>
              <a:t>300 </a:t>
            </a:r>
            <a:r>
              <a:rPr lang="en-US" sz="2400" dirty="0"/>
              <a:t>in the value box and click </a:t>
            </a:r>
            <a:r>
              <a:rPr lang="en-US" sz="2400" b="1" dirty="0"/>
              <a:t>Red Text</a:t>
            </a:r>
            <a:r>
              <a:rPr lang="en-US" sz="2400" dirty="0"/>
              <a:t>. Click </a:t>
            </a:r>
            <a:r>
              <a:rPr lang="en-US" sz="2400" b="1" dirty="0"/>
              <a:t>OK</a:t>
            </a:r>
            <a:r>
              <a:rPr lang="en-US" sz="2400" dirty="0"/>
              <a:t>.</a:t>
            </a:r>
          </a:p>
          <a:p>
            <a:pPr marL="457200" indent="-457200">
              <a:buFont typeface="+mj-lt"/>
              <a:buAutoNum type="arabicPeriod" startAt="4"/>
            </a:pPr>
            <a:r>
              <a:rPr lang="en-US" sz="2400" dirty="0" smtClean="0"/>
              <a:t>Click </a:t>
            </a:r>
            <a:r>
              <a:rPr lang="en-US" sz="2400" b="1" dirty="0"/>
              <a:t>Conditional</a:t>
            </a:r>
            <a:r>
              <a:rPr lang="en-US" sz="2400" dirty="0"/>
              <a:t> </a:t>
            </a:r>
            <a:r>
              <a:rPr lang="en-US" sz="2400" b="1" dirty="0"/>
              <a:t>Formatting</a:t>
            </a:r>
            <a:r>
              <a:rPr lang="en-US" sz="2400" dirty="0"/>
              <a:t>, then click </a:t>
            </a:r>
            <a:r>
              <a:rPr lang="en-US" sz="2400" b="1" dirty="0"/>
              <a:t>Manage</a:t>
            </a:r>
            <a:r>
              <a:rPr lang="en-US" sz="2400" dirty="0"/>
              <a:t> </a:t>
            </a:r>
            <a:r>
              <a:rPr lang="en-US" sz="2400" b="1" dirty="0"/>
              <a:t>Rules</a:t>
            </a:r>
            <a:r>
              <a:rPr lang="en-US" sz="2400" dirty="0"/>
              <a:t>. In the </a:t>
            </a:r>
            <a:r>
              <a:rPr lang="en-US" sz="2400" i="1" dirty="0"/>
              <a:t>Show formatting rules for</a:t>
            </a:r>
            <a:r>
              <a:rPr lang="en-US" sz="2400" dirty="0"/>
              <a:t> box, click </a:t>
            </a:r>
            <a:r>
              <a:rPr lang="en-US" sz="2400" b="1" dirty="0"/>
              <a:t>This</a:t>
            </a:r>
            <a:r>
              <a:rPr lang="en-US" sz="2400" dirty="0"/>
              <a:t> </a:t>
            </a:r>
            <a:r>
              <a:rPr lang="en-US" sz="2400" b="1" dirty="0"/>
              <a:t>Worksheet</a:t>
            </a:r>
            <a:r>
              <a:rPr lang="en-US" sz="2400" dirty="0"/>
              <a:t>. Although the last rule has the highest precedence, it applies only to the PA’s </a:t>
            </a:r>
            <a:r>
              <a:rPr lang="en-US" sz="2400" dirty="0" smtClean="0"/>
              <a:t>schedule, so it doesn’t </a:t>
            </a:r>
            <a:r>
              <a:rPr lang="en-US" sz="2400" dirty="0"/>
              <a:t>conflict with any of the rules that apply to the physicians’ schedules</a:t>
            </a:r>
            <a:r>
              <a:rPr lang="en-US" sz="2400" dirty="0" smtClean="0"/>
              <a:t>.</a:t>
            </a:r>
          </a:p>
          <a:p>
            <a:pPr marL="457200" indent="-457200">
              <a:buFont typeface="+mj-lt"/>
              <a:buAutoNum type="arabicPeriod" startAt="4"/>
            </a:pPr>
            <a:endParaRPr lang="en-US" sz="2400" dirty="0"/>
          </a:p>
          <a:p>
            <a:pPr marL="457200" indent="-457200">
              <a:buFont typeface="+mj-lt"/>
              <a:buAutoNum type="arabicPeriod" startAt="4"/>
            </a:pPr>
            <a:endParaRPr lang="en-US" sz="2400" dirty="0" smtClean="0"/>
          </a:p>
          <a:p>
            <a:pPr marL="457200" indent="-457200">
              <a:buFont typeface="+mj-lt"/>
              <a:buAutoNum type="arabicPeriod" startAt="4"/>
            </a:pPr>
            <a:endParaRPr lang="en-US" sz="2400" dirty="0"/>
          </a:p>
          <a:p>
            <a:pPr marL="457200" indent="-457200">
              <a:buFont typeface="+mj-lt"/>
              <a:buAutoNum type="arabicPeriod" startAt="4"/>
            </a:pPr>
            <a:endParaRPr lang="en-US" sz="2400" dirty="0" smtClean="0"/>
          </a:p>
          <a:p>
            <a:pPr marL="457200" indent="-457200">
              <a:buFont typeface="+mj-lt"/>
              <a:buAutoNum type="arabicPeriod" startAt="4"/>
            </a:pPr>
            <a:endParaRPr lang="en-US" sz="2400" dirty="0" smtClean="0"/>
          </a:p>
          <a:p>
            <a:pPr marL="457200" indent="-457200">
              <a:buFont typeface="+mj-lt"/>
              <a:buAutoNum type="arabicPeriod" startAt="4"/>
            </a:pPr>
            <a:endParaRPr lang="en-US" sz="2400" dirty="0" smtClean="0"/>
          </a:p>
        </p:txBody>
      </p:sp>
    </p:spTree>
    <p:extLst>
      <p:ext uri="{BB962C8B-B14F-4D97-AF65-F5344CB8AC3E}">
        <p14:creationId xmlns:p14="http://schemas.microsoft.com/office/powerpoint/2010/main" val="3270741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Multiple </a:t>
            </a:r>
            <a:br>
              <a:rPr lang="en-US" sz="3000" dirty="0" smtClean="0"/>
            </a:br>
            <a:r>
              <a:rPr lang="en-US" sz="3000" dirty="0" smtClean="0"/>
              <a:t>Conditional Formatting Rules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8"/>
            </a:pPr>
            <a:r>
              <a:rPr lang="en-US" sz="2400" dirty="0" smtClean="0"/>
              <a:t>Click </a:t>
            </a:r>
            <a:r>
              <a:rPr lang="en-US" sz="2400" dirty="0"/>
              <a:t>the </a:t>
            </a:r>
            <a:r>
              <a:rPr lang="en-US" sz="2400" b="1" dirty="0"/>
              <a:t>Close</a:t>
            </a:r>
            <a:r>
              <a:rPr lang="en-US" sz="2400" dirty="0"/>
              <a:t> button to close the dialog box. You will not apply any changes in the </a:t>
            </a:r>
            <a:r>
              <a:rPr lang="en-US" sz="2400" i="1" dirty="0"/>
              <a:t>Conditional Formatting Manager</a:t>
            </a:r>
            <a:r>
              <a:rPr lang="en-US" sz="2400" dirty="0"/>
              <a:t> dialog box. Click on any empty cell to view your changes.</a:t>
            </a:r>
          </a:p>
          <a:p>
            <a:pPr marL="457200" indent="-457200">
              <a:buFont typeface="+mj-lt"/>
              <a:buAutoNum type="arabicPeriod" startAt="8"/>
            </a:pPr>
            <a:r>
              <a:rPr lang="en-US" sz="2400" b="1" dirty="0" smtClean="0"/>
              <a:t>SAVE</a:t>
            </a:r>
            <a:r>
              <a:rPr lang="en-US" sz="2400" dirty="0" smtClean="0"/>
              <a:t> </a:t>
            </a:r>
            <a:r>
              <a:rPr lang="en-US" sz="2400" dirty="0"/>
              <a:t>the workbook.</a:t>
            </a:r>
          </a:p>
          <a:p>
            <a:pPr marL="457200" indent="-457200">
              <a:buFont typeface="+mj-lt"/>
              <a:buAutoNum type="arabicPeriod" startAt="8"/>
            </a:pPr>
            <a:endParaRPr lang="en-US" sz="2400" dirty="0" smtClean="0"/>
          </a:p>
          <a:p>
            <a:pPr marL="457200" indent="-457200">
              <a:buFont typeface="+mj-lt"/>
              <a:buAutoNum type="arabicPeriod" startAt="8"/>
            </a:pPr>
            <a:endParaRPr lang="en-US" sz="2400" dirty="0"/>
          </a:p>
          <a:p>
            <a:pPr marL="457200" indent="-457200">
              <a:buFont typeface="+mj-lt"/>
              <a:buAutoNum type="arabicPeriod" startAt="8"/>
            </a:pPr>
            <a:endParaRPr lang="en-US" sz="2400" dirty="0" smtClean="0"/>
          </a:p>
          <a:p>
            <a:pPr marL="457200" indent="-457200">
              <a:buFont typeface="+mj-lt"/>
              <a:buAutoNum type="arabicPeriod" startAt="8"/>
            </a:pPr>
            <a:endParaRPr lang="en-US" sz="2400" dirty="0"/>
          </a:p>
          <a:p>
            <a:pPr marL="457200" indent="-457200">
              <a:buFont typeface="+mj-lt"/>
              <a:buAutoNum type="arabicPeriod" startAt="8"/>
            </a:pPr>
            <a:endParaRPr lang="en-US" sz="2400" dirty="0" smtClean="0"/>
          </a:p>
          <a:p>
            <a:pPr marL="457200" indent="-457200">
              <a:buFont typeface="+mj-lt"/>
              <a:buAutoNum type="arabicPeriod" startAt="8"/>
            </a:pPr>
            <a:endParaRPr lang="en-US" sz="2400" dirty="0" smtClean="0"/>
          </a:p>
          <a:p>
            <a:pPr marL="457200" indent="-457200">
              <a:buFont typeface="+mj-lt"/>
              <a:buAutoNum type="arabicPeriod" startAt="8"/>
            </a:pPr>
            <a:endParaRPr lang="en-US" sz="2400" dirty="0" smtClean="0"/>
          </a:p>
        </p:txBody>
      </p:sp>
    </p:spTree>
    <p:extLst>
      <p:ext uri="{BB962C8B-B14F-4D97-AF65-F5344CB8AC3E}">
        <p14:creationId xmlns:p14="http://schemas.microsoft.com/office/powerpoint/2010/main" val="3646163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Multiple </a:t>
            </a:r>
            <a:br>
              <a:rPr lang="en-US" sz="3000" dirty="0" smtClean="0"/>
            </a:br>
            <a:r>
              <a:rPr lang="en-US" sz="3000" dirty="0" smtClean="0"/>
              <a:t>Conditional Formatting Rules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0" indent="0">
              <a:buNone/>
            </a:pPr>
            <a:r>
              <a:rPr lang="en-US" sz="2400" b="1" dirty="0" smtClean="0"/>
              <a:t>USE </a:t>
            </a:r>
            <a:r>
              <a:rPr lang="en-US" sz="2400" dirty="0" smtClean="0"/>
              <a:t>the workbook from the previous exercise:</a:t>
            </a:r>
          </a:p>
          <a:p>
            <a:pPr marL="457200" indent="-457200">
              <a:buFont typeface="+mj-lt"/>
              <a:buAutoNum type="arabicPeriod"/>
            </a:pPr>
            <a:r>
              <a:rPr lang="en-US" sz="2400" dirty="0"/>
              <a:t>Click </a:t>
            </a:r>
            <a:r>
              <a:rPr lang="en-US" sz="2400" b="1" dirty="0"/>
              <a:t>Conditional</a:t>
            </a:r>
            <a:r>
              <a:rPr lang="en-US" sz="2400" dirty="0"/>
              <a:t> </a:t>
            </a:r>
            <a:r>
              <a:rPr lang="en-US" sz="2400" b="1" dirty="0"/>
              <a:t>Formatting</a:t>
            </a:r>
            <a:r>
              <a:rPr lang="en-US" sz="2400" dirty="0"/>
              <a:t>.</a:t>
            </a:r>
          </a:p>
          <a:p>
            <a:pPr marL="457200" indent="-457200">
              <a:buFont typeface="+mj-lt"/>
              <a:buAutoNum type="arabicPeriod"/>
            </a:pPr>
            <a:r>
              <a:rPr lang="en-US" sz="2400" dirty="0" smtClean="0"/>
              <a:t>Mouse </a:t>
            </a:r>
            <a:r>
              <a:rPr lang="en-US" sz="2400" dirty="0"/>
              <a:t>over </a:t>
            </a:r>
            <a:r>
              <a:rPr lang="en-US" sz="2400" b="1" dirty="0"/>
              <a:t>Clear</a:t>
            </a:r>
            <a:r>
              <a:rPr lang="en-US" sz="2400" dirty="0"/>
              <a:t> </a:t>
            </a:r>
            <a:r>
              <a:rPr lang="en-US" sz="2400" b="1" dirty="0"/>
              <a:t>Rules</a:t>
            </a:r>
            <a:r>
              <a:rPr lang="en-US" sz="2400" dirty="0"/>
              <a:t> and then click </a:t>
            </a:r>
            <a:r>
              <a:rPr lang="en-US" sz="2400" b="1" dirty="0"/>
              <a:t>Clear</a:t>
            </a:r>
            <a:r>
              <a:rPr lang="en-US" sz="2400" dirty="0"/>
              <a:t> </a:t>
            </a:r>
            <a:r>
              <a:rPr lang="en-US" sz="2400" b="1" dirty="0"/>
              <a:t>Rules</a:t>
            </a:r>
            <a:r>
              <a:rPr lang="en-US" sz="2400" dirty="0"/>
              <a:t> </a:t>
            </a:r>
            <a:r>
              <a:rPr lang="en-US" sz="2400" b="1" dirty="0"/>
              <a:t>from</a:t>
            </a:r>
            <a:r>
              <a:rPr lang="en-US" sz="2400" dirty="0"/>
              <a:t> </a:t>
            </a:r>
            <a:r>
              <a:rPr lang="en-US" sz="2400" b="1" dirty="0"/>
              <a:t>Entire</a:t>
            </a:r>
            <a:r>
              <a:rPr lang="en-US" sz="2400" dirty="0"/>
              <a:t> </a:t>
            </a:r>
            <a:r>
              <a:rPr lang="en-US" sz="2400" b="1" dirty="0"/>
              <a:t>Sheet</a:t>
            </a:r>
            <a:r>
              <a:rPr lang="en-US" sz="2400" dirty="0"/>
              <a:t>. All conditional formatting is cleared from the data.</a:t>
            </a:r>
          </a:p>
          <a:p>
            <a:pPr marL="457200" indent="-457200">
              <a:buFont typeface="+mj-lt"/>
              <a:buAutoNum type="arabicPeriod"/>
            </a:pPr>
            <a:r>
              <a:rPr lang="en-US" sz="2400" dirty="0" smtClean="0"/>
              <a:t>Select </a:t>
            </a:r>
            <a:r>
              <a:rPr lang="en-US" sz="2400" b="1" dirty="0"/>
              <a:t>D4:O8</a:t>
            </a:r>
            <a:r>
              <a:rPr lang="en-US" sz="2400" dirty="0"/>
              <a:t>. Click </a:t>
            </a:r>
            <a:r>
              <a:rPr lang="en-US" sz="2400" b="1" dirty="0"/>
              <a:t>Conditional</a:t>
            </a:r>
            <a:r>
              <a:rPr lang="en-US" sz="2400" dirty="0"/>
              <a:t> </a:t>
            </a:r>
            <a:r>
              <a:rPr lang="en-US" sz="2400" b="1" dirty="0"/>
              <a:t>Formatting</a:t>
            </a:r>
            <a:r>
              <a:rPr lang="en-US" sz="2400" dirty="0"/>
              <a:t>.</a:t>
            </a:r>
          </a:p>
          <a:p>
            <a:pPr marL="457200" indent="-457200">
              <a:buFont typeface="+mj-lt"/>
              <a:buAutoNum type="arabicPeriod"/>
            </a:pPr>
            <a:r>
              <a:rPr lang="en-US" sz="2400" dirty="0" smtClean="0"/>
              <a:t>Mouse </a:t>
            </a:r>
            <a:r>
              <a:rPr lang="en-US" sz="2400" dirty="0"/>
              <a:t>over </a:t>
            </a:r>
            <a:r>
              <a:rPr lang="en-US" sz="2400" b="1" dirty="0"/>
              <a:t>Data</a:t>
            </a:r>
            <a:r>
              <a:rPr lang="en-US" sz="2400" dirty="0"/>
              <a:t> </a:t>
            </a:r>
            <a:r>
              <a:rPr lang="en-US" sz="2400" b="1" dirty="0"/>
              <a:t>Bars</a:t>
            </a:r>
            <a:r>
              <a:rPr lang="en-US" sz="2400" dirty="0"/>
              <a:t> and click </a:t>
            </a:r>
            <a:r>
              <a:rPr lang="en-US" sz="2400" b="1" dirty="0"/>
              <a:t>Blue</a:t>
            </a:r>
            <a:r>
              <a:rPr lang="en-US" sz="2400" dirty="0"/>
              <a:t> </a:t>
            </a:r>
            <a:r>
              <a:rPr lang="en-US" sz="2400" b="1" dirty="0"/>
              <a:t>Data</a:t>
            </a:r>
            <a:r>
              <a:rPr lang="en-US" sz="2400" dirty="0"/>
              <a:t> </a:t>
            </a:r>
            <a:r>
              <a:rPr lang="en-US" sz="2400" b="1" dirty="0"/>
              <a:t>Bar</a:t>
            </a:r>
            <a:r>
              <a:rPr lang="en-US" sz="2400" dirty="0"/>
              <a:t> in the </a:t>
            </a:r>
            <a:r>
              <a:rPr lang="en-US" sz="2400" i="1" dirty="0"/>
              <a:t>Gradient Fill</a:t>
            </a:r>
            <a:r>
              <a:rPr lang="en-US" sz="2400" dirty="0"/>
              <a:t> section (first choice). Data bars show that the longer the dark blue portion of the bar is, the higher the value is in relation to other cells in the data range</a:t>
            </a:r>
            <a:r>
              <a:rPr lang="en-US" sz="2400" dirty="0" smtClean="0"/>
              <a:t>.</a:t>
            </a:r>
            <a:endParaRPr lang="en-US" sz="2400" dirty="0"/>
          </a:p>
        </p:txBody>
      </p:sp>
    </p:spTree>
    <p:extLst>
      <p:ext uri="{BB962C8B-B14F-4D97-AF65-F5344CB8AC3E}">
        <p14:creationId xmlns:p14="http://schemas.microsoft.com/office/powerpoint/2010/main" val="401302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4-3: Group of Cells Moved and Aligned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2057400"/>
            <a:ext cx="5675443" cy="2938618"/>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Multiple </a:t>
            </a:r>
            <a:br>
              <a:rPr lang="en-US" sz="3000" dirty="0" smtClean="0"/>
            </a:br>
            <a:r>
              <a:rPr lang="en-US" sz="3000" dirty="0" smtClean="0"/>
              <a:t>Conditional Formatting Rules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smtClean="0"/>
              <a:t>Repeat </a:t>
            </a:r>
            <a:r>
              <a:rPr lang="en-US" sz="2400" b="1" dirty="0"/>
              <a:t>Steps 1</a:t>
            </a:r>
            <a:r>
              <a:rPr lang="en-US" sz="2400" dirty="0"/>
              <a:t> and </a:t>
            </a:r>
            <a:r>
              <a:rPr lang="en-US" sz="2400" b="1" dirty="0"/>
              <a:t>2</a:t>
            </a:r>
            <a:r>
              <a:rPr lang="en-US" sz="2400" dirty="0"/>
              <a:t> to clear the </a:t>
            </a:r>
            <a:r>
              <a:rPr lang="en-US" sz="2400" b="1" dirty="0"/>
              <a:t>Data Bars</a:t>
            </a:r>
            <a:r>
              <a:rPr lang="en-US" sz="2400" dirty="0"/>
              <a:t>. (See </a:t>
            </a:r>
            <a:r>
              <a:rPr lang="en-US" sz="2400" dirty="0" smtClean="0"/>
              <a:t>the figure below.) </a:t>
            </a:r>
            <a:r>
              <a:rPr lang="en-US" sz="2400" dirty="0"/>
              <a:t>The data range will still be selected</a:t>
            </a:r>
            <a:r>
              <a:rPr lang="en-US" sz="2400" dirty="0" smtClean="0"/>
              <a:t>.</a:t>
            </a:r>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None/>
            </a:pPr>
            <a:endParaRPr lang="en-US" sz="2400" dirty="0" smtClean="0"/>
          </a:p>
          <a:p>
            <a:pPr marL="457200" indent="-457200">
              <a:buFont typeface="+mj-lt"/>
              <a:buAutoNum type="arabicPeriod" startAt="5"/>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667000"/>
            <a:ext cx="4305901" cy="2486372"/>
          </a:xfrm>
          <a:prstGeom prst="rect">
            <a:avLst/>
          </a:prstGeom>
        </p:spPr>
      </p:pic>
    </p:spTree>
    <p:extLst>
      <p:ext uri="{BB962C8B-B14F-4D97-AF65-F5344CB8AC3E}">
        <p14:creationId xmlns:p14="http://schemas.microsoft.com/office/powerpoint/2010/main" val="3666759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Multiple </a:t>
            </a:r>
            <a:br>
              <a:rPr lang="en-US" sz="3000" dirty="0" smtClean="0"/>
            </a:br>
            <a:r>
              <a:rPr lang="en-US" sz="3000" dirty="0" smtClean="0"/>
              <a:t>Conditional Formatting Rules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smtClean="0"/>
              <a:t>Click </a:t>
            </a:r>
            <a:r>
              <a:rPr lang="en-US" sz="2400" b="1" dirty="0"/>
              <a:t>Conditional Formatting</a:t>
            </a:r>
            <a:r>
              <a:rPr lang="en-US" sz="2400" dirty="0"/>
              <a:t>. Mouse over </a:t>
            </a:r>
            <a:r>
              <a:rPr lang="en-US" sz="2400" b="1" dirty="0"/>
              <a:t>Color Scales </a:t>
            </a:r>
            <a:r>
              <a:rPr lang="en-US" sz="2400" dirty="0"/>
              <a:t>and click the </a:t>
            </a:r>
            <a:r>
              <a:rPr lang="en-US" sz="2400" b="1" dirty="0"/>
              <a:t>Red-Yellow-Green Color Scale </a:t>
            </a:r>
            <a:r>
              <a:rPr lang="en-US" sz="2400" dirty="0"/>
              <a:t>(first option in the second column). The darker colors indicate the lower values</a:t>
            </a:r>
            <a:r>
              <a:rPr lang="en-US" sz="2400" dirty="0" smtClean="0"/>
              <a:t>.</a:t>
            </a:r>
          </a:p>
          <a:p>
            <a:pPr marL="457200" indent="-457200">
              <a:buFont typeface="+mj-lt"/>
              <a:buAutoNum type="arabicPeriod" startAt="6"/>
            </a:pPr>
            <a:r>
              <a:rPr lang="en-US" sz="2400" dirty="0"/>
              <a:t>Once again refer to </a:t>
            </a:r>
            <a:r>
              <a:rPr lang="en-US" sz="2400" b="1" dirty="0"/>
              <a:t>Steps 1</a:t>
            </a:r>
            <a:r>
              <a:rPr lang="en-US" sz="2400" dirty="0"/>
              <a:t> and </a:t>
            </a:r>
            <a:r>
              <a:rPr lang="en-US" sz="2400" b="1" dirty="0"/>
              <a:t>2</a:t>
            </a:r>
            <a:r>
              <a:rPr lang="en-US" sz="2400" dirty="0"/>
              <a:t> to clear the </a:t>
            </a:r>
            <a:r>
              <a:rPr lang="en-US" sz="2400" b="1" dirty="0"/>
              <a:t>Formatting</a:t>
            </a:r>
            <a:r>
              <a:rPr lang="en-US" sz="2400" dirty="0"/>
              <a:t> </a:t>
            </a:r>
            <a:r>
              <a:rPr lang="en-US" sz="2400" b="1" dirty="0"/>
              <a:t>Rules</a:t>
            </a:r>
            <a:r>
              <a:rPr lang="en-US" sz="2400" dirty="0"/>
              <a:t>. Refer to Figure 4-36 if necessary. Click </a:t>
            </a:r>
            <a:r>
              <a:rPr lang="en-US" sz="2400" b="1" dirty="0"/>
              <a:t>Conditional Formatting</a:t>
            </a:r>
            <a:r>
              <a:rPr lang="en-US" sz="2400" dirty="0"/>
              <a:t>. Mouse over </a:t>
            </a:r>
            <a:r>
              <a:rPr lang="en-US" sz="2400" b="1" dirty="0"/>
              <a:t>Icon </a:t>
            </a:r>
            <a:r>
              <a:rPr lang="en-US" sz="2400" b="1" dirty="0" smtClean="0"/>
              <a:t>Sets </a:t>
            </a:r>
            <a:r>
              <a:rPr lang="en-US" sz="2400" dirty="0" smtClean="0"/>
              <a:t>and then </a:t>
            </a:r>
            <a:r>
              <a:rPr lang="en-US" sz="2400" dirty="0"/>
              <a:t>click the </a:t>
            </a:r>
            <a:r>
              <a:rPr lang="en-US" sz="2400" b="1" dirty="0"/>
              <a:t>3 Flags </a:t>
            </a:r>
            <a:r>
              <a:rPr lang="en-US" sz="2400" dirty="0"/>
              <a:t>set in the Indicators group</a:t>
            </a:r>
            <a:r>
              <a:rPr lang="en-US" sz="2400" dirty="0" smtClean="0"/>
              <a:t>.</a:t>
            </a:r>
          </a:p>
          <a:p>
            <a:pPr marL="457200" indent="-457200">
              <a:buFont typeface="+mj-lt"/>
              <a:buAutoNum type="arabicPeriod" startAt="6"/>
            </a:pPr>
            <a:r>
              <a:rPr lang="en-US" sz="2400" b="1" dirty="0"/>
              <a:t>SAVE</a:t>
            </a:r>
            <a:r>
              <a:rPr lang="en-US" sz="2400" dirty="0"/>
              <a:t> the workbook as </a:t>
            </a:r>
            <a:r>
              <a:rPr lang="en-US" sz="2400" b="1" i="1" dirty="0"/>
              <a:t>Patient Visits with </a:t>
            </a:r>
            <a:r>
              <a:rPr lang="en-US" sz="2400" b="1" i="1" dirty="0" smtClean="0"/>
              <a:t>Icons</a:t>
            </a:r>
            <a:r>
              <a:rPr lang="en-US" sz="2400" i="1" dirty="0" smtClean="0"/>
              <a:t>.</a:t>
            </a:r>
            <a:endParaRPr lang="en-US" sz="2400" dirty="0" smtClean="0"/>
          </a:p>
          <a:p>
            <a:pPr marL="457200" indent="-457200">
              <a:buFont typeface="+mj-lt"/>
              <a:buAutoNum type="arabicPeriod" startAt="6"/>
            </a:pPr>
            <a:endParaRPr lang="en-US" sz="2400" dirty="0"/>
          </a:p>
          <a:p>
            <a:pPr marL="457200" indent="-457200">
              <a:buFont typeface="+mj-lt"/>
              <a:buAutoNum type="arabicPeriod" startAt="6"/>
            </a:pPr>
            <a:endParaRPr lang="en-US" sz="2400" dirty="0" smtClean="0"/>
          </a:p>
        </p:txBody>
      </p:sp>
    </p:spTree>
    <p:extLst>
      <p:ext uri="{BB962C8B-B14F-4D97-AF65-F5344CB8AC3E}">
        <p14:creationId xmlns:p14="http://schemas.microsoft.com/office/powerpoint/2010/main" val="3600658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Clear a Cell’s Formatting</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0" indent="0">
              <a:buNone/>
            </a:pPr>
            <a:r>
              <a:rPr lang="en-US" sz="2400" b="1" dirty="0" smtClean="0"/>
              <a:t>USE </a:t>
            </a:r>
            <a:r>
              <a:rPr lang="en-US" sz="2400" dirty="0" smtClean="0"/>
              <a:t>the workbook from the previous exercise:</a:t>
            </a:r>
          </a:p>
          <a:p>
            <a:pPr marL="457200" indent="-457200">
              <a:buFont typeface="+mj-lt"/>
              <a:buAutoNum type="arabicPeriod"/>
            </a:pPr>
            <a:r>
              <a:rPr lang="en-US" sz="2400" dirty="0"/>
              <a:t>Press </a:t>
            </a:r>
            <a:r>
              <a:rPr lang="en-US" sz="2400" b="1" dirty="0" err="1"/>
              <a:t>Ctrl+A</a:t>
            </a:r>
            <a:r>
              <a:rPr lang="en-US" sz="2400" dirty="0"/>
              <a:t> to select the entire worksheet</a:t>
            </a:r>
            <a:r>
              <a:rPr lang="en-US" sz="2400" dirty="0" smtClean="0"/>
              <a:t>.</a:t>
            </a:r>
          </a:p>
          <a:p>
            <a:pPr marL="457200" indent="-457200">
              <a:buFont typeface="+mj-lt"/>
              <a:buAutoNum type="arabicPeriod"/>
            </a:pPr>
            <a:r>
              <a:rPr lang="en-US" sz="2400" dirty="0"/>
              <a:t>Click the </a:t>
            </a:r>
            <a:r>
              <a:rPr lang="en-US" sz="2400" b="1" dirty="0"/>
              <a:t>Clear</a:t>
            </a:r>
            <a:r>
              <a:rPr lang="en-US" sz="2400" dirty="0"/>
              <a:t> </a:t>
            </a:r>
            <a:r>
              <a:rPr lang="en-US" sz="2400" b="1" dirty="0"/>
              <a:t>button</a:t>
            </a:r>
            <a:r>
              <a:rPr lang="en-US" sz="2400" dirty="0"/>
              <a:t> in the </a:t>
            </a:r>
            <a:r>
              <a:rPr lang="en-US" sz="2400" i="1" dirty="0"/>
              <a:t>Editing </a:t>
            </a:r>
            <a:r>
              <a:rPr lang="en-US" sz="2400" dirty="0" smtClean="0"/>
              <a:t>group.</a:t>
            </a:r>
          </a:p>
          <a:p>
            <a:pPr marL="457200" indent="-457200">
              <a:buFont typeface="+mj-lt"/>
              <a:buAutoNum type="arabicPeriod"/>
            </a:pPr>
            <a:r>
              <a:rPr lang="en-US" sz="2400" dirty="0"/>
              <a:t>Click </a:t>
            </a:r>
            <a:r>
              <a:rPr lang="en-US" sz="2400" b="1" dirty="0"/>
              <a:t>Clear</a:t>
            </a:r>
            <a:r>
              <a:rPr lang="en-US" sz="2400" dirty="0"/>
              <a:t> </a:t>
            </a:r>
            <a:r>
              <a:rPr lang="en-US" sz="2400" b="1" dirty="0"/>
              <a:t>Formats</a:t>
            </a:r>
            <a:r>
              <a:rPr lang="en-US" sz="2400" dirty="0"/>
              <a:t>. All formatting is cleared from the data. If you selected Clear All, the data would be removed as well as the formatting. (See </a:t>
            </a:r>
            <a:r>
              <a:rPr lang="en-US" sz="2400" dirty="0" smtClean="0"/>
              <a:t>the figure below.)</a:t>
            </a:r>
          </a:p>
          <a:p>
            <a:pPr marL="457200" indent="-45720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574" y="4191000"/>
            <a:ext cx="4286849" cy="1981477"/>
          </a:xfrm>
          <a:prstGeom prst="rect">
            <a:avLst/>
          </a:prstGeom>
        </p:spPr>
      </p:pic>
    </p:spTree>
    <p:extLst>
      <p:ext uri="{BB962C8B-B14F-4D97-AF65-F5344CB8AC3E}">
        <p14:creationId xmlns:p14="http://schemas.microsoft.com/office/powerpoint/2010/main" val="3649616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Lesson Summary</a:t>
            </a:r>
          </a:p>
        </p:txBody>
      </p:sp>
      <p:sp>
        <p:nvSpPr>
          <p:cNvPr id="4915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905" y="1621043"/>
            <a:ext cx="4888190" cy="46827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Delete a Cell from a Worksheet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a:t>
            </a:r>
            <a:r>
              <a:rPr lang="en-US" sz="2400" b="1" dirty="0"/>
              <a:t>C3:C9</a:t>
            </a:r>
            <a:r>
              <a:rPr lang="en-US" sz="2400" dirty="0"/>
              <a:t>. Click </a:t>
            </a:r>
            <a:r>
              <a:rPr lang="en-US" sz="2400" b="1" dirty="0"/>
              <a:t>Delete</a:t>
            </a:r>
            <a:r>
              <a:rPr lang="en-US" sz="2400" dirty="0"/>
              <a:t> in the Cells group. The </a:t>
            </a:r>
            <a:r>
              <a:rPr lang="en-US" sz="2400" b="1" dirty="0"/>
              <a:t>Job Title </a:t>
            </a:r>
            <a:r>
              <a:rPr lang="en-US" sz="2400" dirty="0"/>
              <a:t>data is removed from the worksheet, and the remaining columns are shifted </a:t>
            </a:r>
            <a:r>
              <a:rPr lang="en-US" sz="2400" dirty="0" smtClean="0"/>
              <a:t>left.</a:t>
            </a:r>
          </a:p>
          <a:p>
            <a:pPr marL="457200" indent="-457200">
              <a:buFont typeface="+mj-lt"/>
              <a:buAutoNum type="arabicPeriod"/>
            </a:pPr>
            <a:r>
              <a:rPr lang="en-US" sz="2400" dirty="0" smtClean="0"/>
              <a:t>Select </a:t>
            </a:r>
            <a:r>
              <a:rPr lang="en-US" sz="2400" b="1" dirty="0"/>
              <a:t>A9:N9</a:t>
            </a:r>
            <a:r>
              <a:rPr lang="en-US" sz="2400" dirty="0"/>
              <a:t> and click </a:t>
            </a:r>
            <a:r>
              <a:rPr lang="en-US" sz="2400" b="1" dirty="0"/>
              <a:t>Delete</a:t>
            </a:r>
            <a:r>
              <a:rPr lang="en-US" sz="2400" dirty="0"/>
              <a:t>. The duplicate entry of data is </a:t>
            </a:r>
            <a:r>
              <a:rPr lang="en-US" sz="2400" dirty="0" smtClean="0"/>
              <a:t>removed.</a:t>
            </a:r>
          </a:p>
          <a:p>
            <a:pPr marL="457200" indent="-457200">
              <a:buFont typeface="+mj-lt"/>
              <a:buAutoNum type="arabicPeriod"/>
            </a:pPr>
            <a:r>
              <a:rPr lang="en-US" sz="2400" dirty="0" smtClean="0"/>
              <a:t>Select </a:t>
            </a:r>
            <a:r>
              <a:rPr lang="en-US" sz="2400" b="1" dirty="0"/>
              <a:t>K13:K18</a:t>
            </a:r>
            <a:r>
              <a:rPr lang="en-US" sz="2400" dirty="0"/>
              <a:t> and click </a:t>
            </a:r>
            <a:r>
              <a:rPr lang="en-US" sz="2400" b="1" dirty="0"/>
              <a:t>Cut</a:t>
            </a:r>
            <a:r>
              <a:rPr lang="en-US" sz="2400" dirty="0"/>
              <a:t> in the Clipboard </a:t>
            </a:r>
            <a:r>
              <a:rPr lang="en-US" sz="2400" dirty="0" smtClean="0"/>
              <a:t>group.</a:t>
            </a:r>
          </a:p>
          <a:p>
            <a:pPr marL="457200" indent="-457200">
              <a:buFont typeface="+mj-lt"/>
              <a:buAutoNum type="arabicPeriod"/>
            </a:pPr>
            <a:r>
              <a:rPr lang="en-US" sz="2400" dirty="0" smtClean="0"/>
              <a:t>Select </a:t>
            </a:r>
            <a:r>
              <a:rPr lang="en-US" sz="2400" b="1" dirty="0"/>
              <a:t>M3</a:t>
            </a:r>
            <a:r>
              <a:rPr lang="en-US" sz="2400" dirty="0"/>
              <a:t> and click </a:t>
            </a:r>
            <a:r>
              <a:rPr lang="en-US" sz="2400" b="1" dirty="0"/>
              <a:t>Paste</a:t>
            </a:r>
            <a:r>
              <a:rPr lang="en-US" sz="2400" dirty="0"/>
              <a:t>. The November data is now pasted into the space you made when you shifted cells in the previous exercise. Your worksheet should now resemble the one shown in Figure </a:t>
            </a:r>
            <a:r>
              <a:rPr lang="en-US" sz="2400" dirty="0" smtClean="0"/>
              <a:t>4-6 on the next slide.</a:t>
            </a:r>
          </a:p>
          <a:p>
            <a:pPr marL="457200" indent="-457200">
              <a:buFont typeface="+mj-lt"/>
              <a:buAutoNum type="arabicPeriod"/>
            </a:pPr>
            <a:r>
              <a:rPr lang="en-US" sz="2400" b="1" dirty="0" smtClean="0"/>
              <a:t>SAVE</a:t>
            </a:r>
            <a:r>
              <a:rPr lang="en-US" sz="2400" dirty="0" smtClean="0"/>
              <a:t> </a:t>
            </a:r>
            <a:r>
              <a:rPr lang="en-US" sz="2400" dirty="0"/>
              <a:t>your workbook.</a:t>
            </a:r>
            <a:endParaRPr lang="en-US" sz="2400" dirty="0" smtClean="0"/>
          </a:p>
        </p:txBody>
      </p:sp>
    </p:spTree>
    <p:extLst>
      <p:ext uri="{BB962C8B-B14F-4D97-AF65-F5344CB8AC3E}">
        <p14:creationId xmlns:p14="http://schemas.microsoft.com/office/powerpoint/2010/main" val="285239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4-6: Completed Paste of a Cell Group</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752600"/>
            <a:ext cx="5812625" cy="2181338"/>
          </a:xfrm>
        </p:spPr>
      </p:pic>
      <p:sp>
        <p:nvSpPr>
          <p:cNvPr id="7" name="Rectangle 3"/>
          <p:cNvSpPr txBox="1">
            <a:spLocks noChangeArrowheads="1"/>
          </p:cNvSpPr>
          <p:nvPr/>
        </p:nvSpPr>
        <p:spPr bwMode="auto">
          <a:xfrm>
            <a:off x="457200" y="41910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000" dirty="0"/>
              <a:t>As shown, you can click Delete in the Cells group to eliminate cells from a worksheet. Any data to the right of the deleted cell or cells will automatically shift left</a:t>
            </a:r>
            <a:r>
              <a:rPr lang="en-US" sz="2000" dirty="0" smtClean="0"/>
              <a:t>.</a:t>
            </a:r>
          </a:p>
          <a:p>
            <a:r>
              <a:rPr lang="en-US" sz="2000" dirty="0" smtClean="0"/>
              <a:t>If </a:t>
            </a:r>
            <a:r>
              <a:rPr lang="en-US" sz="2000" dirty="0"/>
              <a:t>you want to shift cells up rather than left, click the arrow next to Delete, then click Delete Cells to open the Delete dialog box.</a:t>
            </a:r>
            <a:endParaRPr lang="en-US" sz="2000" dirty="0" smtClean="0"/>
          </a:p>
        </p:txBody>
      </p:sp>
    </p:spTree>
    <p:extLst>
      <p:ext uri="{BB962C8B-B14F-4D97-AF65-F5344CB8AC3E}">
        <p14:creationId xmlns:p14="http://schemas.microsoft.com/office/powerpoint/2010/main" val="2752742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Select Cells and Ranges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cell </a:t>
            </a:r>
            <a:r>
              <a:rPr lang="en-US" sz="2400" b="1" dirty="0"/>
              <a:t>A3</a:t>
            </a:r>
            <a:r>
              <a:rPr lang="en-US" sz="2400" dirty="0"/>
              <a:t>. Hold down the left mouse button and drag to </a:t>
            </a:r>
            <a:r>
              <a:rPr lang="en-US" sz="2400" b="1" dirty="0"/>
              <a:t>B8 </a:t>
            </a:r>
            <a:r>
              <a:rPr lang="en-US" sz="2400" dirty="0"/>
              <a:t>to select the range, then release the mouse </a:t>
            </a:r>
            <a:r>
              <a:rPr lang="en-US" sz="2400" dirty="0" smtClean="0"/>
              <a:t>button.</a:t>
            </a:r>
          </a:p>
          <a:p>
            <a:pPr marL="457200" indent="-457200">
              <a:buFont typeface="+mj-lt"/>
              <a:buAutoNum type="arabicPeriod"/>
            </a:pPr>
            <a:r>
              <a:rPr lang="en-US" sz="2400" dirty="0" smtClean="0"/>
              <a:t>Click </a:t>
            </a:r>
            <a:r>
              <a:rPr lang="en-US" sz="2400" dirty="0"/>
              <a:t>the Row 3 heading to select the entire </a:t>
            </a:r>
            <a:r>
              <a:rPr lang="en-US" sz="2400" dirty="0" smtClean="0"/>
              <a:t>row.</a:t>
            </a:r>
          </a:p>
          <a:p>
            <a:pPr marL="457200" indent="-457200">
              <a:buFont typeface="+mj-lt"/>
              <a:buAutoNum type="arabicPeriod"/>
            </a:pPr>
            <a:r>
              <a:rPr lang="en-US" sz="2400" dirty="0" smtClean="0"/>
              <a:t>Click </a:t>
            </a:r>
            <a:r>
              <a:rPr lang="en-US" sz="2400" dirty="0"/>
              <a:t>the column C header, press and hold </a:t>
            </a:r>
            <a:r>
              <a:rPr lang="en-US" sz="2400" b="1" dirty="0"/>
              <a:t>Ctrl</a:t>
            </a:r>
            <a:r>
              <a:rPr lang="en-US" sz="2400" dirty="0"/>
              <a:t>, and click </a:t>
            </a:r>
            <a:r>
              <a:rPr lang="en-US" sz="2400" b="1" dirty="0"/>
              <a:t>E</a:t>
            </a:r>
            <a:r>
              <a:rPr lang="en-US" sz="2400" dirty="0"/>
              <a:t>, </a:t>
            </a:r>
            <a:r>
              <a:rPr lang="en-US" sz="2400" b="1" dirty="0"/>
              <a:t>G</a:t>
            </a:r>
            <a:r>
              <a:rPr lang="en-US" sz="2400" dirty="0"/>
              <a:t>, and </a:t>
            </a:r>
            <a:r>
              <a:rPr lang="en-US" sz="2400" b="1" dirty="0"/>
              <a:t>I</a:t>
            </a:r>
            <a:r>
              <a:rPr lang="en-US" sz="2400" dirty="0"/>
              <a:t> to select nonadjacent </a:t>
            </a:r>
            <a:r>
              <a:rPr lang="en-US" sz="2400" dirty="0" smtClean="0"/>
              <a:t>columns.</a:t>
            </a:r>
          </a:p>
          <a:p>
            <a:pPr marL="457200" indent="-457200">
              <a:buFont typeface="+mj-lt"/>
              <a:buAutoNum type="arabicPeriod"/>
            </a:pPr>
            <a:r>
              <a:rPr lang="en-US" sz="2400" dirty="0" smtClean="0"/>
              <a:t>Click </a:t>
            </a:r>
            <a:r>
              <a:rPr lang="en-US" sz="2400" dirty="0"/>
              <a:t>the </a:t>
            </a:r>
            <a:r>
              <a:rPr lang="en-US" sz="2400" b="1" dirty="0"/>
              <a:t>File </a:t>
            </a:r>
            <a:r>
              <a:rPr lang="en-US" sz="2400" dirty="0"/>
              <a:t>tab, then click </a:t>
            </a:r>
            <a:r>
              <a:rPr lang="en-US" sz="2400" b="1" dirty="0"/>
              <a:t>Save </a:t>
            </a:r>
            <a:r>
              <a:rPr lang="en-US" sz="2400" b="1" dirty="0" smtClean="0"/>
              <a:t>As</a:t>
            </a:r>
            <a:r>
              <a:rPr lang="en-US" sz="2400" dirty="0" smtClean="0"/>
              <a:t>.</a:t>
            </a:r>
          </a:p>
          <a:p>
            <a:pPr marL="457200" indent="-457200">
              <a:buFont typeface="+mj-lt"/>
              <a:buAutoNum type="arabicPeriod"/>
            </a:pPr>
            <a:r>
              <a:rPr lang="en-US" sz="2400" dirty="0" smtClean="0"/>
              <a:t>When </a:t>
            </a:r>
            <a:r>
              <a:rPr lang="en-US" sz="2400" dirty="0"/>
              <a:t>the </a:t>
            </a:r>
            <a:r>
              <a:rPr lang="en-US" sz="2400" i="1" dirty="0"/>
              <a:t>Save As </a:t>
            </a:r>
            <a:r>
              <a:rPr lang="en-US" sz="2400" dirty="0"/>
              <a:t>dialog box opens, create a </a:t>
            </a:r>
            <a:r>
              <a:rPr lang="en-US" sz="2400" b="1" dirty="0"/>
              <a:t>Lesson 4</a:t>
            </a:r>
            <a:r>
              <a:rPr lang="en-US" sz="2400" dirty="0"/>
              <a:t> </a:t>
            </a:r>
            <a:r>
              <a:rPr lang="en-US" sz="2400" dirty="0" smtClean="0"/>
              <a:t>folder.</a:t>
            </a:r>
          </a:p>
          <a:p>
            <a:pPr marL="457200" indent="-457200">
              <a:buFont typeface="+mj-lt"/>
              <a:buAutoNum type="arabicPeriod"/>
            </a:pPr>
            <a:r>
              <a:rPr lang="en-US" sz="2400" b="1" dirty="0" smtClean="0"/>
              <a:t>SAVE</a:t>
            </a:r>
            <a:r>
              <a:rPr lang="en-US" sz="2400" dirty="0" smtClean="0"/>
              <a:t> </a:t>
            </a:r>
            <a:r>
              <a:rPr lang="en-US" sz="2400" dirty="0"/>
              <a:t>your workbook in the folder and name it </a:t>
            </a:r>
            <a:r>
              <a:rPr lang="en-US" sz="2400" b="1" i="1" dirty="0"/>
              <a:t>Patient Visits</a:t>
            </a:r>
            <a:r>
              <a:rPr lang="en-US" sz="2400" dirty="0"/>
              <a:t>.</a:t>
            </a:r>
            <a:endParaRPr lang="en-US" sz="2400" dirty="0" smtClean="0"/>
          </a:p>
        </p:txBody>
      </p:sp>
    </p:spTree>
    <p:extLst>
      <p:ext uri="{BB962C8B-B14F-4D97-AF65-F5344CB8AC3E}">
        <p14:creationId xmlns:p14="http://schemas.microsoft.com/office/powerpoint/2010/main" val="358481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Table 4-1: Making Selections in Excel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600200"/>
            <a:ext cx="6096000" cy="4690271"/>
          </a:xfrm>
        </p:spPr>
      </p:pic>
    </p:spTree>
    <p:extLst>
      <p:ext uri="{BB962C8B-B14F-4D97-AF65-F5344CB8AC3E}">
        <p14:creationId xmlns:p14="http://schemas.microsoft.com/office/powerpoint/2010/main" val="682442475"/>
      </p:ext>
    </p:extLst>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696</TotalTime>
  <Words>3372</Words>
  <Application>Microsoft Office PowerPoint</Application>
  <PresentationFormat>On-screen Show (4:3)</PresentationFormat>
  <Paragraphs>363</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template</vt:lpstr>
      <vt:lpstr>Formatting Cells and Ranges</vt:lpstr>
      <vt:lpstr>Objectives</vt:lpstr>
      <vt:lpstr>Step-by-Step: Insert a New Cell in a Worksheet</vt:lpstr>
      <vt:lpstr>Step-by-Step: Insert a New Cell in a Worksheet</vt:lpstr>
      <vt:lpstr>Figure 4-3: Group of Cells Moved and Aligned</vt:lpstr>
      <vt:lpstr>Step-by-Step: Delete a Cell from a Worksheet</vt:lpstr>
      <vt:lpstr>Figure 4-6: Completed Paste of a Cell Group</vt:lpstr>
      <vt:lpstr>Step-by-Step: Select Cells and Ranges</vt:lpstr>
      <vt:lpstr>Table 4-1: Making Selections in Excel</vt:lpstr>
      <vt:lpstr>Step-by-Step: Align Cell Contents</vt:lpstr>
      <vt:lpstr>Step-by-Step: Choose Fonts and Font Sizes</vt:lpstr>
      <vt:lpstr>Step-by-Step: Choose Fonts and Font Sizes</vt:lpstr>
      <vt:lpstr>Step-by-Step: Apply Special Character Attributes</vt:lpstr>
      <vt:lpstr>Step-by-Step: Change Font Color</vt:lpstr>
      <vt:lpstr>Step-by-Step: Fill Cells with Color</vt:lpstr>
      <vt:lpstr>Step-by-Step: Fill Cells with Color</vt:lpstr>
      <vt:lpstr>Step-by-Step: Fill Cells with Color</vt:lpstr>
      <vt:lpstr>Step-by-Step: Apply Number Formats</vt:lpstr>
      <vt:lpstr>Step-by-Step: Apply Number Formats</vt:lpstr>
      <vt:lpstr>Step-by-Step: Apply Number Formats</vt:lpstr>
      <vt:lpstr>Step-by-Step: Wrap Text in a Cell</vt:lpstr>
      <vt:lpstr>Step-by-Step: Wrap Text in a Cell</vt:lpstr>
      <vt:lpstr>Step-by-Step: Merge and Split Merged Cells</vt:lpstr>
      <vt:lpstr>Step-by-Step: Merge and Split Merged Cells</vt:lpstr>
      <vt:lpstr>Step-by-Step: Merge and Split Merged Cells</vt:lpstr>
      <vt:lpstr>Step-by-Step: Merge and Split Merged Cells</vt:lpstr>
      <vt:lpstr>Step-by-Step: Place Borders Around Cells</vt:lpstr>
      <vt:lpstr>Step-by-Step: Place Borders Around Cells</vt:lpstr>
      <vt:lpstr>Step-by-Step: Copy Cell Formatting with the Format Painter</vt:lpstr>
      <vt:lpstr>Step-by-Step: Apply a Cell Style</vt:lpstr>
      <vt:lpstr>Step-by-Step: Apply a Cell Style</vt:lpstr>
      <vt:lpstr>Step-by-Step: Modify a Cell Style</vt:lpstr>
      <vt:lpstr>Step-by-Step: Modify a Cell Style</vt:lpstr>
      <vt:lpstr>Step-by-Step: Modify a Cell Style</vt:lpstr>
      <vt:lpstr>Step-by-Step: Place a Hyperlink in a Cell</vt:lpstr>
      <vt:lpstr>Step-by-Step: Place a Hyperlink in a Cell</vt:lpstr>
      <vt:lpstr>Step-by-Step: Place a Hyperlink in a Cell</vt:lpstr>
      <vt:lpstr>Step-by-Step: Place a Hyperlink in a Cell</vt:lpstr>
      <vt:lpstr>Step-by-Step: Remove a Hyperlink from a Cell</vt:lpstr>
      <vt:lpstr>Step-by-Step: Use the Rule  Manager to Apply Conditional Formats</vt:lpstr>
      <vt:lpstr>Step-by-Step: Use the Rule  Manager to Apply Conditional Formats</vt:lpstr>
      <vt:lpstr>Step-by-Step: Use the Rule  Manager to Apply Conditional Formats</vt:lpstr>
      <vt:lpstr>Step-by-Step: Use the Rule  Manager to Apply Conditional Formats</vt:lpstr>
      <vt:lpstr>Step-by-Step: Use the Rule  Manager to Apply Conditional Formats</vt:lpstr>
      <vt:lpstr>Step-by-Step: Use the Rule  Manager to Apply Conditional Formats</vt:lpstr>
      <vt:lpstr>Step-by-Step: Apply Multiple  Conditional Formatting Rules</vt:lpstr>
      <vt:lpstr>Step-by-Step: Apply Multiple  Conditional Formatting Rules</vt:lpstr>
      <vt:lpstr>Step-by-Step: Apply Multiple  Conditional Formatting Rules</vt:lpstr>
      <vt:lpstr>Step-by-Step: Apply Multiple  Conditional Formatting Rules</vt:lpstr>
      <vt:lpstr>Step-by-Step: Apply Multiple  Conditional Formatting Rules</vt:lpstr>
      <vt:lpstr>Step-by-Step: Apply Multiple  Conditional Formatting Rules</vt:lpstr>
      <vt:lpstr>Step-by-Step: Clear a Cell’s Formatting</vt:lpstr>
      <vt:lpstr>Lesson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95</cp:revision>
  <dcterms:created xsi:type="dcterms:W3CDTF">2011-08-23T14:04:52Z</dcterms:created>
  <dcterms:modified xsi:type="dcterms:W3CDTF">2013-01-20T23:23:36Z</dcterms:modified>
</cp:coreProperties>
</file>