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7" r:id="rId4"/>
    <p:sldId id="258" r:id="rId5"/>
    <p:sldId id="259" r:id="rId6"/>
    <p:sldId id="27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80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5" autoAdjust="0"/>
    <p:restoredTop sz="94660"/>
  </p:normalViewPr>
  <p:slideViewPr>
    <p:cSldViewPr>
      <p:cViewPr>
        <p:scale>
          <a:sx n="125" d="100"/>
          <a:sy n="125" d="100"/>
        </p:scale>
        <p:origin x="108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42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5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4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242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5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0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5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2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6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26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72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3729F-D913-4B5B-B737-0493670FD8BE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0AC73-C2CB-4EF2-960B-F4A5682F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98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6: Configuring and Using Wireless Devices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A: Configure Wireless Devices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172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1. </a:t>
            </a:r>
            <a:r>
              <a:rPr lang="en-US" dirty="0"/>
              <a:t>Enable Bluetooth on the mobile device through system settings.</a:t>
            </a:r>
          </a:p>
          <a:p>
            <a:r>
              <a:rPr lang="en-US" b="1" dirty="0"/>
              <a:t>2. </a:t>
            </a:r>
            <a:r>
              <a:rPr lang="en-US" dirty="0"/>
              <a:t>Enable pairing on the device.</a:t>
            </a:r>
          </a:p>
          <a:p>
            <a:r>
              <a:rPr lang="en-US" b="1" dirty="0"/>
              <a:t>3. </a:t>
            </a:r>
            <a:r>
              <a:rPr lang="en-US" dirty="0"/>
              <a:t>On your mobile device, find a device for pairing.</a:t>
            </a:r>
          </a:p>
          <a:p>
            <a:r>
              <a:rPr lang="en-US" b="1" dirty="0"/>
              <a:t>4. </a:t>
            </a:r>
            <a:r>
              <a:rPr lang="en-US" dirty="0"/>
              <a:t>Once the device is found, it will ask for a PIN code.</a:t>
            </a:r>
          </a:p>
          <a:p>
            <a:r>
              <a:rPr lang="en-US" b="1" dirty="0"/>
              <a:t>5. </a:t>
            </a:r>
            <a:r>
              <a:rPr lang="en-US" dirty="0"/>
              <a:t>Depending on the type of device, the PIN code will be sent via a text, or it will be a standard</a:t>
            </a:r>
          </a:p>
          <a:p>
            <a:r>
              <a:rPr lang="en-US" dirty="0"/>
              <a:t>code such as “0000” used for wireless headsets.</a:t>
            </a:r>
          </a:p>
          <a:p>
            <a:r>
              <a:rPr lang="en-US" b="1" dirty="0"/>
              <a:t>6. </a:t>
            </a:r>
            <a:r>
              <a:rPr lang="en-US" dirty="0"/>
              <a:t>Verify that a connection message has been displayed</a:t>
            </a:r>
            <a:r>
              <a:rPr lang="en-US" dirty="0" smtClean="0"/>
              <a:t>.</a:t>
            </a:r>
          </a:p>
          <a:p>
            <a:r>
              <a:rPr lang="en-US" b="1" dirty="0"/>
              <a:t>7. </a:t>
            </a:r>
            <a:r>
              <a:rPr lang="en-US" dirty="0"/>
              <a:t>Test the connection by using the two devices together to either make a phone call, transfer data,</a:t>
            </a:r>
          </a:p>
          <a:p>
            <a:r>
              <a:rPr lang="en-US" dirty="0"/>
              <a:t>or play music.</a:t>
            </a:r>
          </a:p>
        </p:txBody>
      </p:sp>
    </p:spTree>
    <p:extLst>
      <p:ext uri="{BB962C8B-B14F-4D97-AF65-F5344CB8AC3E}">
        <p14:creationId xmlns:p14="http://schemas.microsoft.com/office/powerpoint/2010/main" val="1320919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 Field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Near Field Communication (NFC) </a:t>
            </a:r>
            <a:r>
              <a:rPr lang="en-US" dirty="0"/>
              <a:t>is a standard of communication for mobile devices, such </a:t>
            </a:r>
            <a:r>
              <a:rPr lang="en-US" dirty="0" smtClean="0"/>
              <a:t>as smartphones </a:t>
            </a:r>
            <a:r>
              <a:rPr lang="en-US" dirty="0"/>
              <a:t>and tablets, that are in very close proximity, usually when touching or being only a </a:t>
            </a:r>
            <a:r>
              <a:rPr lang="en-US" dirty="0" smtClean="0"/>
              <a:t>few inches </a:t>
            </a:r>
            <a:r>
              <a:rPr lang="en-US" dirty="0"/>
              <a:t>apart from each other. </a:t>
            </a:r>
            <a:endParaRPr lang="en-US" dirty="0" smtClean="0"/>
          </a:p>
          <a:p>
            <a:r>
              <a:rPr lang="en-US" dirty="0" smtClean="0"/>
              <a:t>NFC </a:t>
            </a:r>
            <a:r>
              <a:rPr lang="en-US" dirty="0"/>
              <a:t>is most often used for in-person transactions or data exchange.</a:t>
            </a:r>
          </a:p>
          <a:p>
            <a:r>
              <a:rPr lang="en-US" dirty="0"/>
              <a:t>Aside from having a </a:t>
            </a:r>
            <a:r>
              <a:rPr lang="en-US" b="1" dirty="0"/>
              <a:t>shorter range </a:t>
            </a:r>
            <a:r>
              <a:rPr lang="en-US" dirty="0"/>
              <a:t>of operation, NFC </a:t>
            </a:r>
            <a:r>
              <a:rPr lang="en-US" b="1" dirty="0"/>
              <a:t>cannot transfer as much data</a:t>
            </a:r>
            <a:r>
              <a:rPr lang="en-US" dirty="0"/>
              <a:t> as Bluetooth.</a:t>
            </a:r>
          </a:p>
          <a:p>
            <a:r>
              <a:rPr lang="en-US" dirty="0"/>
              <a:t>On the other hand, it is </a:t>
            </a:r>
            <a:r>
              <a:rPr lang="en-US" b="1" dirty="0"/>
              <a:t>faster and easier to establish NFC communication compared to Bluetooth</a:t>
            </a:r>
            <a:r>
              <a:rPr lang="en-US" dirty="0" smtClean="0"/>
              <a:t>.</a:t>
            </a:r>
          </a:p>
          <a:p>
            <a:r>
              <a:rPr lang="en-US" dirty="0"/>
              <a:t>The Google Nexus smartphone running a version of the Android operating system is an example </a:t>
            </a:r>
            <a:r>
              <a:rPr lang="en-US" dirty="0" smtClean="0"/>
              <a:t>of an </a:t>
            </a:r>
            <a:r>
              <a:rPr lang="en-US" dirty="0"/>
              <a:t>NFC-enabled device.</a:t>
            </a:r>
          </a:p>
        </p:txBody>
      </p:sp>
    </p:spTree>
    <p:extLst>
      <p:ext uri="{BB962C8B-B14F-4D97-AF65-F5344CB8AC3E}">
        <p14:creationId xmlns:p14="http://schemas.microsoft.com/office/powerpoint/2010/main" val="2450732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2629694"/>
            <a:ext cx="476250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9096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Wireless Connection Setup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1. </a:t>
            </a:r>
            <a:r>
              <a:rPr lang="en-US" dirty="0"/>
              <a:t>Verify that wireless capabilities are available.</a:t>
            </a:r>
          </a:p>
          <a:p>
            <a:r>
              <a:rPr lang="en-US" b="1" dirty="0"/>
              <a:t>2. </a:t>
            </a:r>
            <a:r>
              <a:rPr lang="en-US" dirty="0"/>
              <a:t>If necessary, turn on Wi-Fi on the wireless device.</a:t>
            </a:r>
          </a:p>
          <a:p>
            <a:r>
              <a:rPr lang="en-US" b="1" dirty="0"/>
              <a:t>3. </a:t>
            </a:r>
            <a:r>
              <a:rPr lang="en-US" dirty="0"/>
              <a:t>Locate and select the SSID for the WAP.</a:t>
            </a:r>
          </a:p>
          <a:p>
            <a:r>
              <a:rPr lang="en-US" b="1" dirty="0"/>
              <a:t>4. </a:t>
            </a:r>
            <a:r>
              <a:rPr lang="en-US" dirty="0"/>
              <a:t>If necessary, enter the password for the wireless network.</a:t>
            </a:r>
          </a:p>
          <a:p>
            <a:r>
              <a:rPr lang="en-US" b="1" dirty="0"/>
              <a:t>5. </a:t>
            </a:r>
            <a:r>
              <a:rPr lang="en-US" dirty="0"/>
              <a:t>Verify that your wireless device can connect to the Internet.</a:t>
            </a:r>
          </a:p>
        </p:txBody>
      </p:sp>
    </p:spTree>
    <p:extLst>
      <p:ext uri="{BB962C8B-B14F-4D97-AF65-F5344CB8AC3E}">
        <p14:creationId xmlns:p14="http://schemas.microsoft.com/office/powerpoint/2010/main" val="102028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Configuration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Once you've established a network connection with your mobile device, you can set up </a:t>
            </a:r>
            <a:r>
              <a:rPr lang="en-US" dirty="0" smtClean="0"/>
              <a:t>and configure </a:t>
            </a:r>
            <a:r>
              <a:rPr lang="en-US" dirty="0"/>
              <a:t>email.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configure mobile devices to automatically update your email </a:t>
            </a:r>
            <a:r>
              <a:rPr lang="en-US" dirty="0" smtClean="0"/>
              <a:t>account information </a:t>
            </a:r>
            <a:r>
              <a:rPr lang="en-US" dirty="0"/>
              <a:t>and manage mail. </a:t>
            </a:r>
            <a:endParaRPr lang="en-US" dirty="0" smtClean="0"/>
          </a:p>
          <a:p>
            <a:r>
              <a:rPr lang="en-US" dirty="0" smtClean="0"/>
              <a:t>Mobile </a:t>
            </a:r>
            <a:r>
              <a:rPr lang="en-US" dirty="0"/>
              <a:t>devices support many different email providers, such </a:t>
            </a:r>
            <a:r>
              <a:rPr lang="en-US" dirty="0" smtClean="0"/>
              <a:t>as Yahoo</a:t>
            </a:r>
            <a:r>
              <a:rPr lang="en-US" dirty="0"/>
              <a:t>! Mail, Microsoft Exchange, Windows Live, Gmail, and Hotmail/Outlook.</a:t>
            </a:r>
          </a:p>
          <a:p>
            <a:r>
              <a:rPr lang="en-US" dirty="0"/>
              <a:t>On a mobile device, you can access email in one of two ways: web-based or </a:t>
            </a:r>
            <a:r>
              <a:rPr lang="en-US" dirty="0" smtClean="0"/>
              <a:t>client-based.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use web-based access, install the email provider's app, which is available in the </a:t>
            </a:r>
            <a:r>
              <a:rPr lang="en-US" dirty="0" smtClean="0"/>
              <a:t>mobile device's </a:t>
            </a:r>
            <a:r>
              <a:rPr lang="en-US" dirty="0"/>
              <a:t>app store. </a:t>
            </a:r>
            <a:endParaRPr lang="en-US" dirty="0" smtClean="0"/>
          </a:p>
          <a:p>
            <a:pPr lvl="1"/>
            <a:r>
              <a:rPr lang="en-US" dirty="0" smtClean="0"/>
              <a:t>You </a:t>
            </a:r>
            <a:r>
              <a:rPr lang="en-US" dirty="0"/>
              <a:t>will need to enter your user name and password to access the </a:t>
            </a:r>
            <a:r>
              <a:rPr lang="en-US" dirty="0" smtClean="0"/>
              <a:t>web-based email application.</a:t>
            </a:r>
          </a:p>
          <a:p>
            <a:pPr lvl="1"/>
            <a:r>
              <a:rPr lang="en-US" dirty="0" smtClean="0"/>
              <a:t>Client-based </a:t>
            </a:r>
            <a:r>
              <a:rPr lang="en-US" dirty="0"/>
              <a:t>email access is a bit more complicated and requires more information to </a:t>
            </a:r>
            <a:r>
              <a:rPr lang="en-US" dirty="0" smtClean="0"/>
              <a:t>access email </a:t>
            </a:r>
            <a:r>
              <a:rPr lang="en-US" dirty="0"/>
              <a:t>services. Microsoft Exchange is a client-based email system that allows mobile devices </a:t>
            </a:r>
            <a:r>
              <a:rPr lang="en-US" dirty="0" smtClean="0"/>
              <a:t>to sync </a:t>
            </a:r>
            <a:r>
              <a:rPr lang="en-US" dirty="0"/>
              <a:t>with the server.</a:t>
            </a:r>
          </a:p>
          <a:p>
            <a:r>
              <a:rPr lang="en-US" dirty="0"/>
              <a:t>Before you can set up your mobile device's email, you need to determine the type of email </a:t>
            </a:r>
            <a:r>
              <a:rPr lang="en-US" dirty="0" smtClean="0"/>
              <a:t>account you </a:t>
            </a:r>
            <a:r>
              <a:rPr lang="en-US" dirty="0"/>
              <a:t>will be configuring.</a:t>
            </a:r>
          </a:p>
        </p:txBody>
      </p:sp>
    </p:spTree>
    <p:extLst>
      <p:ext uri="{BB962C8B-B14F-4D97-AF65-F5344CB8AC3E}">
        <p14:creationId xmlns:p14="http://schemas.microsoft.com/office/powerpoint/2010/main" val="2363008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Protocols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599" y="1219200"/>
            <a:ext cx="7766215" cy="539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47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" y="1634728"/>
            <a:ext cx="1005840" cy="100584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140" y="1440498"/>
            <a:ext cx="1082040" cy="10820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276598"/>
            <a:ext cx="1447800" cy="19498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3078017"/>
            <a:ext cx="1751496" cy="2347063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678180" y="2819400"/>
            <a:ext cx="76962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505200" y="4114800"/>
            <a:ext cx="1981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8138160" y="2565103"/>
            <a:ext cx="6096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914400" y="2522538"/>
            <a:ext cx="20198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SMTP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657052" y="4303167"/>
            <a:ext cx="1829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SMTP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48400" y="2094559"/>
            <a:ext cx="1763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IMAP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19479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Synchronization of Wireless and Other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i="1" dirty="0"/>
              <a:t>Data synchronization </a:t>
            </a:r>
            <a:r>
              <a:rPr lang="en-US" dirty="0"/>
              <a:t>is the process of automatically merging and updating common data that is </a:t>
            </a:r>
            <a:r>
              <a:rPr lang="en-US" dirty="0" smtClean="0"/>
              <a:t>stored on </a:t>
            </a:r>
            <a:r>
              <a:rPr lang="en-US" dirty="0"/>
              <a:t>multiple devices.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users can access their email contact lists from both their </a:t>
            </a:r>
            <a:r>
              <a:rPr lang="en-US" dirty="0" smtClean="0"/>
              <a:t>mobile devices </a:t>
            </a:r>
            <a:r>
              <a:rPr lang="en-US" dirty="0"/>
              <a:t>and laptop computers. </a:t>
            </a:r>
            <a:endParaRPr lang="en-US" dirty="0" smtClean="0"/>
          </a:p>
          <a:p>
            <a:r>
              <a:rPr lang="en-US" dirty="0" smtClean="0"/>
              <a:t>Synchronization </a:t>
            </a:r>
            <a:r>
              <a:rPr lang="en-US" dirty="0"/>
              <a:t>can begin when the devices are connected via </a:t>
            </a:r>
            <a:r>
              <a:rPr lang="en-US" dirty="0" smtClean="0"/>
              <a:t>a cable</a:t>
            </a:r>
            <a:r>
              <a:rPr lang="en-US" dirty="0"/>
              <a:t>, wirelessly, or over a network connection.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some cases, you may need to </a:t>
            </a:r>
            <a:r>
              <a:rPr lang="en-US" dirty="0" smtClean="0"/>
              <a:t>install synchronization </a:t>
            </a:r>
            <a:r>
              <a:rPr lang="en-US" dirty="0"/>
              <a:t>software on the devices you choose to synchronize.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control </a:t>
            </a:r>
            <a:r>
              <a:rPr lang="en-US" dirty="0" smtClean="0"/>
              <a:t>the synchronization </a:t>
            </a:r>
            <a:r>
              <a:rPr lang="en-US" dirty="0"/>
              <a:t>rate, and you can limit the synchronization process to allow and restrict push </a:t>
            </a:r>
            <a:r>
              <a:rPr lang="en-US" dirty="0" smtClean="0"/>
              <a:t>and pull </a:t>
            </a:r>
            <a:r>
              <a:rPr lang="en-US" dirty="0"/>
              <a:t>notifications from the cloud over the Internet. The types of data that you can </a:t>
            </a:r>
            <a:r>
              <a:rPr lang="en-US" dirty="0" smtClean="0"/>
              <a:t>synchronize include:</a:t>
            </a:r>
          </a:p>
          <a:p>
            <a:pPr lvl="1"/>
            <a:r>
              <a:rPr lang="en-US" dirty="0" smtClean="0"/>
              <a:t>Contacts</a:t>
            </a:r>
            <a:endParaRPr lang="en-US" dirty="0"/>
          </a:p>
          <a:p>
            <a:pPr lvl="1"/>
            <a:r>
              <a:rPr lang="en-US" dirty="0" smtClean="0"/>
              <a:t>Programs</a:t>
            </a:r>
            <a:endParaRPr lang="en-US" dirty="0"/>
          </a:p>
          <a:p>
            <a:pPr lvl="1"/>
            <a:r>
              <a:rPr lang="en-US" dirty="0" smtClean="0"/>
              <a:t>Email</a:t>
            </a:r>
            <a:endParaRPr lang="en-US" dirty="0"/>
          </a:p>
          <a:p>
            <a:pPr lvl="1"/>
            <a:r>
              <a:rPr lang="en-US" dirty="0" smtClean="0"/>
              <a:t>Pictures</a:t>
            </a:r>
            <a:endParaRPr lang="en-US" dirty="0"/>
          </a:p>
          <a:p>
            <a:pPr lvl="1"/>
            <a:r>
              <a:rPr lang="en-US" dirty="0" smtClean="0"/>
              <a:t>Music</a:t>
            </a:r>
            <a:endParaRPr lang="en-US" dirty="0"/>
          </a:p>
          <a:p>
            <a:pPr lvl="1"/>
            <a:r>
              <a:rPr lang="en-US" dirty="0" smtClean="0"/>
              <a:t>Videos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94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2329656"/>
            <a:ext cx="62674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667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Exchange ActiveSync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Microsoft has its own synchronization protocol called </a:t>
            </a:r>
            <a:r>
              <a:rPr lang="en-US" i="1" dirty="0"/>
              <a:t>Exchange ActiveSync (EAS) </a:t>
            </a:r>
            <a:r>
              <a:rPr lang="en-US" dirty="0"/>
              <a:t>that enables </a:t>
            </a:r>
            <a:r>
              <a:rPr lang="en-US" dirty="0" smtClean="0"/>
              <a:t>mobile devices </a:t>
            </a:r>
            <a:r>
              <a:rPr lang="en-US" dirty="0"/>
              <a:t>to connect to an Exchange Server to access mail, calendars, and contacts. </a:t>
            </a:r>
            <a:endParaRPr lang="en-US" dirty="0" smtClean="0"/>
          </a:p>
          <a:p>
            <a:r>
              <a:rPr lang="en-US" dirty="0" smtClean="0"/>
              <a:t>Exchange</a:t>
            </a:r>
            <a:r>
              <a:rPr lang="en-US" dirty="0"/>
              <a:t> </a:t>
            </a:r>
            <a:r>
              <a:rPr lang="en-US" dirty="0" smtClean="0"/>
              <a:t>administrators </a:t>
            </a:r>
            <a:r>
              <a:rPr lang="en-US" dirty="0"/>
              <a:t>can limit what devices can connect and synchronize with the server and can </a:t>
            </a:r>
            <a:r>
              <a:rPr lang="en-US" dirty="0" smtClean="0"/>
              <a:t>control which </a:t>
            </a:r>
            <a:r>
              <a:rPr lang="en-US" dirty="0"/>
              <a:t>ones are blocked.</a:t>
            </a:r>
          </a:p>
        </p:txBody>
      </p:sp>
    </p:spTree>
    <p:extLst>
      <p:ext uri="{BB962C8B-B14F-4D97-AF65-F5344CB8AC3E}">
        <p14:creationId xmlns:p14="http://schemas.microsoft.com/office/powerpoint/2010/main" val="394550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Congrats on Top 3 Scores!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3810000" cy="4525963"/>
          </a:xfrm>
        </p:spPr>
        <p:txBody>
          <a:bodyPr/>
          <a:lstStyle/>
          <a:p>
            <a:r>
              <a:rPr lang="en-US" dirty="0" smtClean="0"/>
              <a:t>Regina Young</a:t>
            </a:r>
          </a:p>
          <a:p>
            <a:r>
              <a:rPr lang="en-US" dirty="0" err="1" smtClean="0"/>
              <a:t>LaVon</a:t>
            </a:r>
            <a:r>
              <a:rPr lang="en-US" dirty="0" smtClean="0"/>
              <a:t> Higgins</a:t>
            </a:r>
          </a:p>
          <a:p>
            <a:r>
              <a:rPr lang="en-US" dirty="0" smtClean="0"/>
              <a:t>Xenia Castro</a:t>
            </a:r>
            <a:endParaRPr lang="en-US" dirty="0"/>
          </a:p>
        </p:txBody>
      </p:sp>
      <p:sp>
        <p:nvSpPr>
          <p:cNvPr id="5" name="AutoShape 2" descr="Image result for cool obam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Image result for cool oba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430701"/>
            <a:ext cx="4618875" cy="307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1247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Synchronization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Synchronization requirements will vary and will be specific to each mobile device. </a:t>
            </a:r>
            <a:endParaRPr lang="en-US" dirty="0" smtClean="0"/>
          </a:p>
          <a:p>
            <a:r>
              <a:rPr lang="en-US" dirty="0" smtClean="0"/>
              <a:t>Factors to consider </a:t>
            </a:r>
            <a:r>
              <a:rPr lang="en-US" dirty="0"/>
              <a:t>when enabling data synchronization on a mobile device </a:t>
            </a:r>
            <a:r>
              <a:rPr lang="en-US" dirty="0" smtClean="0"/>
              <a:t>include:</a:t>
            </a:r>
          </a:p>
          <a:p>
            <a:pPr lvl="1"/>
            <a:r>
              <a:rPr lang="en-US" dirty="0" smtClean="0"/>
              <a:t>You </a:t>
            </a:r>
            <a:r>
              <a:rPr lang="en-US" dirty="0"/>
              <a:t>might need to use a specific system account to enable </a:t>
            </a:r>
            <a:r>
              <a:rPr lang="en-US" dirty="0" smtClean="0"/>
              <a:t>synchronization.</a:t>
            </a:r>
          </a:p>
          <a:p>
            <a:pPr lvl="1"/>
            <a:r>
              <a:rPr lang="en-US" dirty="0" smtClean="0"/>
              <a:t>You </a:t>
            </a:r>
            <a:r>
              <a:rPr lang="en-US" dirty="0"/>
              <a:t>might require an email </a:t>
            </a:r>
            <a:r>
              <a:rPr lang="en-US" dirty="0" smtClean="0"/>
              <a:t>account.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you are using Microsoft Exchange, then control may be given to the </a:t>
            </a:r>
            <a:r>
              <a:rPr lang="en-US" dirty="0" smtClean="0"/>
              <a:t>admin.</a:t>
            </a:r>
          </a:p>
          <a:p>
            <a:pPr lvl="1"/>
            <a:r>
              <a:rPr lang="en-US" dirty="0" smtClean="0"/>
              <a:t>Organizations </a:t>
            </a:r>
            <a:r>
              <a:rPr lang="en-US" dirty="0"/>
              <a:t>may have specific requirements to synchronize </a:t>
            </a:r>
            <a:r>
              <a:rPr lang="en-US" dirty="0" smtClean="0"/>
              <a:t>data.</a:t>
            </a:r>
          </a:p>
          <a:p>
            <a:pPr lvl="1"/>
            <a:r>
              <a:rPr lang="en-US" dirty="0" smtClean="0"/>
              <a:t>Certain </a:t>
            </a:r>
            <a:r>
              <a:rPr lang="en-US" dirty="0"/>
              <a:t>devices might require additional software to enable synchronization.</a:t>
            </a:r>
          </a:p>
        </p:txBody>
      </p:sp>
    </p:spTree>
    <p:extLst>
      <p:ext uri="{BB962C8B-B14F-4D97-AF65-F5344CB8AC3E}">
        <p14:creationId xmlns:p14="http://schemas.microsoft.com/office/powerpoint/2010/main" val="312898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Configure Wireless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are many ways to set up and configure different functions on a mobile device. </a:t>
            </a:r>
            <a:endParaRPr lang="en-US" dirty="0" smtClean="0"/>
          </a:p>
          <a:p>
            <a:r>
              <a:rPr lang="en-US" dirty="0" smtClean="0"/>
              <a:t>The</a:t>
            </a:r>
            <a:r>
              <a:rPr lang="en-US" dirty="0"/>
              <a:t> </a:t>
            </a:r>
            <a:r>
              <a:rPr lang="en-US" dirty="0" smtClean="0"/>
              <a:t>procedures </a:t>
            </a:r>
            <a:r>
              <a:rPr lang="en-US" dirty="0"/>
              <a:t>will differ depending on the particular mobile operating system your device is running.</a:t>
            </a:r>
          </a:p>
          <a:p>
            <a:r>
              <a:rPr lang="en-US" dirty="0"/>
              <a:t>Always check the manufacturer's website or documentation for additional procedures and help </a:t>
            </a:r>
            <a:r>
              <a:rPr lang="en-US" dirty="0" smtClean="0"/>
              <a:t>in configuring </a:t>
            </a:r>
            <a:r>
              <a:rPr lang="en-US" dirty="0"/>
              <a:t>your device.</a:t>
            </a:r>
          </a:p>
        </p:txBody>
      </p:sp>
    </p:spTree>
    <p:extLst>
      <p:ext uri="{BB962C8B-B14F-4D97-AF65-F5344CB8AC3E}">
        <p14:creationId xmlns:p14="http://schemas.microsoft.com/office/powerpoint/2010/main" val="114972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Pair an iPhone with a Bluetooth-Enabled Device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1. </a:t>
            </a:r>
            <a:r>
              <a:rPr lang="en-US" dirty="0"/>
              <a:t>Move both the iPhone and the Bluetooth device so that they are within a few feet of one</a:t>
            </a:r>
          </a:p>
          <a:p>
            <a:r>
              <a:rPr lang="en-US" dirty="0"/>
              <a:t>another.</a:t>
            </a:r>
          </a:p>
          <a:p>
            <a:r>
              <a:rPr lang="en-US" b="1" dirty="0"/>
              <a:t>2. </a:t>
            </a:r>
            <a:r>
              <a:rPr lang="en-US" dirty="0"/>
              <a:t>Use the manufacturer's set up information to put the Bluetooth device in discoverable mode.</a:t>
            </a:r>
          </a:p>
          <a:p>
            <a:r>
              <a:rPr lang="en-US" b="1" dirty="0"/>
              <a:t>3. </a:t>
            </a:r>
            <a:r>
              <a:rPr lang="en-US" dirty="0"/>
              <a:t>Open the </a:t>
            </a:r>
            <a:r>
              <a:rPr lang="en-US" b="1" dirty="0"/>
              <a:t>Settings </a:t>
            </a:r>
            <a:r>
              <a:rPr lang="en-US" dirty="0"/>
              <a:t>app from the home screen of your iPhone. Tap to open the </a:t>
            </a:r>
            <a:r>
              <a:rPr lang="en-US" b="1" dirty="0"/>
              <a:t>General </a:t>
            </a:r>
            <a:r>
              <a:rPr lang="en-US" dirty="0"/>
              <a:t>settings</a:t>
            </a:r>
          </a:p>
          <a:p>
            <a:r>
              <a:rPr lang="en-US" dirty="0"/>
              <a:t>option.</a:t>
            </a:r>
          </a:p>
          <a:p>
            <a:r>
              <a:rPr lang="en-US" b="1" dirty="0"/>
              <a:t>4. </a:t>
            </a:r>
            <a:r>
              <a:rPr lang="en-US" dirty="0"/>
              <a:t>Verify that the </a:t>
            </a:r>
            <a:r>
              <a:rPr lang="en-US" b="1" dirty="0"/>
              <a:t>Bluetooth </a:t>
            </a:r>
            <a:r>
              <a:rPr lang="en-US" dirty="0"/>
              <a:t>setting is </a:t>
            </a:r>
            <a:r>
              <a:rPr lang="en-US" b="1" dirty="0"/>
              <a:t>On</a:t>
            </a:r>
            <a:r>
              <a:rPr lang="en-US" dirty="0"/>
              <a:t>. If it is not, then tap the </a:t>
            </a:r>
            <a:r>
              <a:rPr lang="en-US" b="1" dirty="0"/>
              <a:t>Bluetooth </a:t>
            </a:r>
            <a:r>
              <a:rPr lang="en-US" dirty="0"/>
              <a:t>option and tap the</a:t>
            </a:r>
          </a:p>
          <a:p>
            <a:r>
              <a:rPr lang="en-US" b="1" dirty="0"/>
              <a:t>OFF </a:t>
            </a:r>
            <a:r>
              <a:rPr lang="en-US" dirty="0"/>
              <a:t>setting to switch to </a:t>
            </a:r>
            <a:r>
              <a:rPr lang="en-US" b="1" dirty="0"/>
              <a:t>ON.</a:t>
            </a:r>
          </a:p>
          <a:p>
            <a:r>
              <a:rPr lang="en-US" b="1" dirty="0"/>
              <a:t>5. </a:t>
            </a:r>
            <a:r>
              <a:rPr lang="en-US" dirty="0"/>
              <a:t>After the iPhone's search is complete, tap the Bluetooth device in the </a:t>
            </a:r>
            <a:r>
              <a:rPr lang="en-US" dirty="0" smtClean="0"/>
              <a:t>list</a:t>
            </a:r>
          </a:p>
          <a:p>
            <a:r>
              <a:rPr lang="en-US" b="1" dirty="0"/>
              <a:t>6. </a:t>
            </a:r>
            <a:r>
              <a:rPr lang="en-US" dirty="0"/>
              <a:t>If a passcode is required, enter the correct passcode either provided from the manufacturer or</a:t>
            </a:r>
          </a:p>
          <a:p>
            <a:r>
              <a:rPr lang="en-US" dirty="0"/>
              <a:t>sent from the device you are connecting to.</a:t>
            </a:r>
          </a:p>
          <a:p>
            <a:r>
              <a:rPr lang="en-US" b="1" dirty="0"/>
              <a:t>7. </a:t>
            </a:r>
            <a:r>
              <a:rPr lang="en-US" dirty="0"/>
              <a:t>Test the pairing by using the devices.</a:t>
            </a:r>
          </a:p>
        </p:txBody>
      </p:sp>
    </p:spTree>
    <p:extLst>
      <p:ext uri="{BB962C8B-B14F-4D97-AF65-F5344CB8AC3E}">
        <p14:creationId xmlns:p14="http://schemas.microsoft.com/office/powerpoint/2010/main" val="49898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Pair an Android Mobile Device with Bluetooth-Enabled Device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1. </a:t>
            </a:r>
            <a:r>
              <a:rPr lang="en-US" dirty="0"/>
              <a:t>Move both the mobile device and the Bluetooth device so that they are within a few feet of one</a:t>
            </a:r>
          </a:p>
          <a:p>
            <a:r>
              <a:rPr lang="en-US" dirty="0"/>
              <a:t>another.</a:t>
            </a:r>
          </a:p>
          <a:p>
            <a:r>
              <a:rPr lang="en-US" b="1" dirty="0"/>
              <a:t>2. </a:t>
            </a:r>
            <a:r>
              <a:rPr lang="en-US" dirty="0"/>
              <a:t>Use the manufacturer's set up information to put the Bluetooth device in discoverable mode.</a:t>
            </a:r>
          </a:p>
          <a:p>
            <a:r>
              <a:rPr lang="en-US" b="1" dirty="0"/>
              <a:t>3. </a:t>
            </a:r>
            <a:r>
              <a:rPr lang="en-US" dirty="0"/>
              <a:t>Open the mobile device </a:t>
            </a:r>
            <a:r>
              <a:rPr lang="en-US" b="1" dirty="0"/>
              <a:t>Settings</a:t>
            </a:r>
            <a:r>
              <a:rPr lang="en-US" dirty="0"/>
              <a:t>.</a:t>
            </a:r>
          </a:p>
          <a:p>
            <a:r>
              <a:rPr lang="en-US" b="1" dirty="0"/>
              <a:t>4. </a:t>
            </a:r>
            <a:r>
              <a:rPr lang="en-US" dirty="0"/>
              <a:t>Tap to open </a:t>
            </a:r>
            <a:r>
              <a:rPr lang="en-US" b="1" dirty="0" err="1"/>
              <a:t>Wireless→Networks→Bluetooth</a:t>
            </a:r>
            <a:r>
              <a:rPr lang="en-US" b="1" dirty="0"/>
              <a:t> </a:t>
            </a:r>
            <a:r>
              <a:rPr lang="en-US" dirty="0"/>
              <a:t>settings.</a:t>
            </a:r>
          </a:p>
          <a:p>
            <a:r>
              <a:rPr lang="en-US" b="1" dirty="0"/>
              <a:t>5. </a:t>
            </a:r>
            <a:r>
              <a:rPr lang="en-US" dirty="0"/>
              <a:t>Tap to turn on the </a:t>
            </a:r>
            <a:r>
              <a:rPr lang="en-US" b="1" dirty="0"/>
              <a:t>Bluetooth </a:t>
            </a:r>
            <a:r>
              <a:rPr lang="en-US" dirty="0"/>
              <a:t>setting.</a:t>
            </a:r>
          </a:p>
          <a:p>
            <a:r>
              <a:rPr lang="en-US" b="1" dirty="0"/>
              <a:t>6. </a:t>
            </a:r>
            <a:r>
              <a:rPr lang="en-US" dirty="0"/>
              <a:t>After searching, tap the Bluetooth device in the list.</a:t>
            </a:r>
          </a:p>
          <a:p>
            <a:r>
              <a:rPr lang="en-US" b="1" dirty="0"/>
              <a:t>7. </a:t>
            </a:r>
            <a:r>
              <a:rPr lang="en-US" dirty="0"/>
              <a:t>If a passcode is required, enter the correct passcode either provided from the manufacturer, or</a:t>
            </a:r>
          </a:p>
          <a:p>
            <a:r>
              <a:rPr lang="en-US" dirty="0"/>
              <a:t>sent from the device you are connecting to.</a:t>
            </a:r>
          </a:p>
          <a:p>
            <a:r>
              <a:rPr lang="en-US" b="1" dirty="0"/>
              <a:t>8. </a:t>
            </a:r>
            <a:r>
              <a:rPr lang="en-US" dirty="0"/>
              <a:t>Test the pairing by using the devices.</a:t>
            </a:r>
          </a:p>
        </p:txBody>
      </p:sp>
    </p:spTree>
    <p:extLst>
      <p:ext uri="{BB962C8B-B14F-4D97-AF65-F5344CB8AC3E}">
        <p14:creationId xmlns:p14="http://schemas.microsoft.com/office/powerpoint/2010/main" val="95135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Configure Email on an iPhone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/>
              <a:t>1. </a:t>
            </a:r>
            <a:r>
              <a:rPr lang="en-US" dirty="0"/>
              <a:t>Open the </a:t>
            </a:r>
            <a:r>
              <a:rPr lang="en-US" b="1" dirty="0"/>
              <a:t>Settings </a:t>
            </a:r>
            <a:r>
              <a:rPr lang="en-US" dirty="0"/>
              <a:t>app from the home screen of your iPhone.</a:t>
            </a:r>
          </a:p>
          <a:p>
            <a:r>
              <a:rPr lang="en-US" b="1" dirty="0"/>
              <a:t>2. </a:t>
            </a:r>
            <a:r>
              <a:rPr lang="en-US" dirty="0"/>
              <a:t>Tap </a:t>
            </a:r>
            <a:r>
              <a:rPr lang="en-US" b="1" dirty="0"/>
              <a:t>Mail, Contacts, Calendars</a:t>
            </a:r>
            <a:r>
              <a:rPr lang="en-US" dirty="0"/>
              <a:t>.</a:t>
            </a:r>
          </a:p>
          <a:p>
            <a:r>
              <a:rPr lang="en-US" b="1" dirty="0"/>
              <a:t>3. </a:t>
            </a:r>
            <a:r>
              <a:rPr lang="en-US" dirty="0"/>
              <a:t>Tap </a:t>
            </a:r>
            <a:r>
              <a:rPr lang="en-US" b="1" dirty="0"/>
              <a:t>Add Account</a:t>
            </a:r>
            <a:r>
              <a:rPr lang="en-US" dirty="0"/>
              <a:t>.</a:t>
            </a:r>
          </a:p>
          <a:p>
            <a:r>
              <a:rPr lang="en-US" b="1" dirty="0"/>
              <a:t>4. </a:t>
            </a:r>
            <a:r>
              <a:rPr lang="en-US" dirty="0"/>
              <a:t>Tap to choose the email account type you are configuring.</a:t>
            </a:r>
          </a:p>
          <a:p>
            <a:r>
              <a:rPr lang="en-US" b="1" dirty="0"/>
              <a:t>5. </a:t>
            </a:r>
            <a:r>
              <a:rPr lang="en-US" dirty="0"/>
              <a:t>Enter your email account authentication information and tap </a:t>
            </a:r>
            <a:r>
              <a:rPr lang="en-US" b="1" dirty="0"/>
              <a:t>Next</a:t>
            </a:r>
            <a:r>
              <a:rPr lang="en-US" dirty="0"/>
              <a:t>.</a:t>
            </a:r>
          </a:p>
          <a:p>
            <a:r>
              <a:rPr lang="en-US" b="1" dirty="0"/>
              <a:t>6. </a:t>
            </a:r>
            <a:r>
              <a:rPr lang="en-US" dirty="0"/>
              <a:t>If using a Microsoft exchange email account:</a:t>
            </a:r>
          </a:p>
          <a:p>
            <a:r>
              <a:rPr lang="en-US" b="1" dirty="0"/>
              <a:t>a. </a:t>
            </a:r>
            <a:r>
              <a:rPr lang="en-US" dirty="0"/>
              <a:t>Tap </a:t>
            </a:r>
            <a:r>
              <a:rPr lang="en-US" b="1" dirty="0"/>
              <a:t>Microsoft Exchange</a:t>
            </a:r>
          </a:p>
          <a:p>
            <a:r>
              <a:rPr lang="en-US" b="1" dirty="0"/>
              <a:t>b. </a:t>
            </a:r>
            <a:r>
              <a:rPr lang="en-US" dirty="0"/>
              <a:t>Enter your email account authentication information in the </a:t>
            </a:r>
            <a:r>
              <a:rPr lang="en-US" b="1" dirty="0"/>
              <a:t>Email</a:t>
            </a:r>
            <a:r>
              <a:rPr lang="en-US" dirty="0"/>
              <a:t>, </a:t>
            </a:r>
            <a:r>
              <a:rPr lang="en-US" b="1" dirty="0"/>
              <a:t>Username</a:t>
            </a:r>
            <a:r>
              <a:rPr lang="en-US" dirty="0"/>
              <a:t>, and</a:t>
            </a:r>
          </a:p>
          <a:p>
            <a:r>
              <a:rPr lang="en-US" b="1" dirty="0"/>
              <a:t>Password </a:t>
            </a:r>
            <a:r>
              <a:rPr lang="en-US" dirty="0"/>
              <a:t>fields and tap </a:t>
            </a:r>
            <a:r>
              <a:rPr lang="en-US" b="1" dirty="0"/>
              <a:t>Next.</a:t>
            </a:r>
          </a:p>
          <a:p>
            <a:r>
              <a:rPr lang="en-US" b="1" dirty="0"/>
              <a:t>c. </a:t>
            </a:r>
            <a:r>
              <a:rPr lang="en-US" dirty="0"/>
              <a:t>If the iPhone cannot find your account automatically, then you may need to enter your</a:t>
            </a:r>
          </a:p>
          <a:p>
            <a:r>
              <a:rPr lang="en-US" dirty="0"/>
              <a:t>Exchange ActiveSync server name by logging into the Outlook web application and locating</a:t>
            </a:r>
          </a:p>
          <a:p>
            <a:r>
              <a:rPr lang="en-US" dirty="0"/>
              <a:t>the server name from </a:t>
            </a:r>
            <a:r>
              <a:rPr lang="en-US" b="1" dirty="0" err="1"/>
              <a:t>Options→See</a:t>
            </a:r>
            <a:r>
              <a:rPr lang="en-US" b="1" dirty="0"/>
              <a:t> All </a:t>
            </a:r>
            <a:r>
              <a:rPr lang="en-US" b="1" dirty="0" err="1"/>
              <a:t>Options→Account→My</a:t>
            </a:r>
            <a:r>
              <a:rPr lang="en-US" b="1" dirty="0"/>
              <a:t> </a:t>
            </a:r>
            <a:r>
              <a:rPr lang="en-US" b="1" dirty="0" err="1"/>
              <a:t>Account→Settings</a:t>
            </a:r>
            <a:r>
              <a:rPr lang="en-US" b="1" dirty="0"/>
              <a:t> for</a:t>
            </a:r>
          </a:p>
          <a:p>
            <a:r>
              <a:rPr lang="en-US" b="1" dirty="0"/>
              <a:t>POP, IMAP, and SMTP access.</a:t>
            </a:r>
          </a:p>
          <a:p>
            <a:r>
              <a:rPr lang="en-US" b="1" dirty="0"/>
              <a:t>d. </a:t>
            </a:r>
            <a:r>
              <a:rPr lang="en-US" dirty="0"/>
              <a:t>Locate the POP settings to view the server name.</a:t>
            </a:r>
          </a:p>
          <a:p>
            <a:r>
              <a:rPr lang="en-US" b="1" dirty="0"/>
              <a:t>7. </a:t>
            </a:r>
            <a:r>
              <a:rPr lang="en-US" dirty="0"/>
              <a:t>Once the iPhone loads your account, tap to choose the options you want synchronized and then</a:t>
            </a:r>
          </a:p>
          <a:p>
            <a:r>
              <a:rPr lang="en-US" dirty="0"/>
              <a:t>tap </a:t>
            </a:r>
            <a:r>
              <a:rPr lang="en-US" b="1" dirty="0"/>
              <a:t>Save.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49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Configure Email on an Android Mobile </a:t>
            </a:r>
            <a:r>
              <a:rPr lang="fr-FR" dirty="0" err="1"/>
              <a:t>Device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1. </a:t>
            </a:r>
            <a:r>
              <a:rPr lang="en-US" dirty="0"/>
              <a:t>Open the </a:t>
            </a:r>
            <a:r>
              <a:rPr lang="en-US" b="1" dirty="0"/>
              <a:t>Email </a:t>
            </a:r>
            <a:r>
              <a:rPr lang="en-US" dirty="0"/>
              <a:t>application from the Android </a:t>
            </a:r>
            <a:r>
              <a:rPr lang="en-US" b="1" dirty="0"/>
              <a:t>Home </a:t>
            </a:r>
            <a:r>
              <a:rPr lang="en-US" dirty="0"/>
              <a:t>screen.</a:t>
            </a:r>
          </a:p>
          <a:p>
            <a:r>
              <a:rPr lang="en-US" b="1" dirty="0"/>
              <a:t>2. </a:t>
            </a:r>
            <a:r>
              <a:rPr lang="en-US" dirty="0"/>
              <a:t>On the </a:t>
            </a:r>
            <a:r>
              <a:rPr lang="en-US" b="1" dirty="0"/>
              <a:t>Your Accounts </a:t>
            </a:r>
            <a:r>
              <a:rPr lang="en-US" dirty="0"/>
              <a:t>page, tap </a:t>
            </a:r>
            <a:r>
              <a:rPr lang="en-US" b="1" dirty="0"/>
              <a:t>Next</a:t>
            </a:r>
            <a:r>
              <a:rPr lang="en-US" dirty="0"/>
              <a:t>.</a:t>
            </a:r>
          </a:p>
          <a:p>
            <a:r>
              <a:rPr lang="en-US" b="1" dirty="0"/>
              <a:t>3. </a:t>
            </a:r>
            <a:r>
              <a:rPr lang="en-US" dirty="0"/>
              <a:t>Enter your email address and password information.</a:t>
            </a:r>
          </a:p>
          <a:p>
            <a:r>
              <a:rPr lang="en-US" b="1" dirty="0"/>
              <a:t>4. </a:t>
            </a:r>
            <a:r>
              <a:rPr lang="en-US" dirty="0"/>
              <a:t>Select the appropriate email protocol setting.</a:t>
            </a:r>
          </a:p>
          <a:p>
            <a:r>
              <a:rPr lang="en-US" b="1" dirty="0"/>
              <a:t>5. </a:t>
            </a:r>
            <a:r>
              <a:rPr lang="en-US" dirty="0"/>
              <a:t>Enter the incoming mail settings and tap </a:t>
            </a:r>
            <a:r>
              <a:rPr lang="en-US" b="1" dirty="0"/>
              <a:t>Next</a:t>
            </a:r>
            <a:r>
              <a:rPr lang="en-US" dirty="0"/>
              <a:t>.</a:t>
            </a:r>
          </a:p>
          <a:p>
            <a:r>
              <a:rPr lang="en-US" b="1" dirty="0"/>
              <a:t>6. </a:t>
            </a:r>
            <a:r>
              <a:rPr lang="en-US" dirty="0"/>
              <a:t>Enter the outgoing mail settings and tap </a:t>
            </a:r>
            <a:r>
              <a:rPr lang="en-US" b="1" dirty="0"/>
              <a:t>Next</a:t>
            </a:r>
            <a:r>
              <a:rPr lang="en-US" dirty="0"/>
              <a:t>.</a:t>
            </a:r>
          </a:p>
          <a:p>
            <a:r>
              <a:rPr lang="en-US" b="1" dirty="0"/>
              <a:t>7. </a:t>
            </a:r>
            <a:r>
              <a:rPr lang="en-US" dirty="0"/>
              <a:t>Verify that SSL is selected and tap </a:t>
            </a:r>
            <a:r>
              <a:rPr lang="en-US" b="1" dirty="0"/>
              <a:t>Next</a:t>
            </a:r>
            <a:r>
              <a:rPr lang="en-US" dirty="0"/>
              <a:t>.</a:t>
            </a:r>
          </a:p>
          <a:p>
            <a:r>
              <a:rPr lang="en-US" b="1" dirty="0"/>
              <a:t>8. </a:t>
            </a:r>
            <a:r>
              <a:rPr lang="en-US" dirty="0"/>
              <a:t>Customize the settings as needed and close the application.</a:t>
            </a:r>
          </a:p>
        </p:txBody>
      </p:sp>
    </p:spTree>
    <p:extLst>
      <p:ext uri="{BB962C8B-B14F-4D97-AF65-F5344CB8AC3E}">
        <p14:creationId xmlns:p14="http://schemas.microsoft.com/office/powerpoint/2010/main" val="168620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Configure Wireless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Certain basic functions and features are common to all wireless computing devices.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differs </a:t>
            </a:r>
            <a:r>
              <a:rPr lang="en-US" dirty="0" smtClean="0"/>
              <a:t>is how </a:t>
            </a:r>
            <a:r>
              <a:rPr lang="en-US" dirty="0"/>
              <a:t>you set up those functions and features to optimize your use of the device. </a:t>
            </a:r>
            <a:endParaRPr lang="en-US" dirty="0" smtClean="0"/>
          </a:p>
          <a:p>
            <a:r>
              <a:rPr lang="en-US" dirty="0" smtClean="0"/>
              <a:t>Configuring your wireless </a:t>
            </a:r>
            <a:r>
              <a:rPr lang="en-US" dirty="0"/>
              <a:t>device enables you to take advantage of its features and functions.</a:t>
            </a:r>
          </a:p>
        </p:txBody>
      </p:sp>
    </p:spTree>
    <p:extLst>
      <p:ext uri="{BB962C8B-B14F-4D97-AF65-F5344CB8AC3E}">
        <p14:creationId xmlns:p14="http://schemas.microsoft.com/office/powerpoint/2010/main" val="663544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Wireless Device Configuration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are virtually thousands of options that you can configure on a typical wireless device. </a:t>
            </a:r>
            <a:endParaRPr lang="en-US" dirty="0" smtClean="0"/>
          </a:p>
          <a:p>
            <a:r>
              <a:rPr lang="en-US" dirty="0" smtClean="0"/>
              <a:t>Most of these</a:t>
            </a:r>
            <a:r>
              <a:rPr lang="en-US" dirty="0"/>
              <a:t>, however, fall into the following general categories:</a:t>
            </a:r>
          </a:p>
          <a:p>
            <a:pPr lvl="1"/>
            <a:r>
              <a:rPr lang="en-US" dirty="0" smtClean="0"/>
              <a:t>Security</a:t>
            </a:r>
            <a:endParaRPr lang="en-US" dirty="0"/>
          </a:p>
          <a:p>
            <a:pPr lvl="1"/>
            <a:r>
              <a:rPr lang="en-US" dirty="0" smtClean="0"/>
              <a:t>Sharing</a:t>
            </a:r>
            <a:endParaRPr lang="en-US" dirty="0"/>
          </a:p>
          <a:p>
            <a:pPr lvl="1"/>
            <a:r>
              <a:rPr lang="en-US" dirty="0" smtClean="0"/>
              <a:t>Communication</a:t>
            </a:r>
            <a:endParaRPr lang="en-US" dirty="0"/>
          </a:p>
          <a:p>
            <a:pPr lvl="1"/>
            <a:r>
              <a:rPr lang="en-US" dirty="0" smtClean="0"/>
              <a:t>Data </a:t>
            </a:r>
            <a:r>
              <a:rPr lang="en-US" dirty="0"/>
              <a:t>management</a:t>
            </a:r>
          </a:p>
        </p:txBody>
      </p:sp>
    </p:spTree>
    <p:extLst>
      <p:ext uri="{BB962C8B-B14F-4D97-AF65-F5344CB8AC3E}">
        <p14:creationId xmlns:p14="http://schemas.microsoft.com/office/powerpoint/2010/main" val="1799396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Basic Security Configuration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Securing a mobile device is a necessary task that should be required and enforced by any </a:t>
            </a:r>
            <a:r>
              <a:rPr lang="en-US" dirty="0" smtClean="0"/>
              <a:t>employer or </a:t>
            </a:r>
            <a:r>
              <a:rPr lang="en-US" dirty="0"/>
              <a:t>user.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implement several security methods to provide the right level of security while </a:t>
            </a:r>
            <a:r>
              <a:rPr lang="en-US" dirty="0" smtClean="0"/>
              <a:t>still providing </a:t>
            </a:r>
            <a:r>
              <a:rPr lang="en-US" dirty="0"/>
              <a:t>access to desired resources and applications.</a:t>
            </a:r>
          </a:p>
        </p:txBody>
      </p:sp>
    </p:spTree>
    <p:extLst>
      <p:ext uri="{BB962C8B-B14F-4D97-AF65-F5344CB8AC3E}">
        <p14:creationId xmlns:p14="http://schemas.microsoft.com/office/powerpoint/2010/main" val="255677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Enable Screen Lock and </a:t>
            </a:r>
            <a:r>
              <a:rPr lang="en-US" smtClean="0"/>
              <a:t>Passcode Settings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Consider enabling the screen lock option on all mobile devices, and </a:t>
            </a:r>
            <a:r>
              <a:rPr lang="en-US" dirty="0" smtClean="0"/>
              <a:t>make sure </a:t>
            </a:r>
            <a:r>
              <a:rPr lang="en-US" dirty="0"/>
              <a:t>that you require a passcode.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addition, consider specifying </a:t>
            </a:r>
            <a:r>
              <a:rPr lang="en-US" dirty="0" smtClean="0"/>
              <a:t>strict requirements </a:t>
            </a:r>
            <a:r>
              <a:rPr lang="en-US" dirty="0"/>
              <a:t>on when the device will be locked.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specify </a:t>
            </a:r>
            <a:r>
              <a:rPr lang="en-US" dirty="0" smtClean="0"/>
              <a:t>how long </a:t>
            </a:r>
            <a:r>
              <a:rPr lang="en-US" dirty="0"/>
              <a:t>the device is active before it locks, which typically ranges from 1</a:t>
            </a:r>
          </a:p>
          <a:p>
            <a:r>
              <a:rPr lang="en-US" dirty="0"/>
              <a:t>minute to 5 minutes.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the device is locked, you can access it only </a:t>
            </a:r>
            <a:r>
              <a:rPr lang="en-US" dirty="0" smtClean="0"/>
              <a:t>by entering </a:t>
            </a:r>
            <a:r>
              <a:rPr lang="en-US" dirty="0"/>
              <a:t>the passcode that has been set up by the user. This </a:t>
            </a:r>
            <a:r>
              <a:rPr lang="en-US" dirty="0" smtClean="0"/>
              <a:t>security control </a:t>
            </a:r>
            <a:r>
              <a:rPr lang="en-US" dirty="0"/>
              <a:t>prevents access to the device if it is misplaced or stolen.</a:t>
            </a:r>
          </a:p>
          <a:p>
            <a:r>
              <a:rPr lang="en-US" dirty="0"/>
              <a:t>On some devices, you can configure the passcode settings to erase </a:t>
            </a:r>
            <a:r>
              <a:rPr lang="en-US" dirty="0" smtClean="0"/>
              <a:t>all data </a:t>
            </a:r>
            <a:r>
              <a:rPr lang="en-US" dirty="0"/>
              <a:t>stored on the device after a certain number of failed logon attempts.</a:t>
            </a:r>
          </a:p>
          <a:p>
            <a:r>
              <a:rPr lang="en-US" dirty="0"/>
              <a:t>Often, enabling screen lock is a requirement in an organizational </a:t>
            </a:r>
            <a:r>
              <a:rPr lang="en-US" dirty="0" smtClean="0"/>
              <a:t>security policy</a:t>
            </a:r>
            <a:r>
              <a:rPr lang="en-US" dirty="0"/>
              <a:t>, no matter if the mobile device is provided by the employer or </a:t>
            </a:r>
            <a:r>
              <a:rPr lang="en-US" dirty="0" smtClean="0"/>
              <a:t>the individual</a:t>
            </a:r>
            <a:r>
              <a:rPr lang="en-US" dirty="0"/>
              <a:t>.</a:t>
            </a:r>
          </a:p>
          <a:p>
            <a:r>
              <a:rPr lang="en-US" dirty="0"/>
              <a:t>Pattern passcodes require a user to complete a specific action on </a:t>
            </a:r>
            <a:r>
              <a:rPr lang="en-US" dirty="0" smtClean="0"/>
              <a:t>the touchscreen </a:t>
            </a:r>
            <a:r>
              <a:rPr lang="en-US" dirty="0"/>
              <a:t>to activate the device.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of the time, the smudge </a:t>
            </a:r>
            <a:r>
              <a:rPr lang="en-US" dirty="0" smtClean="0"/>
              <a:t>pattern is </a:t>
            </a:r>
            <a:r>
              <a:rPr lang="en-US" dirty="0"/>
              <a:t>visible on the surface and can be re-created to gain access to </a:t>
            </a:r>
            <a:r>
              <a:rPr lang="en-US" dirty="0" smtClean="0"/>
              <a:t>the device</a:t>
            </a:r>
            <a:r>
              <a:rPr lang="en-US" dirty="0"/>
              <a:t>. </a:t>
            </a:r>
            <a:r>
              <a:rPr lang="en-US" b="1" dirty="0"/>
              <a:t>Using a numeric PIN or a password is considered more secure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6713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Bluetooth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i="1" dirty="0"/>
              <a:t>Bluetooth</a:t>
            </a:r>
            <a:r>
              <a:rPr lang="en-US" dirty="0"/>
              <a:t>® is a wireless technology that facilitates short-range wireless communication </a:t>
            </a:r>
            <a:r>
              <a:rPr lang="en-US" dirty="0" smtClean="0"/>
              <a:t>between devices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Both </a:t>
            </a:r>
            <a:r>
              <a:rPr lang="en-US" dirty="0"/>
              <a:t>voice and data information are exchanged among these devices at 2.4 GHz within </a:t>
            </a:r>
            <a:r>
              <a:rPr lang="en-US" dirty="0" smtClean="0"/>
              <a:t>a range </a:t>
            </a:r>
            <a:r>
              <a:rPr lang="en-US" dirty="0"/>
              <a:t>of approximately 30 feet.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connect up to eight Bluetooth devices to each other at </a:t>
            </a:r>
            <a:r>
              <a:rPr lang="en-US" dirty="0" smtClean="0"/>
              <a:t>a time</a:t>
            </a:r>
            <a:r>
              <a:rPr lang="en-US" dirty="0"/>
              <a:t>; this connection of two to eight Bluetooth-enabled devices is known as a </a:t>
            </a:r>
            <a:r>
              <a:rPr lang="en-US" i="1" dirty="0" err="1"/>
              <a:t>piconet</a:t>
            </a:r>
            <a:r>
              <a:rPr lang="en-US" i="1" dirty="0"/>
              <a:t>. </a:t>
            </a:r>
            <a:endParaRPr lang="en-US" i="1" dirty="0" smtClean="0"/>
          </a:p>
          <a:p>
            <a:r>
              <a:rPr lang="en-US" dirty="0" smtClean="0"/>
              <a:t>Bluetooth</a:t>
            </a:r>
            <a:r>
              <a:rPr lang="en-US" dirty="0"/>
              <a:t> </a:t>
            </a:r>
            <a:r>
              <a:rPr lang="en-US" dirty="0" smtClean="0"/>
              <a:t>devices </a:t>
            </a:r>
            <a:r>
              <a:rPr lang="en-US" dirty="0"/>
              <a:t>operate at very low power levels of approximately 1 </a:t>
            </a:r>
            <a:r>
              <a:rPr lang="en-US" dirty="0" err="1"/>
              <a:t>milliwatt</a:t>
            </a:r>
            <a:r>
              <a:rPr lang="en-US" dirty="0"/>
              <a:t> (</a:t>
            </a:r>
            <a:r>
              <a:rPr lang="en-US" dirty="0" err="1"/>
              <a:t>mW</a:t>
            </a:r>
            <a:r>
              <a:rPr lang="en-US" dirty="0"/>
              <a:t>).</a:t>
            </a:r>
          </a:p>
          <a:p>
            <a:r>
              <a:rPr lang="en-US" dirty="0"/>
              <a:t>Bluetooth is predominantly used in wireless personal area networks to transfer information </a:t>
            </a:r>
            <a:r>
              <a:rPr lang="en-US" dirty="0" smtClean="0"/>
              <a:t>between two </a:t>
            </a:r>
            <a:r>
              <a:rPr lang="en-US" dirty="0"/>
              <a:t>computers or other devices. </a:t>
            </a: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common uses </a:t>
            </a:r>
            <a:r>
              <a:rPr lang="en-US" dirty="0" smtClean="0"/>
              <a:t>include: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mobile headsets for hands-free communication with mobile </a:t>
            </a:r>
            <a:r>
              <a:rPr lang="en-US" dirty="0" smtClean="0"/>
              <a:t>phones.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computer peripherals such as the mouse, keyboard, and </a:t>
            </a:r>
            <a:r>
              <a:rPr lang="en-US" dirty="0" smtClean="0"/>
              <a:t>printer.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Bluetooth-enabled devices such as gaming consoles and global positioning system (</a:t>
            </a:r>
            <a:r>
              <a:rPr lang="en-US" dirty="0" smtClean="0"/>
              <a:t>GPS) receivers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2055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Bluetooth Pairing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Bluetooth enables mobile devices to connect wirelessly to devices such as headsets, "carputers</a:t>
            </a:r>
            <a:r>
              <a:rPr lang="en-US" dirty="0" smtClean="0"/>
              <a:t>,“ laptops</a:t>
            </a:r>
            <a:r>
              <a:rPr lang="en-US" dirty="0"/>
              <a:t>, MP3 players, and gaming consoles. </a:t>
            </a:r>
            <a:endParaRPr lang="en-US" dirty="0" smtClean="0"/>
          </a:p>
          <a:p>
            <a:r>
              <a:rPr lang="en-US" dirty="0" smtClean="0"/>
              <a:t>Newer </a:t>
            </a:r>
            <a:r>
              <a:rPr lang="en-US" dirty="0"/>
              <a:t>computers come with a Bluetooth radio </a:t>
            </a:r>
            <a:r>
              <a:rPr lang="en-US" dirty="0" smtClean="0"/>
              <a:t>built right </a:t>
            </a:r>
            <a:r>
              <a:rPr lang="en-US" dirty="0"/>
              <a:t>into the system, while older computers require an adapter, such as a USB-enabled </a:t>
            </a:r>
            <a:r>
              <a:rPr lang="en-US" dirty="0" smtClean="0"/>
              <a:t>Bluetooth adapter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Devices </a:t>
            </a:r>
            <a:r>
              <a:rPr lang="en-US" dirty="0"/>
              <a:t>in </a:t>
            </a:r>
            <a:r>
              <a:rPr lang="en-US" i="1" dirty="0"/>
              <a:t>discovery mode </a:t>
            </a:r>
            <a:r>
              <a:rPr lang="en-US" dirty="0"/>
              <a:t>will transmit their Bluetooth-friendly name, which is usually </a:t>
            </a:r>
            <a:r>
              <a:rPr lang="en-US" dirty="0" smtClean="0"/>
              <a:t>the manufacturer's </a:t>
            </a:r>
            <a:r>
              <a:rPr lang="en-US" dirty="0"/>
              <a:t>name.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the name has been transmitted, the device can be paired with any </a:t>
            </a:r>
            <a:r>
              <a:rPr lang="en-US" dirty="0" smtClean="0"/>
              <a:t>other device </a:t>
            </a:r>
            <a:r>
              <a:rPr lang="en-US" dirty="0"/>
              <a:t>that is also transmitting a signal. </a:t>
            </a:r>
            <a:endParaRPr lang="en-US" dirty="0" smtClean="0"/>
          </a:p>
          <a:p>
            <a:r>
              <a:rPr lang="en-US" b="1" dirty="0" smtClean="0"/>
              <a:t>By </a:t>
            </a:r>
            <a:r>
              <a:rPr lang="en-US" b="1" dirty="0"/>
              <a:t>using Bluetooth technology, mobile devices can </a:t>
            </a:r>
            <a:r>
              <a:rPr lang="en-US" b="1" dirty="0" smtClean="0"/>
              <a:t>establish a </a:t>
            </a:r>
            <a:r>
              <a:rPr lang="en-US" b="1" dirty="0"/>
              <a:t>connection through a process called </a:t>
            </a:r>
            <a:r>
              <a:rPr lang="en-US" b="1" i="1" dirty="0"/>
              <a:t>pairing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two devices pair, they share a secret key </a:t>
            </a:r>
            <a:r>
              <a:rPr lang="en-US" dirty="0" smtClean="0"/>
              <a:t>to establish </a:t>
            </a:r>
            <a:r>
              <a:rPr lang="en-US" dirty="0"/>
              <a:t>a wireless connection and then begin data transfer.</a:t>
            </a:r>
          </a:p>
        </p:txBody>
      </p:sp>
    </p:spTree>
    <p:extLst>
      <p:ext uri="{BB962C8B-B14F-4D97-AF65-F5344CB8AC3E}">
        <p14:creationId xmlns:p14="http://schemas.microsoft.com/office/powerpoint/2010/main" val="796568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27291"/>
            <a:ext cx="8229600" cy="4271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8749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2007</Words>
  <Application>Microsoft Office PowerPoint</Application>
  <PresentationFormat>On-screen Show (4:3)</PresentationFormat>
  <Paragraphs>157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Lesson 6: Configuring and Using Wireless Devices</vt:lpstr>
      <vt:lpstr>Congrats on Top 3 Scores!</vt:lpstr>
      <vt:lpstr>Configure Wireless Devices</vt:lpstr>
      <vt:lpstr>Wireless Device Configuration Options</vt:lpstr>
      <vt:lpstr>Basic Security Configuration Settings</vt:lpstr>
      <vt:lpstr>Enable Screen Lock and Passcode Settings</vt:lpstr>
      <vt:lpstr>Bluetooth</vt:lpstr>
      <vt:lpstr>Bluetooth Pairing</vt:lpstr>
      <vt:lpstr>PowerPoint Presentation</vt:lpstr>
      <vt:lpstr>PowerPoint Presentation</vt:lpstr>
      <vt:lpstr>Near Field Communication</vt:lpstr>
      <vt:lpstr>PowerPoint Presentation</vt:lpstr>
      <vt:lpstr>The Wireless Connection Setup Process</vt:lpstr>
      <vt:lpstr>Email Configuration</vt:lpstr>
      <vt:lpstr>Email Protocols</vt:lpstr>
      <vt:lpstr>PowerPoint Presentation</vt:lpstr>
      <vt:lpstr>Synchronization of Wireless and Other Devices</vt:lpstr>
      <vt:lpstr>PowerPoint Presentation</vt:lpstr>
      <vt:lpstr>Exchange ActiveSync</vt:lpstr>
      <vt:lpstr>Synchronization Requirements</vt:lpstr>
      <vt:lpstr>How to Configure Wireless Devices</vt:lpstr>
      <vt:lpstr>Pair an iPhone with a Bluetooth-Enabled Device</vt:lpstr>
      <vt:lpstr>Pair an Android Mobile Device with Bluetooth-Enabled Device</vt:lpstr>
      <vt:lpstr>Configure Email on an iPhone</vt:lpstr>
      <vt:lpstr>Configure Email on an Android Mobile Device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6: Configuring and Using Wireless Devices</dc:title>
  <dc:creator>Willy Shakespeare</dc:creator>
  <cp:lastModifiedBy>andrew quilpa</cp:lastModifiedBy>
  <cp:revision>24</cp:revision>
  <dcterms:created xsi:type="dcterms:W3CDTF">2017-02-15T20:59:25Z</dcterms:created>
  <dcterms:modified xsi:type="dcterms:W3CDTF">2017-12-04T16:31:46Z</dcterms:modified>
</cp:coreProperties>
</file>