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80" r:id="rId17"/>
    <p:sldId id="270" r:id="rId18"/>
    <p:sldId id="281" r:id="rId19"/>
    <p:sldId id="271" r:id="rId20"/>
    <p:sldId id="282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5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43E9-6CA0-495D-BD85-7E79917BB21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B853-021A-4B06-B419-E0408BC4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 Computer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A: Compare Functions and Features of Common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5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Shareware </a:t>
            </a:r>
            <a:r>
              <a:rPr lang="en-US" dirty="0"/>
              <a:t>applications are free applications that a user can download </a:t>
            </a:r>
            <a:r>
              <a:rPr lang="en-US" dirty="0" smtClean="0"/>
              <a:t>from the </a:t>
            </a:r>
            <a:r>
              <a:rPr lang="en-US" dirty="0"/>
              <a:t>Internet directly.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only difference between a freeware and </a:t>
            </a:r>
            <a:r>
              <a:rPr lang="en-US" dirty="0" smtClean="0"/>
              <a:t>shareware application </a:t>
            </a:r>
            <a:r>
              <a:rPr lang="en-US" dirty="0"/>
              <a:t>is that the shareware is usually provided on a trial basis. That </a:t>
            </a:r>
            <a:r>
              <a:rPr lang="en-US" dirty="0" smtClean="0"/>
              <a:t>is, the </a:t>
            </a:r>
            <a:r>
              <a:rPr lang="en-US" dirty="0"/>
              <a:t>user will have to purchase the full version of the software once the </a:t>
            </a:r>
            <a:r>
              <a:rPr lang="en-US" dirty="0" smtClean="0"/>
              <a:t>trial period </a:t>
            </a:r>
            <a:r>
              <a:rPr lang="en-US" dirty="0"/>
              <a:t>expires.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shareware applications have restricted features. </a:t>
            </a:r>
            <a:r>
              <a:rPr lang="en-US" dirty="0" smtClean="0"/>
              <a:t>Users can </a:t>
            </a:r>
            <a:r>
              <a:rPr lang="en-US" dirty="0"/>
              <a:t>use these features only once they purchase the full version.</a:t>
            </a:r>
          </a:p>
        </p:txBody>
      </p:sp>
      <p:pic>
        <p:nvPicPr>
          <p:cNvPr id="7170" name="Picture 2" descr="Image result for sharing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352800" cy="24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4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is always good practice to register the software you use. </a:t>
            </a:r>
            <a:endParaRPr lang="en-US" dirty="0" smtClean="0"/>
          </a:p>
          <a:p>
            <a:r>
              <a:rPr lang="en-US" dirty="0" smtClean="0"/>
              <a:t>Registering </a:t>
            </a:r>
            <a:r>
              <a:rPr lang="en-US" dirty="0"/>
              <a:t>your copy of a </a:t>
            </a:r>
            <a:r>
              <a:rPr lang="en-US" dirty="0" smtClean="0"/>
              <a:t>software application </a:t>
            </a:r>
            <a:r>
              <a:rPr lang="en-US" dirty="0"/>
              <a:t>helps prevent software piracy.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registering the software, a user becomes eligible </a:t>
            </a:r>
            <a:r>
              <a:rPr lang="en-US" dirty="0" smtClean="0"/>
              <a:t>to receive </a:t>
            </a:r>
            <a:r>
              <a:rPr lang="en-US" dirty="0"/>
              <a:t>regular updates, upgrades, and technical support.</a:t>
            </a:r>
          </a:p>
        </p:txBody>
      </p:sp>
      <p:pic>
        <p:nvPicPr>
          <p:cNvPr id="8194" name="Picture 2" descr="Image result for software registration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957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1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Operating Systems for Workstations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 software is written to work in the background to create the working </a:t>
            </a:r>
            <a:r>
              <a:rPr lang="en-US" dirty="0" smtClean="0"/>
              <a:t>environment for </a:t>
            </a:r>
            <a:r>
              <a:rPr lang="en-US" dirty="0"/>
              <a:t>a computer.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operating system software sets the rules for how a system and application </a:t>
            </a:r>
            <a:r>
              <a:rPr lang="en-US" dirty="0" smtClean="0"/>
              <a:t>work together</a:t>
            </a:r>
            <a:r>
              <a:rPr lang="en-US" dirty="0"/>
              <a:t>, how security is handled, and in what format the data is stored in disk drives.</a:t>
            </a:r>
          </a:p>
        </p:txBody>
      </p:sp>
    </p:spTree>
    <p:extLst>
      <p:ext uri="{BB962C8B-B14F-4D97-AF65-F5344CB8AC3E}">
        <p14:creationId xmlns:p14="http://schemas.microsoft.com/office/powerpoint/2010/main" val="162393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Microsoft® Windows® is the single most popular and widely deployed </a:t>
            </a:r>
            <a:r>
              <a:rPr lang="en-US" dirty="0" smtClean="0"/>
              <a:t>operating system </a:t>
            </a:r>
            <a:r>
              <a:rPr lang="en-US" dirty="0"/>
              <a:t>on both desktop computers and server systems in the world today. </a:t>
            </a:r>
            <a:endParaRPr lang="en-US" dirty="0" smtClean="0"/>
          </a:p>
          <a:p>
            <a:r>
              <a:rPr lang="en-US" dirty="0" smtClean="0"/>
              <a:t>The various </a:t>
            </a:r>
            <a:r>
              <a:rPr lang="en-US" dirty="0"/>
              <a:t>versions of Windows all feature a graphical user interface (GUI), </a:t>
            </a:r>
            <a:r>
              <a:rPr lang="en-US" dirty="0" smtClean="0"/>
              <a:t>support for </a:t>
            </a:r>
            <a:r>
              <a:rPr lang="en-US" dirty="0"/>
              <a:t>a wide range of applications and devices, a minimum of 32-bit </a:t>
            </a:r>
            <a:r>
              <a:rPr lang="en-US" dirty="0" smtClean="0"/>
              <a:t>processing, native </a:t>
            </a:r>
            <a:r>
              <a:rPr lang="en-US" dirty="0"/>
              <a:t>networking support, and a large suite of built-in applications </a:t>
            </a:r>
            <a:r>
              <a:rPr lang="en-US" dirty="0" smtClean="0"/>
              <a:t>and accessories </a:t>
            </a:r>
            <a:r>
              <a:rPr lang="en-US" dirty="0"/>
              <a:t>such as the Internet Explorer® browser. </a:t>
            </a:r>
            <a:endParaRPr lang="en-US" dirty="0" smtClean="0"/>
          </a:p>
          <a:p>
            <a:r>
              <a:rPr lang="en-US" dirty="0" smtClean="0"/>
              <a:t>Windows </a:t>
            </a:r>
            <a:r>
              <a:rPr lang="en-US" dirty="0"/>
              <a:t>currently </a:t>
            </a:r>
            <a:r>
              <a:rPr lang="en-US" dirty="0" smtClean="0"/>
              <a:t>comes pre-installed </a:t>
            </a:r>
            <a:r>
              <a:rPr lang="en-US" dirty="0"/>
              <a:t>on many personal computers sold commercially.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have </a:t>
            </a:r>
            <a:r>
              <a:rPr lang="en-US" dirty="0" smtClean="0"/>
              <a:t>been several </a:t>
            </a:r>
            <a:r>
              <a:rPr lang="en-US" dirty="0"/>
              <a:t>versions of Windows since its inception. The most current version is </a:t>
            </a:r>
            <a:r>
              <a:rPr lang="en-US" dirty="0" smtClean="0"/>
              <a:t>often deployed </a:t>
            </a:r>
            <a:r>
              <a:rPr lang="en-US" dirty="0"/>
              <a:t>on personal and professional computers.</a:t>
            </a:r>
          </a:p>
        </p:txBody>
      </p:sp>
    </p:spTree>
    <p:extLst>
      <p:ext uri="{BB962C8B-B14F-4D97-AF65-F5344CB8AC3E}">
        <p14:creationId xmlns:p14="http://schemas.microsoft.com/office/powerpoint/2010/main" val="337086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10</a:t>
            </a:r>
            <a:endParaRPr lang="en-US" dirty="0"/>
          </a:p>
        </p:txBody>
      </p:sp>
      <p:pic>
        <p:nvPicPr>
          <p:cNvPr id="9218" name="Picture 2" descr="Image result for windows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" y="1371600"/>
            <a:ext cx="8895961" cy="500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1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OS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OS X</a:t>
            </a:r>
            <a:r>
              <a:rPr lang="en-US" dirty="0"/>
              <a:t>® is the operating system developed by Apple Computing, Inc. OS X is </a:t>
            </a:r>
            <a:r>
              <a:rPr lang="en-US" dirty="0" smtClean="0"/>
              <a:t>a Linux</a:t>
            </a:r>
            <a:r>
              <a:rPr lang="en-US" dirty="0"/>
              <a:t>® derivative, and consists of UNIX-based operating systems and GUIs. </a:t>
            </a:r>
            <a:endParaRPr lang="en-US" dirty="0" smtClean="0"/>
          </a:p>
          <a:p>
            <a:r>
              <a:rPr lang="en-US" dirty="0" smtClean="0"/>
              <a:t>This proprietary </a:t>
            </a:r>
            <a:r>
              <a:rPr lang="en-US" dirty="0"/>
              <a:t>operating system is included on all Macintosh computer </a:t>
            </a:r>
            <a:r>
              <a:rPr lang="en-US" dirty="0" smtClean="0"/>
              <a:t>systems.</a:t>
            </a:r>
          </a:p>
          <a:p>
            <a:r>
              <a:rPr lang="en-US" dirty="0" smtClean="0"/>
              <a:t>OS </a:t>
            </a:r>
            <a:r>
              <a:rPr lang="en-US" dirty="0"/>
              <a:t>X features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user </a:t>
            </a:r>
            <a:r>
              <a:rPr lang="en-US" dirty="0" smtClean="0"/>
              <a:t>support.</a:t>
            </a:r>
          </a:p>
          <a:p>
            <a:pPr lvl="1"/>
            <a:r>
              <a:rPr lang="en-US" dirty="0" smtClean="0"/>
              <a:t>Integrated </a:t>
            </a:r>
            <a:r>
              <a:rPr lang="en-US" dirty="0"/>
              <a:t>Mac, Windows, and UNIX server, file, and printer browsing in </a:t>
            </a:r>
            <a:r>
              <a:rPr lang="en-US" dirty="0" smtClean="0"/>
              <a:t>the Finder.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Safari® web </a:t>
            </a:r>
            <a:r>
              <a:rPr lang="en-US" dirty="0" smtClean="0"/>
              <a:t>browser.</a:t>
            </a:r>
          </a:p>
          <a:p>
            <a:pPr lvl="1"/>
            <a:r>
              <a:rPr lang="en-US" dirty="0" smtClean="0"/>
              <a:t>Native </a:t>
            </a:r>
            <a:r>
              <a:rPr lang="en-US" dirty="0"/>
              <a:t>TCP/IP </a:t>
            </a:r>
            <a:r>
              <a:rPr lang="en-US" dirty="0" smtClean="0"/>
              <a:t>networking.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file- and network-level security </a:t>
            </a:r>
            <a:r>
              <a:rPr lang="en-US" dirty="0" smtClean="0"/>
              <a:t>features.</a:t>
            </a:r>
          </a:p>
          <a:p>
            <a:pPr lvl="1"/>
            <a:r>
              <a:rPr lang="en-US" dirty="0" smtClean="0"/>
              <a:t>Comprehensive </a:t>
            </a:r>
            <a:r>
              <a:rPr lang="en-US" dirty="0"/>
              <a:t>hardware device support with a unique Macintosh </a:t>
            </a:r>
            <a:r>
              <a:rPr lang="en-US" dirty="0" smtClean="0"/>
              <a:t>computer system </a:t>
            </a:r>
            <a:r>
              <a:rPr lang="en-US" dirty="0"/>
              <a:t>design.</a:t>
            </a:r>
          </a:p>
        </p:txBody>
      </p:sp>
    </p:spTree>
    <p:extLst>
      <p:ext uri="{BB962C8B-B14F-4D97-AF65-F5344CB8AC3E}">
        <p14:creationId xmlns:p14="http://schemas.microsoft.com/office/powerpoint/2010/main" val="394529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macOS</a:t>
            </a:r>
            <a:r>
              <a:rPr lang="en-US" dirty="0" smtClean="0"/>
              <a:t> Sierra (Mac OS 10.12)</a:t>
            </a:r>
            <a:endParaRPr lang="en-US" dirty="0"/>
          </a:p>
        </p:txBody>
      </p:sp>
      <p:pic>
        <p:nvPicPr>
          <p:cNvPr id="10242" name="Picture 2" descr="Image result for MAC sier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5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Linux </a:t>
            </a:r>
            <a:r>
              <a:rPr lang="en-US" dirty="0"/>
              <a:t>is an open-standards UNIX derivative originally developed and released </a:t>
            </a:r>
            <a:r>
              <a:rPr lang="en-US" dirty="0" smtClean="0"/>
              <a:t>by a </a:t>
            </a:r>
            <a:r>
              <a:rPr lang="en-US" dirty="0"/>
              <a:t>Finnish computer science student named Linus Torvalds.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Linux </a:t>
            </a:r>
            <a:r>
              <a:rPr lang="en-US" dirty="0" smtClean="0"/>
              <a:t>source code </a:t>
            </a:r>
            <a:r>
              <a:rPr lang="en-US" dirty="0"/>
              <a:t>was posted publicly on a computing newsgroup, and the code was </a:t>
            </a:r>
            <a:r>
              <a:rPr lang="en-US" dirty="0" smtClean="0"/>
              <a:t>developed and </a:t>
            </a:r>
            <a:r>
              <a:rPr lang="en-US" dirty="0"/>
              <a:t>tested cooperatively all over the world.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source code is open, </a:t>
            </a:r>
            <a:r>
              <a:rPr lang="en-US" dirty="0" smtClean="0"/>
              <a:t>it can </a:t>
            </a:r>
            <a:r>
              <a:rPr lang="en-US" dirty="0"/>
              <a:t>be downloaded, modified, and installed freely.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many </a:t>
            </a:r>
            <a:r>
              <a:rPr lang="en-US" dirty="0" smtClean="0"/>
              <a:t>organizations prefer </a:t>
            </a:r>
            <a:r>
              <a:rPr lang="en-US" dirty="0"/>
              <a:t>to purchase and implement a </a:t>
            </a:r>
            <a:r>
              <a:rPr lang="en-US" i="1" dirty="0"/>
              <a:t>Linux distribution. </a:t>
            </a:r>
            <a:endParaRPr lang="en-US" i="1" dirty="0" smtClean="0"/>
          </a:p>
          <a:p>
            <a:r>
              <a:rPr lang="en-US" dirty="0" smtClean="0"/>
              <a:t>A </a:t>
            </a:r>
            <a:r>
              <a:rPr lang="en-US" dirty="0"/>
              <a:t>Linux distribution is </a:t>
            </a:r>
            <a:r>
              <a:rPr lang="en-US" dirty="0" smtClean="0"/>
              <a:t>a complete </a:t>
            </a:r>
            <a:r>
              <a:rPr lang="en-US" dirty="0"/>
              <a:t>Linux implementation, including kernel, shell, applications, utilities, </a:t>
            </a:r>
            <a:r>
              <a:rPr lang="en-US" dirty="0" smtClean="0"/>
              <a:t>and installation </a:t>
            </a:r>
            <a:r>
              <a:rPr lang="en-US" dirty="0"/>
              <a:t>media, that is packaged, distributed, and supported by a </a:t>
            </a:r>
            <a:r>
              <a:rPr lang="en-US" dirty="0" smtClean="0"/>
              <a:t>software vendor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75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pic>
        <p:nvPicPr>
          <p:cNvPr id="11266" name="Picture 2" descr="Image result for linu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63334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1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on the open source Chromium OS, the Chrome operating system </a:t>
            </a:r>
            <a:r>
              <a:rPr lang="en-US" dirty="0" smtClean="0"/>
              <a:t>was developed </a:t>
            </a:r>
            <a:r>
              <a:rPr lang="en-US" dirty="0"/>
              <a:t>by Google as its commercial OS.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manufacturing partners, </a:t>
            </a:r>
            <a:r>
              <a:rPr lang="en-US" dirty="0" smtClean="0"/>
              <a:t>the Chrome </a:t>
            </a:r>
            <a:r>
              <a:rPr lang="en-US" dirty="0"/>
              <a:t>OS is installed on laptop computers that are known as </a:t>
            </a:r>
            <a:r>
              <a:rPr lang="en-US" i="1" dirty="0"/>
              <a:t>Chromebooks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24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Besides troubleshooting and maintaining hardware, IT support reps and PC service techs install, configure, maintain, and troubleshoot operating systems</a:t>
            </a:r>
            <a:endParaRPr lang="en-US" dirty="0"/>
          </a:p>
        </p:txBody>
      </p:sp>
      <p:pic>
        <p:nvPicPr>
          <p:cNvPr id="1028" name="Picture 4" descr="Image result for the it crowd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92" y="2514600"/>
            <a:ext cx="4497049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OS</a:t>
            </a:r>
            <a:endParaRPr lang="en-US" dirty="0"/>
          </a:p>
        </p:txBody>
      </p:sp>
      <p:pic>
        <p:nvPicPr>
          <p:cNvPr id="12290" name="Picture 2" descr="Image result for chrome 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97232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Operating Systems for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operating systems are designed specifically to work with mobile devices such smartphones </a:t>
            </a:r>
            <a:r>
              <a:rPr lang="en-US" dirty="0" smtClean="0"/>
              <a:t>and tablets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77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iOS </a:t>
            </a:r>
            <a:r>
              <a:rPr lang="en-US" dirty="0"/>
              <a:t>is the base software that allows all other applications to run on an iPhone</a:t>
            </a:r>
            <a:r>
              <a:rPr lang="en-US" dirty="0" smtClean="0"/>
              <a:t>®, iPod </a:t>
            </a:r>
            <a:r>
              <a:rPr lang="en-US" dirty="0"/>
              <a:t>touch®, or iPad®. The iOS user interface supports direct touch, </a:t>
            </a:r>
            <a:r>
              <a:rPr lang="en-US" dirty="0" err="1" smtClean="0"/>
              <a:t>multitouch</a:t>
            </a:r>
            <a:r>
              <a:rPr lang="en-US" dirty="0" smtClean="0"/>
              <a:t>, and </a:t>
            </a:r>
            <a:r>
              <a:rPr lang="en-US" dirty="0"/>
              <a:t>using the </a:t>
            </a:r>
            <a:r>
              <a:rPr lang="en-US" i="1" dirty="0"/>
              <a:t>accelerometer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Interface </a:t>
            </a:r>
            <a:r>
              <a:rPr lang="en-US" dirty="0"/>
              <a:t>control elements consist of switches, </a:t>
            </a:r>
            <a:r>
              <a:rPr lang="en-US" dirty="0" smtClean="0"/>
              <a:t>buttons, and </a:t>
            </a:r>
            <a:r>
              <a:rPr lang="en-US" dirty="0"/>
              <a:t>sliders.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response to user input is immediate and provides a fluid </a:t>
            </a:r>
            <a:r>
              <a:rPr lang="en-US" dirty="0" smtClean="0"/>
              <a:t>interface that </a:t>
            </a:r>
            <a:r>
              <a:rPr lang="en-US" dirty="0"/>
              <a:t>includes swiping, tapping, pinching, and reverse pinching, all of which </a:t>
            </a:r>
            <a:r>
              <a:rPr lang="en-US" dirty="0" smtClean="0"/>
              <a:t>have specific </a:t>
            </a:r>
            <a:r>
              <a:rPr lang="en-US" dirty="0"/>
              <a:t>definitions within the context of the iOS operating system and </a:t>
            </a:r>
            <a:r>
              <a:rPr lang="en-US" dirty="0" smtClean="0"/>
              <a:t>its </a:t>
            </a:r>
            <a:r>
              <a:rPr lang="en-US" dirty="0" err="1" smtClean="0"/>
              <a:t>multitouch</a:t>
            </a:r>
            <a:r>
              <a:rPr lang="en-US" dirty="0" smtClean="0"/>
              <a:t> </a:t>
            </a:r>
            <a:r>
              <a:rPr lang="en-US" dirty="0"/>
              <a:t>interface.</a:t>
            </a:r>
          </a:p>
        </p:txBody>
      </p:sp>
    </p:spTree>
    <p:extLst>
      <p:ext uri="{BB962C8B-B14F-4D97-AF65-F5344CB8AC3E}">
        <p14:creationId xmlns:p14="http://schemas.microsoft.com/office/powerpoint/2010/main" val="4101801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Android</a:t>
            </a:r>
            <a:r>
              <a:rPr lang="en-US" dirty="0"/>
              <a:t>™, on the other hand, is a layered environment built on the Linux </a:t>
            </a:r>
            <a:r>
              <a:rPr lang="en-US" dirty="0" smtClean="0"/>
              <a:t>kernel foundation </a:t>
            </a:r>
            <a:r>
              <a:rPr lang="en-US" dirty="0"/>
              <a:t>that includes not only the operating system, but middleware, </a:t>
            </a:r>
            <a:r>
              <a:rPr lang="en-US" dirty="0" smtClean="0"/>
              <a:t>which provides </a:t>
            </a:r>
            <a:r>
              <a:rPr lang="en-US" dirty="0"/>
              <a:t>additional software for the operating system and additional </a:t>
            </a:r>
            <a:r>
              <a:rPr lang="en-US" dirty="0" smtClean="0"/>
              <a:t>built-in applications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Android OS was developed by the </a:t>
            </a:r>
            <a:r>
              <a:rPr lang="en-US" i="1" dirty="0"/>
              <a:t>Open Handset Alliance </a:t>
            </a:r>
            <a:r>
              <a:rPr lang="en-US" dirty="0"/>
              <a:t>and </a:t>
            </a:r>
            <a:r>
              <a:rPr lang="en-US" dirty="0" smtClean="0"/>
              <a:t>is owned </a:t>
            </a:r>
            <a:r>
              <a:rPr lang="en-US" dirty="0"/>
              <a:t>by Google.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supports open-source–developed applications and </a:t>
            </a:r>
            <a:r>
              <a:rPr lang="en-US" dirty="0" smtClean="0"/>
              <a:t>functions and </a:t>
            </a:r>
            <a:r>
              <a:rPr lang="en-US" dirty="0"/>
              <a:t>comes with basic operating system services, message passing, and so on. </a:t>
            </a:r>
            <a:endParaRPr lang="en-US" dirty="0" smtClean="0"/>
          </a:p>
          <a:p>
            <a:r>
              <a:rPr lang="en-US" dirty="0" smtClean="0"/>
              <a:t>The major </a:t>
            </a:r>
            <a:r>
              <a:rPr lang="en-US" dirty="0"/>
              <a:t>difference between Android and iOS is that iOS runs on Apple </a:t>
            </a:r>
            <a:r>
              <a:rPr lang="en-US" dirty="0" smtClean="0"/>
              <a:t>products only</a:t>
            </a:r>
            <a:r>
              <a:rPr lang="en-US" dirty="0"/>
              <a:t>, whereas the Android OS is used by many different mobile </a:t>
            </a:r>
            <a:r>
              <a:rPr lang="en-US" dirty="0" smtClean="0"/>
              <a:t>device manufacturers </a:t>
            </a:r>
            <a:r>
              <a:rPr lang="en-US" dirty="0"/>
              <a:t>and is more widespread across a number of different </a:t>
            </a:r>
            <a:r>
              <a:rPr lang="en-US" dirty="0" smtClean="0"/>
              <a:t>mobile devices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Android </a:t>
            </a:r>
            <a:r>
              <a:rPr lang="en-US" dirty="0"/>
              <a:t>also enables manufacturers to overlay a suite of applications </a:t>
            </a:r>
            <a:r>
              <a:rPr lang="en-US" dirty="0" smtClean="0"/>
              <a:t>that they </a:t>
            </a:r>
            <a:r>
              <a:rPr lang="en-US" dirty="0"/>
              <a:t>support.</a:t>
            </a:r>
          </a:p>
        </p:txBody>
      </p:sp>
    </p:spTree>
    <p:extLst>
      <p:ext uri="{BB962C8B-B14F-4D97-AF65-F5344CB8AC3E}">
        <p14:creationId xmlns:p14="http://schemas.microsoft.com/office/powerpoint/2010/main" val="193021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System Compatibility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If you are upgrading an existing computer to a different version of Microsoft Windows, you </a:t>
            </a:r>
            <a:r>
              <a:rPr lang="en-US" dirty="0" smtClean="0"/>
              <a:t>will need </a:t>
            </a:r>
            <a:r>
              <a:rPr lang="en-US" dirty="0"/>
              <a:t>to ensure that the existing computer hardware is compatible with the target operating </a:t>
            </a:r>
            <a:r>
              <a:rPr lang="en-US" dirty="0" smtClean="0"/>
              <a:t>system. </a:t>
            </a:r>
          </a:p>
          <a:p>
            <a:r>
              <a:rPr lang="en-US" dirty="0" smtClean="0"/>
              <a:t>To </a:t>
            </a:r>
            <a:r>
              <a:rPr lang="en-US" dirty="0"/>
              <a:t>do so, you can either run the </a:t>
            </a:r>
            <a:r>
              <a:rPr lang="en-US" b="1" dirty="0"/>
              <a:t>Upgrade Assistant </a:t>
            </a:r>
            <a:r>
              <a:rPr lang="en-US" dirty="0"/>
              <a:t>tool available on Microsoft's website, or </a:t>
            </a:r>
            <a:r>
              <a:rPr lang="en-US" dirty="0" smtClean="0"/>
              <a:t>you can </a:t>
            </a:r>
            <a:r>
              <a:rPr lang="en-US" dirty="0"/>
              <a:t>download a third party utility that will scan your computer and generate a compatibility </a:t>
            </a:r>
            <a:r>
              <a:rPr lang="en-US" dirty="0" smtClean="0"/>
              <a:t>report.</a:t>
            </a:r>
          </a:p>
          <a:p>
            <a:r>
              <a:rPr lang="en-US" b="1" dirty="0" smtClean="0"/>
              <a:t>Note</a:t>
            </a:r>
            <a:r>
              <a:rPr lang="en-US" b="1" dirty="0"/>
              <a:t>: </a:t>
            </a:r>
            <a:r>
              <a:rPr lang="en-US" dirty="0"/>
              <a:t>The Windows Upgrade Assistant is available online at </a:t>
            </a:r>
            <a:r>
              <a:rPr lang="en-US" b="1" dirty="0"/>
              <a:t>http</a:t>
            </a:r>
            <a:r>
              <a:rPr lang="en-US" b="1" dirty="0" smtClean="0"/>
              <a:t>://windows.microsoft.com/en-us/windows-8/upgrade-assistant-download-online-faq</a:t>
            </a:r>
            <a:r>
              <a:rPr lang="en-US" dirty="0"/>
              <a:t>.</a:t>
            </a:r>
          </a:p>
          <a:p>
            <a:r>
              <a:rPr lang="en-US" dirty="0"/>
              <a:t>Another significant compatibility issue concerns the architecture of your OS and your computer.</a:t>
            </a:r>
          </a:p>
          <a:p>
            <a:r>
              <a:rPr lang="en-US" dirty="0"/>
              <a:t>Modern operating systems are usually 64-bit. This means that they can take advantage of </a:t>
            </a:r>
            <a:r>
              <a:rPr lang="en-US" dirty="0" smtClean="0"/>
              <a:t>processors with </a:t>
            </a:r>
            <a:r>
              <a:rPr lang="en-US" dirty="0"/>
              <a:t>larger memory addresses, which affords greater performance.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older </a:t>
            </a:r>
            <a:r>
              <a:rPr lang="en-US" dirty="0" smtClean="0"/>
              <a:t>operating systems</a:t>
            </a:r>
            <a:r>
              <a:rPr lang="en-US" dirty="0"/>
              <a:t>, and some still supported today, are 32-bit. The differences between these architectures </a:t>
            </a:r>
            <a:r>
              <a:rPr lang="en-US" dirty="0" smtClean="0"/>
              <a:t>can cause </a:t>
            </a:r>
            <a:r>
              <a:rPr lang="en-US" dirty="0"/>
              <a:t>a number of </a:t>
            </a:r>
            <a:r>
              <a:rPr lang="en-US" dirty="0" smtClean="0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4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32-bit and 64-bit OS architectures have different hardware requirements. </a:t>
            </a:r>
            <a:endParaRPr lang="en-US" dirty="0" smtClean="0"/>
          </a:p>
          <a:p>
            <a:r>
              <a:rPr lang="en-US" dirty="0" smtClean="0"/>
              <a:t>The latter </a:t>
            </a:r>
            <a:r>
              <a:rPr lang="en-US" dirty="0"/>
              <a:t>tends to require more random access memory (RAM) and storage space, </a:t>
            </a:r>
            <a:r>
              <a:rPr lang="en-US" dirty="0" smtClean="0"/>
              <a:t>or it </a:t>
            </a:r>
            <a:r>
              <a:rPr lang="en-US" dirty="0"/>
              <a:t>may not function properly. Most important, however, is its processor. </a:t>
            </a:r>
            <a:endParaRPr lang="en-US" dirty="0" smtClean="0"/>
          </a:p>
          <a:p>
            <a:r>
              <a:rPr lang="en-US" dirty="0" smtClean="0"/>
              <a:t>A 32-bit OS </a:t>
            </a:r>
            <a:r>
              <a:rPr lang="en-US" dirty="0"/>
              <a:t>can usually run on a 64-bit processor, but a 64-bit OS cannot run on a </a:t>
            </a:r>
            <a:r>
              <a:rPr lang="en-US" dirty="0" smtClean="0"/>
              <a:t>32-bit 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123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Applications designed to run on 64-bit operating systems are not compatible </a:t>
            </a:r>
            <a:r>
              <a:rPr lang="en-US" dirty="0" smtClean="0"/>
              <a:t>with 32-bit </a:t>
            </a:r>
            <a:r>
              <a:rPr lang="en-US" dirty="0"/>
              <a:t>OSs. The reverse is not necessarily true, as 64-bit OSs can usually run </a:t>
            </a:r>
            <a:r>
              <a:rPr lang="en-US" dirty="0" smtClean="0"/>
              <a:t>32- bit </a:t>
            </a:r>
            <a:r>
              <a:rPr lang="en-US" dirty="0"/>
              <a:t>applications. However, there still may be compatibility issues, and </a:t>
            </a:r>
            <a:r>
              <a:rPr lang="en-US" dirty="0" smtClean="0"/>
              <a:t>the application </a:t>
            </a:r>
            <a:r>
              <a:rPr lang="en-US" dirty="0"/>
              <a:t>may not run as intended.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be able to select an </a:t>
            </a:r>
            <a:r>
              <a:rPr lang="en-US" dirty="0" smtClean="0"/>
              <a:t>appropriate application </a:t>
            </a:r>
            <a:r>
              <a:rPr lang="en-US" dirty="0"/>
              <a:t>compatibility mode for the application after you have upgraded </a:t>
            </a:r>
            <a:r>
              <a:rPr lang="en-US" dirty="0" smtClean="0"/>
              <a:t>the operating </a:t>
            </a:r>
            <a:r>
              <a:rPr lang="en-US" dirty="0"/>
              <a:t>system. For example, Windows 8.1 will allow you to emulate </a:t>
            </a:r>
            <a:r>
              <a:rPr lang="en-US" dirty="0" smtClean="0"/>
              <a:t>Windows 7 </a:t>
            </a:r>
            <a:r>
              <a:rPr lang="en-US" dirty="0"/>
              <a:t>and earlier operating systems when you go to run an older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62219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driver </a:t>
            </a:r>
            <a:r>
              <a:rPr lang="en-US" dirty="0"/>
              <a:t>is specialized software that controls a device attached to a computer. </a:t>
            </a:r>
            <a:endParaRPr lang="en-US" dirty="0" smtClean="0"/>
          </a:p>
          <a:p>
            <a:r>
              <a:rPr lang="en-US" dirty="0" smtClean="0"/>
              <a:t>A 64-bit </a:t>
            </a:r>
            <a:r>
              <a:rPr lang="en-US" dirty="0"/>
              <a:t>driver will not work with a 32-bit OS, and this is also true vice versa.</a:t>
            </a:r>
          </a:p>
        </p:txBody>
      </p:sp>
    </p:spTree>
    <p:extLst>
      <p:ext uri="{BB962C8B-B14F-4D97-AF65-F5344CB8AC3E}">
        <p14:creationId xmlns:p14="http://schemas.microsoft.com/office/powerpoint/2010/main" val="220108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</a:t>
            </a:r>
            <a:r>
              <a:rPr lang="en-US" i="1" dirty="0"/>
              <a:t>operating system (OS) </a:t>
            </a:r>
            <a:r>
              <a:rPr lang="en-US" dirty="0"/>
              <a:t>is a software package that enables a computer to function.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performs </a:t>
            </a:r>
            <a:r>
              <a:rPr lang="en-US" dirty="0" smtClean="0"/>
              <a:t>basic tasks</a:t>
            </a:r>
            <a:r>
              <a:rPr lang="en-US" dirty="0"/>
              <a:t>, such as recognizing the input from a keyboard, sending the output to a display screen </a:t>
            </a:r>
            <a:r>
              <a:rPr lang="en-US" dirty="0" smtClean="0"/>
              <a:t>or monitor</a:t>
            </a:r>
            <a:r>
              <a:rPr lang="en-US" dirty="0"/>
              <a:t>, and controlling peripheral devices such as disk drives and printers.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creates a </a:t>
            </a:r>
            <a:r>
              <a:rPr lang="en-US" dirty="0" smtClean="0"/>
              <a:t>user-friendly environment </a:t>
            </a:r>
            <a:r>
              <a:rPr lang="en-US" dirty="0"/>
              <a:t>that enables users to use a computer efficiently without having to know the </a:t>
            </a:r>
            <a:r>
              <a:rPr lang="en-US" dirty="0" smtClean="0"/>
              <a:t>underlying technologies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upon the version and manufacturer, the features of the user interface </a:t>
            </a:r>
            <a:r>
              <a:rPr lang="en-US" dirty="0" smtClean="0"/>
              <a:t>and functionality </a:t>
            </a:r>
            <a:r>
              <a:rPr lang="en-US" dirty="0"/>
              <a:t>vary.</a:t>
            </a:r>
          </a:p>
        </p:txBody>
      </p:sp>
    </p:spTree>
    <p:extLst>
      <p:ext uri="{BB962C8B-B14F-4D97-AF65-F5344CB8AC3E}">
        <p14:creationId xmlns:p14="http://schemas.microsoft.com/office/powerpoint/2010/main" val="224413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Provides </a:t>
            </a:r>
            <a:r>
              <a:rPr lang="en-US" dirty="0"/>
              <a:t>the user-friendly environment to work with system features and applications.</a:t>
            </a:r>
          </a:p>
          <a:p>
            <a:r>
              <a:rPr lang="en-US" dirty="0" smtClean="0"/>
              <a:t>Converts </a:t>
            </a:r>
            <a:r>
              <a:rPr lang="en-US" dirty="0"/>
              <a:t>a user's input and sends it to the monitor or other display device.</a:t>
            </a:r>
          </a:p>
          <a:p>
            <a:r>
              <a:rPr lang="en-US" dirty="0" smtClean="0"/>
              <a:t>Controls </a:t>
            </a:r>
            <a:r>
              <a:rPr lang="en-US" dirty="0"/>
              <a:t>peripheral devices such as disk drives and printers.</a:t>
            </a:r>
          </a:p>
          <a:p>
            <a:r>
              <a:rPr lang="en-US" dirty="0" smtClean="0"/>
              <a:t>Provides </a:t>
            </a:r>
            <a:r>
              <a:rPr lang="en-US" dirty="0"/>
              <a:t>the structure for files and folders.</a:t>
            </a:r>
          </a:p>
          <a:p>
            <a:r>
              <a:rPr lang="en-US" dirty="0" smtClean="0"/>
              <a:t>Monitors </a:t>
            </a:r>
            <a:r>
              <a:rPr lang="en-US" dirty="0"/>
              <a:t>the operating system's health and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28351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A software license is a legal document used to control the distribution and use of software. </a:t>
            </a:r>
            <a:endParaRPr lang="en-US" dirty="0" smtClean="0"/>
          </a:p>
          <a:p>
            <a:r>
              <a:rPr lang="en-US" dirty="0" smtClean="0"/>
              <a:t>There are </a:t>
            </a:r>
            <a:r>
              <a:rPr lang="en-US" dirty="0"/>
              <a:t>five main types of software </a:t>
            </a:r>
            <a:r>
              <a:rPr lang="en-US" dirty="0" smtClean="0"/>
              <a:t>licenses</a:t>
            </a:r>
            <a:endParaRPr lang="en-US" dirty="0"/>
          </a:p>
        </p:txBody>
      </p:sp>
      <p:pic>
        <p:nvPicPr>
          <p:cNvPr id="2050" name="Picture 2" descr="Image result for licens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3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Open source </a:t>
            </a:r>
            <a:r>
              <a:rPr lang="en-US" dirty="0"/>
              <a:t>software enables users to access its source code and gives </a:t>
            </a:r>
            <a:r>
              <a:rPr lang="en-US" dirty="0" smtClean="0"/>
              <a:t>them the </a:t>
            </a:r>
            <a:r>
              <a:rPr lang="en-US" dirty="0"/>
              <a:t>right to modify it. Open source licensing ensures that free and </a:t>
            </a:r>
            <a:r>
              <a:rPr lang="en-US" dirty="0" smtClean="0"/>
              <a:t>legal redistribution </a:t>
            </a:r>
            <a:r>
              <a:rPr lang="en-US" dirty="0"/>
              <a:t>of the software is possible.</a:t>
            </a:r>
          </a:p>
        </p:txBody>
      </p:sp>
      <p:pic>
        <p:nvPicPr>
          <p:cNvPr id="3074" name="Picture 2" descr="https://i.imgflip.com/1hht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687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8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59181" cy="4525963"/>
          </a:xfrm>
        </p:spPr>
        <p:txBody>
          <a:bodyPr/>
          <a:lstStyle/>
          <a:p>
            <a:r>
              <a:rPr lang="en-US" i="1" dirty="0"/>
              <a:t>Freeware </a:t>
            </a:r>
            <a:r>
              <a:rPr lang="en-US" dirty="0"/>
              <a:t>applications can be downloaded from the Internet directly and </a:t>
            </a:r>
            <a:r>
              <a:rPr lang="en-US" dirty="0" smtClean="0"/>
              <a:t>used without </a:t>
            </a:r>
            <a:r>
              <a:rPr lang="en-US" dirty="0"/>
              <a:t>any restrictions.</a:t>
            </a:r>
          </a:p>
        </p:txBody>
      </p:sp>
      <p:pic>
        <p:nvPicPr>
          <p:cNvPr id="4100" name="Picture 4" descr="Image result for free h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65772"/>
            <a:ext cx="5638800" cy="37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3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i="1" dirty="0"/>
              <a:t>commercial </a:t>
            </a:r>
            <a:r>
              <a:rPr lang="en-US" dirty="0"/>
              <a:t>software application is sold to users.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name suggests, it </a:t>
            </a:r>
            <a:r>
              <a:rPr lang="en-US" dirty="0" smtClean="0"/>
              <a:t>is intended </a:t>
            </a:r>
            <a:r>
              <a:rPr lang="en-US" dirty="0"/>
              <a:t>to meet commercial needs.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commercial software </a:t>
            </a:r>
            <a:r>
              <a:rPr lang="en-US" dirty="0" smtClean="0"/>
              <a:t>publishers ask </a:t>
            </a:r>
            <a:r>
              <a:rPr lang="en-US" dirty="0"/>
              <a:t>their users to register their copies within a specified period of time. </a:t>
            </a:r>
            <a:endParaRPr lang="en-US" dirty="0" smtClean="0"/>
          </a:p>
          <a:p>
            <a:r>
              <a:rPr lang="en-US" dirty="0" smtClean="0"/>
              <a:t>This type </a:t>
            </a:r>
            <a:r>
              <a:rPr lang="en-US" dirty="0"/>
              <a:t>of software does not allow users to access the source code or modify it.</a:t>
            </a:r>
          </a:p>
        </p:txBody>
      </p:sp>
      <p:pic>
        <p:nvPicPr>
          <p:cNvPr id="5122" name="Picture 2" descr="Image result for commercial licens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9" y="1600200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4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Copyleft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err="1"/>
              <a:t>Copyleft</a:t>
            </a:r>
            <a:r>
              <a:rPr lang="en-US" i="1" dirty="0"/>
              <a:t> </a:t>
            </a:r>
            <a:r>
              <a:rPr lang="en-US" dirty="0"/>
              <a:t>is the method of ensuring that all original work, and all the </a:t>
            </a:r>
            <a:r>
              <a:rPr lang="en-US" dirty="0" smtClean="0"/>
              <a:t>derivative works </a:t>
            </a:r>
            <a:r>
              <a:rPr lang="en-US" dirty="0"/>
              <a:t>created from it, are kept free and open.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 “</a:t>
            </a:r>
            <a:r>
              <a:rPr lang="en-US" dirty="0" err="1"/>
              <a:t>copyleft</a:t>
            </a:r>
            <a:r>
              <a:rPr lang="en-US" dirty="0"/>
              <a:t>” is </a:t>
            </a:r>
            <a:r>
              <a:rPr lang="en-US" dirty="0" smtClean="0"/>
              <a:t>used to </a:t>
            </a:r>
            <a:r>
              <a:rPr lang="en-US" dirty="0"/>
              <a:t>define a concept that is essentially the opposite of “copyright.” </a:t>
            </a:r>
            <a:r>
              <a:rPr lang="en-US" dirty="0" smtClean="0"/>
              <a:t>Software developer </a:t>
            </a:r>
            <a:r>
              <a:rPr lang="en-US" dirty="0"/>
              <a:t>Richard Stallman proposed this concept to create a </a:t>
            </a:r>
            <a:r>
              <a:rPr lang="en-US" dirty="0" smtClean="0"/>
              <a:t>licensing arrangement </a:t>
            </a:r>
            <a:r>
              <a:rPr lang="en-US" dirty="0"/>
              <a:t>under which software can be freely used, modified, and </a:t>
            </a:r>
            <a:r>
              <a:rPr lang="en-US" dirty="0" smtClean="0"/>
              <a:t>copied by </a:t>
            </a:r>
            <a:r>
              <a:rPr lang="en-US" dirty="0"/>
              <a:t>others.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Free Software Foundation (FSF) recommends that all </a:t>
            </a:r>
            <a:r>
              <a:rPr lang="en-US" dirty="0" smtClean="0"/>
              <a:t>free software </a:t>
            </a:r>
            <a:r>
              <a:rPr lang="en-US" dirty="0"/>
              <a:t>be </a:t>
            </a:r>
            <a:r>
              <a:rPr lang="en-US" dirty="0" err="1"/>
              <a:t>copylefted</a:t>
            </a:r>
            <a:r>
              <a:rPr lang="en-US" dirty="0"/>
              <a:t> and released under General Public License (GPL).</a:t>
            </a:r>
          </a:p>
        </p:txBody>
      </p:sp>
      <p:pic>
        <p:nvPicPr>
          <p:cNvPr id="6146" name="Picture 2" descr="Image result for copy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981200"/>
            <a:ext cx="3390899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1585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Identifying Computer Software</vt:lpstr>
      <vt:lpstr>Introduction</vt:lpstr>
      <vt:lpstr>Operating Systems</vt:lpstr>
      <vt:lpstr>Operating System Functions</vt:lpstr>
      <vt:lpstr>Licensing</vt:lpstr>
      <vt:lpstr>Open Source</vt:lpstr>
      <vt:lpstr>Freeware</vt:lpstr>
      <vt:lpstr>Commercial License</vt:lpstr>
      <vt:lpstr>Copyleft</vt:lpstr>
      <vt:lpstr>Shareware</vt:lpstr>
      <vt:lpstr>Software Registration</vt:lpstr>
      <vt:lpstr>Types of Operating Systems for Workstations</vt:lpstr>
      <vt:lpstr>Windows</vt:lpstr>
      <vt:lpstr>Windows 10</vt:lpstr>
      <vt:lpstr>Mac OS X</vt:lpstr>
      <vt:lpstr>macOS Sierra (Mac OS 10.12)</vt:lpstr>
      <vt:lpstr>Linux</vt:lpstr>
      <vt:lpstr>Linux</vt:lpstr>
      <vt:lpstr>Chrome OS</vt:lpstr>
      <vt:lpstr>Chrome OS</vt:lpstr>
      <vt:lpstr>Types of Operating Systems for Mobile Devices</vt:lpstr>
      <vt:lpstr>Apple iOS</vt:lpstr>
      <vt:lpstr>Android OS</vt:lpstr>
      <vt:lpstr>Operating System Compatibility Issues</vt:lpstr>
      <vt:lpstr>Hardware</vt:lpstr>
      <vt:lpstr>Application</vt:lpstr>
      <vt:lpstr>Drivers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Willy Shakespeare</dc:creator>
  <cp:lastModifiedBy>Willy Shakespeare</cp:lastModifiedBy>
  <cp:revision>10</cp:revision>
  <dcterms:created xsi:type="dcterms:W3CDTF">2017-01-11T23:17:23Z</dcterms:created>
  <dcterms:modified xsi:type="dcterms:W3CDTF">2017-01-12T00:18:51Z</dcterms:modified>
</cp:coreProperties>
</file>