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96"/>
  </p:notesMasterIdLst>
  <p:sldIdLst>
    <p:sldId id="256" r:id="rId2"/>
    <p:sldId id="535" r:id="rId3"/>
    <p:sldId id="536" r:id="rId4"/>
    <p:sldId id="537" r:id="rId5"/>
    <p:sldId id="538" r:id="rId6"/>
    <p:sldId id="539" r:id="rId7"/>
    <p:sldId id="540" r:id="rId8"/>
    <p:sldId id="541" r:id="rId9"/>
    <p:sldId id="542" r:id="rId10"/>
    <p:sldId id="543" r:id="rId11"/>
    <p:sldId id="544" r:id="rId12"/>
    <p:sldId id="614" r:id="rId13"/>
    <p:sldId id="545" r:id="rId14"/>
    <p:sldId id="546" r:id="rId15"/>
    <p:sldId id="547" r:id="rId16"/>
    <p:sldId id="548" r:id="rId17"/>
    <p:sldId id="549" r:id="rId18"/>
    <p:sldId id="550" r:id="rId19"/>
    <p:sldId id="551" r:id="rId20"/>
    <p:sldId id="552" r:id="rId21"/>
    <p:sldId id="553" r:id="rId22"/>
    <p:sldId id="554" r:id="rId23"/>
    <p:sldId id="555"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2" r:id="rId41"/>
    <p:sldId id="573" r:id="rId42"/>
    <p:sldId id="574" r:id="rId43"/>
    <p:sldId id="575" r:id="rId44"/>
    <p:sldId id="576" r:id="rId45"/>
    <p:sldId id="577" r:id="rId46"/>
    <p:sldId id="578" r:id="rId47"/>
    <p:sldId id="579" r:id="rId48"/>
    <p:sldId id="580" r:id="rId49"/>
    <p:sldId id="581" r:id="rId50"/>
    <p:sldId id="582" r:id="rId51"/>
    <p:sldId id="583" r:id="rId52"/>
    <p:sldId id="584" r:id="rId53"/>
    <p:sldId id="585" r:id="rId54"/>
    <p:sldId id="586" r:id="rId55"/>
    <p:sldId id="587" r:id="rId56"/>
    <p:sldId id="588" r:id="rId57"/>
    <p:sldId id="589" r:id="rId58"/>
    <p:sldId id="590" r:id="rId59"/>
    <p:sldId id="591" r:id="rId60"/>
    <p:sldId id="592" r:id="rId61"/>
    <p:sldId id="593" r:id="rId62"/>
    <p:sldId id="594" r:id="rId63"/>
    <p:sldId id="595" r:id="rId64"/>
    <p:sldId id="596" r:id="rId65"/>
    <p:sldId id="597" r:id="rId66"/>
    <p:sldId id="598" r:id="rId67"/>
    <p:sldId id="599" r:id="rId68"/>
    <p:sldId id="600" r:id="rId69"/>
    <p:sldId id="601" r:id="rId70"/>
    <p:sldId id="602" r:id="rId71"/>
    <p:sldId id="603" r:id="rId72"/>
    <p:sldId id="604" r:id="rId73"/>
    <p:sldId id="605" r:id="rId74"/>
    <p:sldId id="606" r:id="rId75"/>
    <p:sldId id="607" r:id="rId76"/>
    <p:sldId id="608" r:id="rId77"/>
    <p:sldId id="609" r:id="rId78"/>
    <p:sldId id="610" r:id="rId79"/>
    <p:sldId id="611" r:id="rId80"/>
    <p:sldId id="612" r:id="rId81"/>
    <p:sldId id="613" r:id="rId82"/>
    <p:sldId id="617" r:id="rId83"/>
    <p:sldId id="616" r:id="rId84"/>
    <p:sldId id="615" r:id="rId85"/>
    <p:sldId id="620" r:id="rId86"/>
    <p:sldId id="619" r:id="rId87"/>
    <p:sldId id="618" r:id="rId88"/>
    <p:sldId id="622" r:id="rId89"/>
    <p:sldId id="623" r:id="rId90"/>
    <p:sldId id="621" r:id="rId91"/>
    <p:sldId id="625" r:id="rId92"/>
    <p:sldId id="624" r:id="rId93"/>
    <p:sldId id="627" r:id="rId94"/>
    <p:sldId id="626" r:id="rId9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0" autoAdjust="0"/>
    <p:restoredTop sz="90603" autoAdjust="0"/>
  </p:normalViewPr>
  <p:slideViewPr>
    <p:cSldViewPr>
      <p:cViewPr varScale="1">
        <p:scale>
          <a:sx n="64" d="100"/>
          <a:sy n="64" d="100"/>
        </p:scale>
        <p:origin x="-1686" y="-90"/>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To delete a chart, click in the white space then press the Delete key on your keyboard. If you click on the graphic or another chart element and press Delete, only the selected element will be deleted.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You can open the Insert Chart dialog box by clicking Other Charts and then clicking All Chart Types at the bottom of the drop-down list.</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To see all predefined styles, click the More arrow in the Chart Styles Group.</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To display the Chart Tools, you must select the chart. If a worksheet cell is active, the Design, Layout, and Format tabs are not available.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b="1" i="1" kern="1200" dirty="0" smtClean="0">
                <a:solidFill>
                  <a:schemeClr val="tx1"/>
                </a:solidFill>
                <a:latin typeface="+mn-lt"/>
                <a:ea typeface="ＭＳ Ｐゴシック" charset="-128"/>
                <a:cs typeface="ＭＳ Ｐゴシック" charset="-128"/>
              </a:rPr>
              <a:t>Legend keys </a:t>
            </a:r>
            <a:r>
              <a:rPr lang="en-US" sz="1200" kern="1200" dirty="0" smtClean="0">
                <a:solidFill>
                  <a:schemeClr val="tx1"/>
                </a:solidFill>
                <a:latin typeface="+mn-lt"/>
                <a:ea typeface="ＭＳ Ｐゴシック" charset="-128"/>
                <a:cs typeface="ＭＳ Ｐゴシック" charset="-128"/>
              </a:rPr>
              <a:t>appear to the left of legend entries and identify the color-coded data series. Because this chart contains only one data series, the legend is unnecessary.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When you applied Layout 4 to the column chart, the legend was placed at the bottom of the chart. You can click the legend border and move it to any location on the chart. All other elements of the quick layout will remain the same.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48</a:t>
            </a:fld>
            <a:endParaRPr lang="en-US"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Because of the chart size, the data labels are difficult to read. You will correct this in a subsequent exercise.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49</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Rather than select and replace the text in the text boxes, you can key the new text in the formula bar. When you press Enter, the new text replaces the generic text in the title boxes.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50</a:t>
            </a:fld>
            <a:endParaRPr lang="en-US"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51</a:t>
            </a:fld>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52</a:t>
            </a:fld>
            <a:endParaRPr lang="en-US" smtClean="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You can also delete a chart element by right-clicking on the element and pressing Delete.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It is important to remember that whether the chart is embedded in the worksheet or located on a chart sheet, the chart is linked to the worksheet data. Any changes in the worksheet data will be reflected in the chart. Likewise, if the worksheet data is deleted, the chart will be deleted as well.</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53</a:t>
            </a:fld>
            <a:endParaRPr lang="en-US" smtClean="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54</a:t>
            </a:fld>
            <a:endParaRPr lang="en-US" smtClean="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55</a:t>
            </a:fld>
            <a:endParaRPr lang="en-US" smtClean="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56</a:t>
            </a:fld>
            <a:endParaRPr lang="en-US"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57</a:t>
            </a:fld>
            <a:endParaRPr lang="en-US"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Rather than select and replace the text in the text boxes, you can key the new text in the formula bar. When you press Enter, the new text replaces the generic text in the title boxes.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61</a:t>
            </a:fld>
            <a:endParaRPr lang="en-US"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62</a:t>
            </a:fld>
            <a:endParaRPr lang="en-US" smtClean="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63</a:t>
            </a:fld>
            <a:endParaRPr lang="en-US" smtClean="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64</a:t>
            </a:fld>
            <a:endParaRPr lang="en-US" smtClean="0">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65</a:t>
            </a:fld>
            <a:endParaRPr lang="en-US" smtClean="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66</a:t>
            </a:fld>
            <a:endParaRPr lang="en-US" smtClean="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67</a:t>
            </a:fld>
            <a:endParaRPr lang="en-US" smtClean="0">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68</a:t>
            </a:fld>
            <a:endParaRPr lang="en-US" smtClean="0">
              <a:ea typeface="ＭＳ Ｐゴシック" charset="-128"/>
              <a:cs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69</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70</a:t>
            </a:fld>
            <a:endParaRPr lang="en-US" smtClean="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71</a:t>
            </a:fld>
            <a:endParaRPr lang="en-US" smtClean="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72</a:t>
            </a:fld>
            <a:endParaRPr lang="en-US" smtClean="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73</a:t>
            </a:fld>
            <a:endParaRPr lang="en-US" smtClean="0">
              <a:ea typeface="ＭＳ Ｐゴシック" charset="-128"/>
              <a:cs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74</a:t>
            </a:fld>
            <a:endParaRPr lang="en-US" smtClean="0">
              <a:ea typeface="ＭＳ Ｐゴシック" charset="-128"/>
              <a:cs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75</a:t>
            </a:fld>
            <a:endParaRPr lang="en-US" smtClean="0">
              <a:ea typeface="ＭＳ Ｐゴシック" charset="-128"/>
              <a:cs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76</a:t>
            </a:fld>
            <a:endParaRPr lang="en-US" smtClean="0">
              <a:ea typeface="ＭＳ Ｐゴシック" charset="-128"/>
              <a:cs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77</a:t>
            </a:fld>
            <a:endParaRPr lang="en-US" smtClean="0">
              <a:ea typeface="ＭＳ Ｐゴシック" charset="-128"/>
              <a:cs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78</a:t>
            </a:fld>
            <a:endParaRPr lang="en-US" smtClean="0">
              <a:ea typeface="ＭＳ Ｐゴシック" charset="-128"/>
              <a:cs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79</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80</a:t>
            </a:fld>
            <a:endParaRPr lang="en-US" smtClean="0">
              <a:ea typeface="ＭＳ Ｐゴシック" charset="-128"/>
              <a:cs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81</a:t>
            </a:fld>
            <a:endParaRPr lang="en-US" smtClean="0">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82</a:t>
            </a:fld>
            <a:endParaRPr lang="en-US" smtClean="0">
              <a:ea typeface="ＭＳ Ｐゴシック" charset="-128"/>
              <a:cs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83</a:t>
            </a:fld>
            <a:endParaRPr lang="en-US" smtClean="0">
              <a:ea typeface="ＭＳ Ｐゴシック" charset="-128"/>
              <a:cs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84</a:t>
            </a:fld>
            <a:endParaRPr lang="en-US" smtClean="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There are three types of </a:t>
            </a:r>
            <a:r>
              <a:rPr lang="en-US" sz="1200" kern="1200" dirty="0" err="1" smtClean="0">
                <a:solidFill>
                  <a:schemeClr val="tx1"/>
                </a:solidFill>
                <a:latin typeface="+mn-lt"/>
                <a:ea typeface="ＭＳ Ｐゴシック" charset="-128"/>
                <a:cs typeface="ＭＳ Ｐゴシック" charset="-128"/>
              </a:rPr>
              <a:t>Sparkline</a:t>
            </a:r>
            <a:r>
              <a:rPr lang="en-US" sz="1200" kern="1200" dirty="0" smtClean="0">
                <a:solidFill>
                  <a:schemeClr val="tx1"/>
                </a:solidFill>
                <a:latin typeface="+mn-lt"/>
                <a:ea typeface="ＭＳ Ｐゴシック" charset="-128"/>
                <a:cs typeface="ＭＳ Ｐゴシック" charset="-128"/>
              </a:rPr>
              <a:t> charts in Excel 2010—line, column, and win/loss. </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85</a:t>
            </a:fld>
            <a:endParaRPr lang="en-US" smtClean="0">
              <a:ea typeface="ＭＳ Ｐゴシック" charset="-128"/>
              <a:cs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86</a:t>
            </a:fld>
            <a:endParaRPr lang="en-US" smtClean="0">
              <a:ea typeface="ＭＳ Ｐゴシック" charset="-128"/>
              <a:cs typeface="ＭＳ Ｐゴシック"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87</a:t>
            </a:fld>
            <a:endParaRPr lang="en-US" smtClean="0">
              <a:ea typeface="ＭＳ Ｐゴシック" charset="-128"/>
              <a:cs typeface="ＭＳ Ｐゴシック"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88</a:t>
            </a:fld>
            <a:endParaRPr lang="en-US" smtClean="0">
              <a:ea typeface="ＭＳ Ｐゴシック" charset="-128"/>
              <a:cs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89</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When you insert a chart into your worksheet, the Chart Tools tabs (Design, Format, and Layout) become available in Excel’s Ribbon with the Design tab active by default. You must select the Insert tab on the Ribbon each time you want to insert a chart.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90</a:t>
            </a:fld>
            <a:endParaRPr lang="en-US" smtClean="0">
              <a:ea typeface="ＭＳ Ｐゴシック" charset="-128"/>
              <a:cs typeface="ＭＳ Ｐゴシック"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91</a:t>
            </a:fld>
            <a:endParaRPr lang="en-US" smtClean="0">
              <a:ea typeface="ＭＳ Ｐゴシック" charset="-128"/>
              <a:cs typeface="ＭＳ Ｐゴシック"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92</a:t>
            </a:fld>
            <a:endParaRPr lang="en-US" smtClean="0">
              <a:ea typeface="ＭＳ Ｐゴシック" charset="-128"/>
              <a:cs typeface="ＭＳ Ｐゴシック"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93</a:t>
            </a:fld>
            <a:endParaRPr lang="en-US" smtClean="0">
              <a:ea typeface="ＭＳ Ｐゴシック" charset="-128"/>
              <a:cs typeface="ＭＳ Ｐゴシック"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94</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a:defRPr/>
            </a:pPr>
            <a:r>
              <a:rPr lang="en-US" sz="4200" dirty="0" smtClean="0">
                <a:ea typeface="+mj-ea"/>
                <a:cs typeface="+mj-cs"/>
              </a:rPr>
              <a:t>Creating Charts and Pivot Tables</a:t>
            </a:r>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Select Data to Include in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Click in the </a:t>
            </a:r>
            <a:r>
              <a:rPr lang="en-US" sz="2400" b="1" dirty="0" smtClean="0"/>
              <a:t>chart’s white space</a:t>
            </a:r>
            <a:r>
              <a:rPr lang="en-US" sz="2400" dirty="0" smtClean="0"/>
              <a:t> </a:t>
            </a:r>
            <a:br>
              <a:rPr lang="en-US" sz="2400" dirty="0" smtClean="0"/>
            </a:br>
            <a:r>
              <a:rPr lang="en-US" sz="2400" dirty="0" smtClean="0"/>
              <a:t>and press </a:t>
            </a:r>
            <a:r>
              <a:rPr lang="en-US" sz="2400" b="1" dirty="0" smtClean="0"/>
              <a:t>Delete</a:t>
            </a:r>
            <a:r>
              <a:rPr lang="en-US" sz="2400" dirty="0" smtClean="0"/>
              <a:t>.</a:t>
            </a:r>
          </a:p>
          <a:p>
            <a:pPr marL="457200" indent="-457200">
              <a:buFont typeface="+mj-lt"/>
              <a:buAutoNum type="arabicPeriod" startAt="6"/>
            </a:pPr>
            <a:r>
              <a:rPr lang="en-US" sz="2400" dirty="0" smtClean="0"/>
              <a:t>Select </a:t>
            </a:r>
            <a:r>
              <a:rPr lang="en-US" sz="2400" b="1" dirty="0" smtClean="0"/>
              <a:t>A4:B9</a:t>
            </a:r>
            <a:r>
              <a:rPr lang="en-US" sz="2400" dirty="0" smtClean="0"/>
              <a:t>, click the </a:t>
            </a:r>
            <a:r>
              <a:rPr lang="en-US" sz="2400" b="1" dirty="0" smtClean="0"/>
              <a:t>Insert </a:t>
            </a:r>
            <a:br>
              <a:rPr lang="en-US" sz="2400" b="1" dirty="0" smtClean="0"/>
            </a:br>
            <a:r>
              <a:rPr lang="en-US" sz="2400" dirty="0" smtClean="0"/>
              <a:t>tab, and click </a:t>
            </a:r>
            <a:r>
              <a:rPr lang="en-US" sz="2400" b="1" dirty="0" smtClean="0"/>
              <a:t>Pie</a:t>
            </a:r>
            <a:r>
              <a:rPr lang="en-US" sz="2400" dirty="0" smtClean="0"/>
              <a:t> in the Charts </a:t>
            </a:r>
            <a:br>
              <a:rPr lang="en-US" sz="2400" dirty="0" smtClean="0"/>
            </a:br>
            <a:r>
              <a:rPr lang="en-US" sz="2400" dirty="0" smtClean="0"/>
              <a:t>group. Click the </a:t>
            </a:r>
            <a:r>
              <a:rPr lang="en-US" sz="2400" b="1" dirty="0" smtClean="0"/>
              <a:t>first </a:t>
            </a:r>
            <a:r>
              <a:rPr lang="en-US" sz="2400" dirty="0" smtClean="0"/>
              <a:t>2-D Pie </a:t>
            </a:r>
            <a:br>
              <a:rPr lang="en-US" sz="2400" dirty="0" smtClean="0"/>
            </a:br>
            <a:r>
              <a:rPr lang="en-US" sz="2400" dirty="0" smtClean="0"/>
              <a:t>chart. As in the figure, the data </a:t>
            </a:r>
            <a:br>
              <a:rPr lang="en-US" sz="2400" dirty="0" smtClean="0"/>
            </a:br>
            <a:r>
              <a:rPr lang="en-US" sz="2400" dirty="0" smtClean="0"/>
              <a:t>is clearly identified with a title </a:t>
            </a:r>
            <a:br>
              <a:rPr lang="en-US" sz="2400" dirty="0" smtClean="0"/>
            </a:br>
            <a:r>
              <a:rPr lang="en-US" sz="2400" dirty="0" smtClean="0"/>
              <a:t>and a label for each pie section.</a:t>
            </a:r>
          </a:p>
          <a:p>
            <a:pPr marL="457200" indent="-457200">
              <a:buFont typeface="+mj-lt"/>
              <a:buAutoNum type="arabicPeriod" startAt="6"/>
            </a:pPr>
            <a:r>
              <a:rPr lang="en-US" sz="2400" b="1" dirty="0" smtClean="0"/>
              <a:t>Create</a:t>
            </a:r>
            <a:r>
              <a:rPr lang="en-US" sz="2400" dirty="0" smtClean="0"/>
              <a:t> a Lesson 10 folder and </a:t>
            </a:r>
            <a:br>
              <a:rPr lang="en-US" sz="2400" dirty="0" smtClean="0"/>
            </a:br>
            <a:r>
              <a:rPr lang="en-US" sz="2400" b="1" dirty="0" smtClean="0"/>
              <a:t>SAVE</a:t>
            </a:r>
            <a:r>
              <a:rPr lang="en-US" sz="2400" dirty="0" smtClean="0"/>
              <a:t> the workbook as </a:t>
            </a:r>
            <a:r>
              <a:rPr lang="en-US" sz="2400" b="1" i="1" dirty="0" smtClean="0"/>
              <a:t>Building </a:t>
            </a:r>
            <a:br>
              <a:rPr lang="en-US" sz="2400" b="1" i="1" dirty="0" smtClean="0"/>
            </a:br>
            <a:r>
              <a:rPr lang="en-US" sz="2400" b="1" i="1" dirty="0" smtClean="0"/>
              <a:t>Charts</a:t>
            </a:r>
            <a:r>
              <a:rPr lang="en-US" sz="2400" dirty="0" smtClean="0"/>
              <a:t>.</a:t>
            </a:r>
          </a:p>
          <a:p>
            <a:r>
              <a:rPr lang="en-US" sz="2400" b="1" dirty="0" smtClean="0"/>
              <a:t>LEAVE</a:t>
            </a:r>
            <a:r>
              <a:rPr lang="en-US" sz="2400" dirty="0" smtClean="0"/>
              <a:t> the workbook open to use in the next exercise.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416" y="1772816"/>
            <a:ext cx="3531040" cy="39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9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Choosing the Right Chart for Your Data</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create most charts, such as column and bar charts, from data that arranged in rows or columns in a worksheet. </a:t>
            </a:r>
          </a:p>
          <a:p>
            <a:r>
              <a:rPr lang="en-US" sz="2400" dirty="0" smtClean="0"/>
              <a:t>Some charts, such as pie and bubble charts, require a specific data arrangement. The pie chart cannot be used for comparisons across periods of time or for analyzing trends.</a:t>
            </a:r>
          </a:p>
          <a:p>
            <a:r>
              <a:rPr lang="en-US" sz="2400" dirty="0" smtClean="0"/>
              <a:t>The column chart works well for comparisons. In a 2-D or 3-D column chart, each data marker is represented by a column. In a stacked column, data markers are stacked so that a column represents a data series.</a:t>
            </a:r>
          </a:p>
          <a:p>
            <a:r>
              <a:rPr lang="en-US" sz="2400" dirty="0" smtClean="0"/>
              <a:t>In the next exercise, you learn how to create a column chart to illustrate the significant increase in coffee and espresso sales at Fourth Coffee during a five-year period.</a:t>
            </a:r>
          </a:p>
          <a:p>
            <a:endParaRPr lang="en-US" sz="2400" dirty="0"/>
          </a:p>
        </p:txBody>
      </p:sp>
    </p:spTree>
    <p:extLst>
      <p:ext uri="{BB962C8B-B14F-4D97-AF65-F5344CB8AC3E}">
        <p14:creationId xmlns:p14="http://schemas.microsoft.com/office/powerpoint/2010/main" val="115879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Choosing the Right Chart for Your Data</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line chart you will create </a:t>
            </a:r>
            <a:br>
              <a:rPr lang="en-US" sz="2400" dirty="0" smtClean="0"/>
            </a:br>
            <a:r>
              <a:rPr lang="en-US" sz="2400" dirty="0" smtClean="0"/>
              <a:t>in the next exercise is shown </a:t>
            </a:r>
            <a:br>
              <a:rPr lang="en-US" sz="2400" dirty="0" smtClean="0"/>
            </a:br>
            <a:r>
              <a:rPr lang="en-US" sz="2400" dirty="0" smtClean="0"/>
              <a:t>in this figure. The chart </a:t>
            </a:r>
            <a:br>
              <a:rPr lang="en-US" sz="2400" dirty="0" smtClean="0"/>
            </a:br>
            <a:r>
              <a:rPr lang="en-US" sz="2400" dirty="0" smtClean="0"/>
              <a:t>includes data markers to</a:t>
            </a:r>
            <a:br>
              <a:rPr lang="en-US" sz="2400" dirty="0" smtClean="0"/>
            </a:br>
            <a:r>
              <a:rPr lang="en-US" sz="2400" dirty="0" smtClean="0"/>
              <a:t> indicate each year’s sales. </a:t>
            </a:r>
          </a:p>
          <a:p>
            <a:r>
              <a:rPr lang="en-US" sz="2400" dirty="0" smtClean="0"/>
              <a:t>A </a:t>
            </a:r>
            <a:r>
              <a:rPr lang="en-US" sz="2400" b="1" i="1" dirty="0" smtClean="0"/>
              <a:t>data marker </a:t>
            </a:r>
            <a:r>
              <a:rPr lang="en-US" sz="2400" dirty="0" smtClean="0"/>
              <a:t>is a bar, area, </a:t>
            </a:r>
            <a:br>
              <a:rPr lang="en-US" sz="2400" dirty="0" smtClean="0"/>
            </a:br>
            <a:r>
              <a:rPr lang="en-US" sz="2400" dirty="0" smtClean="0"/>
              <a:t>dot, slice, or other  symbol in </a:t>
            </a:r>
            <a:br>
              <a:rPr lang="en-US" sz="2400" dirty="0" smtClean="0"/>
            </a:br>
            <a:r>
              <a:rPr lang="en-US" sz="2400" dirty="0" smtClean="0"/>
              <a:t>a chart that represents a </a:t>
            </a:r>
            <a:br>
              <a:rPr lang="en-US" sz="2400" dirty="0" smtClean="0"/>
            </a:br>
            <a:r>
              <a:rPr lang="en-US" sz="2400" dirty="0" smtClean="0"/>
              <a:t>single data point or value that originates from a worksheet </a:t>
            </a:r>
            <a:br>
              <a:rPr lang="en-US" sz="2400" dirty="0" smtClean="0"/>
            </a:br>
            <a:r>
              <a:rPr lang="en-US" sz="2400" dirty="0" smtClean="0"/>
              <a:t>cell. </a:t>
            </a:r>
          </a:p>
          <a:p>
            <a:r>
              <a:rPr lang="en-US" sz="2400" dirty="0" smtClean="0"/>
              <a:t>Related data markers in a chart constitute a </a:t>
            </a:r>
            <a:r>
              <a:rPr lang="en-US" sz="2400" b="1" i="1" dirty="0" smtClean="0"/>
              <a:t>data series</a:t>
            </a:r>
            <a:r>
              <a:rPr lang="en-US" sz="2400" dirty="0" smtClean="0"/>
              <a:t>. </a:t>
            </a:r>
            <a:br>
              <a:rPr lang="en-US" sz="2400" dirty="0" smtClean="0"/>
            </a:br>
            <a:r>
              <a:rPr lang="en-US" sz="2400" dirty="0" smtClean="0"/>
              <a:t>The line chart is a good analysis tool. </a:t>
            </a:r>
          </a:p>
          <a:p>
            <a:endParaRPr lang="en-US" sz="2400" dirty="0"/>
          </a:p>
        </p:txBody>
      </p:sp>
      <p:pic>
        <p:nvPicPr>
          <p:cNvPr id="4" name="Picture 3" descr="f1005.JPG"/>
          <p:cNvPicPr>
            <a:picLocks noChangeAspect="1"/>
          </p:cNvPicPr>
          <p:nvPr/>
        </p:nvPicPr>
        <p:blipFill>
          <a:blip r:embed="rId3"/>
          <a:stretch>
            <a:fillRect/>
          </a:stretch>
        </p:blipFill>
        <p:spPr>
          <a:xfrm>
            <a:off x="4800600" y="1763817"/>
            <a:ext cx="3771900" cy="2731983"/>
          </a:xfrm>
          <a:prstGeom prst="rect">
            <a:avLst/>
          </a:prstGeom>
        </p:spPr>
      </p:pic>
    </p:spTree>
    <p:extLst>
      <p:ext uri="{BB962C8B-B14F-4D97-AF65-F5344CB8AC3E}">
        <p14:creationId xmlns:p14="http://schemas.microsoft.com/office/powerpoint/2010/main" val="115879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Choose a Chart for Your Data</a:t>
            </a:r>
          </a:p>
        </p:txBody>
      </p:sp>
      <p:sp>
        <p:nvSpPr>
          <p:cNvPr id="21506" name="Rectangle 3"/>
          <p:cNvSpPr>
            <a:spLocks noGrp="1" noChangeArrowheads="1"/>
          </p:cNvSpPr>
          <p:nvPr>
            <p:ph type="body" idx="1"/>
          </p:nvPr>
        </p:nvSpPr>
        <p:spPr>
          <a:xfrm>
            <a:off x="457200" y="1524000"/>
            <a:ext cx="8229600" cy="4876800"/>
          </a:xfrm>
        </p:spPr>
        <p:txBody>
          <a:bodyPr/>
          <a:lstStyle/>
          <a:p>
            <a:r>
              <a:rPr lang="en-US" sz="2300" b="1" dirty="0" smtClean="0"/>
              <a:t>USE</a:t>
            </a:r>
            <a:r>
              <a:rPr lang="en-US" sz="2300" dirty="0" smtClean="0"/>
              <a:t> the workbook from the previous exercise.</a:t>
            </a:r>
          </a:p>
          <a:p>
            <a:pPr marL="457200" indent="-457200">
              <a:buFont typeface="+mj-lt"/>
              <a:buAutoNum type="arabicPeriod"/>
            </a:pPr>
            <a:r>
              <a:rPr lang="en-US" sz="2300" dirty="0" smtClean="0"/>
              <a:t>On the </a:t>
            </a:r>
            <a:r>
              <a:rPr lang="en-US" sz="2300" i="1" dirty="0" smtClean="0"/>
              <a:t>Sales History</a:t>
            </a:r>
            <a:r>
              <a:rPr lang="en-US" sz="2300" dirty="0" smtClean="0"/>
              <a:t> worksheet, click on the </a:t>
            </a:r>
            <a:r>
              <a:rPr lang="en-US" sz="2300" b="1" dirty="0" smtClean="0"/>
              <a:t>pie chart’s white space</a:t>
            </a:r>
            <a:r>
              <a:rPr lang="en-US" sz="2300" dirty="0" smtClean="0"/>
              <a:t> and press </a:t>
            </a:r>
            <a:r>
              <a:rPr lang="en-US" sz="2300" b="1" dirty="0" smtClean="0"/>
              <a:t>Delete</a:t>
            </a:r>
            <a:r>
              <a:rPr lang="en-US" sz="2300" dirty="0" smtClean="0"/>
              <a:t> to delete the pie chart.</a:t>
            </a:r>
          </a:p>
          <a:p>
            <a:pPr marL="457200" indent="-457200">
              <a:buFont typeface="+mj-lt"/>
              <a:buAutoNum type="arabicPeriod"/>
            </a:pPr>
            <a:r>
              <a:rPr lang="en-US" sz="2300" dirty="0" smtClean="0"/>
              <a:t>Select </a:t>
            </a:r>
            <a:r>
              <a:rPr lang="en-US" sz="2300" b="1" dirty="0" smtClean="0"/>
              <a:t>A4:F9</a:t>
            </a:r>
            <a:r>
              <a:rPr lang="en-US" sz="2300" dirty="0" smtClean="0"/>
              <a:t>, click the </a:t>
            </a:r>
            <a:r>
              <a:rPr lang="en-US" sz="2300" b="1" dirty="0" smtClean="0"/>
              <a:t>Insert</a:t>
            </a:r>
            <a:r>
              <a:rPr lang="en-US" sz="2300" dirty="0" smtClean="0"/>
              <a:t> tab, and click </a:t>
            </a:r>
            <a:r>
              <a:rPr lang="en-US" sz="2300" b="1" dirty="0" smtClean="0"/>
              <a:t>Column</a:t>
            </a:r>
            <a:r>
              <a:rPr lang="en-US" sz="2300" dirty="0" smtClean="0"/>
              <a:t> in the Charts group on the Insert tab. Click </a:t>
            </a:r>
            <a:r>
              <a:rPr lang="en-US" sz="2300" b="1" dirty="0" smtClean="0"/>
              <a:t>3-D Clustered Column</a:t>
            </a:r>
            <a:r>
              <a:rPr lang="en-US" sz="2300" dirty="0" smtClean="0"/>
              <a:t> on the drop-down list (first subtype under 3-D Column). The column chart illustrates the sales for each of the revenue categories for the five-year period. The </a:t>
            </a:r>
            <a:r>
              <a:rPr lang="en-US" sz="2300" i="1" dirty="0" smtClean="0"/>
              <a:t>Chart Tools</a:t>
            </a:r>
            <a:r>
              <a:rPr lang="en-US" sz="2300" dirty="0" smtClean="0"/>
              <a:t> tab appears with the Design tab active.</a:t>
            </a:r>
          </a:p>
          <a:p>
            <a:pPr marL="457200" indent="-457200">
              <a:buFont typeface="+mj-lt"/>
              <a:buAutoNum type="arabicPeriod"/>
            </a:pPr>
            <a:r>
              <a:rPr lang="en-US" sz="2300" dirty="0" smtClean="0"/>
              <a:t>Anywhere on the chart, click, hold and drag the chart below the worksheet data and position it at the far left.</a:t>
            </a:r>
          </a:p>
          <a:p>
            <a:pPr marL="457200" indent="-457200">
              <a:buFont typeface="+mj-lt"/>
              <a:buAutoNum type="arabicPeriod"/>
            </a:pPr>
            <a:r>
              <a:rPr lang="en-US" sz="2300" dirty="0" smtClean="0"/>
              <a:t>Click </a:t>
            </a:r>
            <a:r>
              <a:rPr lang="en-US" sz="2300" b="1" dirty="0" smtClean="0"/>
              <a:t>outside</a:t>
            </a:r>
            <a:r>
              <a:rPr lang="en-US" sz="2300" dirty="0" smtClean="0"/>
              <a:t> the column chart to deselect it. Notice that the Chart Tools tab disappears.  </a:t>
            </a:r>
            <a:endParaRPr lang="en-US" sz="2300" dirty="0"/>
          </a:p>
        </p:txBody>
      </p:sp>
    </p:spTree>
    <p:extLst>
      <p:ext uri="{BB962C8B-B14F-4D97-AF65-F5344CB8AC3E}">
        <p14:creationId xmlns:p14="http://schemas.microsoft.com/office/powerpoint/2010/main" val="108135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Choose a Chart for Your Data</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smtClean="0"/>
              <a:t>A4:F9</a:t>
            </a:r>
            <a:r>
              <a:rPr lang="en-US" sz="2400" dirty="0" smtClean="0"/>
              <a:t>, click the </a:t>
            </a:r>
            <a:br>
              <a:rPr lang="en-US" sz="2400" dirty="0" smtClean="0"/>
            </a:br>
            <a:r>
              <a:rPr lang="en-US" sz="2400" b="1" dirty="0" smtClean="0"/>
              <a:t>Insert</a:t>
            </a:r>
            <a:r>
              <a:rPr lang="en-US" sz="2400" dirty="0" smtClean="0"/>
              <a:t> tab, and click </a:t>
            </a:r>
            <a:r>
              <a:rPr lang="en-US" sz="2400" b="1" dirty="0" smtClean="0"/>
              <a:t>Line</a:t>
            </a:r>
            <a:r>
              <a:rPr lang="en-US" sz="2400" dirty="0" smtClean="0"/>
              <a:t> in </a:t>
            </a:r>
            <a:br>
              <a:rPr lang="en-US" sz="2400" dirty="0" smtClean="0"/>
            </a:br>
            <a:r>
              <a:rPr lang="en-US" sz="2400" dirty="0" smtClean="0"/>
              <a:t>the Charts group. Click </a:t>
            </a:r>
            <a:r>
              <a:rPr lang="en-US" sz="2400" b="1" dirty="0" smtClean="0"/>
              <a:t>2-D </a:t>
            </a:r>
            <a:br>
              <a:rPr lang="en-US" sz="2400" b="1" dirty="0" smtClean="0"/>
            </a:br>
            <a:r>
              <a:rPr lang="en-US" sz="2400" b="1" dirty="0" smtClean="0"/>
              <a:t>Line with Markers</a:t>
            </a:r>
            <a:r>
              <a:rPr lang="en-US" sz="2400" dirty="0" smtClean="0"/>
              <a:t> (first </a:t>
            </a:r>
            <a:br>
              <a:rPr lang="en-US" sz="2400" dirty="0" smtClean="0"/>
            </a:br>
            <a:r>
              <a:rPr lang="en-US" sz="2400" dirty="0" smtClean="0"/>
              <a:t>chart in the second row). </a:t>
            </a:r>
            <a:br>
              <a:rPr lang="en-US" sz="2400" dirty="0" smtClean="0"/>
            </a:br>
            <a:r>
              <a:rPr lang="en-US" sz="2400" dirty="0" smtClean="0"/>
              <a:t>Position the line chart next </a:t>
            </a:r>
            <a:br>
              <a:rPr lang="en-US" sz="2400" dirty="0" smtClean="0"/>
            </a:br>
            <a:r>
              <a:rPr lang="en-US" sz="2400" dirty="0" smtClean="0"/>
              <a:t>to the column chart. The </a:t>
            </a:r>
            <a:br>
              <a:rPr lang="en-US" sz="2400" dirty="0" smtClean="0"/>
            </a:br>
            <a:r>
              <a:rPr lang="en-US" sz="2400" dirty="0" smtClean="0"/>
              <a:t>Chart Tools tab is on the </a:t>
            </a:r>
            <a:br>
              <a:rPr lang="en-US" sz="2400" dirty="0" smtClean="0"/>
            </a:br>
            <a:r>
              <a:rPr lang="en-US" sz="2400" dirty="0" smtClean="0"/>
              <a:t>Ribbon with the Design tab </a:t>
            </a:r>
            <a:br>
              <a:rPr lang="en-US" sz="2400" dirty="0" smtClean="0"/>
            </a:br>
            <a:r>
              <a:rPr lang="en-US" sz="2400" dirty="0" smtClean="0"/>
              <a:t>active. Refer to the figure.</a:t>
            </a:r>
          </a:p>
          <a:p>
            <a:pPr marL="457200" indent="-457200">
              <a:buFont typeface="+mj-lt"/>
              <a:buAutoNum type="arabicPeriod" startAt="5"/>
            </a:pPr>
            <a:r>
              <a:rPr lang="en-US" sz="2400" b="1" dirty="0" smtClean="0"/>
              <a:t>SAVE</a:t>
            </a:r>
            <a:r>
              <a:rPr lang="en-US" sz="2400" dirty="0" smtClean="0"/>
              <a:t> the workbook with the same name, </a:t>
            </a:r>
            <a:r>
              <a:rPr lang="en-US" sz="2400" b="1" i="1" dirty="0" smtClean="0"/>
              <a:t>Building Charts</a:t>
            </a:r>
            <a:r>
              <a:rPr lang="en-US" sz="2400" dirty="0" smtClean="0"/>
              <a:t>.</a:t>
            </a:r>
          </a:p>
          <a:p>
            <a:r>
              <a:rPr lang="en-US" sz="2400" b="1" dirty="0" smtClean="0"/>
              <a:t>LEAVE</a:t>
            </a:r>
            <a:r>
              <a:rPr lang="en-US" sz="2400" dirty="0" smtClean="0"/>
              <a:t> the workbook open to use in the next exercise.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721" y="1700808"/>
            <a:ext cx="4067735" cy="355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1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Creating a Bar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Bar charts are similar to column charts and can be used to illustrate comparisons among individual items. </a:t>
            </a:r>
          </a:p>
          <a:p>
            <a:r>
              <a:rPr lang="en-US" sz="2400" dirty="0" smtClean="0"/>
              <a:t>Data that is arranged in columns or rows on a worksheet can be plotted in a bar chart. </a:t>
            </a:r>
          </a:p>
          <a:p>
            <a:pPr lvl="1"/>
            <a:r>
              <a:rPr lang="en-US" sz="2200" dirty="0" smtClean="0"/>
              <a:t>Clustered bar charts compare values across categories.</a:t>
            </a:r>
          </a:p>
          <a:p>
            <a:pPr lvl="1"/>
            <a:r>
              <a:rPr lang="en-US" sz="2200" dirty="0" smtClean="0"/>
              <a:t>Stacked bar charts show the relationship of individual items to the whole of that item. </a:t>
            </a:r>
          </a:p>
          <a:p>
            <a:pPr lvl="1"/>
            <a:r>
              <a:rPr lang="en-US" sz="2200" dirty="0" smtClean="0"/>
              <a:t>The side-by-side bar charts you create in this exercise illustrate two views of the same data. </a:t>
            </a:r>
          </a:p>
          <a:p>
            <a:r>
              <a:rPr lang="en-US" sz="2400" dirty="0" smtClean="0"/>
              <a:t>You can experiment with chart types and select the one that best portrays the message you want to convey to your target audience.</a:t>
            </a:r>
          </a:p>
          <a:p>
            <a:endParaRPr lang="en-US" sz="2400" dirty="0"/>
          </a:p>
        </p:txBody>
      </p:sp>
    </p:spTree>
    <p:extLst>
      <p:ext uri="{BB962C8B-B14F-4D97-AF65-F5344CB8AC3E}">
        <p14:creationId xmlns:p14="http://schemas.microsoft.com/office/powerpoint/2010/main" val="200734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Creating a Bar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Charts group on the Insert tab contains six of </a:t>
            </a:r>
            <a:br>
              <a:rPr lang="en-US" sz="2400" dirty="0" smtClean="0"/>
            </a:br>
            <a:r>
              <a:rPr lang="en-US" sz="2400" dirty="0" smtClean="0"/>
              <a:t>the eleven chart types. </a:t>
            </a:r>
          </a:p>
          <a:p>
            <a:r>
              <a:rPr lang="en-US" sz="2400" dirty="0" smtClean="0"/>
              <a:t>To create one of these </a:t>
            </a:r>
            <a:br>
              <a:rPr lang="en-US" sz="2400" dirty="0" smtClean="0"/>
            </a:br>
            <a:r>
              <a:rPr lang="en-US" sz="2400" dirty="0" smtClean="0"/>
              <a:t>charts, select the </a:t>
            </a:r>
            <a:br>
              <a:rPr lang="en-US" sz="2400" dirty="0" smtClean="0"/>
            </a:br>
            <a:r>
              <a:rPr lang="en-US" sz="2400" dirty="0" smtClean="0"/>
              <a:t>worksheet data and click </a:t>
            </a:r>
            <a:br>
              <a:rPr lang="en-US" sz="2400" dirty="0" smtClean="0"/>
            </a:br>
            <a:r>
              <a:rPr lang="en-US" sz="2400" dirty="0" smtClean="0"/>
              <a:t>the icon. </a:t>
            </a:r>
          </a:p>
          <a:p>
            <a:r>
              <a:rPr lang="en-US" sz="2400" dirty="0" smtClean="0"/>
              <a:t>You can insert one of the </a:t>
            </a:r>
            <a:br>
              <a:rPr lang="en-US" sz="2400" dirty="0" smtClean="0"/>
            </a:br>
            <a:r>
              <a:rPr lang="en-US" sz="2400" dirty="0" smtClean="0"/>
              <a:t>other five chart types by </a:t>
            </a:r>
            <a:br>
              <a:rPr lang="en-US" sz="2400" dirty="0" smtClean="0"/>
            </a:br>
            <a:r>
              <a:rPr lang="en-US" sz="2400" dirty="0" smtClean="0"/>
              <a:t>clicking the Charts Dialog </a:t>
            </a:r>
            <a:br>
              <a:rPr lang="en-US" sz="2400" dirty="0" smtClean="0"/>
            </a:br>
            <a:r>
              <a:rPr lang="en-US" sz="2400" dirty="0" smtClean="0"/>
              <a:t>Box Launcher to open the </a:t>
            </a:r>
            <a:br>
              <a:rPr lang="en-US" sz="2400" dirty="0" smtClean="0"/>
            </a:br>
            <a:r>
              <a:rPr lang="en-US" sz="2400" dirty="0" smtClean="0"/>
              <a:t>Change Chart Type </a:t>
            </a:r>
            <a:br>
              <a:rPr lang="en-US" sz="2400" dirty="0" smtClean="0"/>
            </a:br>
            <a:r>
              <a:rPr lang="en-US" sz="2400" dirty="0" smtClean="0"/>
              <a:t>dialog box shown in the figure. </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132856"/>
            <a:ext cx="4349458" cy="371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58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Creating a Bar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you click a chart type in the left pane of the dialog box, the first chart of that type is selected in the right pane. You can also scroll through the right pane and select any chart subtype.</a:t>
            </a:r>
          </a:p>
          <a:p>
            <a:r>
              <a:rPr lang="en-US" sz="2400" dirty="0" smtClean="0"/>
              <a:t>When you apply a predefined chart style, the chart is formatted based on the document theme that you have applied. </a:t>
            </a:r>
          </a:p>
          <a:p>
            <a:endParaRPr lang="en-US" sz="2400" dirty="0"/>
          </a:p>
        </p:txBody>
      </p:sp>
    </p:spTree>
    <p:extLst>
      <p:ext uri="{BB962C8B-B14F-4D97-AF65-F5344CB8AC3E}">
        <p14:creationId xmlns:p14="http://schemas.microsoft.com/office/powerpoint/2010/main" val="44703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 Bar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Click the </a:t>
            </a:r>
            <a:r>
              <a:rPr lang="en-US" sz="2400" b="1" dirty="0" smtClean="0"/>
              <a:t>Expense History</a:t>
            </a:r>
            <a:r>
              <a:rPr lang="en-US" sz="2400" dirty="0" smtClean="0"/>
              <a:t> workbook tab.</a:t>
            </a:r>
          </a:p>
          <a:p>
            <a:pPr marL="457200" indent="-457200">
              <a:buFont typeface="+mj-lt"/>
              <a:buAutoNum type="arabicPeriod"/>
            </a:pPr>
            <a:r>
              <a:rPr lang="en-US" sz="2400" dirty="0" smtClean="0"/>
              <a:t>Select </a:t>
            </a:r>
            <a:r>
              <a:rPr lang="en-US" sz="2400" b="1" dirty="0" smtClean="0"/>
              <a:t>A4:F9</a:t>
            </a:r>
            <a:r>
              <a:rPr lang="en-US" sz="2400" dirty="0" smtClean="0"/>
              <a:t>. Click the </a:t>
            </a:r>
            <a:r>
              <a:rPr lang="en-US" sz="2400" b="1" dirty="0" smtClean="0"/>
              <a:t>Bar</a:t>
            </a:r>
            <a:r>
              <a:rPr lang="en-US" sz="2400" dirty="0" smtClean="0"/>
              <a:t> icon in the Charts Group on the Insert tab.</a:t>
            </a:r>
          </a:p>
          <a:p>
            <a:pPr marL="457200" indent="-457200">
              <a:buFont typeface="+mj-lt"/>
              <a:buAutoNum type="arabicPeriod"/>
            </a:pPr>
            <a:r>
              <a:rPr lang="en-US" sz="2400" dirty="0" smtClean="0"/>
              <a:t>Click the </a:t>
            </a:r>
            <a:r>
              <a:rPr lang="en-US" sz="2400" b="1" dirty="0" smtClean="0"/>
              <a:t>Clustered Bar in 3-D</a:t>
            </a:r>
            <a:r>
              <a:rPr lang="en-US" sz="2400" dirty="0" smtClean="0"/>
              <a:t> subtype. The data is displayed in a clustered bar chart and the Design tab is active on the Chart Tools tab. </a:t>
            </a:r>
          </a:p>
          <a:p>
            <a:endParaRPr lang="en-US" sz="2400" dirty="0"/>
          </a:p>
        </p:txBody>
      </p:sp>
      <p:sp>
        <p:nvSpPr>
          <p:cNvPr id="4" name="TextBox 3"/>
          <p:cNvSpPr txBox="1"/>
          <p:nvPr/>
        </p:nvSpPr>
        <p:spPr>
          <a:xfrm>
            <a:off x="2964976" y="4930914"/>
            <a:ext cx="5715000"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defRPr/>
            </a:pPr>
            <a:r>
              <a:rPr lang="en-US" sz="2000" b="1" dirty="0"/>
              <a:t>NOTE</a:t>
            </a:r>
            <a:r>
              <a:rPr lang="en-US" sz="2000" dirty="0"/>
              <a:t>:</a:t>
            </a:r>
            <a:r>
              <a:rPr lang="en-US" sz="2000" dirty="0" smtClean="0"/>
              <a:t> </a:t>
            </a:r>
            <a:r>
              <a:rPr lang="en-US" sz="2000" dirty="0" smtClean="0">
                <a:solidFill>
                  <a:schemeClr val="bg1"/>
                </a:solidFill>
                <a:ea typeface="ＭＳ Ｐゴシック" charset="-128"/>
                <a:cs typeface="ＭＳ Ｐゴシック" charset="-128"/>
              </a:rPr>
              <a:t>A ScreenTip displays the chart type name when you rest the mouse pointer over a </a:t>
            </a:r>
            <a:br>
              <a:rPr lang="en-US" sz="2000" dirty="0" smtClean="0">
                <a:solidFill>
                  <a:schemeClr val="bg1"/>
                </a:solidFill>
                <a:ea typeface="ＭＳ Ｐゴシック" charset="-128"/>
                <a:cs typeface="ＭＳ Ｐゴシック" charset="-128"/>
              </a:rPr>
            </a:br>
            <a:r>
              <a:rPr lang="en-US" sz="2000" dirty="0" smtClean="0">
                <a:solidFill>
                  <a:schemeClr val="bg1"/>
                </a:solidFill>
                <a:ea typeface="ＭＳ Ｐゴシック" charset="-128"/>
                <a:cs typeface="ＭＳ Ｐゴシック" charset="-128"/>
              </a:rPr>
              <a:t>chart type or chart subtype.</a:t>
            </a:r>
          </a:p>
        </p:txBody>
      </p:sp>
    </p:spTree>
    <p:extLst>
      <p:ext uri="{BB962C8B-B14F-4D97-AF65-F5344CB8AC3E}">
        <p14:creationId xmlns:p14="http://schemas.microsoft.com/office/powerpoint/2010/main" val="12635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Bar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Position the clustered bar chart on the left below the worksheet data.</a:t>
            </a:r>
          </a:p>
          <a:p>
            <a:pPr marL="457200" indent="-457200">
              <a:buFont typeface="+mj-lt"/>
              <a:buAutoNum type="arabicPeriod" startAt="4"/>
            </a:pPr>
            <a:r>
              <a:rPr lang="en-US" sz="2400" dirty="0" smtClean="0"/>
              <a:t>Deselect the chart by clicking anywhere on the worksheet; select </a:t>
            </a:r>
            <a:r>
              <a:rPr lang="en-US" sz="2400" b="1" dirty="0" smtClean="0"/>
              <a:t>A4:F9</a:t>
            </a:r>
            <a:r>
              <a:rPr lang="en-US" sz="2400" dirty="0" smtClean="0"/>
              <a:t>. On the Insert tab, click the </a:t>
            </a:r>
            <a:r>
              <a:rPr lang="en-US" sz="2400" b="1" dirty="0" smtClean="0"/>
              <a:t>Bar</a:t>
            </a:r>
            <a:r>
              <a:rPr lang="en-US" sz="2400" dirty="0" smtClean="0"/>
              <a:t> icon in the Charts group.</a:t>
            </a:r>
          </a:p>
          <a:p>
            <a:pPr marL="457200" indent="-457200">
              <a:buFont typeface="+mj-lt"/>
              <a:buAutoNum type="arabicPeriod" startAt="4"/>
            </a:pPr>
            <a:r>
              <a:rPr lang="en-US" sz="2400" dirty="0" smtClean="0"/>
              <a:t>Click </a:t>
            </a:r>
            <a:r>
              <a:rPr lang="en-US" sz="2400" b="1" dirty="0" smtClean="0"/>
              <a:t>Stacked Bar in 3-D</a:t>
            </a:r>
            <a:r>
              <a:rPr lang="en-US" sz="2400" dirty="0" smtClean="0"/>
              <a:t>. </a:t>
            </a:r>
          </a:p>
          <a:p>
            <a:pPr marL="457200" indent="-457200">
              <a:buFont typeface="+mj-lt"/>
              <a:buAutoNum type="arabicPeriod" startAt="4"/>
            </a:pPr>
            <a:r>
              <a:rPr lang="en-US" sz="2400" dirty="0" smtClean="0"/>
              <a:t>Position the stacked bar graph next to the 3-D bar graph.</a:t>
            </a:r>
          </a:p>
          <a:p>
            <a:pPr marL="457200" indent="-457200">
              <a:buFont typeface="+mj-lt"/>
              <a:buAutoNum type="arabicPeriod" startAt="4"/>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Tree>
    <p:extLst>
      <p:ext uri="{BB962C8B-B14F-4D97-AF65-F5344CB8AC3E}">
        <p14:creationId xmlns:p14="http://schemas.microsoft.com/office/powerpoint/2010/main" val="215722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4" name="Picture 3" descr="matrix.JPG"/>
          <p:cNvPicPr>
            <a:picLocks noChangeAspect="1"/>
          </p:cNvPicPr>
          <p:nvPr/>
        </p:nvPicPr>
        <p:blipFill>
          <a:blip r:embed="rId3"/>
          <a:stretch>
            <a:fillRect/>
          </a:stretch>
        </p:blipFill>
        <p:spPr>
          <a:xfrm>
            <a:off x="533400" y="1916766"/>
            <a:ext cx="8077200" cy="30185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Formatting a Chart with a Quick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After you create a chart, you can instantly change its appearance by applying a predefined layout or style. </a:t>
            </a:r>
          </a:p>
          <a:p>
            <a:r>
              <a:rPr lang="en-US" sz="2400" dirty="0" smtClean="0"/>
              <a:t>Excel provides a variety of useful quick layouts and quick styles from which you can choose. </a:t>
            </a:r>
          </a:p>
          <a:p>
            <a:r>
              <a:rPr lang="en-US" sz="2400" dirty="0" smtClean="0"/>
              <a:t>As shown in the figure, when you create a chart, the chart tools become available and the Design, Layout, and Format tabs are added to the Ribbon.</a:t>
            </a:r>
          </a:p>
          <a:p>
            <a:endParaRPr lang="en-US" sz="2400" dirty="0"/>
          </a:p>
        </p:txBody>
      </p:sp>
      <p:pic>
        <p:nvPicPr>
          <p:cNvPr id="4" name="Picture 3" descr="f1007.JPG"/>
          <p:cNvPicPr>
            <a:picLocks noChangeAspect="1"/>
          </p:cNvPicPr>
          <p:nvPr/>
        </p:nvPicPr>
        <p:blipFill>
          <a:blip r:embed="rId3"/>
          <a:stretch>
            <a:fillRect/>
          </a:stretch>
        </p:blipFill>
        <p:spPr>
          <a:xfrm>
            <a:off x="1371600" y="4495800"/>
            <a:ext cx="6419849" cy="1877769"/>
          </a:xfrm>
          <a:prstGeom prst="rect">
            <a:avLst/>
          </a:prstGeom>
        </p:spPr>
      </p:pic>
    </p:spTree>
    <p:extLst>
      <p:ext uri="{BB962C8B-B14F-4D97-AF65-F5344CB8AC3E}">
        <p14:creationId xmlns:p14="http://schemas.microsoft.com/office/powerpoint/2010/main" val="246587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Formatting a Chart with a Quick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Predefined layouts and styles are timesaving features that you can use to enhance the appearance of your charts.</a:t>
            </a:r>
          </a:p>
          <a:p>
            <a:r>
              <a:rPr lang="en-US" sz="2400" dirty="0" smtClean="0"/>
              <a:t>Quick styles, as defined by Microsoft, are the Chart Styles available on the Chart Style group of the Design Tab in the Chart Tools tab. They are Quick Styles because you can click them in an instant instead of searching through the Chart Styles Gallery. </a:t>
            </a:r>
          </a:p>
          <a:p>
            <a:r>
              <a:rPr lang="en-US" sz="2400" dirty="0" smtClean="0"/>
              <a:t>In the next exercise, you will apply a Quick Style to your chart.</a:t>
            </a:r>
          </a:p>
          <a:p>
            <a:endParaRPr lang="en-US" sz="2400" dirty="0"/>
          </a:p>
        </p:txBody>
      </p:sp>
    </p:spTree>
    <p:extLst>
      <p:ext uri="{BB962C8B-B14F-4D97-AF65-F5344CB8AC3E}">
        <p14:creationId xmlns:p14="http://schemas.microsoft.com/office/powerpoint/2010/main" val="272350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Format with a Quick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lvl="0" indent="-457200">
              <a:buFont typeface="+mj-lt"/>
              <a:buAutoNum type="arabicPeriod"/>
            </a:pPr>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On the </a:t>
            </a:r>
            <a:r>
              <a:rPr lang="en-US" sz="2400" b="1" dirty="0" smtClean="0"/>
              <a:t>Expense History</a:t>
            </a:r>
            <a:r>
              <a:rPr lang="en-US" sz="2400" dirty="0" smtClean="0"/>
              <a:t> worksheet tab, select </a:t>
            </a:r>
            <a:r>
              <a:rPr lang="en-US" sz="2400" b="1" dirty="0" smtClean="0"/>
              <a:t>A4:A9</a:t>
            </a:r>
            <a:r>
              <a:rPr lang="en-US" sz="2400" dirty="0" smtClean="0"/>
              <a:t>. Press </a:t>
            </a:r>
            <a:r>
              <a:rPr lang="en-US" sz="2400" b="1" dirty="0" smtClean="0"/>
              <a:t>Ctrl</a:t>
            </a:r>
            <a:r>
              <a:rPr lang="en-US" sz="2400" dirty="0" smtClean="0"/>
              <a:t> and select </a:t>
            </a:r>
            <a:r>
              <a:rPr lang="en-US" sz="2400" b="1" dirty="0" smtClean="0"/>
              <a:t>F4:F9</a:t>
            </a:r>
            <a:r>
              <a:rPr lang="en-US" sz="2400" dirty="0" smtClean="0"/>
              <a:t>. You have selected two non-adjacent ranges to use for your chart.</a:t>
            </a:r>
          </a:p>
        </p:txBody>
      </p:sp>
    </p:spTree>
    <p:extLst>
      <p:ext uri="{BB962C8B-B14F-4D97-AF65-F5344CB8AC3E}">
        <p14:creationId xmlns:p14="http://schemas.microsoft.com/office/powerpoint/2010/main" val="19710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with a Quick Style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On the </a:t>
            </a:r>
            <a:r>
              <a:rPr lang="en-US" sz="2400" b="1" dirty="0" smtClean="0"/>
              <a:t>Insert tab</a:t>
            </a:r>
            <a:r>
              <a:rPr lang="en-US" sz="2400" dirty="0" smtClean="0"/>
              <a:t>, click </a:t>
            </a:r>
            <a:r>
              <a:rPr lang="en-US" sz="2400" b="1" dirty="0" smtClean="0"/>
              <a:t>Pie</a:t>
            </a:r>
            <a:r>
              <a:rPr lang="en-US" sz="2400" dirty="0" smtClean="0"/>
              <a:t> </a:t>
            </a:r>
            <a:br>
              <a:rPr lang="en-US" sz="2400" dirty="0" smtClean="0"/>
            </a:br>
            <a:r>
              <a:rPr lang="en-US" sz="2400" dirty="0" smtClean="0"/>
              <a:t>in the Charts group and </a:t>
            </a:r>
            <a:br>
              <a:rPr lang="en-US" sz="2400" dirty="0" smtClean="0"/>
            </a:br>
            <a:r>
              <a:rPr lang="en-US" sz="2400" dirty="0" smtClean="0"/>
              <a:t>click </a:t>
            </a:r>
            <a:r>
              <a:rPr lang="en-US" sz="2400" b="1" dirty="0" smtClean="0"/>
              <a:t>Pie</a:t>
            </a:r>
            <a:r>
              <a:rPr lang="en-US" sz="2400" dirty="0" smtClean="0"/>
              <a:t> (the first option on </a:t>
            </a:r>
            <a:br>
              <a:rPr lang="en-US" sz="2400" dirty="0" smtClean="0"/>
            </a:br>
            <a:r>
              <a:rPr lang="en-US" sz="2400" dirty="0" smtClean="0"/>
              <a:t>the left) under </a:t>
            </a:r>
            <a:r>
              <a:rPr lang="en-US" sz="2400" b="1" dirty="0" smtClean="0"/>
              <a:t>2-D</a:t>
            </a:r>
            <a:r>
              <a:rPr lang="en-US" sz="2400" dirty="0" smtClean="0"/>
              <a:t>. The </a:t>
            </a:r>
            <a:br>
              <a:rPr lang="en-US" sz="2400" dirty="0" smtClean="0"/>
            </a:br>
            <a:r>
              <a:rPr lang="en-US" sz="2400" dirty="0" smtClean="0"/>
              <a:t>2008 data is displayed on </a:t>
            </a:r>
            <a:br>
              <a:rPr lang="en-US" sz="2400" dirty="0" smtClean="0"/>
            </a:br>
            <a:r>
              <a:rPr lang="en-US" sz="2400" dirty="0" smtClean="0"/>
              <a:t>the chart and the Design </a:t>
            </a:r>
            <a:br>
              <a:rPr lang="en-US" sz="2400" dirty="0" smtClean="0"/>
            </a:br>
            <a:r>
              <a:rPr lang="en-US" sz="2400" dirty="0" smtClean="0"/>
              <a:t>tab is active (see the figure). </a:t>
            </a:r>
          </a:p>
          <a:p>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92" y="1949946"/>
            <a:ext cx="3907323" cy="349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87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with a Quick Style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In the </a:t>
            </a:r>
            <a:r>
              <a:rPr lang="en-US" sz="2400" b="1" dirty="0" smtClean="0"/>
              <a:t>Chart Layouts</a:t>
            </a:r>
            <a:r>
              <a:rPr lang="en-US" sz="2400" dirty="0" smtClean="0"/>
              <a:t> group on the Design tab, click </a:t>
            </a:r>
            <a:r>
              <a:rPr lang="en-US" sz="2400" b="1" dirty="0" smtClean="0"/>
              <a:t>Layout 1</a:t>
            </a:r>
            <a:r>
              <a:rPr lang="en-US" sz="2400" dirty="0" smtClean="0"/>
              <a:t>. The pie chart now displays the percentage that each sales category contributes to total sales. When you apply Layout 1 and Style 4 to the expense chart, additional information is added to the chart and the appearance changes.  </a:t>
            </a:r>
          </a:p>
          <a:p>
            <a:pPr marL="457200" indent="-457200">
              <a:buFont typeface="+mj-lt"/>
              <a:buAutoNum type="arabicPeriod" startAt="4"/>
            </a:pPr>
            <a:r>
              <a:rPr lang="en-US" sz="2400" dirty="0" smtClean="0"/>
              <a:t>In the </a:t>
            </a:r>
            <a:r>
              <a:rPr lang="en-US" sz="2400" b="1" dirty="0" smtClean="0"/>
              <a:t>Chart Styles</a:t>
            </a:r>
            <a:r>
              <a:rPr lang="en-US" sz="2400" dirty="0" smtClean="0"/>
              <a:t> group, click </a:t>
            </a:r>
            <a:r>
              <a:rPr lang="en-US" sz="2400" b="1" dirty="0" smtClean="0"/>
              <a:t>Style 4</a:t>
            </a:r>
            <a:r>
              <a:rPr lang="en-US" sz="2400" dirty="0" smtClean="0"/>
              <a:t>. The chart’s color scheme is changed. Position the chart below the data. You have just applied a Quick Style.</a:t>
            </a:r>
          </a:p>
          <a:p>
            <a:pPr marL="457200" indent="-457200">
              <a:buFont typeface="+mj-lt"/>
              <a:buAutoNum type="arabicPeriod" startAt="4"/>
            </a:pPr>
            <a:r>
              <a:rPr lang="en-US" sz="2400" dirty="0" smtClean="0"/>
              <a:t>On the </a:t>
            </a:r>
            <a:r>
              <a:rPr lang="en-US" sz="2400" b="1" dirty="0" smtClean="0"/>
              <a:t>Sales History</a:t>
            </a:r>
            <a:r>
              <a:rPr lang="en-US" sz="2400" dirty="0" smtClean="0"/>
              <a:t> worksheet, select </a:t>
            </a:r>
            <a:r>
              <a:rPr lang="en-US" sz="2400" b="1" dirty="0" smtClean="0"/>
              <a:t>A4:A9</a:t>
            </a:r>
            <a:r>
              <a:rPr lang="en-US" sz="2400" dirty="0" smtClean="0"/>
              <a:t>. Press </a:t>
            </a:r>
            <a:r>
              <a:rPr lang="en-US" sz="2400" b="1" dirty="0" smtClean="0"/>
              <a:t>Ctrl</a:t>
            </a:r>
            <a:r>
              <a:rPr lang="en-US" sz="2400" dirty="0" smtClean="0"/>
              <a:t> and select </a:t>
            </a:r>
            <a:r>
              <a:rPr lang="en-US" sz="2400" b="1" dirty="0" smtClean="0"/>
              <a:t>F4:F9</a:t>
            </a:r>
            <a:r>
              <a:rPr lang="en-US" sz="2400" dirty="0" smtClean="0"/>
              <a:t>. You have again selected non-adjacent cell ranges to use in the next chart.</a:t>
            </a:r>
          </a:p>
          <a:p>
            <a:endParaRPr lang="en-US" sz="2400" dirty="0"/>
          </a:p>
        </p:txBody>
      </p:sp>
    </p:spTree>
    <p:extLst>
      <p:ext uri="{BB962C8B-B14F-4D97-AF65-F5344CB8AC3E}">
        <p14:creationId xmlns:p14="http://schemas.microsoft.com/office/powerpoint/2010/main" val="46396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with a Quick Style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smtClean="0"/>
              <a:t>Bar</a:t>
            </a:r>
            <a:r>
              <a:rPr lang="en-US" sz="2400" dirty="0" smtClean="0"/>
              <a:t> in the Charts group and click </a:t>
            </a:r>
            <a:r>
              <a:rPr lang="en-US" sz="2400" b="1" dirty="0" smtClean="0"/>
              <a:t>Clustered Horizontal Cylinder</a:t>
            </a:r>
            <a:r>
              <a:rPr lang="en-US" sz="2400" dirty="0" smtClean="0"/>
              <a:t> (third row). The clustered bar chart appears on the worksheet.</a:t>
            </a:r>
          </a:p>
          <a:p>
            <a:pPr marL="457200" indent="-457200">
              <a:buFont typeface="+mj-lt"/>
              <a:buAutoNum type="arabicPeriod" startAt="7"/>
            </a:pPr>
            <a:r>
              <a:rPr lang="en-US" sz="2400" dirty="0" smtClean="0"/>
              <a:t>Drag the chart below the worksheet data.</a:t>
            </a:r>
          </a:p>
          <a:p>
            <a:pPr marL="457200" indent="-457200">
              <a:buFont typeface="+mj-lt"/>
              <a:buAutoNum type="arabicPeriod" startAt="7"/>
            </a:pPr>
            <a:r>
              <a:rPr lang="en-US" sz="2400" dirty="0" smtClean="0"/>
              <a:t>Click </a:t>
            </a:r>
            <a:r>
              <a:rPr lang="en-US" sz="2400" b="1" dirty="0" smtClean="0"/>
              <a:t>Layout 2</a:t>
            </a:r>
            <a:r>
              <a:rPr lang="en-US" sz="2400" dirty="0" smtClean="0"/>
              <a:t> in the Chart Layouts group on the Design tab. Click </a:t>
            </a:r>
            <a:r>
              <a:rPr lang="en-US" sz="2400" b="1" dirty="0" smtClean="0"/>
              <a:t>Style 4</a:t>
            </a:r>
            <a:r>
              <a:rPr lang="en-US" sz="2400" dirty="0" smtClean="0"/>
              <a:t> in the Chart Styles group. You have applied your second Quick Style.</a:t>
            </a:r>
          </a:p>
          <a:p>
            <a:pPr marL="457200" indent="-457200">
              <a:buFont typeface="+mj-lt"/>
              <a:buAutoNum type="arabicPeriod" startAt="7"/>
            </a:pPr>
            <a:r>
              <a:rPr lang="en-US" sz="2400" b="1" dirty="0" smtClean="0"/>
              <a:t>SAVE</a:t>
            </a:r>
            <a:r>
              <a:rPr lang="en-US" sz="2400" dirty="0" smtClean="0"/>
              <a:t> the workbook as </a:t>
            </a:r>
            <a:r>
              <a:rPr lang="en-US" sz="2400" b="1" i="1" dirty="0" smtClean="0"/>
              <a:t>Chart Styles</a:t>
            </a:r>
            <a:r>
              <a:rPr lang="en-US" sz="2400" dirty="0" smtClean="0"/>
              <a:t>.</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53032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Formatting the Parts of a Chart MANUALLY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Format tab provides a variety of ways to format chart elements. </a:t>
            </a:r>
          </a:p>
          <a:p>
            <a:r>
              <a:rPr lang="en-US" sz="2400" dirty="0" smtClean="0"/>
              <a:t>To format a chart element, click the chart element that you want to change, then use the appropriate commands from the Format tab.</a:t>
            </a:r>
          </a:p>
          <a:p>
            <a:r>
              <a:rPr lang="en-US" sz="2400" dirty="0" smtClean="0"/>
              <a:t>The following list (continued to the next slide) defines some of the chart elements you can manually format in Excel. These elements are illustrated in the figure on the next slide: </a:t>
            </a:r>
          </a:p>
          <a:p>
            <a:pPr lvl="1"/>
            <a:r>
              <a:rPr lang="en-US" sz="2200" b="1" i="1" dirty="0" smtClean="0"/>
              <a:t>Chart area:</a:t>
            </a:r>
            <a:r>
              <a:rPr lang="en-US" sz="2200" dirty="0" smtClean="0"/>
              <a:t> The entire chart and all its elements.</a:t>
            </a:r>
          </a:p>
          <a:p>
            <a:pPr lvl="1"/>
            <a:r>
              <a:rPr lang="en-US" sz="2200" b="1" i="1" dirty="0" smtClean="0"/>
              <a:t>Plot area:</a:t>
            </a:r>
            <a:r>
              <a:rPr lang="en-US" sz="2200" dirty="0" smtClean="0"/>
              <a:t> The area bounded by the axes.</a:t>
            </a:r>
          </a:p>
        </p:txBody>
      </p:sp>
    </p:spTree>
    <p:extLst>
      <p:ext uri="{BB962C8B-B14F-4D97-AF65-F5344CB8AC3E}">
        <p14:creationId xmlns:p14="http://schemas.microsoft.com/office/powerpoint/2010/main" val="817732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Formatting the Parts of a Chart MANUALLY</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lvl="1"/>
            <a:r>
              <a:rPr lang="en-US" sz="2200" b="1" i="1" dirty="0" smtClean="0"/>
              <a:t>Axis:</a:t>
            </a:r>
            <a:r>
              <a:rPr lang="en-US" sz="2200" dirty="0" smtClean="0"/>
              <a:t> A line bordering the </a:t>
            </a:r>
            <a:br>
              <a:rPr lang="en-US" sz="2200" dirty="0" smtClean="0"/>
            </a:br>
            <a:r>
              <a:rPr lang="en-US" sz="2200" dirty="0" smtClean="0"/>
              <a:t>chart plot area used as a </a:t>
            </a:r>
          </a:p>
          <a:p>
            <a:pPr marL="693738" lvl="1" indent="0">
              <a:buNone/>
            </a:pPr>
            <a:r>
              <a:rPr lang="en-US" sz="2200" dirty="0" smtClean="0"/>
              <a:t>frame of reference for </a:t>
            </a:r>
            <a:br>
              <a:rPr lang="en-US" sz="2200" dirty="0" smtClean="0"/>
            </a:br>
            <a:r>
              <a:rPr lang="en-US" sz="2200" dirty="0" smtClean="0"/>
              <a:t>measurement.</a:t>
            </a:r>
          </a:p>
          <a:p>
            <a:pPr lvl="1"/>
            <a:r>
              <a:rPr lang="en-US" sz="2200" b="1" i="1" dirty="0" smtClean="0"/>
              <a:t>Title:</a:t>
            </a:r>
            <a:r>
              <a:rPr lang="en-US" sz="2200" dirty="0" smtClean="0"/>
              <a:t> Descriptive text that </a:t>
            </a:r>
          </a:p>
          <a:p>
            <a:pPr lvl="1" indent="-1588">
              <a:buNone/>
            </a:pPr>
            <a:r>
              <a:rPr lang="en-US" sz="2200" dirty="0" smtClean="0"/>
              <a:t>is automatically aligned to </a:t>
            </a:r>
          </a:p>
          <a:p>
            <a:pPr lvl="1" indent="-1588">
              <a:buNone/>
            </a:pPr>
            <a:r>
              <a:rPr lang="en-US" sz="2200" dirty="0" smtClean="0"/>
              <a:t>an axis or centered at the </a:t>
            </a:r>
          </a:p>
          <a:p>
            <a:pPr lvl="1" indent="-1588">
              <a:buNone/>
            </a:pPr>
            <a:r>
              <a:rPr lang="en-US" sz="2200" dirty="0" smtClean="0"/>
              <a:t>top of a chart.</a:t>
            </a:r>
          </a:p>
          <a:p>
            <a:pPr lvl="1"/>
            <a:r>
              <a:rPr lang="en-US" sz="2200" b="1" i="1" dirty="0" smtClean="0"/>
              <a:t>Data labels:</a:t>
            </a:r>
            <a:r>
              <a:rPr lang="en-US" sz="2200" dirty="0" smtClean="0"/>
              <a:t> Text that provides additional information about a data marker, which represents a single data point or value that originates from a worksheet cell.</a:t>
            </a:r>
          </a:p>
          <a:p>
            <a:pPr lvl="1"/>
            <a:r>
              <a:rPr lang="en-US" sz="2200" b="1" i="1" dirty="0" smtClean="0"/>
              <a:t>Legend:</a:t>
            </a:r>
            <a:r>
              <a:rPr lang="en-US" sz="2200" dirty="0" smtClean="0"/>
              <a:t> A box that identifies the patterns or colors that are assigned to the data series or categories in a chart.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700808"/>
            <a:ext cx="417943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35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Changing a Chart’s Fill Color or Pattern</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Use commands on the Format tab to add or change fill colors or patterns applied to chart elements. </a:t>
            </a:r>
          </a:p>
          <a:p>
            <a:r>
              <a:rPr lang="en-US" sz="2400" dirty="0" smtClean="0"/>
              <a:t>Select the element to format and launch the Format dialog box or use the commands in the Shape Styles group on the Format tab to add fill color or a pattern to the selected chart element. </a:t>
            </a:r>
          </a:p>
          <a:p>
            <a:r>
              <a:rPr lang="en-US" sz="2400" dirty="0" smtClean="0"/>
              <a:t>When you select any chart element and click Format Selection, an element-specific dialog box opens. For example, if you click the data series, the Format Data Series dialog box opens. </a:t>
            </a:r>
          </a:p>
        </p:txBody>
      </p:sp>
    </p:spTree>
    <p:extLst>
      <p:ext uri="{BB962C8B-B14F-4D97-AF65-F5344CB8AC3E}">
        <p14:creationId xmlns:p14="http://schemas.microsoft.com/office/powerpoint/2010/main" val="2307966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Changing a Chart’s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Shape Fill color choices are those associated with the theme applied to the worksheet. You can use the Shape Fill command to fill any shape with color, gradient, or texture. </a:t>
            </a:r>
          </a:p>
          <a:p>
            <a:r>
              <a:rPr lang="en-US" sz="2400" dirty="0" smtClean="0"/>
              <a:t>In the next exercise, you will customize the look of your chart by modifying the fill colors and patterns.</a:t>
            </a:r>
          </a:p>
          <a:p>
            <a:r>
              <a:rPr lang="en-US" sz="2400" dirty="0" smtClean="0"/>
              <a:t>When you use the mouse to point to an element in the chart, the element name appears in a ScreenTip. You can select the element you want to format by clicking the arrow next to the Chart Elements box in the Current Selection group on the Format tab. </a:t>
            </a:r>
          </a:p>
          <a:p>
            <a:endParaRPr lang="en-US" sz="2400" dirty="0"/>
          </a:p>
        </p:txBody>
      </p:sp>
    </p:spTree>
    <p:extLst>
      <p:ext uri="{BB962C8B-B14F-4D97-AF65-F5344CB8AC3E}">
        <p14:creationId xmlns:p14="http://schemas.microsoft.com/office/powerpoint/2010/main" val="97198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Software Orientation: The Insert Tab</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Insert tab contains the command groups you’ll use to create charts in Excel (see the figure).</a:t>
            </a:r>
          </a:p>
          <a:p>
            <a:endParaRPr lang="en-US" sz="2400" dirty="0" smtClean="0"/>
          </a:p>
          <a:p>
            <a:endParaRPr lang="en-US" sz="2400" dirty="0" smtClean="0"/>
          </a:p>
          <a:p>
            <a:endParaRPr lang="en-US" sz="2400" dirty="0" smtClean="0"/>
          </a:p>
          <a:p>
            <a:endParaRPr lang="en-US" sz="2400" dirty="0" smtClean="0"/>
          </a:p>
          <a:p>
            <a:pPr>
              <a:buNone/>
            </a:pPr>
            <a:r>
              <a:rPr lang="en-US" sz="2400" dirty="0" smtClean="0"/>
              <a:t> </a:t>
            </a:r>
          </a:p>
          <a:p>
            <a:r>
              <a:rPr lang="en-US" sz="2400" dirty="0" smtClean="0"/>
              <a:t>To create a basic chart in Excel that you can modify and format later, start by entering the data for the chart on a worksheet. Then, you can select that data and choose a chart type to graphically display the data. </a:t>
            </a:r>
          </a:p>
        </p:txBody>
      </p:sp>
      <p:pic>
        <p:nvPicPr>
          <p:cNvPr id="4" name="Picture 3" descr="f1001.JPG"/>
          <p:cNvPicPr>
            <a:picLocks noChangeAspect="1"/>
          </p:cNvPicPr>
          <p:nvPr/>
        </p:nvPicPr>
        <p:blipFill>
          <a:blip r:embed="rId3"/>
          <a:stretch>
            <a:fillRect/>
          </a:stretch>
        </p:blipFill>
        <p:spPr>
          <a:xfrm>
            <a:off x="533400" y="2521739"/>
            <a:ext cx="8077200" cy="1974061"/>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Change the Fill Color or Pattern</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b="1" dirty="0" smtClean="0"/>
              <a:t>USE</a:t>
            </a:r>
            <a:r>
              <a:rPr lang="en-US" sz="2300" dirty="0" smtClean="0"/>
              <a:t> the workbook from the previous exercise.</a:t>
            </a:r>
          </a:p>
          <a:p>
            <a:pPr marL="457200" indent="-457200">
              <a:buFont typeface="+mj-lt"/>
              <a:buAutoNum type="arabicPeriod"/>
            </a:pPr>
            <a:r>
              <a:rPr lang="en-US" sz="2300" dirty="0" smtClean="0"/>
              <a:t>Click in the chart area of </a:t>
            </a:r>
            <a:br>
              <a:rPr lang="en-US" sz="2300" dirty="0" smtClean="0"/>
            </a:br>
            <a:r>
              <a:rPr lang="en-US" sz="2300" dirty="0" smtClean="0"/>
              <a:t>the </a:t>
            </a:r>
            <a:r>
              <a:rPr lang="en-US" sz="2300" b="1" dirty="0" smtClean="0"/>
              <a:t>Clustered Horizontal </a:t>
            </a:r>
            <a:br>
              <a:rPr lang="en-US" sz="2300" b="1" dirty="0" smtClean="0"/>
            </a:br>
            <a:r>
              <a:rPr lang="en-US" sz="2300" b="1" dirty="0" smtClean="0"/>
              <a:t>Cylinder</a:t>
            </a:r>
            <a:r>
              <a:rPr lang="en-US" sz="2300" dirty="0" smtClean="0"/>
              <a:t> chart on the </a:t>
            </a:r>
            <a:r>
              <a:rPr lang="en-US" sz="2300" i="1" dirty="0" smtClean="0"/>
              <a:t>Sales </a:t>
            </a:r>
            <a:br>
              <a:rPr lang="en-US" sz="2300" i="1" dirty="0" smtClean="0"/>
            </a:br>
            <a:r>
              <a:rPr lang="en-US" sz="2300" i="1" dirty="0" smtClean="0"/>
              <a:t>History</a:t>
            </a:r>
            <a:r>
              <a:rPr lang="en-US" sz="2300" dirty="0" smtClean="0"/>
              <a:t> worksheet to </a:t>
            </a:r>
            <a:br>
              <a:rPr lang="en-US" sz="2300" dirty="0" smtClean="0"/>
            </a:br>
            <a:r>
              <a:rPr lang="en-US" sz="2300" dirty="0" smtClean="0"/>
              <a:t>display the Chart Tools on </a:t>
            </a:r>
            <a:br>
              <a:rPr lang="en-US" sz="2300" dirty="0" smtClean="0"/>
            </a:br>
            <a:r>
              <a:rPr lang="en-US" sz="2300" dirty="0" smtClean="0"/>
              <a:t>the Ribbon.</a:t>
            </a:r>
          </a:p>
          <a:p>
            <a:pPr marL="457200" indent="-457200">
              <a:buFont typeface="+mj-lt"/>
              <a:buAutoNum type="arabicPeriod"/>
            </a:pPr>
            <a:r>
              <a:rPr lang="en-US" sz="2300" dirty="0" smtClean="0"/>
              <a:t>Click the </a:t>
            </a:r>
            <a:r>
              <a:rPr lang="en-US" sz="2300" b="1" dirty="0" smtClean="0"/>
              <a:t>Format</a:t>
            </a:r>
            <a:r>
              <a:rPr lang="en-US" sz="2300" dirty="0" smtClean="0"/>
              <a:t> tab and </a:t>
            </a:r>
            <a:br>
              <a:rPr lang="en-US" sz="2300" dirty="0" smtClean="0"/>
            </a:br>
            <a:r>
              <a:rPr lang="en-US" sz="2300" dirty="0" smtClean="0"/>
              <a:t>click </a:t>
            </a:r>
            <a:r>
              <a:rPr lang="en-US" sz="2300" b="1" dirty="0" smtClean="0"/>
              <a:t>Format Selection</a:t>
            </a:r>
            <a:r>
              <a:rPr lang="en-US" sz="2300" dirty="0" smtClean="0"/>
              <a:t> in </a:t>
            </a:r>
            <a:br>
              <a:rPr lang="en-US" sz="2300" dirty="0" smtClean="0"/>
            </a:br>
            <a:r>
              <a:rPr lang="en-US" sz="2300" dirty="0" smtClean="0"/>
              <a:t>the Current Selection </a:t>
            </a:r>
            <a:br>
              <a:rPr lang="en-US" sz="2300" dirty="0" smtClean="0"/>
            </a:br>
            <a:r>
              <a:rPr lang="en-US" sz="2300" dirty="0" smtClean="0"/>
              <a:t>group. The </a:t>
            </a:r>
            <a:r>
              <a:rPr lang="en-US" sz="2300" i="1" dirty="0" smtClean="0"/>
              <a:t>Format Chart </a:t>
            </a:r>
            <a:br>
              <a:rPr lang="en-US" sz="2300" i="1" dirty="0" smtClean="0"/>
            </a:br>
            <a:r>
              <a:rPr lang="en-US" sz="2300" i="1" dirty="0" smtClean="0"/>
              <a:t>Area</a:t>
            </a:r>
            <a:r>
              <a:rPr lang="en-US" sz="2300" dirty="0" smtClean="0"/>
              <a:t> dialog box opens. </a:t>
            </a:r>
            <a:br>
              <a:rPr lang="en-US" sz="2300" dirty="0" smtClean="0"/>
            </a:br>
            <a:r>
              <a:rPr lang="en-US" sz="2300" dirty="0" smtClean="0"/>
              <a:t>See the figure.</a:t>
            </a:r>
            <a:endParaRPr lang="en-US" sz="23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04864"/>
            <a:ext cx="4143498" cy="383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20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Solid fill</a:t>
            </a:r>
            <a:r>
              <a:rPr lang="en-US" sz="2400" dirty="0" smtClean="0"/>
              <a:t>. Click the </a:t>
            </a:r>
            <a:r>
              <a:rPr lang="en-US" sz="2400" b="1" dirty="0" smtClean="0"/>
              <a:t>Color</a:t>
            </a:r>
            <a:r>
              <a:rPr lang="en-US" sz="2400" dirty="0" smtClean="0"/>
              <a:t> arrow and click </a:t>
            </a:r>
            <a:r>
              <a:rPr lang="en-US" sz="2400" b="1" dirty="0" smtClean="0"/>
              <a:t>Olive Green, Accent 3, Lighter 40%</a:t>
            </a:r>
            <a:r>
              <a:rPr lang="en-US" sz="2400" dirty="0" smtClean="0"/>
              <a:t>. A light green fill has been added to the entire background chart area.</a:t>
            </a:r>
          </a:p>
          <a:p>
            <a:pPr marL="457200" indent="-457200">
              <a:buFont typeface="+mj-lt"/>
              <a:buAutoNum type="arabicPeriod" startAt="3"/>
            </a:pPr>
            <a:r>
              <a:rPr lang="en-US" sz="2400" dirty="0" smtClean="0"/>
              <a:t>Select </a:t>
            </a:r>
            <a:r>
              <a:rPr lang="en-US" sz="2400" b="1" dirty="0" smtClean="0"/>
              <a:t>Picture or texture fill</a:t>
            </a:r>
            <a:r>
              <a:rPr lang="en-US" sz="2400" dirty="0" smtClean="0"/>
              <a:t>. Click the </a:t>
            </a:r>
            <a:r>
              <a:rPr lang="en-US" sz="2400" b="1" dirty="0" smtClean="0"/>
              <a:t>Texture</a:t>
            </a:r>
            <a:r>
              <a:rPr lang="en-US" sz="2400" dirty="0" smtClean="0"/>
              <a:t> arrow and click </a:t>
            </a:r>
            <a:r>
              <a:rPr lang="en-US" sz="2400" b="1" dirty="0" smtClean="0"/>
              <a:t>Newsprint</a:t>
            </a:r>
            <a:r>
              <a:rPr lang="en-US" sz="2400" dirty="0" smtClean="0"/>
              <a:t> (center of selection options). The textured format replaces the color fill as the background in the chart area.</a:t>
            </a:r>
          </a:p>
          <a:p>
            <a:pPr marL="457200" indent="-457200">
              <a:buFont typeface="+mj-lt"/>
              <a:buAutoNum type="arabicPeriod" startAt="3"/>
            </a:pPr>
            <a:r>
              <a:rPr lang="en-US" sz="2400" dirty="0" smtClean="0"/>
              <a:t>Click </a:t>
            </a:r>
            <a:r>
              <a:rPr lang="en-US" sz="2400" b="1" dirty="0" smtClean="0"/>
              <a:t>Close</a:t>
            </a:r>
            <a:r>
              <a:rPr lang="en-US" sz="2400" dirty="0" smtClean="0"/>
              <a:t> to close the dialog box. </a:t>
            </a:r>
            <a:endParaRPr lang="en-US" sz="2400" dirty="0"/>
          </a:p>
        </p:txBody>
      </p:sp>
    </p:spTree>
    <p:extLst>
      <p:ext uri="{BB962C8B-B14F-4D97-AF65-F5344CB8AC3E}">
        <p14:creationId xmlns:p14="http://schemas.microsoft.com/office/powerpoint/2010/main" val="3613033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the Current Selection group, </a:t>
            </a:r>
            <a:br>
              <a:rPr lang="en-US" sz="2400" dirty="0" smtClean="0"/>
            </a:br>
            <a:r>
              <a:rPr lang="en-US" sz="2400" dirty="0" smtClean="0"/>
              <a:t>click the arrow in the Chart </a:t>
            </a:r>
            <a:br>
              <a:rPr lang="en-US" sz="2400" dirty="0" smtClean="0"/>
            </a:br>
            <a:r>
              <a:rPr lang="en-US" sz="2400" dirty="0" smtClean="0"/>
              <a:t>Elements selection box and </a:t>
            </a:r>
            <a:br>
              <a:rPr lang="en-US" sz="2400" dirty="0" smtClean="0"/>
            </a:br>
            <a:r>
              <a:rPr lang="en-US" sz="2400" dirty="0" smtClean="0"/>
              <a:t>click </a:t>
            </a:r>
            <a:r>
              <a:rPr lang="en-US" sz="2400" b="1" dirty="0" smtClean="0"/>
              <a:t>Plot Area</a:t>
            </a:r>
            <a:r>
              <a:rPr lang="en-US" sz="2400" dirty="0" smtClean="0"/>
              <a:t>. The plot area </a:t>
            </a:r>
            <a:br>
              <a:rPr lang="en-US" sz="2400" dirty="0" smtClean="0"/>
            </a:br>
            <a:r>
              <a:rPr lang="en-US" sz="2400" dirty="0" smtClean="0"/>
              <a:t>in the chart becomes active </a:t>
            </a:r>
            <a:br>
              <a:rPr lang="en-US" sz="2400" dirty="0" smtClean="0"/>
            </a:br>
            <a:r>
              <a:rPr lang="en-US" sz="2400" dirty="0" smtClean="0"/>
              <a:t>as illustrated in the figure.</a:t>
            </a:r>
          </a:p>
          <a:p>
            <a:pPr marL="457200" indent="-457200">
              <a:buFont typeface="+mj-lt"/>
              <a:buAutoNum type="arabicPeriod" startAt="6"/>
            </a:pPr>
            <a:r>
              <a:rPr lang="en-US" sz="2400" dirty="0" smtClean="0"/>
              <a:t>Click the </a:t>
            </a:r>
            <a:r>
              <a:rPr lang="en-US" sz="2400" b="1" dirty="0" smtClean="0"/>
              <a:t>More</a:t>
            </a:r>
            <a:r>
              <a:rPr lang="en-US" sz="2400" dirty="0" smtClean="0"/>
              <a:t> arrow next to </a:t>
            </a:r>
            <a:br>
              <a:rPr lang="en-US" sz="2400" dirty="0" smtClean="0"/>
            </a:br>
            <a:r>
              <a:rPr lang="en-US" sz="2400" dirty="0" smtClean="0"/>
              <a:t>the colored outlines window in </a:t>
            </a:r>
            <a:br>
              <a:rPr lang="en-US" sz="2400" dirty="0" smtClean="0"/>
            </a:br>
            <a:r>
              <a:rPr lang="en-US" sz="2400" dirty="0" smtClean="0"/>
              <a:t>the Shape Styles group. The </a:t>
            </a:r>
            <a:br>
              <a:rPr lang="en-US" sz="2400" dirty="0" smtClean="0"/>
            </a:br>
            <a:r>
              <a:rPr lang="en-US" sz="2400" i="1" dirty="0" smtClean="0"/>
              <a:t>Outline Colors Style Gallery</a:t>
            </a:r>
            <a:r>
              <a:rPr lang="en-US" sz="2400" dirty="0" smtClean="0"/>
              <a:t> </a:t>
            </a:r>
            <a:br>
              <a:rPr lang="en-US" sz="2400" dirty="0" smtClean="0"/>
            </a:br>
            <a:r>
              <a:rPr lang="en-US" sz="2400" dirty="0" smtClean="0"/>
              <a:t>opens. </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73" y="1958331"/>
            <a:ext cx="3479679" cy="39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5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Fill Color or Pattern</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Mouse over the Outline Style gallery to locate and click </a:t>
            </a:r>
            <a:r>
              <a:rPr lang="en-US" sz="2400" b="1" dirty="0" smtClean="0"/>
              <a:t>Subtle Effect – Blue, Accent 1</a:t>
            </a:r>
            <a:r>
              <a:rPr lang="en-US" sz="2400" dirty="0" smtClean="0"/>
              <a:t>.  This applies a light blue gradient style to the plot area.</a:t>
            </a:r>
          </a:p>
          <a:p>
            <a:pPr marL="457200" indent="-457200">
              <a:buFont typeface="+mj-lt"/>
              <a:buAutoNum type="arabicPeriod" startAt="8"/>
            </a:pPr>
            <a:r>
              <a:rPr lang="en-US" sz="2400" dirty="0" smtClean="0"/>
              <a:t>In the </a:t>
            </a:r>
            <a:r>
              <a:rPr lang="en-US" sz="2400" b="1" dirty="0" smtClean="0"/>
              <a:t>Current Selection</a:t>
            </a:r>
            <a:r>
              <a:rPr lang="en-US" sz="2400" dirty="0" smtClean="0"/>
              <a:t> group, click the arrow in the Chart Elements selection box and click </a:t>
            </a:r>
            <a:r>
              <a:rPr lang="en-US" sz="2400" b="1" dirty="0" smtClean="0"/>
              <a:t>Legend</a:t>
            </a:r>
            <a:r>
              <a:rPr lang="en-US" sz="2400" dirty="0" smtClean="0"/>
              <a:t>. This action makes the legend inside the chart active. Press </a:t>
            </a:r>
            <a:r>
              <a:rPr lang="en-US" sz="2400" b="1" dirty="0" smtClean="0"/>
              <a:t>Delete</a:t>
            </a:r>
            <a:r>
              <a:rPr lang="en-US" sz="2400" dirty="0" smtClean="0"/>
              <a:t>.</a:t>
            </a:r>
          </a:p>
          <a:p>
            <a:pPr marL="457200" indent="-457200">
              <a:buFont typeface="+mj-lt"/>
              <a:buAutoNum type="arabicPeriod" startAt="8"/>
            </a:pPr>
            <a:r>
              <a:rPr lang="en-US" sz="2400" b="1" dirty="0" smtClean="0"/>
              <a:t>SAVE </a:t>
            </a:r>
            <a:r>
              <a:rPr lang="en-US" sz="2400" dirty="0" smtClean="0"/>
              <a:t>your workbook.</a:t>
            </a:r>
          </a:p>
          <a:p>
            <a:r>
              <a:rPr lang="en-US" sz="2400" b="1" dirty="0" smtClean="0"/>
              <a:t>LEAVE</a:t>
            </a:r>
            <a:r>
              <a:rPr lang="en-US" sz="2400" dirty="0" smtClean="0"/>
              <a:t> the workbook open to use in the next exercise.</a:t>
            </a:r>
          </a:p>
          <a:p>
            <a:endParaRPr lang="en-US" sz="2400" dirty="0"/>
          </a:p>
        </p:txBody>
      </p:sp>
    </p:spTree>
    <p:extLst>
      <p:ext uri="{BB962C8B-B14F-4D97-AF65-F5344CB8AC3E}">
        <p14:creationId xmlns:p14="http://schemas.microsoft.com/office/powerpoint/2010/main" val="262063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Changing the Chart’s Border Line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outline any or all chart elements. Just select the element and apply one of the predefined outlines or click Shape Outline to format the shape of a selected chart element. </a:t>
            </a:r>
          </a:p>
          <a:p>
            <a:r>
              <a:rPr lang="en-US" sz="2400" dirty="0" smtClean="0"/>
              <a:t>You can apply a border around any chart element as well as around the entire chart. Select an element or the chart and use the colored outlines in the Shape Styles group on the Format tab, or click Shape Outlines and choose a Theme or Standard color for the border.</a:t>
            </a:r>
            <a:endParaRPr lang="en-US" sz="2400" dirty="0"/>
          </a:p>
        </p:txBody>
      </p:sp>
    </p:spTree>
    <p:extLst>
      <p:ext uri="{BB962C8B-B14F-4D97-AF65-F5344CB8AC3E}">
        <p14:creationId xmlns:p14="http://schemas.microsoft.com/office/powerpoint/2010/main" val="412294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Change the Chart’s Border Line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lvl="0" indent="-457200">
              <a:buFont typeface="+mj-lt"/>
              <a:buAutoNum type="arabicPeriod"/>
            </a:pPr>
            <a:r>
              <a:rPr lang="en-US" sz="2400" dirty="0" smtClean="0"/>
              <a:t>In the Current Selection group, click the </a:t>
            </a:r>
            <a:r>
              <a:rPr lang="en-US" sz="2400" b="1" dirty="0" smtClean="0"/>
              <a:t>arrow </a:t>
            </a:r>
            <a:r>
              <a:rPr lang="en-US" sz="2400" dirty="0" smtClean="0"/>
              <a:t>in the </a:t>
            </a:r>
            <a:r>
              <a:rPr lang="en-US" sz="2400" i="1" dirty="0" smtClean="0"/>
              <a:t>Chart Elements</a:t>
            </a:r>
            <a:r>
              <a:rPr lang="en-US" sz="2400" dirty="0" smtClean="0"/>
              <a:t> selection box and click </a:t>
            </a:r>
            <a:r>
              <a:rPr lang="en-US" sz="2400" b="1" dirty="0" smtClean="0"/>
              <a:t>Chart Area</a:t>
            </a:r>
            <a:r>
              <a:rPr lang="en-US" sz="2400" dirty="0" smtClean="0"/>
              <a:t>. The chart area section on the chart becomes active.</a:t>
            </a:r>
          </a:p>
          <a:p>
            <a:pPr marL="457200" lvl="0" indent="-457200">
              <a:buFont typeface="+mj-lt"/>
              <a:buAutoNum type="arabicPeriod"/>
            </a:pPr>
            <a:r>
              <a:rPr lang="en-US" sz="2400" dirty="0" smtClean="0"/>
              <a:t>Click the </a:t>
            </a:r>
            <a:r>
              <a:rPr lang="en-US" sz="2400" b="1" dirty="0" smtClean="0"/>
              <a:t>more </a:t>
            </a:r>
            <a:r>
              <a:rPr lang="en-US" sz="2400" dirty="0" smtClean="0"/>
              <a:t>arrow next to the colored outlines window in the Shape Styles group. The </a:t>
            </a:r>
            <a:r>
              <a:rPr lang="en-US" sz="2400" i="1" dirty="0" smtClean="0"/>
              <a:t>Outline Colors Style Gallery</a:t>
            </a:r>
            <a:r>
              <a:rPr lang="en-US" sz="2400" dirty="0" smtClean="0"/>
              <a:t> opens.</a:t>
            </a:r>
          </a:p>
          <a:p>
            <a:pPr marL="457200" indent="-457200">
              <a:buFont typeface="+mj-lt"/>
              <a:buAutoNum type="arabicPeriod"/>
            </a:pPr>
            <a:r>
              <a:rPr lang="en-US" sz="2400" dirty="0" smtClean="0"/>
              <a:t>Scroll through the outline styles to locate and click </a:t>
            </a:r>
            <a:r>
              <a:rPr lang="en-US" sz="2400" b="1" dirty="0" smtClean="0"/>
              <a:t>Colored Outline – Blue, Accent 1</a:t>
            </a:r>
            <a:r>
              <a:rPr lang="en-US" sz="2400" dirty="0" smtClean="0"/>
              <a:t>. The chart is outlined with a light blue border.</a:t>
            </a:r>
          </a:p>
          <a:p>
            <a:pPr marL="457200" indent="-457200">
              <a:buFont typeface="+mj-lt"/>
              <a:buAutoNum type="arabicPeriod"/>
            </a:pPr>
            <a:r>
              <a:rPr lang="en-US" sz="2400" dirty="0" smtClean="0"/>
              <a:t>In the Current Selection group, click the </a:t>
            </a:r>
            <a:r>
              <a:rPr lang="en-US" sz="2400" b="1" dirty="0" smtClean="0"/>
              <a:t>arrow</a:t>
            </a:r>
            <a:r>
              <a:rPr lang="en-US" sz="2400" dirty="0" smtClean="0"/>
              <a:t> in the </a:t>
            </a:r>
            <a:r>
              <a:rPr lang="en-US" sz="2400" i="1" dirty="0" smtClean="0"/>
              <a:t>Chart Elements</a:t>
            </a:r>
            <a:r>
              <a:rPr lang="en-US" sz="2400" dirty="0" smtClean="0"/>
              <a:t> selection box and click </a:t>
            </a:r>
            <a:r>
              <a:rPr lang="en-US" sz="2400" b="1" dirty="0" smtClean="0"/>
              <a:t>Plot Area</a:t>
            </a:r>
            <a:r>
              <a:rPr lang="en-US" sz="2400" dirty="0" smtClean="0"/>
              <a:t>. </a:t>
            </a:r>
          </a:p>
        </p:txBody>
      </p:sp>
    </p:spTree>
    <p:extLst>
      <p:ext uri="{BB962C8B-B14F-4D97-AF65-F5344CB8AC3E}">
        <p14:creationId xmlns:p14="http://schemas.microsoft.com/office/powerpoint/2010/main" val="359721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Change the Chart’s Border Line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305800" cy="4876800"/>
          </a:xfrm>
        </p:spPr>
        <p:txBody>
          <a:bodyPr/>
          <a:lstStyle/>
          <a:p>
            <a:pPr marL="457200" indent="-457200">
              <a:buFont typeface="+mj-lt"/>
              <a:buAutoNum type="arabicPeriod" startAt="5"/>
            </a:pPr>
            <a:r>
              <a:rPr lang="en-US" sz="2200" dirty="0" smtClean="0"/>
              <a:t>Mouse over the Outline Style gallery to locate and click </a:t>
            </a:r>
            <a:r>
              <a:rPr lang="en-US" sz="2200" b="1" dirty="0" smtClean="0"/>
              <a:t>Colored Outline – Red, Accent 2</a:t>
            </a:r>
            <a:r>
              <a:rPr lang="en-US" sz="2200" dirty="0" smtClean="0"/>
              <a:t>. A red border is put around the plot area.</a:t>
            </a:r>
          </a:p>
          <a:p>
            <a:pPr marL="457200" indent="-457200">
              <a:buFont typeface="+mj-lt"/>
              <a:buAutoNum type="arabicPeriod" startAt="5"/>
            </a:pPr>
            <a:r>
              <a:rPr lang="en-US" sz="2200" dirty="0" smtClean="0"/>
              <a:t>In the Current Selection group, click </a:t>
            </a:r>
            <a:br>
              <a:rPr lang="en-US" sz="2200" dirty="0" smtClean="0"/>
            </a:br>
            <a:r>
              <a:rPr lang="en-US" sz="2200" dirty="0" smtClean="0"/>
              <a:t>the </a:t>
            </a:r>
            <a:r>
              <a:rPr lang="en-US" sz="2200" b="1" dirty="0" smtClean="0"/>
              <a:t>arrow</a:t>
            </a:r>
            <a:r>
              <a:rPr lang="en-US" sz="2200" dirty="0" smtClean="0"/>
              <a:t> in the </a:t>
            </a:r>
            <a:r>
              <a:rPr lang="en-US" sz="2200" i="1" dirty="0" smtClean="0"/>
              <a:t>Chart Elements</a:t>
            </a:r>
            <a:r>
              <a:rPr lang="en-US" sz="2200" dirty="0" smtClean="0"/>
              <a:t> </a:t>
            </a:r>
            <a:br>
              <a:rPr lang="en-US" sz="2200" dirty="0" smtClean="0"/>
            </a:br>
            <a:r>
              <a:rPr lang="en-US" sz="2200" dirty="0" smtClean="0"/>
              <a:t>selection box and click </a:t>
            </a:r>
            <a:r>
              <a:rPr lang="en-US" sz="2200" b="1" dirty="0" smtClean="0"/>
              <a:t>Walls</a:t>
            </a:r>
            <a:r>
              <a:rPr lang="en-US" sz="2200" dirty="0" smtClean="0"/>
              <a:t>. This </a:t>
            </a:r>
            <a:br>
              <a:rPr lang="en-US" sz="2200" dirty="0" smtClean="0"/>
            </a:br>
            <a:r>
              <a:rPr lang="en-US" sz="2200" dirty="0" smtClean="0"/>
              <a:t>activates the walls inside your chart. </a:t>
            </a:r>
            <a:br>
              <a:rPr lang="en-US" sz="2200" dirty="0" smtClean="0"/>
            </a:br>
            <a:r>
              <a:rPr lang="en-US" sz="2200" dirty="0" smtClean="0"/>
              <a:t>Mouse over the Outline Style gallery </a:t>
            </a:r>
            <a:br>
              <a:rPr lang="en-US" sz="2200" dirty="0" smtClean="0"/>
            </a:br>
            <a:r>
              <a:rPr lang="en-US" sz="2200" dirty="0" smtClean="0"/>
              <a:t>to locate and click </a:t>
            </a:r>
            <a:r>
              <a:rPr lang="en-US" sz="2200" b="1" dirty="0" smtClean="0"/>
              <a:t>Colored Outline – </a:t>
            </a:r>
            <a:br>
              <a:rPr lang="en-US" sz="2200" b="1" dirty="0" smtClean="0"/>
            </a:br>
            <a:r>
              <a:rPr lang="en-US" sz="2200" b="1" dirty="0" smtClean="0"/>
              <a:t>Black, Dark 1</a:t>
            </a:r>
            <a:r>
              <a:rPr lang="en-US" sz="2200" dirty="0" smtClean="0"/>
              <a:t>. Your chart will </a:t>
            </a:r>
            <a:br>
              <a:rPr lang="en-US" sz="2200" dirty="0" smtClean="0"/>
            </a:br>
            <a:r>
              <a:rPr lang="en-US" sz="2200" dirty="0" smtClean="0"/>
              <a:t>resemble the figure.</a:t>
            </a:r>
          </a:p>
          <a:p>
            <a:pPr marL="457200" indent="-457200">
              <a:buFont typeface="+mj-lt"/>
              <a:buAutoNum type="arabicPeriod" startAt="5"/>
            </a:pPr>
            <a:r>
              <a:rPr lang="en-US" sz="2200" b="1" dirty="0" smtClean="0"/>
              <a:t>SAVE</a:t>
            </a:r>
            <a:r>
              <a:rPr lang="en-US" sz="2200" dirty="0" smtClean="0"/>
              <a:t> your workbook.</a:t>
            </a:r>
          </a:p>
          <a:p>
            <a:r>
              <a:rPr lang="en-US" sz="2200" b="1" dirty="0" smtClean="0"/>
              <a:t>LEAVE</a:t>
            </a:r>
            <a:r>
              <a:rPr lang="en-US" sz="2200" dirty="0" smtClean="0"/>
              <a:t> the workbook open to use in </a:t>
            </a:r>
            <a:br>
              <a:rPr lang="en-US" sz="2200" dirty="0" smtClean="0"/>
            </a:br>
            <a:r>
              <a:rPr lang="en-US" sz="2200" dirty="0" smtClean="0"/>
              <a:t>the next exercise.</a:t>
            </a:r>
          </a:p>
          <a:p>
            <a:endParaRPr lang="en-US" sz="2200" dirty="0" smtClean="0"/>
          </a:p>
          <a:p>
            <a:endParaRPr lang="en-US" sz="2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32" y="2708920"/>
            <a:ext cx="3155127" cy="332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295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Formatting the Data Series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chart is a communication tool, and you use formatting to call attention to significant data. </a:t>
            </a:r>
          </a:p>
          <a:p>
            <a:r>
              <a:rPr lang="en-US" sz="2400" dirty="0" smtClean="0"/>
              <a:t>When you clarified the chart title in the pie chart, you clarified the chart’s contents. </a:t>
            </a:r>
          </a:p>
          <a:p>
            <a:r>
              <a:rPr lang="en-US" sz="2400" dirty="0" smtClean="0"/>
              <a:t>In the next exercise, you make the bar chart’s content easier to understand when you add a data series and format the series to call attention to the figures. </a:t>
            </a:r>
          </a:p>
          <a:p>
            <a:r>
              <a:rPr lang="en-US" sz="2400" dirty="0" smtClean="0"/>
              <a:t>You can apply fill color to the data series; outline the series with a border; change the shape; or add special effects to the columns, bars, and so on, that represent the data series.</a:t>
            </a:r>
          </a:p>
          <a:p>
            <a:endParaRPr lang="en-US" sz="2400" dirty="0"/>
          </a:p>
        </p:txBody>
      </p:sp>
    </p:spTree>
    <p:extLst>
      <p:ext uri="{BB962C8B-B14F-4D97-AF65-F5344CB8AC3E}">
        <p14:creationId xmlns:p14="http://schemas.microsoft.com/office/powerpoint/2010/main" val="55330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Format the Data Series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Select the chart on the </a:t>
            </a:r>
            <a:r>
              <a:rPr lang="en-US" sz="2400" i="1" dirty="0" smtClean="0"/>
              <a:t>Sales History</a:t>
            </a:r>
            <a:r>
              <a:rPr lang="en-US" sz="2400" dirty="0" smtClean="0"/>
              <a:t> worksheet. Click the </a:t>
            </a:r>
            <a:r>
              <a:rPr lang="en-US" sz="2400" b="1" dirty="0" smtClean="0"/>
              <a:t>arrow</a:t>
            </a:r>
            <a:r>
              <a:rPr lang="en-US" sz="2400" dirty="0" smtClean="0"/>
              <a:t> in the </a:t>
            </a:r>
            <a:r>
              <a:rPr lang="en-US" sz="2400" i="1" dirty="0" smtClean="0"/>
              <a:t>Chart Elements</a:t>
            </a:r>
            <a:r>
              <a:rPr lang="en-US" sz="2400" dirty="0" smtClean="0"/>
              <a:t> selection</a:t>
            </a:r>
            <a:r>
              <a:rPr lang="en-US" sz="2400" i="1" dirty="0" smtClean="0"/>
              <a:t> </a:t>
            </a:r>
            <a:r>
              <a:rPr lang="en-US" sz="2400" dirty="0" smtClean="0"/>
              <a:t>box and select </a:t>
            </a:r>
            <a:r>
              <a:rPr lang="en-US" sz="2400" b="1" dirty="0" smtClean="0"/>
              <a:t>Series “2008”</a:t>
            </a:r>
            <a:r>
              <a:rPr lang="en-US" sz="2400" dirty="0" smtClean="0"/>
              <a:t>. This makes the cylinders in the chart active.</a:t>
            </a:r>
          </a:p>
          <a:p>
            <a:pPr marL="457200" indent="-457200">
              <a:buFont typeface="+mj-lt"/>
              <a:buAutoNum type="arabicPeriod"/>
            </a:pPr>
            <a:r>
              <a:rPr lang="en-US" sz="2400" dirty="0" smtClean="0"/>
              <a:t>In the Shape Styles group, click </a:t>
            </a:r>
            <a:r>
              <a:rPr lang="en-US" sz="2400" b="1" dirty="0" smtClean="0"/>
              <a:t>Shape Fill</a:t>
            </a:r>
            <a:r>
              <a:rPr lang="en-US" sz="2400" dirty="0" smtClean="0"/>
              <a:t>. The color gallery opens. </a:t>
            </a:r>
          </a:p>
          <a:p>
            <a:pPr marL="457200" indent="-457200">
              <a:buFont typeface="+mj-lt"/>
              <a:buAutoNum type="arabicPeriod"/>
            </a:pPr>
            <a:r>
              <a:rPr lang="en-US" sz="2400" dirty="0" smtClean="0"/>
              <a:t>Point to </a:t>
            </a:r>
            <a:r>
              <a:rPr lang="en-US" sz="2400" b="1" dirty="0" smtClean="0"/>
              <a:t>Texture</a:t>
            </a:r>
            <a:r>
              <a:rPr lang="en-US" sz="2400" dirty="0" smtClean="0"/>
              <a:t>. Click </a:t>
            </a:r>
            <a:r>
              <a:rPr lang="en-US" sz="2400" b="1" dirty="0" smtClean="0"/>
              <a:t>Denim</a:t>
            </a:r>
            <a:r>
              <a:rPr lang="en-US" sz="2400" dirty="0" smtClean="0"/>
              <a:t>. Your chart cylinders have now had the Denim texture applied.</a:t>
            </a:r>
          </a:p>
          <a:p>
            <a:pPr marL="457200" indent="-457200">
              <a:buFont typeface="+mj-lt"/>
              <a:buAutoNum type="arabicPeriod"/>
            </a:pPr>
            <a:r>
              <a:rPr lang="en-US" sz="2400" dirty="0" smtClean="0"/>
              <a:t>Click the arrow in the </a:t>
            </a:r>
            <a:r>
              <a:rPr lang="en-US" sz="2400" i="1" dirty="0" smtClean="0"/>
              <a:t>Chart Elements </a:t>
            </a:r>
            <a:r>
              <a:rPr lang="en-US" sz="2400" dirty="0" smtClean="0"/>
              <a:t>selection box and click </a:t>
            </a:r>
            <a:r>
              <a:rPr lang="en-US" sz="2400" b="1" dirty="0" smtClean="0"/>
              <a:t>Series “2008” Data Labels</a:t>
            </a:r>
            <a:r>
              <a:rPr lang="en-US" sz="2400" dirty="0" smtClean="0"/>
              <a:t>. The data labels in your chart are now active.</a:t>
            </a:r>
          </a:p>
          <a:p>
            <a:endParaRPr lang="en-US" sz="2400" dirty="0"/>
          </a:p>
        </p:txBody>
      </p:sp>
    </p:spTree>
    <p:extLst>
      <p:ext uri="{BB962C8B-B14F-4D97-AF65-F5344CB8AC3E}">
        <p14:creationId xmlns:p14="http://schemas.microsoft.com/office/powerpoint/2010/main" val="102876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the Data Series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smtClean="0"/>
              <a:t>Shape Outline</a:t>
            </a:r>
            <a:r>
              <a:rPr lang="en-US" sz="2400" dirty="0" smtClean="0"/>
              <a:t> in the Shape Styles group. </a:t>
            </a:r>
            <a:br>
              <a:rPr lang="en-US" sz="2400" dirty="0" smtClean="0"/>
            </a:br>
            <a:r>
              <a:rPr lang="en-US" sz="2400" dirty="0" smtClean="0"/>
              <a:t>This opens the color gallery.</a:t>
            </a:r>
          </a:p>
          <a:p>
            <a:pPr marL="457200" indent="-457200">
              <a:buFont typeface="+mj-lt"/>
              <a:buAutoNum type="arabicPeriod" startAt="5"/>
            </a:pPr>
            <a:r>
              <a:rPr lang="en-US" sz="2400" dirty="0" smtClean="0"/>
              <a:t>Click </a:t>
            </a:r>
            <a:r>
              <a:rPr lang="en-US" sz="2400" b="1" dirty="0" smtClean="0"/>
              <a:t>Blue</a:t>
            </a:r>
            <a:r>
              <a:rPr lang="en-US" sz="2400" dirty="0" smtClean="0"/>
              <a:t> under Standard </a:t>
            </a:r>
            <a:br>
              <a:rPr lang="en-US" sz="2400" dirty="0" smtClean="0"/>
            </a:br>
            <a:r>
              <a:rPr lang="en-US" sz="2400" dirty="0" smtClean="0"/>
              <a:t>Colors.</a:t>
            </a:r>
          </a:p>
          <a:p>
            <a:pPr marL="457200" indent="-457200">
              <a:buFont typeface="+mj-lt"/>
              <a:buAutoNum type="arabicPeriod" startAt="5"/>
            </a:pPr>
            <a:r>
              <a:rPr lang="en-US" sz="2400" dirty="0" smtClean="0"/>
              <a:t>Mouse over the data series for </a:t>
            </a:r>
            <a:br>
              <a:rPr lang="en-US" sz="2400" dirty="0" smtClean="0"/>
            </a:br>
            <a:r>
              <a:rPr lang="en-US" sz="2400" dirty="0" smtClean="0"/>
              <a:t>coffee and espresso on the </a:t>
            </a:r>
            <a:br>
              <a:rPr lang="en-US" sz="2400" dirty="0" smtClean="0"/>
            </a:br>
            <a:r>
              <a:rPr lang="en-US" sz="2400" dirty="0" smtClean="0"/>
              <a:t>bottom cylinder to activate the </a:t>
            </a:r>
            <a:br>
              <a:rPr lang="en-US" sz="2400" dirty="0" smtClean="0"/>
            </a:br>
            <a:r>
              <a:rPr lang="en-US" sz="2400" dirty="0" smtClean="0"/>
              <a:t>crosshair cursor. Click and hold </a:t>
            </a:r>
            <a:br>
              <a:rPr lang="en-US" sz="2400" dirty="0" smtClean="0"/>
            </a:br>
            <a:r>
              <a:rPr lang="en-US" sz="2400" dirty="0" smtClean="0"/>
              <a:t>the left mouse button to drag </a:t>
            </a:r>
            <a:br>
              <a:rPr lang="en-US" sz="2400" dirty="0" smtClean="0"/>
            </a:br>
            <a:r>
              <a:rPr lang="en-US" sz="2400" dirty="0" smtClean="0"/>
              <a:t>the data series above the bar </a:t>
            </a:r>
            <a:br>
              <a:rPr lang="en-US" sz="2400" dirty="0" smtClean="0"/>
            </a:br>
            <a:r>
              <a:rPr lang="en-US" sz="2400" dirty="0" smtClean="0"/>
              <a:t>so that the label is completely </a:t>
            </a:r>
            <a:br>
              <a:rPr lang="en-US" sz="2400" dirty="0" smtClean="0"/>
            </a:br>
            <a:r>
              <a:rPr lang="en-US" sz="2400" dirty="0" smtClean="0"/>
              <a:t>visible. See the figure.</a:t>
            </a:r>
          </a:p>
          <a:p>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90" y="2276872"/>
            <a:ext cx="3570847" cy="362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51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t>Software Orientation: The Insert Tab</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Simply by choosing a chart type, a chart layout, and a chart style—all of which are within easy reach on the Insert tab’s ribbon—you will have instant professional results every time you create a chart.</a:t>
            </a:r>
          </a:p>
          <a:p>
            <a:r>
              <a:rPr lang="en-US" sz="2400" dirty="0" smtClean="0"/>
              <a:t>Use the illustration on the previous slide as a reference throughout this lesson as you become familiar with and use Excel’s charting capabilities to create attention-getting illustrations that communicate an analysis of your data.</a:t>
            </a:r>
          </a:p>
        </p:txBody>
      </p:sp>
    </p:spTree>
    <p:extLst>
      <p:ext uri="{BB962C8B-B14F-4D97-AF65-F5344CB8AC3E}">
        <p14:creationId xmlns:p14="http://schemas.microsoft.com/office/powerpoint/2010/main" val="212284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Format the Data Series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Click the </a:t>
            </a:r>
            <a:r>
              <a:rPr lang="en-US" sz="2400" b="1" dirty="0" smtClean="0"/>
              <a:t>Expense History</a:t>
            </a:r>
            <a:r>
              <a:rPr lang="en-US" sz="2400" dirty="0" smtClean="0"/>
              <a:t> worksheet tab. In the </a:t>
            </a:r>
            <a:r>
              <a:rPr lang="en-US" sz="2400" i="1" dirty="0" smtClean="0"/>
              <a:t>Chart Elements</a:t>
            </a:r>
            <a:r>
              <a:rPr lang="en-US" sz="2400" dirty="0" smtClean="0"/>
              <a:t> selection box click </a:t>
            </a:r>
            <a:r>
              <a:rPr lang="en-US" sz="2400" b="1" dirty="0" smtClean="0"/>
              <a:t>Chart Title</a:t>
            </a:r>
            <a:r>
              <a:rPr lang="en-US" sz="2400" dirty="0" smtClean="0"/>
              <a:t>. Place your insertion point behind the 8 and key </a:t>
            </a:r>
            <a:r>
              <a:rPr lang="en-US" sz="2400" b="1" dirty="0" smtClean="0"/>
              <a:t>Expenses</a:t>
            </a:r>
            <a:r>
              <a:rPr lang="en-US" sz="2400" dirty="0" smtClean="0"/>
              <a:t> at the end of the existing text. You have edited the chart title, and it should read </a:t>
            </a:r>
            <a:r>
              <a:rPr lang="en-US" sz="2400" i="1" dirty="0" smtClean="0"/>
              <a:t>2008 Expenses</a:t>
            </a:r>
            <a:r>
              <a:rPr lang="en-US" sz="2400" dirty="0" smtClean="0"/>
              <a:t>.</a:t>
            </a:r>
          </a:p>
          <a:p>
            <a:pPr marL="457200" indent="-457200">
              <a:buFont typeface="+mj-lt"/>
              <a:buAutoNum type="arabicPeriod" startAt="8"/>
            </a:pPr>
            <a:r>
              <a:rPr lang="en-US" sz="2400" b="1" dirty="0" smtClean="0"/>
              <a:t>SAVE </a:t>
            </a:r>
            <a:r>
              <a:rPr lang="en-US" sz="2400" dirty="0" smtClean="0"/>
              <a:t>the workbook. </a:t>
            </a:r>
            <a:r>
              <a:rPr lang="en-US" sz="2400" b="1" dirty="0" smtClean="0"/>
              <a:t>CLOSE </a:t>
            </a:r>
            <a:r>
              <a:rPr lang="en-US" sz="2400" dirty="0" smtClean="0"/>
              <a:t>the workbook.</a:t>
            </a:r>
          </a:p>
          <a:p>
            <a:r>
              <a:rPr lang="en-US" sz="2400" b="1" dirty="0" smtClean="0"/>
              <a:t>LEAVE</a:t>
            </a:r>
            <a:r>
              <a:rPr lang="en-US" sz="2400" dirty="0" smtClean="0"/>
              <a:t> Excel open to use in the next exercise.</a:t>
            </a:r>
          </a:p>
        </p:txBody>
      </p:sp>
      <p:sp>
        <p:nvSpPr>
          <p:cNvPr id="4" name="TextBox 3"/>
          <p:cNvSpPr txBox="1"/>
          <p:nvPr/>
        </p:nvSpPr>
        <p:spPr>
          <a:xfrm>
            <a:off x="2819400" y="4876800"/>
            <a:ext cx="58605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defRPr/>
            </a:pPr>
            <a:r>
              <a:rPr lang="en-US" sz="2000" b="1" dirty="0"/>
              <a:t>NOTE</a:t>
            </a:r>
            <a:r>
              <a:rPr lang="en-US" sz="2000" dirty="0"/>
              <a:t>:</a:t>
            </a:r>
            <a:r>
              <a:rPr lang="en-US" sz="2000" dirty="0" smtClean="0"/>
              <a:t> The data series is the most important element of the chart. Use formatting tools to call attention </a:t>
            </a:r>
            <a:br>
              <a:rPr lang="en-US" sz="2000" dirty="0" smtClean="0"/>
            </a:br>
            <a:r>
              <a:rPr lang="en-US" sz="2000" dirty="0" smtClean="0"/>
              <a:t>to the graphic and the label. </a:t>
            </a:r>
            <a:endParaRPr lang="en-US" sz="2000" dirty="0" smtClean="0">
              <a:solidFill>
                <a:schemeClr val="bg1"/>
              </a:solidFill>
              <a:ea typeface="ＭＳ Ｐゴシック" charset="-128"/>
              <a:cs typeface="ＭＳ Ｐゴシック" charset="-128"/>
            </a:endParaRPr>
          </a:p>
        </p:txBody>
      </p:sp>
    </p:spTree>
    <p:extLst>
      <p:ext uri="{BB962C8B-B14F-4D97-AF65-F5344CB8AC3E}">
        <p14:creationId xmlns:p14="http://schemas.microsoft.com/office/powerpoint/2010/main" val="265732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Modifying a Chart’s Legend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modify the content of the legend, expand or collapse the legend box, edit the text that is displayed, and change character attributes. </a:t>
            </a:r>
          </a:p>
          <a:p>
            <a:r>
              <a:rPr lang="en-US" sz="2400" dirty="0" smtClean="0"/>
              <a:t>A finished chart should stand alone—that is, the chart should contain sufficient data to convey the intended data analysis. </a:t>
            </a:r>
          </a:p>
          <a:p>
            <a:r>
              <a:rPr lang="en-US" sz="2400" dirty="0" smtClean="0"/>
              <a:t>In the chart you modify in the next exercise, changing the font colors in the legend to match the blocks in the columns provides an additional visual aid that enables the viewer to quickly see the income contribution for each category. </a:t>
            </a:r>
          </a:p>
          <a:p>
            <a:r>
              <a:rPr lang="en-US" sz="2400" dirty="0" smtClean="0"/>
              <a:t>In the next exercise, you will learn to modify a chart’s legend. </a:t>
            </a:r>
          </a:p>
          <a:p>
            <a:endParaRPr lang="en-US" sz="2400" dirty="0"/>
          </a:p>
        </p:txBody>
      </p:sp>
    </p:spTree>
    <p:extLst>
      <p:ext uri="{BB962C8B-B14F-4D97-AF65-F5344CB8AC3E}">
        <p14:creationId xmlns:p14="http://schemas.microsoft.com/office/powerpoint/2010/main" val="3482102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Modify a Chart’s Legend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On the </a:t>
            </a:r>
            <a:r>
              <a:rPr lang="en-US" sz="2400" i="1" dirty="0" smtClean="0"/>
              <a:t>Sales History</a:t>
            </a:r>
            <a:r>
              <a:rPr lang="en-US" sz="2400" dirty="0" smtClean="0"/>
              <a:t> worksheet, select the cell range </a:t>
            </a:r>
            <a:r>
              <a:rPr lang="en-US" sz="2400" b="1" dirty="0" smtClean="0"/>
              <a:t>A4:F9</a:t>
            </a:r>
            <a:r>
              <a:rPr lang="en-US" sz="2400" dirty="0" smtClean="0"/>
              <a:t>. </a:t>
            </a:r>
          </a:p>
          <a:p>
            <a:pPr marL="457200" indent="-457200">
              <a:buFont typeface="+mj-lt"/>
              <a:buAutoNum type="arabicPeriod"/>
            </a:pPr>
            <a:r>
              <a:rPr lang="en-US" sz="2400" dirty="0" smtClean="0"/>
              <a:t>Click </a:t>
            </a:r>
            <a:r>
              <a:rPr lang="en-US" sz="2400" b="1" dirty="0" smtClean="0"/>
              <a:t>Column </a:t>
            </a:r>
            <a:r>
              <a:rPr lang="en-US" sz="2400" dirty="0" smtClean="0"/>
              <a:t>in the Charts group on the Insert tab; the Column chart options menu appears.</a:t>
            </a:r>
          </a:p>
          <a:p>
            <a:pPr marL="457200" indent="-457200">
              <a:buFont typeface="+mj-lt"/>
              <a:buAutoNum type="arabicPeriod"/>
            </a:pPr>
            <a:r>
              <a:rPr lang="en-US" sz="2400" dirty="0" smtClean="0"/>
              <a:t>Select </a:t>
            </a:r>
            <a:r>
              <a:rPr lang="en-US" sz="2400" b="1" dirty="0" smtClean="0"/>
              <a:t>Stacked Column in 3D</a:t>
            </a:r>
            <a:r>
              <a:rPr lang="en-US" sz="2400" dirty="0" smtClean="0"/>
              <a:t> from the Column chart menu; the chart is inserted and the </a:t>
            </a:r>
            <a:r>
              <a:rPr lang="en-US" sz="2400" i="1" dirty="0" smtClean="0"/>
              <a:t>Chart Tools</a:t>
            </a:r>
            <a:r>
              <a:rPr lang="en-US" sz="2400" dirty="0" smtClean="0"/>
              <a:t> tabs become available.</a:t>
            </a:r>
          </a:p>
          <a:p>
            <a:pPr marL="457200" indent="-457200">
              <a:buFont typeface="+mj-lt"/>
              <a:buAutoNum type="arabicPeriod"/>
            </a:pPr>
            <a:r>
              <a:rPr lang="en-US" sz="2400" dirty="0" smtClean="0"/>
              <a:t>Click the </a:t>
            </a:r>
            <a:r>
              <a:rPr lang="en-US" sz="2400" b="1" dirty="0" smtClean="0"/>
              <a:t>more</a:t>
            </a:r>
            <a:r>
              <a:rPr lang="en-US" sz="2400" dirty="0" smtClean="0"/>
              <a:t> arrow at the bottom right of the Chart Layouts group When the Layout gallery opens, click </a:t>
            </a:r>
            <a:r>
              <a:rPr lang="en-US" sz="2400" b="1" dirty="0" smtClean="0"/>
              <a:t>Layout 4</a:t>
            </a:r>
            <a:r>
              <a:rPr lang="en-US" sz="2400" dirty="0" smtClean="0"/>
              <a:t>. The legend has moved and appears below the plot area. </a:t>
            </a:r>
            <a:endParaRPr lang="en-US" sz="2400" dirty="0"/>
          </a:p>
        </p:txBody>
      </p:sp>
    </p:spTree>
    <p:extLst>
      <p:ext uri="{BB962C8B-B14F-4D97-AF65-F5344CB8AC3E}">
        <p14:creationId xmlns:p14="http://schemas.microsoft.com/office/powerpoint/2010/main" val="256195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Modify a Chart’s Legend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to select the </a:t>
            </a:r>
            <a:br>
              <a:rPr lang="en-US" sz="2400" dirty="0" smtClean="0"/>
            </a:br>
            <a:r>
              <a:rPr lang="en-US" sz="2400" dirty="0" smtClean="0"/>
              <a:t>chart’s </a:t>
            </a:r>
            <a:r>
              <a:rPr lang="en-US" sz="2400" b="1" dirty="0" smtClean="0"/>
              <a:t>legend</a:t>
            </a:r>
            <a:r>
              <a:rPr lang="en-US" sz="2400" dirty="0" smtClean="0"/>
              <a:t> and in </a:t>
            </a:r>
            <a:br>
              <a:rPr lang="en-US" sz="2400" dirty="0" smtClean="0"/>
            </a:br>
            <a:r>
              <a:rPr lang="en-US" sz="2400" dirty="0" smtClean="0"/>
              <a:t>the Outline styles, click </a:t>
            </a:r>
            <a:br>
              <a:rPr lang="en-US" sz="2400" dirty="0" smtClean="0"/>
            </a:br>
            <a:r>
              <a:rPr lang="en-US" sz="2400" dirty="0" smtClean="0"/>
              <a:t>the </a:t>
            </a:r>
            <a:r>
              <a:rPr lang="en-US" sz="2400" b="1" dirty="0" smtClean="0"/>
              <a:t>Colored Outline – </a:t>
            </a:r>
            <a:br>
              <a:rPr lang="en-US" sz="2400" b="1" dirty="0" smtClean="0"/>
            </a:br>
            <a:r>
              <a:rPr lang="en-US" sz="2400" b="1" dirty="0" smtClean="0"/>
              <a:t>Blue, Accent 1</a:t>
            </a:r>
            <a:r>
              <a:rPr lang="en-US" sz="2400" dirty="0" smtClean="0"/>
              <a:t> style. </a:t>
            </a:r>
            <a:br>
              <a:rPr lang="en-US" sz="2400" dirty="0" smtClean="0"/>
            </a:br>
            <a:r>
              <a:rPr lang="en-US" sz="2400" dirty="0" smtClean="0"/>
              <a:t>This will enclose the </a:t>
            </a:r>
            <a:br>
              <a:rPr lang="en-US" sz="2400" dirty="0" smtClean="0"/>
            </a:br>
            <a:r>
              <a:rPr lang="en-US" sz="2400" dirty="0" smtClean="0"/>
              <a:t>legend in a light blue </a:t>
            </a:r>
            <a:br>
              <a:rPr lang="en-US" sz="2400" dirty="0" smtClean="0"/>
            </a:br>
            <a:r>
              <a:rPr lang="en-US" sz="2400" dirty="0" smtClean="0"/>
              <a:t>border as illustrated in </a:t>
            </a:r>
            <a:br>
              <a:rPr lang="en-US" sz="2400" dirty="0" smtClean="0"/>
            </a:br>
            <a:r>
              <a:rPr lang="en-US" sz="2400" dirty="0" smtClean="0"/>
              <a:t>the figure. </a:t>
            </a:r>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838"/>
            <a:ext cx="3954245" cy="354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0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Modify a Chart’s Legend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With the </a:t>
            </a:r>
            <a:r>
              <a:rPr lang="en-US" sz="2400" b="1" dirty="0" smtClean="0"/>
              <a:t>legend</a:t>
            </a:r>
            <a:r>
              <a:rPr lang="en-US" sz="2400" dirty="0" smtClean="0"/>
              <a:t> still selected right-click to display the shortcut menu. Click </a:t>
            </a:r>
            <a:r>
              <a:rPr lang="en-US" sz="2400" b="1" dirty="0" smtClean="0"/>
              <a:t>Font</a:t>
            </a:r>
            <a:r>
              <a:rPr lang="en-US" sz="2400" dirty="0" smtClean="0"/>
              <a:t>; the </a:t>
            </a:r>
            <a:r>
              <a:rPr lang="en-US" sz="2400" i="1" dirty="0" smtClean="0"/>
              <a:t>Font</a:t>
            </a:r>
            <a:r>
              <a:rPr lang="en-US" sz="2400" dirty="0" smtClean="0"/>
              <a:t> dialog box appears.</a:t>
            </a:r>
          </a:p>
          <a:p>
            <a:pPr marL="457200" indent="-457200">
              <a:buFont typeface="+mj-lt"/>
              <a:buAutoNum type="arabicPeriod" startAt="6"/>
            </a:pPr>
            <a:r>
              <a:rPr lang="en-US" sz="2400" dirty="0" smtClean="0"/>
              <a:t>In the </a:t>
            </a:r>
            <a:r>
              <a:rPr lang="en-US" sz="2400" i="1" dirty="0" smtClean="0"/>
              <a:t>Font </a:t>
            </a:r>
            <a:r>
              <a:rPr lang="en-US" sz="2400" dirty="0" smtClean="0"/>
              <a:t>dialog box, select </a:t>
            </a:r>
            <a:r>
              <a:rPr lang="en-US" sz="2400" b="1" dirty="0" smtClean="0"/>
              <a:t>Small Caps</a:t>
            </a:r>
            <a:r>
              <a:rPr lang="en-US" sz="2400" dirty="0" smtClean="0"/>
              <a:t> in the Effects option area and click </a:t>
            </a:r>
            <a:r>
              <a:rPr lang="en-US" sz="2400" b="1" dirty="0" smtClean="0"/>
              <a:t>OK</a:t>
            </a:r>
            <a:r>
              <a:rPr lang="en-US" sz="2400" dirty="0" smtClean="0"/>
              <a:t>. This applies the small capital letter format to the text in the legend.</a:t>
            </a:r>
          </a:p>
          <a:p>
            <a:pPr marL="457200" indent="-457200">
              <a:buFont typeface="+mj-lt"/>
              <a:buAutoNum type="arabicPeriod" startAt="6"/>
            </a:pPr>
            <a:r>
              <a:rPr lang="en-US" sz="2400" dirty="0" smtClean="0"/>
              <a:t>Place your mouse cursor directly on the text for </a:t>
            </a:r>
            <a:r>
              <a:rPr lang="en-US" sz="2400" b="1" dirty="0" smtClean="0"/>
              <a:t>Coffee and Espresso</a:t>
            </a:r>
            <a:r>
              <a:rPr lang="en-US" sz="2400" dirty="0" smtClean="0"/>
              <a:t> in the legend; right-click to display the shortcut menu and click </a:t>
            </a:r>
            <a:r>
              <a:rPr lang="en-US" sz="2400" b="1" dirty="0" smtClean="0"/>
              <a:t>Font</a:t>
            </a:r>
            <a:r>
              <a:rPr lang="en-US" sz="2400" dirty="0" smtClean="0"/>
              <a:t>. The </a:t>
            </a:r>
            <a:r>
              <a:rPr lang="en-US" sz="2400" i="1" dirty="0" smtClean="0"/>
              <a:t>Font</a:t>
            </a:r>
            <a:r>
              <a:rPr lang="en-US" sz="2400" dirty="0" smtClean="0"/>
              <a:t> dialog box opens.</a:t>
            </a:r>
          </a:p>
          <a:p>
            <a:pPr marL="457200" indent="-457200">
              <a:buFont typeface="+mj-lt"/>
              <a:buAutoNum type="arabicPeriod" startAt="6"/>
            </a:pPr>
            <a:r>
              <a:rPr lang="en-US" sz="2400" dirty="0" smtClean="0"/>
              <a:t>In the </a:t>
            </a:r>
            <a:r>
              <a:rPr lang="en-US" sz="2400" i="1" dirty="0" smtClean="0"/>
              <a:t>Font</a:t>
            </a:r>
            <a:r>
              <a:rPr lang="en-US" sz="2400" dirty="0" smtClean="0"/>
              <a:t> dialog box, click the </a:t>
            </a:r>
            <a:r>
              <a:rPr lang="en-US" sz="2400" b="1" dirty="0" smtClean="0"/>
              <a:t>Font color</a:t>
            </a:r>
            <a:r>
              <a:rPr lang="en-US" sz="2400" dirty="0" smtClean="0"/>
              <a:t> button, and then click </a:t>
            </a:r>
            <a:r>
              <a:rPr lang="en-US" sz="2400" b="1" dirty="0" smtClean="0"/>
              <a:t>Green</a:t>
            </a:r>
            <a:r>
              <a:rPr lang="en-US" sz="2400" dirty="0" smtClean="0"/>
              <a:t> from the drop-down color palette. Click </a:t>
            </a:r>
            <a:r>
              <a:rPr lang="en-US" sz="2400" b="1" dirty="0" smtClean="0"/>
              <a:t>OK</a:t>
            </a:r>
            <a:r>
              <a:rPr lang="en-US" sz="2400" dirty="0" smtClean="0"/>
              <a:t> to apply the color to the Coffee and Espresso legend text and close the dialog box. </a:t>
            </a:r>
          </a:p>
          <a:p>
            <a:endParaRPr lang="en-US" sz="2400" dirty="0"/>
          </a:p>
        </p:txBody>
      </p:sp>
    </p:spTree>
    <p:extLst>
      <p:ext uri="{BB962C8B-B14F-4D97-AF65-F5344CB8AC3E}">
        <p14:creationId xmlns:p14="http://schemas.microsoft.com/office/powerpoint/2010/main" val="894741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Modify a Chart’s Legend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Repeat step 9 for each legend item and apply the following font colors:</a:t>
            </a:r>
          </a:p>
          <a:p>
            <a:pPr lvl="1"/>
            <a:r>
              <a:rPr lang="en-US" sz="2200" dirty="0" smtClean="0"/>
              <a:t>Bakery:</a:t>
            </a:r>
            <a:r>
              <a:rPr lang="en-US" sz="2200" b="1" dirty="0" smtClean="0"/>
              <a:t> Red</a:t>
            </a:r>
            <a:endParaRPr lang="en-US" sz="2200" dirty="0" smtClean="0"/>
          </a:p>
          <a:p>
            <a:pPr lvl="1"/>
            <a:r>
              <a:rPr lang="en-US" sz="2200" dirty="0" smtClean="0"/>
              <a:t>Coffee Accessories:</a:t>
            </a:r>
            <a:r>
              <a:rPr lang="en-US" sz="2200" b="1" dirty="0" smtClean="0"/>
              <a:t> Orange</a:t>
            </a:r>
            <a:endParaRPr lang="en-US" sz="2200" dirty="0" smtClean="0"/>
          </a:p>
          <a:p>
            <a:pPr lvl="1"/>
            <a:r>
              <a:rPr lang="en-US" sz="2200" dirty="0" smtClean="0"/>
              <a:t>Packaged Coffee/Tea:</a:t>
            </a:r>
            <a:r>
              <a:rPr lang="en-US" sz="2200" b="1" dirty="0" smtClean="0"/>
              <a:t> Light Blue</a:t>
            </a:r>
            <a:endParaRPr lang="en-US" sz="2200" dirty="0" smtClean="0"/>
          </a:p>
          <a:p>
            <a:pPr lvl="1"/>
            <a:r>
              <a:rPr lang="en-US" sz="2200" dirty="0" smtClean="0"/>
              <a:t>Deli:</a:t>
            </a:r>
            <a:r>
              <a:rPr lang="en-US" sz="2200" b="1" dirty="0" smtClean="0"/>
              <a:t> Blue</a:t>
            </a:r>
            <a:endParaRPr lang="en-US" sz="2200" dirty="0" smtClean="0"/>
          </a:p>
          <a:p>
            <a:pPr marL="457200" indent="-457200">
              <a:buFont typeface="+mj-lt"/>
              <a:buAutoNum type="arabicPeriod" startAt="11"/>
            </a:pPr>
            <a:r>
              <a:rPr lang="en-US" sz="2400" b="1" dirty="0" smtClean="0"/>
              <a:t>SAVE</a:t>
            </a:r>
            <a:r>
              <a:rPr lang="en-US" sz="2400" dirty="0" smtClean="0"/>
              <a:t> the file as </a:t>
            </a:r>
            <a:r>
              <a:rPr lang="en-US" sz="2400" b="1" i="1" dirty="0" smtClean="0"/>
              <a:t>Chart 1</a:t>
            </a:r>
            <a:r>
              <a:rPr lang="en-US" sz="2400" dirty="0" smtClean="0"/>
              <a:t>.</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2248088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Modifying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modify a chart by adding or deleting elements or by moving or resizing the chart. </a:t>
            </a:r>
          </a:p>
          <a:p>
            <a:r>
              <a:rPr lang="en-US" sz="2400" dirty="0" smtClean="0"/>
              <a:t>You can also change the chart type without having to delete the existing chart and create a new one. </a:t>
            </a:r>
          </a:p>
          <a:p>
            <a:r>
              <a:rPr lang="en-US" sz="2400" dirty="0" smtClean="0"/>
              <a:t>Adding elements to a chart can provide additional information that was not available in the data you selected to create the chart. For example, the stacked column chart you worked with in the preceding exercise does not have a title and it does not indicate that the sales amounts are in thousands. That kind of information can be displayed in labels.  </a:t>
            </a:r>
          </a:p>
          <a:p>
            <a:endParaRPr lang="en-US" sz="2400" dirty="0"/>
          </a:p>
        </p:txBody>
      </p:sp>
    </p:spTree>
    <p:extLst>
      <p:ext uri="{BB962C8B-B14F-4D97-AF65-F5344CB8AC3E}">
        <p14:creationId xmlns:p14="http://schemas.microsoft.com/office/powerpoint/2010/main" val="3542458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Modifying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Labels make it easy to understand chart data. </a:t>
            </a:r>
          </a:p>
          <a:p>
            <a:r>
              <a:rPr lang="en-US" sz="2400" dirty="0" smtClean="0"/>
              <a:t>You can display series names, category names, and percentages in data labels. </a:t>
            </a:r>
          </a:p>
          <a:p>
            <a:r>
              <a:rPr lang="en-US" sz="2400" dirty="0" smtClean="0"/>
              <a:t>To prevent data labels from overlapping, and to make them easier to read, you can adjust their positions on the chart. </a:t>
            </a:r>
          </a:p>
          <a:p>
            <a:r>
              <a:rPr lang="en-US" sz="2400" dirty="0" smtClean="0"/>
              <a:t>In the next exercise, you learn to use the Layout tab commands to add chart labels.</a:t>
            </a:r>
            <a:endParaRPr lang="en-US" sz="2400" dirty="0"/>
          </a:p>
        </p:txBody>
      </p:sp>
    </p:spTree>
    <p:extLst>
      <p:ext uri="{BB962C8B-B14F-4D97-AF65-F5344CB8AC3E}">
        <p14:creationId xmlns:p14="http://schemas.microsoft.com/office/powerpoint/2010/main" val="3361837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Add Elements to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With the chart still active click the </a:t>
            </a:r>
            <a:r>
              <a:rPr lang="en-US" sz="2400" b="1" dirty="0" smtClean="0"/>
              <a:t>Layout</a:t>
            </a:r>
            <a:r>
              <a:rPr lang="en-US" sz="2400" dirty="0" smtClean="0"/>
              <a:t> tab.</a:t>
            </a:r>
          </a:p>
          <a:p>
            <a:pPr marL="457200" indent="-457200">
              <a:buFont typeface="+mj-lt"/>
              <a:buAutoNum type="arabicPeriod"/>
            </a:pPr>
            <a:r>
              <a:rPr lang="en-US" sz="2400" dirty="0" smtClean="0"/>
              <a:t>Click </a:t>
            </a:r>
            <a:r>
              <a:rPr lang="en-US" sz="2400" b="1" dirty="0" smtClean="0"/>
              <a:t>Axis Titles</a:t>
            </a:r>
            <a:r>
              <a:rPr lang="en-US" sz="2400" dirty="0" smtClean="0"/>
              <a:t> in the Labels group, then point to the </a:t>
            </a:r>
            <a:r>
              <a:rPr lang="en-US" sz="2400" b="1" dirty="0" smtClean="0"/>
              <a:t>Primary Vertical Axis Title</a:t>
            </a:r>
            <a:r>
              <a:rPr lang="en-US" sz="2400" dirty="0" smtClean="0"/>
              <a:t> in the drop-down menu that appears; the Primary Vertical Axis Title options list is displayed.</a:t>
            </a:r>
          </a:p>
          <a:p>
            <a:pPr marL="457200" indent="-457200">
              <a:buFont typeface="+mj-lt"/>
              <a:buAutoNum type="arabicPeriod"/>
            </a:pPr>
            <a:r>
              <a:rPr lang="en-US" sz="2400" dirty="0" smtClean="0"/>
              <a:t>Click </a:t>
            </a:r>
            <a:r>
              <a:rPr lang="en-US" sz="2400" b="1" dirty="0" smtClean="0"/>
              <a:t>Vertical Title</a:t>
            </a:r>
            <a:r>
              <a:rPr lang="en-US" sz="2400" dirty="0" smtClean="0"/>
              <a:t>. An Axis title text box appears in the chart. Select the </a:t>
            </a:r>
            <a:r>
              <a:rPr lang="en-US" sz="2400" i="1" dirty="0" smtClean="0"/>
              <a:t>Axis Title</a:t>
            </a:r>
            <a:r>
              <a:rPr lang="en-US" sz="2400" dirty="0" smtClean="0"/>
              <a:t> text, and key </a:t>
            </a:r>
            <a:r>
              <a:rPr lang="en-US" sz="2400" b="1" dirty="0" smtClean="0"/>
              <a:t>(In Thousands)</a:t>
            </a:r>
            <a:r>
              <a:rPr lang="en-US" sz="2400" dirty="0" smtClean="0"/>
              <a:t> in the title text box.</a:t>
            </a:r>
          </a:p>
          <a:p>
            <a:pPr marL="457200" indent="-457200">
              <a:buFont typeface="+mj-lt"/>
              <a:buAutoNum type="arabicPeriod"/>
            </a:pPr>
            <a:r>
              <a:rPr lang="en-US" sz="2400" dirty="0" smtClean="0"/>
              <a:t>Click </a:t>
            </a:r>
            <a:r>
              <a:rPr lang="en-US" sz="2400" b="1" dirty="0" smtClean="0"/>
              <a:t>Chart Title</a:t>
            </a:r>
            <a:r>
              <a:rPr lang="en-US" sz="2400" dirty="0" smtClean="0"/>
              <a:t> in the Labels group. Click </a:t>
            </a:r>
            <a:r>
              <a:rPr lang="en-US" sz="2400" b="1" dirty="0" smtClean="0"/>
              <a:t>Above Chart</a:t>
            </a:r>
            <a:r>
              <a:rPr lang="en-US" sz="2400" dirty="0" smtClean="0"/>
              <a:t> in the drop-down menu that appears. A text box displaying </a:t>
            </a:r>
            <a:r>
              <a:rPr lang="en-US" sz="2400" i="1" dirty="0" smtClean="0"/>
              <a:t>Chart Title</a:t>
            </a:r>
            <a:r>
              <a:rPr lang="en-US" sz="2400" dirty="0" smtClean="0"/>
              <a:t> is inserted above the columns.</a:t>
            </a:r>
          </a:p>
        </p:txBody>
      </p:sp>
    </p:spTree>
    <p:extLst>
      <p:ext uri="{BB962C8B-B14F-4D97-AF65-F5344CB8AC3E}">
        <p14:creationId xmlns:p14="http://schemas.microsoft.com/office/powerpoint/2010/main" val="1225948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Elements to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the text and replace it with </a:t>
            </a:r>
            <a:r>
              <a:rPr lang="en-US" sz="2400" b="1" dirty="0" smtClean="0"/>
              <a:t>Sales History</a:t>
            </a:r>
            <a:r>
              <a:rPr lang="en-US" sz="2400" dirty="0" smtClean="0"/>
              <a:t>.</a:t>
            </a:r>
          </a:p>
          <a:p>
            <a:pPr marL="457200" indent="-457200">
              <a:buFont typeface="+mj-lt"/>
              <a:buAutoNum type="arabicPeriod" startAt="5"/>
            </a:pPr>
            <a:r>
              <a:rPr lang="en-US" sz="2400" dirty="0" smtClean="0"/>
              <a:t>Click </a:t>
            </a:r>
            <a:r>
              <a:rPr lang="en-US" sz="2400" b="1" dirty="0" smtClean="0"/>
              <a:t>Data Labels</a:t>
            </a:r>
            <a:r>
              <a:rPr lang="en-US" sz="2400" dirty="0" smtClean="0"/>
              <a:t> in the Labels group. Click </a:t>
            </a:r>
            <a:r>
              <a:rPr lang="en-US" sz="2400" b="1" dirty="0" smtClean="0"/>
              <a:t>None</a:t>
            </a:r>
            <a:r>
              <a:rPr lang="en-US" sz="2400" dirty="0" smtClean="0"/>
              <a:t>. The Labels are removed from each column in the chart. Click on </a:t>
            </a:r>
            <a:r>
              <a:rPr lang="en-US" sz="2400" b="1" dirty="0" smtClean="0"/>
              <a:t>Data Labels</a:t>
            </a:r>
            <a:r>
              <a:rPr lang="en-US" sz="2400" dirty="0" smtClean="0"/>
              <a:t> again to restore the labels showing the dollar amount of sales in each category.</a:t>
            </a:r>
          </a:p>
          <a:p>
            <a:pPr marL="457200" indent="-457200">
              <a:buFont typeface="+mj-lt"/>
              <a:buAutoNum type="arabicPeriod" startAt="5"/>
            </a:pPr>
            <a:r>
              <a:rPr lang="en-US" sz="2400" dirty="0" smtClean="0"/>
              <a:t>Click </a:t>
            </a:r>
            <a:r>
              <a:rPr lang="en-US" sz="2400" b="1" dirty="0" smtClean="0"/>
              <a:t>Gridlines</a:t>
            </a:r>
            <a:r>
              <a:rPr lang="en-US" sz="2400" dirty="0" smtClean="0"/>
              <a:t> in the Axes group. Point to </a:t>
            </a:r>
            <a:r>
              <a:rPr lang="en-US" sz="2400" b="1" dirty="0" smtClean="0"/>
              <a:t>Primary </a:t>
            </a:r>
            <a:r>
              <a:rPr lang="en-US" sz="2400" b="1" dirty="0" smtClean="0"/>
              <a:t>Horizontal Gridlines</a:t>
            </a:r>
            <a:r>
              <a:rPr lang="en-US" sz="2400" dirty="0" smtClean="0"/>
              <a:t> </a:t>
            </a:r>
            <a:r>
              <a:rPr lang="en-US" sz="2400" dirty="0" smtClean="0"/>
              <a:t>and click </a:t>
            </a:r>
            <a:r>
              <a:rPr lang="en-US" sz="2400" b="1" dirty="0" smtClean="0"/>
              <a:t>Major Gridlines</a:t>
            </a:r>
            <a:r>
              <a:rPr lang="en-US" sz="2400" dirty="0" smtClean="0"/>
              <a:t>.</a:t>
            </a:r>
          </a:p>
          <a:p>
            <a:pPr marL="457200" indent="-457200">
              <a:buFont typeface="+mj-lt"/>
              <a:buAutoNum type="arabicPeriod" startAt="5"/>
            </a:pPr>
            <a:r>
              <a:rPr lang="en-US" sz="2400" dirty="0" smtClean="0"/>
              <a:t>In the Labels group, click </a:t>
            </a:r>
            <a:r>
              <a:rPr lang="en-US" sz="2400" b="1" dirty="0" smtClean="0"/>
              <a:t>Axis Titles</a:t>
            </a:r>
            <a:r>
              <a:rPr lang="en-US" sz="2400" dirty="0" smtClean="0"/>
              <a:t> then and point to </a:t>
            </a:r>
            <a:r>
              <a:rPr lang="en-US" sz="2400" b="1" dirty="0" smtClean="0"/>
              <a:t>Primary Horizontal Axis Title</a:t>
            </a:r>
            <a:r>
              <a:rPr lang="en-US" sz="2400" dirty="0" smtClean="0"/>
              <a:t>. The drop-down menu appears.</a:t>
            </a:r>
          </a:p>
          <a:p>
            <a:pPr marL="457200" indent="-457200">
              <a:buFont typeface="+mj-lt"/>
              <a:buAutoNum type="arabicPeriod" startAt="5"/>
            </a:pPr>
            <a:r>
              <a:rPr lang="en-US" sz="2400" dirty="0" smtClean="0"/>
              <a:t>Click </a:t>
            </a:r>
            <a:r>
              <a:rPr lang="en-US" sz="2400" b="1" dirty="0" smtClean="0"/>
              <a:t>Title Below Axis</a:t>
            </a:r>
            <a:r>
              <a:rPr lang="en-US" sz="2400" dirty="0" smtClean="0"/>
              <a:t>.</a:t>
            </a:r>
          </a:p>
          <a:p>
            <a:endParaRPr lang="en-US" sz="2400" dirty="0"/>
          </a:p>
        </p:txBody>
      </p:sp>
    </p:spTree>
    <p:extLst>
      <p:ext uri="{BB962C8B-B14F-4D97-AF65-F5344CB8AC3E}">
        <p14:creationId xmlns:p14="http://schemas.microsoft.com/office/powerpoint/2010/main" val="264214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Building Charts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smtClean="0"/>
              <a:t>chart </a:t>
            </a:r>
            <a:r>
              <a:rPr lang="en-US" sz="2400" dirty="0" smtClean="0"/>
              <a:t>is a graphical representation of numeric data in a worksheet. </a:t>
            </a:r>
          </a:p>
          <a:p>
            <a:r>
              <a:rPr lang="en-US" sz="2400" dirty="0" smtClean="0"/>
              <a:t>Creating a chart is quick and easy in Excel, and the program provides a variety of chart types from which to choose. </a:t>
            </a:r>
          </a:p>
          <a:p>
            <a:r>
              <a:rPr lang="en-US" sz="2400" dirty="0" smtClean="0"/>
              <a:t>To build a chart in Excel, you must first select the data that will be included in the chart, then choose the type of chart in which you want to display the data. </a:t>
            </a:r>
          </a:p>
        </p:txBody>
      </p:sp>
    </p:spTree>
    <p:extLst>
      <p:ext uri="{BB962C8B-B14F-4D97-AF65-F5344CB8AC3E}">
        <p14:creationId xmlns:p14="http://schemas.microsoft.com/office/powerpoint/2010/main" val="795787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Elements to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Key </a:t>
            </a:r>
            <a:r>
              <a:rPr lang="en-US" sz="2400" b="1" dirty="0" smtClean="0"/>
              <a:t>Annual Sales</a:t>
            </a:r>
            <a:r>
              <a:rPr lang="en-US" sz="2400" dirty="0" smtClean="0"/>
              <a:t> in </a:t>
            </a:r>
            <a:br>
              <a:rPr lang="en-US" sz="2400" dirty="0" smtClean="0"/>
            </a:br>
            <a:r>
              <a:rPr lang="en-US" sz="2400" dirty="0" smtClean="0"/>
              <a:t>the </a:t>
            </a:r>
            <a:r>
              <a:rPr lang="en-US" sz="2400" i="1" dirty="0" smtClean="0"/>
              <a:t>Axis Title</a:t>
            </a:r>
            <a:r>
              <a:rPr lang="en-US" sz="2400" dirty="0" smtClean="0"/>
              <a:t> text box </a:t>
            </a:r>
            <a:br>
              <a:rPr lang="en-US" sz="2400" dirty="0" smtClean="0"/>
            </a:br>
            <a:r>
              <a:rPr lang="en-US" sz="2400" dirty="0" smtClean="0"/>
              <a:t>as illustrated in the </a:t>
            </a:r>
            <a:br>
              <a:rPr lang="en-US" sz="2400" dirty="0" smtClean="0"/>
            </a:br>
            <a:r>
              <a:rPr lang="en-US" sz="2400" dirty="0" smtClean="0"/>
              <a:t>figure.</a:t>
            </a:r>
          </a:p>
          <a:p>
            <a:pPr marL="457200" indent="-457200">
              <a:buFont typeface="+mj-lt"/>
              <a:buAutoNum type="arabicPeriod" startAt="10"/>
            </a:pPr>
            <a:r>
              <a:rPr lang="en-US" sz="2400" b="1" dirty="0" smtClean="0"/>
              <a:t>SAVE</a:t>
            </a:r>
            <a:r>
              <a:rPr lang="en-US" sz="2400" dirty="0" smtClean="0"/>
              <a:t> the workbook </a:t>
            </a:r>
            <a:br>
              <a:rPr lang="en-US" sz="2400" dirty="0" smtClean="0"/>
            </a:br>
            <a:r>
              <a:rPr lang="en-US" sz="2400" dirty="0" smtClean="0"/>
              <a:t>with the same name.</a:t>
            </a:r>
          </a:p>
          <a:p>
            <a:r>
              <a:rPr lang="en-US" sz="2400" b="1" dirty="0" smtClean="0"/>
              <a:t>LEAVE</a:t>
            </a:r>
            <a:r>
              <a:rPr lang="en-US" sz="2400" dirty="0" smtClean="0"/>
              <a:t> the workbook </a:t>
            </a:r>
            <a:br>
              <a:rPr lang="en-US" sz="2400" dirty="0" smtClean="0"/>
            </a:br>
            <a:r>
              <a:rPr lang="en-US" sz="2400" dirty="0" smtClean="0"/>
              <a:t>open to use in the next </a:t>
            </a:r>
            <a:br>
              <a:rPr lang="en-US" sz="2400" dirty="0" smtClean="0"/>
            </a:br>
            <a:r>
              <a:rPr lang="en-US" sz="2400" dirty="0" smtClean="0"/>
              <a:t>exercise.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44824"/>
            <a:ext cx="4696062" cy="341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65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Deleting Elements from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a chart becomes too cluttered, you may need to delete nonessential elements. </a:t>
            </a:r>
          </a:p>
          <a:p>
            <a:r>
              <a:rPr lang="en-US" sz="2400" dirty="0" smtClean="0"/>
              <a:t>You can use the Layout tab commands to delete chart elements, or you can select an element on the chart and press the Delete key. </a:t>
            </a:r>
          </a:p>
          <a:p>
            <a:r>
              <a:rPr lang="en-US" sz="2400" dirty="0" smtClean="0"/>
              <a:t>You can also select an element in the Current Selection group and press Delete. </a:t>
            </a:r>
          </a:p>
          <a:p>
            <a:r>
              <a:rPr lang="en-US" sz="2400" dirty="0" smtClean="0"/>
              <a:t>You will use this next exercise to delete elements from the chart.</a:t>
            </a:r>
          </a:p>
          <a:p>
            <a:endParaRPr lang="en-US" sz="2400" dirty="0"/>
          </a:p>
        </p:txBody>
      </p:sp>
    </p:spTree>
    <p:extLst>
      <p:ext uri="{BB962C8B-B14F-4D97-AF65-F5344CB8AC3E}">
        <p14:creationId xmlns:p14="http://schemas.microsoft.com/office/powerpoint/2010/main" val="3729169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Delete Elements from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Layout tab</a:t>
            </a:r>
            <a:r>
              <a:rPr lang="en-US" sz="2400" dirty="0" smtClean="0"/>
              <a:t> in Chart Design tools, click </a:t>
            </a:r>
            <a:r>
              <a:rPr lang="en-US" sz="2400" b="1" dirty="0" smtClean="0"/>
              <a:t>Axis Titles</a:t>
            </a:r>
            <a:r>
              <a:rPr lang="en-US" sz="2400" dirty="0" smtClean="0"/>
              <a:t> and point to </a:t>
            </a:r>
            <a:r>
              <a:rPr lang="en-US" sz="2400" b="1" dirty="0" smtClean="0"/>
              <a:t>Primary Horizontal Axis Title</a:t>
            </a:r>
            <a:r>
              <a:rPr lang="en-US" sz="2400" dirty="0" smtClean="0"/>
              <a:t>. Click </a:t>
            </a:r>
            <a:r>
              <a:rPr lang="en-US" sz="2400" b="1" dirty="0" smtClean="0"/>
              <a:t>None</a:t>
            </a:r>
            <a:r>
              <a:rPr lang="en-US" sz="2400" dirty="0" smtClean="0"/>
              <a:t>. There is now no horizontal axis in the chart.</a:t>
            </a:r>
          </a:p>
          <a:p>
            <a:pPr marL="457200" indent="-457200">
              <a:buFont typeface="+mj-lt"/>
              <a:buAutoNum type="arabicPeriod"/>
            </a:pPr>
            <a:r>
              <a:rPr lang="en-US" sz="2400" dirty="0" smtClean="0"/>
              <a:t>Click </a:t>
            </a:r>
            <a:r>
              <a:rPr lang="en-US" sz="2400" b="1" dirty="0" smtClean="0"/>
              <a:t>Gridlines</a:t>
            </a:r>
            <a:r>
              <a:rPr lang="en-US" sz="2400" dirty="0" smtClean="0"/>
              <a:t> in the Axes group, point to </a:t>
            </a:r>
            <a:r>
              <a:rPr lang="en-US" sz="2400" b="1" dirty="0" smtClean="0"/>
              <a:t>Primary Vertical Gridlines</a:t>
            </a:r>
            <a:r>
              <a:rPr lang="en-US" sz="2400" dirty="0" smtClean="0"/>
              <a:t>. Click </a:t>
            </a:r>
            <a:r>
              <a:rPr lang="en-US" sz="2400" b="1" dirty="0" smtClean="0"/>
              <a:t>None</a:t>
            </a:r>
            <a:r>
              <a:rPr lang="en-US" sz="2400" dirty="0" smtClean="0"/>
              <a:t>. There are now no gridlines in the chart.</a:t>
            </a:r>
          </a:p>
          <a:p>
            <a:endParaRPr lang="en-US" sz="2400" dirty="0"/>
          </a:p>
        </p:txBody>
      </p:sp>
    </p:spTree>
    <p:extLst>
      <p:ext uri="{BB962C8B-B14F-4D97-AF65-F5344CB8AC3E}">
        <p14:creationId xmlns:p14="http://schemas.microsoft.com/office/powerpoint/2010/main" val="4078832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Delete Elements from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Design</a:t>
            </a:r>
            <a:r>
              <a:rPr lang="en-US" sz="2400" dirty="0" smtClean="0"/>
              <a:t> tab and </a:t>
            </a:r>
            <a:br>
              <a:rPr lang="en-US" sz="2400" dirty="0" smtClean="0"/>
            </a:br>
            <a:r>
              <a:rPr lang="en-US" sz="2400" dirty="0" smtClean="0"/>
              <a:t>click </a:t>
            </a:r>
            <a:r>
              <a:rPr lang="en-US" sz="2400" b="1" dirty="0" smtClean="0"/>
              <a:t>Switch Row/Column</a:t>
            </a:r>
            <a:r>
              <a:rPr lang="en-US" sz="2400" dirty="0" smtClean="0"/>
              <a:t>. </a:t>
            </a:r>
            <a:br>
              <a:rPr lang="en-US" sz="2400" dirty="0" smtClean="0"/>
            </a:br>
            <a:r>
              <a:rPr lang="en-US" sz="2400" dirty="0" smtClean="0"/>
              <a:t>The data display is </a:t>
            </a:r>
            <a:br>
              <a:rPr lang="en-US" sz="2400" dirty="0" smtClean="0"/>
            </a:br>
            <a:r>
              <a:rPr lang="en-US" sz="2400" dirty="0" smtClean="0"/>
              <a:t>changed to have all sales </a:t>
            </a:r>
            <a:br>
              <a:rPr lang="en-US" sz="2400" dirty="0" smtClean="0"/>
            </a:br>
            <a:r>
              <a:rPr lang="en-US" sz="2400" dirty="0" smtClean="0"/>
              <a:t>for one category stacked </a:t>
            </a:r>
            <a:br>
              <a:rPr lang="en-US" sz="2400" dirty="0" smtClean="0"/>
            </a:br>
            <a:r>
              <a:rPr lang="en-US" sz="2400" dirty="0" smtClean="0"/>
              <a:t>as illustrated in the figure.</a:t>
            </a:r>
          </a:p>
          <a:p>
            <a:pPr marL="457200" indent="-457200">
              <a:buFont typeface="+mj-lt"/>
              <a:buAutoNum type="arabicPeriod" startAt="3"/>
            </a:pPr>
            <a:r>
              <a:rPr lang="en-US" sz="2400" dirty="0" smtClean="0"/>
              <a:t>Click </a:t>
            </a:r>
            <a:r>
              <a:rPr lang="en-US" sz="2400" b="1" dirty="0" smtClean="0"/>
              <a:t>Switch Row/Column</a:t>
            </a:r>
            <a:r>
              <a:rPr lang="en-US" sz="2400" dirty="0" smtClean="0"/>
              <a:t> </a:t>
            </a:r>
            <a:br>
              <a:rPr lang="en-US" sz="2400" dirty="0" smtClean="0"/>
            </a:br>
            <a:r>
              <a:rPr lang="en-US" sz="2400" dirty="0" smtClean="0"/>
              <a:t>to Undo.</a:t>
            </a:r>
          </a:p>
          <a:p>
            <a:pPr marL="457200" indent="-457200">
              <a:buFont typeface="+mj-lt"/>
              <a:buAutoNum type="arabicPeriod" startAt="3"/>
            </a:pPr>
            <a:r>
              <a:rPr lang="en-US" sz="2400" b="1" dirty="0" smtClean="0"/>
              <a:t>SAVE </a:t>
            </a:r>
            <a:r>
              <a:rPr lang="en-US" sz="2400" dirty="0" smtClean="0"/>
              <a:t>the workbook.</a:t>
            </a:r>
          </a:p>
          <a:p>
            <a:r>
              <a:rPr lang="en-US" sz="2400" b="1" dirty="0" smtClean="0"/>
              <a:t>LEAVE</a:t>
            </a:r>
            <a:r>
              <a:rPr lang="en-US" sz="2400" dirty="0" smtClean="0"/>
              <a:t> the workbook open </a:t>
            </a:r>
            <a:br>
              <a:rPr lang="en-US" sz="2400" dirty="0" smtClean="0"/>
            </a:br>
            <a:r>
              <a:rPr lang="en-US" sz="2400" dirty="0" smtClean="0"/>
              <a:t>to use in the next exercise.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6"/>
            <a:ext cx="4156882" cy="318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18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Moving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you insert a chart, by default, it is embedded in the worksheet. </a:t>
            </a:r>
          </a:p>
          <a:p>
            <a:r>
              <a:rPr lang="en-US" sz="2400" dirty="0" smtClean="0"/>
              <a:t>You can click a corner of a chart or the midpoint of any side to display move handles (four-sided arrow). </a:t>
            </a:r>
          </a:p>
          <a:p>
            <a:r>
              <a:rPr lang="en-US" sz="2400" dirty="0" smtClean="0"/>
              <a:t>You can use the move handles to drag the chart to any location on the worksheet. </a:t>
            </a:r>
          </a:p>
          <a:p>
            <a:r>
              <a:rPr lang="en-US" sz="2400" dirty="0" smtClean="0"/>
              <a:t>Sometimes you want a chart to be on a chart sheet so that it can be reviewed without the worksheet data. </a:t>
            </a:r>
          </a:p>
          <a:p>
            <a:r>
              <a:rPr lang="en-US" sz="2400" dirty="0" smtClean="0"/>
              <a:t>In the next exercise, you will move charts in the workbook.</a:t>
            </a:r>
          </a:p>
          <a:p>
            <a:endParaRPr lang="en-US" sz="2400" dirty="0"/>
          </a:p>
        </p:txBody>
      </p:sp>
    </p:spTree>
    <p:extLst>
      <p:ext uri="{BB962C8B-B14F-4D97-AF65-F5344CB8AC3E}">
        <p14:creationId xmlns:p14="http://schemas.microsoft.com/office/powerpoint/2010/main" val="490386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Move a Chart</a:t>
            </a:r>
          </a:p>
        </p:txBody>
      </p:sp>
      <p:sp>
        <p:nvSpPr>
          <p:cNvPr id="21506" name="Rectangle 3"/>
          <p:cNvSpPr>
            <a:spLocks noGrp="1" noChangeArrowheads="1"/>
          </p:cNvSpPr>
          <p:nvPr>
            <p:ph type="body" idx="1"/>
          </p:nvPr>
        </p:nvSpPr>
        <p:spPr>
          <a:xfrm>
            <a:off x="457200" y="1600200"/>
            <a:ext cx="8229600" cy="4876800"/>
          </a:xfrm>
        </p:spPr>
        <p:txBody>
          <a:bodyPr>
            <a:normAutofit fontScale="92500" lnSpcReduction="10000"/>
          </a:bodyPr>
          <a:lstStyle/>
          <a:p>
            <a:r>
              <a:rPr lang="en-US" sz="2200" b="1" dirty="0" smtClean="0"/>
              <a:t>USE </a:t>
            </a:r>
            <a:r>
              <a:rPr lang="en-US" sz="2200" dirty="0" smtClean="0"/>
              <a:t>the workbook from the previous exercise.</a:t>
            </a:r>
          </a:p>
          <a:p>
            <a:pPr marL="457200" indent="-457200">
              <a:buFont typeface="+mj-lt"/>
              <a:buAutoNum type="arabicPeriod"/>
            </a:pPr>
            <a:r>
              <a:rPr lang="en-US" sz="2200" dirty="0" smtClean="0"/>
              <a:t>Click a blank area in the </a:t>
            </a:r>
            <a:r>
              <a:rPr lang="en-US" sz="2200" i="1" dirty="0" smtClean="0"/>
              <a:t>Sales History</a:t>
            </a:r>
            <a:r>
              <a:rPr lang="en-US" sz="2200" dirty="0" smtClean="0"/>
              <a:t> chart to deselect any previous actions.</a:t>
            </a:r>
          </a:p>
          <a:p>
            <a:pPr marL="457200" indent="-457200">
              <a:buFont typeface="+mj-lt"/>
              <a:buAutoNum type="arabicPeriod"/>
            </a:pPr>
            <a:r>
              <a:rPr lang="en-US" sz="2200" dirty="0" smtClean="0"/>
              <a:t>Mouse over the chart to activate the move pointer (crosshairs). Click, hold and drag the chart to center it in columns </a:t>
            </a:r>
            <a:r>
              <a:rPr lang="en-US" sz="2200" b="1" dirty="0" smtClean="0"/>
              <a:t>B </a:t>
            </a:r>
            <a:r>
              <a:rPr lang="en-US" sz="2200" dirty="0" smtClean="0"/>
              <a:t>to </a:t>
            </a:r>
            <a:r>
              <a:rPr lang="en-US" sz="2200" b="1" dirty="0" smtClean="0"/>
              <a:t>G</a:t>
            </a:r>
            <a:r>
              <a:rPr lang="en-US" sz="2200" dirty="0" smtClean="0"/>
              <a:t>.</a:t>
            </a:r>
          </a:p>
          <a:p>
            <a:pPr marL="457200" indent="-457200">
              <a:buFont typeface="+mj-lt"/>
              <a:buAutoNum type="arabicPeriod"/>
            </a:pPr>
            <a:r>
              <a:rPr lang="en-US" sz="2200" dirty="0" smtClean="0"/>
              <a:t>The chart remains selected. Click the </a:t>
            </a:r>
            <a:r>
              <a:rPr lang="en-US" sz="2200" b="1" dirty="0" smtClean="0"/>
              <a:t>Design</a:t>
            </a:r>
            <a:r>
              <a:rPr lang="en-US" sz="2200" dirty="0" smtClean="0"/>
              <a:t> tab.</a:t>
            </a:r>
          </a:p>
          <a:p>
            <a:pPr marL="457200" indent="-457200">
              <a:buFont typeface="+mj-lt"/>
              <a:buAutoNum type="arabicPeriod"/>
            </a:pPr>
            <a:r>
              <a:rPr lang="en-US" sz="2200" dirty="0" smtClean="0"/>
              <a:t>Click </a:t>
            </a:r>
            <a:r>
              <a:rPr lang="en-US" sz="2200" b="1" dirty="0" smtClean="0"/>
              <a:t>Move Chart </a:t>
            </a:r>
            <a:r>
              <a:rPr lang="en-US" sz="2200" dirty="0" smtClean="0"/>
              <a:t>in the </a:t>
            </a:r>
          </a:p>
          <a:p>
            <a:pPr marL="465138" indent="0">
              <a:buNone/>
            </a:pPr>
            <a:r>
              <a:rPr lang="en-US" sz="2200" dirty="0" smtClean="0"/>
              <a:t>Location group. The </a:t>
            </a:r>
            <a:r>
              <a:rPr lang="en-US" sz="2200" i="1" dirty="0" smtClean="0"/>
              <a:t>Move </a:t>
            </a:r>
            <a:endParaRPr lang="en-US" sz="2200" i="1" dirty="0" smtClean="0"/>
          </a:p>
          <a:p>
            <a:pPr marL="465138" indent="0">
              <a:buNone/>
            </a:pPr>
            <a:r>
              <a:rPr lang="en-US" sz="2200" i="1" dirty="0" smtClean="0"/>
              <a:t>Chart</a:t>
            </a:r>
            <a:r>
              <a:rPr lang="en-US" sz="2200" dirty="0" smtClean="0"/>
              <a:t> </a:t>
            </a:r>
            <a:r>
              <a:rPr lang="en-US" sz="2200" dirty="0" smtClean="0"/>
              <a:t>dialog box </a:t>
            </a:r>
            <a:r>
              <a:rPr lang="en-US" sz="2200" dirty="0" smtClean="0"/>
              <a:t>shown </a:t>
            </a:r>
            <a:r>
              <a:rPr lang="en-US" sz="2200" dirty="0" smtClean="0"/>
              <a:t>in </a:t>
            </a:r>
            <a:endParaRPr lang="en-US" sz="2200" dirty="0" smtClean="0"/>
          </a:p>
          <a:p>
            <a:pPr marL="465138" indent="0">
              <a:buNone/>
            </a:pPr>
            <a:r>
              <a:rPr lang="en-US" sz="2200" dirty="0" smtClean="0"/>
              <a:t>the </a:t>
            </a:r>
            <a:r>
              <a:rPr lang="en-US" sz="2200" dirty="0" smtClean="0"/>
              <a:t>figure opens, </a:t>
            </a:r>
            <a:r>
              <a:rPr lang="en-US" sz="2200" dirty="0" smtClean="0"/>
              <a:t>with </a:t>
            </a:r>
            <a:r>
              <a:rPr lang="en-US" sz="2200" dirty="0" smtClean="0"/>
              <a:t>the </a:t>
            </a:r>
            <a:endParaRPr lang="en-US" sz="2200" dirty="0" smtClean="0"/>
          </a:p>
          <a:p>
            <a:pPr marL="465138" indent="0">
              <a:buNone/>
            </a:pPr>
            <a:r>
              <a:rPr lang="en-US" sz="2200" dirty="0" smtClean="0"/>
              <a:t>default </a:t>
            </a:r>
            <a:r>
              <a:rPr lang="en-US" sz="2200" dirty="0" smtClean="0"/>
              <a:t>setting—New </a:t>
            </a:r>
            <a:r>
              <a:rPr lang="en-US" sz="2200" dirty="0" smtClean="0"/>
              <a:t>Sheet</a:t>
            </a:r>
          </a:p>
          <a:p>
            <a:pPr marL="465138" indent="0">
              <a:buNone/>
            </a:pPr>
            <a:r>
              <a:rPr lang="en-US" sz="2200" dirty="0" smtClean="0"/>
              <a:t>—selected</a:t>
            </a:r>
            <a:r>
              <a:rPr lang="en-US" sz="2200" dirty="0" smtClean="0"/>
              <a:t>. This setting </a:t>
            </a:r>
            <a:br>
              <a:rPr lang="en-US" sz="2200" dirty="0" smtClean="0"/>
            </a:br>
            <a:r>
              <a:rPr lang="en-US" sz="2200" dirty="0" smtClean="0"/>
              <a:t>places the chart as an object </a:t>
            </a:r>
            <a:br>
              <a:rPr lang="en-US" sz="2200" dirty="0" smtClean="0"/>
            </a:br>
            <a:r>
              <a:rPr lang="en-US" sz="2200" dirty="0" smtClean="0"/>
              <a:t>in a new worksheet.  </a:t>
            </a:r>
            <a:endParaRPr lang="en-US" sz="2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877" y="3789040"/>
            <a:ext cx="4468511" cy="220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26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Move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The </a:t>
            </a:r>
            <a:r>
              <a:rPr lang="en-US" sz="2400" b="1" dirty="0" smtClean="0"/>
              <a:t>New Sheet</a:t>
            </a:r>
            <a:r>
              <a:rPr lang="en-US" sz="2400" dirty="0" smtClean="0"/>
              <a:t> </a:t>
            </a:r>
            <a:br>
              <a:rPr lang="en-US" sz="2400" dirty="0" smtClean="0"/>
            </a:br>
            <a:r>
              <a:rPr lang="en-US" sz="2400" dirty="0" smtClean="0"/>
              <a:t>selection option is </a:t>
            </a:r>
            <a:br>
              <a:rPr lang="en-US" sz="2400" dirty="0" smtClean="0"/>
            </a:br>
            <a:r>
              <a:rPr lang="en-US" sz="2400" dirty="0" smtClean="0"/>
              <a:t>selected in the </a:t>
            </a:r>
            <a:br>
              <a:rPr lang="en-US" sz="2400" dirty="0" smtClean="0"/>
            </a:br>
            <a:r>
              <a:rPr lang="en-US" sz="2400" dirty="0" smtClean="0"/>
              <a:t>dialog box, key </a:t>
            </a:r>
            <a:br>
              <a:rPr lang="en-US" sz="2400" dirty="0" smtClean="0"/>
            </a:br>
            <a:r>
              <a:rPr lang="en-US" sz="2400" b="1" dirty="0" smtClean="0"/>
              <a:t>Sales History Chart</a:t>
            </a:r>
            <a:r>
              <a:rPr lang="en-US" sz="2400" dirty="0" smtClean="0"/>
              <a:t> </a:t>
            </a:r>
            <a:br>
              <a:rPr lang="en-US" sz="2400" dirty="0" smtClean="0"/>
            </a:br>
            <a:r>
              <a:rPr lang="en-US" sz="2400" dirty="0" smtClean="0"/>
              <a:t>in the text box. </a:t>
            </a:r>
            <a:br>
              <a:rPr lang="en-US" sz="2400" dirty="0" smtClean="0"/>
            </a:br>
            <a:r>
              <a:rPr lang="en-US" sz="2400" dirty="0" smtClean="0"/>
              <a:t>Click </a:t>
            </a:r>
            <a:r>
              <a:rPr lang="en-US" sz="2400" b="1" dirty="0" smtClean="0"/>
              <a:t>OK</a:t>
            </a:r>
            <a:r>
              <a:rPr lang="en-US" sz="2400" dirty="0" smtClean="0"/>
              <a:t>. A chart </a:t>
            </a:r>
            <a:br>
              <a:rPr lang="en-US" sz="2400" dirty="0" smtClean="0"/>
            </a:br>
            <a:r>
              <a:rPr lang="en-US" sz="2400" dirty="0" smtClean="0"/>
              <a:t>sheet is inserted </a:t>
            </a:r>
            <a:br>
              <a:rPr lang="en-US" sz="2400" dirty="0" smtClean="0"/>
            </a:br>
            <a:r>
              <a:rPr lang="en-US" sz="2400" dirty="0" smtClean="0"/>
              <a:t>before the Sales </a:t>
            </a:r>
            <a:br>
              <a:rPr lang="en-US" sz="2400" dirty="0" smtClean="0"/>
            </a:br>
            <a:r>
              <a:rPr lang="en-US" sz="2400" dirty="0" smtClean="0"/>
              <a:t>History sheet. The </a:t>
            </a:r>
            <a:br>
              <a:rPr lang="en-US" sz="2400" dirty="0" smtClean="0"/>
            </a:br>
            <a:r>
              <a:rPr lang="en-US" sz="2400" dirty="0" smtClean="0"/>
              <a:t>chart sheet </a:t>
            </a:r>
            <a:br>
              <a:rPr lang="en-US" sz="2400" dirty="0" smtClean="0"/>
            </a:br>
            <a:r>
              <a:rPr lang="en-US" sz="2400" dirty="0" smtClean="0"/>
              <a:t>becomes the active sheet, and the Chart Tools tabs are displayed as illustrated in the figure.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49911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433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Move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On the </a:t>
            </a:r>
            <a:r>
              <a:rPr lang="en-US" sz="2400" i="1" dirty="0" smtClean="0"/>
              <a:t>Layout </a:t>
            </a:r>
            <a:r>
              <a:rPr lang="en-US" sz="2400" dirty="0" smtClean="0"/>
              <a:t>tab, in the Labels group, click </a:t>
            </a:r>
            <a:r>
              <a:rPr lang="en-US" sz="2400" b="1" dirty="0" smtClean="0"/>
              <a:t>Legend</a:t>
            </a:r>
            <a:r>
              <a:rPr lang="en-US" sz="2400" dirty="0" smtClean="0"/>
              <a:t>. Click </a:t>
            </a:r>
            <a:r>
              <a:rPr lang="en-US" sz="2400" b="1" dirty="0" smtClean="0"/>
              <a:t>Show Legend at Right</a:t>
            </a:r>
            <a:r>
              <a:rPr lang="en-US" sz="2400" dirty="0" smtClean="0"/>
              <a:t>; the legend moves to the right side of the chart in the chart sheet, which makes the elements in the chart easier to read. </a:t>
            </a:r>
          </a:p>
          <a:p>
            <a:pPr marL="457200" indent="-457200">
              <a:buFont typeface="+mj-lt"/>
              <a:buAutoNum type="arabicPeriod" startAt="6"/>
            </a:pPr>
            <a:r>
              <a:rPr lang="en-US" sz="2400" b="1" dirty="0" smtClean="0"/>
              <a:t>SAVE </a:t>
            </a:r>
            <a:r>
              <a:rPr lang="en-US" sz="2400" dirty="0" smtClean="0"/>
              <a:t>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
        <p:nvSpPr>
          <p:cNvPr id="4" name="TextBox 3"/>
          <p:cNvSpPr txBox="1"/>
          <p:nvPr/>
        </p:nvSpPr>
        <p:spPr>
          <a:xfrm>
            <a:off x="1691680" y="4419600"/>
            <a:ext cx="7010400" cy="163121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The Chart Tools that you used on the Design, Layout, and Format tabs can be applied to the chart sheet. The data series amounts were difficult to read when you applied them to the embedded chart. They are easy to read and can be used for analysis when the chart is moved to a chart sheet. </a:t>
            </a:r>
            <a:endParaRPr lang="en-US" sz="2000" dirty="0"/>
          </a:p>
        </p:txBody>
      </p:sp>
    </p:spTree>
    <p:extLst>
      <p:ext uri="{BB962C8B-B14F-4D97-AF65-F5344CB8AC3E}">
        <p14:creationId xmlns:p14="http://schemas.microsoft.com/office/powerpoint/2010/main" val="3014078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Resizing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click a corner of a chart or the midpoint of any side to display sizing handles (two-sided arrow). Use the side handles to change chart height or width. Use the corner sizing handles to change both height and width. </a:t>
            </a:r>
          </a:p>
          <a:p>
            <a:r>
              <a:rPr lang="en-US" sz="2400" dirty="0" smtClean="0"/>
              <a:t>Increasing the size of a chart makes it easier to read, especially an embedded chart. </a:t>
            </a:r>
          </a:p>
          <a:p>
            <a:r>
              <a:rPr lang="en-US" sz="2400" dirty="0" smtClean="0"/>
              <a:t>Be cautious when you reduce the size of a chart, however. Titles and legends must be readable. </a:t>
            </a:r>
          </a:p>
          <a:p>
            <a:r>
              <a:rPr lang="en-US" sz="2400" dirty="0" smtClean="0"/>
              <a:t>In the next exercise you will learn to resize the chart.</a:t>
            </a:r>
          </a:p>
          <a:p>
            <a:endParaRPr lang="en-US" sz="2400" dirty="0"/>
          </a:p>
        </p:txBody>
      </p:sp>
    </p:spTree>
    <p:extLst>
      <p:ext uri="{BB962C8B-B14F-4D97-AF65-F5344CB8AC3E}">
        <p14:creationId xmlns:p14="http://schemas.microsoft.com/office/powerpoint/2010/main" val="3025974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Resize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lvl="0" indent="-457200">
              <a:buFont typeface="+mj-lt"/>
              <a:buAutoNum type="arabicPeriod"/>
            </a:pPr>
            <a:r>
              <a:rPr lang="en-US" sz="2400" b="1" dirty="0" smtClean="0"/>
              <a:t>OPEN</a:t>
            </a:r>
            <a:r>
              <a:rPr lang="en-US" sz="2400" dirty="0" smtClean="0"/>
              <a:t> the </a:t>
            </a:r>
            <a:r>
              <a:rPr lang="en-US" sz="2400" b="1" i="1" dirty="0" smtClean="0"/>
              <a:t>Financial History 2</a:t>
            </a:r>
            <a:r>
              <a:rPr lang="en-US" sz="2400" dirty="0" smtClean="0"/>
              <a:t> file for this lesson.</a:t>
            </a:r>
          </a:p>
          <a:p>
            <a:pPr marL="457200" indent="-457200">
              <a:buFont typeface="+mj-lt"/>
              <a:buAutoNum type="arabicPeriod"/>
            </a:pPr>
            <a:r>
              <a:rPr lang="en-US" sz="2400" dirty="0" smtClean="0"/>
              <a:t>Click a blank area in the chart on the </a:t>
            </a:r>
            <a:r>
              <a:rPr lang="en-US" sz="2400" b="1" dirty="0" smtClean="0"/>
              <a:t>Expense History</a:t>
            </a:r>
            <a:r>
              <a:rPr lang="en-US" sz="2400" dirty="0" smtClean="0"/>
              <a:t> worksheet to make the chart active and display the Chart Tools tabs.</a:t>
            </a:r>
          </a:p>
          <a:p>
            <a:pPr marL="457200" indent="-457200">
              <a:buFont typeface="+mj-lt"/>
              <a:buAutoNum type="arabicPeriod"/>
            </a:pPr>
            <a:r>
              <a:rPr lang="en-US" sz="2400" dirty="0" smtClean="0"/>
              <a:t>Click the </a:t>
            </a:r>
            <a:r>
              <a:rPr lang="en-US" sz="2400" b="1" dirty="0" smtClean="0"/>
              <a:t>top-left sizing handle</a:t>
            </a:r>
            <a:r>
              <a:rPr lang="en-US" sz="2400" dirty="0" smtClean="0"/>
              <a:t> and drag the left edge of the chart to the bottom of row 9 at the left edge of the worksheet. You are using the sizing handles to resize the chart.</a:t>
            </a:r>
          </a:p>
          <a:p>
            <a:pPr marL="457200" indent="-457200">
              <a:buFont typeface="+mj-lt"/>
              <a:buAutoNum type="arabicPeriod"/>
            </a:pPr>
            <a:r>
              <a:rPr lang="en-US" sz="2400" dirty="0" smtClean="0"/>
              <a:t>Click the </a:t>
            </a:r>
            <a:r>
              <a:rPr lang="en-US" sz="2400" b="1" dirty="0" smtClean="0"/>
              <a:t>top-right sizing handle</a:t>
            </a:r>
            <a:r>
              <a:rPr lang="en-US" sz="2400" dirty="0" smtClean="0"/>
              <a:t> and align the right edge of the chart with the column G right boundary. </a:t>
            </a:r>
          </a:p>
          <a:p>
            <a:endParaRPr lang="en-US" sz="2400" dirty="0"/>
          </a:p>
        </p:txBody>
      </p:sp>
    </p:spTree>
    <p:extLst>
      <p:ext uri="{BB962C8B-B14F-4D97-AF65-F5344CB8AC3E}">
        <p14:creationId xmlns:p14="http://schemas.microsoft.com/office/powerpoint/2010/main" val="61808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t>Building Charts</a:t>
            </a:r>
            <a:endParaRPr lang="en-US" dirty="0" smtClean="0">
              <a:ea typeface="+mj-ea"/>
              <a:cs typeface="+mj-cs"/>
            </a:endParaRPr>
          </a:p>
        </p:txBody>
      </p:sp>
      <p:sp>
        <p:nvSpPr>
          <p:cNvPr id="21506" name="Rectangle 3"/>
          <p:cNvSpPr>
            <a:spLocks noGrp="1" noChangeArrowheads="1"/>
          </p:cNvSpPr>
          <p:nvPr>
            <p:ph type="body" idx="1"/>
          </p:nvPr>
        </p:nvSpPr>
        <p:spPr>
          <a:xfrm>
            <a:off x="4114800" y="1600200"/>
            <a:ext cx="4572000" cy="4876800"/>
          </a:xfrm>
        </p:spPr>
        <p:txBody>
          <a:bodyPr/>
          <a:lstStyle/>
          <a:p>
            <a:r>
              <a:rPr lang="en-US" sz="2400" dirty="0" smtClean="0"/>
              <a:t>When you want to create a chart or change an existing chart, you can choose from 11 chart types and numerous subtypes. The table gives a brief description of each Excel chart type. </a:t>
            </a:r>
          </a:p>
          <a:p>
            <a:endParaRPr lang="en-US" sz="2400" dirty="0"/>
          </a:p>
        </p:txBody>
      </p:sp>
      <p:pic>
        <p:nvPicPr>
          <p:cNvPr id="4" name="Picture 3" descr="t1001.JPG"/>
          <p:cNvPicPr>
            <a:picLocks noChangeAspect="1"/>
          </p:cNvPicPr>
          <p:nvPr/>
        </p:nvPicPr>
        <p:blipFill>
          <a:blip r:embed="rId3"/>
          <a:stretch>
            <a:fillRect/>
          </a:stretch>
        </p:blipFill>
        <p:spPr>
          <a:xfrm>
            <a:off x="533400" y="1524000"/>
            <a:ext cx="3538538" cy="4938399"/>
          </a:xfrm>
          <a:prstGeom prst="rect">
            <a:avLst/>
          </a:prstGeom>
        </p:spPr>
      </p:pic>
      <p:pic>
        <p:nvPicPr>
          <p:cNvPr id="5" name="Picture 4" descr="t1001(cont).JPG"/>
          <p:cNvPicPr>
            <a:picLocks noChangeAspect="1"/>
          </p:cNvPicPr>
          <p:nvPr/>
        </p:nvPicPr>
        <p:blipFill>
          <a:blip r:embed="rId4"/>
          <a:stretch>
            <a:fillRect/>
          </a:stretch>
        </p:blipFill>
        <p:spPr>
          <a:xfrm>
            <a:off x="4343400" y="4572000"/>
            <a:ext cx="3581400" cy="1889091"/>
          </a:xfrm>
          <a:prstGeom prst="rect">
            <a:avLst/>
          </a:prstGeom>
        </p:spPr>
      </p:pic>
    </p:spTree>
    <p:extLst>
      <p:ext uri="{BB962C8B-B14F-4D97-AF65-F5344CB8AC3E}">
        <p14:creationId xmlns:p14="http://schemas.microsoft.com/office/powerpoint/2010/main" val="4059011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Resize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the </a:t>
            </a:r>
            <a:r>
              <a:rPr lang="en-US" sz="2400" b="1" dirty="0" smtClean="0"/>
              <a:t>bottom-center sizing handle</a:t>
            </a:r>
            <a:r>
              <a:rPr lang="en-US" sz="2400" dirty="0" smtClean="0"/>
              <a:t> and drag the chart boundary to the bottom of row 35 as shown in the figure.</a:t>
            </a:r>
          </a:p>
        </p:txBody>
      </p:sp>
      <p:pic>
        <p:nvPicPr>
          <p:cNvPr id="4" name="Picture 3" descr="f1019.JPG"/>
          <p:cNvPicPr>
            <a:picLocks noChangeAspect="1"/>
          </p:cNvPicPr>
          <p:nvPr/>
        </p:nvPicPr>
        <p:blipFill>
          <a:blip r:embed="rId3"/>
          <a:stretch>
            <a:fillRect/>
          </a:stretch>
        </p:blipFill>
        <p:spPr>
          <a:xfrm>
            <a:off x="2057401" y="2514600"/>
            <a:ext cx="4823110" cy="3886200"/>
          </a:xfrm>
          <a:prstGeom prst="rect">
            <a:avLst/>
          </a:prstGeom>
        </p:spPr>
      </p:pic>
    </p:spTree>
    <p:extLst>
      <p:ext uri="{BB962C8B-B14F-4D97-AF65-F5344CB8AC3E}">
        <p14:creationId xmlns:p14="http://schemas.microsoft.com/office/powerpoint/2010/main" val="1666204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Resize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Click the </a:t>
            </a:r>
            <a:r>
              <a:rPr lang="en-US" sz="2400" b="1" dirty="0" smtClean="0"/>
              <a:t>Sales History</a:t>
            </a:r>
            <a:r>
              <a:rPr lang="en-US" sz="2400" dirty="0" smtClean="0"/>
              <a:t> worksheet tab to make the Sales History worksheet active. Click a </a:t>
            </a:r>
            <a:r>
              <a:rPr lang="en-US" sz="2400" b="1" dirty="0" smtClean="0"/>
              <a:t>blank area</a:t>
            </a:r>
            <a:r>
              <a:rPr lang="en-US" sz="2400" dirty="0" smtClean="0"/>
              <a:t> in the chart. Click the </a:t>
            </a:r>
            <a:r>
              <a:rPr lang="en-US" sz="2400" b="1" dirty="0" smtClean="0"/>
              <a:t>Format </a:t>
            </a:r>
            <a:r>
              <a:rPr lang="en-US" sz="2400" dirty="0" smtClean="0"/>
              <a:t>tab.</a:t>
            </a:r>
          </a:p>
          <a:p>
            <a:pPr marL="457200" indent="-457200">
              <a:buFont typeface="+mj-lt"/>
              <a:buAutoNum type="arabicPeriod" startAt="6"/>
            </a:pPr>
            <a:r>
              <a:rPr lang="en-US" sz="2400" dirty="0" smtClean="0"/>
              <a:t>In the Size group, click the </a:t>
            </a:r>
            <a:r>
              <a:rPr lang="en-US" sz="2400" i="1" dirty="0" smtClean="0"/>
              <a:t>Shape Height</a:t>
            </a:r>
            <a:r>
              <a:rPr lang="en-US" sz="2400" dirty="0" smtClean="0"/>
              <a:t> </a:t>
            </a:r>
            <a:r>
              <a:rPr lang="en-US" sz="2400" b="1" dirty="0" smtClean="0"/>
              <a:t>up arrow</a:t>
            </a:r>
            <a:r>
              <a:rPr lang="en-US" sz="2400" dirty="0" smtClean="0"/>
              <a:t> until the height is 3.5.</a:t>
            </a:r>
          </a:p>
          <a:p>
            <a:pPr marL="457200" indent="-457200">
              <a:buFont typeface="+mj-lt"/>
              <a:buAutoNum type="arabicPeriod" startAt="6"/>
            </a:pPr>
            <a:r>
              <a:rPr lang="en-US" sz="2400" dirty="0" smtClean="0"/>
              <a:t>In the Size group, click the </a:t>
            </a:r>
            <a:r>
              <a:rPr lang="en-US" sz="2400" i="1" dirty="0" smtClean="0"/>
              <a:t>Shape Width</a:t>
            </a:r>
            <a:r>
              <a:rPr lang="en-US" sz="2400" dirty="0" smtClean="0"/>
              <a:t> </a:t>
            </a:r>
            <a:r>
              <a:rPr lang="en-US" sz="2400" b="1" dirty="0" smtClean="0"/>
              <a:t>down arrow</a:t>
            </a:r>
            <a:r>
              <a:rPr lang="en-US" sz="2400" dirty="0" smtClean="0"/>
              <a:t> until the width is 4.0.</a:t>
            </a:r>
          </a:p>
          <a:p>
            <a:pPr marL="457200" indent="-457200">
              <a:buFont typeface="+mj-lt"/>
              <a:buAutoNum type="arabicPeriod" startAt="6"/>
            </a:pPr>
            <a:r>
              <a:rPr lang="en-US" sz="2400" b="1" dirty="0" smtClean="0"/>
              <a:t>SAVE</a:t>
            </a:r>
            <a:r>
              <a:rPr lang="en-US" sz="2400" dirty="0" smtClean="0"/>
              <a:t> the workbook as </a:t>
            </a:r>
            <a:r>
              <a:rPr lang="en-US" sz="2400" b="1" i="1" dirty="0" smtClean="0"/>
              <a:t>Chart 2</a:t>
            </a:r>
            <a:r>
              <a:rPr lang="en-US" sz="2400" dirty="0" smtClean="0"/>
              <a:t>.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a:p>
            <a:endParaRPr lang="en-US" sz="2400" dirty="0"/>
          </a:p>
        </p:txBody>
      </p:sp>
    </p:spTree>
    <p:extLst>
      <p:ext uri="{BB962C8B-B14F-4D97-AF65-F5344CB8AC3E}">
        <p14:creationId xmlns:p14="http://schemas.microsoft.com/office/powerpoint/2010/main" val="3824906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Choosing a Different Chart Type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For most 2-D charts, you can change the chart type and give it a completely different look. </a:t>
            </a:r>
          </a:p>
          <a:p>
            <a:r>
              <a:rPr lang="en-US" sz="2400" dirty="0" smtClean="0"/>
              <a:t>If a chart contains multiple data series, you can also select a different chart type for any single data series, creating a combined chart. </a:t>
            </a:r>
          </a:p>
          <a:p>
            <a:r>
              <a:rPr lang="en-US" sz="2400" dirty="0" smtClean="0"/>
              <a:t>You cannot combine a 2-D and a 3-D chart, however.</a:t>
            </a:r>
          </a:p>
          <a:p>
            <a:endParaRPr lang="en-US" sz="2400" dirty="0"/>
          </a:p>
        </p:txBody>
      </p:sp>
    </p:spTree>
    <p:extLst>
      <p:ext uri="{BB962C8B-B14F-4D97-AF65-F5344CB8AC3E}">
        <p14:creationId xmlns:p14="http://schemas.microsoft.com/office/powerpoint/2010/main" val="4181329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Choose a Different Chart Type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lvl="0" indent="-457200">
              <a:buFont typeface="+mj-lt"/>
              <a:buAutoNum type="arabicPeriod"/>
            </a:pPr>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On the </a:t>
            </a:r>
            <a:r>
              <a:rPr lang="en-US" sz="2400" i="1" dirty="0" smtClean="0"/>
              <a:t>Expense History</a:t>
            </a:r>
            <a:r>
              <a:rPr lang="en-US" sz="2400" dirty="0" smtClean="0"/>
              <a:t> worksheet, select </a:t>
            </a:r>
            <a:r>
              <a:rPr lang="en-US" sz="2400" b="1" dirty="0" smtClean="0"/>
              <a:t>A4:F9</a:t>
            </a:r>
            <a:r>
              <a:rPr lang="en-US" sz="2400" dirty="0" smtClean="0"/>
              <a:t>.</a:t>
            </a:r>
          </a:p>
          <a:p>
            <a:pPr marL="457200" indent="-457200">
              <a:buFont typeface="+mj-lt"/>
              <a:buAutoNum type="arabicPeriod"/>
            </a:pPr>
            <a:r>
              <a:rPr lang="en-US" sz="2400" dirty="0" smtClean="0"/>
              <a:t>On the </a:t>
            </a:r>
            <a:r>
              <a:rPr lang="en-US" sz="2400" i="1" dirty="0" smtClean="0"/>
              <a:t>Insert</a:t>
            </a:r>
            <a:r>
              <a:rPr lang="en-US" sz="2400" dirty="0" smtClean="0"/>
              <a:t> tab, click </a:t>
            </a:r>
            <a:r>
              <a:rPr lang="en-US" sz="2400" b="1" dirty="0" smtClean="0"/>
              <a:t>Bar</a:t>
            </a:r>
            <a:r>
              <a:rPr lang="en-US" sz="2400" dirty="0" smtClean="0"/>
              <a:t> and click </a:t>
            </a:r>
            <a:r>
              <a:rPr lang="en-US" sz="2400" b="1" dirty="0" smtClean="0"/>
              <a:t>Stacked Bar in 3-D</a:t>
            </a:r>
            <a:r>
              <a:rPr lang="en-US" sz="2400" dirty="0" smtClean="0"/>
              <a:t>. This inserts the stacked bar in a 3-D chart into your worksheet. The Design tab becomes active as soon as the chart is inserted into the worksheet.</a:t>
            </a:r>
          </a:p>
          <a:p>
            <a:pPr marL="457200" indent="-457200">
              <a:buFont typeface="+mj-lt"/>
              <a:buAutoNum type="arabicPeriod"/>
            </a:pPr>
            <a:r>
              <a:rPr lang="en-US" sz="2400" dirty="0" smtClean="0"/>
              <a:t>Click </a:t>
            </a:r>
            <a:r>
              <a:rPr lang="en-US" sz="2400" b="1" dirty="0" smtClean="0"/>
              <a:t>Layout 2</a:t>
            </a:r>
            <a:r>
              <a:rPr lang="en-US" sz="2400" dirty="0" smtClean="0"/>
              <a:t> in the Charts Layout group.</a:t>
            </a:r>
          </a:p>
          <a:p>
            <a:pPr marL="457200" indent="-457200">
              <a:buFont typeface="+mj-lt"/>
              <a:buAutoNum type="arabicPeriod"/>
            </a:pPr>
            <a:r>
              <a:rPr lang="en-US" sz="2400" dirty="0" smtClean="0"/>
              <a:t>Select the chart title text box and key </a:t>
            </a:r>
            <a:r>
              <a:rPr lang="en-US" sz="2400" b="1" dirty="0" smtClean="0"/>
              <a:t>Expense History</a:t>
            </a:r>
            <a:r>
              <a:rPr lang="en-US" sz="2400" dirty="0" smtClean="0"/>
              <a:t>. </a:t>
            </a:r>
          </a:p>
          <a:p>
            <a:endParaRPr lang="en-US" sz="2400" dirty="0"/>
          </a:p>
        </p:txBody>
      </p:sp>
    </p:spTree>
    <p:extLst>
      <p:ext uri="{BB962C8B-B14F-4D97-AF65-F5344CB8AC3E}">
        <p14:creationId xmlns:p14="http://schemas.microsoft.com/office/powerpoint/2010/main" val="2069604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Choose a Different Chart Type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On the </a:t>
            </a:r>
            <a:r>
              <a:rPr lang="en-US" sz="2400" i="1" dirty="0" smtClean="0"/>
              <a:t>Design </a:t>
            </a:r>
            <a:r>
              <a:rPr lang="en-US" sz="2400" dirty="0" smtClean="0"/>
              <a:t>tab, click </a:t>
            </a:r>
            <a:r>
              <a:rPr lang="en-US" sz="2400" b="1" dirty="0" smtClean="0"/>
              <a:t>Change Chart Type</a:t>
            </a:r>
            <a:r>
              <a:rPr lang="en-US" sz="2400" dirty="0" smtClean="0"/>
              <a:t>.</a:t>
            </a:r>
          </a:p>
          <a:p>
            <a:pPr marL="457200" indent="-457200">
              <a:buFont typeface="+mj-lt"/>
              <a:buAutoNum type="arabicPeriod" startAt="6"/>
            </a:pPr>
            <a:r>
              <a:rPr lang="en-US" sz="2400" dirty="0" smtClean="0"/>
              <a:t>Click </a:t>
            </a:r>
            <a:r>
              <a:rPr lang="en-US" sz="2400" b="1" dirty="0" smtClean="0"/>
              <a:t>Stacked Horizontal </a:t>
            </a:r>
            <a:r>
              <a:rPr lang="en-US" sz="2400" b="1" dirty="0" smtClean="0"/>
              <a:t>Cylinder</a:t>
            </a:r>
            <a:r>
              <a:rPr lang="en-US" sz="2400" dirty="0" smtClean="0"/>
              <a:t> in </a:t>
            </a:r>
            <a:r>
              <a:rPr lang="en-US" sz="2400" dirty="0" smtClean="0"/>
              <a:t>the Change Chart type dialog box. Click </a:t>
            </a:r>
            <a:r>
              <a:rPr lang="en-US" sz="2400" b="1" dirty="0" smtClean="0"/>
              <a:t>OK</a:t>
            </a:r>
            <a:r>
              <a:rPr lang="en-US" sz="2400" dirty="0" smtClean="0"/>
              <a:t>.</a:t>
            </a:r>
          </a:p>
          <a:p>
            <a:pPr marL="457200" indent="-457200">
              <a:buFont typeface="+mj-lt"/>
              <a:buAutoNum type="arabicPeriod" startAt="6"/>
            </a:pPr>
            <a:r>
              <a:rPr lang="en-US" sz="2400" dirty="0" smtClean="0"/>
              <a:t>On the </a:t>
            </a:r>
            <a:r>
              <a:rPr lang="en-US" sz="2400" i="1" dirty="0" smtClean="0"/>
              <a:t>Sales History</a:t>
            </a:r>
            <a:r>
              <a:rPr lang="en-US" sz="2400" dirty="0" smtClean="0"/>
              <a:t> worksheet, select </a:t>
            </a:r>
            <a:r>
              <a:rPr lang="en-US" sz="2400" b="1" dirty="0" smtClean="0"/>
              <a:t>A4:B9</a:t>
            </a:r>
            <a:r>
              <a:rPr lang="en-US" sz="2400" dirty="0" smtClean="0"/>
              <a:t>. On the </a:t>
            </a:r>
            <a:r>
              <a:rPr lang="en-US" sz="2400" i="1" dirty="0" smtClean="0"/>
              <a:t>Insert</a:t>
            </a:r>
            <a:r>
              <a:rPr lang="en-US" sz="2400" dirty="0" smtClean="0"/>
              <a:t> tab, click </a:t>
            </a:r>
            <a:r>
              <a:rPr lang="en-US" sz="2400" b="1" dirty="0" smtClean="0"/>
              <a:t>Pie</a:t>
            </a:r>
            <a:r>
              <a:rPr lang="en-US" sz="2400" dirty="0" smtClean="0"/>
              <a:t>. Click </a:t>
            </a:r>
            <a:r>
              <a:rPr lang="en-US" sz="2400" b="1" dirty="0" smtClean="0"/>
              <a:t>Pie</a:t>
            </a:r>
            <a:r>
              <a:rPr lang="en-US" sz="2400" dirty="0" smtClean="0"/>
              <a:t> </a:t>
            </a:r>
            <a:r>
              <a:rPr lang="en-US" sz="2400" dirty="0" smtClean="0"/>
              <a:t>under</a:t>
            </a:r>
            <a:r>
              <a:rPr lang="en-US" sz="2400" b="1" dirty="0" smtClean="0"/>
              <a:t> Pie 2D</a:t>
            </a:r>
            <a:r>
              <a:rPr lang="en-US" sz="2400" dirty="0" smtClean="0"/>
              <a:t>.</a:t>
            </a:r>
          </a:p>
          <a:p>
            <a:pPr marL="457200" indent="-457200">
              <a:buFont typeface="+mj-lt"/>
              <a:buAutoNum type="arabicPeriod" startAt="6"/>
            </a:pPr>
            <a:r>
              <a:rPr lang="en-US" sz="2400" dirty="0" smtClean="0"/>
              <a:t>Click </a:t>
            </a:r>
            <a:r>
              <a:rPr lang="en-US" sz="2400" b="1" dirty="0" smtClean="0"/>
              <a:t>Layout 1</a:t>
            </a:r>
            <a:r>
              <a:rPr lang="en-US" sz="2400" dirty="0" smtClean="0"/>
              <a:t> on the </a:t>
            </a:r>
            <a:r>
              <a:rPr lang="en-US" sz="2400" i="1" dirty="0" smtClean="0"/>
              <a:t>Design</a:t>
            </a:r>
            <a:r>
              <a:rPr lang="en-US" sz="2400" dirty="0" smtClean="0"/>
              <a:t> tab.</a:t>
            </a:r>
          </a:p>
          <a:p>
            <a:pPr marL="457200" indent="-457200">
              <a:buFont typeface="+mj-lt"/>
              <a:buAutoNum type="arabicPeriod" startAt="6"/>
            </a:pPr>
            <a:r>
              <a:rPr lang="en-US" sz="2400" dirty="0" smtClean="0"/>
              <a:t>Click </a:t>
            </a:r>
            <a:r>
              <a:rPr lang="en-US" sz="2400" b="1" dirty="0" smtClean="0"/>
              <a:t>Change Chart Type</a:t>
            </a:r>
            <a:r>
              <a:rPr lang="en-US" sz="2400" dirty="0" smtClean="0"/>
              <a:t> and click </a:t>
            </a:r>
            <a:r>
              <a:rPr lang="en-US" sz="2400" b="1" dirty="0" smtClean="0"/>
              <a:t>Exploded Pie in 3-D</a:t>
            </a:r>
            <a:r>
              <a:rPr lang="en-US" sz="2400" dirty="0" smtClean="0"/>
              <a:t>. Click </a:t>
            </a:r>
            <a:r>
              <a:rPr lang="en-US" sz="2400" b="1" dirty="0" smtClean="0"/>
              <a:t>OK</a:t>
            </a:r>
            <a:r>
              <a:rPr lang="en-US" sz="2400" dirty="0" smtClean="0"/>
              <a:t>.</a:t>
            </a:r>
          </a:p>
          <a:p>
            <a:pPr marL="457200" indent="-457200">
              <a:buFont typeface="+mj-lt"/>
              <a:buAutoNum type="arabicPeriod" startAt="6"/>
            </a:pPr>
            <a:r>
              <a:rPr lang="en-US" sz="2400" b="1" dirty="0" smtClean="0"/>
              <a:t>SAVE</a:t>
            </a:r>
            <a:r>
              <a:rPr lang="en-US" sz="2400" dirty="0" smtClean="0"/>
              <a:t> the workbook as </a:t>
            </a:r>
            <a:r>
              <a:rPr lang="en-US" sz="2400" b="1" i="1" dirty="0" smtClean="0"/>
              <a:t>Chart 3</a:t>
            </a:r>
            <a:r>
              <a:rPr lang="en-US" sz="2400" dirty="0" smtClean="0"/>
              <a:t>. </a:t>
            </a:r>
            <a:r>
              <a:rPr lang="en-US" sz="2400" b="1" dirty="0" smtClean="0"/>
              <a:t>CLOSE</a:t>
            </a:r>
            <a:r>
              <a:rPr lang="en-US" sz="2400" dirty="0" smtClean="0"/>
              <a:t> the workbook.</a:t>
            </a:r>
          </a:p>
          <a:p>
            <a:r>
              <a:rPr lang="en-US" sz="2400" b="1" dirty="0" smtClean="0"/>
              <a:t>CLOSE</a:t>
            </a:r>
            <a:r>
              <a:rPr lang="en-US" sz="2400" dirty="0" smtClean="0"/>
              <a:t> Excel.</a:t>
            </a:r>
          </a:p>
          <a:p>
            <a:endParaRPr lang="en-US" sz="2400" dirty="0"/>
          </a:p>
        </p:txBody>
      </p:sp>
    </p:spTree>
    <p:extLst>
      <p:ext uri="{BB962C8B-B14F-4D97-AF65-F5344CB8AC3E}">
        <p14:creationId xmlns:p14="http://schemas.microsoft.com/office/powerpoint/2010/main" val="1036878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Creating Pivot Tables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smtClean="0"/>
              <a:t>PivotTable</a:t>
            </a:r>
            <a:r>
              <a:rPr lang="en-US" sz="2400" dirty="0" smtClean="0"/>
              <a:t> report is a collaborative way to quickly condense large amounts of data. </a:t>
            </a:r>
          </a:p>
          <a:p>
            <a:r>
              <a:rPr lang="en-US" sz="2400" dirty="0" smtClean="0"/>
              <a:t>Use a PivotTable report to analyze and display the numerical data in detail and to answer unforeseen questions about your data. </a:t>
            </a:r>
          </a:p>
          <a:p>
            <a:r>
              <a:rPr lang="en-US" sz="2400" dirty="0" smtClean="0"/>
              <a:t>In the next exercise, you will learn to create basic pivot tables.</a:t>
            </a:r>
          </a:p>
          <a:p>
            <a:endParaRPr lang="en-US" sz="2400" dirty="0"/>
          </a:p>
        </p:txBody>
      </p:sp>
    </p:spTree>
    <p:extLst>
      <p:ext uri="{BB962C8B-B14F-4D97-AF65-F5344CB8AC3E}">
        <p14:creationId xmlns:p14="http://schemas.microsoft.com/office/powerpoint/2010/main" val="4285698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Creating Pivot Tables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200" dirty="0" smtClean="0"/>
              <a:t>A PivotTable report is especially designed for:</a:t>
            </a:r>
          </a:p>
          <a:p>
            <a:pPr lvl="1"/>
            <a:r>
              <a:rPr lang="en-US" sz="2000" dirty="0" smtClean="0"/>
              <a:t>Querying large amounts of data in many different ways. </a:t>
            </a:r>
          </a:p>
          <a:p>
            <a:pPr lvl="1"/>
            <a:r>
              <a:rPr lang="en-US" sz="2000" dirty="0" smtClean="0"/>
              <a:t>Subtotaling and gathering numeric data, summarizing data by categories and subcategories, and creating custom calculations and formulas. </a:t>
            </a:r>
          </a:p>
          <a:p>
            <a:pPr lvl="1"/>
            <a:r>
              <a:rPr lang="en-US" sz="2000" dirty="0" smtClean="0"/>
              <a:t>Expanding and collapsing levels of data to filter results, and drilling down finer points from the summary data for areas of importance. </a:t>
            </a:r>
          </a:p>
          <a:p>
            <a:pPr lvl="1"/>
            <a:r>
              <a:rPr lang="en-US" sz="2000" dirty="0" smtClean="0"/>
              <a:t>Moving rows to columns or columns to pivot rows to examine different summaries of the data. </a:t>
            </a:r>
          </a:p>
          <a:p>
            <a:pPr lvl="1"/>
            <a:r>
              <a:rPr lang="en-US" sz="2000" dirty="0" smtClean="0"/>
              <a:t>Filtering, sorting, grouping, and conditionally formatting the most useful and interesting subset of data to enable you to focus on the information that you want. </a:t>
            </a:r>
          </a:p>
          <a:p>
            <a:pPr lvl="1"/>
            <a:r>
              <a:rPr lang="en-US" sz="2000" dirty="0" smtClean="0"/>
              <a:t>Providing concise, eye-catching, and interpreted online or printed information.</a:t>
            </a:r>
          </a:p>
          <a:p>
            <a:endParaRPr lang="en-US" sz="2400" dirty="0"/>
          </a:p>
        </p:txBody>
      </p:sp>
    </p:spTree>
    <p:extLst>
      <p:ext uri="{BB962C8B-B14F-4D97-AF65-F5344CB8AC3E}">
        <p14:creationId xmlns:p14="http://schemas.microsoft.com/office/powerpoint/2010/main" val="1716269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3100" b="1" dirty="0" smtClean="0"/>
              <a:t>Creating and Adding Data to a Basic Pivot 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often use a PivotTable report when you want to examine and analyze related totals. </a:t>
            </a:r>
          </a:p>
          <a:p>
            <a:r>
              <a:rPr lang="en-US" sz="2400" dirty="0" smtClean="0"/>
              <a:t>Examples are when you have a long list of figures to calculate or you want to compare several facts about each piece of numerical data. </a:t>
            </a:r>
          </a:p>
          <a:p>
            <a:r>
              <a:rPr lang="en-US" sz="2400" dirty="0" smtClean="0"/>
              <a:t>In the next exercise, you will create a basic PivotTable report.</a:t>
            </a:r>
          </a:p>
          <a:p>
            <a:r>
              <a:rPr lang="en-US" sz="2400" dirty="0" smtClean="0"/>
              <a:t>After you create the initial PivotTable report by defining the data source, arranging fields in the PivotTable Field List, and choosing an initial layout, you can perform the additional tasks as you work with and improve a PivotTable report. </a:t>
            </a:r>
          </a:p>
          <a:p>
            <a:endParaRPr lang="en-US" sz="2400" dirty="0"/>
          </a:p>
        </p:txBody>
      </p:sp>
    </p:spTree>
    <p:extLst>
      <p:ext uri="{BB962C8B-B14F-4D97-AF65-F5344CB8AC3E}">
        <p14:creationId xmlns:p14="http://schemas.microsoft.com/office/powerpoint/2010/main" val="2057592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Adding Data from Another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 the next exercise, you will add data from another worksheet in your workbook PivotTable.</a:t>
            </a:r>
          </a:p>
          <a:p>
            <a:endParaRPr lang="en-US" sz="2400" dirty="0"/>
          </a:p>
        </p:txBody>
      </p:sp>
    </p:spTree>
    <p:extLst>
      <p:ext uri="{BB962C8B-B14F-4D97-AF65-F5344CB8AC3E}">
        <p14:creationId xmlns:p14="http://schemas.microsoft.com/office/powerpoint/2010/main" val="2186665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3000" b="1" dirty="0" smtClean="0"/>
              <a:t>Step-by-Step: Add Data from Another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On the </a:t>
            </a:r>
            <a:r>
              <a:rPr lang="en-US" sz="2400" i="1" dirty="0" smtClean="0"/>
              <a:t>Expense History</a:t>
            </a:r>
            <a:r>
              <a:rPr lang="en-US" sz="2400" dirty="0" smtClean="0"/>
              <a:t> </a:t>
            </a:r>
            <a:r>
              <a:rPr lang="en-US" sz="2400" dirty="0" smtClean="0"/>
              <a:t>worksheet, select cells </a:t>
            </a:r>
            <a:r>
              <a:rPr lang="en-US" sz="2400" dirty="0" smtClean="0"/>
              <a:t>A4:G9.</a:t>
            </a:r>
            <a:endParaRPr lang="en-US" sz="2400" dirty="0" smtClean="0"/>
          </a:p>
          <a:p>
            <a:pPr marL="457200" lvl="0" indent="-457200">
              <a:buFont typeface="+mj-lt"/>
              <a:buAutoNum type="arabicPeriod"/>
            </a:pPr>
            <a:r>
              <a:rPr lang="en-US" sz="2400" dirty="0" smtClean="0"/>
              <a:t>On the </a:t>
            </a:r>
            <a:r>
              <a:rPr lang="en-US" sz="2400" i="1" dirty="0" smtClean="0"/>
              <a:t>Insert </a:t>
            </a:r>
            <a:r>
              <a:rPr lang="en-US" sz="2400" dirty="0" smtClean="0"/>
              <a:t>tab, click the </a:t>
            </a:r>
            <a:r>
              <a:rPr lang="en-US" sz="2400" b="1" dirty="0" smtClean="0"/>
              <a:t>PivotTable</a:t>
            </a:r>
            <a:r>
              <a:rPr lang="en-US" sz="2400" dirty="0" smtClean="0"/>
              <a:t> </a:t>
            </a:r>
            <a:br>
              <a:rPr lang="en-US" sz="2400" dirty="0" smtClean="0"/>
            </a:br>
            <a:r>
              <a:rPr lang="en-US" sz="2400" dirty="0" smtClean="0"/>
              <a:t>icon then Click </a:t>
            </a:r>
            <a:r>
              <a:rPr lang="en-US" sz="2400" b="1" dirty="0" smtClean="0"/>
              <a:t>PivotTable</a:t>
            </a:r>
            <a:r>
              <a:rPr lang="en-US" sz="2400" dirty="0" smtClean="0"/>
              <a:t>. The </a:t>
            </a:r>
            <a:r>
              <a:rPr lang="en-US" sz="2400" i="1" dirty="0" smtClean="0"/>
              <a:t>Create </a:t>
            </a:r>
            <a:br>
              <a:rPr lang="en-US" sz="2400" i="1" dirty="0" smtClean="0"/>
            </a:br>
            <a:r>
              <a:rPr lang="en-US" sz="2400" i="1" dirty="0" smtClean="0"/>
              <a:t>PivotTable </a:t>
            </a:r>
            <a:r>
              <a:rPr lang="en-US" sz="2400" dirty="0" smtClean="0"/>
              <a:t>dialog box opens. Click the </a:t>
            </a:r>
            <a:br>
              <a:rPr lang="en-US" sz="2400" dirty="0" smtClean="0"/>
            </a:br>
            <a:r>
              <a:rPr lang="en-US" sz="2400" b="1" dirty="0" smtClean="0"/>
              <a:t>Existing Worksheet</a:t>
            </a:r>
            <a:r>
              <a:rPr lang="en-US" sz="2400" dirty="0" smtClean="0"/>
              <a:t> radio</a:t>
            </a:r>
            <a:br>
              <a:rPr lang="en-US" sz="2400" dirty="0" smtClean="0"/>
            </a:br>
            <a:r>
              <a:rPr lang="en-US" sz="2400" dirty="0" smtClean="0"/>
              <a:t>button as shown in </a:t>
            </a:r>
            <a:br>
              <a:rPr lang="en-US" sz="2400" dirty="0" smtClean="0"/>
            </a:br>
            <a:r>
              <a:rPr lang="en-US" sz="2400" dirty="0" smtClean="0"/>
              <a:t>the figure. </a:t>
            </a:r>
          </a:p>
          <a:p>
            <a:endParaRPr lang="en-US"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61048"/>
            <a:ext cx="33623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8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Selecting Data to Include in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Excel’s Ribbon interface makes it simple to create a chart. </a:t>
            </a:r>
          </a:p>
          <a:p>
            <a:r>
              <a:rPr lang="en-US" sz="2300" dirty="0" smtClean="0"/>
              <a:t>As you see in the next exercise, you can create one of the common chart types by clicking its image on the Insert tab. </a:t>
            </a:r>
          </a:p>
          <a:p>
            <a:r>
              <a:rPr lang="en-US" sz="2300" dirty="0" smtClean="0"/>
              <a:t>More important than the chart type, however, is the selection of the data you want to display graphically. </a:t>
            </a:r>
          </a:p>
          <a:p>
            <a:r>
              <a:rPr lang="en-US" sz="2300" dirty="0" smtClean="0"/>
              <a:t>What aspects of the data do you want viewers to notice? The answer to that question is a major factor in selecting an appropriate chart type. </a:t>
            </a:r>
          </a:p>
          <a:p>
            <a:r>
              <a:rPr lang="en-US" sz="2300" dirty="0" smtClean="0"/>
              <a:t>In the next exercise, you will learn to select data for use in an Excel chart that returns your calculations and data in a color-coded pie chart with sections identified by numbers, legends, titles and other various data information.</a:t>
            </a:r>
          </a:p>
          <a:p>
            <a:endParaRPr lang="en-US" sz="2300" dirty="0"/>
          </a:p>
        </p:txBody>
      </p:sp>
    </p:spTree>
    <p:extLst>
      <p:ext uri="{BB962C8B-B14F-4D97-AF65-F5344CB8AC3E}">
        <p14:creationId xmlns:p14="http://schemas.microsoft.com/office/powerpoint/2010/main" val="2119994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Add Data from Another Worksheet</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Click on the </a:t>
            </a:r>
            <a:r>
              <a:rPr lang="en-US" sz="2400" b="1" dirty="0" smtClean="0"/>
              <a:t>PivotTable worksheet</a:t>
            </a:r>
            <a:r>
              <a:rPr lang="en-US" sz="2400" dirty="0" smtClean="0"/>
              <a:t> </a:t>
            </a:r>
            <a:br>
              <a:rPr lang="en-US" sz="2400" dirty="0" smtClean="0"/>
            </a:br>
            <a:r>
              <a:rPr lang="en-US" sz="2400" dirty="0" smtClean="0"/>
              <a:t>and highlight cells </a:t>
            </a:r>
            <a:r>
              <a:rPr lang="en-US" sz="2400" b="1" dirty="0" smtClean="0"/>
              <a:t>A8:F9</a:t>
            </a:r>
            <a:r>
              <a:rPr lang="en-US" sz="2400" dirty="0" smtClean="0"/>
              <a:t>. These cells </a:t>
            </a:r>
            <a:br>
              <a:rPr lang="en-US" sz="2400" dirty="0" smtClean="0"/>
            </a:br>
            <a:r>
              <a:rPr lang="en-US" sz="2400" dirty="0" smtClean="0"/>
              <a:t>should now be visible in the </a:t>
            </a:r>
            <a:r>
              <a:rPr lang="en-US" sz="2400" i="1" dirty="0" smtClean="0"/>
              <a:t>Create </a:t>
            </a:r>
            <a:br>
              <a:rPr lang="en-US" sz="2400" i="1" dirty="0" smtClean="0"/>
            </a:br>
            <a:r>
              <a:rPr lang="en-US" sz="2400" i="1" dirty="0" smtClean="0"/>
              <a:t>PivotTable</a:t>
            </a:r>
            <a:r>
              <a:rPr lang="en-US" sz="2400" dirty="0" smtClean="0"/>
              <a:t> dialog box as seen in </a:t>
            </a:r>
            <a:br>
              <a:rPr lang="en-US" sz="2400" dirty="0" smtClean="0"/>
            </a:br>
            <a:r>
              <a:rPr lang="en-US" sz="2400" dirty="0" smtClean="0"/>
              <a:t>the figure. Click OK. A new </a:t>
            </a:r>
            <a:br>
              <a:rPr lang="en-US" sz="2400" dirty="0" smtClean="0"/>
            </a:br>
            <a:r>
              <a:rPr lang="en-US" sz="2400" dirty="0" smtClean="0"/>
              <a:t>PivotTable with the data from </a:t>
            </a:r>
            <a:br>
              <a:rPr lang="en-US" sz="2400" dirty="0" smtClean="0"/>
            </a:br>
            <a:r>
              <a:rPr lang="en-US" sz="2400" dirty="0" smtClean="0"/>
              <a:t>the Expense History worksheet </a:t>
            </a:r>
            <a:br>
              <a:rPr lang="en-US" sz="2400" dirty="0" smtClean="0"/>
            </a:br>
            <a:r>
              <a:rPr lang="en-US" sz="2400" dirty="0" smtClean="0"/>
              <a:t>has now been inserted into the</a:t>
            </a:r>
            <a:br>
              <a:rPr lang="en-US" sz="2400" dirty="0" smtClean="0"/>
            </a:br>
            <a:r>
              <a:rPr lang="en-US" sz="2400" dirty="0" smtClean="0"/>
              <a:t>PivotTable worksheet.</a:t>
            </a:r>
          </a:p>
          <a:p>
            <a:endParaRPr lang="en-US"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89040"/>
            <a:ext cx="33432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015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Add Data from Another Worksheet</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400" dirty="0" smtClean="0"/>
              <a:t>Your data from the </a:t>
            </a:r>
            <a:r>
              <a:rPr lang="en-US" sz="2400" i="1" dirty="0" smtClean="0"/>
              <a:t>Expense History</a:t>
            </a:r>
            <a:r>
              <a:rPr lang="en-US" sz="2400" dirty="0" smtClean="0"/>
              <a:t> sheet is now viewable in the </a:t>
            </a:r>
            <a:r>
              <a:rPr lang="en-US" sz="2400" b="1" dirty="0" smtClean="0"/>
              <a:t>PivotTable</a:t>
            </a:r>
            <a:r>
              <a:rPr lang="en-US" sz="2400" dirty="0" smtClean="0"/>
              <a:t> sheet. </a:t>
            </a:r>
          </a:p>
          <a:p>
            <a:pPr marL="457200" lvl="0" indent="-457200">
              <a:buFont typeface="+mj-lt"/>
              <a:buAutoNum type="arabicPeriod" startAt="4"/>
            </a:pPr>
            <a:r>
              <a:rPr lang="en-US" sz="2400" dirty="0" smtClean="0"/>
              <a:t>Format the data to the worksheet by selecting the check boxes for the years </a:t>
            </a:r>
            <a:r>
              <a:rPr lang="en-US" sz="2400" b="1" dirty="0" smtClean="0"/>
              <a:t>2004–2008</a:t>
            </a:r>
            <a:r>
              <a:rPr lang="en-US" sz="2400" dirty="0" smtClean="0"/>
              <a:t> and </a:t>
            </a:r>
            <a:r>
              <a:rPr lang="en-US" sz="2400" b="1" dirty="0" smtClean="0"/>
              <a:t>Total</a:t>
            </a:r>
            <a:r>
              <a:rPr lang="en-US" sz="2400" dirty="0" smtClean="0"/>
              <a:t> in the </a:t>
            </a:r>
            <a:r>
              <a:rPr lang="en-US" sz="2400" i="1" dirty="0" smtClean="0"/>
              <a:t>PivotTable Field List</a:t>
            </a:r>
            <a:r>
              <a:rPr lang="en-US" sz="2400" dirty="0" smtClean="0"/>
              <a:t>. Click, hold and drag </a:t>
            </a:r>
            <a:r>
              <a:rPr lang="en-US" sz="2400" b="1" dirty="0" smtClean="0"/>
              <a:t>Total </a:t>
            </a:r>
            <a:r>
              <a:rPr lang="en-US" sz="2400" dirty="0" smtClean="0"/>
              <a:t>to the Report filter box.</a:t>
            </a:r>
          </a:p>
          <a:p>
            <a:pPr marL="457200" lvl="0" indent="-457200">
              <a:buFont typeface="+mj-lt"/>
              <a:buAutoNum type="arabicPeriod" startAt="4"/>
            </a:pPr>
            <a:r>
              <a:rPr lang="en-US" sz="2400" b="1" dirty="0" smtClean="0"/>
              <a:t>SAVE</a:t>
            </a:r>
            <a:r>
              <a:rPr lang="en-US" sz="2400" dirty="0" smtClean="0"/>
              <a:t> the workbook as </a:t>
            </a:r>
            <a:r>
              <a:rPr lang="en-US" sz="2400" b="1" i="1" dirty="0" smtClean="0"/>
              <a:t>Sales vs. Expenses PivotTable</a:t>
            </a:r>
            <a:r>
              <a:rPr lang="en-US" sz="2400" dirty="0" smtClean="0"/>
              <a:t>.</a:t>
            </a:r>
          </a:p>
          <a:p>
            <a:r>
              <a:rPr lang="en-US" sz="2400" b="1" dirty="0" smtClean="0"/>
              <a:t>LEAVE</a:t>
            </a:r>
            <a:r>
              <a:rPr lang="en-US" sz="2400" dirty="0" smtClean="0"/>
              <a:t> the workbook open for the next exercise.</a:t>
            </a:r>
          </a:p>
        </p:txBody>
      </p:sp>
    </p:spTree>
    <p:extLst>
      <p:ext uri="{BB962C8B-B14F-4D97-AF65-F5344CB8AC3E}">
        <p14:creationId xmlns:p14="http://schemas.microsoft.com/office/powerpoint/2010/main" val="2440408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Adding Charts to the PivotTable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PivotTable chart is an essential tool to help organize and arrange specific data from workbooks or worksheets. </a:t>
            </a:r>
          </a:p>
          <a:p>
            <a:endParaRPr lang="en-US" sz="2400" dirty="0"/>
          </a:p>
        </p:txBody>
      </p:sp>
    </p:spTree>
    <p:extLst>
      <p:ext uri="{BB962C8B-B14F-4D97-AF65-F5344CB8AC3E}">
        <p14:creationId xmlns:p14="http://schemas.microsoft.com/office/powerpoint/2010/main" val="440606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Add a Chart to the PivotTable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b="1" dirty="0" smtClean="0"/>
              <a:t>USE</a:t>
            </a:r>
            <a:r>
              <a:rPr lang="en-US" sz="2300" dirty="0" smtClean="0"/>
              <a:t> the workbook from the previous exercise.</a:t>
            </a:r>
          </a:p>
          <a:p>
            <a:pPr marL="457200" lvl="0" indent="-457200">
              <a:buFont typeface="+mj-lt"/>
              <a:buAutoNum type="arabicPeriod"/>
            </a:pPr>
            <a:r>
              <a:rPr lang="en-US" sz="2300" dirty="0" smtClean="0"/>
              <a:t>On the </a:t>
            </a:r>
            <a:r>
              <a:rPr lang="en-US" sz="2300" i="1" dirty="0" smtClean="0"/>
              <a:t>PivotTable </a:t>
            </a:r>
            <a:r>
              <a:rPr lang="en-US" sz="2300" dirty="0" smtClean="0"/>
              <a:t>worksheet, select cells </a:t>
            </a:r>
            <a:r>
              <a:rPr lang="en-US" sz="2300" b="1" dirty="0" smtClean="0"/>
              <a:t>A3:F4</a:t>
            </a:r>
            <a:r>
              <a:rPr lang="en-US" sz="2300" dirty="0" smtClean="0"/>
              <a:t>.</a:t>
            </a:r>
          </a:p>
          <a:p>
            <a:pPr marL="457200" lvl="0" indent="-457200">
              <a:buFont typeface="+mj-lt"/>
              <a:buAutoNum type="arabicPeriod"/>
            </a:pPr>
            <a:r>
              <a:rPr lang="en-US" sz="2300" dirty="0" smtClean="0"/>
              <a:t>On the </a:t>
            </a:r>
            <a:r>
              <a:rPr lang="en-US" sz="2300" i="1" dirty="0" smtClean="0"/>
              <a:t>Insert </a:t>
            </a:r>
            <a:r>
              <a:rPr lang="en-US" sz="2300" dirty="0" smtClean="0"/>
              <a:t>tab, in the Charts group, click </a:t>
            </a:r>
            <a:r>
              <a:rPr lang="en-US" sz="2300" b="1" dirty="0" smtClean="0"/>
              <a:t>Column</a:t>
            </a:r>
            <a:r>
              <a:rPr lang="en-US" sz="2300" dirty="0" smtClean="0"/>
              <a:t>, </a:t>
            </a:r>
            <a:r>
              <a:rPr lang="en-US" sz="2300" b="1" dirty="0" smtClean="0"/>
              <a:t>2D</a:t>
            </a:r>
            <a:r>
              <a:rPr lang="en-US" sz="2300" dirty="0" smtClean="0"/>
              <a:t>, </a:t>
            </a:r>
            <a:r>
              <a:rPr lang="en-US" sz="2300" b="1" dirty="0" smtClean="0"/>
              <a:t>Clustered Column</a:t>
            </a:r>
            <a:r>
              <a:rPr lang="en-US" sz="2300" dirty="0" smtClean="0"/>
              <a:t>. You have inserted the Clustered Column chart to reflect the data from the Expenses PivotTable.</a:t>
            </a:r>
          </a:p>
          <a:p>
            <a:pPr marL="457200" lvl="0" indent="-457200">
              <a:buFont typeface="+mj-lt"/>
              <a:buAutoNum type="arabicPeriod"/>
            </a:pPr>
            <a:r>
              <a:rPr lang="en-US" sz="2300" dirty="0" smtClean="0"/>
              <a:t>Click, hold, and drag the chart to the left side, aligning the top with Row </a:t>
            </a:r>
            <a:r>
              <a:rPr lang="en-US" sz="2300" b="1" dirty="0" smtClean="0"/>
              <a:t>12</a:t>
            </a:r>
            <a:r>
              <a:rPr lang="en-US" sz="2300" dirty="0" smtClean="0"/>
              <a:t>. You have moved the chart for better viewing.</a:t>
            </a:r>
          </a:p>
          <a:p>
            <a:pPr marL="457200" lvl="0" indent="-457200">
              <a:buFont typeface="+mj-lt"/>
              <a:buAutoNum type="arabicPeriod"/>
            </a:pPr>
            <a:r>
              <a:rPr lang="en-US" sz="2300" dirty="0" smtClean="0"/>
              <a:t>Select cells </a:t>
            </a:r>
            <a:r>
              <a:rPr lang="en-US" sz="2300" b="1" dirty="0" smtClean="0"/>
              <a:t>A8:F9</a:t>
            </a:r>
            <a:r>
              <a:rPr lang="en-US" sz="2300" dirty="0" smtClean="0"/>
              <a:t>. Click on the </a:t>
            </a:r>
            <a:r>
              <a:rPr lang="en-US" sz="2300" b="1" dirty="0" smtClean="0"/>
              <a:t>Insert</a:t>
            </a:r>
            <a:r>
              <a:rPr lang="en-US" sz="2300" dirty="0" smtClean="0"/>
              <a:t> tab, in the </a:t>
            </a:r>
            <a:r>
              <a:rPr lang="en-US" sz="2300" i="1" dirty="0" smtClean="0"/>
              <a:t>Charts</a:t>
            </a:r>
            <a:r>
              <a:rPr lang="en-US" sz="2300" dirty="0" smtClean="0"/>
              <a:t> group, click </a:t>
            </a:r>
            <a:r>
              <a:rPr lang="en-US" sz="2300" b="1" dirty="0" smtClean="0"/>
              <a:t>Bar</a:t>
            </a:r>
            <a:r>
              <a:rPr lang="en-US" sz="2300" dirty="0" smtClean="0"/>
              <a:t>,</a:t>
            </a:r>
            <a:r>
              <a:rPr lang="en-US" sz="2300" b="1" dirty="0" smtClean="0"/>
              <a:t> 2D</a:t>
            </a:r>
            <a:r>
              <a:rPr lang="en-US" sz="2300" dirty="0" smtClean="0"/>
              <a:t>,</a:t>
            </a:r>
            <a:r>
              <a:rPr lang="en-US" sz="2300" b="1" dirty="0" smtClean="0"/>
              <a:t> Clustered Bar</a:t>
            </a:r>
            <a:r>
              <a:rPr lang="en-US" sz="2300" dirty="0" smtClean="0"/>
              <a:t>. You have inserted the Clustered Bar chart to reflect the data from the Expenses PivotTable. You will be able to differentiate the data easier by having unlike charts on the worksheet.</a:t>
            </a:r>
          </a:p>
        </p:txBody>
      </p:sp>
    </p:spTree>
    <p:extLst>
      <p:ext uri="{BB962C8B-B14F-4D97-AF65-F5344CB8AC3E}">
        <p14:creationId xmlns:p14="http://schemas.microsoft.com/office/powerpoint/2010/main" val="24518278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 Chart to the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5"/>
            </a:pPr>
            <a:r>
              <a:rPr lang="en-US" sz="2400" dirty="0" smtClean="0"/>
              <a:t>Click, hold, and drag the </a:t>
            </a:r>
            <a:r>
              <a:rPr lang="en-US" sz="2400" b="1" dirty="0" smtClean="0"/>
              <a:t>Bar</a:t>
            </a:r>
            <a:r>
              <a:rPr lang="en-US" sz="2400" dirty="0" smtClean="0"/>
              <a:t> chart to be adjacent below the first chart (Row </a:t>
            </a:r>
            <a:r>
              <a:rPr lang="en-US" sz="2400" b="1" dirty="0" smtClean="0"/>
              <a:t>29</a:t>
            </a:r>
            <a:r>
              <a:rPr lang="en-US" sz="2400" dirty="0" smtClean="0"/>
              <a:t>).</a:t>
            </a:r>
          </a:p>
          <a:p>
            <a:pPr marL="457200" lvl="0" indent="-457200">
              <a:buFont typeface="+mj-lt"/>
              <a:buAutoNum type="arabicPeriod" startAt="5"/>
            </a:pPr>
            <a:r>
              <a:rPr lang="en-US" sz="2400" dirty="0" smtClean="0"/>
              <a:t>Click on the </a:t>
            </a:r>
            <a:r>
              <a:rPr lang="en-US" sz="2400" b="1" dirty="0" smtClean="0"/>
              <a:t>Column </a:t>
            </a:r>
            <a:r>
              <a:rPr lang="en-US" sz="2400" dirty="0" smtClean="0"/>
              <a:t>chart to activate. In the </a:t>
            </a:r>
            <a:r>
              <a:rPr lang="en-US" sz="2400" i="1" dirty="0" smtClean="0"/>
              <a:t>Chart Layout </a:t>
            </a:r>
            <a:r>
              <a:rPr lang="en-US" sz="2400" dirty="0" smtClean="0"/>
              <a:t>group, click </a:t>
            </a:r>
            <a:r>
              <a:rPr lang="en-US" sz="2400" b="1" dirty="0" smtClean="0"/>
              <a:t>Layout 1</a:t>
            </a:r>
            <a:r>
              <a:rPr lang="en-US" sz="2400" dirty="0" smtClean="0"/>
              <a:t>. The new layout has changed the style of the chart.</a:t>
            </a:r>
          </a:p>
          <a:p>
            <a:pPr marL="457200" lvl="0" indent="-457200">
              <a:buFont typeface="+mj-lt"/>
              <a:buAutoNum type="arabicPeriod" startAt="5"/>
            </a:pPr>
            <a:r>
              <a:rPr lang="en-US" sz="2400" dirty="0" smtClean="0"/>
              <a:t>In the </a:t>
            </a:r>
            <a:r>
              <a:rPr lang="en-US" sz="2400" b="1" dirty="0" smtClean="0"/>
              <a:t>Chart Styles</a:t>
            </a:r>
            <a:r>
              <a:rPr lang="en-US" sz="2400" dirty="0" smtClean="0"/>
              <a:t> group, choose and apply </a:t>
            </a:r>
            <a:r>
              <a:rPr lang="en-US" sz="2400" b="1" dirty="0" smtClean="0"/>
              <a:t>Style 4</a:t>
            </a:r>
            <a:r>
              <a:rPr lang="en-US" sz="2400" dirty="0" smtClean="0"/>
              <a:t>. Note that the style of the chart has changed.</a:t>
            </a:r>
          </a:p>
          <a:p>
            <a:pPr marL="457200" lvl="0" indent="-457200">
              <a:buFont typeface="+mj-lt"/>
              <a:buAutoNum type="arabicPeriod" startAt="5"/>
            </a:pPr>
            <a:r>
              <a:rPr lang="en-US" sz="2400" dirty="0" smtClean="0"/>
              <a:t>Edit the </a:t>
            </a:r>
            <a:r>
              <a:rPr lang="en-US" sz="2400" b="1" dirty="0" smtClean="0"/>
              <a:t>Chart Title</a:t>
            </a:r>
            <a:r>
              <a:rPr lang="en-US" sz="2400" dirty="0" smtClean="0"/>
              <a:t> to read </a:t>
            </a:r>
            <a:r>
              <a:rPr lang="en-US" sz="2400" b="1" dirty="0" smtClean="0"/>
              <a:t>Sales History</a:t>
            </a:r>
            <a:r>
              <a:rPr lang="en-US" sz="2400" dirty="0" smtClean="0"/>
              <a:t>. You have </a:t>
            </a:r>
            <a:r>
              <a:rPr lang="en-US" sz="2400" dirty="0" err="1" smtClean="0"/>
              <a:t>retitled</a:t>
            </a:r>
            <a:r>
              <a:rPr lang="en-US" sz="2400" dirty="0" smtClean="0"/>
              <a:t> the chart.</a:t>
            </a:r>
          </a:p>
          <a:p>
            <a:pPr marL="457200" lvl="0" indent="-457200">
              <a:buFont typeface="+mj-lt"/>
              <a:buAutoNum type="arabicPeriod" startAt="5"/>
            </a:pPr>
            <a:r>
              <a:rPr lang="en-US" sz="2400" dirty="0" smtClean="0"/>
              <a:t>Click on the </a:t>
            </a:r>
            <a:r>
              <a:rPr lang="en-US" sz="2400" b="1" dirty="0" smtClean="0"/>
              <a:t>Bar</a:t>
            </a:r>
            <a:r>
              <a:rPr lang="en-US" sz="2400" dirty="0" smtClean="0"/>
              <a:t> chart to activate. In the </a:t>
            </a:r>
            <a:r>
              <a:rPr lang="en-US" sz="2400" i="1" dirty="0" smtClean="0"/>
              <a:t>Chart Layout</a:t>
            </a:r>
            <a:r>
              <a:rPr lang="en-US" sz="2400" dirty="0" smtClean="0"/>
              <a:t> group, click </a:t>
            </a:r>
            <a:r>
              <a:rPr lang="en-US" sz="2400" b="1" dirty="0" smtClean="0"/>
              <a:t>Layout 2</a:t>
            </a:r>
            <a:r>
              <a:rPr lang="en-US" sz="2400" dirty="0" smtClean="0"/>
              <a:t>. Note that the style of the chart has changed.</a:t>
            </a:r>
          </a:p>
        </p:txBody>
      </p:sp>
    </p:spTree>
    <p:extLst>
      <p:ext uri="{BB962C8B-B14F-4D97-AF65-F5344CB8AC3E}">
        <p14:creationId xmlns:p14="http://schemas.microsoft.com/office/powerpoint/2010/main" val="4048791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 Chart to the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10"/>
            </a:pPr>
            <a:r>
              <a:rPr lang="en-US" sz="2400" dirty="0" smtClean="0"/>
              <a:t>In the </a:t>
            </a:r>
            <a:r>
              <a:rPr lang="en-US" sz="2400" i="1" dirty="0" smtClean="0"/>
              <a:t>Chart Styles</a:t>
            </a:r>
            <a:r>
              <a:rPr lang="en-US" sz="2400" dirty="0" smtClean="0"/>
              <a:t> group, </a:t>
            </a:r>
            <a:br>
              <a:rPr lang="en-US" sz="2400" dirty="0" smtClean="0"/>
            </a:br>
            <a:r>
              <a:rPr lang="en-US" sz="2400" dirty="0" smtClean="0"/>
              <a:t>choose and apply </a:t>
            </a:r>
            <a:r>
              <a:rPr lang="en-US" sz="2400" b="1" dirty="0" smtClean="0"/>
              <a:t>Style 5</a:t>
            </a:r>
            <a:r>
              <a:rPr lang="en-US" sz="2400" dirty="0" smtClean="0"/>
              <a:t>. </a:t>
            </a:r>
            <a:br>
              <a:rPr lang="en-US" sz="2400" dirty="0" smtClean="0"/>
            </a:br>
            <a:r>
              <a:rPr lang="en-US" sz="2400" dirty="0" smtClean="0"/>
              <a:t>The new layout can be </a:t>
            </a:r>
            <a:br>
              <a:rPr lang="en-US" sz="2400" dirty="0" smtClean="0"/>
            </a:br>
            <a:r>
              <a:rPr lang="en-US" sz="2400" dirty="0" smtClean="0"/>
              <a:t>seen applied in the </a:t>
            </a:r>
            <a:br>
              <a:rPr lang="en-US" sz="2400" dirty="0" smtClean="0"/>
            </a:br>
            <a:r>
              <a:rPr lang="en-US" sz="2400" dirty="0" smtClean="0"/>
              <a:t>workbook.</a:t>
            </a:r>
          </a:p>
          <a:p>
            <a:pPr marL="457200" lvl="0" indent="-457200">
              <a:buFont typeface="+mj-lt"/>
              <a:buAutoNum type="arabicPeriod" startAt="10"/>
            </a:pPr>
            <a:r>
              <a:rPr lang="en-US" sz="2400" dirty="0" smtClean="0"/>
              <a:t>Edit the </a:t>
            </a:r>
            <a:r>
              <a:rPr lang="en-US" sz="2400" b="1" dirty="0" smtClean="0"/>
              <a:t>Chart Title</a:t>
            </a:r>
            <a:r>
              <a:rPr lang="en-US" sz="2400" dirty="0" smtClean="0"/>
              <a:t> to read </a:t>
            </a:r>
            <a:br>
              <a:rPr lang="en-US" sz="2400" dirty="0" smtClean="0"/>
            </a:br>
            <a:r>
              <a:rPr lang="en-US" sz="2400" b="1" dirty="0" smtClean="0"/>
              <a:t>Expense History</a:t>
            </a:r>
            <a:r>
              <a:rPr lang="en-US" sz="2400" dirty="0" smtClean="0"/>
              <a:t>. Your </a:t>
            </a:r>
            <a:br>
              <a:rPr lang="en-US" sz="2400" dirty="0" smtClean="0"/>
            </a:br>
            <a:r>
              <a:rPr lang="en-US" sz="2400" dirty="0" smtClean="0"/>
              <a:t>completed charts are </a:t>
            </a:r>
            <a:br>
              <a:rPr lang="en-US" sz="2400" dirty="0" smtClean="0"/>
            </a:br>
            <a:r>
              <a:rPr lang="en-US" sz="2400" dirty="0" smtClean="0"/>
              <a:t>visible in the figure.</a:t>
            </a:r>
          </a:p>
          <a:p>
            <a:pPr marL="457200" lvl="0" indent="-457200">
              <a:buFont typeface="+mj-lt"/>
              <a:buAutoNum type="arabicPeriod" startAt="10"/>
            </a:pPr>
            <a:r>
              <a:rPr lang="en-US" sz="2400" b="1" dirty="0" smtClean="0"/>
              <a:t>SAVE </a:t>
            </a:r>
            <a:r>
              <a:rPr lang="en-US" sz="2400" dirty="0" smtClean="0"/>
              <a:t>the workbook as </a:t>
            </a:r>
            <a:br>
              <a:rPr lang="en-US" sz="2400" dirty="0" smtClean="0"/>
            </a:br>
            <a:r>
              <a:rPr lang="en-US" sz="2400" b="1" i="1" dirty="0" err="1" smtClean="0"/>
              <a:t>Sales_Expenses_Charts</a:t>
            </a:r>
            <a:r>
              <a:rPr lang="en-US" sz="2400" dirty="0" smtClean="0"/>
              <a:t>.</a:t>
            </a:r>
          </a:p>
          <a:p>
            <a:r>
              <a:rPr lang="en-US" sz="2400" b="1" dirty="0" smtClean="0"/>
              <a:t>LEAVE</a:t>
            </a:r>
            <a:r>
              <a:rPr lang="en-US" sz="2400" dirty="0" smtClean="0"/>
              <a:t> the workbook open for the next exercise. </a:t>
            </a:r>
            <a:endParaRPr lang="en-US"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37" y="2060848"/>
            <a:ext cx="4110211" cy="347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710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Using the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 previous versions of Excel, you could use report filters to filter data in a PivotTable report, but it was not easy to view the current filtering state when you chose to filter on multiple data. </a:t>
            </a:r>
          </a:p>
          <a:p>
            <a:r>
              <a:rPr lang="en-US" sz="2400" dirty="0" smtClean="0"/>
              <a:t>New to Excel, you have the option to use slicers to filter the data. </a:t>
            </a:r>
          </a:p>
          <a:p>
            <a:r>
              <a:rPr lang="en-US" sz="2400" b="1" i="1" dirty="0" smtClean="0"/>
              <a:t>Slicers</a:t>
            </a:r>
            <a:r>
              <a:rPr lang="en-US" sz="2400" dirty="0" smtClean="0"/>
              <a:t> are easy-to-use filtering mechanisms that contain a set of buttons that allow you to quickly filter the data in a PivotTable report, without the need to open drop-down lists to find the items that you want to filter. </a:t>
            </a:r>
          </a:p>
        </p:txBody>
      </p:sp>
    </p:spTree>
    <p:extLst>
      <p:ext uri="{BB962C8B-B14F-4D97-AF65-F5344CB8AC3E}">
        <p14:creationId xmlns:p14="http://schemas.microsoft.com/office/powerpoint/2010/main" val="488618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Using the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 addition to quick filtering, slicers also indicate the current filtering state, which makes it easy to understand what exactly is shown in a filtered PivotTable report. </a:t>
            </a:r>
          </a:p>
          <a:p>
            <a:r>
              <a:rPr lang="en-US" sz="2400" dirty="0" smtClean="0"/>
              <a:t>When you select an item, that item is included in the filter and the data for that item will be displayed in the report. </a:t>
            </a:r>
          </a:p>
          <a:p>
            <a:r>
              <a:rPr lang="en-US" sz="2400" dirty="0" smtClean="0"/>
              <a:t>In the next exercise you create two simple slicers to filter your data.</a:t>
            </a:r>
          </a:p>
        </p:txBody>
      </p:sp>
    </p:spTree>
    <p:extLst>
      <p:ext uri="{BB962C8B-B14F-4D97-AF65-F5344CB8AC3E}">
        <p14:creationId xmlns:p14="http://schemas.microsoft.com/office/powerpoint/2010/main" val="10558351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Slicer to Bring Data Forward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The PivotTable worksheet is still active. Click on </a:t>
            </a:r>
            <a:br>
              <a:rPr lang="en-US" sz="2400" dirty="0" smtClean="0"/>
            </a:br>
            <a:r>
              <a:rPr lang="en-US" sz="2400" dirty="0" smtClean="0"/>
              <a:t>cell </a:t>
            </a:r>
            <a:r>
              <a:rPr lang="en-US" sz="2400" b="1" dirty="0" smtClean="0"/>
              <a:t>A4</a:t>
            </a:r>
            <a:r>
              <a:rPr lang="en-US" sz="2400" dirty="0" smtClean="0"/>
              <a:t> to select it.</a:t>
            </a:r>
          </a:p>
          <a:p>
            <a:pPr marL="457200" lvl="0" indent="-457200">
              <a:buFont typeface="+mj-lt"/>
              <a:buAutoNum type="arabicPeriod"/>
            </a:pPr>
            <a:r>
              <a:rPr lang="en-US" sz="2400" dirty="0" smtClean="0"/>
              <a:t>Click on the </a:t>
            </a:r>
            <a:r>
              <a:rPr lang="en-US" sz="2400" b="1" dirty="0" smtClean="0"/>
              <a:t>Insert </a:t>
            </a:r>
            <a:r>
              <a:rPr lang="en-US" sz="2400" dirty="0" smtClean="0"/>
              <a:t>tab and click on the </a:t>
            </a:r>
            <a:r>
              <a:rPr lang="en-US" sz="2400" b="1" dirty="0" smtClean="0"/>
              <a:t>Slicer</a:t>
            </a:r>
            <a:r>
              <a:rPr lang="en-US" sz="2400" dirty="0" smtClean="0"/>
              <a:t> </a:t>
            </a:r>
            <a:br>
              <a:rPr lang="en-US" sz="2400" dirty="0" smtClean="0"/>
            </a:br>
            <a:r>
              <a:rPr lang="en-US" sz="2400" dirty="0" smtClean="0"/>
              <a:t>       icon. The </a:t>
            </a:r>
            <a:r>
              <a:rPr lang="en-US" sz="2400" i="1" dirty="0" smtClean="0"/>
              <a:t>Insert Slicers</a:t>
            </a:r>
            <a:r>
              <a:rPr lang="en-US" sz="2400" dirty="0" smtClean="0"/>
              <a:t> dialog box appears</a:t>
            </a:r>
            <a:br>
              <a:rPr lang="en-US" sz="2400" dirty="0" smtClean="0"/>
            </a:br>
            <a:r>
              <a:rPr lang="en-US" sz="2400" dirty="0" smtClean="0"/>
              <a:t>as shown in the figure.</a:t>
            </a:r>
          </a:p>
          <a:p>
            <a:pPr marL="457200" indent="-457200">
              <a:buFont typeface="+mj-lt"/>
              <a:buAutoNum type="arabicPeriod"/>
            </a:pPr>
            <a:r>
              <a:rPr lang="en-US" sz="2400" dirty="0" smtClean="0"/>
              <a:t>In the </a:t>
            </a:r>
            <a:r>
              <a:rPr lang="en-US" sz="2400" b="1" dirty="0" smtClean="0"/>
              <a:t>Insert Slicers</a:t>
            </a:r>
            <a:r>
              <a:rPr lang="en-US" sz="2400" dirty="0" smtClean="0"/>
              <a:t> dialog box is a check box </a:t>
            </a:r>
            <a:br>
              <a:rPr lang="en-US" sz="2400" dirty="0" smtClean="0"/>
            </a:br>
            <a:r>
              <a:rPr lang="en-US" sz="2400" dirty="0" smtClean="0"/>
              <a:t>list of the data from the PivotTable. Click to select the </a:t>
            </a:r>
            <a:r>
              <a:rPr lang="en-US" sz="2400" b="1" dirty="0" smtClean="0"/>
              <a:t>Total</a:t>
            </a:r>
            <a:r>
              <a:rPr lang="en-US" sz="2400" dirty="0" smtClean="0"/>
              <a:t> check box and click </a:t>
            </a:r>
            <a:r>
              <a:rPr lang="en-US" sz="2400" b="1" dirty="0" smtClean="0"/>
              <a:t>OK</a:t>
            </a:r>
            <a:r>
              <a:rPr lang="en-US" sz="2400" dirty="0" smtClean="0"/>
              <a:t>. The slicer is now inserted in the worksheet and the </a:t>
            </a:r>
            <a:r>
              <a:rPr lang="en-US" sz="2400" i="1" dirty="0" smtClean="0"/>
              <a:t>Slicer Tools</a:t>
            </a:r>
            <a:r>
              <a:rPr lang="en-US" sz="2400" dirty="0" smtClean="0"/>
              <a:t> tab on the Ribbon is now active.</a:t>
            </a:r>
          </a:p>
        </p:txBody>
      </p:sp>
      <p:pic>
        <p:nvPicPr>
          <p:cNvPr id="4" name="Picture 3" descr="f1026.JPG"/>
          <p:cNvPicPr>
            <a:picLocks noChangeAspect="1"/>
          </p:cNvPicPr>
          <p:nvPr/>
        </p:nvPicPr>
        <p:blipFill>
          <a:blip r:embed="rId3"/>
          <a:stretch>
            <a:fillRect/>
          </a:stretch>
        </p:blipFill>
        <p:spPr>
          <a:xfrm>
            <a:off x="7290238" y="1772816"/>
            <a:ext cx="1436620" cy="25679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95" y="3212976"/>
            <a:ext cx="456161" cy="456161"/>
          </a:xfrm>
          <a:prstGeom prst="rect">
            <a:avLst/>
          </a:prstGeom>
        </p:spPr>
      </p:pic>
    </p:spTree>
    <p:extLst>
      <p:ext uri="{BB962C8B-B14F-4D97-AF65-F5344CB8AC3E}">
        <p14:creationId xmlns:p14="http://schemas.microsoft.com/office/powerpoint/2010/main" val="1447875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400" dirty="0" smtClean="0"/>
              <a:t>To move the Slicer, click, </a:t>
            </a:r>
            <a:br>
              <a:rPr lang="en-US" sz="2400" dirty="0" smtClean="0"/>
            </a:br>
            <a:r>
              <a:rPr lang="en-US" sz="2400" dirty="0" smtClean="0"/>
              <a:t>hold, and drag it next to </a:t>
            </a:r>
            <a:br>
              <a:rPr lang="en-US" sz="2400" dirty="0" smtClean="0"/>
            </a:br>
            <a:r>
              <a:rPr lang="en-US" sz="2400" dirty="0" smtClean="0"/>
              <a:t>the Sales History chart in </a:t>
            </a:r>
            <a:br>
              <a:rPr lang="en-US" sz="2400" dirty="0" smtClean="0"/>
            </a:br>
            <a:r>
              <a:rPr lang="en-US" sz="2400" b="1" dirty="0" smtClean="0"/>
              <a:t>column G</a:t>
            </a:r>
            <a:r>
              <a:rPr lang="en-US" sz="2400" dirty="0" smtClean="0"/>
              <a:t> as shown in the </a:t>
            </a:r>
            <a:br>
              <a:rPr lang="en-US" sz="2400" dirty="0" smtClean="0"/>
            </a:br>
            <a:r>
              <a:rPr lang="en-US" sz="2400" dirty="0" smtClean="0"/>
              <a:t>figure.</a:t>
            </a:r>
          </a:p>
          <a:p>
            <a:pPr marL="457200" lvl="0" indent="-457200">
              <a:buFont typeface="+mj-lt"/>
              <a:buAutoNum type="arabicPeriod" startAt="4"/>
            </a:pPr>
            <a:r>
              <a:rPr lang="en-US" sz="2400" dirty="0" smtClean="0"/>
              <a:t>Right-click on the </a:t>
            </a:r>
            <a:r>
              <a:rPr lang="en-US" sz="2400" b="1" dirty="0" smtClean="0"/>
              <a:t>Slicer</a:t>
            </a:r>
            <a:r>
              <a:rPr lang="en-US" sz="2400" dirty="0" smtClean="0"/>
              <a:t> </a:t>
            </a:r>
            <a:br>
              <a:rPr lang="en-US" sz="2400" dirty="0" smtClean="0"/>
            </a:br>
            <a:r>
              <a:rPr lang="en-US" sz="2400" dirty="0" smtClean="0"/>
              <a:t>to access the short-cut </a:t>
            </a:r>
            <a:br>
              <a:rPr lang="en-US" sz="2400" dirty="0" smtClean="0"/>
            </a:br>
            <a:r>
              <a:rPr lang="en-US" sz="2400" dirty="0" smtClean="0"/>
              <a:t>menu. Click </a:t>
            </a:r>
            <a:r>
              <a:rPr lang="en-US" sz="2400" b="1" dirty="0" smtClean="0"/>
              <a:t>Slicer </a:t>
            </a:r>
            <a:br>
              <a:rPr lang="en-US" sz="2400" b="1" dirty="0" smtClean="0"/>
            </a:br>
            <a:r>
              <a:rPr lang="en-US" sz="2400" b="1" dirty="0" smtClean="0"/>
              <a:t>Settings</a:t>
            </a:r>
            <a:r>
              <a:rPr lang="en-US" sz="2400" dirty="0" smtClean="0"/>
              <a:t>. The </a:t>
            </a:r>
            <a:r>
              <a:rPr lang="en-US" sz="2400" i="1" dirty="0" smtClean="0"/>
              <a:t>Slicer </a:t>
            </a:r>
            <a:br>
              <a:rPr lang="en-US" sz="2400" i="1" dirty="0" smtClean="0"/>
            </a:br>
            <a:r>
              <a:rPr lang="en-US" sz="2400" i="1" dirty="0" smtClean="0"/>
              <a:t>Settings </a:t>
            </a:r>
            <a:r>
              <a:rPr lang="en-US" sz="2400" dirty="0" smtClean="0"/>
              <a:t>dialog box opens.</a:t>
            </a:r>
          </a:p>
          <a:p>
            <a:pPr marL="457200" lvl="0" indent="-457200">
              <a:buFont typeface="+mj-lt"/>
              <a:buAutoNum type="arabicPeriod" startAt="4"/>
            </a:pPr>
            <a:r>
              <a:rPr lang="en-US" sz="2400" dirty="0" smtClean="0"/>
              <a:t>The insertion point appears in the </a:t>
            </a:r>
            <a:r>
              <a:rPr lang="en-US" sz="2400" i="1" dirty="0" smtClean="0"/>
              <a:t>Name </a:t>
            </a:r>
            <a:r>
              <a:rPr lang="en-US" sz="2400" dirty="0" smtClean="0"/>
              <a:t>text box. Key </a:t>
            </a:r>
            <a:r>
              <a:rPr lang="en-US" sz="2400" b="1" dirty="0" smtClean="0"/>
              <a:t>Sales Slicer</a:t>
            </a:r>
            <a:r>
              <a:rPr lang="en-US" sz="2400" dirty="0" smtClean="0"/>
              <a:t>. Press </a:t>
            </a:r>
            <a:r>
              <a:rPr lang="en-US" sz="2400" b="1" dirty="0" smtClean="0"/>
              <a:t>Tab</a:t>
            </a:r>
            <a:r>
              <a:rPr lang="en-US" sz="2400" dirty="0" smtClean="0"/>
              <a:t> twice.</a:t>
            </a:r>
          </a:p>
          <a:p>
            <a:endParaRPr lang="en-US" sz="24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25" y="1700808"/>
            <a:ext cx="3963396" cy="3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35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Select Data to Include in a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a:t>
            </a:r>
          </a:p>
          <a:p>
            <a:pPr marL="457200" lvl="0" indent="-457200">
              <a:buFont typeface="+mj-lt"/>
              <a:buAutoNum type="arabicPeriod"/>
            </a:pPr>
            <a:r>
              <a:rPr lang="en-US" sz="2400" b="1" dirty="0" smtClean="0"/>
              <a:t>OPEN</a:t>
            </a:r>
            <a:r>
              <a:rPr lang="en-US" sz="2400" dirty="0" smtClean="0"/>
              <a:t> the </a:t>
            </a:r>
            <a:r>
              <a:rPr lang="en-US" sz="2400" b="1" i="1" dirty="0" smtClean="0"/>
              <a:t>Financial History</a:t>
            </a:r>
            <a:r>
              <a:rPr lang="en-US" sz="2400" dirty="0" smtClean="0"/>
              <a:t> file for this lesson.</a:t>
            </a:r>
          </a:p>
          <a:p>
            <a:pPr marL="457200" indent="-457200">
              <a:buFont typeface="+mj-lt"/>
              <a:buAutoNum type="arabicPeriod"/>
            </a:pPr>
            <a:r>
              <a:rPr lang="en-US" sz="2400" dirty="0" smtClean="0"/>
              <a:t>Select </a:t>
            </a:r>
            <a:r>
              <a:rPr lang="en-US" sz="2400" b="1" dirty="0" smtClean="0"/>
              <a:t>B4:B10</a:t>
            </a:r>
            <a:r>
              <a:rPr lang="en-US" sz="2400" dirty="0" smtClean="0"/>
              <a:t> (the 2004 data) on the </a:t>
            </a:r>
            <a:r>
              <a:rPr lang="en-US" sz="2400" i="1" dirty="0" smtClean="0"/>
              <a:t>Sales History</a:t>
            </a:r>
            <a:r>
              <a:rPr lang="en-US" sz="2400" dirty="0" smtClean="0"/>
              <a:t> worksheet.</a:t>
            </a:r>
          </a:p>
          <a:p>
            <a:pPr marL="457200" indent="-457200">
              <a:buFont typeface="+mj-lt"/>
              <a:buAutoNum type="arabicPeriod"/>
            </a:pPr>
            <a:r>
              <a:rPr lang="en-US" sz="2400" dirty="0" smtClean="0"/>
              <a:t>On the </a:t>
            </a:r>
            <a:r>
              <a:rPr lang="en-US" sz="2400" b="1" dirty="0" smtClean="0"/>
              <a:t>Insert tab</a:t>
            </a:r>
            <a:r>
              <a:rPr lang="en-US" sz="2400" dirty="0" smtClean="0"/>
              <a:t>, in the Charts group, click the </a:t>
            </a:r>
            <a:r>
              <a:rPr lang="en-US" sz="2400" b="1" dirty="0" smtClean="0"/>
              <a:t>Pie</a:t>
            </a:r>
            <a:r>
              <a:rPr lang="en-US" sz="2400" dirty="0" smtClean="0"/>
              <a:t> button. Click the </a:t>
            </a:r>
            <a:r>
              <a:rPr lang="en-US" sz="2400" b="1" dirty="0" smtClean="0"/>
              <a:t>first </a:t>
            </a:r>
            <a:r>
              <a:rPr lang="en-US" sz="2400" dirty="0" smtClean="0"/>
              <a:t>2-D Pie chart. A color-coded pie chart with sections identified by number is displayed and the Chart Tools tabs (Design, Layout, and Format) become available, with the Design tab active. This chart, however, doesn’t work: It includes the column label (2004) and total sales amount as its two largest portions, and these amounts should not be included in an analysis of sales for 2004.</a:t>
            </a:r>
          </a:p>
        </p:txBody>
      </p:sp>
    </p:spTree>
    <p:extLst>
      <p:ext uri="{BB962C8B-B14F-4D97-AF65-F5344CB8AC3E}">
        <p14:creationId xmlns:p14="http://schemas.microsoft.com/office/powerpoint/2010/main" val="218499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7"/>
            </a:pPr>
            <a:r>
              <a:rPr lang="en-US" sz="2400" dirty="0" smtClean="0"/>
              <a:t>The insertion point is now in the </a:t>
            </a:r>
            <a:r>
              <a:rPr lang="en-US" sz="2400" i="1" dirty="0" smtClean="0"/>
              <a:t>Caption</a:t>
            </a:r>
            <a:r>
              <a:rPr lang="en-US" sz="2400" dirty="0" smtClean="0"/>
              <a:t> text box. Key </a:t>
            </a:r>
            <a:r>
              <a:rPr lang="en-US" sz="2400" b="1" dirty="0" smtClean="0"/>
              <a:t>Sales Total 2004</a:t>
            </a:r>
            <a:r>
              <a:rPr lang="en-US" sz="2400" dirty="0" smtClean="0"/>
              <a:t> and click </a:t>
            </a:r>
            <a:r>
              <a:rPr lang="en-US" sz="2400" b="1" dirty="0" smtClean="0"/>
              <a:t>OK</a:t>
            </a:r>
            <a:r>
              <a:rPr lang="en-US" sz="2400" dirty="0" smtClean="0"/>
              <a:t>.</a:t>
            </a:r>
          </a:p>
          <a:p>
            <a:pPr marL="457200" lvl="0" indent="-457200">
              <a:buFont typeface="+mj-lt"/>
              <a:buAutoNum type="arabicPeriod" startAt="7"/>
            </a:pPr>
            <a:r>
              <a:rPr lang="en-US" sz="2400" dirty="0" smtClean="0"/>
              <a:t>On the </a:t>
            </a:r>
            <a:r>
              <a:rPr lang="en-US" sz="2400" b="1" dirty="0" smtClean="0"/>
              <a:t>Slicer Tools Options</a:t>
            </a:r>
            <a:r>
              <a:rPr lang="en-US" sz="2400" dirty="0" smtClean="0"/>
              <a:t> tab on the </a:t>
            </a:r>
            <a:r>
              <a:rPr lang="en-US" sz="2400" b="1" dirty="0" smtClean="0"/>
              <a:t>Ribbon</a:t>
            </a:r>
            <a:r>
              <a:rPr lang="en-US" sz="2400" dirty="0" smtClean="0"/>
              <a:t>, in </a:t>
            </a:r>
            <a:r>
              <a:rPr lang="en-US" sz="2400" b="1" dirty="0" smtClean="0"/>
              <a:t>Slicer Styles</a:t>
            </a:r>
            <a:r>
              <a:rPr lang="en-US" sz="2400" dirty="0" smtClean="0"/>
              <a:t>, choose </a:t>
            </a:r>
            <a:r>
              <a:rPr lang="en-US" sz="2400" b="1" dirty="0" smtClean="0"/>
              <a:t>Slicer Style Light 2</a:t>
            </a:r>
            <a:r>
              <a:rPr lang="en-US" sz="2400" dirty="0" smtClean="0"/>
              <a:t>. The toolbar should resemble the figure.</a:t>
            </a:r>
          </a:p>
        </p:txBody>
      </p:sp>
      <p:pic>
        <p:nvPicPr>
          <p:cNvPr id="4" name="Picture 3" descr="f1028.JPG"/>
          <p:cNvPicPr>
            <a:picLocks noChangeAspect="1"/>
          </p:cNvPicPr>
          <p:nvPr/>
        </p:nvPicPr>
        <p:blipFill>
          <a:blip r:embed="rId3"/>
          <a:stretch>
            <a:fillRect/>
          </a:stretch>
        </p:blipFill>
        <p:spPr>
          <a:xfrm>
            <a:off x="1524000" y="3886200"/>
            <a:ext cx="6019800" cy="1943635"/>
          </a:xfrm>
          <a:prstGeom prst="rect">
            <a:avLst/>
          </a:prstGeom>
        </p:spPr>
      </p:pic>
    </p:spTree>
    <p:extLst>
      <p:ext uri="{BB962C8B-B14F-4D97-AF65-F5344CB8AC3E}">
        <p14:creationId xmlns:p14="http://schemas.microsoft.com/office/powerpoint/2010/main" val="9656917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Slicer to Bring Data Forward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9"/>
            </a:pPr>
            <a:r>
              <a:rPr lang="en-US" sz="2400" dirty="0" smtClean="0"/>
              <a:t>Click to activate cell </a:t>
            </a:r>
            <a:r>
              <a:rPr lang="en-US" sz="2400" b="1" dirty="0" smtClean="0"/>
              <a:t>A9</a:t>
            </a:r>
            <a:r>
              <a:rPr lang="en-US" sz="2400" dirty="0" smtClean="0"/>
              <a:t>.</a:t>
            </a:r>
          </a:p>
          <a:p>
            <a:pPr marL="457200" lvl="0" indent="-457200">
              <a:buFont typeface="+mj-lt"/>
              <a:buAutoNum type="arabicPeriod" startAt="9"/>
            </a:pPr>
            <a:r>
              <a:rPr lang="en-US" sz="2400" dirty="0"/>
              <a:t>Repeat steps 2 through 7, substituting </a:t>
            </a:r>
            <a:r>
              <a:rPr lang="en-US" sz="2400" b="1" dirty="0"/>
              <a:t>Expenses Slicer </a:t>
            </a:r>
            <a:r>
              <a:rPr lang="en-US" sz="2400" dirty="0"/>
              <a:t>and </a:t>
            </a:r>
            <a:r>
              <a:rPr lang="en-US" sz="2400" b="1" dirty="0"/>
              <a:t>Expenses Total 2004</a:t>
            </a:r>
            <a:r>
              <a:rPr lang="en-US" sz="2400" dirty="0"/>
              <a:t>, and move it next to the Expense History chart.</a:t>
            </a:r>
            <a:endParaRPr lang="en-US" sz="2400" dirty="0" smtClean="0"/>
          </a:p>
          <a:p>
            <a:pPr marL="457200" lvl="0" indent="-457200">
              <a:buFont typeface="+mj-lt"/>
              <a:buAutoNum type="arabicPeriod" startAt="9"/>
            </a:pPr>
            <a:r>
              <a:rPr lang="en-US" sz="2400" dirty="0" smtClean="0"/>
              <a:t>In </a:t>
            </a:r>
            <a:r>
              <a:rPr lang="en-US" sz="2400" i="1" dirty="0" smtClean="0"/>
              <a:t>Slicer Styles</a:t>
            </a:r>
            <a:r>
              <a:rPr lang="en-US" sz="2400" dirty="0" smtClean="0"/>
              <a:t>, choose and apply </a:t>
            </a:r>
            <a:r>
              <a:rPr lang="en-US" sz="2400" b="1" dirty="0" smtClean="0"/>
              <a:t>Slicer Style Light 3</a:t>
            </a:r>
            <a:r>
              <a:rPr lang="en-US" sz="2400" dirty="0" smtClean="0"/>
              <a:t>. The slicer’s styles have been formatted to match their respective charts.</a:t>
            </a:r>
          </a:p>
          <a:p>
            <a:pPr marL="457200" lvl="0" indent="-457200">
              <a:buFont typeface="+mj-lt"/>
              <a:buAutoNum type="arabicPeriod" startAt="9"/>
            </a:pPr>
            <a:r>
              <a:rPr lang="en-US" sz="2400" b="1" dirty="0" smtClean="0"/>
              <a:t>SAVE </a:t>
            </a:r>
            <a:r>
              <a:rPr lang="en-US" sz="2400" dirty="0" smtClean="0"/>
              <a:t>the workbook as </a:t>
            </a:r>
            <a:r>
              <a:rPr lang="en-US" sz="2400" b="1" i="1" dirty="0" err="1" smtClean="0"/>
              <a:t>Sales_Expense_Slicers</a:t>
            </a:r>
            <a:r>
              <a:rPr lang="en-US" sz="2400" dirty="0" smtClean="0"/>
              <a:t>.</a:t>
            </a:r>
          </a:p>
          <a:p>
            <a:r>
              <a:rPr lang="en-US" sz="2400" b="1" dirty="0" smtClean="0"/>
              <a:t>LEAVE</a:t>
            </a:r>
            <a:r>
              <a:rPr lang="en-US" sz="2400" dirty="0" smtClean="0"/>
              <a:t> the workbook open for the next exercise.</a:t>
            </a:r>
          </a:p>
        </p:txBody>
      </p:sp>
    </p:spTree>
    <p:extLst>
      <p:ext uri="{BB962C8B-B14F-4D97-AF65-F5344CB8AC3E}">
        <p14:creationId xmlns:p14="http://schemas.microsoft.com/office/powerpoint/2010/main" val="31752893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Adding </a:t>
            </a:r>
            <a:r>
              <a:rPr lang="en-US" b="1" dirty="0" err="1" smtClean="0"/>
              <a:t>Sparklines</a:t>
            </a:r>
            <a:r>
              <a:rPr lang="en-US" b="1" dirty="0" smtClean="0"/>
              <a:t> to a PivotTable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New to Excel, a </a:t>
            </a:r>
            <a:r>
              <a:rPr lang="en-US" sz="2400" b="1" i="1" dirty="0" err="1"/>
              <a:t>sparkline</a:t>
            </a:r>
            <a:r>
              <a:rPr lang="en-US" sz="2400" dirty="0"/>
              <a:t> is a tiny chart in a worksheet cell that provides a visual representation of data. </a:t>
            </a:r>
          </a:p>
          <a:p>
            <a:r>
              <a:rPr lang="en-US" sz="2400" dirty="0" err="1" smtClean="0"/>
              <a:t>Sparklines</a:t>
            </a:r>
            <a:r>
              <a:rPr lang="en-US" sz="2400" dirty="0" smtClean="0"/>
              <a:t> make it easy to show a data trend. </a:t>
            </a:r>
          </a:p>
          <a:p>
            <a:r>
              <a:rPr lang="en-US" sz="2400" dirty="0" smtClean="0"/>
              <a:t>Data presented in a row or column is useful, but patterns can be hard to spot at a glance. </a:t>
            </a:r>
          </a:p>
          <a:p>
            <a:r>
              <a:rPr lang="en-US" sz="2400" dirty="0" smtClean="0"/>
              <a:t>The context for these numbers can be provided by inserting </a:t>
            </a:r>
            <a:r>
              <a:rPr lang="en-US" sz="2400" dirty="0" err="1" smtClean="0"/>
              <a:t>sparklines</a:t>
            </a:r>
            <a:r>
              <a:rPr lang="en-US" sz="2400" dirty="0" smtClean="0"/>
              <a:t> next to the data. </a:t>
            </a:r>
          </a:p>
          <a:p>
            <a:r>
              <a:rPr lang="en-US" sz="2400" dirty="0" smtClean="0"/>
              <a:t>Taking up a small amount of room, a </a:t>
            </a:r>
            <a:r>
              <a:rPr lang="en-US" sz="2400" dirty="0" err="1" smtClean="0"/>
              <a:t>sparkline</a:t>
            </a:r>
            <a:r>
              <a:rPr lang="en-US" sz="2400" dirty="0" smtClean="0"/>
              <a:t> can display a trend based on adjacent data in a clear and compact graphical representation. </a:t>
            </a:r>
          </a:p>
        </p:txBody>
      </p:sp>
    </p:spTree>
    <p:extLst>
      <p:ext uri="{BB962C8B-B14F-4D97-AF65-F5344CB8AC3E}">
        <p14:creationId xmlns:p14="http://schemas.microsoft.com/office/powerpoint/2010/main" val="3175289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Adding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use </a:t>
            </a:r>
            <a:r>
              <a:rPr lang="en-US" sz="2400" dirty="0" err="1" smtClean="0"/>
              <a:t>sparklines</a:t>
            </a:r>
            <a:r>
              <a:rPr lang="en-US" sz="2400" dirty="0" smtClean="0"/>
              <a:t> to show trends in a series of values, such as sales increases or decreases, economic cycles, or to highlight maximum and minimum values, without having to build a detailed chart in your worksheet. </a:t>
            </a:r>
          </a:p>
          <a:p>
            <a:r>
              <a:rPr lang="en-US" sz="2400" dirty="0" smtClean="0"/>
              <a:t>It is best to position a </a:t>
            </a:r>
            <a:r>
              <a:rPr lang="en-US" sz="2400" dirty="0" err="1" smtClean="0"/>
              <a:t>sparkline</a:t>
            </a:r>
            <a:r>
              <a:rPr lang="en-US" sz="2400" dirty="0" smtClean="0"/>
              <a:t> closest to its data. </a:t>
            </a:r>
          </a:p>
          <a:p>
            <a:r>
              <a:rPr lang="en-US" sz="2400" dirty="0" smtClean="0"/>
              <a:t>Unlike charts on an Excel worksheet, </a:t>
            </a:r>
            <a:r>
              <a:rPr lang="en-US" sz="2400" dirty="0" err="1" smtClean="0"/>
              <a:t>sparklines</a:t>
            </a:r>
            <a:r>
              <a:rPr lang="en-US" sz="2400" dirty="0" smtClean="0"/>
              <a:t> are not objects—a </a:t>
            </a:r>
            <a:r>
              <a:rPr lang="en-US" sz="2400" dirty="0" err="1" smtClean="0"/>
              <a:t>sparkline</a:t>
            </a:r>
            <a:r>
              <a:rPr lang="en-US" sz="2400" dirty="0" smtClean="0"/>
              <a:t> is actually a tiny chart in the background of a cell. </a:t>
            </a:r>
          </a:p>
          <a:p>
            <a:r>
              <a:rPr lang="en-US" sz="2400" dirty="0" smtClean="0"/>
              <a:t>Because a </a:t>
            </a:r>
            <a:r>
              <a:rPr lang="en-US" sz="2400" dirty="0" err="1" smtClean="0"/>
              <a:t>sparkline</a:t>
            </a:r>
            <a:r>
              <a:rPr lang="en-US" sz="2400" dirty="0" smtClean="0"/>
              <a:t> is a tiny chart embedded in a cell, you can enter text in a cell and use a </a:t>
            </a:r>
            <a:r>
              <a:rPr lang="en-US" sz="2400" dirty="0" err="1" smtClean="0"/>
              <a:t>sparkline</a:t>
            </a:r>
            <a:r>
              <a:rPr lang="en-US" sz="2400" dirty="0" smtClean="0"/>
              <a:t> as its background. </a:t>
            </a:r>
          </a:p>
          <a:p>
            <a:r>
              <a:rPr lang="en-US" sz="2400" dirty="0" smtClean="0"/>
              <a:t>In the next exercise, you apply a </a:t>
            </a:r>
            <a:r>
              <a:rPr lang="en-US" sz="2400" dirty="0" err="1" smtClean="0"/>
              <a:t>sparkline</a:t>
            </a:r>
            <a:r>
              <a:rPr lang="en-US" sz="2400" dirty="0" smtClean="0"/>
              <a:t> to the worksheet.</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Adding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200" dirty="0" smtClean="0"/>
              <a:t>In addition to creating a single </a:t>
            </a:r>
            <a:br>
              <a:rPr lang="en-US" sz="2200" dirty="0" smtClean="0"/>
            </a:br>
            <a:r>
              <a:rPr lang="en-US" sz="2200" dirty="0" err="1" smtClean="0"/>
              <a:t>sparkline</a:t>
            </a:r>
            <a:r>
              <a:rPr lang="en-US" sz="2200" dirty="0" smtClean="0"/>
              <a:t> for a row or column of </a:t>
            </a:r>
            <a:br>
              <a:rPr lang="en-US" sz="2200" dirty="0" smtClean="0"/>
            </a:br>
            <a:r>
              <a:rPr lang="en-US" sz="2200" dirty="0" smtClean="0"/>
              <a:t>data, you can create several </a:t>
            </a:r>
            <a:br>
              <a:rPr lang="en-US" sz="2200" dirty="0" smtClean="0"/>
            </a:br>
            <a:r>
              <a:rPr lang="en-US" sz="2200" dirty="0" err="1" smtClean="0"/>
              <a:t>sparklines</a:t>
            </a:r>
            <a:r>
              <a:rPr lang="en-US" sz="2200" dirty="0" smtClean="0"/>
              <a:t> at the same time by </a:t>
            </a:r>
            <a:br>
              <a:rPr lang="en-US" sz="2200" dirty="0" smtClean="0"/>
            </a:br>
            <a:r>
              <a:rPr lang="en-US" sz="2200" dirty="0" smtClean="0"/>
              <a:t>selecting multiple cells that </a:t>
            </a:r>
            <a:br>
              <a:rPr lang="en-US" sz="2200" dirty="0" smtClean="0"/>
            </a:br>
            <a:r>
              <a:rPr lang="en-US" sz="2200" dirty="0" smtClean="0"/>
              <a:t>correspond to underlying data, as </a:t>
            </a:r>
            <a:br>
              <a:rPr lang="en-US" sz="2200" dirty="0" smtClean="0"/>
            </a:br>
            <a:r>
              <a:rPr lang="en-US" sz="2200" dirty="0" smtClean="0"/>
              <a:t>shown in the figure.</a:t>
            </a:r>
          </a:p>
          <a:p>
            <a:r>
              <a:rPr lang="en-US" sz="2200" dirty="0" smtClean="0"/>
              <a:t>You can also create </a:t>
            </a:r>
            <a:r>
              <a:rPr lang="en-US" sz="2200" dirty="0" err="1" smtClean="0"/>
              <a:t>sparklines</a:t>
            </a:r>
            <a:r>
              <a:rPr lang="en-US" sz="2200" dirty="0" smtClean="0"/>
              <a:t> for </a:t>
            </a:r>
            <a:br>
              <a:rPr lang="en-US" sz="2200" dirty="0" smtClean="0"/>
            </a:br>
            <a:r>
              <a:rPr lang="en-US" sz="2200" dirty="0" smtClean="0"/>
              <a:t>rows of data that you add later by </a:t>
            </a:r>
            <a:br>
              <a:rPr lang="en-US" sz="2200" dirty="0" smtClean="0"/>
            </a:br>
            <a:r>
              <a:rPr lang="en-US" sz="2200" dirty="0" smtClean="0"/>
              <a:t>using the fill handle on an adjacent </a:t>
            </a:r>
            <a:br>
              <a:rPr lang="en-US" sz="2200" dirty="0" smtClean="0"/>
            </a:br>
            <a:r>
              <a:rPr lang="en-US" sz="2200" dirty="0" smtClean="0"/>
              <a:t>cell that contains a </a:t>
            </a:r>
            <a:r>
              <a:rPr lang="en-US" sz="2200" dirty="0" err="1" smtClean="0"/>
              <a:t>sparkline</a:t>
            </a:r>
            <a:r>
              <a:rPr lang="en-US" sz="2200" dirty="0" smtClean="0"/>
              <a:t>.</a:t>
            </a:r>
          </a:p>
          <a:p>
            <a:r>
              <a:rPr lang="en-US" sz="2200" dirty="0" smtClean="0"/>
              <a:t>One advantage of using </a:t>
            </a:r>
            <a:r>
              <a:rPr lang="en-US" sz="2200" dirty="0" err="1" smtClean="0"/>
              <a:t>sparklines</a:t>
            </a:r>
            <a:r>
              <a:rPr lang="en-US" sz="2200" dirty="0" smtClean="0"/>
              <a:t> is that, unlike charts, </a:t>
            </a:r>
            <a:r>
              <a:rPr lang="en-US" sz="2200" dirty="0" err="1" smtClean="0"/>
              <a:t>sparklines</a:t>
            </a:r>
            <a:r>
              <a:rPr lang="en-US" sz="2200" dirty="0" smtClean="0"/>
              <a:t> are printed when you print a worksheet that contains them. </a:t>
            </a:r>
          </a:p>
          <a:p>
            <a:endParaRPr lang="en-US" sz="22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864" y="1772816"/>
            <a:ext cx="3511584" cy="291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Add </a:t>
            </a:r>
            <a:r>
              <a:rPr lang="en-US" b="1" dirty="0" err="1" smtClean="0"/>
              <a:t>Sparklines</a:t>
            </a:r>
            <a:r>
              <a:rPr lang="en-US" b="1" dirty="0" smtClean="0"/>
              <a:t> to a PivotTable</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b="1" dirty="0" smtClean="0"/>
              <a:t>USE </a:t>
            </a:r>
            <a:r>
              <a:rPr lang="en-US" sz="2300" dirty="0" smtClean="0"/>
              <a:t>the workbook from the previous exercise.</a:t>
            </a:r>
          </a:p>
          <a:p>
            <a:pPr marL="457200" lvl="0" indent="-457200">
              <a:buFont typeface="+mj-lt"/>
              <a:buAutoNum type="arabicPeriod"/>
            </a:pPr>
            <a:r>
              <a:rPr lang="en-US" sz="2300" dirty="0" smtClean="0"/>
              <a:t>In the </a:t>
            </a:r>
            <a:r>
              <a:rPr lang="en-US" sz="2300" i="1" dirty="0" smtClean="0"/>
              <a:t>PivotTable</a:t>
            </a:r>
            <a:r>
              <a:rPr lang="en-US" sz="2300" dirty="0" smtClean="0"/>
              <a:t> worksheet, highlight cells </a:t>
            </a:r>
            <a:r>
              <a:rPr lang="en-US" sz="2300" b="1" dirty="0" smtClean="0"/>
              <a:t>A4:E4</a:t>
            </a:r>
            <a:r>
              <a:rPr lang="en-US" sz="2300" dirty="0" smtClean="0"/>
              <a:t>.</a:t>
            </a:r>
          </a:p>
          <a:p>
            <a:pPr marL="457200" lvl="0" indent="-457200">
              <a:buFont typeface="+mj-lt"/>
              <a:buAutoNum type="arabicPeriod"/>
            </a:pPr>
            <a:r>
              <a:rPr lang="en-US" sz="2300" dirty="0" smtClean="0"/>
              <a:t>On the </a:t>
            </a:r>
            <a:r>
              <a:rPr lang="en-US" sz="2300" b="1" dirty="0" smtClean="0"/>
              <a:t>Insert </a:t>
            </a:r>
            <a:r>
              <a:rPr lang="en-US" sz="2300" dirty="0" smtClean="0"/>
              <a:t>tab, in the </a:t>
            </a:r>
            <a:r>
              <a:rPr lang="en-US" sz="2300" b="1" dirty="0" err="1" smtClean="0"/>
              <a:t>Sparklines</a:t>
            </a:r>
            <a:r>
              <a:rPr lang="en-US" sz="2300" dirty="0" smtClean="0"/>
              <a:t> group, click the </a:t>
            </a:r>
            <a:r>
              <a:rPr lang="en-US" sz="2300" b="1" dirty="0" smtClean="0"/>
              <a:t>Line</a:t>
            </a:r>
            <a:r>
              <a:rPr lang="en-US" sz="2300" dirty="0" smtClean="0"/>
              <a:t> icon. The </a:t>
            </a:r>
            <a:r>
              <a:rPr lang="en-US" sz="2300" i="1" dirty="0" smtClean="0"/>
              <a:t>Create </a:t>
            </a:r>
            <a:r>
              <a:rPr lang="en-US" sz="2300" i="1" dirty="0" err="1" smtClean="0"/>
              <a:t>Sparklines</a:t>
            </a:r>
            <a:r>
              <a:rPr lang="en-US" sz="2300" dirty="0" smtClean="0"/>
              <a:t> dialog box appears. This will allow you to insert a </a:t>
            </a:r>
            <a:r>
              <a:rPr lang="en-US" sz="2300" dirty="0" err="1" smtClean="0"/>
              <a:t>Sparkline</a:t>
            </a:r>
            <a:r>
              <a:rPr lang="en-US" sz="2300" dirty="0" smtClean="0"/>
              <a:t> Line chart into the destination cell.</a:t>
            </a:r>
          </a:p>
          <a:p>
            <a:pPr marL="457200" lvl="0" indent="-457200">
              <a:buFont typeface="+mj-lt"/>
              <a:buAutoNum type="arabicPeriod"/>
            </a:pPr>
            <a:r>
              <a:rPr lang="en-US" sz="2300" dirty="0" smtClean="0"/>
              <a:t>Click cell </a:t>
            </a:r>
            <a:r>
              <a:rPr lang="en-US" sz="2300" b="1" dirty="0" smtClean="0"/>
              <a:t>J19</a:t>
            </a:r>
            <a:r>
              <a:rPr lang="en-US" sz="2300" dirty="0" smtClean="0"/>
              <a:t> to add the </a:t>
            </a:r>
            <a:br>
              <a:rPr lang="en-US" sz="2300" dirty="0" smtClean="0"/>
            </a:br>
            <a:r>
              <a:rPr lang="en-US" sz="2300" dirty="0" smtClean="0"/>
              <a:t>cell to the </a:t>
            </a:r>
            <a:r>
              <a:rPr lang="en-US" sz="2300" b="1" dirty="0" smtClean="0"/>
              <a:t>Location Range</a:t>
            </a:r>
            <a:r>
              <a:rPr lang="en-US" sz="2300" dirty="0" smtClean="0"/>
              <a:t> </a:t>
            </a:r>
            <a:br>
              <a:rPr lang="en-US" sz="2300" dirty="0" smtClean="0"/>
            </a:br>
            <a:r>
              <a:rPr lang="en-US" sz="2300" dirty="0" smtClean="0"/>
              <a:t>as shown in the figure. </a:t>
            </a:r>
            <a:br>
              <a:rPr lang="en-US" sz="2300" dirty="0" smtClean="0"/>
            </a:br>
            <a:r>
              <a:rPr lang="en-US" sz="2300" dirty="0" smtClean="0"/>
              <a:t>Click </a:t>
            </a:r>
            <a:r>
              <a:rPr lang="en-US" sz="2300" b="1" dirty="0" smtClean="0"/>
              <a:t>OK</a:t>
            </a:r>
            <a:r>
              <a:rPr lang="en-US" sz="2300" dirty="0" smtClean="0"/>
              <a:t>. The newly created </a:t>
            </a:r>
            <a:br>
              <a:rPr lang="en-US" sz="2300" dirty="0" smtClean="0"/>
            </a:br>
            <a:r>
              <a:rPr lang="en-US" sz="2300" dirty="0" err="1" smtClean="0"/>
              <a:t>sparkline</a:t>
            </a:r>
            <a:r>
              <a:rPr lang="en-US" sz="2300" dirty="0" smtClean="0"/>
              <a:t> is inserted into </a:t>
            </a:r>
            <a:br>
              <a:rPr lang="en-US" sz="2300" dirty="0" smtClean="0"/>
            </a:br>
            <a:r>
              <a:rPr lang="en-US" sz="2300" dirty="0" smtClean="0"/>
              <a:t>the worksheet. The </a:t>
            </a:r>
            <a:r>
              <a:rPr lang="en-US" sz="2300" dirty="0" err="1" smtClean="0"/>
              <a:t>Sparkline</a:t>
            </a:r>
            <a:r>
              <a:rPr lang="en-US" sz="2300" dirty="0" smtClean="0"/>
              <a:t> </a:t>
            </a:r>
            <a:br>
              <a:rPr lang="en-US" sz="2300" dirty="0" smtClean="0"/>
            </a:br>
            <a:r>
              <a:rPr lang="en-US" sz="2300" dirty="0" smtClean="0"/>
              <a:t>Tools </a:t>
            </a:r>
            <a:r>
              <a:rPr lang="en-US" sz="2300" i="1" dirty="0" smtClean="0"/>
              <a:t>Design</a:t>
            </a:r>
            <a:r>
              <a:rPr lang="en-US" sz="2300" dirty="0" smtClean="0"/>
              <a:t> tab is now </a:t>
            </a:r>
            <a:br>
              <a:rPr lang="en-US" sz="2300" dirty="0" smtClean="0"/>
            </a:br>
            <a:r>
              <a:rPr lang="en-US" sz="2300" dirty="0" smtClean="0"/>
              <a:t>active on the Ribbon.</a:t>
            </a:r>
          </a:p>
          <a:p>
            <a:endParaRPr lang="en-US" sz="23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209" y="3573016"/>
            <a:ext cx="3997239" cy="27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300" dirty="0" smtClean="0"/>
              <a:t>Right-click on the </a:t>
            </a:r>
            <a:r>
              <a:rPr lang="en-US" sz="2300" b="1" dirty="0" smtClean="0"/>
              <a:t>column </a:t>
            </a:r>
            <a:r>
              <a:rPr lang="en-US" sz="2300" b="1" dirty="0" smtClean="0"/>
              <a:t>J </a:t>
            </a:r>
            <a:r>
              <a:rPr lang="en-US" sz="2300" b="1" dirty="0" smtClean="0"/>
              <a:t>header</a:t>
            </a:r>
            <a:r>
              <a:rPr lang="en-US" sz="2300" dirty="0" smtClean="0"/>
              <a:t> to format the width to a size of </a:t>
            </a:r>
            <a:r>
              <a:rPr lang="en-US" sz="2300" b="1" dirty="0" smtClean="0"/>
              <a:t>35</a:t>
            </a:r>
            <a:r>
              <a:rPr lang="en-US" sz="2300" dirty="0" smtClean="0"/>
              <a:t>.</a:t>
            </a:r>
          </a:p>
          <a:p>
            <a:pPr marL="457200" lvl="0" indent="-457200">
              <a:buFont typeface="+mj-lt"/>
              <a:buAutoNum type="arabicPeriod" startAt="4"/>
            </a:pPr>
            <a:r>
              <a:rPr lang="en-US" sz="2300" dirty="0" smtClean="0"/>
              <a:t>Right-click on the </a:t>
            </a:r>
            <a:r>
              <a:rPr lang="en-US" sz="2300" b="1" dirty="0" smtClean="0"/>
              <a:t>Row </a:t>
            </a:r>
            <a:r>
              <a:rPr lang="en-US" sz="2300" b="1" dirty="0" smtClean="0"/>
              <a:t>19 </a:t>
            </a:r>
            <a:r>
              <a:rPr lang="en-US" sz="2300" b="1" dirty="0" smtClean="0"/>
              <a:t>header</a:t>
            </a:r>
            <a:r>
              <a:rPr lang="en-US" sz="2300" dirty="0" smtClean="0"/>
              <a:t> and format to the height of </a:t>
            </a:r>
            <a:r>
              <a:rPr lang="en-US" sz="2300" b="1" dirty="0" smtClean="0"/>
              <a:t>45</a:t>
            </a:r>
            <a:r>
              <a:rPr lang="en-US" sz="2300" dirty="0" smtClean="0"/>
              <a:t>. Click on </a:t>
            </a:r>
            <a:r>
              <a:rPr lang="en-US" sz="2300" b="1" dirty="0" smtClean="0"/>
              <a:t>J19</a:t>
            </a:r>
            <a:r>
              <a:rPr lang="en-US" sz="2300" dirty="0" smtClean="0"/>
              <a:t> </a:t>
            </a:r>
            <a:r>
              <a:rPr lang="en-US" sz="2300" dirty="0" smtClean="0"/>
              <a:t>to make it active. It was deselected when you formatted the column and row.</a:t>
            </a:r>
          </a:p>
          <a:p>
            <a:pPr marL="457200" lvl="0" indent="-457200">
              <a:buFont typeface="+mj-lt"/>
              <a:buAutoNum type="arabicPeriod" startAt="4"/>
            </a:pPr>
            <a:r>
              <a:rPr lang="en-US" sz="2300" dirty="0" smtClean="0"/>
              <a:t>On the </a:t>
            </a:r>
            <a:r>
              <a:rPr lang="en-US" sz="2300" dirty="0" err="1" smtClean="0"/>
              <a:t>Sparklines</a:t>
            </a:r>
            <a:r>
              <a:rPr lang="en-US" sz="2300" dirty="0" smtClean="0"/>
              <a:t> </a:t>
            </a:r>
            <a:r>
              <a:rPr lang="en-US" sz="2300" i="1" dirty="0" smtClean="0"/>
              <a:t>Design </a:t>
            </a:r>
            <a:r>
              <a:rPr lang="en-US" sz="2300" dirty="0" smtClean="0"/>
              <a:t>tab, in the </a:t>
            </a:r>
            <a:r>
              <a:rPr lang="en-US" sz="2300" b="1" dirty="0" smtClean="0"/>
              <a:t>Show</a:t>
            </a:r>
            <a:r>
              <a:rPr lang="en-US" sz="2300" dirty="0" smtClean="0"/>
              <a:t> group, place checkmarks in all </a:t>
            </a:r>
            <a:r>
              <a:rPr lang="en-US" sz="2300" b="1" dirty="0" smtClean="0"/>
              <a:t>6 options</a:t>
            </a:r>
            <a:r>
              <a:rPr lang="en-US" sz="2300" dirty="0" smtClean="0"/>
              <a:t>. These options are for data settings on the </a:t>
            </a:r>
            <a:r>
              <a:rPr lang="en-US" sz="2300" dirty="0" err="1" smtClean="0"/>
              <a:t>sparkline</a:t>
            </a:r>
            <a:r>
              <a:rPr lang="en-US" sz="2300" dirty="0" smtClean="0"/>
              <a:t> itself. They Show: high point, low point, negative point, first point, last point, and markers. If you do not select any of these show points, then you will just have a basic line in the cell. As you activate these options, you will see the </a:t>
            </a:r>
            <a:r>
              <a:rPr lang="en-US" sz="2300" dirty="0" err="1" smtClean="0"/>
              <a:t>sparkline</a:t>
            </a:r>
            <a:r>
              <a:rPr lang="en-US" sz="2300" dirty="0" smtClean="0"/>
              <a:t> change with each click as well as your </a:t>
            </a:r>
            <a:r>
              <a:rPr lang="en-US" sz="2300" dirty="0" err="1" smtClean="0"/>
              <a:t>sparkline</a:t>
            </a:r>
            <a:r>
              <a:rPr lang="en-US" sz="2300" dirty="0" smtClean="0"/>
              <a:t> itself.</a:t>
            </a:r>
          </a:p>
        </p:txBody>
      </p:sp>
    </p:spTree>
    <p:extLst>
      <p:ext uri="{BB962C8B-B14F-4D97-AF65-F5344CB8AC3E}">
        <p14:creationId xmlns:p14="http://schemas.microsoft.com/office/powerpoint/2010/main" val="31752893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7"/>
            </a:pPr>
            <a:r>
              <a:rPr lang="en-US" sz="2400" dirty="0" smtClean="0"/>
              <a:t>In the </a:t>
            </a:r>
            <a:r>
              <a:rPr lang="en-US" sz="2400" b="1" dirty="0" err="1" smtClean="0"/>
              <a:t>Sparkline</a:t>
            </a:r>
            <a:r>
              <a:rPr lang="en-US" sz="2400" b="1" dirty="0" smtClean="0"/>
              <a:t> Style</a:t>
            </a:r>
            <a:r>
              <a:rPr lang="en-US" sz="2400" dirty="0" smtClean="0"/>
              <a:t> group, choose and apply </a:t>
            </a:r>
            <a:r>
              <a:rPr lang="en-US" sz="2400" b="1" dirty="0" err="1" smtClean="0"/>
              <a:t>Sparkline</a:t>
            </a:r>
            <a:r>
              <a:rPr lang="en-US" sz="2400" b="1" dirty="0" smtClean="0"/>
              <a:t> Style Accent 2, Darker 50%</a:t>
            </a:r>
            <a:r>
              <a:rPr lang="en-US" sz="2400" dirty="0" smtClean="0"/>
              <a:t>. The style of the </a:t>
            </a:r>
            <a:r>
              <a:rPr lang="en-US" sz="2400" dirty="0" err="1" smtClean="0"/>
              <a:t>sparkline</a:t>
            </a:r>
            <a:r>
              <a:rPr lang="en-US" sz="2400" dirty="0" smtClean="0"/>
              <a:t> has now been formatted.</a:t>
            </a:r>
          </a:p>
          <a:p>
            <a:pPr marL="457200" lvl="0" indent="-457200">
              <a:buFont typeface="+mj-lt"/>
              <a:buAutoNum type="arabicPeriod" startAt="7"/>
            </a:pPr>
            <a:r>
              <a:rPr lang="en-US" sz="2400" dirty="0" smtClean="0"/>
              <a:t>In cell </a:t>
            </a:r>
            <a:r>
              <a:rPr lang="en-US" sz="2400" b="1" dirty="0" smtClean="0"/>
              <a:t>J19</a:t>
            </a:r>
            <a:r>
              <a:rPr lang="en-US" sz="2400" dirty="0" smtClean="0"/>
              <a:t>, </a:t>
            </a:r>
            <a:r>
              <a:rPr lang="en-US" sz="2400" dirty="0" smtClean="0"/>
              <a:t>key </a:t>
            </a:r>
            <a:r>
              <a:rPr lang="en-US" sz="2400" b="1" dirty="0" smtClean="0"/>
              <a:t>Sales History Trend</a:t>
            </a:r>
            <a:r>
              <a:rPr lang="en-US" sz="2400" dirty="0" smtClean="0"/>
              <a:t>. Press </a:t>
            </a:r>
            <a:r>
              <a:rPr lang="en-US" sz="2400" b="1" dirty="0" smtClean="0"/>
              <a:t>Enter</a:t>
            </a:r>
            <a:r>
              <a:rPr lang="en-US" sz="2400" dirty="0" smtClean="0"/>
              <a:t>. </a:t>
            </a:r>
          </a:p>
          <a:p>
            <a:pPr marL="457200" lvl="0" indent="-457200">
              <a:buFont typeface="+mj-lt"/>
              <a:buAutoNum type="arabicPeriod" startAt="7"/>
            </a:pPr>
            <a:r>
              <a:rPr lang="en-US" sz="2400" dirty="0" smtClean="0"/>
              <a:t>Click on the </a:t>
            </a:r>
            <a:r>
              <a:rPr lang="en-US" sz="2400" b="1" dirty="0" smtClean="0"/>
              <a:t>Sparkline</a:t>
            </a:r>
            <a:r>
              <a:rPr lang="en-US" sz="2400" dirty="0" smtClean="0"/>
              <a:t>. </a:t>
            </a:r>
            <a:r>
              <a:rPr lang="en-US" sz="2400" dirty="0" smtClean="0"/>
              <a:t>From the </a:t>
            </a:r>
            <a:r>
              <a:rPr lang="en-US" sz="2400" i="1" dirty="0" smtClean="0"/>
              <a:t>Home</a:t>
            </a:r>
            <a:r>
              <a:rPr lang="en-US" sz="2400" dirty="0" smtClean="0"/>
              <a:t> tab, center the text and decrease the font to size </a:t>
            </a:r>
            <a:r>
              <a:rPr lang="en-US" sz="2400" b="1" dirty="0" smtClean="0"/>
              <a:t>8</a:t>
            </a:r>
            <a:r>
              <a:rPr lang="en-US" sz="2400" dirty="0" smtClean="0"/>
              <a:t>. </a:t>
            </a:r>
            <a:r>
              <a:rPr lang="en-US" sz="2400" dirty="0" err="1" smtClean="0"/>
              <a:t>Sparklines</a:t>
            </a:r>
            <a:r>
              <a:rPr lang="en-US" sz="2400" dirty="0" smtClean="0"/>
              <a:t> allow </a:t>
            </a:r>
            <a:r>
              <a:rPr lang="en-US" sz="2400" dirty="0" smtClean="0"/>
              <a:t>text to be entered into the background as labels. You have just added a label, aligned it, and resized it.</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524000"/>
            <a:ext cx="8229600" cy="4876800"/>
          </a:xfrm>
        </p:spPr>
        <p:txBody>
          <a:bodyPr/>
          <a:lstStyle/>
          <a:p>
            <a:pPr marL="457200" lvl="0" indent="-457200">
              <a:buFont typeface="+mj-lt"/>
              <a:buAutoNum type="arabicPeriod" startAt="10"/>
            </a:pPr>
            <a:r>
              <a:rPr lang="en-US" sz="2400" dirty="0" smtClean="0"/>
              <a:t>Repeat </a:t>
            </a:r>
            <a:r>
              <a:rPr lang="en-US" sz="2400" b="1" dirty="0" smtClean="0"/>
              <a:t>steps 1 through 7</a:t>
            </a:r>
            <a:r>
              <a:rPr lang="en-US" sz="2400" dirty="0" smtClean="0"/>
              <a:t> to create a second </a:t>
            </a:r>
            <a:r>
              <a:rPr lang="en-US" sz="2400" dirty="0" err="1" smtClean="0"/>
              <a:t>sparkline</a:t>
            </a:r>
            <a:r>
              <a:rPr lang="en-US" sz="2400" dirty="0" smtClean="0"/>
              <a:t> using the following criteria:</a:t>
            </a:r>
          </a:p>
          <a:p>
            <a:pPr lvl="1"/>
            <a:r>
              <a:rPr lang="en-US" sz="2200" dirty="0" err="1" smtClean="0"/>
              <a:t>Sparkline</a:t>
            </a:r>
            <a:r>
              <a:rPr lang="en-US" sz="2200" dirty="0" smtClean="0"/>
              <a:t> type: </a:t>
            </a:r>
            <a:r>
              <a:rPr lang="en-US" sz="2200" b="1" dirty="0" smtClean="0"/>
              <a:t>Column</a:t>
            </a:r>
            <a:endParaRPr lang="en-US" sz="2200" dirty="0" smtClean="0"/>
          </a:p>
          <a:p>
            <a:pPr lvl="1"/>
            <a:r>
              <a:rPr lang="en-US" sz="2200" dirty="0" smtClean="0"/>
              <a:t>Data from cells: </a:t>
            </a:r>
            <a:r>
              <a:rPr lang="en-US" sz="2200" b="1" dirty="0" smtClean="0"/>
              <a:t>A9:E9</a:t>
            </a:r>
            <a:endParaRPr lang="en-US" sz="2200" dirty="0" smtClean="0"/>
          </a:p>
          <a:p>
            <a:pPr lvl="1"/>
            <a:r>
              <a:rPr lang="en-US" sz="2200" dirty="0" smtClean="0"/>
              <a:t>Location cell: </a:t>
            </a:r>
            <a:r>
              <a:rPr lang="en-US" sz="2200" b="1" dirty="0" smtClean="0"/>
              <a:t>J38</a:t>
            </a:r>
            <a:endParaRPr lang="en-US" sz="2200" dirty="0" smtClean="0"/>
          </a:p>
          <a:p>
            <a:pPr lvl="1"/>
            <a:r>
              <a:rPr lang="en-US" sz="2200" dirty="0" smtClean="0"/>
              <a:t>Row 38 height: </a:t>
            </a:r>
            <a:r>
              <a:rPr lang="en-US" sz="2200" b="1" dirty="0" smtClean="0"/>
              <a:t>45</a:t>
            </a:r>
            <a:endParaRPr lang="en-US" sz="2200" dirty="0" smtClean="0"/>
          </a:p>
          <a:p>
            <a:pPr lvl="1"/>
            <a:r>
              <a:rPr lang="en-US" sz="2200" dirty="0" smtClean="0"/>
              <a:t>Show group: </a:t>
            </a:r>
            <a:r>
              <a:rPr lang="en-US" sz="2200" b="1" dirty="0" smtClean="0"/>
              <a:t>all options</a:t>
            </a:r>
            <a:endParaRPr lang="en-US" sz="2200" dirty="0" smtClean="0"/>
          </a:p>
          <a:p>
            <a:pPr lvl="1"/>
            <a:r>
              <a:rPr lang="en-US" sz="2200" dirty="0" err="1" smtClean="0"/>
              <a:t>Sparkline</a:t>
            </a:r>
            <a:r>
              <a:rPr lang="en-US" sz="2200" dirty="0" smtClean="0"/>
              <a:t> style: </a:t>
            </a:r>
            <a:r>
              <a:rPr lang="en-US" sz="2200" b="1" dirty="0" err="1" smtClean="0"/>
              <a:t>Sparkline</a:t>
            </a:r>
            <a:r>
              <a:rPr lang="en-US" sz="2200" b="1" dirty="0" smtClean="0"/>
              <a:t> Style Accent 3, Darker 50%</a:t>
            </a:r>
            <a:endParaRPr lang="en-US" sz="2200" dirty="0" smtClean="0"/>
          </a:p>
          <a:p>
            <a:pPr lvl="1"/>
            <a:r>
              <a:rPr lang="en-US" sz="2200" dirty="0" smtClean="0"/>
              <a:t>Cell text: </a:t>
            </a:r>
            <a:r>
              <a:rPr lang="en-US" sz="2200" b="1" dirty="0" smtClean="0"/>
              <a:t>Expense History Trend, centered, size </a:t>
            </a:r>
            <a:r>
              <a:rPr lang="en-US" sz="2200" b="1" dirty="0" smtClean="0"/>
              <a:t>8, top-aligned</a:t>
            </a:r>
            <a:endParaRPr lang="en-US" sz="2200" dirty="0" smtClean="0"/>
          </a:p>
        </p:txBody>
      </p:sp>
    </p:spTree>
    <p:extLst>
      <p:ext uri="{BB962C8B-B14F-4D97-AF65-F5344CB8AC3E}">
        <p14:creationId xmlns:p14="http://schemas.microsoft.com/office/powerpoint/2010/main" val="3175289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Add </a:t>
            </a:r>
            <a:r>
              <a:rPr lang="en-US" b="1" dirty="0" err="1" smtClean="0"/>
              <a:t>Sparklines</a:t>
            </a:r>
            <a:r>
              <a:rPr lang="en-US" b="1" dirty="0" smtClean="0"/>
              <a:t> to a PivotTable</a:t>
            </a:r>
            <a:endParaRPr lang="en-US" dirty="0" smtClean="0">
              <a:ea typeface="+mj-ea"/>
              <a:cs typeface="+mj-cs"/>
            </a:endParaRPr>
          </a:p>
        </p:txBody>
      </p:sp>
      <p:sp>
        <p:nvSpPr>
          <p:cNvPr id="21506" name="Rectangle 3"/>
          <p:cNvSpPr>
            <a:spLocks noGrp="1" noChangeArrowheads="1"/>
          </p:cNvSpPr>
          <p:nvPr>
            <p:ph type="body" idx="1"/>
          </p:nvPr>
        </p:nvSpPr>
        <p:spPr>
          <a:xfrm>
            <a:off x="457200" y="1524000"/>
            <a:ext cx="8229600" cy="4876800"/>
          </a:xfrm>
        </p:spPr>
        <p:txBody>
          <a:bodyPr/>
          <a:lstStyle/>
          <a:p>
            <a:pPr marL="457200" indent="-457200">
              <a:buFont typeface="+mj-lt"/>
              <a:buAutoNum type="arabicPeriod" startAt="11"/>
            </a:pPr>
            <a:r>
              <a:rPr lang="en-US" sz="2400" dirty="0" smtClean="0"/>
              <a:t>Your completed </a:t>
            </a:r>
            <a:br>
              <a:rPr lang="en-US" sz="2400" dirty="0" smtClean="0"/>
            </a:br>
            <a:r>
              <a:rPr lang="en-US" sz="2400" dirty="0" err="1" smtClean="0"/>
              <a:t>sparklines</a:t>
            </a:r>
            <a:r>
              <a:rPr lang="en-US" sz="2400" dirty="0" smtClean="0"/>
              <a:t> should </a:t>
            </a:r>
            <a:br>
              <a:rPr lang="en-US" sz="2400" dirty="0" smtClean="0"/>
            </a:br>
            <a:r>
              <a:rPr lang="en-US" sz="2400" dirty="0" smtClean="0"/>
              <a:t>resemble the image </a:t>
            </a:r>
            <a:br>
              <a:rPr lang="en-US" sz="2400" dirty="0" smtClean="0"/>
            </a:br>
            <a:r>
              <a:rPr lang="en-US" sz="2400" dirty="0" smtClean="0"/>
              <a:t>in the figure.</a:t>
            </a:r>
          </a:p>
          <a:p>
            <a:pPr marL="457200" lvl="0" indent="-457200">
              <a:buFont typeface="+mj-lt"/>
              <a:buAutoNum type="arabicPeriod" startAt="11"/>
            </a:pPr>
            <a:r>
              <a:rPr lang="en-US" sz="2400" b="1" dirty="0" smtClean="0"/>
              <a:t>SAVE</a:t>
            </a:r>
            <a:r>
              <a:rPr lang="en-US" sz="2400" dirty="0" smtClean="0"/>
              <a:t> the workbook </a:t>
            </a:r>
            <a:br>
              <a:rPr lang="en-US" sz="2400" dirty="0" smtClean="0"/>
            </a:br>
            <a:r>
              <a:rPr lang="en-US" sz="2400" dirty="0" smtClean="0"/>
              <a:t>as </a:t>
            </a:r>
            <a:r>
              <a:rPr lang="en-US" sz="2400" b="1" i="1" dirty="0" err="1" smtClean="0"/>
              <a:t>Sales_Expenses</a:t>
            </a:r>
            <a:r>
              <a:rPr lang="en-US" sz="2400" b="1" i="1" dirty="0" smtClean="0"/>
              <a:t>_</a:t>
            </a:r>
            <a:br>
              <a:rPr lang="en-US" sz="2400" b="1" i="1" dirty="0" smtClean="0"/>
            </a:br>
            <a:r>
              <a:rPr lang="en-US" sz="2400" b="1" i="1" dirty="0" err="1" smtClean="0"/>
              <a:t>Sparklines</a:t>
            </a:r>
            <a:r>
              <a:rPr lang="en-US" sz="2400" dirty="0" smtClean="0"/>
              <a:t>. </a:t>
            </a:r>
            <a:r>
              <a:rPr lang="en-US" sz="2400" b="1" dirty="0" smtClean="0"/>
              <a:t>CLOSE</a:t>
            </a:r>
            <a:r>
              <a:rPr lang="en-US" sz="2400" dirty="0" smtClean="0"/>
              <a:t> </a:t>
            </a:r>
            <a:br>
              <a:rPr lang="en-US" sz="2400" dirty="0" smtClean="0"/>
            </a:br>
            <a:r>
              <a:rPr lang="en-US" sz="2400" dirty="0" smtClean="0"/>
              <a:t>the workbook.</a:t>
            </a:r>
          </a:p>
          <a:p>
            <a:r>
              <a:rPr lang="en-US" sz="2400" b="1" dirty="0" smtClean="0"/>
              <a:t>LEAVE</a:t>
            </a:r>
            <a:r>
              <a:rPr lang="en-US" sz="2400" dirty="0" smtClean="0"/>
              <a:t> Excel open for </a:t>
            </a:r>
            <a:br>
              <a:rPr lang="en-US" sz="2400" dirty="0" smtClean="0"/>
            </a:br>
            <a:r>
              <a:rPr lang="en-US" sz="2400" dirty="0" smtClean="0"/>
              <a:t>the next exercise.</a:t>
            </a:r>
          </a:p>
          <a:p>
            <a:endParaRPr lang="en-US" sz="22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459" y="1804933"/>
            <a:ext cx="4772956" cy="371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Select Data to Include in a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Click in the </a:t>
            </a:r>
            <a:r>
              <a:rPr lang="en-US" sz="2400" b="1" dirty="0" smtClean="0"/>
              <a:t>chart’s white </a:t>
            </a:r>
            <a:br>
              <a:rPr lang="en-US" sz="2400" b="1" dirty="0" smtClean="0"/>
            </a:br>
            <a:r>
              <a:rPr lang="en-US" sz="2400" b="1" dirty="0" smtClean="0"/>
              <a:t>space</a:t>
            </a:r>
            <a:r>
              <a:rPr lang="en-US" sz="2400" dirty="0" smtClean="0"/>
              <a:t> and press </a:t>
            </a:r>
            <a:r>
              <a:rPr lang="en-US" sz="2400" b="1" dirty="0" smtClean="0"/>
              <a:t>Delete</a:t>
            </a:r>
            <a:r>
              <a:rPr lang="en-US" sz="2400" dirty="0" smtClean="0"/>
              <a:t>. </a:t>
            </a:r>
            <a:br>
              <a:rPr lang="en-US" sz="2400" dirty="0" smtClean="0"/>
            </a:br>
            <a:r>
              <a:rPr lang="en-US" sz="2400" dirty="0" smtClean="0"/>
              <a:t>The chart is now deleted </a:t>
            </a:r>
            <a:br>
              <a:rPr lang="en-US" sz="2400" dirty="0" smtClean="0"/>
            </a:br>
            <a:r>
              <a:rPr lang="en-US" sz="2400" dirty="0" smtClean="0"/>
              <a:t>and the Chart Tools tab </a:t>
            </a:r>
            <a:br>
              <a:rPr lang="en-US" sz="2400" dirty="0" smtClean="0"/>
            </a:br>
            <a:r>
              <a:rPr lang="en-US" sz="2400" dirty="0" smtClean="0"/>
              <a:t>disappears.</a:t>
            </a:r>
          </a:p>
          <a:p>
            <a:pPr marL="457200" indent="-457200">
              <a:buFont typeface="+mj-lt"/>
              <a:buAutoNum type="arabicPeriod" startAt="4"/>
            </a:pPr>
            <a:r>
              <a:rPr lang="en-US" sz="2400" dirty="0" smtClean="0"/>
              <a:t>Select </a:t>
            </a:r>
            <a:r>
              <a:rPr lang="en-US" sz="2400" b="1" dirty="0" smtClean="0"/>
              <a:t>B5:B9</a:t>
            </a:r>
            <a:r>
              <a:rPr lang="en-US" sz="2400" dirty="0" smtClean="0"/>
              <a:t>, click the </a:t>
            </a:r>
            <a:br>
              <a:rPr lang="en-US" sz="2400" dirty="0" smtClean="0"/>
            </a:br>
            <a:r>
              <a:rPr lang="en-US" sz="2400" b="1" dirty="0" smtClean="0"/>
              <a:t>Insert </a:t>
            </a:r>
            <a:r>
              <a:rPr lang="en-US" sz="2400" dirty="0" smtClean="0"/>
              <a:t>tab, click </a:t>
            </a:r>
            <a:r>
              <a:rPr lang="en-US" sz="2400" b="1" dirty="0" smtClean="0"/>
              <a:t>Pie</a:t>
            </a:r>
            <a:r>
              <a:rPr lang="en-US" sz="2400" dirty="0" smtClean="0"/>
              <a:t> in the </a:t>
            </a:r>
            <a:br>
              <a:rPr lang="en-US" sz="2400" dirty="0" smtClean="0"/>
            </a:br>
            <a:r>
              <a:rPr lang="en-US" sz="2400" dirty="0" smtClean="0"/>
              <a:t>Charts group, and click </a:t>
            </a:r>
            <a:br>
              <a:rPr lang="en-US" sz="2400" dirty="0" smtClean="0"/>
            </a:br>
            <a:r>
              <a:rPr lang="en-US" sz="2400" dirty="0" smtClean="0"/>
              <a:t>the </a:t>
            </a:r>
            <a:r>
              <a:rPr lang="en-US" sz="2400" b="1" dirty="0" smtClean="0"/>
              <a:t>first </a:t>
            </a:r>
            <a:r>
              <a:rPr lang="en-US" sz="2400" dirty="0" smtClean="0"/>
              <a:t>2-D Pie chart. </a:t>
            </a:r>
            <a:br>
              <a:rPr lang="en-US" sz="2400" dirty="0" smtClean="0"/>
            </a:br>
            <a:r>
              <a:rPr lang="en-US" sz="2400" dirty="0" smtClean="0"/>
              <a:t>The correct data is </a:t>
            </a:r>
            <a:br>
              <a:rPr lang="en-US" sz="2400" dirty="0" smtClean="0"/>
            </a:br>
            <a:r>
              <a:rPr lang="en-US" sz="2400" dirty="0" smtClean="0"/>
              <a:t>displayed, but the chart is difficult to interpret with only numbers to identify the parts of the pie as in the figure.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72816"/>
            <a:ext cx="432762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7748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Creating a PivotChart Report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PivotChart report provides a graphical representation of the data in a PivotTable report.</a:t>
            </a:r>
          </a:p>
          <a:p>
            <a:r>
              <a:rPr lang="en-US" sz="2400" dirty="0" smtClean="0"/>
              <a:t>A PivotChart report displays data series, categories, data markers, and axes just as typical charts do. </a:t>
            </a:r>
          </a:p>
          <a:p>
            <a:r>
              <a:rPr lang="en-US" sz="2400" dirty="0" smtClean="0"/>
              <a:t>You can change the chart type and other options such as the titles, the legend placement, the data labels, and the chart location. </a:t>
            </a:r>
          </a:p>
          <a:p>
            <a:r>
              <a:rPr lang="en-US" sz="2400" dirty="0" smtClean="0"/>
              <a:t>Like a PivotTable report, a PivotChart report is interactive. Modifications that you make to the field layout and data in the associated PivotTable report are instantly reflected in the PivotChart report. </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 PivotChart Report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Financial History PivotTable</a:t>
            </a:r>
            <a:r>
              <a:rPr lang="en-US" sz="2400" dirty="0" smtClean="0"/>
              <a:t> you created earlier in this lesson.</a:t>
            </a:r>
          </a:p>
          <a:p>
            <a:pPr marL="457200" indent="-457200">
              <a:buFont typeface="+mj-lt"/>
              <a:buAutoNum type="arabicPeriod"/>
            </a:pPr>
            <a:r>
              <a:rPr lang="en-US" sz="2400" dirty="0" smtClean="0"/>
              <a:t>Click on cell </a:t>
            </a:r>
            <a:r>
              <a:rPr lang="en-US" sz="2400" b="1" dirty="0" smtClean="0"/>
              <a:t>B20</a:t>
            </a:r>
            <a:r>
              <a:rPr lang="en-US" sz="2400" dirty="0" smtClean="0"/>
              <a:t>. This will be the cell where your PivotChart will be inserted. </a:t>
            </a:r>
          </a:p>
          <a:p>
            <a:pPr marL="457200" indent="-457200">
              <a:buFont typeface="+mj-lt"/>
              <a:buAutoNum type="arabicPeriod"/>
            </a:pPr>
            <a:r>
              <a:rPr lang="en-US" sz="2400" dirty="0" smtClean="0"/>
              <a:t>On the </a:t>
            </a:r>
            <a:r>
              <a:rPr lang="en-US" sz="2400" i="1" dirty="0" smtClean="0"/>
              <a:t>Insert </a:t>
            </a:r>
            <a:r>
              <a:rPr lang="en-US" sz="2400" dirty="0" smtClean="0"/>
              <a:t>tab, click the </a:t>
            </a:r>
            <a:r>
              <a:rPr lang="en-US" sz="2400" b="1" dirty="0" smtClean="0"/>
              <a:t>PivotTable</a:t>
            </a:r>
            <a:r>
              <a:rPr lang="en-US" sz="2400" dirty="0" smtClean="0"/>
              <a:t> </a:t>
            </a:r>
            <a:r>
              <a:rPr lang="en-US" sz="2400" b="1" dirty="0" smtClean="0"/>
              <a:t>down arrow</a:t>
            </a:r>
            <a:r>
              <a:rPr lang="en-US" sz="2400" dirty="0" smtClean="0"/>
              <a:t> icon and then click </a:t>
            </a:r>
            <a:r>
              <a:rPr lang="en-US" sz="2400" b="1" dirty="0" smtClean="0"/>
              <a:t>Insert PivotChart</a:t>
            </a:r>
            <a:r>
              <a:rPr lang="en-US" sz="2400" dirty="0" smtClean="0"/>
              <a:t> in the drop-down menu that appears. The </a:t>
            </a:r>
            <a:r>
              <a:rPr lang="en-US" sz="2400" i="1" dirty="0" smtClean="0"/>
              <a:t>Create PivotTable</a:t>
            </a:r>
            <a:r>
              <a:rPr lang="en-US" sz="2400" dirty="0" smtClean="0"/>
              <a:t> with PivotChart dialog box opens with the </a:t>
            </a:r>
            <a:r>
              <a:rPr lang="en-US" sz="2400" b="1" dirty="0" smtClean="0"/>
              <a:t>Select a Table or Range</a:t>
            </a:r>
            <a:r>
              <a:rPr lang="en-US" sz="2400" dirty="0" smtClean="0"/>
              <a:t> option selected by default. </a:t>
            </a:r>
          </a:p>
        </p:txBody>
      </p:sp>
    </p:spTree>
    <p:extLst>
      <p:ext uri="{BB962C8B-B14F-4D97-AF65-F5344CB8AC3E}">
        <p14:creationId xmlns:p14="http://schemas.microsoft.com/office/powerpoint/2010/main" val="31752893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PivotChart Report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000" dirty="0" smtClean="0"/>
              <a:t>In your worksheet, highlight cells </a:t>
            </a:r>
            <a:r>
              <a:rPr lang="en-US" sz="2000" b="1" dirty="0" smtClean="0"/>
              <a:t>A3:F4</a:t>
            </a:r>
            <a:r>
              <a:rPr lang="en-US" sz="2000" dirty="0" smtClean="0"/>
              <a:t>; the reference to these cells appears in the Table/Range text box, indicating that the data in these cells is to be </a:t>
            </a:r>
            <a:br>
              <a:rPr lang="en-US" sz="2000" dirty="0" smtClean="0"/>
            </a:br>
            <a:r>
              <a:rPr lang="en-US" sz="2000" dirty="0" smtClean="0"/>
              <a:t>analyzed. In the </a:t>
            </a:r>
            <a:r>
              <a:rPr lang="en-US" sz="2000" i="1" dirty="0" smtClean="0"/>
              <a:t>Location</a:t>
            </a:r>
            <a:r>
              <a:rPr lang="en-US" sz="2000" dirty="0" smtClean="0"/>
              <a:t> text box at the </a:t>
            </a:r>
            <a:br>
              <a:rPr lang="en-US" sz="2000" dirty="0" smtClean="0"/>
            </a:br>
            <a:r>
              <a:rPr lang="en-US" sz="2000" dirty="0" smtClean="0"/>
              <a:t>bottom of the dialog box, a reference to </a:t>
            </a:r>
            <a:br>
              <a:rPr lang="en-US" sz="2000" dirty="0" smtClean="0"/>
            </a:br>
            <a:r>
              <a:rPr lang="en-US" sz="2000" dirty="0" smtClean="0"/>
              <a:t>cell B20 appears, as in the </a:t>
            </a:r>
            <a:r>
              <a:rPr lang="en-US" sz="2000" i="1" dirty="0" smtClean="0"/>
              <a:t>Existing </a:t>
            </a:r>
            <a:br>
              <a:rPr lang="en-US" sz="2000" i="1" dirty="0" smtClean="0"/>
            </a:br>
            <a:r>
              <a:rPr lang="en-US" sz="2000" i="1" dirty="0" smtClean="0"/>
              <a:t>Worksheet Location:</a:t>
            </a:r>
            <a:r>
              <a:rPr lang="en-US" sz="2000" dirty="0" smtClean="0"/>
              <a:t> box (see the figure).</a:t>
            </a:r>
          </a:p>
          <a:p>
            <a:pPr marL="457200" indent="-457200">
              <a:buFont typeface="+mj-lt"/>
              <a:buAutoNum type="arabicPeriod" startAt="3"/>
            </a:pPr>
            <a:r>
              <a:rPr lang="en-US" sz="2000" dirty="0" smtClean="0"/>
              <a:t>Click </a:t>
            </a:r>
            <a:r>
              <a:rPr lang="en-US" sz="2000" b="1" dirty="0" smtClean="0"/>
              <a:t>OK</a:t>
            </a:r>
            <a:r>
              <a:rPr lang="en-US" sz="2000" dirty="0" smtClean="0"/>
              <a:t>. The PivotChart appears in your </a:t>
            </a:r>
            <a:br>
              <a:rPr lang="en-US" sz="2000" dirty="0" smtClean="0"/>
            </a:br>
            <a:r>
              <a:rPr lang="en-US" sz="2000" dirty="0" smtClean="0"/>
              <a:t>worksheet, accompanied by PivotChart </a:t>
            </a:r>
            <a:br>
              <a:rPr lang="en-US" sz="2000" dirty="0" smtClean="0"/>
            </a:br>
            <a:r>
              <a:rPr lang="en-US" sz="2000" dirty="0" smtClean="0"/>
              <a:t>report filters in the chart area so that you </a:t>
            </a:r>
            <a:br>
              <a:rPr lang="en-US" sz="2000" dirty="0" smtClean="0"/>
            </a:br>
            <a:r>
              <a:rPr lang="en-US" sz="2000" dirty="0" smtClean="0"/>
              <a:t>can sort and filter the essential data of the PivotChart report. The </a:t>
            </a:r>
            <a:r>
              <a:rPr lang="en-US" sz="2000" i="1" dirty="0" smtClean="0"/>
              <a:t>PivotChart Tools</a:t>
            </a:r>
            <a:r>
              <a:rPr lang="en-US" sz="2000" dirty="0" smtClean="0"/>
              <a:t> tab becomes active with the Design, Layout, Format, and Analyze tabs.</a:t>
            </a:r>
          </a:p>
          <a:p>
            <a:endParaRPr lang="en-US" sz="2000" dirty="0"/>
          </a:p>
        </p:txBody>
      </p:sp>
      <p:pic>
        <p:nvPicPr>
          <p:cNvPr id="4" name="Picture 3" descr="f1032.JPG"/>
          <p:cNvPicPr>
            <a:picLocks noChangeAspect="1"/>
          </p:cNvPicPr>
          <p:nvPr/>
        </p:nvPicPr>
        <p:blipFill>
          <a:blip r:embed="rId3"/>
          <a:stretch>
            <a:fillRect/>
          </a:stretch>
        </p:blipFill>
        <p:spPr>
          <a:xfrm>
            <a:off x="5580111" y="2483692"/>
            <a:ext cx="3040013" cy="2213466"/>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PivotChart Report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300" dirty="0" smtClean="0"/>
              <a:t>Just as you chose data in the previous exercise for the PivotTable, you will place check marks in all the boxes for the data in the </a:t>
            </a:r>
            <a:r>
              <a:rPr lang="en-US" sz="2300" i="1" dirty="0" smtClean="0"/>
              <a:t>PivotTable Field</a:t>
            </a:r>
            <a:r>
              <a:rPr lang="en-US" sz="2300" dirty="0" smtClean="0"/>
              <a:t> list and click, hold, and drag </a:t>
            </a:r>
            <a:r>
              <a:rPr lang="en-US" sz="2300" b="1" dirty="0" smtClean="0"/>
              <a:t>Sum of Total</a:t>
            </a:r>
            <a:r>
              <a:rPr lang="en-US" sz="2300" dirty="0" smtClean="0"/>
              <a:t> to the Report Filter.</a:t>
            </a:r>
          </a:p>
          <a:p>
            <a:pPr marL="457200" indent="-457200">
              <a:buFont typeface="+mj-lt"/>
              <a:buAutoNum type="arabicPeriod" startAt="5"/>
            </a:pPr>
            <a:r>
              <a:rPr lang="en-US" sz="2300" dirty="0" smtClean="0"/>
              <a:t>Click, hold, and drag your </a:t>
            </a:r>
            <a:br>
              <a:rPr lang="en-US" sz="2300" dirty="0" smtClean="0"/>
            </a:br>
            <a:r>
              <a:rPr lang="en-US" sz="2300" dirty="0" smtClean="0"/>
              <a:t>new PivotChart below the </a:t>
            </a:r>
            <a:br>
              <a:rPr lang="en-US" sz="2300" dirty="0" smtClean="0"/>
            </a:br>
            <a:r>
              <a:rPr lang="en-US" sz="2300" dirty="0" smtClean="0"/>
              <a:t>Data as shown in the figure.</a:t>
            </a:r>
          </a:p>
          <a:p>
            <a:pPr marL="457200" lvl="0" indent="-457200">
              <a:buFont typeface="+mj-lt"/>
              <a:buAutoNum type="arabicPeriod" startAt="5"/>
            </a:pPr>
            <a:r>
              <a:rPr lang="en-US" sz="2300" b="1" dirty="0" smtClean="0"/>
              <a:t>SAVE</a:t>
            </a:r>
            <a:r>
              <a:rPr lang="en-US" sz="2300" dirty="0" smtClean="0"/>
              <a:t> the PivotChart as </a:t>
            </a:r>
            <a:br>
              <a:rPr lang="en-US" sz="2300" dirty="0" smtClean="0"/>
            </a:br>
            <a:r>
              <a:rPr lang="en-US" sz="2300" b="1" i="1" dirty="0" err="1" smtClean="0"/>
              <a:t>Sales_Expense_PivotChart</a:t>
            </a:r>
            <a:r>
              <a:rPr lang="en-US" sz="2300" dirty="0" smtClean="0"/>
              <a:t>. </a:t>
            </a:r>
            <a:br>
              <a:rPr lang="en-US" sz="2300" dirty="0" smtClean="0"/>
            </a:br>
            <a:r>
              <a:rPr lang="en-US" sz="2300" b="1" dirty="0" smtClean="0"/>
              <a:t>CLOSE</a:t>
            </a:r>
            <a:r>
              <a:rPr lang="en-US" sz="2300" dirty="0" smtClean="0"/>
              <a:t> the workbook.</a:t>
            </a:r>
          </a:p>
          <a:p>
            <a:r>
              <a:rPr lang="en-US" sz="2300" b="1" dirty="0" smtClean="0"/>
              <a:t>CLOSE</a:t>
            </a:r>
            <a:r>
              <a:rPr lang="en-US" sz="2300" dirty="0" smtClean="0"/>
              <a:t> Excel.</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897949"/>
            <a:ext cx="4107291" cy="341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89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t>Lesson Summary</a:t>
            </a:r>
            <a:endParaRPr lang="en-US" dirty="0" smtClean="0">
              <a:ea typeface="+mj-ea"/>
              <a:cs typeface="+mj-cs"/>
            </a:endParaRPr>
          </a:p>
        </p:txBody>
      </p:sp>
      <p:pic>
        <p:nvPicPr>
          <p:cNvPr id="4" name="Picture 3" descr="matrix.JPG"/>
          <p:cNvPicPr>
            <a:picLocks noChangeAspect="1"/>
          </p:cNvPicPr>
          <p:nvPr/>
        </p:nvPicPr>
        <p:blipFill>
          <a:blip r:embed="rId3"/>
          <a:stretch>
            <a:fillRect/>
          </a:stretch>
        </p:blipFill>
        <p:spPr>
          <a:xfrm>
            <a:off x="533400" y="1916766"/>
            <a:ext cx="8077200" cy="3018557"/>
          </a:xfrm>
          <a:prstGeom prst="rect">
            <a:avLst/>
          </a:prstGeom>
        </p:spPr>
      </p:pic>
    </p:spTree>
    <p:extLst>
      <p:ext uri="{BB962C8B-B14F-4D97-AF65-F5344CB8AC3E}">
        <p14:creationId xmlns:p14="http://schemas.microsoft.com/office/powerpoint/2010/main" val="3175289342"/>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2258</TotalTime>
  <Words>7206</Words>
  <Application>Microsoft Office PowerPoint</Application>
  <PresentationFormat>On-screen Show (4:3)</PresentationFormat>
  <Paragraphs>551</Paragraphs>
  <Slides>94</Slides>
  <Notes>94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template</vt:lpstr>
      <vt:lpstr>Creating Charts and Pivot Tables</vt:lpstr>
      <vt:lpstr>Objectives</vt:lpstr>
      <vt:lpstr>Software Orientation: The Insert Tab</vt:lpstr>
      <vt:lpstr>Software Orientation: The Insert Tab</vt:lpstr>
      <vt:lpstr>Building Charts</vt:lpstr>
      <vt:lpstr>Building Charts</vt:lpstr>
      <vt:lpstr>Selecting Data to Include in a Chart</vt:lpstr>
      <vt:lpstr>Step-by-Step: Select Data to Include in a Chart</vt:lpstr>
      <vt:lpstr>Step-by-Step: Select Data to Include in a Chart</vt:lpstr>
      <vt:lpstr>Step-by-Step: Select Data to Include in a Chart</vt:lpstr>
      <vt:lpstr>Choosing the Right Chart for Your Data</vt:lpstr>
      <vt:lpstr>Choosing the Right Chart for Your Data</vt:lpstr>
      <vt:lpstr>Step-by-Step: Choose a Chart for Your Data</vt:lpstr>
      <vt:lpstr>Step-by-Step: Choose a Chart for Your Data</vt:lpstr>
      <vt:lpstr>Creating a Bar Chart</vt:lpstr>
      <vt:lpstr>Creating a Bar Chart</vt:lpstr>
      <vt:lpstr>Creating a Bar Chart</vt:lpstr>
      <vt:lpstr>Step-by-Step: Create a Bar Chart</vt:lpstr>
      <vt:lpstr>Step-by-Step: Create a Bar Chart</vt:lpstr>
      <vt:lpstr>Formatting a Chart with a Quick Style</vt:lpstr>
      <vt:lpstr>Formatting a Chart with a Quick Style</vt:lpstr>
      <vt:lpstr>Step-by-Step: Format with a Quick Style</vt:lpstr>
      <vt:lpstr>Step-by-Step: Format with a Quick Style</vt:lpstr>
      <vt:lpstr>Step-by-Step: Format with a Quick Style</vt:lpstr>
      <vt:lpstr>Step-by-Step: Format with a Quick Style</vt:lpstr>
      <vt:lpstr>Formatting the Parts of a Chart MANUALLY</vt:lpstr>
      <vt:lpstr>Formatting the Parts of a Chart MANUALLY</vt:lpstr>
      <vt:lpstr>Changing a Chart’s Fill Color or Pattern</vt:lpstr>
      <vt:lpstr>Changing a Chart’s Fill Color or Pattern</vt:lpstr>
      <vt:lpstr>Step-by-Step: Change the Fill Color or Pattern</vt:lpstr>
      <vt:lpstr>Step-by-Step: Change the Fill Color or Pattern</vt:lpstr>
      <vt:lpstr>Step-by-Step: Change the Fill Color or Pattern</vt:lpstr>
      <vt:lpstr>Step-by-Step: Change the Fill Color or Pattern</vt:lpstr>
      <vt:lpstr>Changing the Chart’s Border Line</vt:lpstr>
      <vt:lpstr>Step-by-Step: Change the Chart’s Border Line</vt:lpstr>
      <vt:lpstr>Step-by-Step: Change the Chart’s Border Line</vt:lpstr>
      <vt:lpstr>Formatting the Data Series</vt:lpstr>
      <vt:lpstr>Step-by-Step: Format the Data Series</vt:lpstr>
      <vt:lpstr>Step-by-Step: Format the Data Series</vt:lpstr>
      <vt:lpstr>Step-by-Step: Format the Data Series</vt:lpstr>
      <vt:lpstr>Modifying a Chart’s Legend</vt:lpstr>
      <vt:lpstr>Step-by-Step: Modify a Chart’s Legend</vt:lpstr>
      <vt:lpstr>Step-by-Step: Modify a Chart’s Legend</vt:lpstr>
      <vt:lpstr>Step-by-Step: Modify a Chart’s Legend</vt:lpstr>
      <vt:lpstr>Step-by-Step: Modify a Chart’s Legend</vt:lpstr>
      <vt:lpstr>Modifying a Chart</vt:lpstr>
      <vt:lpstr>Modifying a Chart</vt:lpstr>
      <vt:lpstr>Step-by-Step: Add Elements to a Chart</vt:lpstr>
      <vt:lpstr>Step-by-Step: Add Elements to a Chart</vt:lpstr>
      <vt:lpstr>Step-by-Step: Add Elements to a Chart</vt:lpstr>
      <vt:lpstr>Deleting Elements from a Chart</vt:lpstr>
      <vt:lpstr>Step-by-Step: Delete Elements from a Chart</vt:lpstr>
      <vt:lpstr>Step-by-Step: Delete Elements from a Chart</vt:lpstr>
      <vt:lpstr>Moving a Chart</vt:lpstr>
      <vt:lpstr>Step-by-Step: Move a Chart</vt:lpstr>
      <vt:lpstr>Step-by-Step: Move a Chart</vt:lpstr>
      <vt:lpstr>Step-by-Step: Move a Chart</vt:lpstr>
      <vt:lpstr>Resizing a Chart</vt:lpstr>
      <vt:lpstr>Step-by-Step: Resize a Chart</vt:lpstr>
      <vt:lpstr>Step-by-Step: Resize a Chart</vt:lpstr>
      <vt:lpstr>Step-by-Step: Resize a Chart</vt:lpstr>
      <vt:lpstr>Choosing a Different Chart Type</vt:lpstr>
      <vt:lpstr>Step-by-Step: Choose a Different Chart Type</vt:lpstr>
      <vt:lpstr>Step-by-Step: Choose a Different Chart Type</vt:lpstr>
      <vt:lpstr>Creating Pivot Tables</vt:lpstr>
      <vt:lpstr>Creating Pivot Tables</vt:lpstr>
      <vt:lpstr>Creating and Adding Data to a Basic Pivot Table</vt:lpstr>
      <vt:lpstr>Adding Data from Another Worksheet</vt:lpstr>
      <vt:lpstr>Step-by-Step: Add Data from Another Worksheet</vt:lpstr>
      <vt:lpstr>Step-by-Step: Add Data from Another Worksheet</vt:lpstr>
      <vt:lpstr>Step-by-Step: Add Data from Another Worksheet</vt:lpstr>
      <vt:lpstr>Adding Charts to the PivotTable</vt:lpstr>
      <vt:lpstr>Step-by-Step: Add a Chart to the PivotTable</vt:lpstr>
      <vt:lpstr>Step-by-Step: Add a Chart to the PivotTable</vt:lpstr>
      <vt:lpstr>Step-by-Step: Add a Chart to the PivotTable</vt:lpstr>
      <vt:lpstr>Using the Slicer to Bring Data Forward</vt:lpstr>
      <vt:lpstr>Using the Slicer to Bring Data Forward</vt:lpstr>
      <vt:lpstr>Step-by-Step: Use Slicer to Bring Data Forward</vt:lpstr>
      <vt:lpstr>Step-by-Step: Use Slicer to Bring Data Forward</vt:lpstr>
      <vt:lpstr>Step-by-Step: Use Slicer to Bring Data Forward</vt:lpstr>
      <vt:lpstr>Step-by-Step: Use Slicer to Bring Data Forward</vt:lpstr>
      <vt:lpstr>Adding Sparklines to a PivotTable</vt:lpstr>
      <vt:lpstr>Adding Sparklines to a PivotTable</vt:lpstr>
      <vt:lpstr>Adding Sparklines to a PivotTable</vt:lpstr>
      <vt:lpstr>Step-by-Step: Add Sparklines to a PivotTable</vt:lpstr>
      <vt:lpstr>Step-by-Step: Add Sparklines to a PivotTable</vt:lpstr>
      <vt:lpstr>Step-by-Step: Add Sparklines to a PivotTable</vt:lpstr>
      <vt:lpstr>Step-by-Step: Add Sparklines to a PivotTable</vt:lpstr>
      <vt:lpstr>Step-by-Step: Add Sparklines to a PivotTable</vt:lpstr>
      <vt:lpstr>Creating a PivotChart Report</vt:lpstr>
      <vt:lpstr>Step-by-Step: Create a PivotChart Report</vt:lpstr>
      <vt:lpstr>Step-by-Step: Create a PivotChart Report</vt:lpstr>
      <vt:lpstr>Step-by-Step: Create a PivotChart Report</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241</cp:revision>
  <dcterms:created xsi:type="dcterms:W3CDTF">2011-08-18T12:42:18Z</dcterms:created>
  <dcterms:modified xsi:type="dcterms:W3CDTF">2013-01-21T04:25:26Z</dcterms:modified>
</cp:coreProperties>
</file>