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09"/>
  </p:notesMasterIdLst>
  <p:sldIdLst>
    <p:sldId id="256" r:id="rId2"/>
    <p:sldId id="535" r:id="rId3"/>
    <p:sldId id="536" r:id="rId4"/>
    <p:sldId id="537" r:id="rId5"/>
    <p:sldId id="538" r:id="rId6"/>
    <p:sldId id="539" r:id="rId7"/>
    <p:sldId id="540" r:id="rId8"/>
    <p:sldId id="541" r:id="rId9"/>
    <p:sldId id="542" r:id="rId10"/>
    <p:sldId id="543" r:id="rId11"/>
    <p:sldId id="544" r:id="rId12"/>
    <p:sldId id="545" r:id="rId13"/>
    <p:sldId id="546" r:id="rId14"/>
    <p:sldId id="547" r:id="rId15"/>
    <p:sldId id="548" r:id="rId16"/>
    <p:sldId id="549" r:id="rId17"/>
    <p:sldId id="550" r:id="rId18"/>
    <p:sldId id="551" r:id="rId19"/>
    <p:sldId id="552" r:id="rId20"/>
    <p:sldId id="553" r:id="rId21"/>
    <p:sldId id="554" r:id="rId22"/>
    <p:sldId id="555" r:id="rId23"/>
    <p:sldId id="556" r:id="rId24"/>
    <p:sldId id="557" r:id="rId25"/>
    <p:sldId id="558" r:id="rId26"/>
    <p:sldId id="559" r:id="rId27"/>
    <p:sldId id="560"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90" r:id="rId58"/>
    <p:sldId id="591" r:id="rId59"/>
    <p:sldId id="592" r:id="rId60"/>
    <p:sldId id="593" r:id="rId61"/>
    <p:sldId id="594" r:id="rId62"/>
    <p:sldId id="595" r:id="rId63"/>
    <p:sldId id="596" r:id="rId64"/>
    <p:sldId id="597" r:id="rId65"/>
    <p:sldId id="598" r:id="rId66"/>
    <p:sldId id="599" r:id="rId67"/>
    <p:sldId id="600" r:id="rId68"/>
    <p:sldId id="601" r:id="rId69"/>
    <p:sldId id="602" r:id="rId70"/>
    <p:sldId id="603" r:id="rId71"/>
    <p:sldId id="604" r:id="rId72"/>
    <p:sldId id="605" r:id="rId73"/>
    <p:sldId id="606" r:id="rId74"/>
    <p:sldId id="607" r:id="rId75"/>
    <p:sldId id="608" r:id="rId76"/>
    <p:sldId id="609" r:id="rId77"/>
    <p:sldId id="610" r:id="rId78"/>
    <p:sldId id="611" r:id="rId79"/>
    <p:sldId id="614" r:id="rId80"/>
    <p:sldId id="612" r:id="rId81"/>
    <p:sldId id="624" r:id="rId82"/>
    <p:sldId id="623" r:id="rId83"/>
    <p:sldId id="622" r:id="rId84"/>
    <p:sldId id="621" r:id="rId85"/>
    <p:sldId id="620" r:id="rId86"/>
    <p:sldId id="619" r:id="rId87"/>
    <p:sldId id="618" r:id="rId88"/>
    <p:sldId id="617" r:id="rId89"/>
    <p:sldId id="616" r:id="rId90"/>
    <p:sldId id="615" r:id="rId91"/>
    <p:sldId id="613" r:id="rId92"/>
    <p:sldId id="628" r:id="rId93"/>
    <p:sldId id="627" r:id="rId94"/>
    <p:sldId id="631" r:id="rId95"/>
    <p:sldId id="630" r:id="rId96"/>
    <p:sldId id="629" r:id="rId97"/>
    <p:sldId id="625" r:id="rId98"/>
    <p:sldId id="633" r:id="rId99"/>
    <p:sldId id="632" r:id="rId100"/>
    <p:sldId id="636" r:id="rId101"/>
    <p:sldId id="635" r:id="rId102"/>
    <p:sldId id="634" r:id="rId103"/>
    <p:sldId id="638" r:id="rId104"/>
    <p:sldId id="637" r:id="rId105"/>
    <p:sldId id="639" r:id="rId106"/>
    <p:sldId id="626" r:id="rId107"/>
    <p:sldId id="640" r:id="rId10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45" autoAdjust="0"/>
    <p:restoredTop sz="90603" autoAdjust="0"/>
  </p:normalViewPr>
  <p:slideViewPr>
    <p:cSldViewPr>
      <p:cViewPr>
        <p:scale>
          <a:sx n="60" d="100"/>
          <a:sy n="60" d="100"/>
        </p:scale>
        <p:origin x="-1872" y="-162"/>
      </p:cViewPr>
      <p:guideLst>
        <p:guide orient="horz" pos="1008"/>
        <p:guide pos="288"/>
        <p:guide pos="5424"/>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25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5E7B7C3-1AA1-4051-9F57-4061A42424A6}"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67E0AA-BC9B-4C49-8615-2B612821B26B}" type="slidenum">
              <a:rPr lang="en-US"/>
              <a:pPr>
                <a:defRPr/>
              </a:pPr>
              <a:t>‹#›</a:t>
            </a:fld>
            <a:endParaRPr lang="en-US"/>
          </a:p>
        </p:txBody>
      </p:sp>
    </p:spTree>
    <p:extLst>
      <p:ext uri="{BB962C8B-B14F-4D97-AF65-F5344CB8AC3E}">
        <p14:creationId xmlns:p14="http://schemas.microsoft.com/office/powerpoint/2010/main" val="3288470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DF79BC-A29A-4233-94BE-DB8C16CA875F}"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a:t>
            </a:fld>
            <a:endParaRPr lang="en-US" smtClean="0">
              <a:ea typeface="ＭＳ Ｐゴシック" charset="-128"/>
              <a:cs typeface="ＭＳ Ｐゴシック"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100</a:t>
            </a:fld>
            <a:endParaRPr lang="en-US" smtClean="0">
              <a:ea typeface="ＭＳ Ｐゴシック" charset="-128"/>
              <a:cs typeface="ＭＳ Ｐゴシック"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101</a:t>
            </a:fld>
            <a:endParaRPr lang="en-US" smtClean="0">
              <a:ea typeface="ＭＳ Ｐゴシック" charset="-128"/>
              <a:cs typeface="ＭＳ Ｐゴシック"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102</a:t>
            </a:fld>
            <a:endParaRPr lang="en-US" smtClean="0">
              <a:ea typeface="ＭＳ Ｐゴシック" charset="-128"/>
              <a:cs typeface="ＭＳ Ｐゴシック"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Only your application windows that are not minimized to the taskbar will be available in the Available Windows box in Screenshot.</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103</a:t>
            </a:fld>
            <a:endParaRPr lang="en-US" smtClean="0">
              <a:ea typeface="ＭＳ Ｐゴシック" charset="-128"/>
              <a:cs typeface="ＭＳ Ｐゴシック"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104</a:t>
            </a:fld>
            <a:endParaRPr lang="en-US" smtClean="0">
              <a:ea typeface="ＭＳ Ｐゴシック" charset="-128"/>
              <a:cs typeface="ＭＳ Ｐゴシック" charset="-128"/>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105</a:t>
            </a:fld>
            <a:endParaRPr lang="en-US" smtClean="0">
              <a:ea typeface="ＭＳ Ｐゴシック" charset="-128"/>
              <a:cs typeface="ＭＳ Ｐゴシック"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106</a:t>
            </a:fld>
            <a:endParaRPr lang="en-US" smtClean="0">
              <a:ea typeface="ＭＳ Ｐゴシック" charset="-128"/>
              <a:cs typeface="ＭＳ Ｐゴシック"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107</a:t>
            </a:fld>
            <a:endParaRPr lang="en-US" smtClean="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11</a:t>
            </a:fld>
            <a:endParaRPr lang="en-US" smtClean="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12</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13</a:t>
            </a:fld>
            <a:endParaRPr lang="en-US"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If you are connected to the Internet, the search results can return numerous clip art images from Microsoft Office Online as well as the images in your clip art files. If you are not connected to the Internet, the search results will be limited to images stored in your clip art collections.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14</a:t>
            </a:fld>
            <a:endParaRPr lang="en-US"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15</a:t>
            </a:fld>
            <a:endParaRPr lang="en-US"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17</a:t>
            </a:fld>
            <a:endParaRPr lang="en-US"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18</a:t>
            </a:fld>
            <a:endParaRPr lang="en-US"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19</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a:t>
            </a:fld>
            <a:endParaRPr lang="en-US"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20</a:t>
            </a:fld>
            <a:endParaRPr lang="en-US"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21</a:t>
            </a:fld>
            <a:endParaRPr lang="en-US"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22</a:t>
            </a:fld>
            <a:endParaRPr lang="en-US" smtClean="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24</a:t>
            </a:fld>
            <a:endParaRPr lang="en-US" smtClean="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25</a:t>
            </a:fld>
            <a:endParaRPr lang="en-US" smtClean="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If you press Enter when you key or copy text to a text placeholder, a new block is added to the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image. You can delete an unwanted block by deleting the placeholder. When you click outside the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the Text pane closes. Click the graphic to display the pane to insert or paste additional text.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Each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contains a fixed number of spaces. If you enter too much information, it will not be displayed. Content that is not displayed is identified with a red X in the Text pane. The content is still available if you switch to another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layout with more space, but if you close the workbook with the same layout, the hidden information is lost.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26</a:t>
            </a:fld>
            <a:endParaRPr lang="en-US" smtClean="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27</a:t>
            </a:fld>
            <a:endParaRPr lang="en-US" smtClean="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28</a:t>
            </a:fld>
            <a:endParaRPr lang="en-US" smtClean="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29</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a:t>
            </a:fld>
            <a:endParaRPr lang="en-US"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30</a:t>
            </a:fld>
            <a:endParaRPr lang="en-US" smtClean="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31</a:t>
            </a:fld>
            <a:endParaRPr lang="en-US" smtClean="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32</a:t>
            </a:fld>
            <a:endParaRPr lang="en-US" smtClean="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33</a:t>
            </a:fld>
            <a:endParaRPr lang="en-US" smtClean="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34</a:t>
            </a:fld>
            <a:endParaRPr lang="en-US" smtClean="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35</a:t>
            </a:fld>
            <a:endParaRPr lang="en-US" smtClean="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36</a:t>
            </a:fld>
            <a:endParaRPr lang="en-US" smtClean="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37</a:t>
            </a:fld>
            <a:endParaRPr lang="en-US" smtClean="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38</a:t>
            </a:fld>
            <a:endParaRPr lang="en-US" smtClean="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a:t>
            </a:fld>
            <a:endParaRPr lang="en-US" smtClean="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40</a:t>
            </a:fld>
            <a:endParaRPr lang="en-US" smtClean="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41</a:t>
            </a:fld>
            <a:endParaRPr lang="en-US" smtClean="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42</a:t>
            </a:fld>
            <a:endParaRPr lang="en-US" smtClean="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48</a:t>
            </a:fld>
            <a:endParaRPr lang="en-US" smtClean="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49</a:t>
            </a:fld>
            <a:endParaRPr lang="en-US"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50</a:t>
            </a:fld>
            <a:endParaRPr lang="en-US" smtClean="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51</a:t>
            </a:fld>
            <a:endParaRPr lang="en-US" smtClean="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52</a:t>
            </a:fld>
            <a:endParaRPr lang="en-US" smtClean="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53</a:t>
            </a:fld>
            <a:endParaRPr lang="en-US" smtClean="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You can select a diagram shape and click Add Shape. You can then choose the position and shape type that should be added.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54</a:t>
            </a:fld>
            <a:endParaRPr lang="en-US" smtClean="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When you key text in a Text pane placeholder, you can select the next placeholder by clicking it rather than pressing Enter. Press </a:t>
            </a:r>
            <a:r>
              <a:rPr lang="en-US" sz="1200" b="1" kern="1200" dirty="0" smtClean="0">
                <a:solidFill>
                  <a:schemeClr val="tx1"/>
                </a:solidFill>
                <a:latin typeface="+mn-lt"/>
                <a:ea typeface="ＭＳ Ｐゴシック" charset="-128"/>
                <a:cs typeface="ＭＳ Ｐゴシック" charset="-128"/>
              </a:rPr>
              <a:t>Enter </a:t>
            </a:r>
            <a:r>
              <a:rPr lang="en-US" sz="1200" kern="1200" dirty="0" smtClean="0">
                <a:solidFill>
                  <a:schemeClr val="tx1"/>
                </a:solidFill>
                <a:latin typeface="+mn-lt"/>
                <a:ea typeface="ＭＳ Ｐゴシック" charset="-128"/>
                <a:cs typeface="ＭＳ Ｐゴシック" charset="-128"/>
              </a:rPr>
              <a:t>when you need additional positions in the organization chart.</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55</a:t>
            </a:fld>
            <a:endParaRPr lang="en-US" smtClean="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56</a:t>
            </a:fld>
            <a:endParaRPr lang="en-US" smtClean="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57</a:t>
            </a:fld>
            <a:endParaRPr lang="en-US" smtClean="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In a previous exercise, you copied text from worksheet cells and pasted it in a bullet point in a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You can also copy and paste text within the Text pane. </a:t>
            </a:r>
          </a:p>
          <a:p>
            <a:r>
              <a:rPr lang="en-US" sz="1200" b="1" kern="1200" dirty="0" smtClean="0">
                <a:solidFill>
                  <a:schemeClr val="tx1"/>
                </a:solidFill>
                <a:latin typeface="+mn-lt"/>
                <a:ea typeface="ＭＳ Ｐゴシック" charset="-128"/>
                <a:cs typeface="ＭＳ Ｐゴシック" charset="-128"/>
              </a:rPr>
              <a:t>Another Way: </a:t>
            </a:r>
            <a:r>
              <a:rPr lang="en-US" sz="1200" kern="1200" dirty="0" smtClean="0">
                <a:solidFill>
                  <a:schemeClr val="tx1"/>
                </a:solidFill>
                <a:latin typeface="+mn-lt"/>
                <a:ea typeface="ＭＳ Ｐゴシック" charset="-128"/>
                <a:cs typeface="ＭＳ Ｐゴシック" charset="-128"/>
              </a:rPr>
              <a:t>When you have a </a:t>
            </a:r>
            <a:r>
              <a:rPr lang="en-US" sz="1200" kern="1200" dirty="0" err="1" smtClean="0">
                <a:solidFill>
                  <a:schemeClr val="tx1"/>
                </a:solidFill>
                <a:latin typeface="+mn-lt"/>
                <a:ea typeface="ＭＳ Ｐゴシック" charset="-128"/>
                <a:cs typeface="ＭＳ Ｐゴシック" charset="-128"/>
              </a:rPr>
              <a:t>SmartArt</a:t>
            </a:r>
            <a:r>
              <a:rPr lang="en-US" sz="1200" kern="1200" dirty="0" smtClean="0">
                <a:solidFill>
                  <a:schemeClr val="tx1"/>
                </a:solidFill>
                <a:latin typeface="+mn-lt"/>
                <a:ea typeface="ＭＳ Ｐゴシック" charset="-128"/>
                <a:cs typeface="ＭＳ Ｐゴシック" charset="-128"/>
              </a:rPr>
              <a:t> graphic that has multiple elements and you want to copy it, you can use </a:t>
            </a:r>
            <a:r>
              <a:rPr lang="en-US" sz="1200" kern="1200" dirty="0" err="1" smtClean="0">
                <a:solidFill>
                  <a:schemeClr val="tx1"/>
                </a:solidFill>
                <a:latin typeface="+mn-lt"/>
                <a:ea typeface="ＭＳ Ｐゴシック" charset="-128"/>
                <a:cs typeface="ＭＳ Ｐゴシック" charset="-128"/>
              </a:rPr>
              <a:t>Ctrl+A</a:t>
            </a:r>
            <a:r>
              <a:rPr lang="en-US" sz="1200" kern="1200" dirty="0" smtClean="0">
                <a:solidFill>
                  <a:schemeClr val="tx1"/>
                </a:solidFill>
                <a:latin typeface="+mn-lt"/>
                <a:ea typeface="ＭＳ Ｐゴシック" charset="-128"/>
                <a:cs typeface="ＭＳ Ｐゴシック" charset="-128"/>
              </a:rPr>
              <a:t> when the graphic is active to select all the elements of that graphic.</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a:t>
            </a:fld>
            <a:endParaRPr lang="en-US" smtClean="0">
              <a:ea typeface="ＭＳ Ｐゴシック" charset="-128"/>
              <a:cs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61</a:t>
            </a:fld>
            <a:endParaRPr lang="en-US" smtClean="0">
              <a:ea typeface="ＭＳ Ｐゴシック" charset="-128"/>
              <a:cs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62</a:t>
            </a:fld>
            <a:endParaRPr lang="en-US" smtClean="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63</a:t>
            </a:fld>
            <a:endParaRPr lang="en-US" smtClean="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64</a:t>
            </a:fld>
            <a:endParaRPr lang="en-US" smtClean="0">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65</a:t>
            </a:fld>
            <a:endParaRPr lang="en-US" smtClean="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66</a:t>
            </a:fld>
            <a:endParaRPr lang="en-US" smtClean="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67</a:t>
            </a:fld>
            <a:endParaRPr lang="en-US" smtClean="0">
              <a:ea typeface="ＭＳ Ｐゴシック" charset="-128"/>
              <a:cs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68</a:t>
            </a:fld>
            <a:endParaRPr lang="en-US" smtClean="0">
              <a:ea typeface="ＭＳ Ｐゴシック" charset="-128"/>
              <a:cs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69</a:t>
            </a:fld>
            <a:endParaRPr lang="en-US"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a:t>
            </a:fld>
            <a:endParaRPr lang="en-US" smtClean="0">
              <a:ea typeface="ＭＳ Ｐゴシック" charset="-128"/>
              <a:cs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70</a:t>
            </a:fld>
            <a:endParaRPr lang="en-US" smtClean="0">
              <a:ea typeface="ＭＳ Ｐゴシック" charset="-128"/>
              <a:cs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71</a:t>
            </a:fld>
            <a:endParaRPr lang="en-US" smtClean="0">
              <a:ea typeface="ＭＳ Ｐゴシック" charset="-128"/>
              <a:cs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72</a:t>
            </a:fld>
            <a:endParaRPr lang="en-US" smtClean="0">
              <a:ea typeface="ＭＳ Ｐゴシック" charset="-128"/>
              <a:cs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73</a:t>
            </a:fld>
            <a:endParaRPr lang="en-US" smtClean="0">
              <a:ea typeface="ＭＳ Ｐゴシック" charset="-128"/>
              <a:cs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74</a:t>
            </a:fld>
            <a:endParaRPr lang="en-US" smtClean="0">
              <a:ea typeface="ＭＳ Ｐゴシック" charset="-128"/>
              <a:cs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75</a:t>
            </a:fld>
            <a:endParaRPr lang="en-US" smtClean="0">
              <a:ea typeface="ＭＳ Ｐゴシック" charset="-128"/>
              <a:cs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76</a:t>
            </a:fld>
            <a:endParaRPr lang="en-US" smtClean="0">
              <a:ea typeface="ＭＳ Ｐゴシック" charset="-128"/>
              <a:cs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77</a:t>
            </a:fld>
            <a:endParaRPr lang="en-US" smtClean="0">
              <a:ea typeface="ＭＳ Ｐゴシック" charset="-128"/>
              <a:cs typeface="ＭＳ Ｐゴシック"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78</a:t>
            </a:fld>
            <a:endParaRPr lang="en-US" smtClean="0">
              <a:ea typeface="ＭＳ Ｐゴシック" charset="-128"/>
              <a:cs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79</a:t>
            </a:fld>
            <a:endParaRPr lang="en-US" smtClean="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a:t>
            </a:fld>
            <a:endParaRPr lang="en-US" smtClean="0">
              <a:ea typeface="ＭＳ Ｐゴシック" charset="-128"/>
              <a:cs typeface="ＭＳ Ｐゴシック"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80</a:t>
            </a:fld>
            <a:endParaRPr lang="en-US" smtClean="0">
              <a:ea typeface="ＭＳ Ｐゴシック" charset="-128"/>
              <a:cs typeface="ＭＳ Ｐゴシック"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81</a:t>
            </a:fld>
            <a:endParaRPr lang="en-US" smtClean="0">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Troubleshooting: </a:t>
            </a:r>
            <a:r>
              <a:rPr lang="en-US" sz="1200" kern="1200" dirty="0" smtClean="0">
                <a:solidFill>
                  <a:schemeClr val="tx1"/>
                </a:solidFill>
                <a:latin typeface="+mn-lt"/>
                <a:ea typeface="ＭＳ Ｐゴシック" charset="-128"/>
                <a:cs typeface="ＭＳ Ｐゴシック" charset="-128"/>
              </a:rPr>
              <a:t>If you don’t see the Format or Picture tools tabs, make sure that you have the picture selected and active and if needed click the Format tab.</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82</a:t>
            </a:fld>
            <a:endParaRPr lang="en-US" smtClean="0">
              <a:ea typeface="ＭＳ Ｐゴシック" charset="-128"/>
              <a:cs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83</a:t>
            </a:fld>
            <a:endParaRPr lang="en-US" smtClean="0">
              <a:ea typeface="ＭＳ Ｐゴシック" charset="-128"/>
              <a:cs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84</a:t>
            </a:fld>
            <a:endParaRPr lang="en-US" smtClean="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85</a:t>
            </a:fld>
            <a:endParaRPr lang="en-US" smtClean="0">
              <a:ea typeface="ＭＳ Ｐゴシック" charset="-128"/>
              <a:cs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86</a:t>
            </a:fld>
            <a:endParaRPr lang="en-US" smtClean="0">
              <a:ea typeface="ＭＳ Ｐゴシック" charset="-128"/>
              <a:cs typeface="ＭＳ Ｐゴシック"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You can use the color tool to enhance your image’s original state. You can also use the tool to alter and modify any artistic effect or picture style you have applied. Remember, with Live Preview, you can view before applying any changes.</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87</a:t>
            </a:fld>
            <a:endParaRPr lang="en-US" smtClean="0">
              <a:ea typeface="ＭＳ Ｐゴシック" charset="-128"/>
              <a:cs typeface="ＭＳ Ｐゴシック"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88</a:t>
            </a:fld>
            <a:endParaRPr lang="en-US" smtClean="0">
              <a:ea typeface="ＭＳ Ｐゴシック" charset="-128"/>
              <a:cs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89</a:t>
            </a:fld>
            <a:endParaRPr lang="en-US" smtClean="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When you change the picture height, the width is automatically adjusted.</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a:t>
            </a:fld>
            <a:endParaRPr lang="en-US" smtClean="0">
              <a:ea typeface="ＭＳ Ｐゴシック" charset="-128"/>
              <a:cs typeface="ＭＳ Ｐゴシック"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90</a:t>
            </a:fld>
            <a:endParaRPr lang="en-US" smtClean="0">
              <a:ea typeface="ＭＳ Ｐゴシック" charset="-128"/>
              <a:cs typeface="ＭＳ Ｐゴシック"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91</a:t>
            </a:fld>
            <a:endParaRPr lang="en-US" smtClean="0">
              <a:ea typeface="ＭＳ Ｐゴシック" charset="-128"/>
              <a:cs typeface="ＭＳ Ｐゴシック"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92</a:t>
            </a:fld>
            <a:endParaRPr lang="en-US" smtClean="0">
              <a:ea typeface="ＭＳ Ｐゴシック" charset="-128"/>
              <a:cs typeface="ＭＳ Ｐゴシック"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93</a:t>
            </a:fld>
            <a:endParaRPr lang="en-US" smtClean="0">
              <a:ea typeface="ＭＳ Ｐゴシック" charset="-128"/>
              <a:cs typeface="ＭＳ Ｐゴシック"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94</a:t>
            </a:fld>
            <a:endParaRPr lang="en-US" smtClean="0">
              <a:ea typeface="ＭＳ Ｐゴシック" charset="-128"/>
              <a:cs typeface="ＭＳ Ｐゴシック"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95</a:t>
            </a:fld>
            <a:endParaRPr lang="en-US" smtClean="0">
              <a:ea typeface="ＭＳ Ｐゴシック" charset="-128"/>
              <a:cs typeface="ＭＳ Ｐゴシック"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96</a:t>
            </a:fld>
            <a:endParaRPr lang="en-US" smtClean="0">
              <a:ea typeface="ＭＳ Ｐゴシック" charset="-128"/>
              <a:cs typeface="ＭＳ Ｐゴシック"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97</a:t>
            </a:fld>
            <a:endParaRPr lang="en-US" smtClean="0">
              <a:ea typeface="ＭＳ Ｐゴシック" charset="-128"/>
              <a:cs typeface="ＭＳ Ｐゴシック"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98</a:t>
            </a:fld>
            <a:endParaRPr lang="en-US" smtClean="0">
              <a:ea typeface="ＭＳ Ｐゴシック" charset="-128"/>
              <a:cs typeface="ＭＳ Ｐゴシック"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charset="-128"/>
                <a:cs typeface="ＭＳ Ｐゴシック" charset="-128"/>
              </a:rPr>
              <a:t>Take Note: </a:t>
            </a:r>
            <a:r>
              <a:rPr lang="en-US" sz="1200" kern="1200" dirty="0" smtClean="0">
                <a:solidFill>
                  <a:schemeClr val="tx1"/>
                </a:solidFill>
                <a:latin typeface="+mn-lt"/>
                <a:ea typeface="ＭＳ Ｐゴシック" charset="-128"/>
                <a:cs typeface="ＭＳ Ｐゴシック" charset="-128"/>
              </a:rPr>
              <a:t>You can undo any Picture property by clicking the undo option. This will not close the Property Options window.</a:t>
            </a:r>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F4736-4B19-48A5-BB83-ECA4E4CD468B}" type="slidenum">
              <a:rPr lang="en-US" smtClean="0">
                <a:ea typeface="ＭＳ Ｐゴシック" charset="-128"/>
                <a:cs typeface="ＭＳ Ｐゴシック" charset="-128"/>
              </a:rPr>
              <a:pPr/>
              <a:t>99</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60A7FE5-1540-4DEE-8F3D-FD5D1915A61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E24F0-B97B-4F67-9910-249435EF80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5AE0D6A-C4C7-429D-BFAD-02B61FBBD779}"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D9CD3-34EE-43B7-8A32-DC089D8AD8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1D92F2-14CB-40CD-8FC9-C83C355EC19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FA4201-4EFC-4F15-9238-607605412D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85A2F9A2-2681-489D-8D88-15BFBF18BB91}"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7D00B8-6425-474D-8F5E-A3B2A80FF5C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E468463-6791-4936-B6C0-DCD80232F74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061AA-D9F5-449F-B8F3-5E4B814C3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F68023-3EA0-4992-99A3-3D90EA77CBC6}"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E038A-DDC2-41D0-A0EA-1B90D76B7B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393C7A2-DF74-45B7-9365-A23842EAF93A}"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B8CB1-9864-4B0C-B9C4-014E41D943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F9C73B1-F3F0-4C33-B9F3-6C641CE001AC}"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2F234F-8D55-41ED-A44D-EDCCEAF39F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67F6692-C048-4EBA-8E61-F9A1E9269DD3}"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26971B-25C9-47E5-80F4-C3CBB60D247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BC27A2-BE80-4A11-A665-77691B06294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A8E0D-BDA3-4278-ACBA-F8D4E57BB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FC5939-55D2-4346-AAD1-8B182337F7DF}"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B7867F-1341-415F-93E1-BC4104DA63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4591D5C-BD2C-440D-B5DD-87E455141190}"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10D994-A814-4EAE-901C-9B1CA92FC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30" name="Straight Connector 7"/>
          <p:cNvCxnSpPr>
            <a:cxnSpLocks noChangeShapeType="1"/>
          </p:cNvCxnSpPr>
          <p:nvPr/>
        </p:nvCxnSpPr>
        <p:spPr bwMode="auto">
          <a:xfrm>
            <a:off x="533400" y="1447800"/>
            <a:ext cx="8077200" cy="1588"/>
          </a:xfrm>
          <a:prstGeom prst="line">
            <a:avLst/>
          </a:prstGeom>
          <a:noFill/>
          <a:ln w="57150">
            <a:solidFill>
              <a:srgbClr val="000080"/>
            </a:solidFill>
            <a:round/>
            <a:headEnd/>
            <a:tailE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mn-ea"/>
                <a:cs typeface="+mn-cs"/>
              </a:defRPr>
            </a:lvl1pPr>
          </a:lstStyle>
          <a:p>
            <a:pPr>
              <a:defRPr/>
            </a:pPr>
            <a:fld id="{D70529FF-6A4C-4583-8698-85B45217EEC7}"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mn-ea"/>
                <a:cs typeface="+mn-cs"/>
              </a:defRPr>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mn-ea"/>
                <a:cs typeface="+mn-cs"/>
              </a:defRPr>
            </a:lvl1pPr>
          </a:lstStyle>
          <a:p>
            <a:pPr>
              <a:defRPr/>
            </a:pPr>
            <a:fld id="{82A9F5A3-6675-4BB0-882C-C79FCC76E2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2" r:id="rId1"/>
    <p:sldLayoutId id="2147484061" r:id="rId2"/>
    <p:sldLayoutId id="2147484060" r:id="rId3"/>
    <p:sldLayoutId id="2147484059" r:id="rId4"/>
    <p:sldLayoutId id="2147484058" r:id="rId5"/>
    <p:sldLayoutId id="2147484057" r:id="rId6"/>
    <p:sldLayoutId id="2147484056" r:id="rId7"/>
    <p:sldLayoutId id="2147484055" r:id="rId8"/>
    <p:sldLayoutId id="2147484054" r:id="rId9"/>
    <p:sldLayoutId id="2147484053" r:id="rId10"/>
    <p:sldLayoutId id="2147484052" r:id="rId11"/>
    <p:sldLayoutId id="2147484051" r:id="rId12"/>
  </p:sldLayoutIdLst>
  <p:txStyles>
    <p:titleStyle>
      <a:lvl1pPr algn="l" rtl="0" fontAlgn="base">
        <a:spcBef>
          <a:spcPct val="0"/>
        </a:spcBef>
        <a:spcAft>
          <a:spcPct val="0"/>
        </a:spcAft>
        <a:defRPr sz="3200">
          <a:solidFill>
            <a:srgbClr val="0000CC"/>
          </a:solidFill>
          <a:effectLst>
            <a:outerShdw blurRad="38100" dist="38100" dir="2700000" algn="tl">
              <a:srgbClr val="000000"/>
            </a:outerShdw>
          </a:effectLst>
          <a:latin typeface="+mj-lt"/>
          <a:ea typeface="ＭＳ Ｐゴシック" charset="-128"/>
          <a:cs typeface="ＭＳ Ｐゴシック" charset="-128"/>
        </a:defRPr>
      </a:lvl1pPr>
      <a:lvl2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2pPr>
      <a:lvl3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3pPr>
      <a:lvl4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4pPr>
      <a:lvl5pPr algn="l" rtl="0" fontAlgn="base">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fontAlgn="base">
        <a:spcBef>
          <a:spcPct val="20000"/>
        </a:spcBef>
        <a:spcAft>
          <a:spcPct val="0"/>
        </a:spcAft>
        <a:buClr>
          <a:srgbClr val="0000CC"/>
        </a:buClr>
        <a:buChar char="•"/>
        <a:defRPr sz="3200">
          <a:solidFill>
            <a:schemeClr val="tx1"/>
          </a:solidFill>
          <a:latin typeface="+mn-lt"/>
          <a:ea typeface="ＭＳ Ｐゴシック" charset="-128"/>
          <a:cs typeface="ＭＳ Ｐゴシック" charset="-128"/>
        </a:defRPr>
      </a:lvl1pPr>
      <a:lvl2pPr marL="742950" indent="-285750" algn="l" rtl="0" fontAlgn="base">
        <a:spcBef>
          <a:spcPct val="20000"/>
        </a:spcBef>
        <a:spcAft>
          <a:spcPct val="0"/>
        </a:spcAft>
        <a:buClr>
          <a:srgbClr val="0000CC"/>
        </a:buClr>
        <a:buChar char="–"/>
        <a:defRPr sz="3000">
          <a:solidFill>
            <a:schemeClr val="tx1"/>
          </a:solidFill>
          <a:latin typeface="+mn-lt"/>
          <a:ea typeface="ＭＳ Ｐゴシック" charset="-128"/>
        </a:defRPr>
      </a:lvl2pPr>
      <a:lvl3pPr marL="1143000" indent="-228600" algn="l" rtl="0" fontAlgn="base">
        <a:spcBef>
          <a:spcPct val="20000"/>
        </a:spcBef>
        <a:spcAft>
          <a:spcPct val="0"/>
        </a:spcAft>
        <a:buClr>
          <a:schemeClr val="tx1"/>
        </a:buClr>
        <a:buChar char="•"/>
        <a:defRPr sz="2800">
          <a:solidFill>
            <a:schemeClr val="tx1"/>
          </a:solidFill>
          <a:latin typeface="+mn-lt"/>
          <a:ea typeface="ＭＳ Ｐゴシック" charset="-128"/>
        </a:defRPr>
      </a:lvl3pPr>
      <a:lvl4pPr marL="1600200" indent="-228600" algn="l" rtl="0" fontAlgn="base">
        <a:spcBef>
          <a:spcPct val="20000"/>
        </a:spcBef>
        <a:spcAft>
          <a:spcPct val="0"/>
        </a:spcAft>
        <a:buChar char="–"/>
        <a:defRPr sz="2000" b="1">
          <a:solidFill>
            <a:schemeClr val="tx1"/>
          </a:solidFill>
          <a:latin typeface="+mn-lt"/>
          <a:ea typeface="ＭＳ Ｐゴシック" charset="-128"/>
        </a:defRPr>
      </a:lvl4pPr>
      <a:lvl5pPr marL="2057400" indent="-228600" algn="l" rtl="0" fontAlgn="base">
        <a:spcBef>
          <a:spcPct val="20000"/>
        </a:spcBef>
        <a:spcAft>
          <a:spcPct val="0"/>
        </a:spcAft>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idx="4294967295"/>
          </p:nvPr>
        </p:nvSpPr>
        <p:spPr>
          <a:xfrm>
            <a:off x="533400" y="2286000"/>
            <a:ext cx="8229600" cy="898525"/>
          </a:xfrm>
        </p:spPr>
        <p:txBody>
          <a:bodyPr lIns="45720" rIns="45720">
            <a:noAutofit/>
          </a:bodyPr>
          <a:lstStyle/>
          <a:p>
            <a:r>
              <a:rPr lang="en-US" sz="3300" smtClean="0"/>
              <a:t>Adding </a:t>
            </a:r>
            <a:r>
              <a:rPr lang="en-US" sz="3300" dirty="0" smtClean="0"/>
              <a:t>Pictures and Shapes to a Worksheet</a:t>
            </a:r>
            <a:endParaRPr lang="en-US" sz="3300" dirty="0"/>
          </a:p>
        </p:txBody>
      </p:sp>
      <p:sp>
        <p:nvSpPr>
          <p:cNvPr id="15366" name="Subtitle 2"/>
          <p:cNvSpPr>
            <a:spLocks noGrp="1"/>
          </p:cNvSpPr>
          <p:nvPr>
            <p:ph type="body" idx="1"/>
          </p:nvPr>
        </p:nvSpPr>
        <p:spPr>
          <a:xfrm>
            <a:off x="304800" y="3124200"/>
            <a:ext cx="8183563" cy="1066800"/>
          </a:xfrm>
        </p:spPr>
        <p:txBody>
          <a:bodyPr lIns="182880" tIns="0"/>
          <a:lstStyle/>
          <a:p>
            <a:pPr marL="36513" indent="0" algn="r">
              <a:spcBef>
                <a:spcPct val="0"/>
              </a:spcBef>
              <a:buFontTx/>
              <a:buNone/>
            </a:pPr>
            <a:r>
              <a:rPr lang="en-US" sz="2800" dirty="0" smtClean="0"/>
              <a:t>Lesson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Inserting a Clip Art Picture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smtClean="0"/>
              <a:t>clip </a:t>
            </a:r>
            <a:r>
              <a:rPr lang="en-US" sz="2400" dirty="0" smtClean="0"/>
              <a:t>refers to a single media file including art, sound, animation, or movies. </a:t>
            </a:r>
          </a:p>
          <a:p>
            <a:r>
              <a:rPr lang="en-US" sz="2400" dirty="0" smtClean="0"/>
              <a:t>A </a:t>
            </a:r>
            <a:r>
              <a:rPr lang="en-US" sz="2400" b="1" i="1" dirty="0" smtClean="0"/>
              <a:t>clip art </a:t>
            </a:r>
            <a:r>
              <a:rPr lang="en-US" sz="2400" dirty="0" smtClean="0"/>
              <a:t>image is a single piece of readymade art, often appearing as a bitmap or a combination of drawn shapes. </a:t>
            </a:r>
          </a:p>
          <a:p>
            <a:r>
              <a:rPr lang="en-US" sz="2400" dirty="0" smtClean="0"/>
              <a:t>You can insert a clip art image into a worksheet from Microsoft Office Online, other image providers, or files on your computer. </a:t>
            </a:r>
          </a:p>
          <a:p>
            <a:r>
              <a:rPr lang="en-US" sz="2400" dirty="0" smtClean="0"/>
              <a:t>When you search for clip art in Excel, your search results can include clip art, photographs, movies, and sound files. </a:t>
            </a:r>
          </a:p>
          <a:p>
            <a:r>
              <a:rPr lang="en-US" sz="2400" dirty="0" smtClean="0"/>
              <a:t>In the next exercise, you will insert clip art into your worksheet.</a:t>
            </a:r>
          </a:p>
          <a:p>
            <a:pPr>
              <a:buNone/>
            </a:pPr>
            <a:endParaRPr lang="en-US" sz="2400" dirty="0"/>
          </a:p>
        </p:txBody>
      </p:sp>
    </p:spTree>
    <p:extLst>
      <p:ext uri="{BB962C8B-B14F-4D97-AF65-F5344CB8AC3E}">
        <p14:creationId xmlns:p14="http://schemas.microsoft.com/office/powerpoint/2010/main" val="14966926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Picture Properties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2"/>
            </a:pPr>
            <a:r>
              <a:rPr lang="en-US" sz="2400" dirty="0" smtClean="0"/>
              <a:t>Click on </a:t>
            </a:r>
            <a:r>
              <a:rPr lang="en-US" sz="2400" b="1" dirty="0" smtClean="0"/>
              <a:t>Line Color</a:t>
            </a:r>
            <a:r>
              <a:rPr lang="en-US" sz="2400" dirty="0" smtClean="0"/>
              <a:t> in the Format Picture options pane. In </a:t>
            </a:r>
            <a:r>
              <a:rPr lang="en-US" sz="2400" b="1" dirty="0" smtClean="0"/>
              <a:t>Transparency</a:t>
            </a:r>
            <a:r>
              <a:rPr lang="en-US" sz="2400" dirty="0" smtClean="0"/>
              <a:t>, key </a:t>
            </a:r>
            <a:r>
              <a:rPr lang="en-US" sz="2400" b="1" dirty="0" smtClean="0"/>
              <a:t>45</a:t>
            </a:r>
            <a:r>
              <a:rPr lang="en-US" sz="2400" dirty="0" smtClean="0"/>
              <a:t>, press </a:t>
            </a:r>
            <a:r>
              <a:rPr lang="en-US" sz="2400" b="1" dirty="0" smtClean="0"/>
              <a:t>Enter</a:t>
            </a:r>
            <a:r>
              <a:rPr lang="en-US" sz="2400" dirty="0" smtClean="0"/>
              <a:t>. This will apply a 45% transparency to the border around the image.</a:t>
            </a:r>
          </a:p>
          <a:p>
            <a:pPr marL="457200" lvl="0" indent="-457200">
              <a:buFont typeface="+mj-lt"/>
              <a:buAutoNum type="arabicPeriod" startAt="2"/>
            </a:pPr>
            <a:r>
              <a:rPr lang="en-US" sz="2400" dirty="0" smtClean="0"/>
              <a:t>Right-click on the </a:t>
            </a:r>
            <a:r>
              <a:rPr lang="en-US" sz="2400" b="1" dirty="0" smtClean="0"/>
              <a:t>picture</a:t>
            </a:r>
            <a:r>
              <a:rPr lang="en-US" sz="2400" dirty="0" smtClean="0"/>
              <a:t>, and click </a:t>
            </a:r>
            <a:r>
              <a:rPr lang="en-US" sz="2400" b="1" dirty="0" smtClean="0"/>
              <a:t>Format Picture</a:t>
            </a:r>
            <a:r>
              <a:rPr lang="en-US" sz="2400" dirty="0" smtClean="0"/>
              <a:t>. Click on </a:t>
            </a:r>
            <a:r>
              <a:rPr lang="en-US" sz="2400" b="1" dirty="0" smtClean="0"/>
              <a:t>Size</a:t>
            </a:r>
            <a:r>
              <a:rPr lang="en-US" sz="2400" dirty="0" smtClean="0"/>
              <a:t> in the </a:t>
            </a:r>
            <a:r>
              <a:rPr lang="en-US" sz="2400" i="1" dirty="0" smtClean="0"/>
              <a:t>Format Picture</a:t>
            </a:r>
            <a:r>
              <a:rPr lang="en-US" sz="2400" dirty="0" smtClean="0"/>
              <a:t> options pane. In the </a:t>
            </a:r>
            <a:r>
              <a:rPr lang="en-US" sz="2400" i="1" dirty="0" smtClean="0"/>
              <a:t>Size and rotate</a:t>
            </a:r>
            <a:r>
              <a:rPr lang="en-US" sz="2400" dirty="0" smtClean="0"/>
              <a:t> area, change </a:t>
            </a:r>
            <a:r>
              <a:rPr lang="en-US" sz="2400" b="1" dirty="0" smtClean="0"/>
              <a:t>Height</a:t>
            </a:r>
            <a:r>
              <a:rPr lang="en-US" sz="2400" dirty="0" smtClean="0"/>
              <a:t> to </a:t>
            </a:r>
            <a:r>
              <a:rPr lang="en-US" sz="2400" b="1" dirty="0" smtClean="0"/>
              <a:t>2</a:t>
            </a:r>
            <a:r>
              <a:rPr lang="en-US" sz="2400" dirty="0" smtClean="0"/>
              <a:t>, and press </a:t>
            </a:r>
            <a:r>
              <a:rPr lang="en-US" sz="2400" b="1" dirty="0" smtClean="0"/>
              <a:t>Tab</a:t>
            </a:r>
            <a:r>
              <a:rPr lang="en-US" sz="2400" dirty="0" smtClean="0"/>
              <a:t>. The width will automatically format the picture to the proper scale of 3.07 inches. Click </a:t>
            </a:r>
            <a:r>
              <a:rPr lang="en-US" sz="2400" b="1" dirty="0" smtClean="0"/>
              <a:t>Close</a:t>
            </a:r>
            <a:r>
              <a:rPr lang="en-US" sz="2400" dirty="0" smtClean="0"/>
              <a:t>.</a:t>
            </a:r>
          </a:p>
          <a:p>
            <a:pPr marL="457200" lvl="0" indent="-457200">
              <a:buFont typeface="+mj-lt"/>
              <a:buAutoNum type="arabicPeriod" startAt="2"/>
            </a:pPr>
            <a:r>
              <a:rPr lang="en-US" sz="2400" b="1" dirty="0" smtClean="0"/>
              <a:t>SAVE</a:t>
            </a:r>
            <a:r>
              <a:rPr lang="en-US" sz="2400" dirty="0" smtClean="0"/>
              <a:t> the workbook as </a:t>
            </a:r>
            <a:r>
              <a:rPr lang="en-US" sz="2400" b="1" i="1" dirty="0" smtClean="0"/>
              <a:t>My Skyline</a:t>
            </a:r>
            <a:r>
              <a:rPr lang="en-US" sz="2400" dirty="0" smtClean="0"/>
              <a:t>.</a:t>
            </a:r>
            <a:endParaRPr lang="en-US" sz="2400" dirty="0" smtClean="0"/>
          </a:p>
          <a:p>
            <a:r>
              <a:rPr lang="en-US" sz="2400" b="1" dirty="0" smtClean="0"/>
              <a:t>LEAVE</a:t>
            </a:r>
            <a:r>
              <a:rPr lang="en-US" sz="2400" dirty="0" smtClean="0"/>
              <a:t> Excel open for the next exercise.</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Using Screenshot to Capture and Crop Images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New to Office 2010, the Screenshot feature allows you to interact with your desktop and open applications to capture, crop, save, and modify your own custom images to enhance your spreadsheet, presentation, or document. </a:t>
            </a:r>
          </a:p>
          <a:p>
            <a:r>
              <a:rPr lang="en-US" sz="2400" dirty="0" smtClean="0"/>
              <a:t>When you click the Screenshot button, you can use the entire application window that you have chosen or use the Screen Clipping tool to crop it to the size you desire and need. </a:t>
            </a:r>
          </a:p>
          <a:p>
            <a:r>
              <a:rPr lang="en-US" sz="2400" dirty="0" smtClean="0"/>
              <a:t>In the next exercise, you will use screenshot to capture and crop images.</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Capture and Crop Images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Minimize the workbook.</a:t>
            </a:r>
          </a:p>
          <a:p>
            <a:pPr marL="457200" lvl="0" indent="-457200">
              <a:buFont typeface="+mj-lt"/>
              <a:buAutoNum type="arabicPeriod"/>
            </a:pPr>
            <a:r>
              <a:rPr lang="en-US" sz="2400" dirty="0" smtClean="0"/>
              <a:t>In Windows, click the </a:t>
            </a:r>
            <a:r>
              <a:rPr lang="en-US" sz="2400" b="1" dirty="0" smtClean="0"/>
              <a:t>Start</a:t>
            </a:r>
            <a:r>
              <a:rPr lang="en-US" sz="2400" dirty="0" smtClean="0"/>
              <a:t> button, point to programs, point to Microsoft Office and open Word 2010. This action will open a blank Word document automatically. To proceed with this exercise, both Word and Excel should be the only two programs open on the toolbar.</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From the Windows </a:t>
            </a:r>
            <a:br>
              <a:rPr lang="en-US" sz="2400" dirty="0" smtClean="0"/>
            </a:br>
            <a:r>
              <a:rPr lang="en-US" sz="2400" dirty="0" smtClean="0"/>
              <a:t>toolbar, click on the Excel </a:t>
            </a:r>
            <a:br>
              <a:rPr lang="en-US" sz="2400" dirty="0" smtClean="0"/>
            </a:br>
            <a:r>
              <a:rPr lang="en-US" sz="2400" b="1" dirty="0" smtClean="0"/>
              <a:t>worksheet</a:t>
            </a:r>
            <a:r>
              <a:rPr lang="en-US" sz="2400" dirty="0" smtClean="0"/>
              <a:t> to make it the </a:t>
            </a:r>
            <a:br>
              <a:rPr lang="en-US" sz="2400" dirty="0" smtClean="0"/>
            </a:br>
            <a:r>
              <a:rPr lang="en-US" sz="2400" dirty="0" smtClean="0"/>
              <a:t>active program again. </a:t>
            </a:r>
            <a:br>
              <a:rPr lang="en-US" sz="2400" dirty="0" smtClean="0"/>
            </a:br>
            <a:r>
              <a:rPr lang="en-US" sz="2400" dirty="0" smtClean="0"/>
              <a:t>Click on any cell in the </a:t>
            </a:r>
            <a:br>
              <a:rPr lang="en-US" sz="2400" dirty="0" smtClean="0"/>
            </a:br>
            <a:r>
              <a:rPr lang="en-US" sz="2400" dirty="0" smtClean="0"/>
              <a:t>worksheet to ensure you </a:t>
            </a:r>
            <a:br>
              <a:rPr lang="en-US" sz="2400" dirty="0" smtClean="0"/>
            </a:br>
            <a:r>
              <a:rPr lang="en-US" sz="2400" dirty="0" smtClean="0"/>
              <a:t>don’t have your image </a:t>
            </a:r>
            <a:br>
              <a:rPr lang="en-US" sz="2400" dirty="0" smtClean="0"/>
            </a:br>
            <a:r>
              <a:rPr lang="en-US" sz="2400" dirty="0" smtClean="0"/>
              <a:t>selected. On the </a:t>
            </a:r>
            <a:r>
              <a:rPr lang="en-US" sz="2400" i="1" dirty="0" smtClean="0"/>
              <a:t>Insert</a:t>
            </a:r>
            <a:r>
              <a:rPr lang="en-US" sz="2400" dirty="0" smtClean="0"/>
              <a:t> </a:t>
            </a:r>
            <a:br>
              <a:rPr lang="en-US" sz="2400" dirty="0" smtClean="0"/>
            </a:br>
            <a:r>
              <a:rPr lang="en-US" sz="2400" dirty="0" smtClean="0"/>
              <a:t>tab, in the Illustrations </a:t>
            </a:r>
            <a:br>
              <a:rPr lang="en-US" sz="2400" dirty="0" smtClean="0"/>
            </a:br>
            <a:r>
              <a:rPr lang="en-US" sz="2400" dirty="0" smtClean="0"/>
              <a:t>group, click the </a:t>
            </a:r>
            <a:r>
              <a:rPr lang="en-US" sz="2400" b="1" dirty="0" smtClean="0"/>
              <a:t>Screenshot</a:t>
            </a:r>
            <a:r>
              <a:rPr lang="en-US" sz="2400" dirty="0" smtClean="0"/>
              <a:t> icon. The </a:t>
            </a:r>
            <a:r>
              <a:rPr lang="en-US" sz="2400" i="1" dirty="0" smtClean="0"/>
              <a:t>Available Windows </a:t>
            </a:r>
            <a:r>
              <a:rPr lang="en-US" sz="2400" dirty="0" smtClean="0"/>
              <a:t>gallery opens. This gives you thumbnails of all open available application windows to choose your screenshot from. Refer to the figure.</a:t>
            </a:r>
          </a:p>
        </p:txBody>
      </p:sp>
      <p:pic>
        <p:nvPicPr>
          <p:cNvPr id="4" name="Picture 3" descr="f1126.JPG"/>
          <p:cNvPicPr>
            <a:picLocks noChangeAspect="1"/>
          </p:cNvPicPr>
          <p:nvPr/>
        </p:nvPicPr>
        <p:blipFill>
          <a:blip r:embed="rId3"/>
          <a:stretch>
            <a:fillRect/>
          </a:stretch>
        </p:blipFill>
        <p:spPr>
          <a:xfrm>
            <a:off x="4419600" y="1743396"/>
            <a:ext cx="4219575" cy="3133404"/>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300" dirty="0" smtClean="0"/>
              <a:t>Mouse over the </a:t>
            </a:r>
            <a:r>
              <a:rPr lang="en-US" sz="2300" b="1" dirty="0" smtClean="0"/>
              <a:t>thumbnails</a:t>
            </a:r>
            <a:r>
              <a:rPr lang="en-US" sz="2300" dirty="0" smtClean="0"/>
              <a:t> in the </a:t>
            </a:r>
            <a:r>
              <a:rPr lang="en-US" sz="2300" i="1" dirty="0" smtClean="0"/>
              <a:t>Available Windows</a:t>
            </a:r>
            <a:r>
              <a:rPr lang="en-US" sz="2300" dirty="0" smtClean="0"/>
              <a:t> gallery. The </a:t>
            </a:r>
            <a:r>
              <a:rPr lang="en-US" sz="2300" b="1" dirty="0" smtClean="0"/>
              <a:t>ScreenTips</a:t>
            </a:r>
            <a:r>
              <a:rPr lang="en-US" sz="2300" dirty="0" smtClean="0"/>
              <a:t> will let you know what files and applications are open.</a:t>
            </a:r>
          </a:p>
          <a:p>
            <a:pPr marL="457200" lvl="0" indent="-457200">
              <a:buFont typeface="+mj-lt"/>
              <a:buAutoNum type="arabicPeriod" startAt="4"/>
            </a:pPr>
            <a:r>
              <a:rPr lang="en-US" sz="2300" dirty="0" smtClean="0"/>
              <a:t>Take a few moments to close all the open applications except the blank Word document.</a:t>
            </a:r>
          </a:p>
          <a:p>
            <a:pPr marL="457200" lvl="0" indent="-457200">
              <a:buFont typeface="+mj-lt"/>
              <a:buAutoNum type="arabicPeriod" startAt="4"/>
            </a:pPr>
            <a:r>
              <a:rPr lang="en-US" sz="2300" dirty="0" smtClean="0"/>
              <a:t>In the Taskbar, click the </a:t>
            </a:r>
            <a:r>
              <a:rPr lang="en-US" sz="2300" b="1" dirty="0" smtClean="0"/>
              <a:t>Screenshot</a:t>
            </a:r>
            <a:r>
              <a:rPr lang="en-US" sz="2300" dirty="0" smtClean="0"/>
              <a:t> button to open the </a:t>
            </a:r>
            <a:r>
              <a:rPr lang="en-US" sz="2300" i="1" dirty="0" smtClean="0"/>
              <a:t>Available Windows</a:t>
            </a:r>
            <a:r>
              <a:rPr lang="en-US" sz="2300" dirty="0" smtClean="0"/>
              <a:t> gallery. Place your mouse pointer on the open Word document and click on the thumbnail. Excel takes a screenshot of the entire Word document and Word window. Excel has also now inserted the entire Word screenshot into your worksheet.</a:t>
            </a:r>
          </a:p>
          <a:p>
            <a:pPr marL="457200" lvl="0" indent="-457200">
              <a:buFont typeface="+mj-lt"/>
              <a:buAutoNum type="arabicPeriod" startAt="4"/>
            </a:pPr>
            <a:r>
              <a:rPr lang="en-US" sz="2300" dirty="0" smtClean="0"/>
              <a:t>Click on the </a:t>
            </a:r>
            <a:r>
              <a:rPr lang="en-US" sz="2300" b="1" dirty="0" smtClean="0"/>
              <a:t>screenshot image</a:t>
            </a:r>
            <a:r>
              <a:rPr lang="en-US" sz="2300" dirty="0" smtClean="0"/>
              <a:t> to activate it, click </a:t>
            </a:r>
            <a:r>
              <a:rPr lang="en-US" sz="2300" b="1" dirty="0" smtClean="0"/>
              <a:t>Delete</a:t>
            </a:r>
            <a:r>
              <a:rPr lang="en-US" sz="2300" dirty="0" smtClean="0"/>
              <a:t> to delete the image from the worksheet.</a:t>
            </a:r>
          </a:p>
        </p:txBody>
      </p:sp>
    </p:spTree>
    <p:extLst>
      <p:ext uri="{BB962C8B-B14F-4D97-AF65-F5344CB8AC3E}">
        <p14:creationId xmlns:p14="http://schemas.microsoft.com/office/powerpoint/2010/main" val="31752893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8"/>
            </a:pPr>
            <a:r>
              <a:rPr lang="en-US" sz="2400" dirty="0" smtClean="0"/>
              <a:t>Click on the </a:t>
            </a:r>
            <a:r>
              <a:rPr lang="en-US" sz="2400" b="1" dirty="0" smtClean="0"/>
              <a:t>Insert</a:t>
            </a:r>
            <a:r>
              <a:rPr lang="en-US" sz="2400" dirty="0" smtClean="0"/>
              <a:t> tab. Click on </a:t>
            </a:r>
            <a:r>
              <a:rPr lang="en-US" sz="2400" b="1" dirty="0" smtClean="0"/>
              <a:t>Screenshot</a:t>
            </a:r>
            <a:r>
              <a:rPr lang="en-US" sz="2400" dirty="0" smtClean="0"/>
              <a:t>. In the Screenshot window, click on </a:t>
            </a:r>
            <a:r>
              <a:rPr lang="en-US" sz="2400" b="1" dirty="0" smtClean="0"/>
              <a:t>Screen Clipping</a:t>
            </a:r>
            <a:r>
              <a:rPr lang="en-US" sz="2400" dirty="0" smtClean="0"/>
              <a:t>. You will now notice that your screen has </a:t>
            </a:r>
            <a:r>
              <a:rPr lang="en-US" sz="2400" dirty="0" err="1" smtClean="0"/>
              <a:t>greyed</a:t>
            </a:r>
            <a:r>
              <a:rPr lang="en-US" sz="2400" dirty="0" smtClean="0"/>
              <a:t> out and you have a crosshair for a pointer. In any area of the </a:t>
            </a:r>
            <a:r>
              <a:rPr lang="en-US" sz="2400" i="1" dirty="0" smtClean="0"/>
              <a:t>Ribbon</a:t>
            </a:r>
            <a:r>
              <a:rPr lang="en-US" sz="2400" dirty="0" smtClean="0"/>
              <a:t> of the Word document, click, hold, and drag your </a:t>
            </a:r>
            <a:r>
              <a:rPr lang="en-US" sz="2400" b="1" dirty="0" smtClean="0"/>
              <a:t>crosshair</a:t>
            </a:r>
            <a:r>
              <a:rPr lang="en-US" sz="2400" dirty="0" smtClean="0"/>
              <a:t> anywhere in the grey area as illustrated in the figure. When you release your </a:t>
            </a:r>
            <a:br>
              <a:rPr lang="en-US" sz="2400" dirty="0" smtClean="0"/>
            </a:br>
            <a:r>
              <a:rPr lang="en-US" sz="2400" dirty="0" smtClean="0"/>
              <a:t>mouse button from </a:t>
            </a:r>
            <a:br>
              <a:rPr lang="en-US" sz="2400" dirty="0" smtClean="0"/>
            </a:br>
            <a:r>
              <a:rPr lang="en-US" sz="2400" dirty="0" smtClean="0"/>
              <a:t>cropping, your </a:t>
            </a:r>
            <a:r>
              <a:rPr lang="en-US" sz="2400" b="1" dirty="0" smtClean="0"/>
              <a:t>cropped </a:t>
            </a:r>
            <a:br>
              <a:rPr lang="en-US" sz="2400" b="1" dirty="0" smtClean="0"/>
            </a:br>
            <a:r>
              <a:rPr lang="en-US" sz="2400" b="1" dirty="0" smtClean="0"/>
              <a:t>image</a:t>
            </a:r>
            <a:r>
              <a:rPr lang="en-US" sz="2400" dirty="0" smtClean="0"/>
              <a:t> will insert into </a:t>
            </a:r>
            <a:br>
              <a:rPr lang="en-US" sz="2400" dirty="0" smtClean="0"/>
            </a:br>
            <a:r>
              <a:rPr lang="en-US" sz="2400" smtClean="0"/>
              <a:t>your </a:t>
            </a:r>
            <a:r>
              <a:rPr lang="en-US" sz="2400" smtClean="0"/>
              <a:t>worksheet</a:t>
            </a:r>
            <a:endParaRPr lang="en-US" sz="2400" dirty="0"/>
          </a:p>
        </p:txBody>
      </p:sp>
      <p:pic>
        <p:nvPicPr>
          <p:cNvPr id="4" name="Picture 3" descr="f1127.JPG"/>
          <p:cNvPicPr>
            <a:picLocks noChangeAspect="1"/>
          </p:cNvPicPr>
          <p:nvPr/>
        </p:nvPicPr>
        <p:blipFill>
          <a:blip r:embed="rId3"/>
          <a:stretch>
            <a:fillRect/>
          </a:stretch>
        </p:blipFill>
        <p:spPr>
          <a:xfrm>
            <a:off x="4038600" y="4038911"/>
            <a:ext cx="4572000" cy="2209489"/>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Capture and Crop Images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9"/>
            </a:pPr>
            <a:r>
              <a:rPr lang="en-US" sz="2400" dirty="0" smtClean="0"/>
              <a:t>Click, hold, and drag the image to align with the lower-right corner of cell </a:t>
            </a:r>
            <a:r>
              <a:rPr lang="en-US" sz="2400" b="1" dirty="0" smtClean="0"/>
              <a:t>A11</a:t>
            </a:r>
            <a:r>
              <a:rPr lang="en-US" sz="2400" dirty="0" smtClean="0"/>
              <a:t>.</a:t>
            </a:r>
          </a:p>
          <a:p>
            <a:pPr marL="457200" indent="-457200">
              <a:buFont typeface="+mj-lt"/>
              <a:buAutoNum type="arabicPeriod" startAt="9"/>
            </a:pPr>
            <a:r>
              <a:rPr lang="en-US" sz="2400" b="1" dirty="0" smtClean="0"/>
              <a:t>SAVE</a:t>
            </a:r>
            <a:r>
              <a:rPr lang="en-US" sz="2400" dirty="0" smtClean="0"/>
              <a:t> the workbook as </a:t>
            </a:r>
            <a:r>
              <a:rPr lang="en-US" sz="2400" b="1" i="1" dirty="0" smtClean="0"/>
              <a:t>Screenshot</a:t>
            </a:r>
            <a:r>
              <a:rPr lang="en-US" sz="2400" dirty="0" smtClean="0"/>
              <a:t>. </a:t>
            </a:r>
            <a:r>
              <a:rPr lang="en-US" sz="2400" b="1" dirty="0" smtClean="0"/>
              <a:t>CLOSE</a:t>
            </a:r>
            <a:r>
              <a:rPr lang="en-US" sz="2400" dirty="0" smtClean="0"/>
              <a:t> the workbook.</a:t>
            </a:r>
          </a:p>
          <a:p>
            <a:r>
              <a:rPr lang="en-US" sz="2400" b="1" dirty="0" smtClean="0"/>
              <a:t>CLOSE</a:t>
            </a:r>
            <a:r>
              <a:rPr lang="en-US" sz="2400" dirty="0" smtClean="0"/>
              <a:t> Excel.</a:t>
            </a:r>
          </a:p>
        </p:txBody>
      </p:sp>
    </p:spTree>
    <p:extLst>
      <p:ext uri="{BB962C8B-B14F-4D97-AF65-F5344CB8AC3E}">
        <p14:creationId xmlns:p14="http://schemas.microsoft.com/office/powerpoint/2010/main" val="31752893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Lesson Summary</a:t>
            </a:r>
          </a:p>
        </p:txBody>
      </p:sp>
      <p:pic>
        <p:nvPicPr>
          <p:cNvPr id="4" name="Picture 3" descr="matrix.JPG"/>
          <p:cNvPicPr>
            <a:picLocks noChangeAspect="1"/>
          </p:cNvPicPr>
          <p:nvPr/>
        </p:nvPicPr>
        <p:blipFill>
          <a:blip r:embed="rId3"/>
          <a:stretch>
            <a:fillRect/>
          </a:stretch>
        </p:blipFill>
        <p:spPr>
          <a:xfrm>
            <a:off x="533400" y="1798478"/>
            <a:ext cx="8077200" cy="2880590"/>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Inserting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447800"/>
            <a:ext cx="8229600" cy="4876800"/>
          </a:xfrm>
        </p:spPr>
        <p:txBody>
          <a:bodyPr/>
          <a:lstStyle/>
          <a:p>
            <a:r>
              <a:rPr lang="en-US" sz="2400" dirty="0" smtClean="0"/>
              <a:t>The professional-quality photos returned by a clip art search are usually more appropriate in a business document than caricature-type artistic designs. </a:t>
            </a:r>
          </a:p>
          <a:p>
            <a:r>
              <a:rPr lang="en-US" sz="2400" dirty="0" smtClean="0"/>
              <a:t>Some of the photos in the clip art gallery have been sized to easily insert into a document, and you do not always need to adjust the size, as you did in the first exercise, to easily view the picture.</a:t>
            </a:r>
          </a:p>
          <a:p>
            <a:r>
              <a:rPr lang="en-US" sz="2400" dirty="0" smtClean="0"/>
              <a:t>If you frequently use illustrations in your worksheets, you can organize your favorites in the Microsoft Clip Organizer. The </a:t>
            </a:r>
            <a:r>
              <a:rPr lang="en-US" sz="2400" b="1" i="1" dirty="0" smtClean="0"/>
              <a:t>Clip Organizer </a:t>
            </a:r>
            <a:r>
              <a:rPr lang="en-US" sz="2400" dirty="0" smtClean="0"/>
              <a:t>is a way to gather and store your own clips so that you can easily locate and insert them into documents. You can access the Clip Organizer from the Clip Art task pane.  </a:t>
            </a:r>
          </a:p>
        </p:txBody>
      </p:sp>
    </p:spTree>
    <p:extLst>
      <p:ext uri="{BB962C8B-B14F-4D97-AF65-F5344CB8AC3E}">
        <p14:creationId xmlns:p14="http://schemas.microsoft.com/office/powerpoint/2010/main" val="115879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Inserting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first time you open the Clip Organizer, you are asked if you want the organizer to scan your computer for photos and other media files and organize them into separate collections. </a:t>
            </a:r>
          </a:p>
          <a:p>
            <a:r>
              <a:rPr lang="en-US" sz="2400" dirty="0" smtClean="0"/>
              <a:t>Clip Organizer creates a shortcut to the files in their original location; it does not copy or move the files on your computer. </a:t>
            </a:r>
          </a:p>
          <a:p>
            <a:r>
              <a:rPr lang="en-US" sz="2400" dirty="0" smtClean="0"/>
              <a:t>The shortcuts let you preview, open, or insert a media file without going to its installed location. You can let the Clip Organizer decide which folders and hardware drives to scan for files, or you can specify where to search. </a:t>
            </a:r>
          </a:p>
          <a:p>
            <a:endParaRPr lang="en-US" sz="2400" dirty="0"/>
          </a:p>
        </p:txBody>
      </p:sp>
    </p:spTree>
    <p:extLst>
      <p:ext uri="{BB962C8B-B14F-4D97-AF65-F5344CB8AC3E}">
        <p14:creationId xmlns:p14="http://schemas.microsoft.com/office/powerpoint/2010/main" val="108135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Inserting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folders in the Clip Organizer have the same names as the folders in which the original files are stored. </a:t>
            </a:r>
          </a:p>
          <a:p>
            <a:r>
              <a:rPr lang="en-US" sz="2400" dirty="0" smtClean="0"/>
              <a:t>Clip Organizer automatically adds keywords to media files. </a:t>
            </a:r>
          </a:p>
          <a:p>
            <a:r>
              <a:rPr lang="en-US" sz="2400" dirty="0" smtClean="0"/>
              <a:t>You can modify, delete, or add new keywords to ensure that you will find the clip when you want to insert it into a document. </a:t>
            </a:r>
          </a:p>
          <a:p>
            <a:r>
              <a:rPr lang="en-US" sz="2400" dirty="0" smtClean="0"/>
              <a:t>When you download or copy files from a clip art source such as Microsoft Online, the image will be stored in the Clip Organizer. </a:t>
            </a:r>
          </a:p>
          <a:p>
            <a:r>
              <a:rPr lang="en-US" sz="2400" dirty="0" smtClean="0"/>
              <a:t>Clips organized and saved in Excel can then be used in Microsoft Word and PowerPoint documents and on the Margie’s Travel Website.</a:t>
            </a:r>
          </a:p>
          <a:p>
            <a:endParaRPr lang="en-US" sz="2400" dirty="0"/>
          </a:p>
        </p:txBody>
      </p:sp>
    </p:spTree>
    <p:extLst>
      <p:ext uri="{BB962C8B-B14F-4D97-AF65-F5344CB8AC3E}">
        <p14:creationId xmlns:p14="http://schemas.microsoft.com/office/powerpoint/2010/main" val="404341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a Clip Art Picture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Click on any blank cell in the </a:t>
            </a:r>
            <a:r>
              <a:rPr lang="en-US" sz="2400" i="1" dirty="0" smtClean="0"/>
              <a:t>Sequoia</a:t>
            </a:r>
            <a:r>
              <a:rPr lang="en-US" sz="2400" dirty="0" smtClean="0"/>
              <a:t> worksheet. On the Home tab, click </a:t>
            </a:r>
            <a:r>
              <a:rPr lang="en-US" sz="2400" b="1" dirty="0" smtClean="0"/>
              <a:t>Insert</a:t>
            </a:r>
            <a:r>
              <a:rPr lang="en-US" sz="2400" dirty="0" smtClean="0"/>
              <a:t> and click </a:t>
            </a:r>
            <a:r>
              <a:rPr lang="en-US" sz="2400" b="1" dirty="0" smtClean="0"/>
              <a:t>Insert Sheet</a:t>
            </a:r>
            <a:r>
              <a:rPr lang="en-US" sz="2400" dirty="0" smtClean="0"/>
              <a:t>. Click the </a:t>
            </a:r>
            <a:r>
              <a:rPr lang="en-US" sz="2400" b="1" dirty="0" smtClean="0"/>
              <a:t>rename</a:t>
            </a:r>
            <a:r>
              <a:rPr lang="en-US" sz="2400" dirty="0" smtClean="0"/>
              <a:t> option in the Cells group, and then click </a:t>
            </a:r>
            <a:r>
              <a:rPr lang="en-US" sz="2400" b="1" dirty="0" smtClean="0"/>
              <a:t>Insert Sheet</a:t>
            </a:r>
            <a:r>
              <a:rPr lang="en-US" sz="2400" dirty="0" smtClean="0"/>
              <a:t> from the drop-down menu that appears. Click to select the text in the new worksheet’s tab, and then rename the sheet </a:t>
            </a:r>
            <a:r>
              <a:rPr lang="en-US" sz="2400" b="1" dirty="0" smtClean="0"/>
              <a:t>Clip Art</a:t>
            </a:r>
            <a:r>
              <a:rPr lang="en-US" sz="2400" dirty="0" smtClean="0"/>
              <a:t>.</a:t>
            </a:r>
          </a:p>
          <a:p>
            <a:pPr marL="457200" indent="-457200">
              <a:buFont typeface="+mj-lt"/>
              <a:buAutoNum type="arabicPeriod"/>
            </a:pPr>
            <a:r>
              <a:rPr lang="en-US" sz="2400" dirty="0" smtClean="0"/>
              <a:t>On the </a:t>
            </a:r>
            <a:r>
              <a:rPr lang="en-US" sz="2400" i="1" dirty="0" smtClean="0"/>
              <a:t>Insert </a:t>
            </a:r>
            <a:r>
              <a:rPr lang="en-US" sz="2400" dirty="0" smtClean="0"/>
              <a:t>tab, click </a:t>
            </a:r>
            <a:r>
              <a:rPr lang="en-US" sz="2400" b="1" dirty="0" smtClean="0"/>
              <a:t>Clip Art</a:t>
            </a:r>
            <a:r>
              <a:rPr lang="en-US" sz="2400" dirty="0" smtClean="0"/>
              <a:t>. The Clip Art task pane opens on the right side of the Excel window.</a:t>
            </a:r>
          </a:p>
          <a:p>
            <a:endParaRPr lang="en-US" sz="2400" dirty="0"/>
          </a:p>
        </p:txBody>
      </p:sp>
    </p:spTree>
    <p:extLst>
      <p:ext uri="{BB962C8B-B14F-4D97-AF65-F5344CB8AC3E}">
        <p14:creationId xmlns:p14="http://schemas.microsoft.com/office/powerpoint/2010/main" val="200734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Results should be</a:t>
            </a:r>
            <a:r>
              <a:rPr lang="en-US" sz="2400" dirty="0" smtClean="0"/>
              <a:t> </a:t>
            </a:r>
            <a:br>
              <a:rPr lang="en-US" sz="2400" dirty="0" smtClean="0"/>
            </a:br>
            <a:r>
              <a:rPr lang="en-US" sz="2400" dirty="0" smtClean="0"/>
              <a:t>drop-down arrow and place a check </a:t>
            </a:r>
            <a:br>
              <a:rPr lang="en-US" sz="2400" dirty="0" smtClean="0"/>
            </a:br>
            <a:r>
              <a:rPr lang="en-US" sz="2400" dirty="0" smtClean="0"/>
              <a:t>mark in all media types. In the </a:t>
            </a:r>
            <a:br>
              <a:rPr lang="en-US" sz="2400" dirty="0" smtClean="0"/>
            </a:br>
            <a:r>
              <a:rPr lang="en-US" sz="2400" i="1" dirty="0" smtClean="0"/>
              <a:t>Search</a:t>
            </a:r>
            <a:r>
              <a:rPr lang="en-US" sz="2400" dirty="0" smtClean="0"/>
              <a:t> </a:t>
            </a:r>
            <a:r>
              <a:rPr lang="en-US" sz="2400" i="1" dirty="0" smtClean="0"/>
              <a:t>for</a:t>
            </a:r>
            <a:r>
              <a:rPr lang="en-US" sz="2400" dirty="0" smtClean="0"/>
              <a:t> field, key </a:t>
            </a:r>
            <a:r>
              <a:rPr lang="en-US" sz="2400" b="1" dirty="0" smtClean="0"/>
              <a:t>waterfall </a:t>
            </a:r>
            <a:r>
              <a:rPr lang="en-US" sz="2400" dirty="0" smtClean="0"/>
              <a:t>and </a:t>
            </a:r>
            <a:br>
              <a:rPr lang="en-US" sz="2400" dirty="0" smtClean="0"/>
            </a:br>
            <a:r>
              <a:rPr lang="en-US" sz="2400" dirty="0" smtClean="0"/>
              <a:t>click </a:t>
            </a:r>
            <a:r>
              <a:rPr lang="en-US" sz="2400" b="1" dirty="0" smtClean="0"/>
              <a:t>Go</a:t>
            </a:r>
            <a:r>
              <a:rPr lang="en-US" sz="2400" dirty="0" smtClean="0"/>
              <a:t>. Results are displayed </a:t>
            </a:r>
            <a:br>
              <a:rPr lang="en-US" sz="2400" dirty="0" smtClean="0"/>
            </a:br>
            <a:r>
              <a:rPr lang="en-US" sz="2400" dirty="0" smtClean="0"/>
              <a:t>similar to those shown in the figure.</a:t>
            </a:r>
          </a:p>
          <a:p>
            <a:pPr marL="457200" indent="-457200">
              <a:buFont typeface="+mj-lt"/>
              <a:buAutoNum type="arabicPeriod" startAt="3"/>
            </a:pPr>
            <a:r>
              <a:rPr lang="en-US" sz="2400" dirty="0" smtClean="0"/>
              <a:t>Your results will return more than </a:t>
            </a:r>
            <a:br>
              <a:rPr lang="en-US" sz="2400" dirty="0" smtClean="0"/>
            </a:br>
            <a:r>
              <a:rPr lang="en-US" sz="2400" dirty="0" smtClean="0"/>
              <a:t>just graphics. Be sure not to select </a:t>
            </a:r>
            <a:br>
              <a:rPr lang="en-US" sz="2400" dirty="0" smtClean="0"/>
            </a:br>
            <a:r>
              <a:rPr lang="en-US" sz="2400" dirty="0" smtClean="0"/>
              <a:t>any audio or video file. Click any </a:t>
            </a:r>
            <a:br>
              <a:rPr lang="en-US" sz="2400" dirty="0" smtClean="0"/>
            </a:br>
            <a:r>
              <a:rPr lang="en-US" sz="2400" b="1" dirty="0" smtClean="0"/>
              <a:t>image</a:t>
            </a:r>
            <a:r>
              <a:rPr lang="en-US" sz="2400" dirty="0" smtClean="0"/>
              <a:t> in the search results to </a:t>
            </a:r>
            <a:br>
              <a:rPr lang="en-US" sz="2400" dirty="0" smtClean="0"/>
            </a:br>
            <a:r>
              <a:rPr lang="en-US" sz="2400" dirty="0" smtClean="0"/>
              <a:t>insert a waterfall into the Clip Art </a:t>
            </a:r>
            <a:br>
              <a:rPr lang="en-US" sz="2400" dirty="0" smtClean="0"/>
            </a:br>
            <a:r>
              <a:rPr lang="en-US" sz="2400" dirty="0" smtClean="0"/>
              <a:t>worksheet. </a:t>
            </a:r>
          </a:p>
          <a:p>
            <a:endParaRPr lang="en-US" sz="2400" dirty="0"/>
          </a:p>
        </p:txBody>
      </p:sp>
      <p:pic>
        <p:nvPicPr>
          <p:cNvPr id="4" name="Picture 3" descr="f1103.JPG"/>
          <p:cNvPicPr>
            <a:picLocks noChangeAspect="1"/>
          </p:cNvPicPr>
          <p:nvPr/>
        </p:nvPicPr>
        <p:blipFill>
          <a:blip r:embed="rId3"/>
          <a:stretch>
            <a:fillRect/>
          </a:stretch>
        </p:blipFill>
        <p:spPr>
          <a:xfrm>
            <a:off x="5715000" y="1966913"/>
            <a:ext cx="2898745" cy="3824287"/>
          </a:xfrm>
          <a:prstGeom prst="rect">
            <a:avLst/>
          </a:prstGeom>
        </p:spPr>
      </p:pic>
    </p:spTree>
    <p:extLst>
      <p:ext uri="{BB962C8B-B14F-4D97-AF65-F5344CB8AC3E}">
        <p14:creationId xmlns:p14="http://schemas.microsoft.com/office/powerpoint/2010/main" val="215958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Clip Art Picture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the Clip Art task pane, click the </a:t>
            </a:r>
            <a:br>
              <a:rPr lang="en-US" sz="2400" dirty="0" smtClean="0"/>
            </a:br>
            <a:r>
              <a:rPr lang="en-US" sz="2400" dirty="0" smtClean="0"/>
              <a:t>arrow in the </a:t>
            </a:r>
            <a:r>
              <a:rPr lang="en-US" sz="2400" i="1" dirty="0" smtClean="0"/>
              <a:t>Results</a:t>
            </a:r>
            <a:r>
              <a:rPr lang="en-US" sz="2400" dirty="0" smtClean="0"/>
              <a:t> </a:t>
            </a:r>
            <a:r>
              <a:rPr lang="en-US" sz="2400" i="1" dirty="0" smtClean="0"/>
              <a:t>should be</a:t>
            </a:r>
            <a:r>
              <a:rPr lang="en-US" sz="2400" dirty="0" smtClean="0"/>
              <a:t> field. </a:t>
            </a:r>
            <a:br>
              <a:rPr lang="en-US" sz="2400" dirty="0" smtClean="0"/>
            </a:br>
            <a:r>
              <a:rPr lang="en-US" sz="2400" dirty="0" smtClean="0"/>
              <a:t>Deselect all media types except </a:t>
            </a:r>
            <a:br>
              <a:rPr lang="en-US" sz="2400" dirty="0" smtClean="0"/>
            </a:br>
            <a:r>
              <a:rPr lang="en-US" sz="2400" dirty="0" smtClean="0"/>
              <a:t>Illustrations (as shown in the figure). </a:t>
            </a:r>
            <a:br>
              <a:rPr lang="en-US" sz="2400" dirty="0" smtClean="0"/>
            </a:br>
            <a:r>
              <a:rPr lang="en-US" sz="2400" dirty="0" smtClean="0"/>
              <a:t>Click </a:t>
            </a:r>
            <a:r>
              <a:rPr lang="en-US" sz="2400" b="1" dirty="0" smtClean="0"/>
              <a:t>Go</a:t>
            </a:r>
            <a:r>
              <a:rPr lang="en-US" sz="2400" dirty="0" smtClean="0"/>
              <a:t>. The results include only </a:t>
            </a:r>
            <a:br>
              <a:rPr lang="en-US" sz="2400" dirty="0" smtClean="0"/>
            </a:br>
            <a:r>
              <a:rPr lang="en-US" sz="2400" dirty="0" smtClean="0"/>
              <a:t>clip art images.</a:t>
            </a:r>
          </a:p>
          <a:p>
            <a:pPr marL="457200" indent="-457200">
              <a:buFont typeface="+mj-lt"/>
              <a:buAutoNum type="arabicPeriod" startAt="5"/>
            </a:pPr>
            <a:r>
              <a:rPr lang="en-US" sz="2400" dirty="0" smtClean="0"/>
              <a:t>Scroll through the list and click an image to insert a waterfall clip art image.</a:t>
            </a:r>
          </a:p>
          <a:p>
            <a:pPr marL="457200" indent="-457200">
              <a:buFont typeface="+mj-lt"/>
              <a:buAutoNum type="arabicPeriod" startAt="5"/>
            </a:pPr>
            <a:r>
              <a:rPr lang="en-US" sz="2400" b="1" dirty="0" smtClean="0"/>
              <a:t>SAVE</a:t>
            </a:r>
            <a:r>
              <a:rPr lang="en-US" sz="2400" dirty="0" smtClean="0"/>
              <a:t> and </a:t>
            </a:r>
            <a:r>
              <a:rPr lang="en-US" sz="2400" b="1" dirty="0" smtClean="0"/>
              <a:t>CLOSE</a:t>
            </a:r>
            <a:r>
              <a:rPr lang="en-US" sz="2400" dirty="0" smtClean="0"/>
              <a:t> the workbook. </a:t>
            </a:r>
            <a:r>
              <a:rPr lang="en-US" sz="2400" b="1" dirty="0" smtClean="0"/>
              <a:t>CLOSE</a:t>
            </a:r>
            <a:r>
              <a:rPr lang="en-US" sz="2400" dirty="0" smtClean="0"/>
              <a:t> the Clip Art task pane.</a:t>
            </a:r>
          </a:p>
          <a:p>
            <a:r>
              <a:rPr lang="en-US" sz="2400" b="1" dirty="0" smtClean="0"/>
              <a:t>LEAVE</a:t>
            </a:r>
            <a:r>
              <a:rPr lang="en-US" sz="2400" dirty="0" smtClean="0"/>
              <a:t> Excel open to use in the next exercise.</a:t>
            </a:r>
          </a:p>
        </p:txBody>
      </p:sp>
      <p:pic>
        <p:nvPicPr>
          <p:cNvPr id="4" name="Picture 3" descr="f1104.JPG"/>
          <p:cNvPicPr>
            <a:picLocks noChangeAspect="1"/>
          </p:cNvPicPr>
          <p:nvPr/>
        </p:nvPicPr>
        <p:blipFill>
          <a:blip r:embed="rId3"/>
          <a:stretch>
            <a:fillRect/>
          </a:stretch>
        </p:blipFill>
        <p:spPr>
          <a:xfrm>
            <a:off x="5721762" y="1822174"/>
            <a:ext cx="2954694" cy="1894858"/>
          </a:xfrm>
          <a:prstGeom prst="rect">
            <a:avLst/>
          </a:prstGeom>
        </p:spPr>
      </p:pic>
    </p:spTree>
    <p:extLst>
      <p:ext uri="{BB962C8B-B14F-4D97-AF65-F5344CB8AC3E}">
        <p14:creationId xmlns:p14="http://schemas.microsoft.com/office/powerpoint/2010/main" val="44703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Using </a:t>
            </a:r>
            <a:r>
              <a:rPr lang="en-US" b="1" dirty="0" err="1" smtClean="0"/>
              <a:t>SmartArt</a:t>
            </a:r>
            <a:r>
              <a:rPr lang="en-US" b="1" dirty="0" smtClean="0"/>
              <a:t>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err="1" smtClean="0"/>
              <a:t>SmartArt</a:t>
            </a:r>
            <a:r>
              <a:rPr lang="en-US" sz="2400" b="1" i="1" dirty="0" smtClean="0"/>
              <a:t> graphic</a:t>
            </a:r>
            <a:r>
              <a:rPr lang="en-US" sz="2400" dirty="0" smtClean="0"/>
              <a:t> is a visual representation of information and ideas. </a:t>
            </a:r>
          </a:p>
          <a:p>
            <a:r>
              <a:rPr lang="en-US" sz="2400" dirty="0" err="1" smtClean="0"/>
              <a:t>SmartArt</a:t>
            </a:r>
            <a:r>
              <a:rPr lang="en-US" sz="2400" dirty="0" smtClean="0"/>
              <a:t> graphics can be used with other images and decorative text. </a:t>
            </a:r>
          </a:p>
          <a:p>
            <a:r>
              <a:rPr lang="en-US" sz="2400" dirty="0" smtClean="0"/>
              <a:t>When you insert a </a:t>
            </a:r>
            <a:r>
              <a:rPr lang="en-US" sz="2400" dirty="0" err="1" smtClean="0"/>
              <a:t>SmartArt</a:t>
            </a:r>
            <a:r>
              <a:rPr lang="en-US" sz="2400" dirty="0" smtClean="0"/>
              <a:t> image into your worksheet, the </a:t>
            </a:r>
            <a:r>
              <a:rPr lang="en-US" sz="2400" b="1" i="1" dirty="0" smtClean="0"/>
              <a:t>Text pane </a:t>
            </a:r>
            <a:r>
              <a:rPr lang="en-US" sz="2400" dirty="0" smtClean="0"/>
              <a:t>should appear to the left of a </a:t>
            </a:r>
            <a:r>
              <a:rPr lang="en-US" sz="2400" dirty="0" err="1" smtClean="0"/>
              <a:t>SmartArt</a:t>
            </a:r>
            <a:r>
              <a:rPr lang="en-US" sz="2400" dirty="0" smtClean="0"/>
              <a:t> graphic, containing bullets that represent the shapes in the graphic.</a:t>
            </a:r>
          </a:p>
          <a:p>
            <a:r>
              <a:rPr lang="en-US" sz="2400" dirty="0" smtClean="0"/>
              <a:t>The Text pane works like an outline or a bulleted list that maps information directly to the graphic. </a:t>
            </a:r>
          </a:p>
          <a:p>
            <a:r>
              <a:rPr lang="en-US" sz="2400" dirty="0" smtClean="0"/>
              <a:t>You can use the pane to enter and edit the text that appears in the graphic.</a:t>
            </a:r>
          </a:p>
        </p:txBody>
      </p:sp>
    </p:spTree>
    <p:extLst>
      <p:ext uri="{BB962C8B-B14F-4D97-AF65-F5344CB8AC3E}">
        <p14:creationId xmlns:p14="http://schemas.microsoft.com/office/powerpoint/2010/main" val="12635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Using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err="1" smtClean="0"/>
              <a:t>SmartArt</a:t>
            </a:r>
            <a:r>
              <a:rPr lang="en-US" sz="2400" dirty="0" smtClean="0"/>
              <a:t> should not be confused with clip art. Clip art is an actual image. </a:t>
            </a:r>
            <a:r>
              <a:rPr lang="en-US" sz="2400" dirty="0" err="1" smtClean="0"/>
              <a:t>SmartArt</a:t>
            </a:r>
            <a:r>
              <a:rPr lang="en-US" sz="2400" dirty="0" smtClean="0"/>
              <a:t> is a graphical representation of something other than an image that you would want to add to a worksheet. An example would be a flowchart.</a:t>
            </a:r>
          </a:p>
          <a:p>
            <a:r>
              <a:rPr lang="en-US" sz="2400" dirty="0" smtClean="0"/>
              <a:t>The </a:t>
            </a:r>
            <a:r>
              <a:rPr lang="en-US" sz="2400" dirty="0" err="1" smtClean="0"/>
              <a:t>SmartArt</a:t>
            </a:r>
            <a:r>
              <a:rPr lang="en-US" sz="2400" dirty="0" smtClean="0"/>
              <a:t> library has many different styles and themes that can be applied to the worksheet. </a:t>
            </a:r>
          </a:p>
          <a:p>
            <a:r>
              <a:rPr lang="en-US" sz="2400" dirty="0" smtClean="0"/>
              <a:t>You can build the flowchart, add text to it, change its appearance, move the objects on the worksheet, and make it ready for presentation. </a:t>
            </a:r>
          </a:p>
          <a:p>
            <a:r>
              <a:rPr lang="en-US" sz="2400" dirty="0" smtClean="0"/>
              <a:t>In the next exercise, you will apply </a:t>
            </a:r>
            <a:r>
              <a:rPr lang="en-US" sz="2400" dirty="0" err="1" smtClean="0"/>
              <a:t>SmartArt</a:t>
            </a:r>
            <a:r>
              <a:rPr lang="en-US" sz="2400" dirty="0" smtClean="0"/>
              <a:t> graphics.</a:t>
            </a:r>
          </a:p>
        </p:txBody>
      </p:sp>
    </p:spTree>
    <p:extLst>
      <p:ext uri="{BB962C8B-B14F-4D97-AF65-F5344CB8AC3E}">
        <p14:creationId xmlns:p14="http://schemas.microsoft.com/office/powerpoint/2010/main" val="215722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Using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choosing a layout for a </a:t>
            </a:r>
            <a:r>
              <a:rPr lang="en-US" sz="2400" dirty="0" err="1" smtClean="0"/>
              <a:t>SmartArt</a:t>
            </a:r>
            <a:r>
              <a:rPr lang="en-US" sz="2400" dirty="0" smtClean="0"/>
              <a:t> graphic, determine what you want to convey and how your information should appear, then try different layouts until you find the one that best illustrates your message. Your graphic should be clear and easy to follow. Single descriptive words and short descriptive phrases </a:t>
            </a:r>
            <a:br>
              <a:rPr lang="en-US" sz="2400" dirty="0" smtClean="0"/>
            </a:br>
            <a:r>
              <a:rPr lang="en-US" sz="2400" dirty="0" smtClean="0"/>
              <a:t>are recommended for </a:t>
            </a:r>
            <a:br>
              <a:rPr lang="en-US" sz="2400" dirty="0" smtClean="0"/>
            </a:br>
            <a:r>
              <a:rPr lang="en-US" sz="2400" dirty="0" smtClean="0"/>
              <a:t>your graphic. The </a:t>
            </a:r>
            <a:br>
              <a:rPr lang="en-US" sz="2400" dirty="0" smtClean="0"/>
            </a:br>
            <a:r>
              <a:rPr lang="en-US" sz="2400" dirty="0" smtClean="0"/>
              <a:t>table lists the seven </a:t>
            </a:r>
            <a:br>
              <a:rPr lang="en-US" sz="2400" dirty="0" smtClean="0"/>
            </a:br>
            <a:r>
              <a:rPr lang="en-US" sz="2400" dirty="0" smtClean="0"/>
              <a:t>types of </a:t>
            </a:r>
            <a:r>
              <a:rPr lang="en-US" sz="2400" dirty="0" err="1" smtClean="0"/>
              <a:t>SmartArt</a:t>
            </a:r>
            <a:r>
              <a:rPr lang="en-US" sz="2400" dirty="0" smtClean="0"/>
              <a:t> </a:t>
            </a:r>
            <a:br>
              <a:rPr lang="en-US" sz="2400" dirty="0" smtClean="0"/>
            </a:br>
            <a:r>
              <a:rPr lang="en-US" sz="2400" dirty="0" smtClean="0"/>
              <a:t>graphics and a short </a:t>
            </a:r>
            <a:br>
              <a:rPr lang="en-US" sz="2400" dirty="0" smtClean="0"/>
            </a:br>
            <a:r>
              <a:rPr lang="en-US" sz="2400" dirty="0" smtClean="0"/>
              <a:t>description of the </a:t>
            </a:r>
            <a:br>
              <a:rPr lang="en-US" sz="2400" dirty="0" smtClean="0"/>
            </a:br>
            <a:r>
              <a:rPr lang="en-US" sz="2400" dirty="0" smtClean="0"/>
              <a:t>purpose of each type.</a:t>
            </a:r>
          </a:p>
        </p:txBody>
      </p:sp>
      <p:pic>
        <p:nvPicPr>
          <p:cNvPr id="4" name="Picture 3" descr="t1101.JPG"/>
          <p:cNvPicPr>
            <a:picLocks noChangeAspect="1"/>
          </p:cNvPicPr>
          <p:nvPr/>
        </p:nvPicPr>
        <p:blipFill>
          <a:blip r:embed="rId3"/>
          <a:stretch>
            <a:fillRect/>
          </a:stretch>
        </p:blipFill>
        <p:spPr>
          <a:xfrm>
            <a:off x="3810000" y="3581400"/>
            <a:ext cx="4876800" cy="2835349"/>
          </a:xfrm>
          <a:prstGeom prst="rect">
            <a:avLst/>
          </a:prstGeom>
        </p:spPr>
      </p:pic>
    </p:spTree>
    <p:extLst>
      <p:ext uri="{BB962C8B-B14F-4D97-AF65-F5344CB8AC3E}">
        <p14:creationId xmlns:p14="http://schemas.microsoft.com/office/powerpoint/2010/main" val="246587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mtClean="0">
                <a:ea typeface="+mj-ea"/>
                <a:cs typeface="+mj-cs"/>
              </a:rPr>
              <a:t>Objectives</a:t>
            </a:r>
            <a:endParaRPr lang="en-US" dirty="0" smtClean="0">
              <a:ea typeface="+mj-ea"/>
              <a:cs typeface="+mj-cs"/>
            </a:endParaRPr>
          </a:p>
        </p:txBody>
      </p:sp>
      <p:pic>
        <p:nvPicPr>
          <p:cNvPr id="4" name="Picture 3" descr="matrix.JPG"/>
          <p:cNvPicPr>
            <a:picLocks noChangeAspect="1"/>
          </p:cNvPicPr>
          <p:nvPr/>
        </p:nvPicPr>
        <p:blipFill>
          <a:blip r:embed="rId3"/>
          <a:stretch>
            <a:fillRect/>
          </a:stretch>
        </p:blipFill>
        <p:spPr>
          <a:xfrm>
            <a:off x="533400" y="1798478"/>
            <a:ext cx="8077200" cy="28805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Using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If you cannot find the exact layout that you want, you can add and remove shapes in your </a:t>
            </a:r>
            <a:r>
              <a:rPr lang="en-US" sz="2400" dirty="0" err="1" smtClean="0"/>
              <a:t>SmartArt</a:t>
            </a:r>
            <a:r>
              <a:rPr lang="en-US" sz="2400" dirty="0" smtClean="0"/>
              <a:t> graphic to adjust the structure of the layout.</a:t>
            </a:r>
          </a:p>
          <a:p>
            <a:r>
              <a:rPr lang="en-US" sz="2400" dirty="0" smtClean="0"/>
              <a:t>When you add or remove shapes and edit the text, the arrangement of the shapes and the amount of text within those shapes is updated automatically. </a:t>
            </a:r>
          </a:p>
          <a:p>
            <a:r>
              <a:rPr lang="en-US" sz="2400" dirty="0" smtClean="0"/>
              <a:t>The original design and border of the layout is maintained.</a:t>
            </a:r>
          </a:p>
          <a:p>
            <a:r>
              <a:rPr lang="en-US" sz="2400" dirty="0" smtClean="0"/>
              <a:t>Although you cannot drag text into the Text pane, you can copy and paste to the pane. </a:t>
            </a:r>
          </a:p>
          <a:p>
            <a:r>
              <a:rPr lang="en-US" sz="2400" dirty="0" smtClean="0"/>
              <a:t>Also, you can copy from the Text pane to any Microsoft Office program. </a:t>
            </a:r>
          </a:p>
          <a:p>
            <a:endParaRPr lang="en-US" sz="2400" dirty="0"/>
          </a:p>
        </p:txBody>
      </p:sp>
    </p:spTree>
    <p:extLst>
      <p:ext uri="{BB962C8B-B14F-4D97-AF65-F5344CB8AC3E}">
        <p14:creationId xmlns:p14="http://schemas.microsoft.com/office/powerpoint/2010/main" val="2723506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Using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you click away from the </a:t>
            </a:r>
            <a:r>
              <a:rPr lang="en-US" sz="2400" dirty="0" err="1" smtClean="0"/>
              <a:t>SmartArt</a:t>
            </a:r>
            <a:r>
              <a:rPr lang="en-US" sz="2400" dirty="0" smtClean="0"/>
              <a:t> graphic, the Text pane disappears. </a:t>
            </a:r>
          </a:p>
          <a:p>
            <a:r>
              <a:rPr lang="en-US" sz="2400" dirty="0" smtClean="0"/>
              <a:t>You can show or hide the Text pane by clicking the control on the left side of the </a:t>
            </a:r>
            <a:r>
              <a:rPr lang="en-US" sz="2400" dirty="0" err="1" smtClean="0"/>
              <a:t>SmartArt</a:t>
            </a:r>
            <a:r>
              <a:rPr lang="en-US" sz="2400" dirty="0" smtClean="0"/>
              <a:t> graphic or by clicking Text Pane on the Design tab.</a:t>
            </a:r>
          </a:p>
          <a:p>
            <a:r>
              <a:rPr lang="en-US" sz="2400" dirty="0" smtClean="0"/>
              <a:t>In general, </a:t>
            </a:r>
            <a:r>
              <a:rPr lang="en-US" sz="2400" dirty="0" err="1" smtClean="0"/>
              <a:t>SmartArt</a:t>
            </a:r>
            <a:r>
              <a:rPr lang="en-US" sz="2400" dirty="0" smtClean="0"/>
              <a:t> graphics work best with small amounts of text. Larger amounts of text detract from the visual appeal of the graphic and make it more difficult to convey your message visually. </a:t>
            </a:r>
          </a:p>
          <a:p>
            <a:endParaRPr lang="en-US" sz="2400" dirty="0"/>
          </a:p>
        </p:txBody>
      </p:sp>
    </p:spTree>
    <p:extLst>
      <p:ext uri="{BB962C8B-B14F-4D97-AF65-F5344CB8AC3E}">
        <p14:creationId xmlns:p14="http://schemas.microsoft.com/office/powerpoint/2010/main" val="19710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a:t>
            </a:r>
            <a:r>
              <a:rPr lang="en-US" b="1" dirty="0" err="1" smtClean="0"/>
              <a:t>SmartArt</a:t>
            </a:r>
            <a:r>
              <a:rPr lang="en-US" b="1" dirty="0" smtClean="0"/>
              <a:t>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Cruise Dates</a:t>
            </a:r>
            <a:r>
              <a:rPr lang="en-US" sz="2400" dirty="0" smtClean="0"/>
              <a:t> file for this lesson.</a:t>
            </a:r>
          </a:p>
          <a:p>
            <a:pPr marL="457200" indent="-457200">
              <a:buFont typeface="+mj-lt"/>
              <a:buAutoNum type="arabicPeriod"/>
            </a:pPr>
            <a:r>
              <a:rPr lang="en-US" sz="2400" dirty="0" smtClean="0"/>
              <a:t>On the </a:t>
            </a:r>
            <a:r>
              <a:rPr lang="en-US" sz="2400" i="1" dirty="0" smtClean="0"/>
              <a:t>Mexico</a:t>
            </a:r>
            <a:r>
              <a:rPr lang="en-US" sz="2400" dirty="0" smtClean="0"/>
              <a:t> worksheet, select </a:t>
            </a:r>
            <a:r>
              <a:rPr lang="en-US" sz="2400" b="1" dirty="0" smtClean="0"/>
              <a:t>C24</a:t>
            </a:r>
            <a:r>
              <a:rPr lang="en-US" sz="2400" dirty="0" smtClean="0"/>
              <a:t>.</a:t>
            </a:r>
          </a:p>
          <a:p>
            <a:pPr marL="457200" indent="-457200">
              <a:buFont typeface="+mj-lt"/>
              <a:buAutoNum type="arabicPeriod"/>
            </a:pPr>
            <a:r>
              <a:rPr lang="en-US" sz="2400" dirty="0" smtClean="0"/>
              <a:t>On the </a:t>
            </a:r>
            <a:r>
              <a:rPr lang="en-US" sz="2400" i="1" dirty="0" smtClean="0"/>
              <a:t>Insert</a:t>
            </a:r>
            <a:r>
              <a:rPr lang="en-US" sz="2400" dirty="0" smtClean="0"/>
              <a:t> tab, in </a:t>
            </a:r>
            <a:br>
              <a:rPr lang="en-US" sz="2400" dirty="0" smtClean="0"/>
            </a:br>
            <a:r>
              <a:rPr lang="en-US" sz="2400" dirty="0" smtClean="0"/>
              <a:t>the Illustrations </a:t>
            </a:r>
            <a:br>
              <a:rPr lang="en-US" sz="2400" dirty="0" smtClean="0"/>
            </a:br>
            <a:r>
              <a:rPr lang="en-US" sz="2400" dirty="0" smtClean="0"/>
              <a:t>group, click </a:t>
            </a:r>
            <a:r>
              <a:rPr lang="en-US" sz="2400" b="1" dirty="0" err="1" smtClean="0"/>
              <a:t>SmartArt</a:t>
            </a:r>
            <a:r>
              <a:rPr lang="en-US" sz="2400" dirty="0" smtClean="0"/>
              <a:t>. </a:t>
            </a:r>
            <a:br>
              <a:rPr lang="en-US" sz="2400" dirty="0" smtClean="0"/>
            </a:br>
            <a:r>
              <a:rPr lang="en-US" sz="2400" dirty="0" smtClean="0"/>
              <a:t>The </a:t>
            </a:r>
            <a:r>
              <a:rPr lang="en-US" sz="2400" i="1" dirty="0" smtClean="0"/>
              <a:t>Choose a </a:t>
            </a:r>
            <a:br>
              <a:rPr lang="en-US" sz="2400" i="1" dirty="0" smtClean="0"/>
            </a:br>
            <a:r>
              <a:rPr lang="en-US" sz="2400" i="1" dirty="0" err="1" smtClean="0"/>
              <a:t>SmartArt</a:t>
            </a:r>
            <a:r>
              <a:rPr lang="en-US" sz="2400" i="1" dirty="0" smtClean="0"/>
              <a:t> Graphic</a:t>
            </a:r>
            <a:r>
              <a:rPr lang="en-US" sz="2400" dirty="0" smtClean="0"/>
              <a:t> </a:t>
            </a:r>
            <a:br>
              <a:rPr lang="en-US" sz="2400" dirty="0" smtClean="0"/>
            </a:br>
            <a:r>
              <a:rPr lang="en-US" sz="2400" dirty="0" smtClean="0"/>
              <a:t>dialog box is </a:t>
            </a:r>
            <a:br>
              <a:rPr lang="en-US" sz="2400" dirty="0" smtClean="0"/>
            </a:br>
            <a:r>
              <a:rPr lang="en-US" sz="2400" dirty="0" smtClean="0"/>
              <a:t>displayed as shown </a:t>
            </a:r>
            <a:br>
              <a:rPr lang="en-US" sz="2400" dirty="0" smtClean="0"/>
            </a:br>
            <a:r>
              <a:rPr lang="en-US" sz="2400" dirty="0" smtClean="0"/>
              <a:t>in the figure.</a:t>
            </a:r>
          </a:p>
        </p:txBody>
      </p:sp>
      <p:pic>
        <p:nvPicPr>
          <p:cNvPr id="4" name="Picture 3" descr="f1105.JPG"/>
          <p:cNvPicPr>
            <a:picLocks noChangeAspect="1"/>
          </p:cNvPicPr>
          <p:nvPr/>
        </p:nvPicPr>
        <p:blipFill>
          <a:blip r:embed="rId3"/>
          <a:stretch>
            <a:fillRect/>
          </a:stretch>
        </p:blipFill>
        <p:spPr>
          <a:xfrm>
            <a:off x="3886200" y="2590800"/>
            <a:ext cx="4762500" cy="3120484"/>
          </a:xfrm>
          <a:prstGeom prst="rect">
            <a:avLst/>
          </a:prstGeom>
        </p:spPr>
      </p:pic>
    </p:spTree>
    <p:extLst>
      <p:ext uri="{BB962C8B-B14F-4D97-AF65-F5344CB8AC3E}">
        <p14:creationId xmlns:p14="http://schemas.microsoft.com/office/powerpoint/2010/main" val="148187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In the </a:t>
            </a:r>
            <a:r>
              <a:rPr lang="en-US" sz="2400" i="1" dirty="0" smtClean="0"/>
              <a:t>Choose a </a:t>
            </a:r>
            <a:r>
              <a:rPr lang="en-US" sz="2400" i="1" dirty="0" err="1" smtClean="0"/>
              <a:t>SmartArt</a:t>
            </a:r>
            <a:r>
              <a:rPr lang="en-US" sz="2400" i="1" dirty="0" smtClean="0"/>
              <a:t> Graphic</a:t>
            </a:r>
            <a:r>
              <a:rPr lang="en-US" sz="2400" dirty="0" smtClean="0"/>
              <a:t> dialog box, click </a:t>
            </a:r>
            <a:r>
              <a:rPr lang="en-US" sz="2400" b="1" dirty="0" smtClean="0"/>
              <a:t>Cycle</a:t>
            </a:r>
            <a:r>
              <a:rPr lang="en-US" sz="2400" dirty="0" smtClean="0"/>
              <a:t> in the type pane on the left side of the dialog box.</a:t>
            </a:r>
          </a:p>
          <a:p>
            <a:pPr marL="457200" indent="-457200">
              <a:buFont typeface="+mj-lt"/>
              <a:buAutoNum type="arabicPeriod" startAt="3"/>
            </a:pPr>
            <a:r>
              <a:rPr lang="en-US" sz="2400" dirty="0" smtClean="0"/>
              <a:t>Click </a:t>
            </a:r>
            <a:r>
              <a:rPr lang="en-US" sz="2400" b="1" dirty="0" smtClean="0"/>
              <a:t>Block Cycle</a:t>
            </a:r>
            <a:r>
              <a:rPr lang="en-US" sz="2400" dirty="0" smtClean="0"/>
              <a:t> (top row, third from left) in the layout pane on the right side of the dialog box. Click </a:t>
            </a:r>
            <a:r>
              <a:rPr lang="en-US" sz="2400" b="1" dirty="0" smtClean="0"/>
              <a:t>OK</a:t>
            </a:r>
            <a:r>
              <a:rPr lang="en-US" sz="2400" dirty="0" smtClean="0"/>
              <a:t>. The Cycle graphic image is inserted and </a:t>
            </a:r>
            <a:r>
              <a:rPr lang="en-US" sz="2400" dirty="0" err="1" smtClean="0"/>
              <a:t>SmartArt</a:t>
            </a:r>
            <a:r>
              <a:rPr lang="en-US" sz="2400" dirty="0" smtClean="0"/>
              <a:t> Tools are available on the Design and Format tabs. When it is inserted, the graphic is joined by its Text pane. This pane allows the user to enter the information to be contained in the </a:t>
            </a:r>
            <a:r>
              <a:rPr lang="en-US" sz="2400" dirty="0" err="1" smtClean="0"/>
              <a:t>SmartArt</a:t>
            </a:r>
            <a:r>
              <a:rPr lang="en-US" sz="2400" dirty="0" smtClean="0"/>
              <a:t> graphic.</a:t>
            </a:r>
          </a:p>
        </p:txBody>
      </p:sp>
    </p:spTree>
    <p:extLst>
      <p:ext uri="{BB962C8B-B14F-4D97-AF65-F5344CB8AC3E}">
        <p14:creationId xmlns:p14="http://schemas.microsoft.com/office/powerpoint/2010/main" val="46396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On the </a:t>
            </a:r>
            <a:r>
              <a:rPr lang="en-US" sz="2400" i="1" dirty="0" smtClean="0"/>
              <a:t>Design</a:t>
            </a:r>
            <a:r>
              <a:rPr lang="en-US" sz="2400" dirty="0" smtClean="0"/>
              <a:t> tab, shown in the figure, click the </a:t>
            </a:r>
            <a:r>
              <a:rPr lang="en-US" sz="2400" b="1" dirty="0" smtClean="0"/>
              <a:t>Text Pane</a:t>
            </a:r>
            <a:r>
              <a:rPr lang="en-US" sz="2400" dirty="0" smtClean="0"/>
              <a:t> button in the Create Graphic group if the Text pane is not displayed when the graphic is inserted. Point to the Block Cycle layout name at the bottom of the Text Pane to see a ScreenTip; holding a description of the best use for the selected </a:t>
            </a:r>
            <a:r>
              <a:rPr lang="en-US" sz="2400" dirty="0" err="1" smtClean="0"/>
              <a:t>SmartArt</a:t>
            </a:r>
            <a:r>
              <a:rPr lang="en-US" sz="2400" dirty="0" smtClean="0"/>
              <a:t> layout.</a:t>
            </a:r>
          </a:p>
        </p:txBody>
      </p:sp>
      <p:pic>
        <p:nvPicPr>
          <p:cNvPr id="4" name="Picture 3" descr="f1106.JPG"/>
          <p:cNvPicPr>
            <a:picLocks noChangeAspect="1"/>
          </p:cNvPicPr>
          <p:nvPr/>
        </p:nvPicPr>
        <p:blipFill>
          <a:blip r:embed="rId3"/>
          <a:stretch>
            <a:fillRect/>
          </a:stretch>
        </p:blipFill>
        <p:spPr>
          <a:xfrm>
            <a:off x="1752601" y="4285130"/>
            <a:ext cx="5638799" cy="1658470"/>
          </a:xfrm>
          <a:prstGeom prst="rect">
            <a:avLst/>
          </a:prstGeom>
        </p:spPr>
      </p:pic>
    </p:spTree>
    <p:extLst>
      <p:ext uri="{BB962C8B-B14F-4D97-AF65-F5344CB8AC3E}">
        <p14:creationId xmlns:p14="http://schemas.microsoft.com/office/powerpoint/2010/main" val="530326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The Text pane and the </a:t>
            </a:r>
            <a:r>
              <a:rPr lang="en-US" sz="2400" dirty="0" err="1" smtClean="0"/>
              <a:t>SmartArt</a:t>
            </a:r>
            <a:r>
              <a:rPr lang="en-US" sz="2400" dirty="0" smtClean="0"/>
              <a:t> </a:t>
            </a:r>
            <a:br>
              <a:rPr lang="en-US" sz="2400" dirty="0" smtClean="0"/>
            </a:br>
            <a:r>
              <a:rPr lang="en-US" sz="2400" dirty="0" smtClean="0"/>
              <a:t>graphic have placeholder text </a:t>
            </a:r>
            <a:br>
              <a:rPr lang="en-US" sz="2400" dirty="0" smtClean="0"/>
            </a:br>
            <a:r>
              <a:rPr lang="en-US" sz="2400" dirty="0" smtClean="0"/>
              <a:t>that you can replace with your </a:t>
            </a:r>
            <a:br>
              <a:rPr lang="en-US" sz="2400" dirty="0" smtClean="0"/>
            </a:br>
            <a:r>
              <a:rPr lang="en-US" sz="2400" dirty="0" smtClean="0"/>
              <a:t>information. The first Text </a:t>
            </a:r>
            <a:br>
              <a:rPr lang="en-US" sz="2400" dirty="0" smtClean="0"/>
            </a:br>
            <a:r>
              <a:rPr lang="en-US" sz="2400" dirty="0" smtClean="0"/>
              <a:t>placeholder will be selected </a:t>
            </a:r>
            <a:br>
              <a:rPr lang="en-US" sz="2400" dirty="0" smtClean="0"/>
            </a:br>
            <a:r>
              <a:rPr lang="en-US" sz="2400" dirty="0" smtClean="0"/>
              <a:t>as shown in the figure. Key </a:t>
            </a:r>
            <a:br>
              <a:rPr lang="en-US" sz="2400" dirty="0" smtClean="0"/>
            </a:br>
            <a:r>
              <a:rPr lang="en-US" sz="2400" b="1" dirty="0" smtClean="0"/>
              <a:t>May 20</a:t>
            </a:r>
            <a:r>
              <a:rPr lang="en-US" sz="2400" dirty="0" smtClean="0"/>
              <a:t>. As you key text in the </a:t>
            </a:r>
            <a:br>
              <a:rPr lang="en-US" sz="2400" dirty="0" smtClean="0"/>
            </a:br>
            <a:r>
              <a:rPr lang="en-US" sz="2400" dirty="0" smtClean="0"/>
              <a:t>Text pane, it is displayed in </a:t>
            </a:r>
            <a:br>
              <a:rPr lang="en-US" sz="2400" dirty="0" smtClean="0"/>
            </a:br>
            <a:r>
              <a:rPr lang="en-US" sz="2400" dirty="0" smtClean="0"/>
              <a:t>the first block of the Cycle </a:t>
            </a:r>
            <a:br>
              <a:rPr lang="en-US" sz="2400" dirty="0" smtClean="0"/>
            </a:br>
            <a:r>
              <a:rPr lang="en-US" sz="2400" dirty="0" smtClean="0"/>
              <a:t>graphic.</a:t>
            </a:r>
          </a:p>
        </p:txBody>
      </p:sp>
      <p:pic>
        <p:nvPicPr>
          <p:cNvPr id="4" name="Picture 3" descr="f1107.JPG"/>
          <p:cNvPicPr>
            <a:picLocks noChangeAspect="1"/>
          </p:cNvPicPr>
          <p:nvPr/>
        </p:nvPicPr>
        <p:blipFill>
          <a:blip r:embed="rId3"/>
          <a:stretch>
            <a:fillRect/>
          </a:stretch>
        </p:blipFill>
        <p:spPr>
          <a:xfrm>
            <a:off x="5257800" y="1847762"/>
            <a:ext cx="3209925" cy="3486238"/>
          </a:xfrm>
          <a:prstGeom prst="rect">
            <a:avLst/>
          </a:prstGeom>
        </p:spPr>
      </p:pic>
    </p:spTree>
    <p:extLst>
      <p:ext uri="{BB962C8B-B14F-4D97-AF65-F5344CB8AC3E}">
        <p14:creationId xmlns:p14="http://schemas.microsoft.com/office/powerpoint/2010/main" val="81773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hold, and drag the </a:t>
            </a:r>
            <a:r>
              <a:rPr lang="en-US" sz="2400" dirty="0" err="1" smtClean="0"/>
              <a:t>SmartArt</a:t>
            </a:r>
            <a:r>
              <a:rPr lang="en-US" sz="2400" dirty="0" smtClean="0"/>
              <a:t> graphic to rest below the cells in the worksheet. Select </a:t>
            </a:r>
            <a:r>
              <a:rPr lang="en-US" sz="2400" b="1" dirty="0" smtClean="0"/>
              <a:t>E5</a:t>
            </a:r>
            <a:r>
              <a:rPr lang="en-US" sz="2400" dirty="0" smtClean="0"/>
              <a:t> in the data range and click </a:t>
            </a:r>
            <a:r>
              <a:rPr lang="en-US" sz="2400" b="1" dirty="0" smtClean="0"/>
              <a:t>Copy</a:t>
            </a:r>
            <a:r>
              <a:rPr lang="en-US" sz="2400" dirty="0" smtClean="0"/>
              <a:t>.</a:t>
            </a:r>
          </a:p>
          <a:p>
            <a:pPr marL="457200" indent="-457200">
              <a:buFont typeface="+mj-lt"/>
              <a:buAutoNum type="arabicPeriod" startAt="7"/>
            </a:pPr>
            <a:r>
              <a:rPr lang="en-US" sz="2400" dirty="0" smtClean="0"/>
              <a:t>Click the graphic, select the second </a:t>
            </a:r>
            <a:r>
              <a:rPr lang="en-US" sz="2400" b="1" dirty="0" smtClean="0"/>
              <a:t>[Text]</a:t>
            </a:r>
            <a:r>
              <a:rPr lang="en-US" sz="2400" dirty="0" smtClean="0"/>
              <a:t> placeholder, and click </a:t>
            </a:r>
            <a:r>
              <a:rPr lang="en-US" sz="2400" b="1" dirty="0" smtClean="0"/>
              <a:t>Paste</a:t>
            </a:r>
            <a:r>
              <a:rPr lang="en-US" sz="2400" dirty="0" smtClean="0"/>
              <a:t>. The date of June 17 that you copied has now been pasted into the second graphic.</a:t>
            </a:r>
          </a:p>
          <a:p>
            <a:pPr marL="457200" indent="-457200">
              <a:buFont typeface="+mj-lt"/>
              <a:buAutoNum type="arabicPeriod" startAt="7"/>
            </a:pPr>
            <a:r>
              <a:rPr lang="en-US" sz="2400" dirty="0" smtClean="0"/>
              <a:t>Copy </a:t>
            </a:r>
            <a:r>
              <a:rPr lang="en-US" sz="2400" b="1" dirty="0" smtClean="0"/>
              <a:t>E6</a:t>
            </a:r>
            <a:r>
              <a:rPr lang="en-US" sz="2400" dirty="0" smtClean="0"/>
              <a:t> and paste the date in the third </a:t>
            </a:r>
            <a:r>
              <a:rPr lang="en-US" sz="2400" b="1" dirty="0" smtClean="0"/>
              <a:t>[Text]</a:t>
            </a:r>
            <a:r>
              <a:rPr lang="en-US" sz="2400" dirty="0" smtClean="0"/>
              <a:t> placeholder.</a:t>
            </a:r>
          </a:p>
          <a:p>
            <a:pPr marL="457200" indent="-457200">
              <a:buFont typeface="+mj-lt"/>
              <a:buAutoNum type="arabicPeriod" startAt="7"/>
            </a:pPr>
            <a:r>
              <a:rPr lang="en-US" sz="2400" dirty="0" smtClean="0"/>
              <a:t>Copy the text in </a:t>
            </a:r>
            <a:r>
              <a:rPr lang="en-US" sz="2400" b="1" dirty="0" smtClean="0"/>
              <a:t>E7</a:t>
            </a:r>
            <a:r>
              <a:rPr lang="en-US" sz="2400" dirty="0" smtClean="0"/>
              <a:t> to the fourth </a:t>
            </a:r>
            <a:r>
              <a:rPr lang="en-US" sz="2400" b="1" dirty="0" smtClean="0"/>
              <a:t>[Text]</a:t>
            </a:r>
            <a:r>
              <a:rPr lang="en-US" sz="2400" dirty="0" smtClean="0"/>
              <a:t> placeholder.</a:t>
            </a:r>
          </a:p>
          <a:p>
            <a:pPr marL="457200" indent="-457200">
              <a:buFont typeface="+mj-lt"/>
              <a:buAutoNum type="arabicPeriod" startAt="7"/>
            </a:pPr>
            <a:r>
              <a:rPr lang="en-US" sz="2400" dirty="0" smtClean="0"/>
              <a:t>Copy the text in </a:t>
            </a:r>
            <a:r>
              <a:rPr lang="en-US" sz="2400" b="1" dirty="0" smtClean="0"/>
              <a:t>E8</a:t>
            </a:r>
            <a:r>
              <a:rPr lang="en-US" sz="2400" dirty="0" smtClean="0"/>
              <a:t> to the last </a:t>
            </a:r>
            <a:r>
              <a:rPr lang="en-US" sz="2400" b="1" dirty="0" smtClean="0"/>
              <a:t>[Text]</a:t>
            </a:r>
            <a:r>
              <a:rPr lang="en-US" sz="2400" dirty="0" smtClean="0"/>
              <a:t> placeholder. Press </a:t>
            </a:r>
            <a:r>
              <a:rPr lang="en-US" sz="2400" b="1" dirty="0" smtClean="0"/>
              <a:t>Enter</a:t>
            </a:r>
            <a:r>
              <a:rPr lang="en-US" sz="2400" dirty="0" smtClean="0"/>
              <a:t> to add an additional text placeholder and an additional block to the Cycle graphic.</a:t>
            </a:r>
          </a:p>
          <a:p>
            <a:endParaRPr lang="en-US" sz="2400" dirty="0" smtClean="0"/>
          </a:p>
          <a:p>
            <a:endParaRPr lang="en-US" sz="2400" dirty="0"/>
          </a:p>
        </p:txBody>
      </p:sp>
    </p:spTree>
    <p:extLst>
      <p:ext uri="{BB962C8B-B14F-4D97-AF65-F5344CB8AC3E}">
        <p14:creationId xmlns:p14="http://schemas.microsoft.com/office/powerpoint/2010/main" val="701357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a:t>
            </a:r>
            <a:r>
              <a:rPr lang="en-US" b="1" dirty="0" err="1" smtClean="0"/>
              <a:t>SmartArt</a:t>
            </a:r>
            <a:r>
              <a:rPr lang="en-US" b="1" dirty="0" smtClean="0"/>
              <a:t>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300" dirty="0" smtClean="0"/>
              <a:t>Copy the text in </a:t>
            </a:r>
            <a:r>
              <a:rPr lang="en-US" sz="2300" b="1" dirty="0" smtClean="0"/>
              <a:t>E9</a:t>
            </a:r>
            <a:r>
              <a:rPr lang="en-US" sz="2300" dirty="0" smtClean="0"/>
              <a:t> to the last block.</a:t>
            </a:r>
          </a:p>
          <a:p>
            <a:pPr marL="457200" indent="-457200">
              <a:buFont typeface="+mj-lt"/>
              <a:buAutoNum type="arabicPeriod" startAt="12"/>
            </a:pPr>
            <a:r>
              <a:rPr lang="en-US" sz="2300" dirty="0" smtClean="0"/>
              <a:t>Click </a:t>
            </a:r>
            <a:r>
              <a:rPr lang="en-US" sz="2300" b="1" dirty="0" smtClean="0"/>
              <a:t>outside the image</a:t>
            </a:r>
            <a:r>
              <a:rPr lang="en-US" sz="2300" dirty="0" smtClean="0"/>
              <a:t> to view </a:t>
            </a:r>
            <a:br>
              <a:rPr lang="en-US" sz="2300" dirty="0" smtClean="0"/>
            </a:br>
            <a:r>
              <a:rPr lang="en-US" sz="2300" dirty="0" smtClean="0"/>
              <a:t>the Cycle graphic image as it is </a:t>
            </a:r>
            <a:br>
              <a:rPr lang="en-US" sz="2300" dirty="0" smtClean="0"/>
            </a:br>
            <a:r>
              <a:rPr lang="en-US" sz="2300" dirty="0" smtClean="0"/>
              <a:t>displayed in the worksheet. The </a:t>
            </a:r>
            <a:br>
              <a:rPr lang="en-US" sz="2300" dirty="0" smtClean="0"/>
            </a:br>
            <a:r>
              <a:rPr lang="en-US" sz="2300" dirty="0" smtClean="0"/>
              <a:t>text pane is hidden from view </a:t>
            </a:r>
            <a:br>
              <a:rPr lang="en-US" sz="2300" dirty="0" smtClean="0"/>
            </a:br>
            <a:r>
              <a:rPr lang="en-US" sz="2300" dirty="0" smtClean="0"/>
              <a:t>and only the graphic with its </a:t>
            </a:r>
            <a:br>
              <a:rPr lang="en-US" sz="2300" dirty="0" smtClean="0"/>
            </a:br>
            <a:r>
              <a:rPr lang="en-US" sz="2300" dirty="0" smtClean="0"/>
              <a:t>formatting remains. </a:t>
            </a:r>
            <a:br>
              <a:rPr lang="en-US" sz="2300" dirty="0" smtClean="0"/>
            </a:br>
            <a:r>
              <a:rPr lang="en-US" sz="2300" dirty="0" smtClean="0"/>
              <a:t>The deselected graphic is shown </a:t>
            </a:r>
            <a:br>
              <a:rPr lang="en-US" sz="2300" dirty="0" smtClean="0"/>
            </a:br>
            <a:r>
              <a:rPr lang="en-US" sz="2300" dirty="0" smtClean="0"/>
              <a:t>in the figure. Refer to the </a:t>
            </a:r>
            <a:br>
              <a:rPr lang="en-US" sz="2300" dirty="0" smtClean="0"/>
            </a:br>
            <a:r>
              <a:rPr lang="en-US" sz="2300" dirty="0" smtClean="0"/>
              <a:t>previous screen for the graphic </a:t>
            </a:r>
            <a:br>
              <a:rPr lang="en-US" sz="2300" dirty="0" smtClean="0"/>
            </a:br>
            <a:r>
              <a:rPr lang="en-US" sz="2300" dirty="0" smtClean="0"/>
              <a:t>with its text pane.</a:t>
            </a:r>
          </a:p>
          <a:p>
            <a:pPr marL="457200" indent="-457200">
              <a:buFont typeface="+mj-lt"/>
              <a:buAutoNum type="arabicPeriod" startAt="12"/>
            </a:pPr>
            <a:r>
              <a:rPr lang="en-US" sz="2300" b="1" dirty="0" smtClean="0"/>
              <a:t>SAVE</a:t>
            </a:r>
            <a:r>
              <a:rPr lang="en-US" sz="2300" dirty="0" smtClean="0"/>
              <a:t> the workbook as</a:t>
            </a:r>
            <a:r>
              <a:rPr lang="en-US" sz="2300" b="1" i="1" dirty="0" smtClean="0"/>
              <a:t> Cruise 1</a:t>
            </a:r>
            <a:r>
              <a:rPr lang="en-US" sz="2300" dirty="0" smtClean="0"/>
              <a:t>.</a:t>
            </a:r>
          </a:p>
          <a:p>
            <a:r>
              <a:rPr lang="en-US" sz="2300" b="1" dirty="0" smtClean="0"/>
              <a:t>LEAVE</a:t>
            </a:r>
            <a:r>
              <a:rPr lang="en-US" sz="2300" dirty="0" smtClean="0"/>
              <a:t> the workbook open to use in the next exercise.</a:t>
            </a:r>
          </a:p>
        </p:txBody>
      </p:sp>
      <p:pic>
        <p:nvPicPr>
          <p:cNvPr id="4" name="Picture 3" descr="f1108.JPG"/>
          <p:cNvPicPr>
            <a:picLocks noChangeAspect="1"/>
          </p:cNvPicPr>
          <p:nvPr/>
        </p:nvPicPr>
        <p:blipFill>
          <a:blip r:embed="rId3"/>
          <a:stretch>
            <a:fillRect/>
          </a:stretch>
        </p:blipFill>
        <p:spPr>
          <a:xfrm>
            <a:off x="5181600" y="2233613"/>
            <a:ext cx="3452170" cy="3252787"/>
          </a:xfrm>
          <a:prstGeom prst="rect">
            <a:avLst/>
          </a:prstGeom>
        </p:spPr>
      </p:pic>
    </p:spTree>
    <p:extLst>
      <p:ext uri="{BB962C8B-B14F-4D97-AF65-F5344CB8AC3E}">
        <p14:creationId xmlns:p14="http://schemas.microsoft.com/office/powerpoint/2010/main" val="2307966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Adding Shapes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add a shape to a workbook or combine multiple shapes to create a drawing or a more complex shape. </a:t>
            </a:r>
          </a:p>
          <a:p>
            <a:r>
              <a:rPr lang="en-US" sz="2400" dirty="0" smtClean="0"/>
              <a:t>Available shapes include lines, basic geometric shapes, arrows, equation shapes, flowchart shapes, stars, banners, and callouts.</a:t>
            </a:r>
          </a:p>
          <a:p>
            <a:endParaRPr lang="en-US" sz="2400" dirty="0"/>
          </a:p>
        </p:txBody>
      </p:sp>
    </p:spTree>
    <p:extLst>
      <p:ext uri="{BB962C8B-B14F-4D97-AF65-F5344CB8AC3E}">
        <p14:creationId xmlns:p14="http://schemas.microsoft.com/office/powerpoint/2010/main" val="97198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Inserting Basic Shapes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use a shape to call attention to an important aspect of worksheet data. Excel provides a variety of basic shapes that you can insert.</a:t>
            </a:r>
          </a:p>
          <a:p>
            <a:r>
              <a:rPr lang="en-US" sz="2400" dirty="0" smtClean="0"/>
              <a:t>You can add shapes to a chart or on top of a </a:t>
            </a:r>
            <a:r>
              <a:rPr lang="en-US" sz="2400" dirty="0" err="1" smtClean="0"/>
              <a:t>SmartArt</a:t>
            </a:r>
            <a:r>
              <a:rPr lang="en-US" sz="2400" dirty="0" smtClean="0"/>
              <a:t> graphic to customize the chart or </a:t>
            </a:r>
            <a:r>
              <a:rPr lang="en-US" sz="2400" dirty="0" err="1" smtClean="0"/>
              <a:t>SmartArt</a:t>
            </a:r>
            <a:r>
              <a:rPr lang="en-US" sz="2400" dirty="0" smtClean="0"/>
              <a:t> graphic. </a:t>
            </a:r>
          </a:p>
          <a:p>
            <a:r>
              <a:rPr lang="en-US" sz="2400" dirty="0" smtClean="0"/>
              <a:t>When you use more than one shape, it does not matter which shape you insert first. You can use the Bring to Front and Send to Back commands to place the shape containing text on top so that the text is visible. </a:t>
            </a:r>
          </a:p>
          <a:p>
            <a:r>
              <a:rPr lang="en-US" sz="2400" dirty="0" smtClean="0"/>
              <a:t>In the next exercise, you insert and format basic shapes in Excel, and place one shape on top of another to achieve a desired result.</a:t>
            </a:r>
          </a:p>
          <a:p>
            <a:endParaRPr lang="en-US" sz="2400" dirty="0"/>
          </a:p>
        </p:txBody>
      </p:sp>
    </p:spTree>
    <p:extLst>
      <p:ext uri="{BB962C8B-B14F-4D97-AF65-F5344CB8AC3E}">
        <p14:creationId xmlns:p14="http://schemas.microsoft.com/office/powerpoint/2010/main" val="53992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dirty="0" smtClean="0">
                <a:ea typeface="+mj-ea"/>
                <a:cs typeface="+mj-cs"/>
              </a:rPr>
              <a:t>Software Orientation: The Insert Tab</a:t>
            </a:r>
          </a:p>
        </p:txBody>
      </p:sp>
      <p:sp>
        <p:nvSpPr>
          <p:cNvPr id="21506" name="Rectangle 3"/>
          <p:cNvSpPr>
            <a:spLocks noGrp="1" noChangeArrowheads="1"/>
          </p:cNvSpPr>
          <p:nvPr>
            <p:ph type="body" idx="1"/>
          </p:nvPr>
        </p:nvSpPr>
        <p:spPr>
          <a:xfrm>
            <a:off x="457200" y="1600200"/>
            <a:ext cx="8229600" cy="4876800"/>
          </a:xfrm>
        </p:spPr>
        <p:txBody>
          <a:bodyPr/>
          <a:lstStyle/>
          <a:p>
            <a:r>
              <a:rPr lang="en-US" sz="2300" dirty="0" smtClean="0"/>
              <a:t>Microsoft Office includes a gallery of images you can insert into worksheets such as pictures, clip art, shapes, and </a:t>
            </a:r>
            <a:r>
              <a:rPr lang="en-US" sz="2300" dirty="0" err="1" smtClean="0"/>
              <a:t>SmartArt</a:t>
            </a:r>
            <a:r>
              <a:rPr lang="en-US" sz="2300" dirty="0" smtClean="0"/>
              <a:t> graphics. You can also insert a text box that can be positioned anywhere on the worksheet or insert WordArt to call attention to a worksheet or chart’s primary message. Use the Insert tab (see the figure) to insert illustrations and text.</a:t>
            </a:r>
          </a:p>
          <a:p>
            <a:r>
              <a:rPr lang="en-US" sz="2300" dirty="0" smtClean="0"/>
              <a:t>Use this figure as a reference throughout this lesson as you become skilled in inserting and formatting illustrations within a worksheet.</a:t>
            </a:r>
          </a:p>
          <a:p>
            <a:endParaRPr lang="en-US" sz="2400" dirty="0"/>
          </a:p>
        </p:txBody>
      </p:sp>
      <p:pic>
        <p:nvPicPr>
          <p:cNvPr id="4" name="Picture 3" descr="f1101.JPG"/>
          <p:cNvPicPr>
            <a:picLocks noChangeAspect="1"/>
          </p:cNvPicPr>
          <p:nvPr/>
        </p:nvPicPr>
        <p:blipFill>
          <a:blip r:embed="rId3"/>
          <a:stretch>
            <a:fillRect/>
          </a:stretch>
        </p:blipFill>
        <p:spPr>
          <a:xfrm>
            <a:off x="609600" y="5029200"/>
            <a:ext cx="7924800" cy="1294384"/>
          </a:xfrm>
          <a:prstGeom prst="rect">
            <a:avLst/>
          </a:prstGeom>
        </p:spPr>
      </p:pic>
    </p:spTree>
    <p:extLst>
      <p:ext uri="{BB962C8B-B14F-4D97-AF65-F5344CB8AC3E}">
        <p14:creationId xmlns:p14="http://schemas.microsoft.com/office/powerpoint/2010/main" val="289689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Basic Shapes</a:t>
            </a:r>
          </a:p>
        </p:txBody>
      </p:sp>
      <p:sp>
        <p:nvSpPr>
          <p:cNvPr id="21506" name="Rectangle 3"/>
          <p:cNvSpPr>
            <a:spLocks noGrp="1" noChangeArrowheads="1"/>
          </p:cNvSpPr>
          <p:nvPr>
            <p:ph type="body" idx="1"/>
          </p:nvPr>
        </p:nvSpPr>
        <p:spPr>
          <a:xfrm>
            <a:off x="457200" y="14478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Alaska</a:t>
            </a:r>
            <a:r>
              <a:rPr lang="en-US" sz="2400" dirty="0" smtClean="0"/>
              <a:t> worksheet, </a:t>
            </a:r>
            <a:br>
              <a:rPr lang="en-US" sz="2400" dirty="0" smtClean="0"/>
            </a:br>
            <a:r>
              <a:rPr lang="en-US" sz="2400" dirty="0" smtClean="0"/>
              <a:t>click </a:t>
            </a:r>
            <a:r>
              <a:rPr lang="en-US" sz="2400" b="1" dirty="0" smtClean="0"/>
              <a:t>A5</a:t>
            </a:r>
            <a:r>
              <a:rPr lang="en-US" sz="2400" dirty="0" smtClean="0"/>
              <a:t>. Click </a:t>
            </a:r>
            <a:r>
              <a:rPr lang="en-US" sz="2400" b="1" dirty="0" smtClean="0"/>
              <a:t>Shapes</a:t>
            </a:r>
            <a:r>
              <a:rPr lang="en-US" sz="2400" dirty="0" smtClean="0"/>
              <a:t> in </a:t>
            </a:r>
            <a:br>
              <a:rPr lang="en-US" sz="2400" dirty="0" smtClean="0"/>
            </a:br>
            <a:r>
              <a:rPr lang="en-US" sz="2400" dirty="0" smtClean="0"/>
              <a:t>the Illustrations group </a:t>
            </a:r>
            <a:br>
              <a:rPr lang="en-US" sz="2400" dirty="0" smtClean="0"/>
            </a:br>
            <a:r>
              <a:rPr lang="en-US" sz="2400" dirty="0" smtClean="0"/>
              <a:t>on the Insert tab. The </a:t>
            </a:r>
            <a:br>
              <a:rPr lang="en-US" sz="2400" dirty="0" smtClean="0"/>
            </a:br>
            <a:r>
              <a:rPr lang="en-US" sz="2400" dirty="0" smtClean="0"/>
              <a:t>Shapes gallery shown in </a:t>
            </a:r>
            <a:br>
              <a:rPr lang="en-US" sz="2400" dirty="0" smtClean="0"/>
            </a:br>
            <a:r>
              <a:rPr lang="en-US" sz="2400" dirty="0" smtClean="0"/>
              <a:t>the figure opens.</a:t>
            </a:r>
          </a:p>
          <a:p>
            <a:pPr marL="457200" indent="-457200">
              <a:buFont typeface="+mj-lt"/>
              <a:buAutoNum type="arabicPeriod"/>
            </a:pPr>
            <a:r>
              <a:rPr lang="en-US" sz="2400" dirty="0" smtClean="0"/>
              <a:t>Click </a:t>
            </a:r>
            <a:r>
              <a:rPr lang="en-US" sz="2400" b="1" dirty="0" smtClean="0"/>
              <a:t>Rounded Rectangle</a:t>
            </a:r>
            <a:r>
              <a:rPr lang="en-US" sz="2400" dirty="0" smtClean="0"/>
              <a:t> </a:t>
            </a:r>
            <a:br>
              <a:rPr lang="en-US" sz="2400" dirty="0" smtClean="0"/>
            </a:br>
            <a:r>
              <a:rPr lang="en-US" sz="2400" dirty="0" smtClean="0"/>
              <a:t>in the Rectangles group in </a:t>
            </a:r>
            <a:br>
              <a:rPr lang="en-US" sz="2400" dirty="0" smtClean="0"/>
            </a:br>
            <a:r>
              <a:rPr lang="en-US" sz="2400" dirty="0" smtClean="0"/>
              <a:t>the Shapes gallery and </a:t>
            </a:r>
            <a:br>
              <a:rPr lang="en-US" sz="2400" dirty="0" smtClean="0"/>
            </a:br>
            <a:r>
              <a:rPr lang="en-US" sz="2400" dirty="0" smtClean="0"/>
              <a:t>click </a:t>
            </a:r>
            <a:r>
              <a:rPr lang="en-US" sz="2400" b="1" dirty="0" smtClean="0"/>
              <a:t>A5</a:t>
            </a:r>
            <a:r>
              <a:rPr lang="en-US" sz="2400" dirty="0" smtClean="0"/>
              <a:t> to place the rectangle in that cell. Use the rectangle’s handles to resize it to hide the text in row 5 from A5 to the right boundary of F5 of the worksheet.</a:t>
            </a:r>
          </a:p>
          <a:p>
            <a:pPr marL="457200" indent="-457200">
              <a:buFont typeface="+mj-lt"/>
              <a:buAutoNum type="arabicPeriod"/>
            </a:pPr>
            <a:endParaRPr lang="en-US" sz="2400" dirty="0" smtClean="0"/>
          </a:p>
        </p:txBody>
      </p:sp>
      <p:pic>
        <p:nvPicPr>
          <p:cNvPr id="4" name="Picture 3" descr="f1109.JPG"/>
          <p:cNvPicPr>
            <a:picLocks noChangeAspect="1"/>
          </p:cNvPicPr>
          <p:nvPr/>
        </p:nvPicPr>
        <p:blipFill>
          <a:blip r:embed="rId3"/>
          <a:stretch>
            <a:fillRect/>
          </a:stretch>
        </p:blipFill>
        <p:spPr>
          <a:xfrm>
            <a:off x="4419600" y="1981200"/>
            <a:ext cx="4262809" cy="3224212"/>
          </a:xfrm>
          <a:prstGeom prst="rect">
            <a:avLst/>
          </a:prstGeom>
        </p:spPr>
      </p:pic>
    </p:spTree>
    <p:extLst>
      <p:ext uri="{BB962C8B-B14F-4D97-AF65-F5344CB8AC3E}">
        <p14:creationId xmlns:p14="http://schemas.microsoft.com/office/powerpoint/2010/main" val="361303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Basic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On the </a:t>
            </a:r>
            <a:r>
              <a:rPr lang="en-US" sz="2400" i="1" dirty="0" smtClean="0"/>
              <a:t>Format</a:t>
            </a:r>
            <a:r>
              <a:rPr lang="en-US" sz="2400" dirty="0" smtClean="0"/>
              <a:t> tab, in the Shape Styles group, click </a:t>
            </a:r>
            <a:r>
              <a:rPr lang="en-US" sz="2400" b="1" dirty="0" smtClean="0"/>
              <a:t>Colored Outline – Orange, Accent 6</a:t>
            </a:r>
            <a:r>
              <a:rPr lang="en-US" sz="2400" dirty="0" smtClean="0"/>
              <a:t> (first outline style). This places the colored border around the graphic. </a:t>
            </a:r>
          </a:p>
          <a:p>
            <a:pPr marL="457200" indent="-457200">
              <a:buFont typeface="+mj-lt"/>
              <a:buAutoNum type="arabicPeriod" startAt="3"/>
            </a:pPr>
            <a:r>
              <a:rPr lang="en-US" sz="2400" dirty="0" smtClean="0"/>
              <a:t>Click </a:t>
            </a:r>
            <a:r>
              <a:rPr lang="en-US" sz="2400" b="1" dirty="0" smtClean="0"/>
              <a:t>Shape Fill</a:t>
            </a:r>
            <a:r>
              <a:rPr lang="en-US" sz="2400" dirty="0" smtClean="0"/>
              <a:t> in the Shape Styles group and click </a:t>
            </a:r>
            <a:r>
              <a:rPr lang="en-US" sz="2400" b="1" dirty="0" smtClean="0"/>
              <a:t>No Fill</a:t>
            </a:r>
            <a:r>
              <a:rPr lang="en-US" sz="2400" dirty="0" smtClean="0"/>
              <a:t>. Click an </a:t>
            </a:r>
            <a:r>
              <a:rPr lang="en-US" sz="2400" b="1" dirty="0" smtClean="0"/>
              <a:t>empty cell</a:t>
            </a:r>
            <a:r>
              <a:rPr lang="en-US" sz="2400" dirty="0" smtClean="0"/>
              <a:t> to deselect the rectangle. The cell’s text is now visible since you chose the no fill option. The colored outline shape calls attention to the Southbound Glacier Discovery cruise that leaves Seattle on June 4.</a:t>
            </a:r>
          </a:p>
          <a:p>
            <a:pPr marL="457200" indent="-457200">
              <a:buFont typeface="+mj-lt"/>
              <a:buAutoNum type="arabicPeriod" startAt="3"/>
            </a:pPr>
            <a:r>
              <a:rPr lang="en-US" sz="2400" dirty="0" smtClean="0"/>
              <a:t>Click </a:t>
            </a:r>
            <a:r>
              <a:rPr lang="en-US" sz="2400" b="1" dirty="0" smtClean="0"/>
              <a:t>WordArt</a:t>
            </a:r>
            <a:r>
              <a:rPr lang="en-US" sz="2400" dirty="0" smtClean="0"/>
              <a:t> in the Text group on the Insert tab. In the </a:t>
            </a:r>
            <a:r>
              <a:rPr lang="en-US" sz="2400" i="1" dirty="0" smtClean="0"/>
              <a:t>WordArt</a:t>
            </a:r>
            <a:r>
              <a:rPr lang="en-US" sz="2400" dirty="0" smtClean="0"/>
              <a:t> gallery, click </a:t>
            </a:r>
            <a:r>
              <a:rPr lang="en-US" sz="2400" b="1" dirty="0" smtClean="0"/>
              <a:t>Fill – Orange, Accent 6 Outline – Accent 6, Glow – Accent 6</a:t>
            </a:r>
            <a:r>
              <a:rPr lang="en-US" sz="2400" dirty="0" smtClean="0"/>
              <a:t> (second row, second style). The WordArt sample text </a:t>
            </a:r>
            <a:r>
              <a:rPr lang="en-US" sz="2400" i="1" dirty="0" smtClean="0"/>
              <a:t>Your Text Here</a:t>
            </a:r>
            <a:r>
              <a:rPr lang="en-US" sz="2400" dirty="0" smtClean="0"/>
              <a:t> is placed.</a:t>
            </a:r>
          </a:p>
        </p:txBody>
      </p:sp>
    </p:spTree>
    <p:extLst>
      <p:ext uri="{BB962C8B-B14F-4D97-AF65-F5344CB8AC3E}">
        <p14:creationId xmlns:p14="http://schemas.microsoft.com/office/powerpoint/2010/main" val="350695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Basic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300" dirty="0" smtClean="0"/>
              <a:t>Click the </a:t>
            </a:r>
            <a:r>
              <a:rPr lang="en-US" sz="2300" b="1" dirty="0" smtClean="0"/>
              <a:t>Home</a:t>
            </a:r>
            <a:r>
              <a:rPr lang="en-US" sz="2300" dirty="0" smtClean="0"/>
              <a:t> tab, place your insertion point in the number in the Font Size box and key </a:t>
            </a:r>
            <a:r>
              <a:rPr lang="en-US" sz="2300" b="1" dirty="0" smtClean="0"/>
              <a:t>36</a:t>
            </a:r>
            <a:r>
              <a:rPr lang="en-US" sz="2300" dirty="0" smtClean="0"/>
              <a:t>. Press </a:t>
            </a:r>
            <a:r>
              <a:rPr lang="en-US" sz="2300" b="1" dirty="0" smtClean="0"/>
              <a:t>Enter</a:t>
            </a:r>
            <a:r>
              <a:rPr lang="en-US" sz="2300" dirty="0" smtClean="0"/>
              <a:t>.</a:t>
            </a:r>
          </a:p>
          <a:p>
            <a:pPr marL="457200" indent="-457200">
              <a:buFont typeface="+mj-lt"/>
              <a:buAutoNum type="arabicPeriod" startAt="6"/>
            </a:pPr>
            <a:r>
              <a:rPr lang="en-US" sz="2300" dirty="0" smtClean="0"/>
              <a:t>The </a:t>
            </a:r>
            <a:r>
              <a:rPr lang="en-US" sz="2300" b="1" dirty="0" smtClean="0"/>
              <a:t>Your text here</a:t>
            </a:r>
            <a:r>
              <a:rPr lang="en-US" sz="2300" dirty="0" smtClean="0"/>
              <a:t> text is still selected; replace it by keying </a:t>
            </a:r>
            <a:r>
              <a:rPr lang="en-US" sz="2300" b="1" dirty="0" smtClean="0"/>
              <a:t>Lowest Price of the Summer</a:t>
            </a:r>
            <a:r>
              <a:rPr lang="en-US" sz="2300" dirty="0" smtClean="0"/>
              <a:t> in the WordArt text box.</a:t>
            </a:r>
          </a:p>
          <a:p>
            <a:pPr marL="457200" indent="-457200">
              <a:buFont typeface="+mj-lt"/>
              <a:buAutoNum type="arabicPeriod" startAt="6"/>
            </a:pPr>
            <a:r>
              <a:rPr lang="en-US" sz="2300" dirty="0" smtClean="0"/>
              <a:t>Move the </a:t>
            </a:r>
            <a:r>
              <a:rPr lang="en-US" sz="2300" b="1" dirty="0" smtClean="0"/>
              <a:t>WordArt</a:t>
            </a:r>
            <a:r>
              <a:rPr lang="en-US" sz="2300" dirty="0" smtClean="0"/>
              <a:t> text box so that it is several rows directly below the last row of data and aligned with the data range.</a:t>
            </a:r>
          </a:p>
          <a:p>
            <a:pPr marL="457200" indent="-457200">
              <a:buFont typeface="+mj-lt"/>
              <a:buAutoNum type="arabicPeriod" startAt="6"/>
            </a:pPr>
            <a:r>
              <a:rPr lang="en-US" sz="2300" dirty="0" smtClean="0"/>
              <a:t>On the </a:t>
            </a:r>
            <a:r>
              <a:rPr lang="en-US" sz="2300" i="1" dirty="0" smtClean="0"/>
              <a:t>Insert</a:t>
            </a:r>
            <a:r>
              <a:rPr lang="en-US" sz="2300" dirty="0" smtClean="0"/>
              <a:t> tab, click </a:t>
            </a:r>
            <a:br>
              <a:rPr lang="en-US" sz="2300" dirty="0" smtClean="0"/>
            </a:br>
            <a:r>
              <a:rPr lang="en-US" sz="2300" b="1" dirty="0" smtClean="0"/>
              <a:t>Shapes</a:t>
            </a:r>
            <a:r>
              <a:rPr lang="en-US" sz="2300" dirty="0" smtClean="0"/>
              <a:t> and click </a:t>
            </a:r>
            <a:r>
              <a:rPr lang="en-US" sz="2300" b="1" dirty="0" smtClean="0"/>
              <a:t>Double </a:t>
            </a:r>
            <a:br>
              <a:rPr lang="en-US" sz="2300" b="1" dirty="0" smtClean="0"/>
            </a:br>
            <a:r>
              <a:rPr lang="en-US" sz="2300" b="1" dirty="0" smtClean="0"/>
              <a:t>Arrow</a:t>
            </a:r>
            <a:r>
              <a:rPr lang="en-US" sz="2300" dirty="0" smtClean="0"/>
              <a:t> (third option from the </a:t>
            </a:r>
            <a:br>
              <a:rPr lang="en-US" sz="2300" dirty="0" smtClean="0"/>
            </a:br>
            <a:r>
              <a:rPr lang="en-US" sz="2300" dirty="0" smtClean="0"/>
              <a:t>left) in the Lines group. Click </a:t>
            </a:r>
            <a:br>
              <a:rPr lang="en-US" sz="2300" dirty="0" smtClean="0"/>
            </a:br>
            <a:r>
              <a:rPr lang="en-US" sz="2300" b="1" dirty="0" smtClean="0"/>
              <a:t>C5</a:t>
            </a:r>
            <a:r>
              <a:rPr lang="en-US" sz="2300" dirty="0" smtClean="0"/>
              <a:t> to position the arrow from </a:t>
            </a:r>
            <a:br>
              <a:rPr lang="en-US" sz="2300" dirty="0" smtClean="0"/>
            </a:br>
            <a:r>
              <a:rPr lang="en-US" sz="2300" dirty="0" smtClean="0"/>
              <a:t>C5 to the WordArt below the </a:t>
            </a:r>
            <a:br>
              <a:rPr lang="en-US" sz="2300" dirty="0" smtClean="0"/>
            </a:br>
            <a:r>
              <a:rPr lang="en-US" sz="2300" dirty="0" smtClean="0"/>
              <a:t>data range (see the figure).</a:t>
            </a:r>
          </a:p>
          <a:p>
            <a:endParaRPr lang="en-US" sz="2300" dirty="0"/>
          </a:p>
        </p:txBody>
      </p:sp>
      <p:pic>
        <p:nvPicPr>
          <p:cNvPr id="4" name="Picture 3" descr="f1110.JPG"/>
          <p:cNvPicPr>
            <a:picLocks noChangeAspect="1"/>
          </p:cNvPicPr>
          <p:nvPr/>
        </p:nvPicPr>
        <p:blipFill>
          <a:blip r:embed="rId3"/>
          <a:stretch>
            <a:fillRect/>
          </a:stretch>
        </p:blipFill>
        <p:spPr>
          <a:xfrm>
            <a:off x="4724400" y="4158888"/>
            <a:ext cx="3914775" cy="2165712"/>
          </a:xfrm>
          <a:prstGeom prst="rect">
            <a:avLst/>
          </a:prstGeom>
        </p:spPr>
      </p:pic>
    </p:spTree>
    <p:extLst>
      <p:ext uri="{BB962C8B-B14F-4D97-AF65-F5344CB8AC3E}">
        <p14:creationId xmlns:p14="http://schemas.microsoft.com/office/powerpoint/2010/main" val="2620635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Basic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Click the </a:t>
            </a:r>
            <a:r>
              <a:rPr lang="en-US" sz="2400" b="1" dirty="0" smtClean="0"/>
              <a:t>Insert</a:t>
            </a:r>
            <a:r>
              <a:rPr lang="en-US" sz="2400" dirty="0" smtClean="0"/>
              <a:t> tab. On the </a:t>
            </a:r>
            <a:r>
              <a:rPr lang="en-US" sz="2400" i="1" dirty="0" smtClean="0"/>
              <a:t>Mexico</a:t>
            </a:r>
            <a:r>
              <a:rPr lang="en-US" sz="2400" dirty="0" smtClean="0"/>
              <a:t> worksheet, click </a:t>
            </a:r>
            <a:r>
              <a:rPr lang="en-US" sz="2400" b="1" dirty="0" smtClean="0"/>
              <a:t>Shapes</a:t>
            </a:r>
            <a:r>
              <a:rPr lang="en-US" sz="2400" dirty="0" smtClean="0"/>
              <a:t>. In the Rectangles group, click </a:t>
            </a:r>
            <a:r>
              <a:rPr lang="en-US" sz="2400" b="1" dirty="0" smtClean="0"/>
              <a:t>Snip Same Side Corner Rectangle</a:t>
            </a:r>
            <a:r>
              <a:rPr lang="en-US" sz="2400" dirty="0" smtClean="0"/>
              <a:t> (fourth from left) in the Rectangles section of the gallery. Click in the center of the existing </a:t>
            </a:r>
            <a:r>
              <a:rPr lang="en-US" sz="2400" dirty="0" err="1" smtClean="0"/>
              <a:t>SmartArt</a:t>
            </a:r>
            <a:r>
              <a:rPr lang="en-US" sz="2400" dirty="0" smtClean="0"/>
              <a:t> to place the new shape.</a:t>
            </a:r>
          </a:p>
          <a:p>
            <a:pPr marL="457200" indent="-457200">
              <a:buFont typeface="+mj-lt"/>
              <a:buAutoNum type="arabicPeriod" startAt="10"/>
            </a:pPr>
            <a:r>
              <a:rPr lang="en-US" sz="2400" dirty="0" smtClean="0"/>
              <a:t>Click </a:t>
            </a:r>
            <a:r>
              <a:rPr lang="en-US" sz="2400" b="1" dirty="0" smtClean="0"/>
              <a:t>Colored Outline – Orange, Accent 6</a:t>
            </a:r>
            <a:r>
              <a:rPr lang="en-US" sz="2400" dirty="0" smtClean="0"/>
              <a:t> in the Shape Styles group.</a:t>
            </a:r>
          </a:p>
          <a:p>
            <a:pPr marL="457200" indent="-457200">
              <a:buFont typeface="+mj-lt"/>
              <a:buAutoNum type="arabicPeriod" startAt="10"/>
            </a:pPr>
            <a:r>
              <a:rPr lang="en-US" sz="2400" dirty="0" smtClean="0"/>
              <a:t>Use the shape’s handles to resize the rectangle and drag the rectangle to cover the </a:t>
            </a:r>
            <a:r>
              <a:rPr lang="en-US" sz="2400" dirty="0" err="1" smtClean="0"/>
              <a:t>SmartArt</a:t>
            </a:r>
            <a:r>
              <a:rPr lang="en-US" sz="2400" dirty="0" smtClean="0"/>
              <a:t> graphic. Click </a:t>
            </a:r>
            <a:r>
              <a:rPr lang="en-US" sz="2400" b="1" dirty="0" smtClean="0"/>
              <a:t>Send Backward</a:t>
            </a:r>
            <a:r>
              <a:rPr lang="en-US" sz="2400" dirty="0" smtClean="0"/>
              <a:t> in the Arrange group on the Format tab.</a:t>
            </a:r>
          </a:p>
          <a:p>
            <a:pPr marL="457200" indent="-457200">
              <a:buFont typeface="+mj-lt"/>
              <a:buAutoNum type="arabicPeriod" startAt="10"/>
            </a:pPr>
            <a:r>
              <a:rPr lang="en-US" sz="2400" b="1" dirty="0" smtClean="0"/>
              <a:t>SAVE</a:t>
            </a:r>
            <a:r>
              <a:rPr lang="en-US" sz="2400" dirty="0" smtClean="0"/>
              <a:t> your workbook.</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412294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Drawing Lines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may want to add a line to point to data in a specific location, create a signature line, or separate text. </a:t>
            </a:r>
          </a:p>
          <a:p>
            <a:r>
              <a:rPr lang="en-US" sz="2400" dirty="0" smtClean="0"/>
              <a:t>A </a:t>
            </a:r>
            <a:r>
              <a:rPr lang="en-US" sz="2400" b="1" i="1" dirty="0" smtClean="0"/>
              <a:t>connector </a:t>
            </a:r>
            <a:r>
              <a:rPr lang="en-US" sz="2400" dirty="0" smtClean="0"/>
              <a:t>is a line that has connection points at the ends of the line and stays connected to the shape to which you have connected it. Straight, elbow, and curved lines are available. </a:t>
            </a:r>
          </a:p>
          <a:p>
            <a:r>
              <a:rPr lang="en-US" sz="2400" dirty="0" smtClean="0"/>
              <a:t>In the next exercise, you add two text boxes to your worksheet, and then insert connector lines to connect the text boxes.</a:t>
            </a:r>
          </a:p>
        </p:txBody>
      </p:sp>
    </p:spTree>
    <p:extLst>
      <p:ext uri="{BB962C8B-B14F-4D97-AF65-F5344CB8AC3E}">
        <p14:creationId xmlns:p14="http://schemas.microsoft.com/office/powerpoint/2010/main" val="3597218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Drawing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you rearrange shapes that are joined by connectors, the connectors move with the shapes. </a:t>
            </a:r>
          </a:p>
          <a:p>
            <a:r>
              <a:rPr lang="en-US" sz="2400" dirty="0" smtClean="0"/>
              <a:t>You can move the end of a connector to detach it from the shape. You can then attach it to another connection site on the same shape, attach it to another shape, or delete the connector. </a:t>
            </a:r>
          </a:p>
          <a:p>
            <a:r>
              <a:rPr lang="en-US" sz="2400" dirty="0" smtClean="0"/>
              <a:t>When you select the connector, you can click the diamond shape in the center of the connector and change the angle of the connector line.</a:t>
            </a:r>
          </a:p>
        </p:txBody>
      </p:sp>
    </p:spTree>
    <p:extLst>
      <p:ext uri="{BB962C8B-B14F-4D97-AF65-F5344CB8AC3E}">
        <p14:creationId xmlns:p14="http://schemas.microsoft.com/office/powerpoint/2010/main" val="260329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Drawing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If you want to draw a line without connection points, click Freeform in the Shapes gallery. Click one position in the document, move your pointer to a different location, and click again. When you are finished drawing the line, double-click.</a:t>
            </a:r>
          </a:p>
          <a:p>
            <a:r>
              <a:rPr lang="en-US" sz="2400" dirty="0" smtClean="0"/>
              <a:t>If you attach shapes with a line without arrow points, you can add an arrowhead to the line after it has been attached to a shape. Under Drawing Tools on the Format tab, click the arrow next to Shape Outline and point to Arrows. Click the arrow style you want.</a:t>
            </a:r>
          </a:p>
          <a:p>
            <a:endParaRPr lang="en-US" sz="2400" dirty="0"/>
          </a:p>
        </p:txBody>
      </p:sp>
    </p:spTree>
    <p:extLst>
      <p:ext uri="{BB962C8B-B14F-4D97-AF65-F5344CB8AC3E}">
        <p14:creationId xmlns:p14="http://schemas.microsoft.com/office/powerpoint/2010/main" val="55330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Draw Lines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Advertising</a:t>
            </a:r>
            <a:r>
              <a:rPr lang="en-US" sz="2400" dirty="0" smtClean="0"/>
              <a:t> worksheet, on the Insert tab, in the Text group, click </a:t>
            </a:r>
            <a:r>
              <a:rPr lang="en-US" sz="2400" b="1" dirty="0" smtClean="0"/>
              <a:t>Text Box</a:t>
            </a:r>
            <a:r>
              <a:rPr lang="en-US" sz="2400" dirty="0" smtClean="0"/>
              <a:t>.</a:t>
            </a:r>
          </a:p>
          <a:p>
            <a:pPr marL="457200" indent="-457200">
              <a:buFont typeface="+mj-lt"/>
              <a:buAutoNum type="arabicPeriod"/>
            </a:pPr>
            <a:r>
              <a:rPr lang="en-US" sz="2400" dirty="0" smtClean="0"/>
              <a:t>Select </a:t>
            </a:r>
            <a:r>
              <a:rPr lang="en-US" sz="2400" b="1" dirty="0" smtClean="0"/>
              <a:t>A2</a:t>
            </a:r>
            <a:r>
              <a:rPr lang="en-US" sz="2400" dirty="0" smtClean="0"/>
              <a:t> and draw a text box that covers </a:t>
            </a:r>
            <a:r>
              <a:rPr lang="en-US" sz="2400" b="1" dirty="0" smtClean="0"/>
              <a:t>A2:A4</a:t>
            </a:r>
            <a:r>
              <a:rPr lang="en-US" sz="2400" dirty="0" smtClean="0"/>
              <a:t>. Your cursor will become an upside-down cross when you have chosen the text box option. You simply point to the place where you want to start the box, click, hold, and drag to the area of the worksheet where you want </a:t>
            </a:r>
            <a:br>
              <a:rPr lang="en-US" sz="2400" dirty="0" smtClean="0"/>
            </a:br>
            <a:r>
              <a:rPr lang="en-US" sz="2400" dirty="0" smtClean="0"/>
              <a:t>the text box to end and then release the </a:t>
            </a:r>
            <a:br>
              <a:rPr lang="en-US" sz="2400" dirty="0" smtClean="0"/>
            </a:br>
            <a:r>
              <a:rPr lang="en-US" sz="2400" dirty="0" smtClean="0"/>
              <a:t>mouse. It might take several tries before </a:t>
            </a:r>
            <a:br>
              <a:rPr lang="en-US" sz="2400" dirty="0" smtClean="0"/>
            </a:br>
            <a:r>
              <a:rPr lang="en-US" sz="2400" dirty="0" smtClean="0"/>
              <a:t>you get used to the process (see the </a:t>
            </a:r>
            <a:br>
              <a:rPr lang="en-US" sz="2400" dirty="0" smtClean="0"/>
            </a:br>
            <a:r>
              <a:rPr lang="en-US" sz="2400" dirty="0" smtClean="0"/>
              <a:t>figure).</a:t>
            </a:r>
          </a:p>
          <a:p>
            <a:endParaRPr lang="en-US" sz="2400" dirty="0"/>
          </a:p>
        </p:txBody>
      </p:sp>
      <p:pic>
        <p:nvPicPr>
          <p:cNvPr id="4" name="Picture 3" descr="f1111.JPG"/>
          <p:cNvPicPr>
            <a:picLocks noChangeAspect="1"/>
          </p:cNvPicPr>
          <p:nvPr/>
        </p:nvPicPr>
        <p:blipFill>
          <a:blip r:embed="rId3"/>
          <a:stretch>
            <a:fillRect/>
          </a:stretch>
        </p:blipFill>
        <p:spPr>
          <a:xfrm>
            <a:off x="6353176" y="4461696"/>
            <a:ext cx="2105024" cy="1786704"/>
          </a:xfrm>
          <a:prstGeom prst="rect">
            <a:avLst/>
          </a:prstGeom>
        </p:spPr>
      </p:pic>
    </p:spTree>
    <p:extLst>
      <p:ext uri="{BB962C8B-B14F-4D97-AF65-F5344CB8AC3E}">
        <p14:creationId xmlns:p14="http://schemas.microsoft.com/office/powerpoint/2010/main" val="1028765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Draw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smtClean="0"/>
              <a:t>inside the box</a:t>
            </a:r>
            <a:r>
              <a:rPr lang="en-US" sz="2400" dirty="0" smtClean="0"/>
              <a:t> and then key </a:t>
            </a:r>
            <a:r>
              <a:rPr lang="en-US" sz="2400" b="1" dirty="0" smtClean="0"/>
              <a:t>Cruise</a:t>
            </a:r>
            <a:r>
              <a:rPr lang="en-US" sz="2400" dirty="0" smtClean="0"/>
              <a:t> in the text box.</a:t>
            </a:r>
          </a:p>
          <a:p>
            <a:pPr marL="457200" indent="-457200">
              <a:buFont typeface="+mj-lt"/>
              <a:buAutoNum type="arabicPeriod" startAt="3"/>
            </a:pPr>
            <a:r>
              <a:rPr lang="en-US" sz="2400" dirty="0" smtClean="0"/>
              <a:t>Click the </a:t>
            </a:r>
            <a:r>
              <a:rPr lang="en-US" sz="2400" b="1" dirty="0" smtClean="0"/>
              <a:t>Insert</a:t>
            </a:r>
            <a:r>
              <a:rPr lang="en-US" sz="2400" dirty="0" smtClean="0"/>
              <a:t> tab. Click </a:t>
            </a:r>
            <a:r>
              <a:rPr lang="en-US" sz="2400" b="1" dirty="0" smtClean="0"/>
              <a:t>Text Box</a:t>
            </a:r>
            <a:r>
              <a:rPr lang="en-US" sz="2400" dirty="0" smtClean="0"/>
              <a:t> and select </a:t>
            </a:r>
            <a:r>
              <a:rPr lang="en-US" sz="2400" b="1" dirty="0" smtClean="0"/>
              <a:t>C5</a:t>
            </a:r>
            <a:r>
              <a:rPr lang="en-US" sz="2400" dirty="0" smtClean="0"/>
              <a:t>. As in step 2, draw a text box that covers </a:t>
            </a:r>
            <a:r>
              <a:rPr lang="en-US" sz="2400" b="1" dirty="0" smtClean="0"/>
              <a:t>C5:C7</a:t>
            </a:r>
            <a:r>
              <a:rPr lang="en-US" sz="2400" dirty="0" smtClean="0"/>
              <a:t>.</a:t>
            </a:r>
          </a:p>
          <a:p>
            <a:pPr marL="457200" indent="-457200">
              <a:buFont typeface="+mj-lt"/>
              <a:buAutoNum type="arabicPeriod" startAt="3"/>
            </a:pPr>
            <a:r>
              <a:rPr lang="en-US" sz="2400" dirty="0" smtClean="0"/>
              <a:t>Key </a:t>
            </a:r>
            <a:r>
              <a:rPr lang="en-US" sz="2400" b="1" dirty="0" smtClean="0"/>
              <a:t>Relax</a:t>
            </a:r>
            <a:r>
              <a:rPr lang="en-US" sz="2400" dirty="0" smtClean="0"/>
              <a:t> in the text box.</a:t>
            </a:r>
          </a:p>
          <a:p>
            <a:pPr marL="457200" indent="-457200">
              <a:buFont typeface="+mj-lt"/>
              <a:buAutoNum type="arabicPeriod" startAt="3"/>
            </a:pPr>
            <a:r>
              <a:rPr lang="en-US" sz="2400" dirty="0" smtClean="0"/>
              <a:t>Click the </a:t>
            </a:r>
            <a:r>
              <a:rPr lang="en-US" sz="2400" b="1" dirty="0" smtClean="0"/>
              <a:t>Insert</a:t>
            </a:r>
            <a:r>
              <a:rPr lang="en-US" sz="2400" dirty="0" smtClean="0"/>
              <a:t> tab. Click </a:t>
            </a:r>
            <a:r>
              <a:rPr lang="en-US" sz="2400" b="1" dirty="0" smtClean="0"/>
              <a:t>Text Box</a:t>
            </a:r>
            <a:r>
              <a:rPr lang="en-US" sz="2400" dirty="0" smtClean="0"/>
              <a:t> and select </a:t>
            </a:r>
            <a:r>
              <a:rPr lang="en-US" sz="2400" b="1" dirty="0" smtClean="0"/>
              <a:t>E8</a:t>
            </a:r>
            <a:r>
              <a:rPr lang="en-US" sz="2400" dirty="0" smtClean="0"/>
              <a:t>. Draw a text box that covers </a:t>
            </a:r>
            <a:r>
              <a:rPr lang="en-US" sz="2400" b="1" dirty="0" smtClean="0"/>
              <a:t>E8:E10</a:t>
            </a:r>
            <a:r>
              <a:rPr lang="en-US" sz="2400" dirty="0" smtClean="0"/>
              <a:t>.</a:t>
            </a:r>
          </a:p>
          <a:p>
            <a:pPr marL="457200" indent="-457200">
              <a:buFont typeface="+mj-lt"/>
              <a:buAutoNum type="arabicPeriod" startAt="3"/>
            </a:pPr>
            <a:r>
              <a:rPr lang="en-US" sz="2400" dirty="0" smtClean="0"/>
              <a:t>Key </a:t>
            </a:r>
            <a:r>
              <a:rPr lang="en-US" sz="2400" b="1" dirty="0" smtClean="0"/>
              <a:t>Enjoy</a:t>
            </a:r>
            <a:r>
              <a:rPr lang="en-US" sz="2400" dirty="0" smtClean="0"/>
              <a:t> in the text box.</a:t>
            </a:r>
          </a:p>
          <a:p>
            <a:pPr marL="457200" indent="-457200">
              <a:buFont typeface="+mj-lt"/>
              <a:buAutoNum type="arabicPeriod" startAt="3"/>
            </a:pPr>
            <a:r>
              <a:rPr lang="en-US" sz="2400" dirty="0" smtClean="0"/>
              <a:t>On the </a:t>
            </a:r>
            <a:r>
              <a:rPr lang="en-US" sz="2400" i="1" dirty="0" smtClean="0"/>
              <a:t>Insert</a:t>
            </a:r>
            <a:r>
              <a:rPr lang="en-US" sz="2400" dirty="0" smtClean="0"/>
              <a:t> tab, click </a:t>
            </a:r>
            <a:r>
              <a:rPr lang="en-US" sz="2400" b="1" dirty="0" smtClean="0"/>
              <a:t>Shapes</a:t>
            </a:r>
            <a:r>
              <a:rPr lang="en-US" sz="2400" dirty="0" smtClean="0"/>
              <a:t> in the Illustrations group. In the </a:t>
            </a:r>
            <a:r>
              <a:rPr lang="en-US" sz="2400" i="1" dirty="0" smtClean="0"/>
              <a:t>Lines </a:t>
            </a:r>
            <a:r>
              <a:rPr lang="en-US" sz="2400" dirty="0" smtClean="0"/>
              <a:t>section of the gallery, click </a:t>
            </a:r>
            <a:r>
              <a:rPr lang="en-US" sz="2400" b="1" dirty="0" smtClean="0"/>
              <a:t>Elbow Double-Arrow Connector</a:t>
            </a:r>
            <a:r>
              <a:rPr lang="en-US" sz="2400" dirty="0" smtClean="0"/>
              <a:t> (sixth from the left). Red circular dots (the connection points) appear on the text boxes as you move your pointer over them.</a:t>
            </a:r>
          </a:p>
          <a:p>
            <a:pPr marL="457200" indent="-457200">
              <a:buFont typeface="+mj-lt"/>
              <a:buAutoNum type="arabicPeriod" startAt="3"/>
            </a:pPr>
            <a:endParaRPr lang="en-US" sz="2400" dirty="0" smtClean="0"/>
          </a:p>
        </p:txBody>
      </p:sp>
    </p:spTree>
    <p:extLst>
      <p:ext uri="{BB962C8B-B14F-4D97-AF65-F5344CB8AC3E}">
        <p14:creationId xmlns:p14="http://schemas.microsoft.com/office/powerpoint/2010/main" val="3269516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Draw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Click on the Cruise textbox to reveal the connection points. Black indicators show where you can attach a connector.</a:t>
            </a:r>
          </a:p>
          <a:p>
            <a:pPr marL="457200" indent="-457200">
              <a:buFont typeface="+mj-lt"/>
              <a:buAutoNum type="arabicPeriod" startAt="9"/>
            </a:pPr>
            <a:r>
              <a:rPr lang="en-US" sz="2400" dirty="0" smtClean="0"/>
              <a:t>Click the right connection point on the </a:t>
            </a:r>
            <a:r>
              <a:rPr lang="en-US" sz="2400" b="1" dirty="0" smtClean="0"/>
              <a:t>Cruise</a:t>
            </a:r>
            <a:r>
              <a:rPr lang="en-US" sz="2400" dirty="0" smtClean="0"/>
              <a:t> text box and drag the connection arrow to the left connection point on the Relax text box.</a:t>
            </a:r>
          </a:p>
          <a:p>
            <a:pPr marL="457200" indent="-457200">
              <a:buFont typeface="+mj-lt"/>
              <a:buAutoNum type="arabicPeriod" startAt="9"/>
            </a:pPr>
            <a:r>
              <a:rPr lang="en-US" sz="2400" dirty="0" smtClean="0"/>
              <a:t>Use the same procedure </a:t>
            </a:r>
            <a:br>
              <a:rPr lang="en-US" sz="2400" dirty="0" smtClean="0"/>
            </a:br>
            <a:r>
              <a:rPr lang="en-US" sz="2400" dirty="0" smtClean="0"/>
              <a:t>in step 8 to connect the </a:t>
            </a:r>
            <a:br>
              <a:rPr lang="en-US" sz="2400" dirty="0" smtClean="0"/>
            </a:br>
            <a:r>
              <a:rPr lang="en-US" sz="2400" b="1" dirty="0" smtClean="0"/>
              <a:t>Relax</a:t>
            </a:r>
            <a:r>
              <a:rPr lang="en-US" sz="2400" dirty="0" smtClean="0"/>
              <a:t> text box to the </a:t>
            </a:r>
            <a:br>
              <a:rPr lang="en-US" sz="2400" dirty="0" smtClean="0"/>
            </a:br>
            <a:r>
              <a:rPr lang="en-US" sz="2400" b="1" dirty="0" smtClean="0"/>
              <a:t>Enjoy</a:t>
            </a:r>
            <a:r>
              <a:rPr lang="en-US" sz="2400" dirty="0" smtClean="0"/>
              <a:t> text box. Your </a:t>
            </a:r>
            <a:br>
              <a:rPr lang="en-US" sz="2400" dirty="0" smtClean="0"/>
            </a:br>
            <a:r>
              <a:rPr lang="en-US" sz="2400" dirty="0" smtClean="0"/>
              <a:t>worksheet should look </a:t>
            </a:r>
            <a:br>
              <a:rPr lang="en-US" sz="2400" dirty="0" smtClean="0"/>
            </a:br>
            <a:r>
              <a:rPr lang="en-US" sz="2400" dirty="0" smtClean="0"/>
              <a:t>like the figure. </a:t>
            </a:r>
          </a:p>
        </p:txBody>
      </p:sp>
      <p:pic>
        <p:nvPicPr>
          <p:cNvPr id="4" name="Picture 3" descr="f1112.JPG"/>
          <p:cNvPicPr>
            <a:picLocks noChangeAspect="1"/>
          </p:cNvPicPr>
          <p:nvPr/>
        </p:nvPicPr>
        <p:blipFill>
          <a:blip r:embed="rId3"/>
          <a:stretch>
            <a:fillRect/>
          </a:stretch>
        </p:blipFill>
        <p:spPr>
          <a:xfrm>
            <a:off x="4343400" y="3352800"/>
            <a:ext cx="4210387" cy="2819400"/>
          </a:xfrm>
          <a:prstGeom prst="rect">
            <a:avLst/>
          </a:prstGeom>
        </p:spPr>
      </p:pic>
    </p:spTree>
    <p:extLst>
      <p:ext uri="{BB962C8B-B14F-4D97-AF65-F5344CB8AC3E}">
        <p14:creationId xmlns:p14="http://schemas.microsoft.com/office/powerpoint/2010/main" val="265732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Inserting Pictures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While the old adage </a:t>
            </a:r>
            <a:r>
              <a:rPr lang="en-US" sz="2400" i="1" dirty="0" smtClean="0"/>
              <a:t>a picture is worth a thousand words </a:t>
            </a:r>
            <a:r>
              <a:rPr lang="en-US" sz="2400" dirty="0" smtClean="0"/>
              <a:t>is perhaps an exaggeration, a visual feature adds interest and calls attention to statistical data presented in worksheets. </a:t>
            </a:r>
          </a:p>
          <a:p>
            <a:r>
              <a:rPr lang="en-US" sz="2400" dirty="0" smtClean="0"/>
              <a:t>Unlike a worksheet background that is displayed but does not print, pictures, clip art, shapes, and </a:t>
            </a:r>
            <a:r>
              <a:rPr lang="en-US" sz="2400" dirty="0" err="1" smtClean="0"/>
              <a:t>SmartArt</a:t>
            </a:r>
            <a:r>
              <a:rPr lang="en-US" sz="2400" dirty="0" smtClean="0"/>
              <a:t> graphics are included in worksheet printouts. </a:t>
            </a:r>
          </a:p>
          <a:p>
            <a:r>
              <a:rPr lang="en-US" sz="2400" dirty="0" smtClean="0"/>
              <a:t>Graphic objects can be used with charts to focus attention on relevant data.</a:t>
            </a:r>
          </a:p>
          <a:p>
            <a:endParaRPr lang="en-US" sz="2400" dirty="0"/>
          </a:p>
        </p:txBody>
      </p:sp>
    </p:spTree>
    <p:extLst>
      <p:ext uri="{BB962C8B-B14F-4D97-AF65-F5344CB8AC3E}">
        <p14:creationId xmlns:p14="http://schemas.microsoft.com/office/powerpoint/2010/main" val="2122840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Draw Lines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2"/>
            </a:pPr>
            <a:r>
              <a:rPr lang="en-US" sz="2400" dirty="0" smtClean="0"/>
              <a:t>Click the border of the </a:t>
            </a:r>
            <a:r>
              <a:rPr lang="en-US" sz="2400" b="1" dirty="0" smtClean="0"/>
              <a:t>Cruise</a:t>
            </a:r>
            <a:r>
              <a:rPr lang="en-US" sz="2400" dirty="0" smtClean="0"/>
              <a:t> text box to display the move arrow. Drag the box to </a:t>
            </a:r>
            <a:r>
              <a:rPr lang="en-US" sz="2400" b="1" dirty="0" smtClean="0"/>
              <a:t>A8</a:t>
            </a:r>
            <a:r>
              <a:rPr lang="en-US" sz="2400" dirty="0" smtClean="0"/>
              <a:t>. The connection line remains with the text box.</a:t>
            </a:r>
          </a:p>
          <a:p>
            <a:pPr marL="457200" indent="-457200">
              <a:buFont typeface="+mj-lt"/>
              <a:buAutoNum type="arabicPeriod" startAt="12"/>
            </a:pPr>
            <a:r>
              <a:rPr lang="en-US" sz="2400" dirty="0" smtClean="0"/>
              <a:t>Move the Cruise text box to </a:t>
            </a:r>
            <a:r>
              <a:rPr lang="en-US" sz="2400" b="1" dirty="0" smtClean="0"/>
              <a:t>A2:A4</a:t>
            </a:r>
            <a:r>
              <a:rPr lang="en-US" sz="2400" dirty="0" smtClean="0"/>
              <a:t>.</a:t>
            </a:r>
          </a:p>
          <a:p>
            <a:pPr marL="457200" indent="-457200">
              <a:buFont typeface="+mj-lt"/>
              <a:buAutoNum type="arabicPeriod" startAt="12"/>
            </a:pPr>
            <a:r>
              <a:rPr lang="en-US" sz="2400" b="1" dirty="0" smtClean="0"/>
              <a:t>SAVE</a:t>
            </a:r>
            <a:r>
              <a:rPr lang="en-US" sz="2400" dirty="0" smtClean="0"/>
              <a:t> your workbook.</a:t>
            </a:r>
          </a:p>
          <a:p>
            <a:r>
              <a:rPr lang="en-US" sz="2400" b="1" dirty="0" smtClean="0"/>
              <a:t>LEAVE</a:t>
            </a:r>
            <a:r>
              <a:rPr lang="en-US" sz="2400" dirty="0" smtClean="0"/>
              <a:t> the workbook open to use in the next exercise.</a:t>
            </a:r>
          </a:p>
        </p:txBody>
      </p:sp>
      <p:sp>
        <p:nvSpPr>
          <p:cNvPr id="4" name="TextBox 3"/>
          <p:cNvSpPr txBox="1"/>
          <p:nvPr/>
        </p:nvSpPr>
        <p:spPr>
          <a:xfrm>
            <a:off x="2964976" y="4800600"/>
            <a:ext cx="5715000"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r>
              <a:rPr lang="en-US" sz="2000" b="1" dirty="0"/>
              <a:t>NOTE</a:t>
            </a:r>
            <a:r>
              <a:rPr lang="en-US" sz="2000" dirty="0"/>
              <a:t>:</a:t>
            </a:r>
            <a:r>
              <a:rPr lang="en-US" sz="2000" dirty="0" smtClean="0"/>
              <a:t> After you have connected the text boxes, you can move the connection line independently, </a:t>
            </a:r>
            <a:br>
              <a:rPr lang="en-US" sz="2000" dirty="0" smtClean="0"/>
            </a:br>
            <a:r>
              <a:rPr lang="en-US" sz="2000" dirty="0" smtClean="0"/>
              <a:t>but not the boxes that the connector links.</a:t>
            </a:r>
            <a:endParaRPr lang="en-US" sz="2000" dirty="0"/>
          </a:p>
        </p:txBody>
      </p:sp>
    </p:spTree>
    <p:extLst>
      <p:ext uri="{BB962C8B-B14F-4D97-AF65-F5344CB8AC3E}">
        <p14:creationId xmlns:p14="http://schemas.microsoft.com/office/powerpoint/2010/main" val="3482102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Inserting a Block Arrow</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Insert block arrows when you want to show steps in a process or show a timeline. </a:t>
            </a:r>
          </a:p>
          <a:p>
            <a:r>
              <a:rPr lang="en-US" sz="2400" dirty="0" smtClean="0"/>
              <a:t>You can insert a block arrow from the Shapes gallery, or you can insert a </a:t>
            </a:r>
            <a:r>
              <a:rPr lang="en-US" sz="2400" dirty="0" err="1" smtClean="0"/>
              <a:t>SmartArt</a:t>
            </a:r>
            <a:r>
              <a:rPr lang="en-US" sz="2400" dirty="0" smtClean="0"/>
              <a:t> graphic and select the Continuous Arrow Process. The </a:t>
            </a:r>
            <a:r>
              <a:rPr lang="en-US" sz="2400" dirty="0" err="1" smtClean="0"/>
              <a:t>SmartArt</a:t>
            </a:r>
            <a:r>
              <a:rPr lang="en-US" sz="2400" dirty="0" smtClean="0"/>
              <a:t> Continuous Arrow Process arrow is used to show a timeline or sequential steps in a task, process, or workflow. </a:t>
            </a:r>
          </a:p>
          <a:p>
            <a:r>
              <a:rPr lang="en-US" sz="2400" dirty="0" smtClean="0"/>
              <a:t>The standard block arrow can serve the same purpose or be used to call attention to data in the worksheet. </a:t>
            </a:r>
          </a:p>
          <a:p>
            <a:r>
              <a:rPr lang="en-US" sz="2400" dirty="0" smtClean="0"/>
              <a:t>In the next exercise, you will insert block arrows into the worksheet.</a:t>
            </a:r>
          </a:p>
          <a:p>
            <a:endParaRPr lang="en-US" sz="2400" dirty="0"/>
          </a:p>
        </p:txBody>
      </p:sp>
    </p:spTree>
    <p:extLst>
      <p:ext uri="{BB962C8B-B14F-4D97-AF65-F5344CB8AC3E}">
        <p14:creationId xmlns:p14="http://schemas.microsoft.com/office/powerpoint/2010/main" val="2561953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a Block Arrow</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Hawaii </a:t>
            </a:r>
            <a:r>
              <a:rPr lang="en-US" sz="2400" dirty="0" smtClean="0"/>
              <a:t>worksheet, click the </a:t>
            </a:r>
            <a:r>
              <a:rPr lang="en-US" sz="2400" b="1" dirty="0" smtClean="0"/>
              <a:t>Insert</a:t>
            </a:r>
            <a:r>
              <a:rPr lang="en-US" sz="2400" dirty="0" smtClean="0"/>
              <a:t> tab if necessary and then click </a:t>
            </a:r>
            <a:r>
              <a:rPr lang="en-US" sz="2400" b="1" dirty="0" smtClean="0"/>
              <a:t>Shapes</a:t>
            </a:r>
            <a:r>
              <a:rPr lang="en-US" sz="2400" dirty="0" smtClean="0"/>
              <a:t>. Under </a:t>
            </a:r>
            <a:r>
              <a:rPr lang="en-US" sz="2400" i="1" dirty="0" smtClean="0"/>
              <a:t>Block Arrows</a:t>
            </a:r>
            <a:r>
              <a:rPr lang="en-US" sz="2400" dirty="0" smtClean="0"/>
              <a:t>, click </a:t>
            </a:r>
            <a:r>
              <a:rPr lang="en-US" sz="2400" b="1" dirty="0" smtClean="0"/>
              <a:t>Right Arrow</a:t>
            </a:r>
            <a:r>
              <a:rPr lang="en-US" sz="2400" dirty="0" smtClean="0"/>
              <a:t>.</a:t>
            </a:r>
          </a:p>
          <a:p>
            <a:pPr marL="457200" indent="-457200">
              <a:buFont typeface="+mj-lt"/>
              <a:buAutoNum type="arabicPeriod"/>
            </a:pPr>
            <a:r>
              <a:rPr lang="en-US" sz="2400" dirty="0" smtClean="0"/>
              <a:t>Move the insertion crosshairs to </a:t>
            </a:r>
            <a:r>
              <a:rPr lang="en-US" sz="2400" b="1" dirty="0" smtClean="0"/>
              <a:t>A11</a:t>
            </a:r>
            <a:r>
              <a:rPr lang="en-US" sz="2400" dirty="0" smtClean="0"/>
              <a:t> and drag the block so that the arrow point touches the right corner boundary of B12.</a:t>
            </a:r>
          </a:p>
          <a:p>
            <a:pPr marL="457200" indent="-457200">
              <a:buFont typeface="+mj-lt"/>
              <a:buAutoNum type="arabicPeriod"/>
            </a:pPr>
            <a:r>
              <a:rPr lang="en-US" sz="2400" dirty="0" smtClean="0"/>
              <a:t>The arrow will remain selected. Key </a:t>
            </a:r>
            <a:r>
              <a:rPr lang="en-US" sz="2400" b="1" dirty="0" smtClean="0"/>
              <a:t>Explore the Islands!</a:t>
            </a:r>
            <a:r>
              <a:rPr lang="en-US" sz="2400" dirty="0" smtClean="0"/>
              <a:t>.</a:t>
            </a:r>
          </a:p>
          <a:p>
            <a:pPr marL="457200" indent="-457200">
              <a:buFont typeface="+mj-lt"/>
              <a:buAutoNum type="arabicPeriod"/>
            </a:pPr>
            <a:r>
              <a:rPr lang="en-US" sz="2400" dirty="0" smtClean="0"/>
              <a:t>On the </a:t>
            </a:r>
            <a:r>
              <a:rPr lang="en-US" sz="2400" i="1" dirty="0" smtClean="0"/>
              <a:t>Insert tab</a:t>
            </a:r>
            <a:r>
              <a:rPr lang="en-US" sz="2400" dirty="0" smtClean="0"/>
              <a:t>, click </a:t>
            </a:r>
            <a:r>
              <a:rPr lang="en-US" sz="2400" b="1" dirty="0" err="1" smtClean="0"/>
              <a:t>SmartArt</a:t>
            </a:r>
            <a:r>
              <a:rPr lang="en-US" sz="2400" dirty="0" smtClean="0"/>
              <a:t>, and click </a:t>
            </a:r>
            <a:r>
              <a:rPr lang="en-US" sz="2400" b="1" dirty="0" smtClean="0"/>
              <a:t>Process</a:t>
            </a:r>
            <a:r>
              <a:rPr lang="en-US" sz="2400" dirty="0" smtClean="0"/>
              <a:t> in the </a:t>
            </a:r>
            <a:r>
              <a:rPr lang="en-US" sz="2400" dirty="0" err="1" smtClean="0"/>
              <a:t>SmartArt</a:t>
            </a:r>
            <a:r>
              <a:rPr lang="en-US" sz="2400" dirty="0" smtClean="0"/>
              <a:t> type pane.</a:t>
            </a:r>
          </a:p>
          <a:p>
            <a:endParaRPr lang="en-US" sz="2400" dirty="0"/>
          </a:p>
        </p:txBody>
      </p:sp>
    </p:spTree>
    <p:extLst>
      <p:ext uri="{BB962C8B-B14F-4D97-AF65-F5344CB8AC3E}">
        <p14:creationId xmlns:p14="http://schemas.microsoft.com/office/powerpoint/2010/main" val="158560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Block Arrow</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smtClean="0"/>
              <a:t>Continuous Arrow </a:t>
            </a:r>
            <a:br>
              <a:rPr lang="en-US" sz="2400" b="1" dirty="0" smtClean="0"/>
            </a:br>
            <a:r>
              <a:rPr lang="en-US" sz="2400" b="1" dirty="0" smtClean="0"/>
              <a:t>Process</a:t>
            </a:r>
            <a:r>
              <a:rPr lang="en-US" sz="2400" dirty="0" smtClean="0"/>
              <a:t> (third row, third </a:t>
            </a:r>
            <a:br>
              <a:rPr lang="en-US" sz="2400" dirty="0" smtClean="0"/>
            </a:br>
            <a:r>
              <a:rPr lang="en-US" sz="2400" dirty="0" smtClean="0"/>
              <a:t>from left) and click </a:t>
            </a:r>
            <a:r>
              <a:rPr lang="en-US" sz="2400" b="1" dirty="0" smtClean="0"/>
              <a:t>OK</a:t>
            </a:r>
            <a:r>
              <a:rPr lang="en-US" sz="2400" dirty="0" smtClean="0"/>
              <a:t>. </a:t>
            </a:r>
            <a:br>
              <a:rPr lang="en-US" sz="2400" dirty="0" smtClean="0"/>
            </a:br>
            <a:r>
              <a:rPr lang="en-US" sz="2400" dirty="0" smtClean="0"/>
              <a:t>See the figure.</a:t>
            </a:r>
          </a:p>
          <a:p>
            <a:pPr marL="457200" indent="-457200">
              <a:buFont typeface="+mj-lt"/>
              <a:buAutoNum type="arabicPeriod" startAt="5"/>
            </a:pPr>
            <a:r>
              <a:rPr lang="en-US" sz="2400" dirty="0" smtClean="0"/>
              <a:t>Click </a:t>
            </a:r>
            <a:r>
              <a:rPr lang="en-US" sz="2400" b="1" dirty="0" smtClean="0"/>
              <a:t>any edge</a:t>
            </a:r>
            <a:r>
              <a:rPr lang="en-US" sz="2400" dirty="0" smtClean="0"/>
              <a:t> of the </a:t>
            </a:r>
            <a:br>
              <a:rPr lang="en-US" sz="2400" dirty="0" smtClean="0"/>
            </a:br>
            <a:r>
              <a:rPr lang="en-US" sz="2400" dirty="0" err="1" smtClean="0"/>
              <a:t>SmartArt</a:t>
            </a:r>
            <a:r>
              <a:rPr lang="en-US" sz="2400" dirty="0" smtClean="0"/>
              <a:t> image to </a:t>
            </a:r>
            <a:br>
              <a:rPr lang="en-US" sz="2400" dirty="0" smtClean="0"/>
            </a:br>
            <a:r>
              <a:rPr lang="en-US" sz="2400" dirty="0" smtClean="0"/>
              <a:t>display the move </a:t>
            </a:r>
            <a:br>
              <a:rPr lang="en-US" sz="2400" dirty="0" smtClean="0"/>
            </a:br>
            <a:r>
              <a:rPr lang="en-US" sz="2400" dirty="0" smtClean="0"/>
              <a:t>pointer and click and </a:t>
            </a:r>
            <a:br>
              <a:rPr lang="en-US" sz="2400" dirty="0" smtClean="0"/>
            </a:br>
            <a:r>
              <a:rPr lang="en-US" sz="2400" dirty="0" smtClean="0"/>
              <a:t>drag the pointer to </a:t>
            </a:r>
            <a:br>
              <a:rPr lang="en-US" sz="2400" dirty="0" smtClean="0"/>
            </a:br>
            <a:r>
              <a:rPr lang="en-US" sz="2400" dirty="0" smtClean="0"/>
              <a:t>move the image below </a:t>
            </a:r>
            <a:br>
              <a:rPr lang="en-US" sz="2400" dirty="0" smtClean="0"/>
            </a:br>
            <a:r>
              <a:rPr lang="en-US" sz="2400" dirty="0" smtClean="0"/>
              <a:t>the block arrow shape.</a:t>
            </a:r>
          </a:p>
        </p:txBody>
      </p:sp>
      <p:pic>
        <p:nvPicPr>
          <p:cNvPr id="4" name="Picture 3" descr="f1113.JPG"/>
          <p:cNvPicPr>
            <a:picLocks noChangeAspect="1"/>
          </p:cNvPicPr>
          <p:nvPr/>
        </p:nvPicPr>
        <p:blipFill>
          <a:blip r:embed="rId3"/>
          <a:stretch>
            <a:fillRect/>
          </a:stretch>
        </p:blipFill>
        <p:spPr>
          <a:xfrm>
            <a:off x="4238625" y="2133600"/>
            <a:ext cx="4371975" cy="3228454"/>
          </a:xfrm>
          <a:prstGeom prst="rect">
            <a:avLst/>
          </a:prstGeom>
        </p:spPr>
      </p:pic>
    </p:spTree>
    <p:extLst>
      <p:ext uri="{BB962C8B-B14F-4D97-AF65-F5344CB8AC3E}">
        <p14:creationId xmlns:p14="http://schemas.microsoft.com/office/powerpoint/2010/main" val="894741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Block Arrow</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The first placeholder is already active. Key </a:t>
            </a:r>
            <a:r>
              <a:rPr lang="en-US" sz="2400" b="1" dirty="0" smtClean="0"/>
              <a:t>Call Today!</a:t>
            </a:r>
            <a:r>
              <a:rPr lang="en-US" sz="2400" dirty="0" smtClean="0"/>
              <a:t>.</a:t>
            </a:r>
          </a:p>
          <a:p>
            <a:pPr marL="457200" indent="-457200">
              <a:buFont typeface="+mj-lt"/>
              <a:buAutoNum type="arabicPeriod" startAt="7"/>
            </a:pPr>
            <a:r>
              <a:rPr lang="en-US" sz="2400" dirty="0" smtClean="0"/>
              <a:t>In the second placeholder, key </a:t>
            </a:r>
            <a:r>
              <a:rPr lang="en-US" sz="2400" b="1" dirty="0" smtClean="0"/>
              <a:t>Sail this Summer!</a:t>
            </a:r>
            <a:r>
              <a:rPr lang="en-US" sz="2400" dirty="0" smtClean="0"/>
              <a:t>.</a:t>
            </a:r>
          </a:p>
          <a:p>
            <a:pPr marL="457200" indent="-457200">
              <a:buFont typeface="+mj-lt"/>
              <a:buAutoNum type="arabicPeriod" startAt="7"/>
            </a:pPr>
            <a:r>
              <a:rPr lang="en-US" sz="2400" dirty="0" smtClean="0"/>
              <a:t>Select the third </a:t>
            </a:r>
            <a:r>
              <a:rPr lang="en-US" sz="2400" b="1" dirty="0" smtClean="0"/>
              <a:t>[Text]</a:t>
            </a:r>
            <a:r>
              <a:rPr lang="en-US" sz="2400" dirty="0" smtClean="0"/>
              <a:t> placeholder and press </a:t>
            </a:r>
            <a:r>
              <a:rPr lang="en-US" sz="2400" b="1" dirty="0" smtClean="0"/>
              <a:t>Backspace</a:t>
            </a:r>
            <a:r>
              <a:rPr lang="en-US" sz="2400" dirty="0" smtClean="0"/>
              <a:t> to delete the third placeholder bullet.</a:t>
            </a:r>
          </a:p>
          <a:p>
            <a:pPr marL="457200" indent="-457200">
              <a:buFont typeface="+mj-lt"/>
              <a:buAutoNum type="arabicPeriod" startAt="7"/>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p:txBody>
      </p:sp>
    </p:spTree>
    <p:extLst>
      <p:ext uri="{BB962C8B-B14F-4D97-AF65-F5344CB8AC3E}">
        <p14:creationId xmlns:p14="http://schemas.microsoft.com/office/powerpoint/2010/main" val="2248088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Creating a Flowchart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 </a:t>
            </a:r>
            <a:r>
              <a:rPr lang="en-US" sz="2400" b="1" i="1" dirty="0" smtClean="0"/>
              <a:t>flowchart </a:t>
            </a:r>
            <a:r>
              <a:rPr lang="en-US" sz="2400" dirty="0" smtClean="0"/>
              <a:t>is a schematic representation of a process—a working map for reaching your final product or decision. </a:t>
            </a:r>
          </a:p>
          <a:p>
            <a:r>
              <a:rPr lang="en-US" sz="2400" dirty="0" smtClean="0"/>
              <a:t>A flowchart shows the steps in a process, such as in the instructions for assembling a new computer, a diagram of a manufacturing plant’s work flow, or the required steps for responding to a request for proposal (RFP). </a:t>
            </a:r>
          </a:p>
          <a:p>
            <a:r>
              <a:rPr lang="en-US" sz="2400" dirty="0" smtClean="0"/>
              <a:t>You can create a flowchart by inserting Flowchart shapes and connectors or use a Process </a:t>
            </a:r>
            <a:r>
              <a:rPr lang="en-US" sz="2400" dirty="0" err="1" smtClean="0"/>
              <a:t>SmartArt</a:t>
            </a:r>
            <a:r>
              <a:rPr lang="en-US" sz="2400" dirty="0" smtClean="0"/>
              <a:t> graphic. </a:t>
            </a:r>
          </a:p>
          <a:p>
            <a:r>
              <a:rPr lang="en-US" sz="2400" dirty="0" smtClean="0"/>
              <a:t>You can add more detail when you create a flowchart by using the flowchart shapes. </a:t>
            </a:r>
          </a:p>
          <a:p>
            <a:r>
              <a:rPr lang="en-US" sz="2400" dirty="0" smtClean="0"/>
              <a:t>The </a:t>
            </a:r>
            <a:r>
              <a:rPr lang="en-US" sz="2400" dirty="0" err="1" smtClean="0"/>
              <a:t>SmartArt</a:t>
            </a:r>
            <a:r>
              <a:rPr lang="en-US" sz="2400" dirty="0" smtClean="0"/>
              <a:t> graphic saves time but provides less detail. </a:t>
            </a:r>
          </a:p>
          <a:p>
            <a:endParaRPr lang="en-US" sz="2400" dirty="0"/>
          </a:p>
        </p:txBody>
      </p:sp>
    </p:spTree>
    <p:extLst>
      <p:ext uri="{BB962C8B-B14F-4D97-AF65-F5344CB8AC3E}">
        <p14:creationId xmlns:p14="http://schemas.microsoft.com/office/powerpoint/2010/main" val="3542458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Creating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flowchart’s intended use and the amount of detail needed determine which style should be used. In the next exercise, you construct a flowchart.</a:t>
            </a:r>
          </a:p>
          <a:p>
            <a:r>
              <a:rPr lang="en-US" sz="2400" dirty="0" smtClean="0"/>
              <a:t>Flowchart shapes provide an indication of what happens during the flow of work. In the </a:t>
            </a:r>
            <a:br>
              <a:rPr lang="en-US" sz="2400" dirty="0" smtClean="0"/>
            </a:br>
            <a:r>
              <a:rPr lang="en-US" sz="2400" dirty="0" smtClean="0"/>
              <a:t>Flowchart worksheet, for </a:t>
            </a:r>
            <a:br>
              <a:rPr lang="en-US" sz="2400" dirty="0" smtClean="0"/>
            </a:br>
            <a:r>
              <a:rPr lang="en-US" sz="2400" dirty="0" smtClean="0"/>
              <a:t>example, the chart begins with </a:t>
            </a:r>
            <a:br>
              <a:rPr lang="en-US" sz="2400" dirty="0" smtClean="0"/>
            </a:br>
            <a:r>
              <a:rPr lang="en-US" sz="2400" dirty="0" smtClean="0"/>
              <a:t>a Preparation shape. Use a </a:t>
            </a:r>
            <a:br>
              <a:rPr lang="en-US" sz="2400" dirty="0" smtClean="0"/>
            </a:br>
            <a:r>
              <a:rPr lang="en-US" sz="2400" dirty="0" smtClean="0"/>
              <a:t>diamond shape to indicate a </a:t>
            </a:r>
            <a:br>
              <a:rPr lang="en-US" sz="2400" dirty="0" smtClean="0"/>
            </a:br>
            <a:r>
              <a:rPr lang="en-US" sz="2400" dirty="0" smtClean="0"/>
              <a:t>decision. Connector arrows point </a:t>
            </a:r>
            <a:br>
              <a:rPr lang="en-US" sz="2400" dirty="0" smtClean="0"/>
            </a:br>
            <a:r>
              <a:rPr lang="en-US" sz="2400" dirty="0" smtClean="0"/>
              <a:t>one direction if the decision is </a:t>
            </a:r>
            <a:br>
              <a:rPr lang="en-US" sz="2400" dirty="0" smtClean="0"/>
            </a:br>
            <a:r>
              <a:rPr lang="en-US" sz="2400" dirty="0" smtClean="0"/>
              <a:t>no, and point the other direction </a:t>
            </a:r>
            <a:br>
              <a:rPr lang="en-US" sz="2400" dirty="0" smtClean="0"/>
            </a:br>
            <a:r>
              <a:rPr lang="en-US" sz="2400" dirty="0" smtClean="0"/>
              <a:t>for yes. See the figure.</a:t>
            </a:r>
          </a:p>
          <a:p>
            <a:endParaRPr lang="en-US" sz="2400" dirty="0" smtClean="0"/>
          </a:p>
          <a:p>
            <a:endParaRPr lang="en-US" sz="2400" dirty="0"/>
          </a:p>
        </p:txBody>
      </p:sp>
      <p:pic>
        <p:nvPicPr>
          <p:cNvPr id="4" name="Picture 3" descr="f1114.JPG"/>
          <p:cNvPicPr>
            <a:picLocks noChangeAspect="1"/>
          </p:cNvPicPr>
          <p:nvPr/>
        </p:nvPicPr>
        <p:blipFill>
          <a:blip r:embed="rId3"/>
          <a:stretch>
            <a:fillRect/>
          </a:stretch>
        </p:blipFill>
        <p:spPr>
          <a:xfrm>
            <a:off x="5181600" y="3362325"/>
            <a:ext cx="3501740" cy="3038475"/>
          </a:xfrm>
          <a:prstGeom prst="rect">
            <a:avLst/>
          </a:prstGeom>
        </p:spPr>
      </p:pic>
    </p:spTree>
    <p:extLst>
      <p:ext uri="{BB962C8B-B14F-4D97-AF65-F5344CB8AC3E}">
        <p14:creationId xmlns:p14="http://schemas.microsoft.com/office/powerpoint/2010/main" val="3361837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 Flowchart</a:t>
            </a:r>
          </a:p>
        </p:txBody>
      </p:sp>
      <p:sp>
        <p:nvSpPr>
          <p:cNvPr id="21506" name="Rectangle 3"/>
          <p:cNvSpPr>
            <a:spLocks noGrp="1" noChangeArrowheads="1"/>
          </p:cNvSpPr>
          <p:nvPr>
            <p:ph type="body" idx="1"/>
          </p:nvPr>
        </p:nvSpPr>
        <p:spPr>
          <a:xfrm>
            <a:off x="457200" y="1524000"/>
            <a:ext cx="8229600" cy="4876800"/>
          </a:xfrm>
        </p:spPr>
        <p:txBody>
          <a:bodyPr/>
          <a:lstStyle/>
          <a:p>
            <a:r>
              <a:rPr lang="en-US" sz="2400" b="1" dirty="0" smtClean="0"/>
              <a:t>OPEN</a:t>
            </a:r>
            <a:r>
              <a:rPr lang="en-US" sz="2400" dirty="0" smtClean="0"/>
              <a:t> the </a:t>
            </a:r>
            <a:r>
              <a:rPr lang="en-US" sz="2400" b="1" i="1" dirty="0" smtClean="0"/>
              <a:t>Graphics</a:t>
            </a:r>
            <a:r>
              <a:rPr lang="en-US" sz="2400" dirty="0" smtClean="0"/>
              <a:t> workbook file for this lesson.</a:t>
            </a:r>
          </a:p>
          <a:p>
            <a:pPr marL="457200" indent="-457200">
              <a:buFont typeface="+mj-lt"/>
              <a:buAutoNum type="arabicPeriod"/>
            </a:pPr>
            <a:r>
              <a:rPr lang="en-US" sz="2400" dirty="0" smtClean="0"/>
              <a:t>On the </a:t>
            </a:r>
            <a:r>
              <a:rPr lang="en-US" sz="2400" i="1" dirty="0" smtClean="0"/>
              <a:t>Flowchart 1</a:t>
            </a:r>
            <a:r>
              <a:rPr lang="en-US" sz="2400" dirty="0" smtClean="0"/>
              <a:t> worksheet, click the </a:t>
            </a:r>
            <a:r>
              <a:rPr lang="en-US" sz="2400" b="1" dirty="0" smtClean="0"/>
              <a:t>Insert</a:t>
            </a:r>
            <a:r>
              <a:rPr lang="en-US" sz="2400" dirty="0" smtClean="0"/>
              <a:t> tab, and then click </a:t>
            </a:r>
            <a:r>
              <a:rPr lang="en-US" sz="2400" b="1" dirty="0" smtClean="0"/>
              <a:t>Shapes</a:t>
            </a:r>
            <a:r>
              <a:rPr lang="en-US" sz="2400" dirty="0" smtClean="0"/>
              <a:t> to produce the Shapes gallery.</a:t>
            </a:r>
          </a:p>
          <a:p>
            <a:pPr marL="457200" indent="-457200">
              <a:buFont typeface="+mj-lt"/>
              <a:buAutoNum type="arabicPeriod"/>
            </a:pPr>
            <a:r>
              <a:rPr lang="en-US" sz="2400" dirty="0" smtClean="0"/>
              <a:t>In the </a:t>
            </a:r>
            <a:r>
              <a:rPr lang="en-US" sz="2400" i="1" dirty="0" smtClean="0"/>
              <a:t>Block Arrows</a:t>
            </a:r>
            <a:r>
              <a:rPr lang="en-US" sz="2400" dirty="0" smtClean="0"/>
              <a:t> section of </a:t>
            </a:r>
            <a:br>
              <a:rPr lang="en-US" sz="2400" dirty="0" smtClean="0"/>
            </a:br>
            <a:r>
              <a:rPr lang="en-US" sz="2400" dirty="0" smtClean="0"/>
              <a:t>the gallery, click </a:t>
            </a:r>
            <a:r>
              <a:rPr lang="en-US" sz="2400" b="1" dirty="0" smtClean="0"/>
              <a:t>Down Arrow</a:t>
            </a:r>
            <a:r>
              <a:rPr lang="en-US" sz="2400" dirty="0" smtClean="0"/>
              <a:t>. </a:t>
            </a:r>
            <a:br>
              <a:rPr lang="en-US" sz="2400" dirty="0" smtClean="0"/>
            </a:br>
            <a:r>
              <a:rPr lang="en-US" sz="2400" dirty="0" smtClean="0"/>
              <a:t>The arrow is now in the work-</a:t>
            </a:r>
            <a:br>
              <a:rPr lang="en-US" sz="2400" dirty="0" smtClean="0"/>
            </a:br>
            <a:r>
              <a:rPr lang="en-US" sz="2400" dirty="0" smtClean="0"/>
              <a:t>sheet. Move the newly inserted </a:t>
            </a:r>
            <a:br>
              <a:rPr lang="en-US" sz="2400" dirty="0" smtClean="0"/>
            </a:br>
            <a:r>
              <a:rPr lang="en-US" sz="2400" dirty="0" smtClean="0"/>
              <a:t>arrow to the bottom point of the </a:t>
            </a:r>
            <a:br>
              <a:rPr lang="en-US" sz="2400" dirty="0" smtClean="0"/>
            </a:br>
            <a:r>
              <a:rPr lang="en-US" sz="2400" dirty="0" smtClean="0"/>
              <a:t>last diamond. Adjust the arrow’s </a:t>
            </a:r>
            <a:br>
              <a:rPr lang="en-US" sz="2400" dirty="0" smtClean="0"/>
            </a:br>
            <a:r>
              <a:rPr lang="en-US" sz="2400" dirty="0" smtClean="0"/>
              <a:t>size to resemble the arrows. </a:t>
            </a:r>
            <a:br>
              <a:rPr lang="en-US" sz="2400" dirty="0" smtClean="0"/>
            </a:br>
            <a:r>
              <a:rPr lang="en-US" sz="2400" dirty="0" smtClean="0"/>
              <a:t>Move to have the arrow reside </a:t>
            </a:r>
            <a:br>
              <a:rPr lang="en-US" sz="2400" dirty="0" smtClean="0"/>
            </a:br>
            <a:r>
              <a:rPr lang="en-US" sz="2400" dirty="0" smtClean="0"/>
              <a:t>below the point of the diamond </a:t>
            </a:r>
            <a:br>
              <a:rPr lang="en-US" sz="2400" dirty="0" smtClean="0"/>
            </a:br>
            <a:r>
              <a:rPr lang="en-US" sz="2400" dirty="0" smtClean="0"/>
              <a:t>(see the figure).</a:t>
            </a:r>
          </a:p>
          <a:p>
            <a:endParaRPr lang="en-US" sz="2400" dirty="0"/>
          </a:p>
        </p:txBody>
      </p:sp>
      <p:pic>
        <p:nvPicPr>
          <p:cNvPr id="4" name="Picture 3" descr="f1115.JPG"/>
          <p:cNvPicPr>
            <a:picLocks noChangeAspect="1"/>
          </p:cNvPicPr>
          <p:nvPr/>
        </p:nvPicPr>
        <p:blipFill>
          <a:blip r:embed="rId3"/>
          <a:stretch>
            <a:fillRect/>
          </a:stretch>
        </p:blipFill>
        <p:spPr>
          <a:xfrm>
            <a:off x="5257800" y="3040952"/>
            <a:ext cx="3429000" cy="3283648"/>
          </a:xfrm>
          <a:prstGeom prst="rect">
            <a:avLst/>
          </a:prstGeom>
        </p:spPr>
      </p:pic>
    </p:spTree>
    <p:extLst>
      <p:ext uri="{BB962C8B-B14F-4D97-AF65-F5344CB8AC3E}">
        <p14:creationId xmlns:p14="http://schemas.microsoft.com/office/powerpoint/2010/main" val="1225948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Insert</a:t>
            </a:r>
            <a:r>
              <a:rPr lang="en-US" sz="2400" dirty="0" smtClean="0"/>
              <a:t> tab and click </a:t>
            </a:r>
            <a:r>
              <a:rPr lang="en-US" sz="2400" b="1" dirty="0" smtClean="0"/>
              <a:t>Shapes</a:t>
            </a:r>
            <a:r>
              <a:rPr lang="en-US" sz="2400" dirty="0" smtClean="0"/>
              <a:t>. In the Shapes gallery, click the </a:t>
            </a:r>
            <a:r>
              <a:rPr lang="en-US" sz="2400" b="1" dirty="0" smtClean="0"/>
              <a:t>Flowchart: Process</a:t>
            </a:r>
            <a:r>
              <a:rPr lang="en-US" sz="2400" dirty="0" smtClean="0"/>
              <a:t> shape. Insert the image below the arrow. Make the newly inserted arrow the approximate size of the existing arrows.</a:t>
            </a:r>
          </a:p>
          <a:p>
            <a:pPr marL="457200" indent="-457200">
              <a:buFont typeface="+mj-lt"/>
              <a:buAutoNum type="arabicPeriod" startAt="3"/>
            </a:pPr>
            <a:r>
              <a:rPr lang="en-US" sz="2400" dirty="0" smtClean="0"/>
              <a:t>Click in the </a:t>
            </a:r>
            <a:r>
              <a:rPr lang="en-US" sz="2400" i="1" dirty="0" smtClean="0"/>
              <a:t>Process</a:t>
            </a:r>
            <a:r>
              <a:rPr lang="en-US" sz="2400" dirty="0" smtClean="0"/>
              <a:t> shape, then key </a:t>
            </a:r>
            <a:r>
              <a:rPr lang="en-US" sz="2400" b="1" dirty="0" smtClean="0"/>
              <a:t>Prepare worksheet to calculate potential earnings</a:t>
            </a:r>
            <a:r>
              <a:rPr lang="en-US" sz="2400" dirty="0" smtClean="0"/>
              <a:t>.</a:t>
            </a:r>
          </a:p>
          <a:p>
            <a:pPr marL="457200" indent="-457200">
              <a:buFont typeface="+mj-lt"/>
              <a:buAutoNum type="arabicPeriod" startAt="3"/>
            </a:pPr>
            <a:r>
              <a:rPr lang="en-US" sz="2400" dirty="0" smtClean="0"/>
              <a:t>Click </a:t>
            </a:r>
            <a:r>
              <a:rPr lang="en-US" sz="2400" b="1" dirty="0" smtClean="0"/>
              <a:t>Sheet2</a:t>
            </a:r>
            <a:r>
              <a:rPr lang="en-US" sz="2400" dirty="0" smtClean="0"/>
              <a:t> and rename it </a:t>
            </a:r>
            <a:r>
              <a:rPr lang="en-US" sz="2400" b="1" dirty="0" smtClean="0"/>
              <a:t>Flowchart 2</a:t>
            </a:r>
            <a:r>
              <a:rPr lang="en-US" sz="2400" dirty="0" smtClean="0"/>
              <a:t>.</a:t>
            </a:r>
          </a:p>
          <a:p>
            <a:pPr marL="457200" indent="-457200">
              <a:buFont typeface="+mj-lt"/>
              <a:buAutoNum type="arabicPeriod" startAt="3"/>
            </a:pPr>
            <a:r>
              <a:rPr lang="en-US" sz="2400" dirty="0" smtClean="0"/>
              <a:t>With the </a:t>
            </a:r>
            <a:r>
              <a:rPr lang="en-US" sz="2400" i="1" dirty="0" smtClean="0"/>
              <a:t>Flowchart 2</a:t>
            </a:r>
            <a:r>
              <a:rPr lang="en-US" sz="2400" dirty="0" smtClean="0"/>
              <a:t> worksheet the active sheet, click the </a:t>
            </a:r>
            <a:r>
              <a:rPr lang="en-US" sz="2400" b="1" dirty="0" smtClean="0"/>
              <a:t>Insert</a:t>
            </a:r>
            <a:r>
              <a:rPr lang="en-US" sz="2400" dirty="0" smtClean="0"/>
              <a:t> tab, and click </a:t>
            </a:r>
            <a:r>
              <a:rPr lang="en-US" sz="2400" b="1" dirty="0" err="1" smtClean="0"/>
              <a:t>SmartArt</a:t>
            </a:r>
            <a:r>
              <a:rPr lang="en-US" sz="2400" dirty="0" smtClean="0"/>
              <a:t>. The </a:t>
            </a:r>
            <a:r>
              <a:rPr lang="en-US" sz="2400" i="1" dirty="0" smtClean="0"/>
              <a:t>Choose a </a:t>
            </a:r>
            <a:r>
              <a:rPr lang="en-US" sz="2400" i="1" dirty="0" err="1" smtClean="0"/>
              <a:t>SmartArt</a:t>
            </a:r>
            <a:r>
              <a:rPr lang="en-US" sz="2400" i="1" dirty="0" smtClean="0"/>
              <a:t> Graphic</a:t>
            </a:r>
            <a:r>
              <a:rPr lang="en-US" sz="2400" dirty="0" smtClean="0"/>
              <a:t> dialog box opens.</a:t>
            </a:r>
          </a:p>
          <a:p>
            <a:endParaRPr lang="en-US" sz="2400" dirty="0"/>
          </a:p>
        </p:txBody>
      </p:sp>
    </p:spTree>
    <p:extLst>
      <p:ext uri="{BB962C8B-B14F-4D97-AF65-F5344CB8AC3E}">
        <p14:creationId xmlns:p14="http://schemas.microsoft.com/office/powerpoint/2010/main" val="2642145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7"/>
            </a:pPr>
            <a:r>
              <a:rPr lang="en-US" sz="2400" dirty="0" smtClean="0"/>
              <a:t>Click </a:t>
            </a:r>
            <a:r>
              <a:rPr lang="en-US" sz="2400" b="1" dirty="0" smtClean="0"/>
              <a:t>Process</a:t>
            </a:r>
            <a:r>
              <a:rPr lang="en-US" sz="2400" dirty="0" smtClean="0"/>
              <a:t> in the Type pane. Scroll through the list, pointing to the process to locate and click </a:t>
            </a:r>
            <a:r>
              <a:rPr lang="en-US" sz="2400" b="1" dirty="0" smtClean="0"/>
              <a:t>Vertical Process</a:t>
            </a:r>
            <a:r>
              <a:rPr lang="en-US" sz="2400" dirty="0" smtClean="0"/>
              <a:t> (sixth row, third from left) in the Layout pane. The Vertical Process layout is used to show a progression or sequential steps in a task, process, or work flow from top to bottom. This </a:t>
            </a:r>
            <a:r>
              <a:rPr lang="en-US" sz="2400" dirty="0" err="1" smtClean="0"/>
              <a:t>SmartArt</a:t>
            </a:r>
            <a:r>
              <a:rPr lang="en-US" sz="2400" dirty="0" smtClean="0"/>
              <a:t> layout works best with Level 1 text without a great deal of detail. Click </a:t>
            </a:r>
            <a:r>
              <a:rPr lang="en-US" sz="2400" b="1" dirty="0" smtClean="0"/>
              <a:t>OK</a:t>
            </a:r>
            <a:r>
              <a:rPr lang="en-US" sz="2400" dirty="0" smtClean="0"/>
              <a:t> to insert the graphic. The </a:t>
            </a:r>
            <a:r>
              <a:rPr lang="en-US" sz="2400" i="1" dirty="0" err="1" smtClean="0"/>
              <a:t>SmartArt</a:t>
            </a:r>
            <a:r>
              <a:rPr lang="en-US" sz="2400" i="1" dirty="0" smtClean="0"/>
              <a:t> Tools</a:t>
            </a:r>
            <a:r>
              <a:rPr lang="en-US" sz="2400" dirty="0" smtClean="0"/>
              <a:t> tab is now active on the Ribbon.</a:t>
            </a:r>
          </a:p>
          <a:p>
            <a:pPr marL="457200" indent="-457200">
              <a:buFont typeface="+mj-lt"/>
              <a:buAutoNum type="arabicPeriod" startAt="7"/>
            </a:pPr>
            <a:r>
              <a:rPr lang="en-US" sz="2400" dirty="0" smtClean="0"/>
              <a:t>With the insertion point in the first </a:t>
            </a:r>
            <a:r>
              <a:rPr lang="en-US" sz="2400" b="1" dirty="0" smtClean="0"/>
              <a:t>[Text]</a:t>
            </a:r>
            <a:r>
              <a:rPr lang="en-US" sz="2400" dirty="0" smtClean="0"/>
              <a:t> placeholder in the Text pane, key </a:t>
            </a:r>
            <a:r>
              <a:rPr lang="en-US" sz="2400" b="1" dirty="0" smtClean="0"/>
              <a:t>Review RFP</a:t>
            </a:r>
            <a:r>
              <a:rPr lang="en-US" sz="2400" dirty="0" smtClean="0"/>
              <a:t>.</a:t>
            </a:r>
          </a:p>
          <a:p>
            <a:pPr marL="457200" indent="-457200">
              <a:buFont typeface="+mj-lt"/>
              <a:buAutoNum type="arabicPeriod" startAt="7"/>
            </a:pPr>
            <a:r>
              <a:rPr lang="en-US" sz="2400" dirty="0" smtClean="0"/>
              <a:t>In the second placeholder, key </a:t>
            </a:r>
            <a:r>
              <a:rPr lang="en-US" sz="2400" b="1" dirty="0" smtClean="0"/>
              <a:t>Personnel?</a:t>
            </a:r>
            <a:r>
              <a:rPr lang="en-US" sz="2400" dirty="0" smtClean="0"/>
              <a:t>.</a:t>
            </a:r>
          </a:p>
        </p:txBody>
      </p:sp>
    </p:spTree>
    <p:extLst>
      <p:ext uri="{BB962C8B-B14F-4D97-AF65-F5344CB8AC3E}">
        <p14:creationId xmlns:p14="http://schemas.microsoft.com/office/powerpoint/2010/main" val="393286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Inserting a Picture from a File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Pictures can be an integral part of creating a compelling worksheet. </a:t>
            </a:r>
          </a:p>
          <a:p>
            <a:r>
              <a:rPr lang="en-US" sz="2400" dirty="0" smtClean="0"/>
              <a:t>You can insert or copy pictures into a worksheet from image providers or files on your computer, such as your favorite digital photographs. </a:t>
            </a:r>
          </a:p>
          <a:p>
            <a:r>
              <a:rPr lang="en-US" sz="2400" dirty="0" smtClean="0"/>
              <a:t>A well-chosen picture can portray a powerful message, or it can be used to enhance a chart or other Excel graphic display. </a:t>
            </a:r>
          </a:p>
          <a:p>
            <a:r>
              <a:rPr lang="en-US" sz="2400" dirty="0" smtClean="0"/>
              <a:t>Using Excel’s Insert Picture command, you can customize the presentation of worksheet data with selected photographs. </a:t>
            </a:r>
          </a:p>
          <a:p>
            <a:r>
              <a:rPr lang="en-US" sz="2400" dirty="0" smtClean="0"/>
              <a:t>In the next exercise, you will insert pictures from a file.</a:t>
            </a:r>
          </a:p>
          <a:p>
            <a:endParaRPr lang="en-US" sz="2400" dirty="0"/>
          </a:p>
        </p:txBody>
      </p:sp>
    </p:spTree>
    <p:extLst>
      <p:ext uri="{BB962C8B-B14F-4D97-AF65-F5344CB8AC3E}">
        <p14:creationId xmlns:p14="http://schemas.microsoft.com/office/powerpoint/2010/main" val="795787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 Flowchart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In the third placeholder text box, key </a:t>
            </a:r>
            <a:r>
              <a:rPr lang="en-US" sz="2400" b="1" dirty="0" smtClean="0"/>
              <a:t>Time?</a:t>
            </a:r>
            <a:r>
              <a:rPr lang="en-US" sz="2400" dirty="0" smtClean="0"/>
              <a:t>. Press </a:t>
            </a:r>
            <a:r>
              <a:rPr lang="en-US" sz="2400" b="1" dirty="0" smtClean="0"/>
              <a:t>Enter</a:t>
            </a:r>
            <a:r>
              <a:rPr lang="en-US" sz="2400" dirty="0" smtClean="0"/>
              <a:t>. You have now added another text box in the text pane.</a:t>
            </a:r>
          </a:p>
          <a:p>
            <a:pPr marL="457200" indent="-457200">
              <a:buFont typeface="+mj-lt"/>
              <a:buAutoNum type="arabicPeriod" startAt="10"/>
            </a:pPr>
            <a:r>
              <a:rPr lang="en-US" sz="2400" dirty="0" smtClean="0"/>
              <a:t>Key </a:t>
            </a:r>
            <a:r>
              <a:rPr lang="en-US" sz="2400" b="1" dirty="0" smtClean="0"/>
              <a:t>Prepare Worksheet</a:t>
            </a:r>
            <a:r>
              <a:rPr lang="en-US" sz="2400" dirty="0" smtClean="0"/>
              <a:t>. The size and shape of the rectangles in the diagram change as you enter a longer text string.</a:t>
            </a:r>
          </a:p>
          <a:p>
            <a:pPr marL="457200" indent="-457200">
              <a:buFont typeface="+mj-lt"/>
              <a:buAutoNum type="arabicPeriod" startAt="10"/>
            </a:pPr>
            <a:r>
              <a:rPr lang="en-US" sz="2400" b="1" dirty="0" smtClean="0"/>
              <a:t>SAVE</a:t>
            </a:r>
            <a:r>
              <a:rPr lang="en-US" sz="2400" dirty="0" smtClean="0"/>
              <a:t> the workbook as </a:t>
            </a:r>
            <a:r>
              <a:rPr lang="en-US" sz="2400" b="1" i="1" dirty="0" smtClean="0"/>
              <a:t>Graphics 1</a:t>
            </a:r>
            <a:r>
              <a:rPr lang="en-US" sz="2400" dirty="0" smtClean="0"/>
              <a:t>.</a:t>
            </a:r>
          </a:p>
          <a:p>
            <a:r>
              <a:rPr lang="en-US" sz="2400" b="1" dirty="0" smtClean="0"/>
              <a:t>LEAVE</a:t>
            </a:r>
            <a:r>
              <a:rPr lang="en-US" sz="2400" dirty="0" smtClean="0"/>
              <a:t> the workbook open to use in the next exercise.</a:t>
            </a:r>
          </a:p>
          <a:p>
            <a:endParaRPr lang="en-US" sz="2400" dirty="0"/>
          </a:p>
        </p:txBody>
      </p:sp>
    </p:spTree>
    <p:extLst>
      <p:ext uri="{BB962C8B-B14F-4D97-AF65-F5344CB8AC3E}">
        <p14:creationId xmlns:p14="http://schemas.microsoft.com/office/powerpoint/2010/main" val="3729169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Creating an Organization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One of the most common uses for the Hierarchy layout is a company organization chart. An </a:t>
            </a:r>
            <a:r>
              <a:rPr lang="en-US" sz="2400" b="1" i="1" dirty="0" smtClean="0"/>
              <a:t>organization chart </a:t>
            </a:r>
            <a:r>
              <a:rPr lang="en-US" sz="2400" dirty="0" smtClean="0"/>
              <a:t>graphically illustrates the management structure of an organization. </a:t>
            </a:r>
          </a:p>
          <a:p>
            <a:r>
              <a:rPr lang="en-US" sz="2400" dirty="0" smtClean="0"/>
              <a:t>When you choose this layout, additional functionality, such as the assistant shape and hanging layouts, become available. </a:t>
            </a:r>
          </a:p>
          <a:p>
            <a:r>
              <a:rPr lang="en-US" sz="2400" dirty="0" smtClean="0"/>
              <a:t>In the next exercise, you will create and modify an organization chart.</a:t>
            </a:r>
          </a:p>
          <a:p>
            <a:endParaRPr lang="en-US" sz="2400" dirty="0"/>
          </a:p>
        </p:txBody>
      </p:sp>
    </p:spTree>
    <p:extLst>
      <p:ext uri="{BB962C8B-B14F-4D97-AF65-F5344CB8AC3E}">
        <p14:creationId xmlns:p14="http://schemas.microsoft.com/office/powerpoint/2010/main" val="4078832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Create an Organization Chart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Click the </a:t>
            </a:r>
            <a:r>
              <a:rPr lang="en-US" sz="2400" b="1" dirty="0" smtClean="0"/>
              <a:t>Sheet3</a:t>
            </a:r>
            <a:r>
              <a:rPr lang="en-US" sz="2400" dirty="0" smtClean="0"/>
              <a:t> tab. Right-click, click </a:t>
            </a:r>
            <a:r>
              <a:rPr lang="en-US" sz="2400" b="1" dirty="0" smtClean="0"/>
              <a:t>Format</a:t>
            </a:r>
            <a:r>
              <a:rPr lang="en-US" sz="2400" dirty="0" smtClean="0"/>
              <a:t>, click </a:t>
            </a:r>
            <a:r>
              <a:rPr lang="en-US" sz="2400" b="1" dirty="0" smtClean="0"/>
              <a:t>Rename Sheet</a:t>
            </a:r>
            <a:r>
              <a:rPr lang="en-US" sz="2400" dirty="0" smtClean="0"/>
              <a:t>; the Sheet3 text in the worksheet tab is selected.</a:t>
            </a:r>
          </a:p>
          <a:p>
            <a:pPr marL="457200" indent="-457200">
              <a:buFont typeface="+mj-lt"/>
              <a:buAutoNum type="arabicPeriod"/>
            </a:pPr>
            <a:r>
              <a:rPr lang="en-US" sz="2400" dirty="0" smtClean="0"/>
              <a:t>Key </a:t>
            </a:r>
            <a:r>
              <a:rPr lang="en-US" sz="2400" b="1" dirty="0" smtClean="0"/>
              <a:t>Organization Chart</a:t>
            </a:r>
            <a:r>
              <a:rPr lang="en-US" sz="2400" dirty="0" smtClean="0"/>
              <a:t> and press </a:t>
            </a:r>
            <a:r>
              <a:rPr lang="en-US" sz="2400" b="1" dirty="0" smtClean="0"/>
              <a:t>Enter</a:t>
            </a:r>
            <a:r>
              <a:rPr lang="en-US" sz="2400" dirty="0" smtClean="0"/>
              <a:t>.</a:t>
            </a:r>
          </a:p>
          <a:p>
            <a:pPr marL="457200" indent="-457200">
              <a:buFont typeface="+mj-lt"/>
              <a:buAutoNum type="arabicPeriod"/>
            </a:pPr>
            <a:r>
              <a:rPr lang="en-US" sz="2400" dirty="0" smtClean="0"/>
              <a:t>On the </a:t>
            </a:r>
            <a:r>
              <a:rPr lang="en-US" sz="2400" i="1" dirty="0" smtClean="0"/>
              <a:t>Insert </a:t>
            </a:r>
            <a:r>
              <a:rPr lang="en-US" sz="2400" dirty="0" smtClean="0"/>
              <a:t>tab, click </a:t>
            </a:r>
            <a:r>
              <a:rPr lang="en-US" sz="2400" b="1" dirty="0" err="1" smtClean="0"/>
              <a:t>SmartArt</a:t>
            </a:r>
            <a:r>
              <a:rPr lang="en-US" sz="2400" dirty="0" smtClean="0"/>
              <a:t> to open the </a:t>
            </a:r>
            <a:r>
              <a:rPr lang="en-US" sz="2400" i="1" dirty="0" smtClean="0"/>
              <a:t>Choose a </a:t>
            </a:r>
            <a:r>
              <a:rPr lang="en-US" sz="2400" i="1" dirty="0" err="1" smtClean="0"/>
              <a:t>SmartArt</a:t>
            </a:r>
            <a:r>
              <a:rPr lang="en-US" sz="2400" i="1" dirty="0" smtClean="0"/>
              <a:t> Graphic</a:t>
            </a:r>
            <a:r>
              <a:rPr lang="en-US" sz="2400" dirty="0" smtClean="0"/>
              <a:t> dialog box.</a:t>
            </a:r>
          </a:p>
          <a:p>
            <a:pPr marL="457200" indent="-457200">
              <a:buFont typeface="+mj-lt"/>
              <a:buAutoNum type="arabicPeriod"/>
            </a:pPr>
            <a:r>
              <a:rPr lang="en-US" sz="2400" dirty="0" smtClean="0"/>
              <a:t>Click </a:t>
            </a:r>
            <a:r>
              <a:rPr lang="en-US" sz="2400" b="1" dirty="0" smtClean="0"/>
              <a:t>Hierarchy</a:t>
            </a:r>
            <a:r>
              <a:rPr lang="en-US" sz="2400" dirty="0" smtClean="0"/>
              <a:t> in the Shape Type pane. Click </a:t>
            </a:r>
            <a:r>
              <a:rPr lang="en-US" sz="2400" b="1" dirty="0" smtClean="0"/>
              <a:t>Organization Chart</a:t>
            </a:r>
            <a:r>
              <a:rPr lang="en-US" sz="2400" dirty="0" smtClean="0"/>
              <a:t> in the layout pane and click </a:t>
            </a:r>
            <a:r>
              <a:rPr lang="en-US" sz="2400" b="1" dirty="0" smtClean="0"/>
              <a:t>OK</a:t>
            </a:r>
            <a:r>
              <a:rPr lang="en-US" sz="2400" dirty="0" smtClean="0"/>
              <a:t>.</a:t>
            </a:r>
          </a:p>
          <a:p>
            <a:pPr marL="457200" indent="-457200">
              <a:buFont typeface="+mj-lt"/>
              <a:buAutoNum type="arabicPeriod"/>
            </a:pPr>
            <a:r>
              <a:rPr lang="en-US" sz="2400" dirty="0" smtClean="0"/>
              <a:t>In the first </a:t>
            </a:r>
            <a:r>
              <a:rPr lang="en-US" sz="2400" i="1" dirty="0" smtClean="0"/>
              <a:t>[Text]</a:t>
            </a:r>
            <a:r>
              <a:rPr lang="en-US" sz="2400" dirty="0" smtClean="0"/>
              <a:t> placeholder, key </a:t>
            </a:r>
            <a:r>
              <a:rPr lang="en-US" sz="2400" b="1" dirty="0" smtClean="0"/>
              <a:t>Margie </a:t>
            </a:r>
            <a:r>
              <a:rPr lang="en-US" sz="2400" b="1" dirty="0" err="1" smtClean="0"/>
              <a:t>Shoop</a:t>
            </a:r>
            <a:r>
              <a:rPr lang="en-US" sz="2400" b="1" dirty="0" smtClean="0"/>
              <a:t>, CEO</a:t>
            </a:r>
            <a:r>
              <a:rPr lang="en-US" sz="2400" dirty="0" smtClean="0"/>
              <a:t>, and press </a:t>
            </a:r>
            <a:r>
              <a:rPr lang="en-US" sz="2400" b="1" dirty="0" smtClean="0"/>
              <a:t>Enter</a:t>
            </a:r>
            <a:r>
              <a:rPr lang="en-US" sz="2400" dirty="0" smtClean="0"/>
              <a:t>. You have added a new text placeholder. </a:t>
            </a:r>
          </a:p>
          <a:p>
            <a:endParaRPr lang="en-US" sz="2400" dirty="0"/>
          </a:p>
        </p:txBody>
      </p:sp>
    </p:spTree>
    <p:extLst>
      <p:ext uri="{BB962C8B-B14F-4D97-AF65-F5344CB8AC3E}">
        <p14:creationId xmlns:p14="http://schemas.microsoft.com/office/powerpoint/2010/main" val="297918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an Organization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6"/>
            </a:pPr>
            <a:r>
              <a:rPr lang="en-US" sz="2400" dirty="0" smtClean="0"/>
              <a:t>Click </a:t>
            </a:r>
            <a:r>
              <a:rPr lang="en-US" sz="2400" b="1" dirty="0" smtClean="0"/>
              <a:t>Demote</a:t>
            </a:r>
            <a:r>
              <a:rPr lang="en-US" sz="2400" dirty="0" smtClean="0"/>
              <a:t> in the Create Graphic group on the Design tab to demote the box to Level 2. This moves the box one level below the CEO and to the left. Key </a:t>
            </a:r>
            <a:r>
              <a:rPr lang="en-US" sz="2400" b="1" dirty="0" smtClean="0"/>
              <a:t>John Y. Chen</a:t>
            </a:r>
            <a:r>
              <a:rPr lang="en-US" sz="2400" dirty="0" smtClean="0"/>
              <a:t> and press </a:t>
            </a:r>
            <a:r>
              <a:rPr lang="en-US" sz="2400" b="1" dirty="0" smtClean="0"/>
              <a:t>Enter</a:t>
            </a:r>
            <a:r>
              <a:rPr lang="en-US" sz="2400" dirty="0" smtClean="0"/>
              <a:t>. You have now added another Text placeholder.</a:t>
            </a:r>
          </a:p>
          <a:p>
            <a:pPr marL="457200" indent="-457200">
              <a:buFont typeface="+mj-lt"/>
              <a:buAutoNum type="arabicPeriod" startAt="6"/>
            </a:pPr>
            <a:r>
              <a:rPr lang="en-US" sz="2400" dirty="0" smtClean="0"/>
              <a:t>Click </a:t>
            </a:r>
            <a:r>
              <a:rPr lang="en-US" sz="2400" b="1" dirty="0" smtClean="0"/>
              <a:t>Demote</a:t>
            </a:r>
            <a:r>
              <a:rPr lang="en-US" sz="2400" dirty="0" smtClean="0"/>
              <a:t> and key </a:t>
            </a:r>
            <a:r>
              <a:rPr lang="en-US" sz="2400" b="1" dirty="0" smtClean="0"/>
              <a:t>Jamie </a:t>
            </a:r>
            <a:r>
              <a:rPr lang="en-US" sz="2400" b="1" dirty="0" err="1" smtClean="0"/>
              <a:t>Reding</a:t>
            </a:r>
            <a:r>
              <a:rPr lang="en-US" sz="2400" dirty="0" smtClean="0"/>
              <a:t>. Press </a:t>
            </a:r>
            <a:r>
              <a:rPr lang="en-US" sz="2400" b="1" dirty="0" smtClean="0"/>
              <a:t>Enter</a:t>
            </a:r>
            <a:r>
              <a:rPr lang="en-US" sz="2400" dirty="0" smtClean="0"/>
              <a:t>. This new text placeholder is now one level below John Y. Chen.</a:t>
            </a:r>
          </a:p>
          <a:p>
            <a:pPr marL="457200" indent="-457200">
              <a:buFont typeface="+mj-lt"/>
              <a:buAutoNum type="arabicPeriod" startAt="6"/>
            </a:pPr>
            <a:r>
              <a:rPr lang="en-US" sz="2400" dirty="0" smtClean="0"/>
              <a:t>Key </a:t>
            </a:r>
            <a:r>
              <a:rPr lang="en-US" sz="2400" b="1" dirty="0" smtClean="0"/>
              <a:t>Stephanie Conway</a:t>
            </a:r>
            <a:r>
              <a:rPr lang="en-US" sz="2400" dirty="0" smtClean="0"/>
              <a:t> and press </a:t>
            </a:r>
            <a:r>
              <a:rPr lang="en-US" sz="2400" b="1" dirty="0" smtClean="0"/>
              <a:t>Enter</a:t>
            </a:r>
            <a:r>
              <a:rPr lang="en-US" sz="2400" dirty="0" smtClean="0"/>
              <a:t>. You have now created another text placeholder.</a:t>
            </a:r>
          </a:p>
          <a:p>
            <a:pPr marL="457200" indent="-457200">
              <a:buFont typeface="+mj-lt"/>
              <a:buAutoNum type="arabicPeriod" startAt="6"/>
            </a:pPr>
            <a:r>
              <a:rPr lang="en-US" sz="2400" dirty="0" smtClean="0"/>
              <a:t>Click </a:t>
            </a:r>
            <a:r>
              <a:rPr lang="en-US" sz="2400" b="1" dirty="0" smtClean="0"/>
              <a:t>Promote</a:t>
            </a:r>
            <a:r>
              <a:rPr lang="en-US" sz="2400" dirty="0" smtClean="0"/>
              <a:t> and key </a:t>
            </a:r>
            <a:r>
              <a:rPr lang="en-US" sz="2400" b="1" dirty="0" err="1" smtClean="0"/>
              <a:t>Ciam</a:t>
            </a:r>
            <a:r>
              <a:rPr lang="en-US" sz="2400" b="1" dirty="0" smtClean="0"/>
              <a:t> Sawyer</a:t>
            </a:r>
            <a:r>
              <a:rPr lang="en-US" sz="2400" dirty="0" smtClean="0"/>
              <a:t>. Press </a:t>
            </a:r>
            <a:r>
              <a:rPr lang="en-US" sz="2400" b="1" dirty="0" smtClean="0"/>
              <a:t>Enter</a:t>
            </a:r>
            <a:r>
              <a:rPr lang="en-US" sz="2400" dirty="0" smtClean="0"/>
              <a:t>. You have now created another text placeholder.</a:t>
            </a:r>
          </a:p>
        </p:txBody>
      </p:sp>
    </p:spTree>
    <p:extLst>
      <p:ext uri="{BB962C8B-B14F-4D97-AF65-F5344CB8AC3E}">
        <p14:creationId xmlns:p14="http://schemas.microsoft.com/office/powerpoint/2010/main" val="490386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an Organization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0"/>
            </a:pPr>
            <a:r>
              <a:rPr lang="en-US" sz="2400" dirty="0" smtClean="0"/>
              <a:t>Click </a:t>
            </a:r>
            <a:r>
              <a:rPr lang="en-US" sz="2400" b="1" dirty="0" smtClean="0"/>
              <a:t>Demote</a:t>
            </a:r>
            <a:r>
              <a:rPr lang="en-US" sz="2400" dirty="0" smtClean="0"/>
              <a:t> and key </a:t>
            </a:r>
            <a:r>
              <a:rPr lang="en-US" sz="2400" b="1" dirty="0" smtClean="0"/>
              <a:t>Jeffrey Ford</a:t>
            </a:r>
            <a:r>
              <a:rPr lang="en-US" sz="2400" dirty="0" smtClean="0"/>
              <a:t>. This now moves the text placeholder one level below </a:t>
            </a:r>
            <a:r>
              <a:rPr lang="en-US" sz="2400" dirty="0" err="1" smtClean="0"/>
              <a:t>Ciam</a:t>
            </a:r>
            <a:r>
              <a:rPr lang="en-US" sz="2400" dirty="0" smtClean="0"/>
              <a:t> Sawyer.</a:t>
            </a:r>
          </a:p>
          <a:p>
            <a:pPr marL="457200" indent="-457200">
              <a:buFont typeface="+mj-lt"/>
              <a:buAutoNum type="arabicPeriod" startAt="10"/>
            </a:pPr>
            <a:r>
              <a:rPr lang="en-US" sz="2400" dirty="0" smtClean="0"/>
              <a:t>Click inside the text of the </a:t>
            </a:r>
            <a:r>
              <a:rPr lang="en-US" sz="2400" b="1" dirty="0" smtClean="0"/>
              <a:t>first text placeholder</a:t>
            </a:r>
            <a:r>
              <a:rPr lang="en-US" sz="2400" dirty="0" smtClean="0"/>
              <a:t> (Margie </a:t>
            </a:r>
            <a:r>
              <a:rPr lang="en-US" sz="2400" dirty="0" err="1" smtClean="0"/>
              <a:t>Shoop</a:t>
            </a:r>
            <a:r>
              <a:rPr lang="en-US" sz="2400" dirty="0" smtClean="0"/>
              <a:t>, CEO) in the Text pane, then click the </a:t>
            </a:r>
            <a:r>
              <a:rPr lang="en-US" sz="2400" b="1" dirty="0" smtClean="0"/>
              <a:t>drop-down list arrow</a:t>
            </a:r>
            <a:r>
              <a:rPr lang="en-US" sz="2400" dirty="0" smtClean="0"/>
              <a:t> next to Add Shape in the Create Graphic group on </a:t>
            </a:r>
            <a:r>
              <a:rPr lang="en-US" sz="2400" dirty="0" err="1" smtClean="0"/>
              <a:t>SmartArt</a:t>
            </a:r>
            <a:r>
              <a:rPr lang="en-US" sz="2400" dirty="0" smtClean="0"/>
              <a:t> Tools Design tab. The </a:t>
            </a:r>
            <a:r>
              <a:rPr lang="en-US" sz="2400" i="1" dirty="0" smtClean="0"/>
              <a:t>Add Shape</a:t>
            </a:r>
            <a:r>
              <a:rPr lang="en-US" sz="2400" dirty="0" smtClean="0"/>
              <a:t> drop-down list appears.</a:t>
            </a:r>
          </a:p>
          <a:p>
            <a:pPr marL="457200" indent="-457200">
              <a:buFont typeface="+mj-lt"/>
              <a:buAutoNum type="arabicPeriod" startAt="10"/>
            </a:pPr>
            <a:r>
              <a:rPr lang="en-US" sz="2400" dirty="0" smtClean="0"/>
              <a:t>Click </a:t>
            </a:r>
            <a:r>
              <a:rPr lang="en-US" sz="2400" b="1" dirty="0" smtClean="0"/>
              <a:t>Add Assistant</a:t>
            </a:r>
            <a:r>
              <a:rPr lang="en-US" sz="2400" dirty="0" smtClean="0"/>
              <a:t> in the drop-down list that appears. Key </a:t>
            </a:r>
            <a:r>
              <a:rPr lang="en-US" sz="2400" b="1" dirty="0" smtClean="0"/>
              <a:t>Brenda Diaz, Assistant</a:t>
            </a:r>
            <a:r>
              <a:rPr lang="en-US" sz="2400" dirty="0" smtClean="0"/>
              <a:t> in the new text placeholder that appears in Text pane.</a:t>
            </a:r>
          </a:p>
          <a:p>
            <a:pPr>
              <a:buNone/>
            </a:pPr>
            <a:endParaRPr lang="en-US" sz="2400" dirty="0" smtClean="0"/>
          </a:p>
          <a:p>
            <a:endParaRPr lang="en-US" sz="2400" dirty="0"/>
          </a:p>
        </p:txBody>
      </p:sp>
    </p:spTree>
    <p:extLst>
      <p:ext uri="{BB962C8B-B14F-4D97-AF65-F5344CB8AC3E}">
        <p14:creationId xmlns:p14="http://schemas.microsoft.com/office/powerpoint/2010/main" val="267726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Create an Organization Chart</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13"/>
            </a:pPr>
            <a:r>
              <a:rPr lang="en-US" sz="2400" dirty="0" smtClean="0"/>
              <a:t>Select any blank placeholders in the Text pane and click </a:t>
            </a:r>
            <a:r>
              <a:rPr lang="en-US" sz="2400" b="1" dirty="0" smtClean="0"/>
              <a:t>Delete</a:t>
            </a:r>
            <a:r>
              <a:rPr lang="en-US" sz="2400" dirty="0" smtClean="0"/>
              <a:t>. If necessary, press </a:t>
            </a:r>
            <a:r>
              <a:rPr lang="en-US" sz="2400" b="1" dirty="0" smtClean="0"/>
              <a:t>Backspace</a:t>
            </a:r>
            <a:r>
              <a:rPr lang="en-US" sz="2400" dirty="0" smtClean="0"/>
              <a:t> to delete the last blank text placeholder. Move the graphic to the upper left corner of the worksheet.</a:t>
            </a:r>
          </a:p>
          <a:p>
            <a:pPr marL="457200" indent="-457200">
              <a:buFont typeface="+mj-lt"/>
              <a:buAutoNum type="arabicPeriod" startAt="13"/>
            </a:pPr>
            <a:r>
              <a:rPr lang="en-US" sz="2400" dirty="0" smtClean="0"/>
              <a:t>Click </a:t>
            </a:r>
            <a:r>
              <a:rPr lang="en-US" sz="2400" b="1" dirty="0" smtClean="0"/>
              <a:t>outside</a:t>
            </a:r>
            <a:r>
              <a:rPr lang="en-US" sz="2400" dirty="0" smtClean="0"/>
              <a:t> the </a:t>
            </a:r>
            <a:br>
              <a:rPr lang="en-US" sz="2400" dirty="0" smtClean="0"/>
            </a:br>
            <a:r>
              <a:rPr lang="en-US" sz="2400" dirty="0" smtClean="0"/>
              <a:t>graphic. Your </a:t>
            </a:r>
            <a:br>
              <a:rPr lang="en-US" sz="2400" dirty="0" smtClean="0"/>
            </a:br>
            <a:r>
              <a:rPr lang="en-US" sz="2400" dirty="0" smtClean="0"/>
              <a:t>organization chart </a:t>
            </a:r>
            <a:br>
              <a:rPr lang="en-US" sz="2400" dirty="0" smtClean="0"/>
            </a:br>
            <a:r>
              <a:rPr lang="en-US" sz="2400" dirty="0" smtClean="0"/>
              <a:t>should look like the </a:t>
            </a:r>
            <a:br>
              <a:rPr lang="en-US" sz="2400" dirty="0" smtClean="0"/>
            </a:br>
            <a:r>
              <a:rPr lang="en-US" sz="2400" dirty="0" smtClean="0"/>
              <a:t>figure.</a:t>
            </a:r>
          </a:p>
          <a:p>
            <a:pPr marL="457200" indent="-457200">
              <a:buFont typeface="+mj-lt"/>
              <a:buAutoNum type="arabicPeriod" startAt="13"/>
            </a:pPr>
            <a:r>
              <a:rPr lang="en-US" sz="2400" b="1" dirty="0" smtClean="0"/>
              <a:t>SAVE</a:t>
            </a:r>
            <a:r>
              <a:rPr lang="en-US" sz="2400" dirty="0" smtClean="0"/>
              <a:t> your workbook.</a:t>
            </a:r>
          </a:p>
          <a:p>
            <a:r>
              <a:rPr lang="en-US" sz="2400" b="1" dirty="0" smtClean="0"/>
              <a:t>LEAVE</a:t>
            </a:r>
            <a:r>
              <a:rPr lang="en-US" sz="2400" dirty="0" smtClean="0"/>
              <a:t> the workbook </a:t>
            </a:r>
            <a:br>
              <a:rPr lang="en-US" sz="2400" dirty="0" smtClean="0"/>
            </a:br>
            <a:r>
              <a:rPr lang="en-US" sz="2400" dirty="0" smtClean="0"/>
              <a:t>open to use in the next exercise.</a:t>
            </a:r>
          </a:p>
          <a:p>
            <a:endParaRPr lang="en-US" sz="2400" dirty="0" smtClean="0"/>
          </a:p>
          <a:p>
            <a:endParaRPr lang="en-US" sz="2400" dirty="0"/>
          </a:p>
        </p:txBody>
      </p:sp>
      <p:pic>
        <p:nvPicPr>
          <p:cNvPr id="4" name="Picture 3" descr="f1116.JPG"/>
          <p:cNvPicPr>
            <a:picLocks noChangeAspect="1"/>
          </p:cNvPicPr>
          <p:nvPr/>
        </p:nvPicPr>
        <p:blipFill>
          <a:blip r:embed="rId3"/>
          <a:stretch>
            <a:fillRect/>
          </a:stretch>
        </p:blipFill>
        <p:spPr>
          <a:xfrm>
            <a:off x="3962400" y="3252788"/>
            <a:ext cx="4715689" cy="2538412"/>
          </a:xfrm>
          <a:prstGeom prst="rect">
            <a:avLst/>
          </a:prstGeom>
        </p:spPr>
      </p:pic>
    </p:spTree>
    <p:extLst>
      <p:ext uri="{BB962C8B-B14F-4D97-AF65-F5344CB8AC3E}">
        <p14:creationId xmlns:p14="http://schemas.microsoft.com/office/powerpoint/2010/main" val="959433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Copying or Moving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Pictures, clip art, shapes, and </a:t>
            </a:r>
            <a:r>
              <a:rPr lang="en-US" sz="2400" dirty="0" err="1" smtClean="0"/>
              <a:t>SmartArt</a:t>
            </a:r>
            <a:r>
              <a:rPr lang="en-US" sz="2400" dirty="0" smtClean="0"/>
              <a:t> graphics are not always inserted where you want them for an effective presentation. </a:t>
            </a:r>
          </a:p>
          <a:p>
            <a:r>
              <a:rPr lang="en-US" sz="2400" dirty="0" smtClean="0"/>
              <a:t>You can move a graphic manually, or specify its exact size by using options in the Size group on the Format tab. </a:t>
            </a:r>
          </a:p>
          <a:p>
            <a:r>
              <a:rPr lang="en-US" sz="2400" dirty="0" smtClean="0"/>
              <a:t>When you want to move a graphic incrementally, use the arrow keys, which provide precision. </a:t>
            </a:r>
          </a:p>
          <a:p>
            <a:r>
              <a:rPr lang="en-US" sz="2400" dirty="0" smtClean="0"/>
              <a:t>Click the graphic border and move the graphic for a significant change in location.</a:t>
            </a:r>
          </a:p>
          <a:p>
            <a:endParaRPr lang="en-US" sz="2400" dirty="0"/>
          </a:p>
        </p:txBody>
      </p:sp>
    </p:spTree>
    <p:extLst>
      <p:ext uri="{BB962C8B-B14F-4D97-AF65-F5344CB8AC3E}">
        <p14:creationId xmlns:p14="http://schemas.microsoft.com/office/powerpoint/2010/main" val="3014078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Copying or Moving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copy a </a:t>
            </a:r>
            <a:r>
              <a:rPr lang="en-US" sz="2400" dirty="0" err="1" smtClean="0"/>
              <a:t>SmartArt</a:t>
            </a:r>
            <a:r>
              <a:rPr lang="en-US" sz="2400" dirty="0" smtClean="0"/>
              <a:t> graphic, or any other graphical display, and paste it to another location within the worksheet, paste it to another worksheet or workbook, or paste it to another Microsoft Office program. </a:t>
            </a:r>
          </a:p>
          <a:p>
            <a:r>
              <a:rPr lang="en-US" sz="2400" dirty="0" smtClean="0"/>
              <a:t>You can move a shape in a </a:t>
            </a:r>
            <a:r>
              <a:rPr lang="en-US" sz="2400" dirty="0" err="1" smtClean="0"/>
              <a:t>SmartArt</a:t>
            </a:r>
            <a:r>
              <a:rPr lang="en-US" sz="2400" dirty="0" smtClean="0"/>
              <a:t> graphic, or you can move the whole graphic. This flexibility allows you to customize the design of the graphical display. </a:t>
            </a:r>
          </a:p>
          <a:p>
            <a:r>
              <a:rPr lang="en-US" sz="2400" dirty="0" smtClean="0"/>
              <a:t>In the next exercise, you will move and copy graphics.</a:t>
            </a:r>
          </a:p>
          <a:p>
            <a:endParaRPr lang="en-US" sz="2400" dirty="0"/>
          </a:p>
        </p:txBody>
      </p:sp>
    </p:spTree>
    <p:extLst>
      <p:ext uri="{BB962C8B-B14F-4D97-AF65-F5344CB8AC3E}">
        <p14:creationId xmlns:p14="http://schemas.microsoft.com/office/powerpoint/2010/main" val="3025974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Copy or Move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Click the </a:t>
            </a:r>
            <a:r>
              <a:rPr lang="en-US" sz="2400" b="1" dirty="0" smtClean="0"/>
              <a:t>Flowchart 2</a:t>
            </a:r>
            <a:r>
              <a:rPr lang="en-US" sz="2400" dirty="0" smtClean="0"/>
              <a:t> tab to open the worksheet.</a:t>
            </a:r>
          </a:p>
          <a:p>
            <a:pPr marL="457200" indent="-457200">
              <a:buFont typeface="+mj-lt"/>
              <a:buAutoNum type="arabicPeriod"/>
            </a:pPr>
            <a:r>
              <a:rPr lang="en-US" sz="2400" dirty="0" smtClean="0"/>
              <a:t>Click the </a:t>
            </a:r>
            <a:r>
              <a:rPr lang="en-US" sz="2400" b="1" dirty="0" err="1" smtClean="0"/>
              <a:t>SmartArt</a:t>
            </a:r>
            <a:r>
              <a:rPr lang="en-US" sz="2400" b="1" dirty="0" smtClean="0"/>
              <a:t> graphic</a:t>
            </a:r>
            <a:r>
              <a:rPr lang="en-US" sz="2400" dirty="0" smtClean="0"/>
              <a:t> to select it. Press the </a:t>
            </a:r>
            <a:r>
              <a:rPr lang="en-US" sz="2400" b="1" dirty="0" smtClean="0"/>
              <a:t>up</a:t>
            </a:r>
            <a:r>
              <a:rPr lang="en-US" sz="2400" dirty="0" smtClean="0"/>
              <a:t>, </a:t>
            </a:r>
            <a:r>
              <a:rPr lang="en-US" sz="2400" b="1" dirty="0" smtClean="0"/>
              <a:t>down</a:t>
            </a:r>
            <a:r>
              <a:rPr lang="en-US" sz="2400" dirty="0" smtClean="0"/>
              <a:t>, </a:t>
            </a:r>
            <a:r>
              <a:rPr lang="en-US" sz="2400" b="1" dirty="0" smtClean="0"/>
              <a:t>left</a:t>
            </a:r>
            <a:r>
              <a:rPr lang="en-US" sz="2400" dirty="0" smtClean="0"/>
              <a:t>, or </a:t>
            </a:r>
            <a:r>
              <a:rPr lang="en-US" sz="2400" b="1" dirty="0" smtClean="0"/>
              <a:t>right</a:t>
            </a:r>
            <a:r>
              <a:rPr lang="en-US" sz="2400" dirty="0" smtClean="0"/>
              <a:t> directional arrows on your keyboard to move the graphic so that it fills F4:H18.</a:t>
            </a:r>
          </a:p>
          <a:p>
            <a:pPr marL="457200" indent="-457200">
              <a:buFont typeface="+mj-lt"/>
              <a:buAutoNum type="arabicPeriod"/>
            </a:pPr>
            <a:r>
              <a:rPr lang="en-US" sz="2400" dirty="0" smtClean="0"/>
              <a:t>Click </a:t>
            </a:r>
            <a:r>
              <a:rPr lang="en-US" sz="2400" b="1" dirty="0" smtClean="0"/>
              <a:t>anywhere</a:t>
            </a:r>
            <a:r>
              <a:rPr lang="en-US" sz="2400" dirty="0" smtClean="0"/>
              <a:t> in the Flowchart 2 graphic. Click </a:t>
            </a:r>
            <a:r>
              <a:rPr lang="en-US" sz="2400" b="1" dirty="0" smtClean="0"/>
              <a:t>Copy</a:t>
            </a:r>
            <a:r>
              <a:rPr lang="en-US" sz="2400" dirty="0" smtClean="0"/>
              <a:t> on the Home tab to copy the graphic</a:t>
            </a:r>
          </a:p>
          <a:p>
            <a:pPr marL="457200" indent="-457200">
              <a:buFont typeface="+mj-lt"/>
              <a:buAutoNum type="arabicPeriod"/>
            </a:pPr>
            <a:r>
              <a:rPr lang="en-US" sz="2400" dirty="0" smtClean="0"/>
              <a:t>Click the </a:t>
            </a:r>
            <a:r>
              <a:rPr lang="en-US" sz="2400" b="1" dirty="0" smtClean="0"/>
              <a:t>Flowchart 1</a:t>
            </a:r>
            <a:r>
              <a:rPr lang="en-US" sz="2400" dirty="0" smtClean="0"/>
              <a:t> worksheet, select </a:t>
            </a:r>
            <a:r>
              <a:rPr lang="en-US" sz="2400" b="1" dirty="0" smtClean="0"/>
              <a:t>D32</a:t>
            </a:r>
            <a:r>
              <a:rPr lang="en-US" sz="2400" dirty="0" smtClean="0"/>
              <a:t>, and click </a:t>
            </a:r>
            <a:r>
              <a:rPr lang="en-US" sz="2400" b="1" dirty="0" smtClean="0"/>
              <a:t>Paste</a:t>
            </a:r>
            <a:r>
              <a:rPr lang="en-US" sz="2400" dirty="0" smtClean="0"/>
              <a:t>; the graphic appears in cell D32.</a:t>
            </a:r>
          </a:p>
          <a:p>
            <a:endParaRPr lang="en-US" sz="2400" dirty="0"/>
          </a:p>
        </p:txBody>
      </p:sp>
    </p:spTree>
    <p:extLst>
      <p:ext uri="{BB962C8B-B14F-4D97-AF65-F5344CB8AC3E}">
        <p14:creationId xmlns:p14="http://schemas.microsoft.com/office/powerpoint/2010/main" val="6180808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Copy or Move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the </a:t>
            </a:r>
            <a:r>
              <a:rPr lang="en-US" sz="2400" b="1" dirty="0" smtClean="0"/>
              <a:t>right-center border</a:t>
            </a:r>
            <a:r>
              <a:rPr lang="en-US" sz="2400" dirty="0" smtClean="0"/>
              <a:t> of the graphic and drag the border to the right boundary of column M.</a:t>
            </a:r>
          </a:p>
          <a:p>
            <a:pPr marL="457200" indent="-457200">
              <a:buFont typeface="+mj-lt"/>
              <a:buAutoNum type="arabicPeriod" startAt="5"/>
            </a:pPr>
            <a:r>
              <a:rPr lang="en-US" sz="2400" dirty="0" smtClean="0"/>
              <a:t>Click the </a:t>
            </a:r>
            <a:r>
              <a:rPr lang="en-US" sz="2400" b="1" dirty="0" smtClean="0"/>
              <a:t>first rectangle</a:t>
            </a:r>
            <a:r>
              <a:rPr lang="en-US" sz="2400" dirty="0" smtClean="0"/>
              <a:t> (Review RFP) in the organization chart and drag it to the left and down so that it is parallel to the second rectangle (Personnel?). Notice that the arrow now points to the right towards the other rectangle.</a:t>
            </a:r>
          </a:p>
          <a:p>
            <a:pPr marL="457200" indent="-457200">
              <a:buFont typeface="+mj-lt"/>
              <a:buAutoNum type="arabicPeriod" startAt="5"/>
            </a:pPr>
            <a:r>
              <a:rPr lang="en-US" sz="2400" b="1" dirty="0" smtClean="0"/>
              <a:t>SAVE</a:t>
            </a:r>
            <a:r>
              <a:rPr lang="en-US" sz="2400" dirty="0" smtClean="0"/>
              <a:t> the workbook.</a:t>
            </a:r>
          </a:p>
          <a:p>
            <a:r>
              <a:rPr lang="en-US" sz="2400" b="1" dirty="0" smtClean="0"/>
              <a:t>LEAVE</a:t>
            </a:r>
            <a:r>
              <a:rPr lang="en-US" sz="2400" dirty="0" smtClean="0"/>
              <a:t> the workbook open to use in the next exercise.</a:t>
            </a:r>
          </a:p>
          <a:p>
            <a:pPr>
              <a:buNone/>
            </a:pPr>
            <a:endParaRPr lang="en-US" sz="2400" dirty="0"/>
          </a:p>
        </p:txBody>
      </p:sp>
    </p:spTree>
    <p:extLst>
      <p:ext uri="{BB962C8B-B14F-4D97-AF65-F5344CB8AC3E}">
        <p14:creationId xmlns:p14="http://schemas.microsoft.com/office/powerpoint/2010/main" val="166620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Inserting a Picture from a File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manager of Margie’s Travel is preparing a worksheet with detailed travel arrangements for a client’s annual sales meeting to be held at a hotel in Yosemite National Park. </a:t>
            </a:r>
          </a:p>
          <a:p>
            <a:r>
              <a:rPr lang="en-US" sz="2400" dirty="0" smtClean="0"/>
              <a:t>The client wants to combine the business travel with a family vacation package. </a:t>
            </a:r>
          </a:p>
          <a:p>
            <a:r>
              <a:rPr lang="en-US" sz="2400" dirty="0" smtClean="0"/>
              <a:t>The manager will use your worksheet with photos of the area and add the financial data related to the proposal. </a:t>
            </a:r>
          </a:p>
          <a:p>
            <a:r>
              <a:rPr lang="en-US" sz="2400" dirty="0" smtClean="0"/>
              <a:t>The visuals can be formatted to enhance the data and call attention to the most important aspects of the workbook.</a:t>
            </a:r>
          </a:p>
          <a:p>
            <a:endParaRPr lang="en-US" sz="2400" dirty="0"/>
          </a:p>
        </p:txBody>
      </p:sp>
    </p:spTree>
    <p:extLst>
      <p:ext uri="{BB962C8B-B14F-4D97-AF65-F5344CB8AC3E}">
        <p14:creationId xmlns:p14="http://schemas.microsoft.com/office/powerpoint/2010/main" val="4059011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Formatting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formatting styles such as font, fill color, and effects that are applied when you insert a shape or </a:t>
            </a:r>
            <a:r>
              <a:rPr lang="en-US" sz="2400" dirty="0" err="1" smtClean="0"/>
              <a:t>SmartArt</a:t>
            </a:r>
            <a:r>
              <a:rPr lang="en-US" sz="2400" dirty="0" smtClean="0"/>
              <a:t> graphic are based on the underlying document theme of the worksheet. </a:t>
            </a:r>
          </a:p>
          <a:p>
            <a:r>
              <a:rPr lang="en-US" sz="2400" dirty="0" smtClean="0"/>
              <a:t>You can apply a Quick Style to an entire graphic or apply formatting components to various parts of a graphic.</a:t>
            </a:r>
          </a:p>
          <a:p>
            <a:endParaRPr lang="en-US" sz="2400" dirty="0"/>
          </a:p>
        </p:txBody>
      </p:sp>
    </p:spTree>
    <p:extLst>
      <p:ext uri="{BB962C8B-B14F-4D97-AF65-F5344CB8AC3E}">
        <p14:creationId xmlns:p14="http://schemas.microsoft.com/office/powerpoint/2010/main" val="3824906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Applying Styles to Shapes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i="1" dirty="0" smtClean="0"/>
              <a:t>Quick Styles </a:t>
            </a:r>
            <a:r>
              <a:rPr lang="en-US" sz="2400" dirty="0" smtClean="0"/>
              <a:t>are combinations of different formatting options. They are displayed in a thumbnail in various Quick Style galleries on the Format tab that is added to the Ribbon when a graphic is inserted in a worksheet. </a:t>
            </a:r>
          </a:p>
          <a:p>
            <a:r>
              <a:rPr lang="en-US" sz="2400" dirty="0" smtClean="0"/>
              <a:t>When you place your pointer over a style thumbnail on the Format tab, you can see how applying that style will affect your </a:t>
            </a:r>
            <a:r>
              <a:rPr lang="en-US" sz="2400" dirty="0" err="1" smtClean="0"/>
              <a:t>SmartArt</a:t>
            </a:r>
            <a:r>
              <a:rPr lang="en-US" sz="2400" dirty="0" smtClean="0"/>
              <a:t> graphic or shape. </a:t>
            </a:r>
          </a:p>
          <a:p>
            <a:r>
              <a:rPr lang="en-US" sz="2400" dirty="0" smtClean="0"/>
              <a:t>In the next exercise, you change the appearance of a graphic by applying formatting to flowchart components to preview various formatting styles. </a:t>
            </a:r>
          </a:p>
          <a:p>
            <a:endParaRPr lang="en-US" sz="2400" dirty="0"/>
          </a:p>
        </p:txBody>
      </p:sp>
    </p:spTree>
    <p:extLst>
      <p:ext uri="{BB962C8B-B14F-4D97-AF65-F5344CB8AC3E}">
        <p14:creationId xmlns:p14="http://schemas.microsoft.com/office/powerpoint/2010/main" val="4181329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Applying Styles to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After trying several effects, you can select a basic style to use throughout the flowchart rather than have such varying styles in one graphic. </a:t>
            </a:r>
          </a:p>
          <a:p>
            <a:r>
              <a:rPr lang="en-US" sz="2400" dirty="0" smtClean="0"/>
              <a:t>In the next exercise, you will be applying shape styles to the </a:t>
            </a:r>
            <a:r>
              <a:rPr lang="en-US" sz="2400" dirty="0" err="1" smtClean="0"/>
              <a:t>SmartArt</a:t>
            </a:r>
            <a:r>
              <a:rPr lang="en-US" sz="2400" dirty="0" smtClean="0"/>
              <a:t>.</a:t>
            </a:r>
          </a:p>
          <a:p>
            <a:r>
              <a:rPr lang="en-US" sz="2400" dirty="0" smtClean="0"/>
              <a:t>To prevent the formatting of a graphic from overpowering the message, apply formatting sparingly. </a:t>
            </a:r>
          </a:p>
          <a:p>
            <a:r>
              <a:rPr lang="en-US" sz="2400" dirty="0" smtClean="0"/>
              <a:t>When a graphic is composed of individual shapes, you must select the shapes to which you want to apply formatting. </a:t>
            </a:r>
          </a:p>
          <a:p>
            <a:endParaRPr lang="en-US" sz="2400" dirty="0" smtClean="0"/>
          </a:p>
          <a:p>
            <a:endParaRPr lang="en-US" sz="2400" dirty="0"/>
          </a:p>
        </p:txBody>
      </p:sp>
    </p:spTree>
    <p:extLst>
      <p:ext uri="{BB962C8B-B14F-4D97-AF65-F5344CB8AC3E}">
        <p14:creationId xmlns:p14="http://schemas.microsoft.com/office/powerpoint/2010/main" val="2069604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Styles to Shapes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On the </a:t>
            </a:r>
            <a:r>
              <a:rPr lang="en-US" sz="2400" i="1" dirty="0" smtClean="0"/>
              <a:t>Flowchart 1</a:t>
            </a:r>
            <a:r>
              <a:rPr lang="en-US" sz="2400" dirty="0" smtClean="0"/>
              <a:t> worksheet, at the top of the Organization chart, select the </a:t>
            </a:r>
            <a:r>
              <a:rPr lang="en-US" sz="2400" b="1" dirty="0" smtClean="0"/>
              <a:t>Start</a:t>
            </a:r>
            <a:r>
              <a:rPr lang="en-US" sz="2400" dirty="0" smtClean="0"/>
              <a:t> shape. The Drawing Tools tab is now active on the Ribbon.</a:t>
            </a:r>
          </a:p>
          <a:p>
            <a:pPr marL="457200" lvl="0" indent="-457200">
              <a:buFont typeface="+mj-lt"/>
              <a:buAutoNum type="arabicPeriod"/>
            </a:pPr>
            <a:r>
              <a:rPr lang="en-US" sz="2400" dirty="0" smtClean="0"/>
              <a:t>Click the </a:t>
            </a:r>
            <a:r>
              <a:rPr lang="en-US" sz="2400" b="1" dirty="0" smtClean="0"/>
              <a:t>Format</a:t>
            </a:r>
            <a:r>
              <a:rPr lang="en-US" sz="2400" dirty="0" smtClean="0"/>
              <a:t> tab and click the </a:t>
            </a:r>
            <a:r>
              <a:rPr lang="en-US" sz="2400" b="1" dirty="0" smtClean="0"/>
              <a:t>more</a:t>
            </a:r>
            <a:r>
              <a:rPr lang="en-US" sz="2400" dirty="0" smtClean="0"/>
              <a:t> arrow next to the predefined Outline Styles in the Shape Styles group. This opens the Outline Colors gallery.</a:t>
            </a:r>
          </a:p>
          <a:p>
            <a:pPr marL="457200" indent="-457200">
              <a:buFont typeface="+mj-lt"/>
              <a:buAutoNum type="arabicPeriod"/>
            </a:pPr>
            <a:r>
              <a:rPr lang="en-US" sz="2400" dirty="0" smtClean="0"/>
              <a:t>In </a:t>
            </a:r>
            <a:r>
              <a:rPr lang="en-US" sz="2400" i="1" dirty="0" smtClean="0"/>
              <a:t>row 4</a:t>
            </a:r>
            <a:r>
              <a:rPr lang="en-US" sz="2400" dirty="0" smtClean="0"/>
              <a:t>, click </a:t>
            </a:r>
            <a:r>
              <a:rPr lang="en-US" sz="2400" b="1" dirty="0" smtClean="0"/>
              <a:t>Subtle Effect – Red, Accent 2</a:t>
            </a:r>
            <a:r>
              <a:rPr lang="en-US" sz="2400" dirty="0" smtClean="0"/>
              <a:t>. You have now applied this style to the Start object.</a:t>
            </a:r>
          </a:p>
        </p:txBody>
      </p:sp>
    </p:spTree>
    <p:extLst>
      <p:ext uri="{BB962C8B-B14F-4D97-AF65-F5344CB8AC3E}">
        <p14:creationId xmlns:p14="http://schemas.microsoft.com/office/powerpoint/2010/main" val="10368782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Styles to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4"/>
            </a:pPr>
            <a:r>
              <a:rPr lang="en-US" sz="2400" dirty="0" smtClean="0"/>
              <a:t>Select the first diamond shape, press </a:t>
            </a:r>
            <a:r>
              <a:rPr lang="en-US" sz="2400" b="1" dirty="0" smtClean="0"/>
              <a:t>Shift</a:t>
            </a:r>
            <a:r>
              <a:rPr lang="en-US" sz="2400" dirty="0" smtClean="0"/>
              <a:t>, and select the second diamond. You have now selected both objects.</a:t>
            </a:r>
          </a:p>
          <a:p>
            <a:pPr marL="457200" indent="-457200">
              <a:buFont typeface="+mj-lt"/>
              <a:buAutoNum type="arabicPeriod" startAt="4"/>
            </a:pPr>
            <a:r>
              <a:rPr lang="en-US" sz="2400" dirty="0" smtClean="0"/>
              <a:t>Click </a:t>
            </a:r>
            <a:r>
              <a:rPr lang="en-US" sz="2400" b="1" dirty="0" smtClean="0"/>
              <a:t>Shape Fill</a:t>
            </a:r>
            <a:r>
              <a:rPr lang="en-US" sz="2400" dirty="0" smtClean="0"/>
              <a:t> and click </a:t>
            </a:r>
            <a:r>
              <a:rPr lang="en-US" sz="2400" b="1" dirty="0" smtClean="0"/>
              <a:t>Red, Accent 2</a:t>
            </a:r>
            <a:r>
              <a:rPr lang="en-US" sz="2400" dirty="0" smtClean="0"/>
              <a:t>.</a:t>
            </a:r>
          </a:p>
          <a:p>
            <a:pPr marL="457200" indent="-457200">
              <a:buFont typeface="+mj-lt"/>
              <a:buAutoNum type="arabicPeriod" startAt="4"/>
            </a:pPr>
            <a:r>
              <a:rPr lang="en-US" sz="2400" dirty="0" smtClean="0"/>
              <a:t>With the shapes still selected, click </a:t>
            </a:r>
            <a:r>
              <a:rPr lang="en-US" sz="2400" b="1" dirty="0" smtClean="0"/>
              <a:t>Shape Outline</a:t>
            </a:r>
            <a:r>
              <a:rPr lang="en-US" sz="2400" dirty="0" smtClean="0"/>
              <a:t>.</a:t>
            </a:r>
          </a:p>
          <a:p>
            <a:pPr marL="457200" indent="-457200">
              <a:buFont typeface="+mj-lt"/>
              <a:buAutoNum type="arabicPeriod" startAt="4"/>
            </a:pPr>
            <a:r>
              <a:rPr lang="en-US" sz="2400" dirty="0" smtClean="0"/>
              <a:t>Click </a:t>
            </a:r>
            <a:r>
              <a:rPr lang="en-US" sz="2400" b="1" dirty="0" smtClean="0"/>
              <a:t>Dash Dot</a:t>
            </a:r>
            <a:r>
              <a:rPr lang="en-US" sz="2400" dirty="0" smtClean="0"/>
              <a:t>.</a:t>
            </a:r>
          </a:p>
          <a:p>
            <a:pPr marL="457200" indent="-457200">
              <a:buFont typeface="+mj-lt"/>
              <a:buAutoNum type="arabicPeriod" startAt="4"/>
            </a:pPr>
            <a:r>
              <a:rPr lang="en-US" sz="2400" dirty="0" smtClean="0"/>
              <a:t>Click </a:t>
            </a:r>
            <a:r>
              <a:rPr lang="en-US" sz="2400" b="1" dirty="0" smtClean="0"/>
              <a:t>Shape Effects</a:t>
            </a:r>
            <a:r>
              <a:rPr lang="en-US" sz="2400" dirty="0" smtClean="0"/>
              <a:t>, point to </a:t>
            </a:r>
            <a:r>
              <a:rPr lang="en-US" sz="2400" b="1" dirty="0" smtClean="0"/>
              <a:t>Glow</a:t>
            </a:r>
            <a:r>
              <a:rPr lang="en-US" sz="2400" dirty="0" smtClean="0"/>
              <a:t>, and click the first option </a:t>
            </a:r>
            <a:r>
              <a:rPr lang="en-US" sz="2400" b="1" dirty="0" smtClean="0"/>
              <a:t>(Blue 5 pt. glow, Accent color 1)</a:t>
            </a:r>
            <a:r>
              <a:rPr lang="en-US" sz="2400" dirty="0" smtClean="0"/>
              <a:t> in the Glow gallery.</a:t>
            </a:r>
          </a:p>
          <a:p>
            <a:endParaRPr lang="en-US" sz="2400" dirty="0"/>
          </a:p>
        </p:txBody>
      </p:sp>
    </p:spTree>
    <p:extLst>
      <p:ext uri="{BB962C8B-B14F-4D97-AF65-F5344CB8AC3E}">
        <p14:creationId xmlns:p14="http://schemas.microsoft.com/office/powerpoint/2010/main" val="4285698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Styles to Shapes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Click </a:t>
            </a:r>
            <a:r>
              <a:rPr lang="en-US" sz="2400" b="1" dirty="0" smtClean="0"/>
              <a:t>Text Fill</a:t>
            </a:r>
            <a:r>
              <a:rPr lang="en-US" sz="2400" dirty="0" smtClean="0"/>
              <a:t> in the </a:t>
            </a:r>
            <a:br>
              <a:rPr lang="en-US" sz="2400" dirty="0" smtClean="0"/>
            </a:br>
            <a:r>
              <a:rPr lang="en-US" sz="2400" dirty="0" smtClean="0"/>
              <a:t>WordArt Styles group and </a:t>
            </a:r>
            <a:br>
              <a:rPr lang="en-US" sz="2400" dirty="0" smtClean="0"/>
            </a:br>
            <a:r>
              <a:rPr lang="en-US" sz="2400" dirty="0" smtClean="0"/>
              <a:t>click </a:t>
            </a:r>
            <a:r>
              <a:rPr lang="en-US" sz="2400" b="1" dirty="0" smtClean="0"/>
              <a:t>Dark Blue</a:t>
            </a:r>
            <a:r>
              <a:rPr lang="en-US" sz="2400" dirty="0" smtClean="0"/>
              <a:t> in standard </a:t>
            </a:r>
            <a:br>
              <a:rPr lang="en-US" sz="2400" dirty="0" smtClean="0"/>
            </a:br>
            <a:r>
              <a:rPr lang="en-US" sz="2400" dirty="0" smtClean="0"/>
              <a:t>colors. You have changed </a:t>
            </a:r>
            <a:br>
              <a:rPr lang="en-US" sz="2400" dirty="0" smtClean="0"/>
            </a:br>
            <a:r>
              <a:rPr lang="en-US" sz="2400" dirty="0" smtClean="0"/>
              <a:t>the shape text as </a:t>
            </a:r>
            <a:br>
              <a:rPr lang="en-US" sz="2400" dirty="0" smtClean="0"/>
            </a:br>
            <a:r>
              <a:rPr lang="en-US" sz="2400" dirty="0" smtClean="0"/>
              <a:t>illustrated in the figure.</a:t>
            </a:r>
          </a:p>
          <a:p>
            <a:pPr marL="457200" indent="-457200">
              <a:buFont typeface="+mj-lt"/>
              <a:buAutoNum type="arabicPeriod" startAt="9"/>
            </a:pPr>
            <a:r>
              <a:rPr lang="en-US" sz="2400" b="1" dirty="0" smtClean="0"/>
              <a:t>SAVE</a:t>
            </a:r>
            <a:r>
              <a:rPr lang="en-US" sz="2400" dirty="0" smtClean="0"/>
              <a:t> the workbook.</a:t>
            </a:r>
          </a:p>
          <a:p>
            <a:r>
              <a:rPr lang="en-US" sz="2400" b="1" dirty="0" smtClean="0"/>
              <a:t>LEAVE</a:t>
            </a:r>
            <a:r>
              <a:rPr lang="en-US" sz="2400" dirty="0" smtClean="0"/>
              <a:t> the workbook open </a:t>
            </a:r>
            <a:br>
              <a:rPr lang="en-US" sz="2400" dirty="0" smtClean="0"/>
            </a:br>
            <a:r>
              <a:rPr lang="en-US" sz="2400" dirty="0" smtClean="0"/>
              <a:t>to use in the next exercise.</a:t>
            </a:r>
          </a:p>
        </p:txBody>
      </p:sp>
      <p:pic>
        <p:nvPicPr>
          <p:cNvPr id="4" name="Picture 3" descr="f1117.JPG"/>
          <p:cNvPicPr>
            <a:picLocks noChangeAspect="1"/>
          </p:cNvPicPr>
          <p:nvPr/>
        </p:nvPicPr>
        <p:blipFill>
          <a:blip r:embed="rId3"/>
          <a:stretch>
            <a:fillRect/>
          </a:stretch>
        </p:blipFill>
        <p:spPr>
          <a:xfrm>
            <a:off x="4572000" y="1676400"/>
            <a:ext cx="4026690" cy="3719513"/>
          </a:xfrm>
          <a:prstGeom prst="rect">
            <a:avLst/>
          </a:prstGeom>
        </p:spPr>
      </p:pic>
    </p:spTree>
    <p:extLst>
      <p:ext uri="{BB962C8B-B14F-4D97-AF65-F5344CB8AC3E}">
        <p14:creationId xmlns:p14="http://schemas.microsoft.com/office/powerpoint/2010/main" val="1716269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Applying Quick Styles to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err="1" smtClean="0"/>
              <a:t>SmartArt</a:t>
            </a:r>
            <a:r>
              <a:rPr lang="en-US" sz="2400" dirty="0" smtClean="0"/>
              <a:t> styles reflect the document theme that was chosen when the worksheet was created. </a:t>
            </a:r>
          </a:p>
          <a:p>
            <a:r>
              <a:rPr lang="en-US" sz="2400" dirty="0" smtClean="0"/>
              <a:t>You can apply a different style from those displayed on the Design tab, or you can modify elements within the graphic by changing the shape fill, outline, or effects. </a:t>
            </a:r>
          </a:p>
          <a:p>
            <a:r>
              <a:rPr lang="en-US" sz="2400" dirty="0" smtClean="0"/>
              <a:t>You can point to a style and see how that style will look in your display, rather than applying and undoing numerous styles in order to find the one you want to use. That way, you can see the effect without changing anything on your worksheet. </a:t>
            </a:r>
          </a:p>
          <a:p>
            <a:r>
              <a:rPr lang="en-US" sz="2400" dirty="0" smtClean="0"/>
              <a:t>In the next exercise, you will format shapes by applying quick styles.</a:t>
            </a:r>
          </a:p>
          <a:p>
            <a:endParaRPr lang="en-US" sz="2400" dirty="0"/>
          </a:p>
        </p:txBody>
      </p:sp>
    </p:spTree>
    <p:extLst>
      <p:ext uri="{BB962C8B-B14F-4D97-AF65-F5344CB8AC3E}">
        <p14:creationId xmlns:p14="http://schemas.microsoft.com/office/powerpoint/2010/main" val="2057592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Quick Styles to Graphics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Flowchart 2</a:t>
            </a:r>
            <a:r>
              <a:rPr lang="en-US" sz="2400" dirty="0" smtClean="0"/>
              <a:t> worksheet, select the </a:t>
            </a:r>
            <a:r>
              <a:rPr lang="en-US" sz="2400" dirty="0" err="1" smtClean="0"/>
              <a:t>SmartArt</a:t>
            </a:r>
            <a:r>
              <a:rPr lang="en-US" sz="2400" dirty="0" smtClean="0"/>
              <a:t> graphic. Click the </a:t>
            </a:r>
            <a:r>
              <a:rPr lang="en-US" sz="2400" b="1" dirty="0" smtClean="0"/>
              <a:t>Design</a:t>
            </a:r>
            <a:r>
              <a:rPr lang="en-US" sz="2400" dirty="0" smtClean="0"/>
              <a:t> tab. In the </a:t>
            </a:r>
            <a:r>
              <a:rPr lang="en-US" sz="2400" dirty="0" err="1" smtClean="0"/>
              <a:t>SmartArt</a:t>
            </a:r>
            <a:r>
              <a:rPr lang="en-US" sz="2400" dirty="0" smtClean="0"/>
              <a:t> Styles group, the style that is currently applied to the graphic, based on the Office theme, is selected. The style choices that are available in the </a:t>
            </a:r>
            <a:r>
              <a:rPr lang="en-US" sz="2400" dirty="0" err="1" smtClean="0"/>
              <a:t>SmartArt</a:t>
            </a:r>
            <a:r>
              <a:rPr lang="en-US" sz="2400" dirty="0" smtClean="0"/>
              <a:t> Styles group on the Design tab are based on the colors, fonts, and effects that comprise the Office theme.</a:t>
            </a:r>
          </a:p>
          <a:p>
            <a:pPr marL="457200" indent="-457200">
              <a:buFont typeface="+mj-lt"/>
              <a:buAutoNum type="arabicPeriod"/>
            </a:pPr>
            <a:r>
              <a:rPr lang="en-US" sz="2400" dirty="0" smtClean="0"/>
              <a:t>Point to each style that is displayed to see the changes that applying the style would have on the </a:t>
            </a:r>
            <a:r>
              <a:rPr lang="en-US" sz="2400" dirty="0" err="1" smtClean="0"/>
              <a:t>SmartArt</a:t>
            </a:r>
            <a:r>
              <a:rPr lang="en-US" sz="2400" dirty="0" smtClean="0"/>
              <a:t> graphic. Click </a:t>
            </a:r>
            <a:r>
              <a:rPr lang="en-US" sz="2400" b="1" dirty="0" smtClean="0"/>
              <a:t>White Outline</a:t>
            </a:r>
            <a:r>
              <a:rPr lang="en-US" sz="2400" dirty="0" smtClean="0"/>
              <a:t>.</a:t>
            </a:r>
          </a:p>
        </p:txBody>
      </p:sp>
    </p:spTree>
    <p:extLst>
      <p:ext uri="{BB962C8B-B14F-4D97-AF65-F5344CB8AC3E}">
        <p14:creationId xmlns:p14="http://schemas.microsoft.com/office/powerpoint/2010/main" val="2186665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Quick Styles to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Click the </a:t>
            </a:r>
            <a:r>
              <a:rPr lang="en-US" sz="2400" b="1" dirty="0" smtClean="0"/>
              <a:t>more</a:t>
            </a:r>
            <a:r>
              <a:rPr lang="en-US" sz="2400" dirty="0" smtClean="0"/>
              <a:t> arrow in the bottom right corner of Smart Art styles and point to various styles in the </a:t>
            </a:r>
            <a:r>
              <a:rPr lang="en-US" sz="2400" i="1" dirty="0" smtClean="0"/>
              <a:t>Best Match for Document </a:t>
            </a:r>
            <a:r>
              <a:rPr lang="en-US" sz="2400" dirty="0" smtClean="0"/>
              <a:t>list to observe changes to the graphic.</a:t>
            </a:r>
          </a:p>
          <a:p>
            <a:pPr marL="457200" indent="-457200">
              <a:buFont typeface="+mj-lt"/>
              <a:buAutoNum type="arabicPeriod" startAt="3"/>
            </a:pPr>
            <a:r>
              <a:rPr lang="en-US" sz="2400" dirty="0" smtClean="0"/>
              <a:t>Preview the styles in the </a:t>
            </a:r>
            <a:r>
              <a:rPr lang="en-US" sz="2400" i="1" dirty="0" smtClean="0"/>
              <a:t>3-D group</a:t>
            </a:r>
            <a:r>
              <a:rPr lang="en-US" sz="2400" dirty="0" smtClean="0"/>
              <a:t> and click </a:t>
            </a:r>
            <a:r>
              <a:rPr lang="en-US" sz="2400" b="1" dirty="0" smtClean="0"/>
              <a:t>Metallic Scene </a:t>
            </a:r>
            <a:r>
              <a:rPr lang="en-US" sz="2400" dirty="0" smtClean="0"/>
              <a:t>(third row, first option on left). When you change the worksheet’s theme, the options in the styles gallery change to reflect the new theme that you have applied to the worksheet.</a:t>
            </a:r>
          </a:p>
        </p:txBody>
      </p:sp>
    </p:spTree>
    <p:extLst>
      <p:ext uri="{BB962C8B-B14F-4D97-AF65-F5344CB8AC3E}">
        <p14:creationId xmlns:p14="http://schemas.microsoft.com/office/powerpoint/2010/main" val="283581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Apply Quick Styles to Graphics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a:t>
            </a:r>
            <a:r>
              <a:rPr lang="en-US" sz="2400" b="1" dirty="0" smtClean="0"/>
              <a:t>Change Colors</a:t>
            </a:r>
            <a:r>
              <a:rPr lang="en-US" sz="2400" dirty="0" smtClean="0"/>
              <a:t> and click </a:t>
            </a:r>
            <a:r>
              <a:rPr lang="en-US" sz="2400" b="1" dirty="0" smtClean="0"/>
              <a:t>Colorful – Accent Colors</a:t>
            </a:r>
            <a:r>
              <a:rPr lang="en-US" sz="2400" dirty="0" smtClean="0"/>
              <a:t>. The choices in the </a:t>
            </a:r>
            <a:r>
              <a:rPr lang="en-US" sz="2400" dirty="0" err="1" smtClean="0"/>
              <a:t>SmartArt</a:t>
            </a:r>
            <a:r>
              <a:rPr lang="en-US" sz="2400" dirty="0" smtClean="0"/>
              <a:t> Styles group have changed based on changing the graphics colors. When you insert a </a:t>
            </a:r>
            <a:r>
              <a:rPr lang="en-US" sz="2400" dirty="0" err="1" smtClean="0"/>
              <a:t>SmartArt</a:t>
            </a:r>
            <a:r>
              <a:rPr lang="en-US" sz="2400" dirty="0" smtClean="0"/>
              <a:t> graphic, a color diagram of the style you select is displayed on the </a:t>
            </a:r>
            <a:r>
              <a:rPr lang="en-US" sz="2400" i="1" dirty="0" smtClean="0"/>
              <a:t>Choose a </a:t>
            </a:r>
            <a:r>
              <a:rPr lang="en-US" sz="2400" i="1" dirty="0" err="1" smtClean="0"/>
              <a:t>SmartArt</a:t>
            </a:r>
            <a:r>
              <a:rPr lang="en-US" sz="2400" i="1" dirty="0" smtClean="0"/>
              <a:t> Graphic </a:t>
            </a:r>
            <a:r>
              <a:rPr lang="en-US" sz="2400" dirty="0" smtClean="0"/>
              <a:t>dialog box. The color combination displayed in that sample was applied to the graphic when you clicked Change Colors.</a:t>
            </a:r>
          </a:p>
          <a:p>
            <a:pPr marL="457200" indent="-457200">
              <a:buFont typeface="+mj-lt"/>
              <a:buAutoNum type="arabicPeriod" startAt="5"/>
            </a:pPr>
            <a:r>
              <a:rPr lang="en-US" sz="2400" dirty="0" smtClean="0"/>
              <a:t>On the </a:t>
            </a:r>
            <a:r>
              <a:rPr lang="en-US" sz="2400" i="1" dirty="0" smtClean="0"/>
              <a:t>Organization Chart</a:t>
            </a:r>
            <a:r>
              <a:rPr lang="en-US" sz="2400" dirty="0" smtClean="0"/>
              <a:t> worksheet, click the </a:t>
            </a:r>
            <a:r>
              <a:rPr lang="en-US" sz="2400" b="1" dirty="0" err="1" smtClean="0"/>
              <a:t>SmartArt</a:t>
            </a:r>
            <a:r>
              <a:rPr lang="en-US" sz="2400" b="1" dirty="0" smtClean="0"/>
              <a:t> graphic</a:t>
            </a:r>
            <a:r>
              <a:rPr lang="en-US" sz="2400" dirty="0" smtClean="0"/>
              <a:t>. Click </a:t>
            </a:r>
            <a:r>
              <a:rPr lang="en-US" sz="2400" b="1" dirty="0" smtClean="0"/>
              <a:t>Subtle Effect</a:t>
            </a:r>
            <a:r>
              <a:rPr lang="en-US" sz="2400" dirty="0" smtClean="0"/>
              <a:t> in the </a:t>
            </a:r>
            <a:r>
              <a:rPr lang="en-US" sz="2400" dirty="0" err="1" smtClean="0"/>
              <a:t>SmartArt</a:t>
            </a:r>
            <a:r>
              <a:rPr lang="en-US" sz="2400" dirty="0" smtClean="0"/>
              <a:t> Quick styles window in the </a:t>
            </a:r>
            <a:r>
              <a:rPr lang="en-US" sz="2400" dirty="0" err="1" smtClean="0"/>
              <a:t>SmartArt</a:t>
            </a:r>
            <a:r>
              <a:rPr lang="en-US" sz="2400" dirty="0" smtClean="0"/>
              <a:t> Styles group.</a:t>
            </a:r>
          </a:p>
          <a:p>
            <a:pPr marL="457200" indent="-457200">
              <a:buFont typeface="+mj-lt"/>
              <a:buAutoNum type="arabicPeriod" startAt="5"/>
            </a:pPr>
            <a:r>
              <a:rPr lang="en-US" sz="2400" b="1" dirty="0" smtClean="0"/>
              <a:t>SAVE</a:t>
            </a:r>
            <a:r>
              <a:rPr lang="en-US" sz="2400" dirty="0" smtClean="0"/>
              <a:t> the workbook as </a:t>
            </a:r>
            <a:r>
              <a:rPr lang="en-US" sz="2400" b="1" i="1" dirty="0" smtClean="0"/>
              <a:t>Graphics 2</a:t>
            </a:r>
            <a:r>
              <a:rPr lang="en-US" sz="2400" dirty="0" smtClean="0"/>
              <a:t>.</a:t>
            </a:r>
          </a:p>
          <a:p>
            <a:r>
              <a:rPr lang="en-US" sz="2400" b="1" dirty="0" smtClean="0"/>
              <a:t>LEAVE</a:t>
            </a:r>
            <a:r>
              <a:rPr lang="en-US" sz="2400" dirty="0" smtClean="0"/>
              <a:t> the workbook open to use in the next exercise.</a:t>
            </a:r>
          </a:p>
        </p:txBody>
      </p:sp>
    </p:spTree>
    <p:extLst>
      <p:ext uri="{BB962C8B-B14F-4D97-AF65-F5344CB8AC3E}">
        <p14:creationId xmlns:p14="http://schemas.microsoft.com/office/powerpoint/2010/main" val="87501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Insert a Picture from a File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create a new Blank workbook.</a:t>
            </a:r>
          </a:p>
          <a:p>
            <a:pPr marL="457200" indent="-457200">
              <a:buFont typeface="+mj-lt"/>
              <a:buAutoNum type="arabicPeriod"/>
            </a:pPr>
            <a:r>
              <a:rPr lang="en-US" sz="2400" dirty="0" smtClean="0"/>
              <a:t>Click the </a:t>
            </a:r>
            <a:r>
              <a:rPr lang="en-US" sz="2400" b="1" dirty="0" smtClean="0"/>
              <a:t>Sheet1</a:t>
            </a:r>
            <a:r>
              <a:rPr lang="en-US" sz="2400" dirty="0" smtClean="0"/>
              <a:t> tab. Click </a:t>
            </a:r>
            <a:r>
              <a:rPr lang="en-US" sz="2400" b="1" dirty="0" smtClean="0"/>
              <a:t>Format</a:t>
            </a:r>
            <a:r>
              <a:rPr lang="en-US" sz="2400" dirty="0" smtClean="0"/>
              <a:t> in the Cells group on the Home tab and click </a:t>
            </a:r>
            <a:r>
              <a:rPr lang="en-US" sz="2400" b="1" dirty="0" smtClean="0"/>
              <a:t>Rename Sheet</a:t>
            </a:r>
            <a:r>
              <a:rPr lang="en-US" sz="2400" dirty="0" smtClean="0"/>
              <a:t> from the drop-down menu that appears. Key </a:t>
            </a:r>
            <a:r>
              <a:rPr lang="en-US" sz="2400" b="1" dirty="0" smtClean="0"/>
              <a:t>Vernal Fall</a:t>
            </a:r>
            <a:r>
              <a:rPr lang="en-US" sz="2400" dirty="0" smtClean="0"/>
              <a:t> to replace the selected Sheet1 text, and press </a:t>
            </a:r>
            <a:r>
              <a:rPr lang="en-US" sz="2400" b="1" dirty="0" smtClean="0"/>
              <a:t>Enter</a:t>
            </a:r>
            <a:r>
              <a:rPr lang="en-US" sz="2400" dirty="0" smtClean="0"/>
              <a:t>. Use the same process to rename Sheet2 to </a:t>
            </a:r>
            <a:r>
              <a:rPr lang="en-US" sz="2400" b="1" dirty="0" smtClean="0"/>
              <a:t>El Capitan</a:t>
            </a:r>
            <a:r>
              <a:rPr lang="en-US" sz="2400" dirty="0" smtClean="0"/>
              <a:t> and to rename Sheet3 to </a:t>
            </a:r>
            <a:r>
              <a:rPr lang="en-US" sz="2400" b="1" dirty="0" smtClean="0"/>
              <a:t>Sequoias</a:t>
            </a:r>
            <a:r>
              <a:rPr lang="en-US" sz="2400" dirty="0" smtClean="0"/>
              <a:t>.</a:t>
            </a:r>
          </a:p>
          <a:p>
            <a:pPr marL="457200" indent="-457200">
              <a:buFont typeface="+mj-lt"/>
              <a:buAutoNum type="arabicPeriod"/>
            </a:pPr>
            <a:r>
              <a:rPr lang="en-US" sz="2400" dirty="0" smtClean="0"/>
              <a:t>Select </a:t>
            </a:r>
            <a:r>
              <a:rPr lang="en-US" sz="2400" b="1" dirty="0" smtClean="0"/>
              <a:t>A1</a:t>
            </a:r>
            <a:r>
              <a:rPr lang="en-US" sz="2400" dirty="0" smtClean="0"/>
              <a:t> on the </a:t>
            </a:r>
            <a:r>
              <a:rPr lang="en-US" sz="2400" i="1" dirty="0" smtClean="0"/>
              <a:t>Vernal Fall</a:t>
            </a:r>
            <a:r>
              <a:rPr lang="en-US" sz="2400" dirty="0" smtClean="0"/>
              <a:t> worksheet. On the </a:t>
            </a:r>
            <a:r>
              <a:rPr lang="en-US" sz="2400" i="1" dirty="0" smtClean="0"/>
              <a:t>Insert</a:t>
            </a:r>
            <a:r>
              <a:rPr lang="en-US" sz="2400" dirty="0" smtClean="0"/>
              <a:t> tab, click </a:t>
            </a:r>
            <a:r>
              <a:rPr lang="en-US" sz="2400" b="1" dirty="0" smtClean="0"/>
              <a:t>Picture</a:t>
            </a:r>
            <a:r>
              <a:rPr lang="en-US" sz="2400" dirty="0" smtClean="0"/>
              <a:t>. The </a:t>
            </a:r>
            <a:r>
              <a:rPr lang="en-US" sz="2400" i="1" dirty="0" smtClean="0"/>
              <a:t>Insert Picture</a:t>
            </a:r>
            <a:r>
              <a:rPr lang="en-US" sz="2400" dirty="0" smtClean="0"/>
              <a:t> dialog box opens.</a:t>
            </a:r>
          </a:p>
        </p:txBody>
      </p:sp>
    </p:spTree>
    <p:extLst>
      <p:ext uri="{BB962C8B-B14F-4D97-AF65-F5344CB8AC3E}">
        <p14:creationId xmlns:p14="http://schemas.microsoft.com/office/powerpoint/2010/main" val="2119994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Resizing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You can resize one or more shapes within a graphic or resize the complete </a:t>
            </a:r>
            <a:r>
              <a:rPr lang="en-US" sz="2400" dirty="0" err="1" smtClean="0"/>
              <a:t>SmartArt</a:t>
            </a:r>
            <a:r>
              <a:rPr lang="en-US" sz="2400" dirty="0" smtClean="0"/>
              <a:t> graphic. </a:t>
            </a:r>
          </a:p>
          <a:p>
            <a:r>
              <a:rPr lang="en-US" sz="2400" dirty="0" smtClean="0"/>
              <a:t>You can use the sizing handles on the side or corner of a graphic to increase or decrease its size, or you can specify a specific size for the height and width of a graphic or shape within the graphic.  </a:t>
            </a:r>
          </a:p>
          <a:p>
            <a:r>
              <a:rPr lang="en-US" sz="2400" dirty="0" smtClean="0"/>
              <a:t>In the next exercise, you will learn how to resize the graphic using the sizing tools on the Ribbon.</a:t>
            </a:r>
          </a:p>
          <a:p>
            <a:endParaRPr lang="en-US" sz="2400" dirty="0"/>
          </a:p>
        </p:txBody>
      </p:sp>
    </p:spTree>
    <p:extLst>
      <p:ext uri="{BB962C8B-B14F-4D97-AF65-F5344CB8AC3E}">
        <p14:creationId xmlns:p14="http://schemas.microsoft.com/office/powerpoint/2010/main" val="2440408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Resize a Graphic</a:t>
            </a:r>
          </a:p>
        </p:txBody>
      </p:sp>
      <p:sp>
        <p:nvSpPr>
          <p:cNvPr id="21506" name="Rectangle 3"/>
          <p:cNvSpPr>
            <a:spLocks noGrp="1" noChangeArrowheads="1"/>
          </p:cNvSpPr>
          <p:nvPr>
            <p:ph type="body" idx="1"/>
          </p:nvPr>
        </p:nvSpPr>
        <p:spPr>
          <a:xfrm>
            <a:off x="457200" y="15240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Organization Chart </a:t>
            </a:r>
            <a:r>
              <a:rPr lang="en-US" sz="2400" dirty="0" smtClean="0"/>
              <a:t>worksheet, click in the </a:t>
            </a:r>
            <a:r>
              <a:rPr lang="en-US" sz="2400" b="1" dirty="0" err="1" smtClean="0"/>
              <a:t>SmartArt</a:t>
            </a:r>
            <a:r>
              <a:rPr lang="en-US" sz="2400" b="1" dirty="0" smtClean="0"/>
              <a:t> graphic</a:t>
            </a:r>
            <a:r>
              <a:rPr lang="en-US" sz="2400" dirty="0" smtClean="0"/>
              <a:t> to select it.</a:t>
            </a:r>
          </a:p>
          <a:p>
            <a:pPr marL="457200" indent="-457200">
              <a:buFont typeface="+mj-lt"/>
              <a:buAutoNum type="arabicPeriod"/>
            </a:pPr>
            <a:r>
              <a:rPr lang="en-US" sz="2400" dirty="0" smtClean="0"/>
              <a:t>Click the </a:t>
            </a:r>
            <a:r>
              <a:rPr lang="en-US" sz="2400" b="1" dirty="0" smtClean="0"/>
              <a:t>left-center sizing handle</a:t>
            </a:r>
            <a:r>
              <a:rPr lang="en-US" sz="2400" dirty="0" smtClean="0"/>
              <a:t> and drag it to the column G right boundary.</a:t>
            </a:r>
          </a:p>
          <a:p>
            <a:pPr marL="457200" indent="-457200">
              <a:buFont typeface="+mj-lt"/>
              <a:buAutoNum type="arabicPeriod"/>
            </a:pPr>
            <a:r>
              <a:rPr lang="en-US" sz="2400" dirty="0" smtClean="0"/>
              <a:t>On the </a:t>
            </a:r>
            <a:r>
              <a:rPr lang="en-US" sz="2400" i="1" dirty="0" smtClean="0"/>
              <a:t>Format</a:t>
            </a:r>
            <a:r>
              <a:rPr lang="en-US" sz="2400" dirty="0" smtClean="0"/>
              <a:t> tab, click </a:t>
            </a:r>
            <a:r>
              <a:rPr lang="en-US" sz="2400" b="1" dirty="0" smtClean="0"/>
              <a:t>Size</a:t>
            </a:r>
            <a:r>
              <a:rPr lang="en-US" sz="2400" dirty="0" smtClean="0"/>
              <a:t>. In the Height box, key </a:t>
            </a:r>
            <a:r>
              <a:rPr lang="en-US" sz="2400" b="1" dirty="0" smtClean="0"/>
              <a:t>5.5</a:t>
            </a:r>
            <a:r>
              <a:rPr lang="en-US" sz="2400" dirty="0" smtClean="0"/>
              <a:t>. In the Width box, key </a:t>
            </a:r>
            <a:r>
              <a:rPr lang="en-US" sz="2400" b="1" dirty="0" smtClean="0"/>
              <a:t>6</a:t>
            </a:r>
            <a:r>
              <a:rPr lang="en-US" sz="2400" dirty="0" smtClean="0"/>
              <a:t>. You have now resized the shape.</a:t>
            </a:r>
          </a:p>
          <a:p>
            <a:pPr marL="457200" indent="-457200">
              <a:buFont typeface="+mj-lt"/>
              <a:buAutoNum type="arabicPeriod"/>
            </a:pPr>
            <a:r>
              <a:rPr lang="en-US" sz="2400" dirty="0" smtClean="0"/>
              <a:t>Click the </a:t>
            </a:r>
            <a:r>
              <a:rPr lang="en-US" sz="2400" b="1" dirty="0" smtClean="0"/>
              <a:t>shape at the top</a:t>
            </a:r>
            <a:r>
              <a:rPr lang="en-US" sz="2400" dirty="0" smtClean="0"/>
              <a:t> of the diagram (Margie </a:t>
            </a:r>
            <a:r>
              <a:rPr lang="en-US" sz="2400" dirty="0" err="1" smtClean="0"/>
              <a:t>Shoop</a:t>
            </a:r>
            <a:r>
              <a:rPr lang="en-US" sz="2400" dirty="0" smtClean="0"/>
              <a:t>, CEO). Click the </a:t>
            </a:r>
            <a:r>
              <a:rPr lang="en-US" sz="2400" b="1" dirty="0" smtClean="0"/>
              <a:t>right sizing handle</a:t>
            </a:r>
            <a:r>
              <a:rPr lang="en-US" sz="2400" dirty="0" smtClean="0"/>
              <a:t> and drag to the right until the shape extends over the rest of the chart.</a:t>
            </a:r>
          </a:p>
          <a:p>
            <a:pPr marL="457200" indent="-457200">
              <a:buFont typeface="+mj-lt"/>
              <a:buAutoNum type="arabicPeriod"/>
            </a:pPr>
            <a:r>
              <a:rPr lang="en-US" sz="2400" b="1" dirty="0" smtClean="0"/>
              <a:t>SAVE</a:t>
            </a:r>
            <a:r>
              <a:rPr lang="en-US" sz="2400" dirty="0" smtClean="0"/>
              <a:t> and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a:p>
            <a:endParaRPr lang="en-US" sz="2400" dirty="0"/>
          </a:p>
        </p:txBody>
      </p:sp>
    </p:spTree>
    <p:extLst>
      <p:ext uri="{BB962C8B-B14F-4D97-AF65-F5344CB8AC3E}">
        <p14:creationId xmlns:p14="http://schemas.microsoft.com/office/powerpoint/2010/main" val="4406066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Rotating a Graphic</a:t>
            </a:r>
          </a:p>
        </p:txBody>
      </p:sp>
      <p:sp>
        <p:nvSpPr>
          <p:cNvPr id="21506" name="Rectangle 3"/>
          <p:cNvSpPr>
            <a:spLocks noGrp="1" noChangeArrowheads="1"/>
          </p:cNvSpPr>
          <p:nvPr>
            <p:ph type="body" idx="1"/>
          </p:nvPr>
        </p:nvSpPr>
        <p:spPr>
          <a:xfrm>
            <a:off x="457200" y="1524000"/>
            <a:ext cx="8229600" cy="4876800"/>
          </a:xfrm>
        </p:spPr>
        <p:txBody>
          <a:bodyPr/>
          <a:lstStyle/>
          <a:p>
            <a:r>
              <a:rPr lang="en-US" sz="2300" dirty="0" smtClean="0"/>
              <a:t>You can change a shape’s position by rotating or reversing it. Reversing a shape is also referred to as creating a mirror image or flipping. </a:t>
            </a:r>
          </a:p>
          <a:p>
            <a:r>
              <a:rPr lang="en-US" sz="2300" dirty="0" smtClean="0"/>
              <a:t>When you rotate multiple shapes, they are not rotated as a group, but each shape is rotated around its own center. </a:t>
            </a:r>
          </a:p>
          <a:p>
            <a:r>
              <a:rPr lang="en-US" sz="2300" dirty="0" smtClean="0"/>
              <a:t>The predefined rotation options limit you to flipping the graphic. </a:t>
            </a:r>
          </a:p>
          <a:p>
            <a:r>
              <a:rPr lang="en-US" sz="2300" dirty="0" smtClean="0"/>
              <a:t>When you open the Size and Properties dialog box, you can rotate a graphic one degree at a time, which gives you a great deal of flexibility in placing the graphic at exactly the angle that calls attention to the most significant data in a worksheet. </a:t>
            </a:r>
          </a:p>
          <a:p>
            <a:r>
              <a:rPr lang="en-US" sz="2300" dirty="0" smtClean="0"/>
              <a:t>In the next exercise, you will learn to reposition by rotating the shape.</a:t>
            </a:r>
          </a:p>
          <a:p>
            <a:endParaRPr lang="en-US" sz="2300" dirty="0"/>
          </a:p>
        </p:txBody>
      </p:sp>
    </p:spTree>
    <p:extLst>
      <p:ext uri="{BB962C8B-B14F-4D97-AF65-F5344CB8AC3E}">
        <p14:creationId xmlns:p14="http://schemas.microsoft.com/office/powerpoint/2010/main" val="2451827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Rotate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a:t>
            </a:r>
            <a:r>
              <a:rPr lang="en-US" sz="2400" b="1" i="1" dirty="0" smtClean="0"/>
              <a:t>Take a Summer Cruise</a:t>
            </a:r>
            <a:r>
              <a:rPr lang="en-US" sz="2400" dirty="0" smtClean="0"/>
              <a:t> file for this lesson.</a:t>
            </a:r>
          </a:p>
          <a:p>
            <a:pPr marL="457200" indent="-457200">
              <a:buFont typeface="+mj-lt"/>
              <a:buAutoNum type="arabicPeriod"/>
            </a:pPr>
            <a:r>
              <a:rPr lang="en-US" sz="2400" dirty="0" smtClean="0"/>
              <a:t>On the </a:t>
            </a:r>
            <a:r>
              <a:rPr lang="en-US" sz="2400" i="1" dirty="0" smtClean="0"/>
              <a:t>Hawaii</a:t>
            </a:r>
            <a:r>
              <a:rPr lang="en-US" sz="2400" dirty="0" smtClean="0"/>
              <a:t> worksheet, select the text in the standard block arrow (</a:t>
            </a:r>
            <a:r>
              <a:rPr lang="en-US" sz="2400" b="1" dirty="0" smtClean="0"/>
              <a:t>Explore the Islands!</a:t>
            </a:r>
            <a:r>
              <a:rPr lang="en-US" sz="2400" dirty="0" smtClean="0"/>
              <a:t>). Key </a:t>
            </a:r>
            <a:r>
              <a:rPr lang="en-US" sz="2400" b="1" dirty="0" smtClean="0"/>
              <a:t>Pick a Cruise!</a:t>
            </a:r>
            <a:r>
              <a:rPr lang="en-US" sz="2400" dirty="0" smtClean="0"/>
              <a:t>.</a:t>
            </a:r>
          </a:p>
          <a:p>
            <a:pPr marL="457200" indent="-457200">
              <a:buFont typeface="+mj-lt"/>
              <a:buAutoNum type="arabicPeriod"/>
            </a:pPr>
            <a:r>
              <a:rPr lang="en-US" sz="2400" dirty="0" smtClean="0"/>
              <a:t>Click the </a:t>
            </a:r>
            <a:r>
              <a:rPr lang="en-US" sz="2400" b="1" dirty="0" smtClean="0"/>
              <a:t>Format</a:t>
            </a:r>
            <a:r>
              <a:rPr lang="en-US" sz="2400" dirty="0" smtClean="0"/>
              <a:t> tab. In the Arrange group, click </a:t>
            </a:r>
            <a:r>
              <a:rPr lang="en-US" sz="2400" b="1" dirty="0" smtClean="0"/>
              <a:t>Rotate</a:t>
            </a:r>
            <a:r>
              <a:rPr lang="en-US" sz="2400" dirty="0" smtClean="0"/>
              <a:t> and click </a:t>
            </a:r>
            <a:r>
              <a:rPr lang="en-US" sz="2400" b="1" dirty="0" smtClean="0"/>
              <a:t>Flip</a:t>
            </a:r>
            <a:r>
              <a:rPr lang="en-US" sz="2400" dirty="0" smtClean="0"/>
              <a:t> </a:t>
            </a:r>
            <a:r>
              <a:rPr lang="en-US" sz="2400" b="1" dirty="0" smtClean="0"/>
              <a:t>Horizontal</a:t>
            </a:r>
            <a:r>
              <a:rPr lang="en-US" sz="2400" dirty="0" smtClean="0"/>
              <a:t>. The arrow is reversed. The text will remain facing in the original direction.</a:t>
            </a:r>
          </a:p>
          <a:p>
            <a:pPr marL="457200" indent="-457200">
              <a:buFont typeface="+mj-lt"/>
              <a:buAutoNum type="arabicPeriod"/>
            </a:pPr>
            <a:r>
              <a:rPr lang="en-US" sz="2400" dirty="0" smtClean="0"/>
              <a:t>Click </a:t>
            </a:r>
            <a:r>
              <a:rPr lang="en-US" sz="2400" b="1" dirty="0" smtClean="0"/>
              <a:t>Rotate</a:t>
            </a:r>
            <a:r>
              <a:rPr lang="en-US" sz="2400" dirty="0" smtClean="0"/>
              <a:t> and click </a:t>
            </a:r>
            <a:r>
              <a:rPr lang="en-US" sz="2400" b="1" dirty="0" smtClean="0"/>
              <a:t>Rotate</a:t>
            </a:r>
            <a:r>
              <a:rPr lang="en-US" sz="2400" dirty="0" smtClean="0"/>
              <a:t> </a:t>
            </a:r>
            <a:r>
              <a:rPr lang="en-US" sz="2400" b="1" dirty="0" smtClean="0"/>
              <a:t>Right</a:t>
            </a:r>
            <a:r>
              <a:rPr lang="en-US" sz="2400" dirty="0" smtClean="0"/>
              <a:t> </a:t>
            </a:r>
            <a:r>
              <a:rPr lang="en-US" sz="2400" b="1" dirty="0" smtClean="0"/>
              <a:t>90º</a:t>
            </a:r>
            <a:r>
              <a:rPr lang="en-US" sz="2400" dirty="0" smtClean="0"/>
              <a:t>. The arrow is now pointing up.</a:t>
            </a:r>
          </a:p>
          <a:p>
            <a:pPr marL="457200" indent="-457200">
              <a:buFont typeface="+mj-lt"/>
              <a:buAutoNum type="arabicPeriod"/>
            </a:pPr>
            <a:r>
              <a:rPr lang="en-US" sz="2400" dirty="0" smtClean="0"/>
              <a:t>Mouse over the graphic, displaying the move pointer, and move it so that the arrow tip is centered in the </a:t>
            </a:r>
            <a:r>
              <a:rPr lang="en-US" sz="2400" b="1" dirty="0" smtClean="0"/>
              <a:t>white</a:t>
            </a:r>
            <a:r>
              <a:rPr lang="en-US" sz="2400" dirty="0" smtClean="0"/>
              <a:t> </a:t>
            </a:r>
            <a:r>
              <a:rPr lang="en-US" sz="2400" b="1" dirty="0" smtClean="0"/>
              <a:t>space</a:t>
            </a:r>
            <a:r>
              <a:rPr lang="en-US" sz="2400" dirty="0" smtClean="0"/>
              <a:t> in </a:t>
            </a:r>
            <a:r>
              <a:rPr lang="en-US" sz="2400" b="1" dirty="0" smtClean="0"/>
              <a:t>A6</a:t>
            </a:r>
            <a:r>
              <a:rPr lang="en-US" sz="2400" dirty="0" smtClean="0"/>
              <a:t>.</a:t>
            </a:r>
          </a:p>
          <a:p>
            <a:endParaRPr lang="en-US" sz="2400" dirty="0"/>
          </a:p>
        </p:txBody>
      </p:sp>
    </p:spTree>
    <p:extLst>
      <p:ext uri="{BB962C8B-B14F-4D97-AF65-F5344CB8AC3E}">
        <p14:creationId xmlns:p14="http://schemas.microsoft.com/office/powerpoint/2010/main" val="4048791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Rotate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Click the </a:t>
            </a:r>
            <a:r>
              <a:rPr lang="en-US" sz="2400" b="1" dirty="0" err="1" smtClean="0"/>
              <a:t>SmartArt</a:t>
            </a:r>
            <a:r>
              <a:rPr lang="en-US" sz="2400" b="1" dirty="0" smtClean="0"/>
              <a:t> graphic</a:t>
            </a:r>
            <a:r>
              <a:rPr lang="en-US" sz="2400" dirty="0" smtClean="0"/>
              <a:t>. On the </a:t>
            </a:r>
            <a:r>
              <a:rPr lang="en-US" sz="2400" i="1" dirty="0" smtClean="0"/>
              <a:t>Design</a:t>
            </a:r>
            <a:r>
              <a:rPr lang="en-US" sz="2400" dirty="0" smtClean="0"/>
              <a:t> tab, click </a:t>
            </a:r>
            <a:r>
              <a:rPr lang="en-US" sz="2400" b="1" dirty="0" smtClean="0"/>
              <a:t>Right</a:t>
            </a:r>
            <a:r>
              <a:rPr lang="en-US" sz="2400" dirty="0" smtClean="0"/>
              <a:t> </a:t>
            </a:r>
            <a:r>
              <a:rPr lang="en-US" sz="2400" b="1" dirty="0" smtClean="0"/>
              <a:t>to</a:t>
            </a:r>
            <a:r>
              <a:rPr lang="en-US" sz="2400" dirty="0" smtClean="0"/>
              <a:t> </a:t>
            </a:r>
            <a:r>
              <a:rPr lang="en-US" sz="2400" b="1" dirty="0" smtClean="0"/>
              <a:t>Left</a:t>
            </a:r>
            <a:r>
              <a:rPr lang="en-US" sz="2400" dirty="0" smtClean="0"/>
              <a:t> in the Create Graphics group. The graphic is reversed horizontally. The text also moved in correspondence with the movement of the arrow.</a:t>
            </a:r>
          </a:p>
          <a:p>
            <a:pPr marL="457200" indent="-457200">
              <a:buFont typeface="+mj-lt"/>
              <a:buAutoNum type="arabicPeriod" startAt="5"/>
            </a:pPr>
            <a:r>
              <a:rPr lang="en-US" sz="2400" dirty="0" smtClean="0"/>
              <a:t>On the </a:t>
            </a:r>
            <a:r>
              <a:rPr lang="en-US" sz="2400" i="1" dirty="0" smtClean="0"/>
              <a:t>Format</a:t>
            </a:r>
            <a:r>
              <a:rPr lang="en-US" sz="2400" dirty="0" smtClean="0"/>
              <a:t> tab, click </a:t>
            </a:r>
            <a:r>
              <a:rPr lang="en-US" sz="2400" b="1" dirty="0" smtClean="0"/>
              <a:t>Arrange</a:t>
            </a:r>
            <a:r>
              <a:rPr lang="en-US" sz="2400" dirty="0" smtClean="0"/>
              <a:t>, and then click </a:t>
            </a:r>
            <a:r>
              <a:rPr lang="en-US" sz="2400" b="1" dirty="0" smtClean="0"/>
              <a:t>Selection</a:t>
            </a:r>
            <a:r>
              <a:rPr lang="en-US" sz="2400" dirty="0" smtClean="0"/>
              <a:t> </a:t>
            </a:r>
            <a:r>
              <a:rPr lang="en-US" sz="2400" b="1" dirty="0" smtClean="0"/>
              <a:t>Pane</a:t>
            </a:r>
            <a:r>
              <a:rPr lang="en-US" sz="2400" dirty="0" smtClean="0"/>
              <a:t>. On the </a:t>
            </a:r>
            <a:r>
              <a:rPr lang="en-US" sz="2400" i="1" dirty="0" smtClean="0"/>
              <a:t>Selection and Visibility</a:t>
            </a:r>
            <a:r>
              <a:rPr lang="en-US" sz="2400" dirty="0" smtClean="0"/>
              <a:t> pane, click </a:t>
            </a:r>
            <a:r>
              <a:rPr lang="en-US" sz="2400" b="1" dirty="0" smtClean="0"/>
              <a:t>Right</a:t>
            </a:r>
            <a:r>
              <a:rPr lang="en-US" sz="2400" dirty="0" smtClean="0"/>
              <a:t> </a:t>
            </a:r>
            <a:r>
              <a:rPr lang="en-US" sz="2400" b="1" dirty="0" smtClean="0"/>
              <a:t>Arrow</a:t>
            </a:r>
            <a:r>
              <a:rPr lang="en-US" sz="2400" dirty="0" smtClean="0"/>
              <a:t> </a:t>
            </a:r>
            <a:r>
              <a:rPr lang="en-US" sz="2400" b="1" dirty="0" smtClean="0"/>
              <a:t>1</a:t>
            </a:r>
            <a:r>
              <a:rPr lang="en-US" sz="2400" dirty="0" smtClean="0"/>
              <a:t>.</a:t>
            </a:r>
          </a:p>
          <a:p>
            <a:pPr marL="457200" indent="-457200">
              <a:buFont typeface="+mj-lt"/>
              <a:buAutoNum type="arabicPeriod" startAt="5"/>
            </a:pPr>
            <a:r>
              <a:rPr lang="en-US" sz="2400" dirty="0" smtClean="0"/>
              <a:t>On the </a:t>
            </a:r>
            <a:r>
              <a:rPr lang="en-US" sz="2400" i="1" dirty="0" smtClean="0"/>
              <a:t>Format </a:t>
            </a:r>
            <a:r>
              <a:rPr lang="en-US" sz="2400" dirty="0" smtClean="0"/>
              <a:t>tab, click </a:t>
            </a:r>
            <a:r>
              <a:rPr lang="en-US" sz="2400" b="1" dirty="0" smtClean="0"/>
              <a:t>Rotate</a:t>
            </a:r>
            <a:r>
              <a:rPr lang="en-US" sz="2400" dirty="0" smtClean="0"/>
              <a:t> and then click </a:t>
            </a:r>
            <a:r>
              <a:rPr lang="en-US" sz="2400" b="1" dirty="0" smtClean="0"/>
              <a:t>More</a:t>
            </a:r>
            <a:r>
              <a:rPr lang="en-US" sz="2400" dirty="0" smtClean="0"/>
              <a:t> </a:t>
            </a:r>
            <a:r>
              <a:rPr lang="en-US" sz="2400" b="1" dirty="0" smtClean="0"/>
              <a:t>Rotation</a:t>
            </a:r>
            <a:r>
              <a:rPr lang="en-US" sz="2400" dirty="0" smtClean="0"/>
              <a:t> </a:t>
            </a:r>
            <a:r>
              <a:rPr lang="en-US" sz="2400" b="1" dirty="0" smtClean="0"/>
              <a:t>Options</a:t>
            </a:r>
            <a:r>
              <a:rPr lang="en-US" sz="2400" dirty="0" smtClean="0"/>
              <a:t>. The </a:t>
            </a:r>
            <a:r>
              <a:rPr lang="en-US" sz="2400" i="1" dirty="0" smtClean="0"/>
              <a:t>Format Shape </a:t>
            </a:r>
            <a:r>
              <a:rPr lang="en-US" sz="2400" dirty="0" smtClean="0"/>
              <a:t>dialog box is displayed with the Size options showing.</a:t>
            </a:r>
          </a:p>
          <a:p>
            <a:pPr marL="457200" indent="-457200">
              <a:buFont typeface="+mj-lt"/>
              <a:buAutoNum type="arabicPeriod" startAt="5"/>
            </a:pPr>
            <a:r>
              <a:rPr lang="en-US" sz="2400" dirty="0" smtClean="0"/>
              <a:t>On the </a:t>
            </a:r>
            <a:r>
              <a:rPr lang="en-US" sz="2400" i="1" dirty="0" smtClean="0"/>
              <a:t>Size and rotate </a:t>
            </a:r>
            <a:r>
              <a:rPr lang="en-US" sz="2400" dirty="0" smtClean="0"/>
              <a:t>area, click the </a:t>
            </a:r>
            <a:r>
              <a:rPr lang="en-US" sz="2400" b="1" dirty="0" smtClean="0"/>
              <a:t>down</a:t>
            </a:r>
            <a:r>
              <a:rPr lang="en-US" sz="2400" dirty="0" smtClean="0"/>
              <a:t> </a:t>
            </a:r>
            <a:r>
              <a:rPr lang="en-US" sz="2400" b="1" dirty="0" smtClean="0"/>
              <a:t>arrow</a:t>
            </a:r>
            <a:r>
              <a:rPr lang="en-US" sz="2400" dirty="0" smtClean="0"/>
              <a:t> in the Rotation field until the graphic rotation is </a:t>
            </a:r>
            <a:r>
              <a:rPr lang="en-US" sz="2400" b="1" dirty="0" smtClean="0"/>
              <a:t>70º</a:t>
            </a:r>
            <a:r>
              <a:rPr lang="en-US" sz="2400" dirty="0" smtClean="0"/>
              <a:t>. Click </a:t>
            </a:r>
            <a:r>
              <a:rPr lang="en-US" sz="2400" b="1" dirty="0" smtClean="0"/>
              <a:t>Close</a:t>
            </a:r>
            <a:r>
              <a:rPr lang="en-US" sz="2400" dirty="0" smtClean="0"/>
              <a:t>.</a:t>
            </a:r>
          </a:p>
          <a:p>
            <a:endParaRPr lang="en-US" sz="2400" dirty="0"/>
          </a:p>
        </p:txBody>
      </p:sp>
    </p:spTree>
    <p:extLst>
      <p:ext uri="{BB962C8B-B14F-4D97-AF65-F5344CB8AC3E}">
        <p14:creationId xmlns:p14="http://schemas.microsoft.com/office/powerpoint/2010/main" val="872710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Rotate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9"/>
            </a:pPr>
            <a:r>
              <a:rPr lang="en-US" sz="2400" dirty="0" smtClean="0"/>
              <a:t>Move the graphic so that all </a:t>
            </a:r>
            <a:br>
              <a:rPr lang="en-US" sz="2400" dirty="0" smtClean="0"/>
            </a:br>
            <a:r>
              <a:rPr lang="en-US" sz="2400" dirty="0" smtClean="0"/>
              <a:t>text is visible and the point is </a:t>
            </a:r>
            <a:br>
              <a:rPr lang="en-US" sz="2400" dirty="0" smtClean="0"/>
            </a:br>
            <a:r>
              <a:rPr lang="en-US" sz="2400" dirty="0" smtClean="0"/>
              <a:t>centered in the white space in </a:t>
            </a:r>
            <a:br>
              <a:rPr lang="en-US" sz="2400" dirty="0" smtClean="0"/>
            </a:br>
            <a:r>
              <a:rPr lang="en-US" sz="2400" b="1" dirty="0" smtClean="0"/>
              <a:t>A6</a:t>
            </a:r>
            <a:r>
              <a:rPr lang="en-US" sz="2400" dirty="0" smtClean="0"/>
              <a:t> as illustrated in the figure.</a:t>
            </a:r>
          </a:p>
          <a:p>
            <a:pPr marL="457200" indent="-457200">
              <a:buFont typeface="+mj-lt"/>
              <a:buAutoNum type="arabicPeriod" startAt="9"/>
            </a:pPr>
            <a:r>
              <a:rPr lang="en-US" sz="2400" dirty="0" smtClean="0"/>
              <a:t>Close the </a:t>
            </a:r>
            <a:r>
              <a:rPr lang="en-US" sz="2400" b="1" dirty="0" smtClean="0"/>
              <a:t>Selection</a:t>
            </a:r>
            <a:r>
              <a:rPr lang="en-US" sz="2400" dirty="0" smtClean="0"/>
              <a:t> </a:t>
            </a:r>
            <a:r>
              <a:rPr lang="en-US" sz="2400" b="1" dirty="0" smtClean="0"/>
              <a:t>and</a:t>
            </a:r>
            <a:r>
              <a:rPr lang="en-US" sz="2400" dirty="0" smtClean="0"/>
              <a:t> </a:t>
            </a:r>
            <a:br>
              <a:rPr lang="en-US" sz="2400" dirty="0" smtClean="0"/>
            </a:br>
            <a:r>
              <a:rPr lang="en-US" sz="2400" b="1" dirty="0" smtClean="0"/>
              <a:t>Visibility</a:t>
            </a:r>
            <a:r>
              <a:rPr lang="en-US" sz="2400" dirty="0" smtClean="0"/>
              <a:t> pane. Also, on the </a:t>
            </a:r>
            <a:br>
              <a:rPr lang="en-US" sz="2400" dirty="0" smtClean="0"/>
            </a:br>
            <a:r>
              <a:rPr lang="en-US" sz="2400" i="1" dirty="0" smtClean="0"/>
              <a:t>Page Layout </a:t>
            </a:r>
            <a:r>
              <a:rPr lang="en-US" sz="2400" dirty="0" smtClean="0"/>
              <a:t>tab, in the Sheet </a:t>
            </a:r>
            <a:br>
              <a:rPr lang="en-US" sz="2400" dirty="0" smtClean="0"/>
            </a:br>
            <a:r>
              <a:rPr lang="en-US" sz="2400" dirty="0" smtClean="0"/>
              <a:t>Options group, </a:t>
            </a:r>
            <a:r>
              <a:rPr lang="en-US" sz="2400" b="1" dirty="0" smtClean="0"/>
              <a:t>deselect</a:t>
            </a:r>
            <a:r>
              <a:rPr lang="en-US" sz="2400" dirty="0" smtClean="0"/>
              <a:t> the </a:t>
            </a:r>
            <a:br>
              <a:rPr lang="en-US" sz="2400" dirty="0" smtClean="0"/>
            </a:br>
            <a:r>
              <a:rPr lang="en-US" sz="2400" dirty="0" smtClean="0"/>
              <a:t>worksheet Gridlines so they no </a:t>
            </a:r>
            <a:br>
              <a:rPr lang="en-US" sz="2400" dirty="0" smtClean="0"/>
            </a:br>
            <a:r>
              <a:rPr lang="en-US" sz="2400" dirty="0" smtClean="0"/>
              <a:t>longer display in the worksheet.</a:t>
            </a:r>
          </a:p>
          <a:p>
            <a:pPr marL="457200" indent="-457200">
              <a:buFont typeface="+mj-lt"/>
              <a:buAutoNum type="arabicPeriod" startAt="9"/>
            </a:pPr>
            <a:r>
              <a:rPr lang="en-US" sz="2400" b="1" dirty="0" smtClean="0"/>
              <a:t>SAVE</a:t>
            </a:r>
            <a:r>
              <a:rPr lang="en-US" sz="2400" dirty="0" smtClean="0"/>
              <a:t> the workbook as </a:t>
            </a:r>
            <a:r>
              <a:rPr lang="en-US" sz="2400" b="1" i="1" dirty="0" smtClean="0"/>
              <a:t>Cruise 2</a:t>
            </a:r>
            <a:r>
              <a:rPr lang="en-US" sz="2400" dirty="0" smtClean="0"/>
              <a:t>.</a:t>
            </a:r>
          </a:p>
          <a:p>
            <a:r>
              <a:rPr lang="en-US" sz="2400" b="1" dirty="0" smtClean="0"/>
              <a:t>LEAVE</a:t>
            </a:r>
            <a:r>
              <a:rPr lang="en-US" sz="2400" dirty="0" smtClean="0"/>
              <a:t> the workbook open to use in the next exercise.</a:t>
            </a:r>
          </a:p>
        </p:txBody>
      </p:sp>
      <p:pic>
        <p:nvPicPr>
          <p:cNvPr id="4" name="Picture 3" descr="f1118.JPG"/>
          <p:cNvPicPr>
            <a:picLocks noChangeAspect="1"/>
          </p:cNvPicPr>
          <p:nvPr/>
        </p:nvPicPr>
        <p:blipFill>
          <a:blip r:embed="rId3"/>
          <a:stretch>
            <a:fillRect/>
          </a:stretch>
        </p:blipFill>
        <p:spPr>
          <a:xfrm>
            <a:off x="5181600" y="1814512"/>
            <a:ext cx="3452129" cy="3519488"/>
          </a:xfrm>
          <a:prstGeom prst="rect">
            <a:avLst/>
          </a:prstGeom>
        </p:spPr>
      </p:pic>
    </p:spTree>
    <p:extLst>
      <p:ext uri="{BB962C8B-B14F-4D97-AF65-F5344CB8AC3E}">
        <p14:creationId xmlns:p14="http://schemas.microsoft.com/office/powerpoint/2010/main" val="488618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Resetting a Picture to Its Original State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Sometimes you make formatting changes and then want to restore a picture or graphic to its original formatting. </a:t>
            </a:r>
          </a:p>
          <a:p>
            <a:r>
              <a:rPr lang="en-US" sz="2400" dirty="0" smtClean="0"/>
              <a:t>The Reset Picture command on the Picture Tools Format tab will reset picture formatting to the formatting present when the file was last saved. </a:t>
            </a:r>
          </a:p>
          <a:p>
            <a:r>
              <a:rPr lang="en-US" sz="2400" dirty="0" smtClean="0"/>
              <a:t>In the next exercise, you will manipulate picture settings and then reset them back to their original state.</a:t>
            </a:r>
          </a:p>
          <a:p>
            <a:endParaRPr lang="en-US" sz="2400" dirty="0"/>
          </a:p>
        </p:txBody>
      </p:sp>
    </p:spTree>
    <p:extLst>
      <p:ext uri="{BB962C8B-B14F-4D97-AF65-F5344CB8AC3E}">
        <p14:creationId xmlns:p14="http://schemas.microsoft.com/office/powerpoint/2010/main" val="1055835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3000" b="1" dirty="0" smtClean="0"/>
              <a:t>Step-by-Step: Reset a Picture to Its Original State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On the </a:t>
            </a:r>
            <a:r>
              <a:rPr lang="en-US" sz="2400" i="1" dirty="0" smtClean="0"/>
              <a:t>Mexico</a:t>
            </a:r>
            <a:r>
              <a:rPr lang="en-US" sz="2400" dirty="0" smtClean="0"/>
              <a:t> worksheet, select the </a:t>
            </a:r>
            <a:r>
              <a:rPr lang="en-US" sz="2400" b="1" dirty="0" smtClean="0"/>
              <a:t>picture</a:t>
            </a:r>
            <a:r>
              <a:rPr lang="en-US" sz="2400" dirty="0" smtClean="0"/>
              <a:t>. The Picture Tools tab is now</a:t>
            </a:r>
            <a:r>
              <a:rPr lang="en-US" sz="2400" b="1" dirty="0" smtClean="0"/>
              <a:t> active.</a:t>
            </a:r>
            <a:r>
              <a:rPr lang="en-US" sz="2400" dirty="0" smtClean="0"/>
              <a:t> Click the </a:t>
            </a:r>
            <a:r>
              <a:rPr lang="en-US" sz="2400" b="1" dirty="0" smtClean="0"/>
              <a:t>Format </a:t>
            </a:r>
            <a:r>
              <a:rPr lang="en-US" sz="2400" dirty="0" smtClean="0"/>
              <a:t>tab.</a:t>
            </a:r>
          </a:p>
          <a:p>
            <a:pPr marL="457200" indent="-457200">
              <a:buFont typeface="+mj-lt"/>
              <a:buAutoNum type="arabicPeriod"/>
            </a:pPr>
            <a:r>
              <a:rPr lang="en-US" sz="2400" dirty="0" smtClean="0"/>
              <a:t>Click the </a:t>
            </a:r>
            <a:r>
              <a:rPr lang="en-US" sz="2400" b="1" dirty="0" smtClean="0"/>
              <a:t>Crop icon</a:t>
            </a:r>
            <a:r>
              <a:rPr lang="en-US" sz="2400" dirty="0" smtClean="0"/>
              <a:t>. On the drop-down list, click </a:t>
            </a:r>
            <a:r>
              <a:rPr lang="en-US" sz="2400" b="1" dirty="0" smtClean="0"/>
              <a:t>Crop to Shape</a:t>
            </a:r>
            <a:r>
              <a:rPr lang="en-US" sz="2400" dirty="0" smtClean="0"/>
              <a:t> and then in the Rectangles options, choose </a:t>
            </a:r>
            <a:r>
              <a:rPr lang="en-US" sz="2400" b="1" dirty="0" smtClean="0"/>
              <a:t>Snip Same Side Corner Rectangle</a:t>
            </a:r>
            <a:r>
              <a:rPr lang="en-US" sz="2400" dirty="0" smtClean="0"/>
              <a:t>. This crops the right and left top corners of the picture.</a:t>
            </a:r>
          </a:p>
          <a:p>
            <a:pPr>
              <a:buNone/>
            </a:pPr>
            <a:endParaRPr lang="en-US" sz="2400" dirty="0"/>
          </a:p>
        </p:txBody>
      </p:sp>
    </p:spTree>
    <p:extLst>
      <p:ext uri="{BB962C8B-B14F-4D97-AF65-F5344CB8AC3E}">
        <p14:creationId xmlns:p14="http://schemas.microsoft.com/office/powerpoint/2010/main" val="14478754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Reset a Picture to Its Original State</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In the </a:t>
            </a:r>
            <a:r>
              <a:rPr lang="en-US" sz="2400" i="1" dirty="0" smtClean="0"/>
              <a:t>Picture Quick Styles</a:t>
            </a:r>
            <a:r>
              <a:rPr lang="en-US" sz="2400" dirty="0" smtClean="0"/>
              <a:t> window, in Picture Styles group, click </a:t>
            </a:r>
            <a:r>
              <a:rPr lang="en-US" sz="2400" b="1" dirty="0" smtClean="0"/>
              <a:t>Metal Frame</a:t>
            </a:r>
            <a:r>
              <a:rPr lang="en-US" sz="2400" dirty="0" smtClean="0"/>
              <a:t> (3rd style). The corners of the picture have now reappeared and there is a metal frame border in place.</a:t>
            </a:r>
          </a:p>
          <a:p>
            <a:pPr marL="457200" indent="-457200">
              <a:buFont typeface="+mj-lt"/>
              <a:buAutoNum type="arabicPeriod" startAt="3"/>
            </a:pPr>
            <a:r>
              <a:rPr lang="en-US" sz="2400" dirty="0" smtClean="0"/>
              <a:t>Click the </a:t>
            </a:r>
            <a:r>
              <a:rPr lang="en-US" sz="2400" b="1" dirty="0" smtClean="0"/>
              <a:t>Corrections</a:t>
            </a:r>
            <a:r>
              <a:rPr lang="en-US" sz="2400" dirty="0" smtClean="0"/>
              <a:t> button in the Adjust group the corrections drop-down list opens. In the </a:t>
            </a:r>
            <a:r>
              <a:rPr lang="en-US" sz="2400" i="1" dirty="0" smtClean="0"/>
              <a:t>Brightness and Contrast</a:t>
            </a:r>
            <a:r>
              <a:rPr lang="en-US" sz="2400" dirty="0" smtClean="0"/>
              <a:t> area, click </a:t>
            </a:r>
            <a:r>
              <a:rPr lang="en-US" sz="2400" b="1" dirty="0" smtClean="0"/>
              <a:t>Brightness: +20% Contrast: –40% </a:t>
            </a:r>
            <a:r>
              <a:rPr lang="en-US" sz="2400" dirty="0" smtClean="0"/>
              <a:t>(4th option in first row). You have now adjusted the brightness </a:t>
            </a:r>
            <a:br>
              <a:rPr lang="en-US" sz="2400" dirty="0" smtClean="0"/>
            </a:br>
            <a:r>
              <a:rPr lang="en-US" sz="2400" dirty="0" smtClean="0"/>
              <a:t>and contrast of the picture.</a:t>
            </a:r>
          </a:p>
          <a:p>
            <a:pPr>
              <a:buNone/>
            </a:pPr>
            <a:endParaRPr lang="en-US" sz="2400" dirty="0"/>
          </a:p>
        </p:txBody>
      </p:sp>
    </p:spTree>
    <p:extLst>
      <p:ext uri="{BB962C8B-B14F-4D97-AF65-F5344CB8AC3E}">
        <p14:creationId xmlns:p14="http://schemas.microsoft.com/office/powerpoint/2010/main" val="2683355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3000" b="1" dirty="0" smtClean="0"/>
              <a:t>Step-by-Step: Reset a Picture to Its Original State</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In the </a:t>
            </a:r>
            <a:r>
              <a:rPr lang="en-US" sz="2400" i="1" dirty="0" smtClean="0"/>
              <a:t>Adjust</a:t>
            </a:r>
            <a:r>
              <a:rPr lang="en-US" sz="2400" dirty="0" smtClean="0"/>
              <a:t> group, click the </a:t>
            </a:r>
            <a:br>
              <a:rPr lang="en-US" sz="2400" dirty="0" smtClean="0"/>
            </a:br>
            <a:r>
              <a:rPr lang="en-US" sz="2400" b="1" dirty="0" smtClean="0"/>
              <a:t>Color</a:t>
            </a:r>
            <a:r>
              <a:rPr lang="en-US" sz="2400" dirty="0" smtClean="0"/>
              <a:t> button. The Color drop-</a:t>
            </a:r>
            <a:br>
              <a:rPr lang="en-US" sz="2400" dirty="0" smtClean="0"/>
            </a:br>
            <a:r>
              <a:rPr lang="en-US" sz="2400" dirty="0" smtClean="0"/>
              <a:t>down list opens. On the list, </a:t>
            </a:r>
            <a:br>
              <a:rPr lang="en-US" sz="2400" dirty="0" smtClean="0"/>
            </a:br>
            <a:r>
              <a:rPr lang="en-US" sz="2400" dirty="0" smtClean="0"/>
              <a:t>in the </a:t>
            </a:r>
            <a:r>
              <a:rPr lang="en-US" sz="2400" i="1" dirty="0" smtClean="0"/>
              <a:t>Recolor</a:t>
            </a:r>
            <a:r>
              <a:rPr lang="en-US" sz="2400" dirty="0" smtClean="0"/>
              <a:t> section, click </a:t>
            </a:r>
            <a:br>
              <a:rPr lang="en-US" sz="2400" dirty="0" smtClean="0"/>
            </a:br>
            <a:r>
              <a:rPr lang="en-US" sz="2400" b="1" dirty="0" smtClean="0"/>
              <a:t>Dark Blue, Text color 2 Dark</a:t>
            </a:r>
            <a:r>
              <a:rPr lang="en-US" sz="2400" dirty="0" smtClean="0"/>
              <a:t>. </a:t>
            </a:r>
            <a:br>
              <a:rPr lang="en-US" sz="2400" dirty="0" smtClean="0"/>
            </a:br>
            <a:r>
              <a:rPr lang="en-US" sz="2400" dirty="0" smtClean="0"/>
              <a:t>You have now changed the </a:t>
            </a:r>
            <a:br>
              <a:rPr lang="en-US" sz="2400" dirty="0" smtClean="0"/>
            </a:br>
            <a:r>
              <a:rPr lang="en-US" sz="2400" dirty="0" smtClean="0"/>
              <a:t>image to reflect the applied </a:t>
            </a:r>
            <a:br>
              <a:rPr lang="en-US" sz="2400" dirty="0" smtClean="0"/>
            </a:br>
            <a:r>
              <a:rPr lang="en-US" sz="2400" dirty="0" smtClean="0"/>
              <a:t>colors (see the figure).</a:t>
            </a:r>
          </a:p>
          <a:p>
            <a:pPr marL="457200" indent="-457200">
              <a:buFont typeface="+mj-lt"/>
              <a:buAutoNum type="arabicPeriod" startAt="5"/>
            </a:pPr>
            <a:r>
              <a:rPr lang="en-US" sz="2400" dirty="0" smtClean="0"/>
              <a:t>Click </a:t>
            </a:r>
            <a:r>
              <a:rPr lang="en-US" sz="2400" b="1" dirty="0" smtClean="0"/>
              <a:t>Reset Picture </a:t>
            </a:r>
            <a:r>
              <a:rPr lang="en-US" sz="2400" dirty="0" smtClean="0"/>
              <a:t>in the </a:t>
            </a:r>
            <a:br>
              <a:rPr lang="en-US" sz="2400" dirty="0" smtClean="0"/>
            </a:br>
            <a:r>
              <a:rPr lang="en-US" sz="2400" dirty="0" smtClean="0"/>
              <a:t>Adjust group.</a:t>
            </a:r>
          </a:p>
          <a:p>
            <a:pPr marL="457200" indent="-457200">
              <a:buFont typeface="+mj-lt"/>
              <a:buAutoNum type="arabicPeriod" startAt="5"/>
            </a:pPr>
            <a:r>
              <a:rPr lang="en-US" sz="2400" b="1" dirty="0" smtClean="0"/>
              <a:t>SAVE</a:t>
            </a:r>
            <a:r>
              <a:rPr lang="en-US" sz="2400" dirty="0" smtClean="0"/>
              <a:t> the workbook with the same name and </a:t>
            </a:r>
            <a:r>
              <a:rPr lang="en-US" sz="2400" b="1" dirty="0" smtClean="0"/>
              <a:t>CLOSE</a:t>
            </a:r>
            <a:r>
              <a:rPr lang="en-US" sz="2400" dirty="0" smtClean="0"/>
              <a:t>.</a:t>
            </a:r>
          </a:p>
          <a:p>
            <a:r>
              <a:rPr lang="en-US" sz="2400" b="1" dirty="0" smtClean="0"/>
              <a:t>LEAVE</a:t>
            </a:r>
            <a:r>
              <a:rPr lang="en-US" sz="2400" dirty="0" smtClean="0"/>
              <a:t> Excel open for the next exercise.</a:t>
            </a:r>
          </a:p>
          <a:p>
            <a:pPr>
              <a:buNone/>
            </a:pPr>
            <a:endParaRPr lang="en-US" sz="2400" dirty="0"/>
          </a:p>
        </p:txBody>
      </p:sp>
      <p:pic>
        <p:nvPicPr>
          <p:cNvPr id="4" name="Picture 3" descr="f1119.JPG"/>
          <p:cNvPicPr>
            <a:picLocks noChangeAspect="1"/>
          </p:cNvPicPr>
          <p:nvPr/>
        </p:nvPicPr>
        <p:blipFill>
          <a:blip r:embed="rId3"/>
          <a:stretch>
            <a:fillRect/>
          </a:stretch>
        </p:blipFill>
        <p:spPr>
          <a:xfrm>
            <a:off x="4800600" y="1752600"/>
            <a:ext cx="3810000" cy="3410563"/>
          </a:xfrm>
          <a:prstGeom prst="rect">
            <a:avLst/>
          </a:prstGeom>
        </p:spPr>
      </p:pic>
    </p:spTree>
    <p:extLst>
      <p:ext uri="{BB962C8B-B14F-4D97-AF65-F5344CB8AC3E}">
        <p14:creationId xmlns:p14="http://schemas.microsoft.com/office/powerpoint/2010/main" val="268335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Picture from a File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3"/>
            </a:pPr>
            <a:r>
              <a:rPr lang="en-US" sz="2400" dirty="0" smtClean="0"/>
              <a:t>In the dialog box directory, navigate to the data files for this lesson, and then click </a:t>
            </a:r>
            <a:r>
              <a:rPr lang="en-US" sz="2400" b="1" i="1" dirty="0" smtClean="0"/>
              <a:t>Vernal Fall</a:t>
            </a:r>
            <a:r>
              <a:rPr lang="en-US" sz="2400" dirty="0" smtClean="0"/>
              <a:t>. Click </a:t>
            </a:r>
            <a:r>
              <a:rPr lang="en-US" sz="2400" b="1" dirty="0" smtClean="0"/>
              <a:t>Insert</a:t>
            </a:r>
            <a:r>
              <a:rPr lang="en-US" sz="2400" dirty="0" smtClean="0"/>
              <a:t>. The picture is inserted and, as shown in the figure, the Format tab with Picture Tools is added to the Ribbon.</a:t>
            </a:r>
          </a:p>
          <a:p>
            <a:pPr marL="457200" indent="-457200">
              <a:buFont typeface="+mj-lt"/>
              <a:buAutoNum type="arabicPeriod" startAt="3"/>
            </a:pPr>
            <a:endParaRPr lang="en-US" sz="2400" dirty="0" smtClean="0"/>
          </a:p>
          <a:p>
            <a:pPr marL="457200" indent="-457200">
              <a:buFont typeface="+mj-lt"/>
              <a:buAutoNum type="arabicPeriod" startAt="3"/>
            </a:pPr>
            <a:endParaRPr lang="en-US" sz="2400" dirty="0" smtClean="0"/>
          </a:p>
          <a:p>
            <a:pPr marL="457200" indent="-457200">
              <a:buFont typeface="+mj-lt"/>
              <a:buAutoNum type="arabicPeriod" startAt="3"/>
            </a:pPr>
            <a:endParaRPr lang="en-US" sz="2400" dirty="0" smtClean="0"/>
          </a:p>
          <a:p>
            <a:pPr marL="457200" indent="-457200">
              <a:buFont typeface="+mj-lt"/>
              <a:buAutoNum type="arabicPeriod" startAt="3"/>
            </a:pPr>
            <a:endParaRPr lang="en-US" sz="2400" dirty="0" smtClean="0"/>
          </a:p>
          <a:p>
            <a:pPr marL="457200" indent="-457200">
              <a:buFont typeface="+mj-lt"/>
              <a:buAutoNum type="arabicPeriod" startAt="3"/>
            </a:pPr>
            <a:r>
              <a:rPr lang="en-US" sz="2400" dirty="0" smtClean="0"/>
              <a:t>Select the number in the </a:t>
            </a:r>
            <a:r>
              <a:rPr lang="en-US" sz="2400" b="1" dirty="0" smtClean="0"/>
              <a:t>Shape Height</a:t>
            </a:r>
            <a:r>
              <a:rPr lang="en-US" sz="2400" dirty="0" smtClean="0"/>
              <a:t> text box, key </a:t>
            </a:r>
            <a:r>
              <a:rPr lang="en-US" sz="2400" b="1" dirty="0" smtClean="0"/>
              <a:t>5</a:t>
            </a:r>
            <a:r>
              <a:rPr lang="en-US" sz="2400" dirty="0" smtClean="0"/>
              <a:t>, and press </a:t>
            </a:r>
            <a:r>
              <a:rPr lang="en-US" sz="2400" b="1" dirty="0" smtClean="0"/>
              <a:t>Enter</a:t>
            </a:r>
            <a:r>
              <a:rPr lang="en-US" sz="2400" dirty="0" smtClean="0"/>
              <a:t>. The image changes to a height of 5 inches, with its width automatically proportioned. </a:t>
            </a:r>
          </a:p>
        </p:txBody>
      </p:sp>
      <p:pic>
        <p:nvPicPr>
          <p:cNvPr id="4" name="Picture 3" descr="f1102.JPG"/>
          <p:cNvPicPr>
            <a:picLocks noChangeAspect="1"/>
          </p:cNvPicPr>
          <p:nvPr/>
        </p:nvPicPr>
        <p:blipFill>
          <a:blip r:embed="rId3"/>
          <a:stretch>
            <a:fillRect/>
          </a:stretch>
        </p:blipFill>
        <p:spPr>
          <a:xfrm>
            <a:off x="1600200" y="3200401"/>
            <a:ext cx="5867400" cy="1633392"/>
          </a:xfrm>
          <a:prstGeom prst="rect">
            <a:avLst/>
          </a:prstGeom>
        </p:spPr>
      </p:pic>
    </p:spTree>
    <p:extLst>
      <p:ext uri="{BB962C8B-B14F-4D97-AF65-F5344CB8AC3E}">
        <p14:creationId xmlns:p14="http://schemas.microsoft.com/office/powerpoint/2010/main" val="218499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2900" b="1" dirty="0" smtClean="0"/>
              <a:t>Adding Graphic Enhancements Using Picture Tools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New to Office 2010 are enhanced photo editing capabilities. </a:t>
            </a:r>
          </a:p>
          <a:p>
            <a:r>
              <a:rPr lang="en-US" sz="2400" dirty="0" smtClean="0"/>
              <a:t>Along with the inclusion of Live Preview, this gives the application user the opportunity to create vibrant, stylistic, and professional picture edits without the need for a third-party program or add-in. </a:t>
            </a:r>
          </a:p>
          <a:p>
            <a:r>
              <a:rPr lang="en-US" sz="2400" dirty="0" smtClean="0"/>
              <a:t>Upon selection of your graphic, the picture tools are activated on the Ribbon. </a:t>
            </a:r>
          </a:p>
          <a:p>
            <a:r>
              <a:rPr lang="en-US" sz="2400" dirty="0" smtClean="0"/>
              <a:t>In the next section, you will be applying artistic effects, color features, picture effects, corrections, borders, and managing picture properties.</a:t>
            </a:r>
          </a:p>
          <a:p>
            <a:endParaRPr lang="en-US" sz="2400" dirty="0"/>
          </a:p>
        </p:txBody>
      </p:sp>
    </p:spTree>
    <p:extLst>
      <p:ext uri="{BB962C8B-B14F-4D97-AF65-F5344CB8AC3E}">
        <p14:creationId xmlns:p14="http://schemas.microsoft.com/office/powerpoint/2010/main" val="9656917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Changing a Graphic with Artistic Effects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Located in the Adjust Group on the Ribbon, you will find the button for Artistic Effects. This new feature allows you to edit images to apply effects such as marker, crisscross etching, photocopy, pastels smooth, and glow edges, to list a few. </a:t>
            </a:r>
          </a:p>
          <a:p>
            <a:r>
              <a:rPr lang="en-US" sz="2400" dirty="0" smtClean="0"/>
              <a:t>The Artistic Effects feature allows for a more dynamic use of images in workbooks and worksheets. </a:t>
            </a:r>
          </a:p>
          <a:p>
            <a:r>
              <a:rPr lang="en-US" sz="2400" dirty="0" smtClean="0"/>
              <a:t>In the next exercise, you will choose and apply several artistic effects to images.</a:t>
            </a:r>
          </a:p>
          <a:p>
            <a:endParaRPr lang="en-US" sz="2400" dirty="0"/>
          </a:p>
        </p:txBody>
      </p:sp>
    </p:spTree>
    <p:extLst>
      <p:ext uri="{BB962C8B-B14F-4D97-AF65-F5344CB8AC3E}">
        <p14:creationId xmlns:p14="http://schemas.microsoft.com/office/powerpoint/2010/main" val="965691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sz="2800" b="1" dirty="0" smtClean="0"/>
              <a:t>Step-by-Step: Change a Graphic with Artistic Effects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create a new Blank workbook.</a:t>
            </a:r>
          </a:p>
          <a:p>
            <a:pPr marL="457200" lvl="0" indent="-457200">
              <a:buFont typeface="+mj-lt"/>
              <a:buAutoNum type="arabicPeriod"/>
            </a:pPr>
            <a:r>
              <a:rPr lang="en-US" sz="2400" dirty="0" smtClean="0"/>
              <a:t>Click on the </a:t>
            </a:r>
            <a:r>
              <a:rPr lang="en-US" sz="2400" b="1" dirty="0" smtClean="0"/>
              <a:t>Insert</a:t>
            </a:r>
            <a:r>
              <a:rPr lang="en-US" sz="2400" dirty="0" smtClean="0"/>
              <a:t> tab. Choose the </a:t>
            </a:r>
            <a:r>
              <a:rPr lang="en-US" sz="2400" b="1" i="1" dirty="0" smtClean="0"/>
              <a:t>Skyline</a:t>
            </a:r>
            <a:r>
              <a:rPr lang="en-US" sz="2400" dirty="0" smtClean="0"/>
              <a:t> image from the Lesson 11 folder. The image is now inserted into the worksheet.</a:t>
            </a:r>
          </a:p>
          <a:p>
            <a:pPr marL="457200" lvl="0" indent="-457200">
              <a:buFont typeface="+mj-lt"/>
              <a:buAutoNum type="arabicPeriod"/>
            </a:pPr>
            <a:r>
              <a:rPr lang="en-US" sz="2400" dirty="0" smtClean="0"/>
              <a:t>Move the image to align with cell </a:t>
            </a:r>
            <a:r>
              <a:rPr lang="en-US" sz="2400" b="1" dirty="0" smtClean="0"/>
              <a:t>B11</a:t>
            </a:r>
            <a:r>
              <a:rPr lang="en-US" sz="2400" dirty="0" smtClean="0"/>
              <a:t>. </a:t>
            </a:r>
          </a:p>
          <a:p>
            <a:pPr marL="457200" lvl="0" indent="-457200">
              <a:buFont typeface="+mj-lt"/>
              <a:buAutoNum type="arabicPeriod"/>
            </a:pPr>
            <a:r>
              <a:rPr lang="en-US" sz="2400" dirty="0" smtClean="0"/>
              <a:t>Under </a:t>
            </a:r>
            <a:r>
              <a:rPr lang="en-US" sz="2400" i="1" dirty="0" smtClean="0"/>
              <a:t>Picture tools</a:t>
            </a:r>
            <a:r>
              <a:rPr lang="en-US" sz="2400" dirty="0" smtClean="0"/>
              <a:t>, on the Format tab, in the Adjust group, click the </a:t>
            </a:r>
            <a:r>
              <a:rPr lang="en-US" sz="2400" b="1" dirty="0" smtClean="0"/>
              <a:t>Artistic Effects</a:t>
            </a:r>
            <a:r>
              <a:rPr lang="en-US" sz="2400" dirty="0" smtClean="0"/>
              <a:t> button, shown in the figure.</a:t>
            </a:r>
          </a:p>
          <a:p>
            <a:endParaRPr lang="en-US" sz="2400" dirty="0"/>
          </a:p>
        </p:txBody>
      </p:sp>
      <p:pic>
        <p:nvPicPr>
          <p:cNvPr id="4" name="Picture 3" descr="f1120.JPG"/>
          <p:cNvPicPr>
            <a:picLocks noChangeAspect="1"/>
          </p:cNvPicPr>
          <p:nvPr/>
        </p:nvPicPr>
        <p:blipFill>
          <a:blip r:embed="rId3"/>
          <a:stretch>
            <a:fillRect/>
          </a:stretch>
        </p:blipFill>
        <p:spPr>
          <a:xfrm>
            <a:off x="1371600" y="4953000"/>
            <a:ext cx="6477000" cy="1426579"/>
          </a:xfrm>
          <a:prstGeom prst="rect">
            <a:avLst/>
          </a:prstGeom>
        </p:spPr>
      </p:pic>
    </p:spTree>
    <p:extLst>
      <p:ext uri="{BB962C8B-B14F-4D97-AF65-F5344CB8AC3E}">
        <p14:creationId xmlns:p14="http://schemas.microsoft.com/office/powerpoint/2010/main" val="965691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sz="2800" b="1" dirty="0" smtClean="0"/>
              <a:t>Step-by-Step: Change a Graphic with Artistic Effects</a:t>
            </a:r>
            <a:endParaRPr lang="en-US" sz="3000"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4"/>
            </a:pPr>
            <a:r>
              <a:rPr lang="en-US" sz="2400" dirty="0" smtClean="0"/>
              <a:t>Mouse over the effects’ thumbnails in the gallery. Note that your </a:t>
            </a:r>
            <a:r>
              <a:rPr lang="en-US" sz="2400" i="1" dirty="0" smtClean="0"/>
              <a:t>Live Preview</a:t>
            </a:r>
            <a:r>
              <a:rPr lang="en-US" sz="2400" dirty="0" smtClean="0"/>
              <a:t> shows you what your changes will look like. Click on </a:t>
            </a:r>
            <a:r>
              <a:rPr lang="en-US" sz="2400" b="1" dirty="0" smtClean="0"/>
              <a:t>Cutout</a:t>
            </a:r>
            <a:r>
              <a:rPr lang="en-US" sz="2400" dirty="0" smtClean="0"/>
              <a:t>. You have now applied the artistic effect.</a:t>
            </a:r>
          </a:p>
          <a:p>
            <a:pPr marL="457200" lvl="0" indent="-457200">
              <a:buFont typeface="+mj-lt"/>
              <a:buAutoNum type="arabicPeriod" startAt="4"/>
            </a:pPr>
            <a:r>
              <a:rPr lang="en-US" sz="2400" b="1" dirty="0" smtClean="0"/>
              <a:t>SAVE</a:t>
            </a:r>
            <a:r>
              <a:rPr lang="en-US" sz="2400" dirty="0" smtClean="0"/>
              <a:t> the workbook as </a:t>
            </a:r>
            <a:r>
              <a:rPr lang="en-US" sz="2400" b="1" i="1" dirty="0" smtClean="0"/>
              <a:t>Skyline 11</a:t>
            </a:r>
            <a:r>
              <a:rPr lang="en-US" sz="2400" dirty="0" smtClean="0"/>
              <a:t> in the Lesson 11 folder. </a:t>
            </a:r>
            <a:r>
              <a:rPr lang="en-US" sz="2400" b="1" dirty="0" smtClean="0"/>
              <a:t>CLOSE</a:t>
            </a:r>
            <a:r>
              <a:rPr lang="en-US" sz="2400" dirty="0" smtClean="0"/>
              <a:t> the workbook.</a:t>
            </a:r>
          </a:p>
          <a:p>
            <a:r>
              <a:rPr lang="en-US" sz="2400" b="1" dirty="0" smtClean="0"/>
              <a:t>LEAVE</a:t>
            </a:r>
            <a:r>
              <a:rPr lang="en-US" sz="2400" dirty="0" smtClean="0"/>
              <a:t> Excel open for the next exercise.</a:t>
            </a:r>
          </a:p>
        </p:txBody>
      </p:sp>
      <p:sp>
        <p:nvSpPr>
          <p:cNvPr id="4" name="TextBox 3"/>
          <p:cNvSpPr txBox="1"/>
          <p:nvPr/>
        </p:nvSpPr>
        <p:spPr>
          <a:xfrm>
            <a:off x="609600" y="4572000"/>
            <a:ext cx="7924800" cy="1631216"/>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If you compress a picture to reduce its size, the amount of detail retained in the image will change, making the image look different than before it was compressed. To avoid this, compress it before applying an artistic effect. You can recompress the file after you save your effects as long as you have not closed the program you are working in.</a:t>
            </a:r>
            <a:endParaRPr lang="en-US" sz="2000" dirty="0"/>
          </a:p>
        </p:txBody>
      </p:sp>
    </p:spTree>
    <p:extLst>
      <p:ext uri="{BB962C8B-B14F-4D97-AF65-F5344CB8AC3E}">
        <p14:creationId xmlns:p14="http://schemas.microsoft.com/office/powerpoint/2010/main" val="9656917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Using the Color Feature to Enhance Images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Color tool is located in the Adjust group on the Ribbon. It allows you to apply changes and color to the image you are using. </a:t>
            </a:r>
          </a:p>
          <a:p>
            <a:r>
              <a:rPr lang="en-US" sz="2400" dirty="0" smtClean="0"/>
              <a:t>All these enhancements change the output and look of the picture, altering it from its original state. </a:t>
            </a:r>
          </a:p>
          <a:p>
            <a:r>
              <a:rPr lang="en-US" sz="2400" dirty="0" smtClean="0"/>
              <a:t>In this next exercise, you will use the Color tools to apply different colors to the picture and you will apply these photo enhancements—saturation, tone, contrast, and recolor.</a:t>
            </a:r>
          </a:p>
          <a:p>
            <a:endParaRPr lang="en-US" sz="2400" dirty="0"/>
          </a:p>
        </p:txBody>
      </p:sp>
    </p:spTree>
    <p:extLst>
      <p:ext uri="{BB962C8B-B14F-4D97-AF65-F5344CB8AC3E}">
        <p14:creationId xmlns:p14="http://schemas.microsoft.com/office/powerpoint/2010/main" val="96569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the Color Feature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create a new Blank workbook.</a:t>
            </a:r>
          </a:p>
          <a:p>
            <a:pPr marL="457200" lvl="0" indent="-457200">
              <a:buFont typeface="+mj-lt"/>
              <a:buAutoNum type="arabicPeriod"/>
            </a:pPr>
            <a:r>
              <a:rPr lang="en-US" sz="2400" dirty="0" smtClean="0"/>
              <a:t>Click on the </a:t>
            </a:r>
            <a:r>
              <a:rPr lang="en-US" sz="2400" b="1" dirty="0" smtClean="0"/>
              <a:t>Insert</a:t>
            </a:r>
            <a:r>
              <a:rPr lang="en-US" sz="2400" dirty="0" smtClean="0"/>
              <a:t> tab. Choose the </a:t>
            </a:r>
            <a:r>
              <a:rPr lang="en-US" sz="2400" b="1" i="1" dirty="0" smtClean="0"/>
              <a:t>Vintage Car</a:t>
            </a:r>
            <a:r>
              <a:rPr lang="en-US" sz="2400" dirty="0" smtClean="0"/>
              <a:t> image from the student data files for this lesson. Move the image to align with cell </a:t>
            </a:r>
            <a:r>
              <a:rPr lang="en-US" sz="2400" b="1" dirty="0" smtClean="0"/>
              <a:t>B11</a:t>
            </a:r>
            <a:r>
              <a:rPr lang="en-US" sz="2400" dirty="0" smtClean="0"/>
              <a:t>. </a:t>
            </a:r>
          </a:p>
          <a:p>
            <a:pPr marL="457200" lvl="0" indent="-457200">
              <a:buFont typeface="+mj-lt"/>
              <a:buAutoNum type="arabicPeriod"/>
            </a:pPr>
            <a:r>
              <a:rPr lang="en-US" sz="2400" dirty="0" smtClean="0"/>
              <a:t>Under </a:t>
            </a:r>
            <a:r>
              <a:rPr lang="en-US" sz="2400" i="1" dirty="0" smtClean="0"/>
              <a:t>Picture tools</a:t>
            </a:r>
            <a:r>
              <a:rPr lang="en-US" sz="2400" dirty="0" smtClean="0"/>
              <a:t>, on the Format tab, within the Adjust group, click the </a:t>
            </a:r>
            <a:r>
              <a:rPr lang="en-US" sz="2400" b="1" dirty="0" smtClean="0"/>
              <a:t>Color</a:t>
            </a:r>
            <a:r>
              <a:rPr lang="en-US" sz="2400" dirty="0" smtClean="0"/>
              <a:t> button; the color gallery opens (see the figure on slide 87).</a:t>
            </a:r>
          </a:p>
        </p:txBody>
      </p:sp>
    </p:spTree>
    <p:extLst>
      <p:ext uri="{BB962C8B-B14F-4D97-AF65-F5344CB8AC3E}">
        <p14:creationId xmlns:p14="http://schemas.microsoft.com/office/powerpoint/2010/main" val="965691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the Color Feature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In the </a:t>
            </a:r>
            <a:r>
              <a:rPr lang="en-US" sz="2400" i="1" dirty="0" smtClean="0"/>
              <a:t>Color Saturation</a:t>
            </a:r>
            <a:r>
              <a:rPr lang="en-US" sz="2400" dirty="0" smtClean="0"/>
              <a:t> section, mouse over the </a:t>
            </a:r>
            <a:r>
              <a:rPr lang="en-US" sz="2400" b="1" dirty="0" smtClean="0"/>
              <a:t>Saturation 33%</a:t>
            </a:r>
            <a:r>
              <a:rPr lang="en-US" sz="2400" dirty="0" smtClean="0"/>
              <a:t> thumbnail. You will see the picture change in the worksheet with </a:t>
            </a:r>
            <a:r>
              <a:rPr lang="en-US" sz="2400" i="1" dirty="0" smtClean="0"/>
              <a:t>Live Preview</a:t>
            </a:r>
            <a:r>
              <a:rPr lang="en-US" sz="2400" dirty="0" smtClean="0"/>
              <a:t>. Click on the thumbnail to apply the change. The picture has now changed on the worksheet.</a:t>
            </a:r>
          </a:p>
          <a:p>
            <a:pPr marL="457200" lvl="0" indent="-457200">
              <a:buFont typeface="+mj-lt"/>
              <a:buAutoNum type="arabicPeriod" startAt="3"/>
            </a:pPr>
            <a:r>
              <a:rPr lang="en-US" sz="2400" dirty="0" smtClean="0"/>
              <a:t>Click the </a:t>
            </a:r>
            <a:r>
              <a:rPr lang="en-US" sz="2400" b="1" dirty="0" smtClean="0"/>
              <a:t>Color</a:t>
            </a:r>
            <a:r>
              <a:rPr lang="en-US" sz="2400" dirty="0" smtClean="0"/>
              <a:t> button in the Adjust group; the Color gallery opens. In the </a:t>
            </a:r>
            <a:r>
              <a:rPr lang="en-US" sz="2400" i="1" dirty="0" smtClean="0"/>
              <a:t>Color Tone </a:t>
            </a:r>
            <a:r>
              <a:rPr lang="en-US" sz="2400" dirty="0" smtClean="0"/>
              <a:t>section, mouse over the </a:t>
            </a:r>
            <a:r>
              <a:rPr lang="en-US" sz="2400" b="1" dirty="0" smtClean="0"/>
              <a:t>Temperature: 7200 K</a:t>
            </a:r>
            <a:r>
              <a:rPr lang="en-US" sz="2400" dirty="0" smtClean="0"/>
              <a:t> thumbnail. </a:t>
            </a:r>
            <a:r>
              <a:rPr lang="en-US" sz="2400" b="1" dirty="0" smtClean="0"/>
              <a:t>Click</a:t>
            </a:r>
            <a:r>
              <a:rPr lang="en-US" sz="2400" dirty="0" smtClean="0"/>
              <a:t> to apply. The image has now changed again to apply the new color style.</a:t>
            </a:r>
          </a:p>
        </p:txBody>
      </p:sp>
    </p:spTree>
    <p:extLst>
      <p:ext uri="{BB962C8B-B14F-4D97-AF65-F5344CB8AC3E}">
        <p14:creationId xmlns:p14="http://schemas.microsoft.com/office/powerpoint/2010/main" val="9656917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Use the Color Feature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5"/>
            </a:pPr>
            <a:r>
              <a:rPr lang="en-US" sz="2400" dirty="0" smtClean="0"/>
              <a:t>Click the </a:t>
            </a:r>
            <a:r>
              <a:rPr lang="en-US" sz="2400" b="1" dirty="0" smtClean="0"/>
              <a:t>Color</a:t>
            </a:r>
            <a:r>
              <a:rPr lang="en-US" sz="2400" dirty="0" smtClean="0"/>
              <a:t> button in the Adjust group; the Color gallery opens. In the </a:t>
            </a:r>
            <a:r>
              <a:rPr lang="en-US" sz="2400" i="1" dirty="0" smtClean="0"/>
              <a:t>Recolor section</a:t>
            </a:r>
            <a:r>
              <a:rPr lang="en-US" sz="2400" dirty="0" smtClean="0"/>
              <a:t>, mouse over several of the thumbnails and note the changes to your image in the workbook. Click on the </a:t>
            </a:r>
            <a:r>
              <a:rPr lang="en-US" sz="2400" b="1" dirty="0" smtClean="0"/>
              <a:t>Orange, </a:t>
            </a:r>
            <a:br>
              <a:rPr lang="en-US" sz="2400" b="1" dirty="0" smtClean="0"/>
            </a:br>
            <a:r>
              <a:rPr lang="en-US" sz="2400" b="1" dirty="0" smtClean="0"/>
              <a:t>Accent color 6 Light</a:t>
            </a:r>
            <a:r>
              <a:rPr lang="en-US" sz="2400" dirty="0" smtClean="0"/>
              <a:t>. Your </a:t>
            </a:r>
            <a:br>
              <a:rPr lang="en-US" sz="2400" dirty="0" smtClean="0"/>
            </a:br>
            <a:r>
              <a:rPr lang="en-US" sz="2400" dirty="0" smtClean="0"/>
              <a:t>image has now had the </a:t>
            </a:r>
            <a:br>
              <a:rPr lang="en-US" sz="2400" dirty="0" smtClean="0"/>
            </a:br>
            <a:r>
              <a:rPr lang="en-US" sz="2400" dirty="0" smtClean="0"/>
              <a:t>settings applied as illustrated </a:t>
            </a:r>
            <a:br>
              <a:rPr lang="en-US" sz="2400" dirty="0" smtClean="0"/>
            </a:br>
            <a:r>
              <a:rPr lang="en-US" sz="2400" dirty="0" smtClean="0"/>
              <a:t>in the figure.</a:t>
            </a:r>
          </a:p>
          <a:p>
            <a:pPr marL="457200" lvl="0" indent="-457200">
              <a:buFont typeface="+mj-lt"/>
              <a:buAutoNum type="arabicPeriod" startAt="5"/>
            </a:pPr>
            <a:r>
              <a:rPr lang="en-US" sz="2400" b="1" dirty="0" smtClean="0"/>
              <a:t>SAVE </a:t>
            </a:r>
            <a:r>
              <a:rPr lang="en-US" sz="2400" dirty="0" smtClean="0"/>
              <a:t>the workbook as </a:t>
            </a:r>
            <a:r>
              <a:rPr lang="en-US" sz="2400" b="1" i="1" dirty="0" smtClean="0"/>
              <a:t>Antique </a:t>
            </a:r>
            <a:br>
              <a:rPr lang="en-US" sz="2400" b="1" i="1" dirty="0" smtClean="0"/>
            </a:br>
            <a:r>
              <a:rPr lang="en-US" sz="2400" b="1" i="1" dirty="0" smtClean="0"/>
              <a:t>Auto</a:t>
            </a:r>
            <a:r>
              <a:rPr lang="en-US" sz="2400" dirty="0" smtClean="0"/>
              <a:t> in the Lesson 11 folder.</a:t>
            </a:r>
          </a:p>
          <a:p>
            <a:r>
              <a:rPr lang="en-US" sz="2400" b="1" dirty="0" smtClean="0"/>
              <a:t>LEAVE </a:t>
            </a:r>
            <a:r>
              <a:rPr lang="en-US" sz="2400" dirty="0" smtClean="0"/>
              <a:t>the workbook open for </a:t>
            </a:r>
            <a:br>
              <a:rPr lang="en-US" sz="2400" dirty="0" smtClean="0"/>
            </a:br>
            <a:r>
              <a:rPr lang="en-US" sz="2400" dirty="0" smtClean="0"/>
              <a:t>the next exercise.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416" y="2924944"/>
            <a:ext cx="3107008" cy="318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917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Making Corrections to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 Corrections button is located in the Adjust group on the Ribbon. </a:t>
            </a:r>
          </a:p>
          <a:p>
            <a:r>
              <a:rPr lang="en-US" sz="2400" dirty="0" smtClean="0"/>
              <a:t>The Corrections tool allows you to adjust an image’s brightness and contrast, and sharpness and softness. </a:t>
            </a:r>
          </a:p>
          <a:p>
            <a:r>
              <a:rPr lang="en-US" sz="2400" dirty="0" smtClean="0"/>
              <a:t>In the next exercise, you will use the Corrections tools to apply these corrections.</a:t>
            </a:r>
          </a:p>
          <a:p>
            <a:endParaRPr lang="en-US" sz="2400" dirty="0"/>
          </a:p>
        </p:txBody>
      </p:sp>
    </p:spTree>
    <p:extLst>
      <p:ext uri="{BB962C8B-B14F-4D97-AF65-F5344CB8AC3E}">
        <p14:creationId xmlns:p14="http://schemas.microsoft.com/office/powerpoint/2010/main" val="96569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Make Corrections to a Graphic</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With the </a:t>
            </a:r>
            <a:r>
              <a:rPr lang="en-US" sz="2400" b="1" dirty="0" smtClean="0"/>
              <a:t>image</a:t>
            </a:r>
            <a:r>
              <a:rPr lang="en-US" sz="2400" dirty="0" smtClean="0"/>
              <a:t> and the </a:t>
            </a:r>
            <a:br>
              <a:rPr lang="en-US" sz="2400" dirty="0" smtClean="0"/>
            </a:br>
            <a:r>
              <a:rPr lang="en-US" sz="2400" b="1" dirty="0" smtClean="0"/>
              <a:t>Format</a:t>
            </a:r>
            <a:r>
              <a:rPr lang="en-US" sz="2400" dirty="0" smtClean="0"/>
              <a:t> tab active, click on </a:t>
            </a:r>
            <a:br>
              <a:rPr lang="en-US" sz="2400" dirty="0" smtClean="0"/>
            </a:br>
            <a:r>
              <a:rPr lang="en-US" sz="2400" dirty="0" smtClean="0"/>
              <a:t>the </a:t>
            </a:r>
            <a:r>
              <a:rPr lang="en-US" sz="2400" b="1" dirty="0" smtClean="0"/>
              <a:t>Corrections</a:t>
            </a:r>
            <a:r>
              <a:rPr lang="en-US" sz="2400" dirty="0" smtClean="0"/>
              <a:t> button, in </a:t>
            </a:r>
            <a:br>
              <a:rPr lang="en-US" sz="2400" dirty="0" smtClean="0"/>
            </a:br>
            <a:r>
              <a:rPr lang="en-US" sz="2400" dirty="0" smtClean="0"/>
              <a:t>the Adjust group, to produce </a:t>
            </a:r>
            <a:br>
              <a:rPr lang="en-US" sz="2400" dirty="0" smtClean="0"/>
            </a:br>
            <a:r>
              <a:rPr lang="en-US" sz="2400" dirty="0" smtClean="0"/>
              <a:t>the Corrections option </a:t>
            </a:r>
            <a:br>
              <a:rPr lang="en-US" sz="2400" dirty="0" smtClean="0"/>
            </a:br>
            <a:r>
              <a:rPr lang="en-US" sz="2400" dirty="0" smtClean="0"/>
              <a:t>gallery, as seen in the </a:t>
            </a:r>
            <a:br>
              <a:rPr lang="en-US" sz="2400" dirty="0" smtClean="0"/>
            </a:br>
            <a:r>
              <a:rPr lang="en-US" sz="2400" dirty="0" smtClean="0"/>
              <a:t>figure.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60848"/>
            <a:ext cx="3990127" cy="324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69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Insert a Picture from a File</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smtClean="0"/>
              <a:t>A1</a:t>
            </a:r>
            <a:r>
              <a:rPr lang="en-US" sz="2400" dirty="0" smtClean="0"/>
              <a:t> on the </a:t>
            </a:r>
            <a:r>
              <a:rPr lang="en-US" sz="2400" i="1" dirty="0" smtClean="0"/>
              <a:t>El Capitan</a:t>
            </a:r>
            <a:r>
              <a:rPr lang="en-US" sz="2400" dirty="0" smtClean="0"/>
              <a:t> worksheet. Click the </a:t>
            </a:r>
            <a:r>
              <a:rPr lang="en-US" sz="2400" b="1" dirty="0" smtClean="0"/>
              <a:t>Insert</a:t>
            </a:r>
            <a:r>
              <a:rPr lang="en-US" sz="2400" dirty="0" smtClean="0"/>
              <a:t> tab and click </a:t>
            </a:r>
            <a:r>
              <a:rPr lang="en-US" sz="2400" b="1" dirty="0" smtClean="0"/>
              <a:t>Picture</a:t>
            </a:r>
            <a:r>
              <a:rPr lang="en-US" sz="2400" dirty="0" smtClean="0"/>
              <a:t>. In the </a:t>
            </a:r>
            <a:r>
              <a:rPr lang="en-US" sz="2400" i="1" dirty="0" smtClean="0"/>
              <a:t>Insert Picture</a:t>
            </a:r>
            <a:r>
              <a:rPr lang="en-US" sz="2400" dirty="0" smtClean="0"/>
              <a:t> dialog box, navigate to the data files for this lesson and click the </a:t>
            </a:r>
            <a:r>
              <a:rPr lang="en-US" sz="2400" b="1" dirty="0" smtClean="0"/>
              <a:t>El Capitan</a:t>
            </a:r>
            <a:r>
              <a:rPr lang="en-US" sz="2400" dirty="0" smtClean="0"/>
              <a:t> image, then click </a:t>
            </a:r>
            <a:r>
              <a:rPr lang="en-US" sz="2400" b="1" dirty="0" smtClean="0"/>
              <a:t>Insert</a:t>
            </a:r>
            <a:r>
              <a:rPr lang="en-US" sz="2400" dirty="0" smtClean="0"/>
              <a:t>. The picture is inserted and the Picture Tools become available.</a:t>
            </a:r>
          </a:p>
          <a:p>
            <a:pPr marL="457200" indent="-457200">
              <a:buFont typeface="+mj-lt"/>
              <a:buAutoNum type="arabicPeriod" startAt="5"/>
            </a:pPr>
            <a:r>
              <a:rPr lang="en-US" sz="2400" dirty="0" smtClean="0"/>
              <a:t>Select the </a:t>
            </a:r>
            <a:r>
              <a:rPr lang="en-US" sz="2400" b="1" dirty="0" smtClean="0"/>
              <a:t>Shape Height</a:t>
            </a:r>
            <a:r>
              <a:rPr lang="en-US" sz="2400" dirty="0" smtClean="0"/>
              <a:t> value, key </a:t>
            </a:r>
            <a:r>
              <a:rPr lang="en-US" sz="2400" b="1" dirty="0" smtClean="0"/>
              <a:t>5</a:t>
            </a:r>
            <a:r>
              <a:rPr lang="en-US" sz="2400" dirty="0" smtClean="0"/>
              <a:t>, and press </a:t>
            </a:r>
            <a:r>
              <a:rPr lang="en-US" sz="2400" b="1" dirty="0" smtClean="0"/>
              <a:t>Enter</a:t>
            </a:r>
            <a:r>
              <a:rPr lang="en-US" sz="2400" dirty="0" smtClean="0"/>
              <a:t>.</a:t>
            </a:r>
          </a:p>
          <a:p>
            <a:pPr marL="457200" indent="-457200">
              <a:buFont typeface="+mj-lt"/>
              <a:buAutoNum type="arabicPeriod" startAt="5"/>
            </a:pPr>
            <a:r>
              <a:rPr lang="en-US" sz="2400" dirty="0" smtClean="0"/>
              <a:t>Select </a:t>
            </a:r>
            <a:r>
              <a:rPr lang="en-US" sz="2400" b="1" dirty="0" smtClean="0"/>
              <a:t>A1</a:t>
            </a:r>
            <a:r>
              <a:rPr lang="en-US" sz="2400" dirty="0" smtClean="0"/>
              <a:t> on the </a:t>
            </a:r>
            <a:r>
              <a:rPr lang="en-US" sz="2400" i="1" dirty="0" smtClean="0"/>
              <a:t>Sequoias</a:t>
            </a:r>
            <a:r>
              <a:rPr lang="en-US" sz="2400" dirty="0" smtClean="0"/>
              <a:t> worksheet. Click the </a:t>
            </a:r>
            <a:r>
              <a:rPr lang="en-US" sz="2400" b="1" dirty="0" smtClean="0"/>
              <a:t>Insert</a:t>
            </a:r>
            <a:r>
              <a:rPr lang="en-US" sz="2400" dirty="0" smtClean="0"/>
              <a:t> tab and click </a:t>
            </a:r>
            <a:r>
              <a:rPr lang="en-US" sz="2400" b="1" dirty="0" smtClean="0"/>
              <a:t>Picture</a:t>
            </a:r>
            <a:r>
              <a:rPr lang="en-US" sz="2400" dirty="0" smtClean="0"/>
              <a:t>. In the dialog box, click </a:t>
            </a:r>
            <a:r>
              <a:rPr lang="en-US" sz="2400" b="1" dirty="0" smtClean="0"/>
              <a:t>Sequoias</a:t>
            </a:r>
            <a:r>
              <a:rPr lang="en-US" sz="2400" dirty="0" smtClean="0"/>
              <a:t> to select it from the data files. Click </a:t>
            </a:r>
            <a:r>
              <a:rPr lang="en-US" sz="2400" b="1" dirty="0" smtClean="0"/>
              <a:t>Insert</a:t>
            </a:r>
            <a:r>
              <a:rPr lang="en-US" sz="2400" dirty="0" smtClean="0"/>
              <a:t> to insert the picture.</a:t>
            </a:r>
          </a:p>
          <a:p>
            <a:pPr marL="457200" indent="-457200">
              <a:buFont typeface="+mj-lt"/>
              <a:buAutoNum type="arabicPeriod" startAt="5"/>
            </a:pPr>
            <a:r>
              <a:rPr lang="en-US" sz="2400" dirty="0" smtClean="0"/>
              <a:t>Select the </a:t>
            </a:r>
            <a:r>
              <a:rPr lang="en-US" sz="2400" b="1" dirty="0" smtClean="0"/>
              <a:t>Shape Height</a:t>
            </a:r>
            <a:r>
              <a:rPr lang="en-US" sz="2400" dirty="0" smtClean="0"/>
              <a:t> value, key </a:t>
            </a:r>
            <a:r>
              <a:rPr lang="en-US" sz="2400" b="1" dirty="0" smtClean="0"/>
              <a:t>5</a:t>
            </a:r>
            <a:r>
              <a:rPr lang="en-US" sz="2400" dirty="0" smtClean="0"/>
              <a:t>, and press </a:t>
            </a:r>
            <a:r>
              <a:rPr lang="en-US" sz="2400" b="1" dirty="0" smtClean="0"/>
              <a:t>Enter</a:t>
            </a:r>
            <a:r>
              <a:rPr lang="en-US" sz="2400" dirty="0" smtClean="0"/>
              <a:t>.</a:t>
            </a:r>
          </a:p>
          <a:p>
            <a:pPr marL="457200" indent="-457200">
              <a:buFont typeface="+mj-lt"/>
              <a:buAutoNum type="arabicPeriod" startAt="5"/>
            </a:pPr>
            <a:r>
              <a:rPr lang="en-US" sz="2400" dirty="0" smtClean="0"/>
              <a:t>Create a Lesson 11 folder and </a:t>
            </a:r>
            <a:r>
              <a:rPr lang="en-US" sz="2400" b="1" dirty="0" smtClean="0"/>
              <a:t>SAVE </a:t>
            </a:r>
            <a:r>
              <a:rPr lang="en-US" sz="2400" dirty="0" smtClean="0"/>
              <a:t>as </a:t>
            </a:r>
            <a:r>
              <a:rPr lang="en-US" sz="2400" b="1" i="1" dirty="0" smtClean="0"/>
              <a:t>Yosemite</a:t>
            </a:r>
            <a:r>
              <a:rPr lang="en-US" sz="2400" dirty="0" smtClean="0"/>
              <a:t>.</a:t>
            </a:r>
          </a:p>
          <a:p>
            <a:r>
              <a:rPr lang="en-US" sz="2400" b="1" dirty="0" smtClean="0"/>
              <a:t>LEAVE</a:t>
            </a:r>
            <a:r>
              <a:rPr lang="en-US" sz="2400" dirty="0" smtClean="0"/>
              <a:t> the workbook open to use in the next exercise.</a:t>
            </a:r>
          </a:p>
          <a:p>
            <a:endParaRPr lang="en-US" sz="2400" dirty="0"/>
          </a:p>
        </p:txBody>
      </p:sp>
    </p:spTree>
    <p:extLst>
      <p:ext uri="{BB962C8B-B14F-4D97-AF65-F5344CB8AC3E}">
        <p14:creationId xmlns:p14="http://schemas.microsoft.com/office/powerpoint/2010/main" val="11047748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Make Corrections to a Graphic</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2"/>
            </a:pPr>
            <a:r>
              <a:rPr lang="en-US" sz="2400" dirty="0" smtClean="0"/>
              <a:t>In the </a:t>
            </a:r>
            <a:r>
              <a:rPr lang="en-US" sz="2400" i="1" dirty="0" smtClean="0"/>
              <a:t>Sharpen and Soften</a:t>
            </a:r>
            <a:r>
              <a:rPr lang="en-US" sz="2400" dirty="0" smtClean="0"/>
              <a:t> section, choose and apply </a:t>
            </a:r>
            <a:r>
              <a:rPr lang="en-US" sz="2400" b="1" dirty="0" smtClean="0"/>
              <a:t>Soften: 50%</a:t>
            </a:r>
            <a:r>
              <a:rPr lang="en-US" sz="2400" dirty="0" smtClean="0"/>
              <a:t>. This setting will apply these changes to the picture and change its overall look.</a:t>
            </a:r>
          </a:p>
          <a:p>
            <a:pPr marL="457200" lvl="0" indent="-457200">
              <a:buFont typeface="+mj-lt"/>
              <a:buAutoNum type="arabicPeriod" startAt="2"/>
            </a:pPr>
            <a:r>
              <a:rPr lang="en-US" sz="2400" dirty="0" smtClean="0"/>
              <a:t>Click the </a:t>
            </a:r>
            <a:r>
              <a:rPr lang="en-US" sz="2400" b="1" dirty="0" smtClean="0"/>
              <a:t>Corrections</a:t>
            </a:r>
            <a:r>
              <a:rPr lang="en-US" sz="2400" dirty="0" smtClean="0"/>
              <a:t> button. In the </a:t>
            </a:r>
            <a:r>
              <a:rPr lang="en-US" sz="2400" i="1" dirty="0" smtClean="0"/>
              <a:t>Brightness and Contrast</a:t>
            </a:r>
            <a:r>
              <a:rPr lang="en-US" sz="2400" dirty="0" smtClean="0"/>
              <a:t> section, choose and apply </a:t>
            </a:r>
            <a:r>
              <a:rPr lang="en-US" sz="2400" b="1" dirty="0" smtClean="0"/>
              <a:t>Brightness: +20% Contrast: –40%</a:t>
            </a:r>
            <a:r>
              <a:rPr lang="en-US" sz="2400" dirty="0" smtClean="0"/>
              <a:t>. This setting will apply these changes to the picture and change its overall look. These changes do not overwrite the previous step but are included with them.</a:t>
            </a:r>
          </a:p>
          <a:p>
            <a:pPr marL="457200" lvl="0" indent="-457200">
              <a:buFont typeface="+mj-lt"/>
              <a:buAutoNum type="arabicPeriod" startAt="2"/>
            </a:pPr>
            <a:r>
              <a:rPr lang="en-US" sz="2400" b="1" dirty="0" smtClean="0"/>
              <a:t>SAVE</a:t>
            </a:r>
            <a:r>
              <a:rPr lang="en-US" sz="2400" dirty="0" smtClean="0"/>
              <a:t> the workbook as </a:t>
            </a:r>
            <a:r>
              <a:rPr lang="en-US" sz="2400" b="1" i="1" dirty="0" smtClean="0"/>
              <a:t>Edited Vintage Auto</a:t>
            </a:r>
            <a:r>
              <a:rPr lang="en-US" sz="2400" dirty="0" smtClean="0"/>
              <a:t>.</a:t>
            </a:r>
          </a:p>
          <a:p>
            <a:r>
              <a:rPr lang="en-US" sz="2400" b="1" dirty="0" smtClean="0"/>
              <a:t>LEAVE</a:t>
            </a:r>
            <a:r>
              <a:rPr lang="en-US" sz="2400" dirty="0" smtClean="0"/>
              <a:t> workbook open for the next exercise.</a:t>
            </a:r>
          </a:p>
        </p:txBody>
      </p:sp>
    </p:spTree>
    <p:extLst>
      <p:ext uri="{BB962C8B-B14F-4D97-AF65-F5344CB8AC3E}">
        <p14:creationId xmlns:p14="http://schemas.microsoft.com/office/powerpoint/2010/main" val="965691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Applying a Picture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There are 28 built-in picture styles in Excel’s Picture group. </a:t>
            </a:r>
          </a:p>
          <a:p>
            <a:r>
              <a:rPr lang="en-US" sz="2400" dirty="0" smtClean="0"/>
              <a:t>With the new Live Preview feature in Office 2010, you can simply mouse over the style of your choice and view the change on your screen </a:t>
            </a:r>
            <a:r>
              <a:rPr lang="en-US" sz="2400" i="1" dirty="0" smtClean="0"/>
              <a:t>before</a:t>
            </a:r>
            <a:r>
              <a:rPr lang="en-US" sz="2400" dirty="0" smtClean="0"/>
              <a:t> choosing and applying your style. </a:t>
            </a:r>
          </a:p>
          <a:p>
            <a:r>
              <a:rPr lang="en-US" sz="2400" dirty="0" smtClean="0"/>
              <a:t>In the next exercise, you will apply Picture styles to the graphic.</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a Picture Style</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Click the drop-down arrow in the </a:t>
            </a:r>
            <a:br>
              <a:rPr lang="en-US" sz="2400" dirty="0" smtClean="0"/>
            </a:br>
            <a:r>
              <a:rPr lang="en-US" sz="2400" dirty="0" smtClean="0"/>
              <a:t>Picture Styles group to open the </a:t>
            </a:r>
            <a:br>
              <a:rPr lang="en-US" sz="2400" dirty="0" smtClean="0"/>
            </a:br>
            <a:r>
              <a:rPr lang="en-US" sz="2400" i="1" dirty="0" smtClean="0"/>
              <a:t>Picture Styles</a:t>
            </a:r>
            <a:r>
              <a:rPr lang="en-US" sz="2400" dirty="0" smtClean="0"/>
              <a:t> thumbnail galley, as </a:t>
            </a:r>
            <a:br>
              <a:rPr lang="en-US" sz="2400" dirty="0" smtClean="0"/>
            </a:br>
            <a:r>
              <a:rPr lang="en-US" sz="2400" dirty="0" smtClean="0"/>
              <a:t>shown in the figure.</a:t>
            </a:r>
          </a:p>
          <a:p>
            <a:pPr marL="457200" lvl="0" indent="-457200">
              <a:buFont typeface="+mj-lt"/>
              <a:buAutoNum type="arabicPeriod"/>
            </a:pPr>
            <a:r>
              <a:rPr lang="en-US" sz="2400" dirty="0" smtClean="0"/>
              <a:t>Mouse over several of the styles and note the changes with </a:t>
            </a:r>
            <a:r>
              <a:rPr lang="en-US" sz="2400" i="1" dirty="0" smtClean="0"/>
              <a:t>Live Preview</a:t>
            </a:r>
            <a:r>
              <a:rPr lang="en-US" sz="2400" dirty="0" smtClean="0"/>
              <a:t>.</a:t>
            </a:r>
          </a:p>
          <a:p>
            <a:pPr marL="457200" lvl="0" indent="-457200">
              <a:buFont typeface="+mj-lt"/>
              <a:buAutoNum type="arabicPeriod"/>
            </a:pPr>
            <a:r>
              <a:rPr lang="en-US" sz="2400" dirty="0" smtClean="0"/>
              <a:t>Click to apply Snip Diagonal Corner, White.</a:t>
            </a:r>
          </a:p>
          <a:p>
            <a:pPr marL="457200" lvl="0" indent="-457200">
              <a:buFont typeface="+mj-lt"/>
              <a:buAutoNum type="arabicPeriod"/>
            </a:pPr>
            <a:r>
              <a:rPr lang="en-US" sz="2400" b="1" dirty="0" smtClean="0"/>
              <a:t>SAVE</a:t>
            </a:r>
            <a:r>
              <a:rPr lang="en-US" sz="2400" dirty="0" smtClean="0"/>
              <a:t> the changes as </a:t>
            </a:r>
            <a:r>
              <a:rPr lang="en-US" sz="2400" b="1" i="1" dirty="0" smtClean="0"/>
              <a:t>Vintage Auto Style</a:t>
            </a:r>
            <a:r>
              <a:rPr lang="en-US" sz="2400" dirty="0" smtClean="0"/>
              <a:t>. </a:t>
            </a:r>
            <a:r>
              <a:rPr lang="en-US" sz="2400" b="1" dirty="0" smtClean="0"/>
              <a:t>CLOSE</a:t>
            </a:r>
            <a:r>
              <a:rPr lang="en-US" sz="2400" dirty="0" smtClean="0"/>
              <a:t> the workbook.</a:t>
            </a:r>
          </a:p>
          <a:p>
            <a:r>
              <a:rPr lang="en-US" sz="2400" b="1" dirty="0" smtClean="0"/>
              <a:t>LEAVE</a:t>
            </a:r>
            <a:r>
              <a:rPr lang="en-US" sz="2400" dirty="0" smtClean="0"/>
              <a:t> Excel open for the next exercise.</a:t>
            </a:r>
          </a:p>
          <a:p>
            <a:endParaRPr lang="en-US" sz="2400" dirty="0"/>
          </a:p>
        </p:txBody>
      </p:sp>
      <p:pic>
        <p:nvPicPr>
          <p:cNvPr id="4" name="Picture 3" descr="f1123.JPG"/>
          <p:cNvPicPr>
            <a:picLocks noChangeAspect="1"/>
          </p:cNvPicPr>
          <p:nvPr/>
        </p:nvPicPr>
        <p:blipFill>
          <a:blip r:embed="rId3"/>
          <a:stretch>
            <a:fillRect/>
          </a:stretch>
        </p:blipFill>
        <p:spPr>
          <a:xfrm>
            <a:off x="5638800" y="2057400"/>
            <a:ext cx="2895600" cy="1560726"/>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Customizing Picture Borders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Once you have applied a picture style, you can modify and customize it. </a:t>
            </a:r>
          </a:p>
          <a:p>
            <a:r>
              <a:rPr lang="en-US" sz="2400" dirty="0" smtClean="0"/>
              <a:t>Besides the built-in presets, you can apply such enhancements as shadow, reflection, glow, soft edges, bevel, and 3-D rotation. </a:t>
            </a:r>
          </a:p>
          <a:p>
            <a:r>
              <a:rPr lang="en-US" sz="2400" dirty="0" smtClean="0"/>
              <a:t>Once again, the Live Preview feature allows you to view your choice onscreen before you choose and apply it to your image. </a:t>
            </a:r>
          </a:p>
          <a:p>
            <a:r>
              <a:rPr lang="en-US" sz="2400" dirty="0" smtClean="0"/>
              <a:t>You will enhance your pictures in this next exercise with picture borders.</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Customize Picture Borders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OPEN</a:t>
            </a:r>
            <a:r>
              <a:rPr lang="en-US" sz="2400" dirty="0" smtClean="0"/>
              <a:t> the previously created </a:t>
            </a:r>
            <a:r>
              <a:rPr lang="en-US" sz="2400" b="1" i="1" dirty="0" smtClean="0"/>
              <a:t>Skyline 11 </a:t>
            </a:r>
            <a:r>
              <a:rPr lang="en-US" sz="2400" dirty="0" smtClean="0"/>
              <a:t>file from the Lesson 11 folder to use with this exercise.</a:t>
            </a:r>
          </a:p>
          <a:p>
            <a:pPr marL="457200" lvl="0" indent="-457200">
              <a:buFont typeface="+mj-lt"/>
              <a:buAutoNum type="arabicPeriod"/>
            </a:pPr>
            <a:r>
              <a:rPr lang="en-US" sz="2400" dirty="0" smtClean="0"/>
              <a:t>Click on the image to make it active. Click the </a:t>
            </a:r>
            <a:r>
              <a:rPr lang="en-US" sz="2400" b="1" dirty="0" smtClean="0"/>
              <a:t>Format</a:t>
            </a:r>
            <a:r>
              <a:rPr lang="en-US" sz="2400" dirty="0" smtClean="0"/>
              <a:t> tab.</a:t>
            </a:r>
          </a:p>
          <a:p>
            <a:pPr marL="457200" lvl="0" indent="-457200">
              <a:buFont typeface="+mj-lt"/>
              <a:buAutoNum type="arabicPeriod"/>
            </a:pPr>
            <a:r>
              <a:rPr lang="en-US" sz="2400" dirty="0" smtClean="0"/>
              <a:t>Click the </a:t>
            </a:r>
            <a:r>
              <a:rPr lang="en-US" sz="2400" b="1" dirty="0" smtClean="0"/>
              <a:t>Picture Border</a:t>
            </a:r>
            <a:r>
              <a:rPr lang="en-US" sz="2400" dirty="0" smtClean="0"/>
              <a:t> command, in the </a:t>
            </a:r>
            <a:r>
              <a:rPr lang="en-US" sz="2400" i="1" dirty="0" smtClean="0"/>
              <a:t>Theme Colors</a:t>
            </a:r>
            <a:r>
              <a:rPr lang="en-US" sz="2400" dirty="0" smtClean="0"/>
              <a:t> gallery, choose and apply </a:t>
            </a:r>
            <a:r>
              <a:rPr lang="en-US" sz="2400" b="1" dirty="0" smtClean="0"/>
              <a:t>Red, Accent 2, Lighter 40%</a:t>
            </a:r>
            <a:r>
              <a:rPr lang="en-US" sz="2400" dirty="0" smtClean="0"/>
              <a:t>. The red border is now placed around the picture. Click on any empty cell to deselect the picture and view the border.</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a:defRPr/>
            </a:pPr>
            <a:r>
              <a:rPr lang="en-US" b="1" dirty="0" smtClean="0"/>
              <a:t>Step-by-Step: Customize Picture Borders</a:t>
            </a:r>
            <a:endParaRPr lang="en-US" dirty="0" smtClean="0">
              <a:ea typeface="+mj-ea"/>
              <a:cs typeface="+mj-cs"/>
            </a:endParaRPr>
          </a:p>
        </p:txBody>
      </p:sp>
      <p:sp>
        <p:nvSpPr>
          <p:cNvPr id="21506" name="Rectangle 3"/>
          <p:cNvSpPr>
            <a:spLocks noGrp="1" noChangeArrowheads="1"/>
          </p:cNvSpPr>
          <p:nvPr>
            <p:ph type="body" idx="1"/>
          </p:nvPr>
        </p:nvSpPr>
        <p:spPr>
          <a:xfrm>
            <a:off x="457200" y="1600200"/>
            <a:ext cx="8229600" cy="4876800"/>
          </a:xfrm>
        </p:spPr>
        <p:txBody>
          <a:bodyPr/>
          <a:lstStyle/>
          <a:p>
            <a:pPr marL="457200" lvl="0" indent="-457200">
              <a:buFont typeface="+mj-lt"/>
              <a:buAutoNum type="arabicPeriod" startAt="3"/>
            </a:pPr>
            <a:r>
              <a:rPr lang="en-US" sz="2400" dirty="0" smtClean="0"/>
              <a:t>Click on the </a:t>
            </a:r>
            <a:r>
              <a:rPr lang="en-US" sz="2400" b="1" dirty="0" smtClean="0"/>
              <a:t>Picture Border</a:t>
            </a:r>
            <a:r>
              <a:rPr lang="en-US" sz="2400" dirty="0" smtClean="0"/>
              <a:t> command, point to </a:t>
            </a:r>
            <a:r>
              <a:rPr lang="en-US" sz="2400" b="1" dirty="0" smtClean="0"/>
              <a:t>Weight</a:t>
            </a:r>
            <a:r>
              <a:rPr lang="en-US" sz="2400" dirty="0" smtClean="0"/>
              <a:t>. From the </a:t>
            </a:r>
            <a:r>
              <a:rPr lang="en-US" sz="2400" i="1" dirty="0" smtClean="0"/>
              <a:t>Line Weight</a:t>
            </a:r>
            <a:r>
              <a:rPr lang="en-US" sz="2400" dirty="0" smtClean="0"/>
              <a:t> drop-down list, </a:t>
            </a:r>
            <a:r>
              <a:rPr lang="en-US" sz="2400" dirty="0" smtClean="0"/>
              <a:t>click </a:t>
            </a:r>
            <a:r>
              <a:rPr lang="en-US" sz="2400" b="1" dirty="0" smtClean="0"/>
              <a:t>Weight</a:t>
            </a:r>
            <a:r>
              <a:rPr lang="en-US" sz="2400" dirty="0" smtClean="0"/>
              <a:t> to open a menu of border weight (thickness) options (see the figure). </a:t>
            </a:r>
            <a:br>
              <a:rPr lang="en-US" sz="2400" dirty="0" smtClean="0"/>
            </a:br>
            <a:r>
              <a:rPr lang="en-US" sz="2400" dirty="0" smtClean="0"/>
              <a:t>Click on </a:t>
            </a:r>
            <a:r>
              <a:rPr lang="en-US" sz="2400" b="1" dirty="0" smtClean="0"/>
              <a:t>4½ pt</a:t>
            </a:r>
            <a:r>
              <a:rPr lang="en-US" sz="2400" dirty="0" smtClean="0"/>
              <a:t> to place </a:t>
            </a:r>
            <a:br>
              <a:rPr lang="en-US" sz="2400" dirty="0" smtClean="0"/>
            </a:br>
            <a:r>
              <a:rPr lang="en-US" sz="2400" dirty="0" smtClean="0"/>
              <a:t>a border of that line </a:t>
            </a:r>
            <a:br>
              <a:rPr lang="en-US" sz="2400" dirty="0" smtClean="0"/>
            </a:br>
            <a:r>
              <a:rPr lang="en-US" sz="2400" dirty="0" smtClean="0"/>
              <a:t>weight around the </a:t>
            </a:r>
            <a:br>
              <a:rPr lang="en-US" sz="2400" dirty="0" smtClean="0"/>
            </a:br>
            <a:r>
              <a:rPr lang="en-US" sz="2400" dirty="0" smtClean="0"/>
              <a:t>image.</a:t>
            </a:r>
          </a:p>
          <a:p>
            <a:pPr marL="457200" lvl="0" indent="-457200">
              <a:buFont typeface="+mj-lt"/>
              <a:buAutoNum type="arabicPeriod" startAt="3"/>
            </a:pPr>
            <a:r>
              <a:rPr lang="en-US" sz="2400" b="1" dirty="0" smtClean="0"/>
              <a:t>SAVE</a:t>
            </a:r>
            <a:r>
              <a:rPr lang="en-US" sz="2400" dirty="0" smtClean="0"/>
              <a:t> the workbook as </a:t>
            </a:r>
            <a:br>
              <a:rPr lang="en-US" sz="2400" dirty="0" smtClean="0"/>
            </a:br>
            <a:r>
              <a:rPr lang="en-US" sz="2400" b="1" i="1" dirty="0" smtClean="0"/>
              <a:t>Skyline Style</a:t>
            </a:r>
            <a:r>
              <a:rPr lang="en-US" sz="2400" dirty="0" smtClean="0"/>
              <a:t>.</a:t>
            </a:r>
          </a:p>
          <a:p>
            <a:r>
              <a:rPr lang="en-US" sz="2400" b="1" dirty="0" smtClean="0"/>
              <a:t>LEAVE</a:t>
            </a:r>
            <a:r>
              <a:rPr lang="en-US" sz="2400" dirty="0" smtClean="0"/>
              <a:t> workbook open </a:t>
            </a:r>
            <a:br>
              <a:rPr lang="en-US" sz="2400" dirty="0" smtClean="0"/>
            </a:br>
            <a:r>
              <a:rPr lang="en-US" sz="2400" dirty="0" smtClean="0"/>
              <a:t>for the next exercise.</a:t>
            </a:r>
          </a:p>
        </p:txBody>
      </p:sp>
      <p:pic>
        <p:nvPicPr>
          <p:cNvPr id="4" name="Picture 3" descr="f1124.JPG"/>
          <p:cNvPicPr>
            <a:picLocks noChangeAspect="1"/>
          </p:cNvPicPr>
          <p:nvPr/>
        </p:nvPicPr>
        <p:blipFill>
          <a:blip r:embed="rId3"/>
          <a:stretch>
            <a:fillRect/>
          </a:stretch>
        </p:blipFill>
        <p:spPr>
          <a:xfrm>
            <a:off x="4214812" y="2819400"/>
            <a:ext cx="4395788" cy="3430715"/>
          </a:xfrm>
          <a:prstGeom prst="rect">
            <a:avLst/>
          </a:prstGeom>
        </p:spPr>
      </p:pic>
    </p:spTree>
    <p:extLst>
      <p:ext uri="{BB962C8B-B14F-4D97-AF65-F5344CB8AC3E}">
        <p14:creationId xmlns:p14="http://schemas.microsoft.com/office/powerpoint/2010/main" val="31752893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Applying a Picture Effect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Picture Effects are not to be confused with Artistic Effects. </a:t>
            </a:r>
          </a:p>
          <a:p>
            <a:r>
              <a:rPr lang="en-US" sz="2400" dirty="0" smtClean="0"/>
              <a:t>Picture Effects are located in the Picture Styles Group. </a:t>
            </a:r>
          </a:p>
          <a:p>
            <a:r>
              <a:rPr lang="en-US" sz="2400" dirty="0" smtClean="0"/>
              <a:t>Once you have applied a picture style, you can modify and customize it. </a:t>
            </a:r>
          </a:p>
          <a:p>
            <a:r>
              <a:rPr lang="en-US" sz="2400" dirty="0" smtClean="0"/>
              <a:t>Besides the built-in presets, you can apply such enhancements as shadow, reflection, glow, soft edges, bevel, and 3-D rotation. </a:t>
            </a:r>
          </a:p>
          <a:p>
            <a:r>
              <a:rPr lang="en-US" sz="2400" dirty="0" smtClean="0"/>
              <a:t>The Live Preview feature allows you to view your choice onscreen before you choose and apply it to your image. </a:t>
            </a:r>
          </a:p>
          <a:p>
            <a:r>
              <a:rPr lang="en-US" sz="2400" dirty="0" smtClean="0"/>
              <a:t>In the next exercise, you will apply a picture effect to the image.</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Apply a Picture Effect</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Click the </a:t>
            </a:r>
            <a:r>
              <a:rPr lang="en-US" sz="2400" b="1" dirty="0" smtClean="0"/>
              <a:t>image</a:t>
            </a:r>
            <a:r>
              <a:rPr lang="en-US" sz="2400" dirty="0" smtClean="0"/>
              <a:t> and the </a:t>
            </a:r>
            <a:r>
              <a:rPr lang="en-US" sz="2400" b="1" dirty="0" smtClean="0"/>
              <a:t>Format</a:t>
            </a:r>
            <a:r>
              <a:rPr lang="en-US" sz="2400" dirty="0" smtClean="0"/>
              <a:t> tab to make both active. Click on the </a:t>
            </a:r>
            <a:r>
              <a:rPr lang="en-US" sz="2400" b="1" dirty="0" smtClean="0"/>
              <a:t>Picture Effects</a:t>
            </a:r>
            <a:r>
              <a:rPr lang="en-US" sz="2400" dirty="0" smtClean="0"/>
              <a:t> command to open the </a:t>
            </a:r>
            <a:r>
              <a:rPr lang="en-US" sz="2400" i="1" dirty="0" smtClean="0"/>
              <a:t>Picture Effects</a:t>
            </a:r>
            <a:r>
              <a:rPr lang="en-US" sz="2400" dirty="0" smtClean="0"/>
              <a:t> menu. Take a few moments to browse through the choices.</a:t>
            </a:r>
          </a:p>
          <a:p>
            <a:pPr marL="457200" lvl="0" indent="-457200">
              <a:buFont typeface="+mj-lt"/>
              <a:buAutoNum type="arabicPeriod"/>
            </a:pPr>
            <a:r>
              <a:rPr lang="en-US" sz="2400" dirty="0" smtClean="0"/>
              <a:t>Point to the </a:t>
            </a:r>
            <a:r>
              <a:rPr lang="en-US" sz="2400" b="1" dirty="0" smtClean="0"/>
              <a:t>Soft Edges</a:t>
            </a:r>
            <a:r>
              <a:rPr lang="en-US" sz="2400" dirty="0" smtClean="0"/>
              <a:t> button, click on </a:t>
            </a:r>
            <a:r>
              <a:rPr lang="en-US" sz="2400" b="1" dirty="0" smtClean="0"/>
              <a:t>2.5 Point</a:t>
            </a:r>
            <a:r>
              <a:rPr lang="en-US" sz="2400" dirty="0" smtClean="0"/>
              <a:t>. The 2.5 point soft edges style has been applied to the border of the picture. </a:t>
            </a:r>
          </a:p>
          <a:p>
            <a:pPr marL="457200" lvl="0" indent="-457200">
              <a:buFont typeface="+mj-lt"/>
              <a:buAutoNum type="arabicPeriod"/>
            </a:pPr>
            <a:r>
              <a:rPr lang="en-US" sz="2400" b="1" dirty="0" smtClean="0"/>
              <a:t>SAVE </a:t>
            </a:r>
            <a:r>
              <a:rPr lang="en-US" sz="2400" dirty="0" smtClean="0"/>
              <a:t>your changes.</a:t>
            </a:r>
          </a:p>
          <a:p>
            <a:r>
              <a:rPr lang="en-US" sz="2400" b="1" dirty="0" smtClean="0"/>
              <a:t>LEAVE</a:t>
            </a:r>
            <a:r>
              <a:rPr lang="en-US" sz="2400" dirty="0" smtClean="0"/>
              <a:t> Excel open for the next exercise.</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Using Picture Properties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dirty="0" smtClean="0"/>
              <a:t>When you have your image selected, you can click on the drop-down arrow in the corner of the Size and Properties group. This brings up the Properties dialog box associated with that particular image. </a:t>
            </a:r>
          </a:p>
          <a:p>
            <a:r>
              <a:rPr lang="en-US" sz="2400" dirty="0" smtClean="0"/>
              <a:t>At this time, you can view the property options that Excel has available to you. </a:t>
            </a:r>
          </a:p>
          <a:p>
            <a:r>
              <a:rPr lang="en-US" sz="2400" dirty="0" smtClean="0"/>
              <a:t>In the next exercise, you will familiarize yourself with several of the Picture Properties options.</a:t>
            </a:r>
          </a:p>
          <a:p>
            <a:endParaRPr lang="en-US" sz="2400" dirty="0"/>
          </a:p>
        </p:txBody>
      </p:sp>
    </p:spTree>
    <p:extLst>
      <p:ext uri="{BB962C8B-B14F-4D97-AF65-F5344CB8AC3E}">
        <p14:creationId xmlns:p14="http://schemas.microsoft.com/office/powerpoint/2010/main" val="31752893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b="1" dirty="0" smtClean="0"/>
              <a:t>Step-by-Step: Use Picture Properties</a:t>
            </a:r>
          </a:p>
        </p:txBody>
      </p:sp>
      <p:sp>
        <p:nvSpPr>
          <p:cNvPr id="21506" name="Rectangle 3"/>
          <p:cNvSpPr>
            <a:spLocks noGrp="1" noChangeArrowheads="1"/>
          </p:cNvSpPr>
          <p:nvPr>
            <p:ph type="body"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lvl="0" indent="-457200">
              <a:buFont typeface="+mj-lt"/>
              <a:buAutoNum type="arabicPeriod"/>
            </a:pPr>
            <a:r>
              <a:rPr lang="en-US" sz="2400" dirty="0" smtClean="0"/>
              <a:t>Click both the </a:t>
            </a:r>
            <a:r>
              <a:rPr lang="en-US" sz="2400" b="1" dirty="0" smtClean="0"/>
              <a:t>image</a:t>
            </a:r>
            <a:r>
              <a:rPr lang="en-US" sz="2400" dirty="0" smtClean="0"/>
              <a:t> </a:t>
            </a:r>
            <a:br>
              <a:rPr lang="en-US" sz="2400" dirty="0" smtClean="0"/>
            </a:br>
            <a:r>
              <a:rPr lang="en-US" sz="2400" dirty="0" smtClean="0"/>
              <a:t>and the </a:t>
            </a:r>
            <a:r>
              <a:rPr lang="en-US" sz="2400" b="1" dirty="0" smtClean="0"/>
              <a:t>Format</a:t>
            </a:r>
            <a:r>
              <a:rPr lang="en-US" sz="2400" dirty="0" smtClean="0"/>
              <a:t> tab to </a:t>
            </a:r>
            <a:br>
              <a:rPr lang="en-US" sz="2400" dirty="0" smtClean="0"/>
            </a:br>
            <a:r>
              <a:rPr lang="en-US" sz="2400" dirty="0" smtClean="0"/>
              <a:t>make them active. </a:t>
            </a:r>
            <a:br>
              <a:rPr lang="en-US" sz="2400" dirty="0" smtClean="0"/>
            </a:br>
            <a:r>
              <a:rPr lang="en-US" sz="2400" dirty="0" smtClean="0"/>
              <a:t>Right-click on the </a:t>
            </a:r>
            <a:br>
              <a:rPr lang="en-US" sz="2400" dirty="0" smtClean="0"/>
            </a:br>
            <a:r>
              <a:rPr lang="en-US" sz="2400" b="1" dirty="0" smtClean="0"/>
              <a:t>image</a:t>
            </a:r>
            <a:r>
              <a:rPr lang="en-US" sz="2400" dirty="0" smtClean="0"/>
              <a:t>, and click </a:t>
            </a:r>
            <a:br>
              <a:rPr lang="en-US" sz="2400" dirty="0" smtClean="0"/>
            </a:br>
            <a:r>
              <a:rPr lang="en-US" sz="2400" b="1" dirty="0" smtClean="0"/>
              <a:t>Format Picture</a:t>
            </a:r>
            <a:r>
              <a:rPr lang="en-US" sz="2400" dirty="0" smtClean="0"/>
              <a:t> to open </a:t>
            </a:r>
            <a:br>
              <a:rPr lang="en-US" sz="2400" dirty="0" smtClean="0"/>
            </a:br>
            <a:r>
              <a:rPr lang="en-US" sz="2400" dirty="0" smtClean="0"/>
              <a:t>the Format Picture </a:t>
            </a:r>
            <a:br>
              <a:rPr lang="en-US" sz="2400" dirty="0" smtClean="0"/>
            </a:br>
            <a:r>
              <a:rPr lang="en-US" sz="2400" dirty="0" smtClean="0"/>
              <a:t>dialog box with the </a:t>
            </a:r>
            <a:br>
              <a:rPr lang="en-US" sz="2400" dirty="0" smtClean="0"/>
            </a:br>
            <a:r>
              <a:rPr lang="en-US" sz="2400" i="1" dirty="0" smtClean="0"/>
              <a:t>Picture Corrections </a:t>
            </a:r>
            <a:br>
              <a:rPr lang="en-US" sz="2400" i="1" dirty="0" smtClean="0"/>
            </a:br>
            <a:r>
              <a:rPr lang="en-US" sz="2400" dirty="0" smtClean="0"/>
              <a:t>dialog box open as </a:t>
            </a:r>
            <a:br>
              <a:rPr lang="en-US" sz="2400" dirty="0" smtClean="0"/>
            </a:br>
            <a:r>
              <a:rPr lang="en-US" sz="2400" dirty="0" smtClean="0"/>
              <a:t>shown in the figure.</a:t>
            </a:r>
          </a:p>
          <a:p>
            <a:endParaRPr lang="en-US" sz="2400" dirty="0"/>
          </a:p>
        </p:txBody>
      </p:sp>
      <p:pic>
        <p:nvPicPr>
          <p:cNvPr id="4" name="Picture 3" descr="f1125.JPG"/>
          <p:cNvPicPr>
            <a:picLocks noChangeAspect="1"/>
          </p:cNvPicPr>
          <p:nvPr/>
        </p:nvPicPr>
        <p:blipFill>
          <a:blip r:embed="rId3"/>
          <a:stretch>
            <a:fillRect/>
          </a:stretch>
        </p:blipFill>
        <p:spPr>
          <a:xfrm>
            <a:off x="4191000" y="2317511"/>
            <a:ext cx="4414837" cy="3549889"/>
          </a:xfrm>
          <a:prstGeom prst="rect">
            <a:avLst/>
          </a:prstGeom>
        </p:spPr>
      </p:pic>
    </p:spTree>
    <p:extLst>
      <p:ext uri="{BB962C8B-B14F-4D97-AF65-F5344CB8AC3E}">
        <p14:creationId xmlns:p14="http://schemas.microsoft.com/office/powerpoint/2010/main" val="3175289342"/>
      </p:ext>
    </p:extLst>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1893</TotalTime>
  <Words>9091</Words>
  <Application>Microsoft Office PowerPoint</Application>
  <PresentationFormat>On-screen Show (4:3)</PresentationFormat>
  <Paragraphs>597</Paragraphs>
  <Slides>107</Slides>
  <Notes>107</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template</vt:lpstr>
      <vt:lpstr>Adding Pictures and Shapes to a Worksheet</vt:lpstr>
      <vt:lpstr>Objectives</vt:lpstr>
      <vt:lpstr>Software Orientation: The Insert Tab</vt:lpstr>
      <vt:lpstr>Inserting Pictures</vt:lpstr>
      <vt:lpstr>Inserting a Picture from a File</vt:lpstr>
      <vt:lpstr>Inserting a Picture from a File</vt:lpstr>
      <vt:lpstr>Step-by-Step: Insert a Picture from a File</vt:lpstr>
      <vt:lpstr>Step-by-Step: Insert a Picture from a File</vt:lpstr>
      <vt:lpstr>Step-by-Step: Insert a Picture from a File</vt:lpstr>
      <vt:lpstr>Inserting a Clip Art Picture</vt:lpstr>
      <vt:lpstr>Inserting a Clip Art Picture</vt:lpstr>
      <vt:lpstr>Inserting a Clip Art Picture</vt:lpstr>
      <vt:lpstr>Inserting a Clip Art Picture</vt:lpstr>
      <vt:lpstr>Step-by-Step: Insert a Clip Art Picture</vt:lpstr>
      <vt:lpstr>Step-by-Step: Insert a Clip Art Picture</vt:lpstr>
      <vt:lpstr>Step-by-Step: Insert a Clip Art Picture</vt:lpstr>
      <vt:lpstr>Using SmartArt Graphics</vt:lpstr>
      <vt:lpstr>Using SmartArt Graphics</vt:lpstr>
      <vt:lpstr>Using SmartArt Graphics</vt:lpstr>
      <vt:lpstr>Using SmartArt Graphics</vt:lpstr>
      <vt:lpstr>Using SmartArt Graphics</vt:lpstr>
      <vt:lpstr>Step-by-Step: Use SmartArt Graphics</vt:lpstr>
      <vt:lpstr>Step-by-Step: Use SmartArt Graphics</vt:lpstr>
      <vt:lpstr>Step-by-Step: Use SmartArt Graphics</vt:lpstr>
      <vt:lpstr>Step-by-Step: Use SmartArt Graphics</vt:lpstr>
      <vt:lpstr>Step-by-Step: Use SmartArt Graphics</vt:lpstr>
      <vt:lpstr>Step-by-Step: Use SmartArt Graphics</vt:lpstr>
      <vt:lpstr>Adding Shapes</vt:lpstr>
      <vt:lpstr>Inserting Basic Shapes</vt:lpstr>
      <vt:lpstr>Step-by-Step: Insert Basic Shapes</vt:lpstr>
      <vt:lpstr>Step-by-Step: Insert Basic Shapes</vt:lpstr>
      <vt:lpstr>Step-by-Step: Insert Basic Shapes</vt:lpstr>
      <vt:lpstr>Step-by-Step: Insert Basic Shapes</vt:lpstr>
      <vt:lpstr>Drawing Lines</vt:lpstr>
      <vt:lpstr>Drawing Lines</vt:lpstr>
      <vt:lpstr>Drawing Lines</vt:lpstr>
      <vt:lpstr>Step-by-Step: Draw Lines</vt:lpstr>
      <vt:lpstr>Step-by-Step: Draw Lines</vt:lpstr>
      <vt:lpstr>Step-by-Step: Draw Lines</vt:lpstr>
      <vt:lpstr>Step-by-Step: Draw Lines</vt:lpstr>
      <vt:lpstr>Inserting a Block Arrow</vt:lpstr>
      <vt:lpstr>Step-by-Step: Insert a Block Arrow</vt:lpstr>
      <vt:lpstr>Step-by-Step: Insert a Block Arrow</vt:lpstr>
      <vt:lpstr>Step-by-Step: Insert a Block Arrow</vt:lpstr>
      <vt:lpstr>Creating a Flowchart</vt:lpstr>
      <vt:lpstr>Creating a Flowchart</vt:lpstr>
      <vt:lpstr>Step-by-Step: Create a Flowchart</vt:lpstr>
      <vt:lpstr>Step-by-Step: Create a Flowchart</vt:lpstr>
      <vt:lpstr>Step-by-Step: Create a Flowchart</vt:lpstr>
      <vt:lpstr>Step-by-Step: Create a Flowchart</vt:lpstr>
      <vt:lpstr>Creating an Organization Chart</vt:lpstr>
      <vt:lpstr>Step-by-Step: Create an Organization Chart</vt:lpstr>
      <vt:lpstr>Step-by-Step: Create an Organization Chart</vt:lpstr>
      <vt:lpstr>Step-by-Step: Create an Organization Chart</vt:lpstr>
      <vt:lpstr>Step-by-Step: Create an Organization Chart</vt:lpstr>
      <vt:lpstr>Copying or Moving a Graphic</vt:lpstr>
      <vt:lpstr>Copying or Moving a Graphic</vt:lpstr>
      <vt:lpstr>Step-by-Step: Copy or Move a Graphic</vt:lpstr>
      <vt:lpstr>Step-by-Step: Copy or Move a Graphic</vt:lpstr>
      <vt:lpstr>Formatting Graphics</vt:lpstr>
      <vt:lpstr>Applying Styles to Shapes</vt:lpstr>
      <vt:lpstr>Applying Styles to Shapes</vt:lpstr>
      <vt:lpstr>Step-by-Step: Apply Styles to Shapes</vt:lpstr>
      <vt:lpstr>Step-by-Step: Apply Styles to Shapes</vt:lpstr>
      <vt:lpstr>Step-by-Step: Apply Styles to Shapes</vt:lpstr>
      <vt:lpstr>Applying Quick Styles to Graphics</vt:lpstr>
      <vt:lpstr>Step-by-Step: Apply Quick Styles to Graphics</vt:lpstr>
      <vt:lpstr>Step-by-Step: Apply Quick Styles to Graphics</vt:lpstr>
      <vt:lpstr>Step-by-Step: Apply Quick Styles to Graphics</vt:lpstr>
      <vt:lpstr>Resizing a Graphic</vt:lpstr>
      <vt:lpstr>Step-by-Step: Resize a Graphic</vt:lpstr>
      <vt:lpstr>Rotating a Graphic</vt:lpstr>
      <vt:lpstr>Step-by-Step: Rotate a Graphic</vt:lpstr>
      <vt:lpstr>Step-by-Step: Rotate a Graphic</vt:lpstr>
      <vt:lpstr>Step-by-Step: Rotate a Graphic</vt:lpstr>
      <vt:lpstr>Resetting a Picture to Its Original State</vt:lpstr>
      <vt:lpstr>Step-by-Step: Reset a Picture to Its Original State</vt:lpstr>
      <vt:lpstr>Step-by-Step: Reset a Picture to Its Original State</vt:lpstr>
      <vt:lpstr>Step-by-Step: Reset a Picture to Its Original State</vt:lpstr>
      <vt:lpstr>Adding Graphic Enhancements Using Picture Tools</vt:lpstr>
      <vt:lpstr>Changing a Graphic with Artistic Effects</vt:lpstr>
      <vt:lpstr>Step-by-Step: Change a Graphic with Artistic Effects</vt:lpstr>
      <vt:lpstr>Step-by-Step: Change a Graphic with Artistic Effects</vt:lpstr>
      <vt:lpstr>Using the Color Feature to Enhance Images</vt:lpstr>
      <vt:lpstr>Step-by-Step: Use the Color Feature</vt:lpstr>
      <vt:lpstr>Step-by-Step: Use the Color Feature</vt:lpstr>
      <vt:lpstr>Step-by-Step: Use the Color Feature</vt:lpstr>
      <vt:lpstr>Making Corrections to a Graphic</vt:lpstr>
      <vt:lpstr>Step-by-Step: Make Corrections to a Graphic</vt:lpstr>
      <vt:lpstr>Step-by-Step: Make Corrections to a Graphic</vt:lpstr>
      <vt:lpstr>Applying a Picture Style</vt:lpstr>
      <vt:lpstr>Step-by-Step: Apply a Picture Style</vt:lpstr>
      <vt:lpstr>Customizing Picture Borders</vt:lpstr>
      <vt:lpstr>Step-by-Step: Customize Picture Borders</vt:lpstr>
      <vt:lpstr>Step-by-Step: Customize Picture Borders</vt:lpstr>
      <vt:lpstr>Applying a Picture Effect</vt:lpstr>
      <vt:lpstr>Step-by-Step: Apply a Picture Effect</vt:lpstr>
      <vt:lpstr>Using Picture Properties</vt:lpstr>
      <vt:lpstr>Step-by-Step: Use Picture Properties</vt:lpstr>
      <vt:lpstr>Step-by-Step: Use Picture Properties</vt:lpstr>
      <vt:lpstr>Using Screenshot to Capture and Crop Images</vt:lpstr>
      <vt:lpstr>Step-by-Step: Capture and Crop Images</vt:lpstr>
      <vt:lpstr>Step-by-Step: Capture and Crop Images</vt:lpstr>
      <vt:lpstr>Step-by-Step: Capture and Crop Images</vt:lpstr>
      <vt:lpstr>Step-by-Step: Capture and Crop Images</vt:lpstr>
      <vt:lpstr>Step-by-Step: Capture and Crop Images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229</cp:revision>
  <dcterms:created xsi:type="dcterms:W3CDTF">2011-08-19T18:23:10Z</dcterms:created>
  <dcterms:modified xsi:type="dcterms:W3CDTF">2013-01-21T04:33:47Z</dcterms:modified>
</cp:coreProperties>
</file>