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xfrm>
            <a:off x="508000" y="6245225"/>
            <a:ext cx="3219115" cy="476250"/>
          </a:xfrm>
          <a:ln/>
        </p:spPr>
        <p:txBody>
          <a:bodyPr/>
          <a:lstStyle>
            <a:lvl1pPr>
              <a:defRPr sz="1050"/>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xfrm>
            <a:off x="3727115" y="6245225"/>
            <a:ext cx="4908885" cy="476250"/>
          </a:xfrm>
          <a:ln/>
        </p:spPr>
        <p:txBody>
          <a:bodyPr/>
          <a:lstStyle>
            <a:lvl1pPr>
              <a:defRPr sz="1050"/>
            </a:lvl1pPr>
          </a:lstStyle>
          <a:p>
            <a:endParaRPr lang="en-US"/>
          </a:p>
        </p:txBody>
      </p:sp>
      <p:sp>
        <p:nvSpPr>
          <p:cNvPr id="6" name="Rectangle 6"/>
          <p:cNvSpPr>
            <a:spLocks noGrp="1" noChangeArrowheads="1"/>
          </p:cNvSpPr>
          <p:nvPr>
            <p:ph type="sldNum" sz="quarter" idx="12"/>
          </p:nvPr>
        </p:nvSpPr>
        <p:spPr>
          <a:xfrm>
            <a:off x="8636000" y="6245225"/>
            <a:ext cx="2914315" cy="476250"/>
          </a:xfrm>
          <a:ln/>
        </p:spPr>
        <p:txBody>
          <a:bodyPr/>
          <a:lstStyle>
            <a:lvl1pPr>
              <a:defRPr sz="1050"/>
            </a:lvl1pPr>
          </a:lstStyle>
          <a:p>
            <a:fld id="{25E30E69-5FBE-42EF-9431-261EB431531B}" type="slidenum">
              <a:rPr lang="en-US" smtClean="0"/>
              <a:t>‹#›</a:t>
            </a:fld>
            <a:endParaRPr lang="en-US"/>
          </a:p>
        </p:txBody>
      </p:sp>
    </p:spTree>
    <p:extLst>
      <p:ext uri="{BB962C8B-B14F-4D97-AF65-F5344CB8AC3E}">
        <p14:creationId xmlns:p14="http://schemas.microsoft.com/office/powerpoint/2010/main" val="83446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207965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113832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lvl1pPr>
              <a:defRPr>
                <a:effectLst>
                  <a:outerShdw blurRad="38100" dist="38100" dir="2700000" algn="tl">
                    <a:schemeClr val="bg1"/>
                  </a:outerShdw>
                </a:effectLst>
              </a:defRPr>
            </a:lvl1pPr>
          </a:lstStyle>
          <a:p>
            <a:r>
              <a:rPr lang="en-US"/>
              <a:t>Click to edit Master title style</a:t>
            </a:r>
            <a:endParaRPr lang="en-US" dirty="0"/>
          </a:p>
        </p:txBody>
      </p:sp>
      <p:sp>
        <p:nvSpPr>
          <p:cNvPr id="3" name="Table Placeholder 2"/>
          <p:cNvSpPr>
            <a:spLocks noGrp="1"/>
          </p:cNvSpPr>
          <p:nvPr>
            <p:ph type="tbl" idx="1"/>
          </p:nvPr>
        </p:nvSpPr>
        <p:spPr>
          <a:xfrm>
            <a:off x="609600" y="1447800"/>
            <a:ext cx="10972800" cy="50292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399256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FF712-0787-4AE4-AFB9-54354E900109}"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30E69-5FBE-42EF-9431-261EB431531B}" type="slidenum">
              <a:rPr lang="en-US" smtClean="0"/>
              <a:t>‹#›</a:t>
            </a:fld>
            <a:endParaRPr lang="en-US"/>
          </a:p>
        </p:txBody>
      </p:sp>
    </p:spTree>
    <p:extLst>
      <p:ext uri="{BB962C8B-B14F-4D97-AF65-F5344CB8AC3E}">
        <p14:creationId xmlns:p14="http://schemas.microsoft.com/office/powerpoint/2010/main" val="23309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xfrm>
            <a:off x="3657600" y="6245225"/>
            <a:ext cx="4876800" cy="476250"/>
          </a:xfrm>
          <a:ln/>
        </p:spPr>
        <p:txBody>
          <a:bodyPr/>
          <a:lstStyle>
            <a:lvl1pPr>
              <a:defRPr sz="1050"/>
            </a:lvl1pPr>
          </a:lstStyle>
          <a:p>
            <a:endParaRPr lang="en-US"/>
          </a:p>
        </p:txBody>
      </p:sp>
      <p:sp>
        <p:nvSpPr>
          <p:cNvPr id="6" name="Rectangle 6"/>
          <p:cNvSpPr>
            <a:spLocks noGrp="1" noChangeArrowheads="1"/>
          </p:cNvSpPr>
          <p:nvPr>
            <p:ph type="sldNum" sz="quarter" idx="12"/>
          </p:nvPr>
        </p:nvSpPr>
        <p:spPr>
          <a:ln/>
        </p:spPr>
        <p:txBody>
          <a:bodyPr/>
          <a:lstStyle>
            <a:lvl1pPr>
              <a:defRPr sz="1050"/>
            </a:lvl1pPr>
          </a:lstStyle>
          <a:p>
            <a:fld id="{25E30E69-5FBE-42EF-9431-261EB431531B}" type="slidenum">
              <a:rPr lang="en-US" smtClean="0"/>
              <a:t>‹#›</a:t>
            </a:fld>
            <a:endParaRPr lang="en-US"/>
          </a:p>
        </p:txBody>
      </p:sp>
    </p:spTree>
    <p:extLst>
      <p:ext uri="{BB962C8B-B14F-4D97-AF65-F5344CB8AC3E}">
        <p14:creationId xmlns:p14="http://schemas.microsoft.com/office/powerpoint/2010/main" val="1529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19833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188596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253722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196788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253317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244300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A4FF712-0787-4AE4-AFB9-54354E900109}" type="datetimeFigureOut">
              <a:rPr lang="en-US" smtClean="0"/>
              <a:t>9/11/2018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209093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406401" y="328613"/>
            <a:ext cx="11377084"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558129" y="435546"/>
            <a:ext cx="11075745"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711200" y="1447800"/>
            <a:ext cx="10769600" cy="1588"/>
          </a:xfrm>
          <a:prstGeom prst="line">
            <a:avLst/>
          </a:prstGeom>
          <a:noFill/>
          <a:ln w="57150" algn="ctr">
            <a:solidFill>
              <a:srgbClr val="007233"/>
            </a:solidFill>
            <a:round/>
            <a:headEnd/>
            <a:tailEnd/>
          </a:ln>
          <a:extLst>
            <a:ext uri="{909E8E84-426E-40dd-AFC4-6F175D3DCCD1}">
              <a14:hiddenFill xmlns="" xmlns:a14="http://schemas.microsoft.com/office/drawing/2010/main">
                <a:noFill/>
              </a14:hiddenFill>
            </a:ext>
          </a:extLst>
        </p:spPr>
      </p:cxnSp>
      <p:sp>
        <p:nvSpPr>
          <p:cNvPr id="149506" name="Rectangle 2"/>
          <p:cNvSpPr>
            <a:spLocks noGrp="1" noChangeArrowheads="1"/>
          </p:cNvSpPr>
          <p:nvPr>
            <p:ph type="title"/>
          </p:nvPr>
        </p:nvSpPr>
        <p:spPr bwMode="auto">
          <a:xfrm>
            <a:off x="609600" y="457200"/>
            <a:ext cx="109728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2" name="Rectangle 3"/>
          <p:cNvSpPr>
            <a:spLocks noGrp="1" noChangeArrowheads="1"/>
          </p:cNvSpPr>
          <p:nvPr>
            <p:ph type="body" idx="1"/>
          </p:nvPr>
        </p:nvSpPr>
        <p:spPr bwMode="auto">
          <a:xfrm>
            <a:off x="609600" y="1600200"/>
            <a:ext cx="109728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49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fld id="{7A4FF712-0787-4AE4-AFB9-54354E900109}" type="datetimeFigureOut">
              <a:rPr lang="en-US" smtClean="0"/>
              <a:t>9/11/2018</a:t>
            </a:fld>
            <a:endParaRPr lang="en-US"/>
          </a:p>
        </p:txBody>
      </p:sp>
      <p:sp>
        <p:nvSpPr>
          <p:cNvPr id="149509" name="Rectangle 5"/>
          <p:cNvSpPr>
            <a:spLocks noGrp="1" noChangeArrowheads="1"/>
          </p:cNvSpPr>
          <p:nvPr>
            <p:ph type="ftr" sz="quarter" idx="3"/>
          </p:nvPr>
        </p:nvSpPr>
        <p:spPr bwMode="auto">
          <a:xfrm>
            <a:off x="3505871" y="6245225"/>
            <a:ext cx="518025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149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fld id="{25E30E69-5FBE-42EF-9431-261EB431531B}" type="slidenum">
              <a:rPr lang="en-US" smtClean="0"/>
              <a:t>‹#›</a:t>
            </a:fld>
            <a:endParaRPr lang="en-US"/>
          </a:p>
        </p:txBody>
      </p:sp>
    </p:spTree>
    <p:extLst>
      <p:ext uri="{BB962C8B-B14F-4D97-AF65-F5344CB8AC3E}">
        <p14:creationId xmlns:p14="http://schemas.microsoft.com/office/powerpoint/2010/main" val="192331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704B-8C87-494F-A1A2-516738990353}"/>
              </a:ext>
            </a:extLst>
          </p:cNvPr>
          <p:cNvSpPr>
            <a:spLocks noGrp="1"/>
          </p:cNvSpPr>
          <p:nvPr>
            <p:ph type="ctrTitle"/>
          </p:nvPr>
        </p:nvSpPr>
        <p:spPr/>
        <p:txBody>
          <a:bodyPr/>
          <a:lstStyle/>
          <a:p>
            <a:r>
              <a:rPr lang="en-US" dirty="0"/>
              <a:t>Lesson 7: Securing Computing Devices</a:t>
            </a:r>
          </a:p>
        </p:txBody>
      </p:sp>
      <p:sp>
        <p:nvSpPr>
          <p:cNvPr id="3" name="Subtitle 2">
            <a:extLst>
              <a:ext uri="{FF2B5EF4-FFF2-40B4-BE49-F238E27FC236}">
                <a16:creationId xmlns:a16="http://schemas.microsoft.com/office/drawing/2014/main" id="{816A9574-CBB9-49AF-A875-C1B810D70DF9}"/>
              </a:ext>
            </a:extLst>
          </p:cNvPr>
          <p:cNvSpPr>
            <a:spLocks noGrp="1"/>
          </p:cNvSpPr>
          <p:nvPr>
            <p:ph type="subTitle" idx="1"/>
          </p:nvPr>
        </p:nvSpPr>
        <p:spPr/>
        <p:txBody>
          <a:bodyPr/>
          <a:lstStyle/>
          <a:p>
            <a:r>
              <a:rPr lang="en-US" dirty="0"/>
              <a:t>Topic B: Apply Security Best Practices</a:t>
            </a:r>
          </a:p>
        </p:txBody>
      </p:sp>
    </p:spTree>
    <p:extLst>
      <p:ext uri="{BB962C8B-B14F-4D97-AF65-F5344CB8AC3E}">
        <p14:creationId xmlns:p14="http://schemas.microsoft.com/office/powerpoint/2010/main" val="406092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assword protected screen saver windows 10">
            <a:extLst>
              <a:ext uri="{FF2B5EF4-FFF2-40B4-BE49-F238E27FC236}">
                <a16:creationId xmlns:a16="http://schemas.microsoft.com/office/drawing/2014/main" id="{76B625C8-0F60-44A1-AFE8-D0C1FD1E74FB}"/>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752512" y="1640991"/>
            <a:ext cx="5797066" cy="47206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FA57D1-9638-4BF1-A1D5-EAC9BBD7A740}"/>
              </a:ext>
            </a:extLst>
          </p:cNvPr>
          <p:cNvSpPr>
            <a:spLocks noGrp="1"/>
          </p:cNvSpPr>
          <p:nvPr>
            <p:ph type="title"/>
          </p:nvPr>
        </p:nvSpPr>
        <p:spPr/>
        <p:txBody>
          <a:bodyPr/>
          <a:lstStyle/>
          <a:p>
            <a:r>
              <a:rPr lang="en-US" dirty="0"/>
              <a:t>Password-Protected Screen Savers</a:t>
            </a:r>
          </a:p>
        </p:txBody>
      </p:sp>
      <p:sp>
        <p:nvSpPr>
          <p:cNvPr id="3" name="Content Placeholder 2">
            <a:extLst>
              <a:ext uri="{FF2B5EF4-FFF2-40B4-BE49-F238E27FC236}">
                <a16:creationId xmlns:a16="http://schemas.microsoft.com/office/drawing/2014/main" id="{13F08D8C-4B30-4EAC-85A6-064B4E1DEB54}"/>
              </a:ext>
            </a:extLst>
          </p:cNvPr>
          <p:cNvSpPr>
            <a:spLocks noGrp="1"/>
          </p:cNvSpPr>
          <p:nvPr>
            <p:ph idx="1"/>
          </p:nvPr>
        </p:nvSpPr>
        <p:spPr>
          <a:xfrm>
            <a:off x="838201" y="1640991"/>
            <a:ext cx="4634131" cy="4535972"/>
          </a:xfrm>
        </p:spPr>
        <p:txBody>
          <a:bodyPr>
            <a:normAutofit/>
          </a:bodyPr>
          <a:lstStyle/>
          <a:p>
            <a:r>
              <a:rPr lang="en-US" dirty="0"/>
              <a:t>Setting a password to your screen saver is a security measure that prevents unauthorized access to confidential information and passwords associated with your user account. </a:t>
            </a:r>
          </a:p>
          <a:p>
            <a:r>
              <a:rPr lang="en-US" dirty="0"/>
              <a:t>This can be enabled by checking the </a:t>
            </a:r>
            <a:r>
              <a:rPr lang="en-US" b="1" dirty="0"/>
              <a:t>On resume, display logon screen </a:t>
            </a:r>
            <a:r>
              <a:rPr lang="en-US" dirty="0"/>
              <a:t>check box in the </a:t>
            </a:r>
            <a:r>
              <a:rPr lang="en-US" b="1" dirty="0"/>
              <a:t>Screen Saver Settings </a:t>
            </a:r>
            <a:r>
              <a:rPr lang="en-US" dirty="0"/>
              <a:t>dialog box.</a:t>
            </a:r>
          </a:p>
        </p:txBody>
      </p:sp>
    </p:spTree>
    <p:extLst>
      <p:ext uri="{BB962C8B-B14F-4D97-AF65-F5344CB8AC3E}">
        <p14:creationId xmlns:p14="http://schemas.microsoft.com/office/powerpoint/2010/main" val="3644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winterfell">
            <a:extLst>
              <a:ext uri="{FF2B5EF4-FFF2-40B4-BE49-F238E27FC236}">
                <a16:creationId xmlns:a16="http://schemas.microsoft.com/office/drawing/2014/main" id="{15EDCF1B-E163-4B11-A3ED-1C539EA5E8F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68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EAF14B-10F9-4806-88D7-3838678CFD23}"/>
              </a:ext>
            </a:extLst>
          </p:cNvPr>
          <p:cNvSpPr>
            <a:spLocks noGrp="1"/>
          </p:cNvSpPr>
          <p:nvPr>
            <p:ph type="title"/>
          </p:nvPr>
        </p:nvSpPr>
        <p:spPr/>
        <p:txBody>
          <a:bodyPr/>
          <a:lstStyle/>
          <a:p>
            <a:r>
              <a:rPr lang="en-US" dirty="0"/>
              <a:t>Device Hardening Best Practices</a:t>
            </a:r>
          </a:p>
        </p:txBody>
      </p:sp>
      <p:sp>
        <p:nvSpPr>
          <p:cNvPr id="3" name="Content Placeholder 2">
            <a:extLst>
              <a:ext uri="{FF2B5EF4-FFF2-40B4-BE49-F238E27FC236}">
                <a16:creationId xmlns:a16="http://schemas.microsoft.com/office/drawing/2014/main" id="{31972B55-A77E-47FC-B73A-D5ECC3F95BFC}"/>
              </a:ext>
            </a:extLst>
          </p:cNvPr>
          <p:cNvSpPr>
            <a:spLocks noGrp="1"/>
          </p:cNvSpPr>
          <p:nvPr>
            <p:ph idx="1"/>
          </p:nvPr>
        </p:nvSpPr>
        <p:spPr/>
        <p:txBody>
          <a:bodyPr>
            <a:normAutofit/>
          </a:bodyPr>
          <a:lstStyle/>
          <a:p>
            <a:r>
              <a:rPr lang="en-US" dirty="0"/>
              <a:t>One important risk mitigation technique is device hardening. </a:t>
            </a:r>
          </a:p>
          <a:p>
            <a:r>
              <a:rPr lang="en-US" i="1" dirty="0"/>
              <a:t>Device hardening </a:t>
            </a:r>
            <a:r>
              <a:rPr lang="en-US" dirty="0"/>
              <a:t>is a collection of security tasks used to reduce the scope of the device's vulnerability and attack surface. </a:t>
            </a:r>
          </a:p>
          <a:p>
            <a:r>
              <a:rPr lang="en-US" dirty="0"/>
              <a:t>There are many technologies included with today's devices, some of which you use often, some that you need to use only occasionally, or some that you never use. </a:t>
            </a:r>
          </a:p>
          <a:p>
            <a:r>
              <a:rPr lang="en-US" dirty="0"/>
              <a:t>You might not always be in front of your device and attackers might take advantage of an unattended device to illicitly access information on the device or the network to which it is connected.</a:t>
            </a:r>
          </a:p>
          <a:p>
            <a:r>
              <a:rPr lang="en-US" dirty="0"/>
              <a:t>Disabling features you don't regularly use is one way you can harden your device against attack.</a:t>
            </a:r>
          </a:p>
          <a:p>
            <a:r>
              <a:rPr lang="en-US" dirty="0"/>
              <a:t>Making sure you lock the screen on unattended devices is another prudent method of hardening devices against unwanted intruders.</a:t>
            </a:r>
          </a:p>
        </p:txBody>
      </p:sp>
    </p:spTree>
    <p:extLst>
      <p:ext uri="{BB962C8B-B14F-4D97-AF65-F5344CB8AC3E}">
        <p14:creationId xmlns:p14="http://schemas.microsoft.com/office/powerpoint/2010/main" val="271853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kings guard">
            <a:extLst>
              <a:ext uri="{FF2B5EF4-FFF2-40B4-BE49-F238E27FC236}">
                <a16:creationId xmlns:a16="http://schemas.microsoft.com/office/drawing/2014/main" id="{08E75322-131E-4622-9658-8CCF419436C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3164" y="0"/>
            <a:ext cx="12295164" cy="6916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0BDA85-E2A1-41EF-A0BA-3E2AC4C180DB}"/>
              </a:ext>
            </a:extLst>
          </p:cNvPr>
          <p:cNvSpPr>
            <a:spLocks noGrp="1"/>
          </p:cNvSpPr>
          <p:nvPr>
            <p:ph type="title"/>
          </p:nvPr>
        </p:nvSpPr>
        <p:spPr/>
        <p:txBody>
          <a:bodyPr/>
          <a:lstStyle/>
          <a:p>
            <a:r>
              <a:rPr lang="en-US" dirty="0"/>
              <a:t>Device Hardening Techniques</a:t>
            </a:r>
          </a:p>
        </p:txBody>
      </p:sp>
      <p:sp>
        <p:nvSpPr>
          <p:cNvPr id="3" name="Content Placeholder 2">
            <a:extLst>
              <a:ext uri="{FF2B5EF4-FFF2-40B4-BE49-F238E27FC236}">
                <a16:creationId xmlns:a16="http://schemas.microsoft.com/office/drawing/2014/main" id="{BECE8E77-24A2-4E03-B365-5499CD3A1AFE}"/>
              </a:ext>
            </a:extLst>
          </p:cNvPr>
          <p:cNvSpPr>
            <a:spLocks noGrp="1"/>
          </p:cNvSpPr>
          <p:nvPr>
            <p:ph idx="1"/>
          </p:nvPr>
        </p:nvSpPr>
        <p:spPr/>
        <p:txBody>
          <a:bodyPr/>
          <a:lstStyle/>
          <a:p>
            <a:pPr marL="514350" indent="-514350">
              <a:buFont typeface="+mj-lt"/>
              <a:buAutoNum type="arabicPeriod"/>
            </a:pPr>
            <a:r>
              <a:rPr lang="en-US" dirty="0"/>
              <a:t>Timeouts and Lockouts</a:t>
            </a:r>
          </a:p>
          <a:p>
            <a:pPr marL="514350" indent="-514350">
              <a:buFont typeface="+mj-lt"/>
              <a:buAutoNum type="arabicPeriod"/>
            </a:pPr>
            <a:r>
              <a:rPr lang="en-US" dirty="0"/>
              <a:t>Software Firewall</a:t>
            </a:r>
          </a:p>
          <a:p>
            <a:pPr marL="514350" indent="-514350">
              <a:buFont typeface="+mj-lt"/>
              <a:buAutoNum type="arabicPeriod"/>
            </a:pPr>
            <a:r>
              <a:rPr lang="en-US" dirty="0"/>
              <a:t>Antimalware</a:t>
            </a:r>
          </a:p>
          <a:p>
            <a:pPr marL="514350" indent="-514350">
              <a:buFont typeface="+mj-lt"/>
              <a:buAutoNum type="arabicPeriod"/>
            </a:pPr>
            <a:r>
              <a:rPr lang="en-US" dirty="0"/>
              <a:t>Disable Bluetooth</a:t>
            </a:r>
          </a:p>
          <a:p>
            <a:pPr marL="514350" indent="-514350">
              <a:buFont typeface="+mj-lt"/>
              <a:buAutoNum type="arabicPeriod"/>
            </a:pPr>
            <a:r>
              <a:rPr lang="en-US" dirty="0"/>
              <a:t>Disable NFC</a:t>
            </a:r>
          </a:p>
          <a:p>
            <a:pPr marL="514350" indent="-514350">
              <a:buFont typeface="+mj-lt"/>
              <a:buAutoNum type="arabicPeriod"/>
            </a:pPr>
            <a:r>
              <a:rPr lang="en-US" dirty="0"/>
              <a:t>Encryption Options</a:t>
            </a:r>
          </a:p>
        </p:txBody>
      </p:sp>
    </p:spTree>
    <p:extLst>
      <p:ext uri="{BB962C8B-B14F-4D97-AF65-F5344CB8AC3E}">
        <p14:creationId xmlns:p14="http://schemas.microsoft.com/office/powerpoint/2010/main" val="137304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09F4-291F-4CB9-AF8A-9A7D8E601737}"/>
              </a:ext>
            </a:extLst>
          </p:cNvPr>
          <p:cNvSpPr>
            <a:spLocks noGrp="1"/>
          </p:cNvSpPr>
          <p:nvPr>
            <p:ph type="title"/>
          </p:nvPr>
        </p:nvSpPr>
        <p:spPr/>
        <p:txBody>
          <a:bodyPr/>
          <a:lstStyle/>
          <a:p>
            <a:r>
              <a:rPr lang="en-US" dirty="0"/>
              <a:t>Device Hardening Technique: Timeouts and Lockouts</a:t>
            </a:r>
          </a:p>
        </p:txBody>
      </p:sp>
      <p:sp>
        <p:nvSpPr>
          <p:cNvPr id="3" name="Content Placeholder 2">
            <a:extLst>
              <a:ext uri="{FF2B5EF4-FFF2-40B4-BE49-F238E27FC236}">
                <a16:creationId xmlns:a16="http://schemas.microsoft.com/office/drawing/2014/main" id="{727D060D-B111-45F9-8D09-F76CC92423AA}"/>
              </a:ext>
            </a:extLst>
          </p:cNvPr>
          <p:cNvSpPr>
            <a:spLocks noGrp="1"/>
          </p:cNvSpPr>
          <p:nvPr>
            <p:ph idx="1"/>
          </p:nvPr>
        </p:nvSpPr>
        <p:spPr/>
        <p:txBody>
          <a:bodyPr>
            <a:normAutofit/>
          </a:bodyPr>
          <a:lstStyle/>
          <a:p>
            <a:r>
              <a:rPr lang="en-US" dirty="0"/>
              <a:t>User accounts should be configured so that after a specified number of incorrect login attempts, the account is locked. </a:t>
            </a:r>
          </a:p>
          <a:p>
            <a:r>
              <a:rPr lang="en-US" dirty="0"/>
              <a:t>The account can be configured to remain locked until an administrator unlocks it for the user, or it can be configured to remain locked for a specified amount of time.</a:t>
            </a:r>
          </a:p>
          <a:p>
            <a:r>
              <a:rPr lang="en-US" dirty="0"/>
              <a:t>The lockouts and timeouts are a common method used to prevent attackers from breaching a user account by trying to guess the user’s password.</a:t>
            </a:r>
          </a:p>
        </p:txBody>
      </p:sp>
    </p:spTree>
    <p:extLst>
      <p:ext uri="{BB962C8B-B14F-4D97-AF65-F5344CB8AC3E}">
        <p14:creationId xmlns:p14="http://schemas.microsoft.com/office/powerpoint/2010/main" val="293499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80C0-B043-453C-BB85-C8660DF480C7}"/>
              </a:ext>
            </a:extLst>
          </p:cNvPr>
          <p:cNvSpPr>
            <a:spLocks noGrp="1"/>
          </p:cNvSpPr>
          <p:nvPr>
            <p:ph type="title"/>
          </p:nvPr>
        </p:nvSpPr>
        <p:spPr/>
        <p:txBody>
          <a:bodyPr/>
          <a:lstStyle/>
          <a:p>
            <a:r>
              <a:rPr lang="en-US" dirty="0"/>
              <a:t>Device Hardening Technique: Software Firewall</a:t>
            </a:r>
          </a:p>
        </p:txBody>
      </p:sp>
      <p:sp>
        <p:nvSpPr>
          <p:cNvPr id="3" name="Content Placeholder 2">
            <a:extLst>
              <a:ext uri="{FF2B5EF4-FFF2-40B4-BE49-F238E27FC236}">
                <a16:creationId xmlns:a16="http://schemas.microsoft.com/office/drawing/2014/main" id="{39D52EE0-10DD-4723-B2A6-6E27CA0B6468}"/>
              </a:ext>
            </a:extLst>
          </p:cNvPr>
          <p:cNvSpPr>
            <a:spLocks noGrp="1"/>
          </p:cNvSpPr>
          <p:nvPr>
            <p:ph idx="1"/>
          </p:nvPr>
        </p:nvSpPr>
        <p:spPr/>
        <p:txBody>
          <a:bodyPr>
            <a:normAutofit/>
          </a:bodyPr>
          <a:lstStyle/>
          <a:p>
            <a:r>
              <a:rPr lang="en-US" dirty="0"/>
              <a:t>Although most desktop and server operating systems ship with a preconfigured software firewall, today's mobile devices still do not have any such protection. </a:t>
            </a:r>
          </a:p>
          <a:p>
            <a:r>
              <a:rPr lang="en-US" i="1" dirty="0"/>
              <a:t>Firewalls </a:t>
            </a:r>
            <a:r>
              <a:rPr lang="en-US" dirty="0"/>
              <a:t>use administrator-defined rules to inspect traffic flowing in and out of a device. They look for and block malicious packets.</a:t>
            </a:r>
          </a:p>
          <a:p>
            <a:r>
              <a:rPr lang="en-US" dirty="0"/>
              <a:t>A firewall can inspect each packet individually (stateless packet filtering) or watch whole conversations between the device and some other node on the network (</a:t>
            </a:r>
            <a:r>
              <a:rPr lang="en-US" dirty="0" err="1"/>
              <a:t>stateful</a:t>
            </a:r>
            <a:r>
              <a:rPr lang="en-US" dirty="0"/>
              <a:t> packet filtering). </a:t>
            </a:r>
          </a:p>
        </p:txBody>
      </p:sp>
    </p:spTree>
    <p:extLst>
      <p:ext uri="{BB962C8B-B14F-4D97-AF65-F5344CB8AC3E}">
        <p14:creationId xmlns:p14="http://schemas.microsoft.com/office/powerpoint/2010/main" val="242999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98E9-5EC4-4DDB-BCEC-7522FF58C534}"/>
              </a:ext>
            </a:extLst>
          </p:cNvPr>
          <p:cNvSpPr>
            <a:spLocks noGrp="1"/>
          </p:cNvSpPr>
          <p:nvPr>
            <p:ph type="title"/>
          </p:nvPr>
        </p:nvSpPr>
        <p:spPr/>
        <p:txBody>
          <a:bodyPr/>
          <a:lstStyle/>
          <a:p>
            <a:r>
              <a:rPr lang="en-US" dirty="0"/>
              <a:t>Software Firewalls (cont.)</a:t>
            </a:r>
          </a:p>
        </p:txBody>
      </p:sp>
      <p:sp>
        <p:nvSpPr>
          <p:cNvPr id="3" name="Content Placeholder 2">
            <a:extLst>
              <a:ext uri="{FF2B5EF4-FFF2-40B4-BE49-F238E27FC236}">
                <a16:creationId xmlns:a16="http://schemas.microsoft.com/office/drawing/2014/main" id="{80F98B4F-A1D7-45E8-B853-67D0A8E36C37}"/>
              </a:ext>
            </a:extLst>
          </p:cNvPr>
          <p:cNvSpPr>
            <a:spLocks noGrp="1"/>
          </p:cNvSpPr>
          <p:nvPr>
            <p:ph idx="1"/>
          </p:nvPr>
        </p:nvSpPr>
        <p:spPr/>
        <p:txBody>
          <a:bodyPr>
            <a:normAutofit fontScale="85000" lnSpcReduction="20000"/>
          </a:bodyPr>
          <a:lstStyle/>
          <a:p>
            <a:r>
              <a:rPr lang="en-US" dirty="0"/>
              <a:t>Firewall rules can be based around any of the following criteria:</a:t>
            </a:r>
          </a:p>
          <a:p>
            <a:pPr lvl="1"/>
            <a:r>
              <a:rPr lang="en-US" dirty="0"/>
              <a:t>IP addresses</a:t>
            </a:r>
          </a:p>
          <a:p>
            <a:pPr lvl="1"/>
            <a:r>
              <a:rPr lang="en-US" dirty="0"/>
              <a:t>Domain names</a:t>
            </a:r>
          </a:p>
          <a:p>
            <a:pPr lvl="1"/>
            <a:r>
              <a:rPr lang="en-US" dirty="0"/>
              <a:t>Protocols</a:t>
            </a:r>
          </a:p>
          <a:p>
            <a:pPr lvl="1"/>
            <a:r>
              <a:rPr lang="en-US" dirty="0"/>
              <a:t>Ports</a:t>
            </a:r>
          </a:p>
          <a:p>
            <a:pPr lvl="1"/>
            <a:r>
              <a:rPr lang="en-US" dirty="0"/>
              <a:t>Keywords/phrases</a:t>
            </a:r>
          </a:p>
          <a:p>
            <a:pPr lvl="1"/>
            <a:r>
              <a:rPr lang="en-US" dirty="0"/>
              <a:t>Types of files (such as executables or images)</a:t>
            </a:r>
          </a:p>
          <a:p>
            <a:r>
              <a:rPr lang="en-US" dirty="0"/>
              <a:t>A good firewall should offer the following services:</a:t>
            </a:r>
          </a:p>
          <a:p>
            <a:pPr lvl="1"/>
            <a:r>
              <a:rPr lang="en-US" dirty="0"/>
              <a:t>Packet filtering: Stateless inspection of each packet against a predefined rule set.</a:t>
            </a:r>
          </a:p>
          <a:p>
            <a:pPr lvl="1"/>
            <a:r>
              <a:rPr lang="en-US" dirty="0" err="1"/>
              <a:t>Stateful</a:t>
            </a:r>
            <a:r>
              <a:rPr lang="en-US" dirty="0"/>
              <a:t> inspection: Monitoring of an entire session of Transmission Control Protocol (TCP), from handshake to teardown, or User Datagram Protocol (UDP), through requested and opened ports.</a:t>
            </a:r>
          </a:p>
          <a:p>
            <a:pPr lvl="1"/>
            <a:r>
              <a:rPr lang="en-US" dirty="0"/>
              <a:t>Content filtering: Permit or block specified attachment and payload types, keywords, and file formats.</a:t>
            </a:r>
          </a:p>
          <a:p>
            <a:pPr lvl="1"/>
            <a:r>
              <a:rPr lang="en-US" dirty="0"/>
              <a:t>Proxying: Placing the client session on hold while retrieving content on behalf of the client and caching the content for later use.</a:t>
            </a:r>
          </a:p>
          <a:p>
            <a:endParaRPr lang="en-US" dirty="0"/>
          </a:p>
        </p:txBody>
      </p:sp>
    </p:spTree>
    <p:extLst>
      <p:ext uri="{BB962C8B-B14F-4D97-AF65-F5344CB8AC3E}">
        <p14:creationId xmlns:p14="http://schemas.microsoft.com/office/powerpoint/2010/main" val="275470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DDD-627D-4C24-B5B4-FC180B6EF808}"/>
              </a:ext>
            </a:extLst>
          </p:cNvPr>
          <p:cNvSpPr>
            <a:spLocks noGrp="1"/>
          </p:cNvSpPr>
          <p:nvPr>
            <p:ph type="title"/>
          </p:nvPr>
        </p:nvSpPr>
        <p:spPr/>
        <p:txBody>
          <a:bodyPr/>
          <a:lstStyle/>
          <a:p>
            <a:r>
              <a:rPr lang="en-US" dirty="0"/>
              <a:t>Device Hardening Technique: Antimalware</a:t>
            </a:r>
          </a:p>
        </p:txBody>
      </p:sp>
      <p:sp>
        <p:nvSpPr>
          <p:cNvPr id="3" name="Content Placeholder 2">
            <a:extLst>
              <a:ext uri="{FF2B5EF4-FFF2-40B4-BE49-F238E27FC236}">
                <a16:creationId xmlns:a16="http://schemas.microsoft.com/office/drawing/2014/main" id="{8EFD896C-D525-4479-A7FA-73951C564245}"/>
              </a:ext>
            </a:extLst>
          </p:cNvPr>
          <p:cNvSpPr>
            <a:spLocks noGrp="1"/>
          </p:cNvSpPr>
          <p:nvPr>
            <p:ph idx="1"/>
          </p:nvPr>
        </p:nvSpPr>
        <p:spPr/>
        <p:txBody>
          <a:bodyPr/>
          <a:lstStyle/>
          <a:p>
            <a:r>
              <a:rPr lang="en-US" dirty="0"/>
              <a:t>Make sure that a good antivirus program is installed on your system. </a:t>
            </a:r>
          </a:p>
          <a:p>
            <a:r>
              <a:rPr lang="en-US" dirty="0"/>
              <a:t>Make sure the virus definitions are kept up-to-date. </a:t>
            </a:r>
          </a:p>
          <a:p>
            <a:r>
              <a:rPr lang="en-US" dirty="0"/>
              <a:t>You might install ad blocking software. </a:t>
            </a:r>
          </a:p>
          <a:p>
            <a:r>
              <a:rPr lang="en-US" dirty="0"/>
              <a:t>Be sure to use antivirus software on desktop, laptop, tablet, and smartphone devices.</a:t>
            </a:r>
          </a:p>
        </p:txBody>
      </p:sp>
      <p:pic>
        <p:nvPicPr>
          <p:cNvPr id="3074" name="Picture 2" descr="Image result for antimalware">
            <a:extLst>
              <a:ext uri="{FF2B5EF4-FFF2-40B4-BE49-F238E27FC236}">
                <a16:creationId xmlns:a16="http://schemas.microsoft.com/office/drawing/2014/main" id="{DF899390-143C-48D1-ACB6-84BE6C607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667" y="3228494"/>
            <a:ext cx="6042220" cy="324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2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CF3B-15F0-461C-861C-7767C1BBD2F1}"/>
              </a:ext>
            </a:extLst>
          </p:cNvPr>
          <p:cNvSpPr>
            <a:spLocks noGrp="1"/>
          </p:cNvSpPr>
          <p:nvPr>
            <p:ph type="title"/>
          </p:nvPr>
        </p:nvSpPr>
        <p:spPr/>
        <p:txBody>
          <a:bodyPr/>
          <a:lstStyle/>
          <a:p>
            <a:r>
              <a:rPr lang="en-US" dirty="0"/>
              <a:t>Device Hardening Technique: Disable Bluetooth</a:t>
            </a:r>
          </a:p>
        </p:txBody>
      </p:sp>
      <p:sp>
        <p:nvSpPr>
          <p:cNvPr id="3" name="Content Placeholder 2">
            <a:extLst>
              <a:ext uri="{FF2B5EF4-FFF2-40B4-BE49-F238E27FC236}">
                <a16:creationId xmlns:a16="http://schemas.microsoft.com/office/drawing/2014/main" id="{1059930E-3979-4C2E-8B43-38261F26A74F}"/>
              </a:ext>
            </a:extLst>
          </p:cNvPr>
          <p:cNvSpPr>
            <a:spLocks noGrp="1"/>
          </p:cNvSpPr>
          <p:nvPr>
            <p:ph idx="1"/>
          </p:nvPr>
        </p:nvSpPr>
        <p:spPr/>
        <p:txBody>
          <a:bodyPr>
            <a:normAutofit/>
          </a:bodyPr>
          <a:lstStyle/>
          <a:p>
            <a:r>
              <a:rPr lang="en-US" dirty="0"/>
              <a:t>Bluetooth technology connects headsets and audio headphones, keyboards, and even printers to computing devices, especially mobile devices. </a:t>
            </a:r>
          </a:p>
          <a:p>
            <a:r>
              <a:rPr lang="en-US" dirty="0"/>
              <a:t>It is rarely secured; these devices are potentially subject to bluejacking and </a:t>
            </a:r>
            <a:r>
              <a:rPr lang="en-US" dirty="0" err="1"/>
              <a:t>bluesnarfing</a:t>
            </a:r>
            <a:r>
              <a:rPr lang="en-US" dirty="0"/>
              <a:t> as their communications and data can be accessed easily. </a:t>
            </a:r>
          </a:p>
          <a:p>
            <a:r>
              <a:rPr lang="en-US" dirty="0"/>
              <a:t>If you don't use Bluetooth devices, or only use them occasionally, you should consider disabling the service so it isn't used to compromise your system.</a:t>
            </a:r>
          </a:p>
        </p:txBody>
      </p:sp>
      <p:pic>
        <p:nvPicPr>
          <p:cNvPr id="4" name="Picture 3">
            <a:extLst>
              <a:ext uri="{FF2B5EF4-FFF2-40B4-BE49-F238E27FC236}">
                <a16:creationId xmlns:a16="http://schemas.microsoft.com/office/drawing/2014/main" id="{BA7BCDAA-81BF-46F1-95E8-9264F21C0371}"/>
              </a:ext>
            </a:extLst>
          </p:cNvPr>
          <p:cNvPicPr>
            <a:picLocks noChangeAspect="1"/>
          </p:cNvPicPr>
          <p:nvPr/>
        </p:nvPicPr>
        <p:blipFill>
          <a:blip r:embed="rId2"/>
          <a:stretch>
            <a:fillRect/>
          </a:stretch>
        </p:blipFill>
        <p:spPr>
          <a:xfrm>
            <a:off x="3876240" y="3823105"/>
            <a:ext cx="4128282" cy="2653895"/>
          </a:xfrm>
          <a:prstGeom prst="rect">
            <a:avLst/>
          </a:prstGeom>
        </p:spPr>
      </p:pic>
    </p:spTree>
    <p:extLst>
      <p:ext uri="{BB962C8B-B14F-4D97-AF65-F5344CB8AC3E}">
        <p14:creationId xmlns:p14="http://schemas.microsoft.com/office/powerpoint/2010/main" val="414205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7C14-2FBE-4701-BECD-9813F024DE6E}"/>
              </a:ext>
            </a:extLst>
          </p:cNvPr>
          <p:cNvSpPr>
            <a:spLocks noGrp="1"/>
          </p:cNvSpPr>
          <p:nvPr>
            <p:ph type="title"/>
          </p:nvPr>
        </p:nvSpPr>
        <p:spPr/>
        <p:txBody>
          <a:bodyPr/>
          <a:lstStyle/>
          <a:p>
            <a:r>
              <a:rPr lang="en-US" dirty="0"/>
              <a:t>Bluejacking</a:t>
            </a:r>
          </a:p>
        </p:txBody>
      </p:sp>
      <p:sp>
        <p:nvSpPr>
          <p:cNvPr id="3" name="Content Placeholder 2">
            <a:extLst>
              <a:ext uri="{FF2B5EF4-FFF2-40B4-BE49-F238E27FC236}">
                <a16:creationId xmlns:a16="http://schemas.microsoft.com/office/drawing/2014/main" id="{B6B88295-4A09-48A9-9A3D-4F94C6305EC9}"/>
              </a:ext>
            </a:extLst>
          </p:cNvPr>
          <p:cNvSpPr>
            <a:spLocks noGrp="1"/>
          </p:cNvSpPr>
          <p:nvPr>
            <p:ph idx="1"/>
          </p:nvPr>
        </p:nvSpPr>
        <p:spPr>
          <a:xfrm>
            <a:off x="609601" y="1600200"/>
            <a:ext cx="5486400" cy="4876800"/>
          </a:xfrm>
        </p:spPr>
        <p:txBody>
          <a:bodyPr>
            <a:normAutofit fontScale="92500" lnSpcReduction="20000"/>
          </a:bodyPr>
          <a:lstStyle/>
          <a:p>
            <a:r>
              <a:rPr lang="en-US" i="1" dirty="0"/>
              <a:t>Bluejacking </a:t>
            </a:r>
            <a:r>
              <a:rPr lang="en-US" dirty="0"/>
              <a:t>is a method used by attackers to send out unwanted Bluetooth signals from mobile phones and laptops to other Bluetooth-enabled devices. </a:t>
            </a:r>
          </a:p>
          <a:p>
            <a:r>
              <a:rPr lang="en-US" dirty="0"/>
              <a:t>Because Bluetooth has a 30-foot transmission limit, this is a very close-range attack. </a:t>
            </a:r>
          </a:p>
          <a:p>
            <a:r>
              <a:rPr lang="en-US" dirty="0"/>
              <a:t>With the advanced technology available today, attackers can send out unsolicited messages along with images and video. </a:t>
            </a:r>
          </a:p>
          <a:p>
            <a:r>
              <a:rPr lang="en-US" dirty="0"/>
              <a:t>These types of signals can lead to many different types of threats. </a:t>
            </a:r>
          </a:p>
          <a:p>
            <a:r>
              <a:rPr lang="en-US" dirty="0"/>
              <a:t>They can lead to device malfunctions or even propagate viruses, including Trojan horses. </a:t>
            </a:r>
          </a:p>
          <a:p>
            <a:r>
              <a:rPr lang="en-US" dirty="0"/>
              <a:t>Users should reject anonymous contacts and configure their mobile devices to the non-discoverable mode.</a:t>
            </a:r>
          </a:p>
          <a:p>
            <a:endParaRPr lang="en-US" dirty="0"/>
          </a:p>
        </p:txBody>
      </p:sp>
      <p:pic>
        <p:nvPicPr>
          <p:cNvPr id="4098" name="Picture 2" descr="Image result for bluejacking">
            <a:extLst>
              <a:ext uri="{FF2B5EF4-FFF2-40B4-BE49-F238E27FC236}">
                <a16:creationId xmlns:a16="http://schemas.microsoft.com/office/drawing/2014/main" id="{BF884C92-1B50-4194-8EB4-162818490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776" y="2094524"/>
            <a:ext cx="5307623" cy="353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3461-9108-4FF9-91B6-3053173DB5B1}"/>
              </a:ext>
            </a:extLst>
          </p:cNvPr>
          <p:cNvSpPr>
            <a:spLocks noGrp="1"/>
          </p:cNvSpPr>
          <p:nvPr>
            <p:ph type="title"/>
          </p:nvPr>
        </p:nvSpPr>
        <p:spPr/>
        <p:txBody>
          <a:bodyPr/>
          <a:lstStyle/>
          <a:p>
            <a:r>
              <a:rPr lang="en-US" dirty="0" err="1"/>
              <a:t>Bluesnarfing</a:t>
            </a:r>
            <a:endParaRPr lang="en-US" dirty="0"/>
          </a:p>
        </p:txBody>
      </p:sp>
      <p:sp>
        <p:nvSpPr>
          <p:cNvPr id="3" name="Content Placeholder 2">
            <a:extLst>
              <a:ext uri="{FF2B5EF4-FFF2-40B4-BE49-F238E27FC236}">
                <a16:creationId xmlns:a16="http://schemas.microsoft.com/office/drawing/2014/main" id="{0AA75BC1-F6FF-498D-A026-8DFA24E8E5C7}"/>
              </a:ext>
            </a:extLst>
          </p:cNvPr>
          <p:cNvSpPr>
            <a:spLocks noGrp="1"/>
          </p:cNvSpPr>
          <p:nvPr>
            <p:ph idx="1"/>
          </p:nvPr>
        </p:nvSpPr>
        <p:spPr>
          <a:xfrm>
            <a:off x="609600" y="1600200"/>
            <a:ext cx="5622388" cy="4876800"/>
          </a:xfrm>
        </p:spPr>
        <p:txBody>
          <a:bodyPr/>
          <a:lstStyle/>
          <a:p>
            <a:r>
              <a:rPr lang="en-US" i="1" dirty="0" err="1"/>
              <a:t>Bluesnarfing</a:t>
            </a:r>
            <a:r>
              <a:rPr lang="en-US" i="1" dirty="0"/>
              <a:t> </a:t>
            </a:r>
            <a:r>
              <a:rPr lang="en-US" dirty="0"/>
              <a:t>is a method in which attackers gain access to unauthorized information on a wireless device by using a Bluetooth connection within the 30-foot Bluetooth transmission limit. </a:t>
            </a:r>
          </a:p>
          <a:p>
            <a:r>
              <a:rPr lang="en-US" dirty="0"/>
              <a:t>Unlike bluejacking, access to wireless devices such as mobile phones and laptops by </a:t>
            </a:r>
            <a:r>
              <a:rPr lang="en-US" dirty="0" err="1"/>
              <a:t>bluesnarfing</a:t>
            </a:r>
            <a:r>
              <a:rPr lang="en-US" dirty="0"/>
              <a:t> can lead to the exploitation of private information including email messages, contact information, calendar entries, images, videos, and any data stored on the device.</a:t>
            </a:r>
          </a:p>
        </p:txBody>
      </p:sp>
      <p:pic>
        <p:nvPicPr>
          <p:cNvPr id="5122" name="Picture 2" descr="Image result for bluesnarfing">
            <a:extLst>
              <a:ext uri="{FF2B5EF4-FFF2-40B4-BE49-F238E27FC236}">
                <a16:creationId xmlns:a16="http://schemas.microsoft.com/office/drawing/2014/main" id="{F51B6B6A-6F93-4B59-8E04-03A3CBE8C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889" y="1600200"/>
            <a:ext cx="4794738" cy="479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0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DE8-59E6-4A10-9317-55AFC9EB9521}"/>
              </a:ext>
            </a:extLst>
          </p:cNvPr>
          <p:cNvSpPr>
            <a:spLocks noGrp="1"/>
          </p:cNvSpPr>
          <p:nvPr>
            <p:ph type="title"/>
          </p:nvPr>
        </p:nvSpPr>
        <p:spPr>
          <a:xfrm>
            <a:off x="426721" y="2764302"/>
            <a:ext cx="1894448" cy="914400"/>
          </a:xfrm>
        </p:spPr>
        <p:txBody>
          <a:bodyPr/>
          <a:lstStyle/>
          <a:p>
            <a:r>
              <a:rPr lang="en-US" dirty="0"/>
              <a:t>Types of User Accounts</a:t>
            </a:r>
          </a:p>
        </p:txBody>
      </p:sp>
      <p:graphicFrame>
        <p:nvGraphicFramePr>
          <p:cNvPr id="4" name="Content Placeholder 3">
            <a:extLst>
              <a:ext uri="{FF2B5EF4-FFF2-40B4-BE49-F238E27FC236}">
                <a16:creationId xmlns:a16="http://schemas.microsoft.com/office/drawing/2014/main" id="{1FD8B007-0A90-4A93-93E7-E3C58C2AE9E0}"/>
              </a:ext>
            </a:extLst>
          </p:cNvPr>
          <p:cNvGraphicFramePr>
            <a:graphicFrameLocks noGrp="1"/>
          </p:cNvGraphicFramePr>
          <p:nvPr>
            <p:ph idx="1"/>
            <p:extLst>
              <p:ext uri="{D42A27DB-BD31-4B8C-83A1-F6EECF244321}">
                <p14:modId xmlns:p14="http://schemas.microsoft.com/office/powerpoint/2010/main" val="822367967"/>
              </p:ext>
            </p:extLst>
          </p:nvPr>
        </p:nvGraphicFramePr>
        <p:xfrm>
          <a:off x="2560320" y="228600"/>
          <a:ext cx="9426526" cy="6338751"/>
        </p:xfrm>
        <a:graphic>
          <a:graphicData uri="http://schemas.openxmlformats.org/drawingml/2006/table">
            <a:tbl>
              <a:tblPr firstRow="1" bandRow="1">
                <a:tableStyleId>{5C22544A-7EE6-4342-B048-85BDC9FD1C3A}</a:tableStyleId>
              </a:tblPr>
              <a:tblGrid>
                <a:gridCol w="4713263">
                  <a:extLst>
                    <a:ext uri="{9D8B030D-6E8A-4147-A177-3AD203B41FA5}">
                      <a16:colId xmlns:a16="http://schemas.microsoft.com/office/drawing/2014/main" val="719868987"/>
                    </a:ext>
                  </a:extLst>
                </a:gridCol>
                <a:gridCol w="4713263">
                  <a:extLst>
                    <a:ext uri="{9D8B030D-6E8A-4147-A177-3AD203B41FA5}">
                      <a16:colId xmlns:a16="http://schemas.microsoft.com/office/drawing/2014/main" val="1542027025"/>
                    </a:ext>
                  </a:extLst>
                </a:gridCol>
              </a:tblGrid>
              <a:tr h="352697">
                <a:tc>
                  <a:txBody>
                    <a:bodyPr/>
                    <a:lstStyle/>
                    <a:p>
                      <a:r>
                        <a:rPr lang="en-US" dirty="0"/>
                        <a:t>User Account</a:t>
                      </a:r>
                    </a:p>
                  </a:txBody>
                  <a:tcPr/>
                </a:tc>
                <a:tc>
                  <a:txBody>
                    <a:bodyPr/>
                    <a:lstStyle/>
                    <a:p>
                      <a:r>
                        <a:rPr lang="en-US" dirty="0"/>
                        <a:t>Provides</a:t>
                      </a:r>
                    </a:p>
                  </a:txBody>
                  <a:tcPr/>
                </a:tc>
                <a:extLst>
                  <a:ext uri="{0D108BD9-81ED-4DB2-BD59-A6C34878D82A}">
                    <a16:rowId xmlns:a16="http://schemas.microsoft.com/office/drawing/2014/main" val="1602907990"/>
                  </a:ext>
                </a:extLst>
              </a:tr>
              <a:tr h="1675311">
                <a:tc>
                  <a:txBody>
                    <a:bodyPr/>
                    <a:lstStyle/>
                    <a:p>
                      <a:r>
                        <a:rPr lang="en-US" dirty="0"/>
                        <a:t>Administrator</a:t>
                      </a:r>
                    </a:p>
                  </a:txBody>
                  <a:tcPr/>
                </a:tc>
                <a:tc>
                  <a:txBody>
                    <a:bodyPr/>
                    <a:lstStyle/>
                    <a:p>
                      <a:r>
                        <a:rPr lang="en-US" sz="1800" b="0" i="0" u="none" strike="noStrike" kern="1200" baseline="0" dirty="0">
                          <a:solidFill>
                            <a:schemeClr val="dk1"/>
                          </a:solidFill>
                          <a:latin typeface="+mn-lt"/>
                          <a:ea typeface="+mn-ea"/>
                          <a:cs typeface="+mn-cs"/>
                        </a:rPr>
                        <a:t>Complete administrative access to a computer. This is the most powerful account on a computer and should be protected with a strong password. In some situations, you might also consider renaming this account.</a:t>
                      </a:r>
                      <a:endParaRPr lang="en-US" dirty="0"/>
                    </a:p>
                  </a:txBody>
                  <a:tcPr/>
                </a:tc>
                <a:extLst>
                  <a:ext uri="{0D108BD9-81ED-4DB2-BD59-A6C34878D82A}">
                    <a16:rowId xmlns:a16="http://schemas.microsoft.com/office/drawing/2014/main" val="2740445667"/>
                  </a:ext>
                </a:extLst>
              </a:tr>
              <a:tr h="2468880">
                <a:tc>
                  <a:txBody>
                    <a:bodyPr/>
                    <a:lstStyle/>
                    <a:p>
                      <a:r>
                        <a:rPr lang="en-US" dirty="0"/>
                        <a:t>Standard User</a:t>
                      </a:r>
                    </a:p>
                  </a:txBody>
                  <a:tcPr/>
                </a:tc>
                <a:tc>
                  <a:txBody>
                    <a:bodyPr/>
                    <a:lstStyle/>
                    <a:p>
                      <a:r>
                        <a:rPr lang="en-US" sz="1800" b="0" i="0" u="none" strike="noStrike" kern="1200" baseline="0" dirty="0">
                          <a:solidFill>
                            <a:schemeClr val="dk1"/>
                          </a:solidFill>
                          <a:latin typeface="+mn-lt"/>
                          <a:ea typeface="+mn-ea"/>
                          <a:cs typeface="+mn-cs"/>
                        </a:rPr>
                        <a:t>Access to use most of the computing software on the computer. However, higher permission is required to uninstall or install software and hardware. This</a:t>
                      </a:r>
                    </a:p>
                    <a:p>
                      <a:r>
                        <a:rPr lang="en-US" sz="1800" b="0" i="0" u="none" strike="noStrike" kern="1200" baseline="0" dirty="0">
                          <a:solidFill>
                            <a:schemeClr val="dk1"/>
                          </a:solidFill>
                          <a:latin typeface="+mn-lt"/>
                          <a:ea typeface="+mn-ea"/>
                          <a:cs typeface="+mn-cs"/>
                        </a:rPr>
                        <a:t>account also limits the configuration of security settings, operational settings, and deletion of necessary system files. This account is sometimes referred to as a non-privileged user account.</a:t>
                      </a:r>
                      <a:endParaRPr lang="en-US" dirty="0"/>
                    </a:p>
                  </a:txBody>
                  <a:tcPr/>
                </a:tc>
                <a:extLst>
                  <a:ext uri="{0D108BD9-81ED-4DB2-BD59-A6C34878D82A}">
                    <a16:rowId xmlns:a16="http://schemas.microsoft.com/office/drawing/2014/main" val="3734102378"/>
                  </a:ext>
                </a:extLst>
              </a:tr>
              <a:tr h="1675311">
                <a:tc>
                  <a:txBody>
                    <a:bodyPr/>
                    <a:lstStyle/>
                    <a:p>
                      <a:r>
                        <a:rPr lang="en-US" dirty="0"/>
                        <a:t>Guest</a:t>
                      </a:r>
                    </a:p>
                  </a:txBody>
                  <a:tcPr/>
                </a:tc>
                <a:tc>
                  <a:txBody>
                    <a:bodyPr/>
                    <a:lstStyle/>
                    <a:p>
                      <a:r>
                        <a:rPr lang="en-US" sz="1800" b="0" i="0" u="none" strike="noStrike" kern="1200" baseline="0" dirty="0">
                          <a:solidFill>
                            <a:schemeClr val="dk1"/>
                          </a:solidFill>
                          <a:latin typeface="+mn-lt"/>
                          <a:ea typeface="+mn-ea"/>
                          <a:cs typeface="+mn-cs"/>
                        </a:rPr>
                        <a:t>Limited computer access to individuals without a user account. By default, the </a:t>
                      </a:r>
                      <a:r>
                        <a:rPr lang="en-US" sz="1800" b="1" i="0" u="none" strike="noStrike" kern="1200" baseline="0" dirty="0">
                          <a:solidFill>
                            <a:schemeClr val="dk1"/>
                          </a:solidFill>
                          <a:latin typeface="+mn-lt"/>
                          <a:ea typeface="+mn-ea"/>
                          <a:cs typeface="+mn-cs"/>
                        </a:rPr>
                        <a:t>Guest </a:t>
                      </a:r>
                      <a:r>
                        <a:rPr lang="en-US" sz="1800" b="0" i="0" u="none" strike="noStrike" kern="1200" baseline="0" dirty="0">
                          <a:solidFill>
                            <a:schemeClr val="dk1"/>
                          </a:solidFill>
                          <a:latin typeface="+mn-lt"/>
                          <a:ea typeface="+mn-ea"/>
                          <a:cs typeface="+mn-cs"/>
                        </a:rPr>
                        <a:t>account is disabled when you install the operating system. You enable this</a:t>
                      </a:r>
                    </a:p>
                    <a:p>
                      <a:r>
                        <a:rPr lang="en-US" sz="1800" b="0" i="0" u="none" strike="noStrike" kern="1200" baseline="0" dirty="0">
                          <a:solidFill>
                            <a:schemeClr val="dk1"/>
                          </a:solidFill>
                          <a:latin typeface="+mn-lt"/>
                          <a:ea typeface="+mn-ea"/>
                          <a:cs typeface="+mn-cs"/>
                        </a:rPr>
                        <a:t>account only if you want to permit users to log on as a guest.</a:t>
                      </a:r>
                      <a:endParaRPr lang="en-US" dirty="0"/>
                    </a:p>
                  </a:txBody>
                  <a:tcPr/>
                </a:tc>
                <a:extLst>
                  <a:ext uri="{0D108BD9-81ED-4DB2-BD59-A6C34878D82A}">
                    <a16:rowId xmlns:a16="http://schemas.microsoft.com/office/drawing/2014/main" val="882847706"/>
                  </a:ext>
                </a:extLst>
              </a:tr>
            </a:tbl>
          </a:graphicData>
        </a:graphic>
      </p:graphicFrame>
    </p:spTree>
    <p:extLst>
      <p:ext uri="{BB962C8B-B14F-4D97-AF65-F5344CB8AC3E}">
        <p14:creationId xmlns:p14="http://schemas.microsoft.com/office/powerpoint/2010/main" val="32914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F358-195F-487A-891F-044BCE6FCD67}"/>
              </a:ext>
            </a:extLst>
          </p:cNvPr>
          <p:cNvSpPr>
            <a:spLocks noGrp="1"/>
          </p:cNvSpPr>
          <p:nvPr>
            <p:ph type="title"/>
          </p:nvPr>
        </p:nvSpPr>
        <p:spPr/>
        <p:txBody>
          <a:bodyPr/>
          <a:lstStyle/>
          <a:p>
            <a:r>
              <a:rPr lang="en-US" dirty="0"/>
              <a:t>Device Hardening Technique: Disable NFC</a:t>
            </a:r>
          </a:p>
        </p:txBody>
      </p:sp>
      <p:sp>
        <p:nvSpPr>
          <p:cNvPr id="3" name="Content Placeholder 2">
            <a:extLst>
              <a:ext uri="{FF2B5EF4-FFF2-40B4-BE49-F238E27FC236}">
                <a16:creationId xmlns:a16="http://schemas.microsoft.com/office/drawing/2014/main" id="{E55CC960-B6D4-420D-B04D-9EBE5264FF1B}"/>
              </a:ext>
            </a:extLst>
          </p:cNvPr>
          <p:cNvSpPr>
            <a:spLocks noGrp="1"/>
          </p:cNvSpPr>
          <p:nvPr>
            <p:ph idx="1"/>
          </p:nvPr>
        </p:nvSpPr>
        <p:spPr/>
        <p:txBody>
          <a:bodyPr/>
          <a:lstStyle/>
          <a:p>
            <a:r>
              <a:rPr lang="en-US" i="1" dirty="0"/>
              <a:t>Near Field Communications (NFC) </a:t>
            </a:r>
            <a:r>
              <a:rPr lang="en-US" dirty="0"/>
              <a:t>is used on smartphones and other mobile devices to enable radio communication when the devices touch each other or are a few centimeters apart. </a:t>
            </a:r>
          </a:p>
          <a:p>
            <a:r>
              <a:rPr lang="en-US" dirty="0"/>
              <a:t>Any time you don't need to use this feature, turn it off to prevent intruders from accessing your phone or mobile device.</a:t>
            </a:r>
          </a:p>
        </p:txBody>
      </p:sp>
    </p:spTree>
    <p:extLst>
      <p:ext uri="{BB962C8B-B14F-4D97-AF65-F5344CB8AC3E}">
        <p14:creationId xmlns:p14="http://schemas.microsoft.com/office/powerpoint/2010/main" val="412298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B37C-492F-42D7-A365-866243C1DD8B}"/>
              </a:ext>
            </a:extLst>
          </p:cNvPr>
          <p:cNvSpPr>
            <a:spLocks noGrp="1"/>
          </p:cNvSpPr>
          <p:nvPr>
            <p:ph type="title"/>
          </p:nvPr>
        </p:nvSpPr>
        <p:spPr/>
        <p:txBody>
          <a:bodyPr/>
          <a:lstStyle/>
          <a:p>
            <a:r>
              <a:rPr lang="en-US" dirty="0"/>
              <a:t>Device Hardening Technique: Encryption Options</a:t>
            </a:r>
          </a:p>
        </p:txBody>
      </p:sp>
      <p:sp>
        <p:nvSpPr>
          <p:cNvPr id="3" name="Content Placeholder 2">
            <a:extLst>
              <a:ext uri="{FF2B5EF4-FFF2-40B4-BE49-F238E27FC236}">
                <a16:creationId xmlns:a16="http://schemas.microsoft.com/office/drawing/2014/main" id="{8C3D6048-C381-4EEB-8CEF-53E2E9742C65}"/>
              </a:ext>
            </a:extLst>
          </p:cNvPr>
          <p:cNvSpPr>
            <a:spLocks noGrp="1"/>
          </p:cNvSpPr>
          <p:nvPr>
            <p:ph idx="1"/>
          </p:nvPr>
        </p:nvSpPr>
        <p:spPr/>
        <p:txBody>
          <a:bodyPr>
            <a:normAutofit/>
          </a:bodyPr>
          <a:lstStyle/>
          <a:p>
            <a:r>
              <a:rPr lang="en-US" i="1" dirty="0"/>
              <a:t>Encryption </a:t>
            </a:r>
            <a:r>
              <a:rPr lang="en-US" dirty="0"/>
              <a:t>is the process of converting data into a form that is not easily recognized or understood by anyone who is not authorized to access the data. </a:t>
            </a:r>
          </a:p>
          <a:p>
            <a:r>
              <a:rPr lang="en-US" dirty="0"/>
              <a:t>Only authorized parties with the necessary decryption information can decode and read the data. </a:t>
            </a:r>
          </a:p>
          <a:p>
            <a:r>
              <a:rPr lang="en-US" dirty="0"/>
              <a:t>Encryption can be one-way, which means the encryption is designed to hide only the cleartext and is never decrypted, or it can be two-way, in which the encryption can be decrypted back to cleartext and read.</a:t>
            </a:r>
          </a:p>
        </p:txBody>
      </p:sp>
    </p:spTree>
    <p:extLst>
      <p:ext uri="{BB962C8B-B14F-4D97-AF65-F5344CB8AC3E}">
        <p14:creationId xmlns:p14="http://schemas.microsoft.com/office/powerpoint/2010/main" val="62281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C776-CAF5-4B55-9664-3507575C0878}"/>
              </a:ext>
            </a:extLst>
          </p:cNvPr>
          <p:cNvSpPr>
            <a:spLocks noGrp="1"/>
          </p:cNvSpPr>
          <p:nvPr>
            <p:ph type="title"/>
          </p:nvPr>
        </p:nvSpPr>
        <p:spPr/>
        <p:txBody>
          <a:bodyPr/>
          <a:lstStyle/>
          <a:p>
            <a:r>
              <a:rPr lang="en-US" dirty="0"/>
              <a:t>Wireless Networking and Security</a:t>
            </a:r>
          </a:p>
        </p:txBody>
      </p:sp>
      <p:sp>
        <p:nvSpPr>
          <p:cNvPr id="3" name="Content Placeholder 2">
            <a:extLst>
              <a:ext uri="{FF2B5EF4-FFF2-40B4-BE49-F238E27FC236}">
                <a16:creationId xmlns:a16="http://schemas.microsoft.com/office/drawing/2014/main" id="{7D8B0958-B7D3-4259-A26C-B51D9DCE90E8}"/>
              </a:ext>
            </a:extLst>
          </p:cNvPr>
          <p:cNvSpPr>
            <a:spLocks noGrp="1"/>
          </p:cNvSpPr>
          <p:nvPr>
            <p:ph idx="1"/>
          </p:nvPr>
        </p:nvSpPr>
        <p:spPr/>
        <p:txBody>
          <a:bodyPr>
            <a:normAutofit/>
          </a:bodyPr>
          <a:lstStyle/>
          <a:p>
            <a:r>
              <a:rPr lang="en-US" dirty="0"/>
              <a:t>Whenever possible, use a secured wireless network rather than an open wireless network. </a:t>
            </a:r>
          </a:p>
          <a:p>
            <a:r>
              <a:rPr lang="en-US" dirty="0"/>
              <a:t>Open wireless networks are a major security risk when accessed directly. </a:t>
            </a:r>
          </a:p>
          <a:p>
            <a:r>
              <a:rPr lang="en-US" dirty="0"/>
              <a:t>Because they are insecure, attackers can perform any number of attacks on the network, as well as compromise every user’s communications. </a:t>
            </a:r>
          </a:p>
          <a:p>
            <a:r>
              <a:rPr lang="en-US" dirty="0"/>
              <a:t>The protocols used on a secure wireless network help protect your data from attack.</a:t>
            </a:r>
          </a:p>
        </p:txBody>
      </p:sp>
      <p:pic>
        <p:nvPicPr>
          <p:cNvPr id="4" name="Picture 3">
            <a:extLst>
              <a:ext uri="{FF2B5EF4-FFF2-40B4-BE49-F238E27FC236}">
                <a16:creationId xmlns:a16="http://schemas.microsoft.com/office/drawing/2014/main" id="{FE25D896-6C22-49E2-AEE7-211A6CC897EE}"/>
              </a:ext>
            </a:extLst>
          </p:cNvPr>
          <p:cNvPicPr>
            <a:picLocks noChangeAspect="1"/>
          </p:cNvPicPr>
          <p:nvPr/>
        </p:nvPicPr>
        <p:blipFill>
          <a:blip r:embed="rId2"/>
          <a:stretch>
            <a:fillRect/>
          </a:stretch>
        </p:blipFill>
        <p:spPr>
          <a:xfrm>
            <a:off x="4590757" y="4148137"/>
            <a:ext cx="2381250" cy="2219325"/>
          </a:xfrm>
          <a:prstGeom prst="rect">
            <a:avLst/>
          </a:prstGeom>
        </p:spPr>
      </p:pic>
    </p:spTree>
    <p:extLst>
      <p:ext uri="{BB962C8B-B14F-4D97-AF65-F5344CB8AC3E}">
        <p14:creationId xmlns:p14="http://schemas.microsoft.com/office/powerpoint/2010/main" val="1272744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22BE-6822-4395-BA92-CE1E0080B191}"/>
              </a:ext>
            </a:extLst>
          </p:cNvPr>
          <p:cNvSpPr>
            <a:spLocks noGrp="1"/>
          </p:cNvSpPr>
          <p:nvPr>
            <p:ph type="title"/>
          </p:nvPr>
        </p:nvSpPr>
        <p:spPr/>
        <p:txBody>
          <a:bodyPr/>
          <a:lstStyle/>
          <a:p>
            <a:r>
              <a:rPr lang="en-US" dirty="0"/>
              <a:t>Email Best Practices</a:t>
            </a:r>
          </a:p>
        </p:txBody>
      </p:sp>
      <p:sp>
        <p:nvSpPr>
          <p:cNvPr id="3" name="Content Placeholder 2">
            <a:extLst>
              <a:ext uri="{FF2B5EF4-FFF2-40B4-BE49-F238E27FC236}">
                <a16:creationId xmlns:a16="http://schemas.microsoft.com/office/drawing/2014/main" id="{8A73B55F-DFC4-4488-AC9D-845B4DD262BB}"/>
              </a:ext>
            </a:extLst>
          </p:cNvPr>
          <p:cNvSpPr>
            <a:spLocks noGrp="1"/>
          </p:cNvSpPr>
          <p:nvPr>
            <p:ph idx="1"/>
          </p:nvPr>
        </p:nvSpPr>
        <p:spPr/>
        <p:txBody>
          <a:bodyPr>
            <a:normAutofit fontScale="92500" lnSpcReduction="20000"/>
          </a:bodyPr>
          <a:lstStyle/>
          <a:p>
            <a:r>
              <a:rPr lang="en-US" dirty="0"/>
              <a:t>Signs a compute’s security has been jeopardized:</a:t>
            </a:r>
          </a:p>
          <a:p>
            <a:pPr lvl="1"/>
            <a:r>
              <a:rPr lang="en-US" dirty="0"/>
              <a:t>Noticeable changes to an email account, such as an excess amount of spam</a:t>
            </a:r>
          </a:p>
          <a:p>
            <a:pPr lvl="1"/>
            <a:r>
              <a:rPr lang="en-US" dirty="0"/>
              <a:t>Emails sent from the account that the email account owner was unaware</a:t>
            </a:r>
          </a:p>
          <a:p>
            <a:r>
              <a:rPr lang="en-US" dirty="0"/>
              <a:t>Avoid selecting links in emails whenever possible. </a:t>
            </a:r>
          </a:p>
          <a:p>
            <a:r>
              <a:rPr lang="en-US" dirty="0"/>
              <a:t>Sometimes an email message looks like it came from a legitimate source with the correct logos, but look for misspellings and bad grammar.  </a:t>
            </a:r>
          </a:p>
          <a:p>
            <a:r>
              <a:rPr lang="en-US" dirty="0"/>
              <a:t>If the email address doesn't seem to match the content, then delete the message.</a:t>
            </a:r>
          </a:p>
          <a:p>
            <a:r>
              <a:rPr lang="en-US" dirty="0"/>
              <a:t>If you don't know the sender, do not open any attachments to the email message. </a:t>
            </a:r>
          </a:p>
          <a:p>
            <a:r>
              <a:rPr lang="en-US" dirty="0"/>
              <a:t>Even if you do know the sender, be careful of opening attachments that you weren't expecting to receive. </a:t>
            </a:r>
          </a:p>
          <a:p>
            <a:r>
              <a:rPr lang="en-US" dirty="0"/>
              <a:t>Someone may have hacked the sender's account and the message could easily contain malware.</a:t>
            </a:r>
          </a:p>
          <a:p>
            <a:r>
              <a:rPr lang="en-US" dirty="0"/>
              <a:t>If you discover that your email account has been compromised, the first thing to do is change your password and alert the network administrator. </a:t>
            </a:r>
          </a:p>
          <a:p>
            <a:r>
              <a:rPr lang="en-US" dirty="0"/>
              <a:t>You should also perform a complete scan of your system with antivirus software to locate and remove any malware that might have been introduced onto your system.</a:t>
            </a:r>
          </a:p>
        </p:txBody>
      </p:sp>
    </p:spTree>
    <p:extLst>
      <p:ext uri="{BB962C8B-B14F-4D97-AF65-F5344CB8AC3E}">
        <p14:creationId xmlns:p14="http://schemas.microsoft.com/office/powerpoint/2010/main" val="368699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52E3-16D8-4244-8D39-38486AF5E4F0}"/>
              </a:ext>
            </a:extLst>
          </p:cNvPr>
          <p:cNvSpPr>
            <a:spLocks noGrp="1"/>
          </p:cNvSpPr>
          <p:nvPr>
            <p:ph type="title"/>
          </p:nvPr>
        </p:nvSpPr>
        <p:spPr/>
        <p:txBody>
          <a:bodyPr/>
          <a:lstStyle/>
          <a:p>
            <a:r>
              <a:rPr lang="en-US" dirty="0"/>
              <a:t>Spam</a:t>
            </a:r>
          </a:p>
        </p:txBody>
      </p:sp>
      <p:sp>
        <p:nvSpPr>
          <p:cNvPr id="3" name="Content Placeholder 2">
            <a:extLst>
              <a:ext uri="{FF2B5EF4-FFF2-40B4-BE49-F238E27FC236}">
                <a16:creationId xmlns:a16="http://schemas.microsoft.com/office/drawing/2014/main" id="{AA3E1CAF-A044-4D19-BB74-16AA4D3166C8}"/>
              </a:ext>
            </a:extLst>
          </p:cNvPr>
          <p:cNvSpPr>
            <a:spLocks noGrp="1"/>
          </p:cNvSpPr>
          <p:nvPr>
            <p:ph idx="1"/>
          </p:nvPr>
        </p:nvSpPr>
        <p:spPr/>
        <p:txBody>
          <a:bodyPr>
            <a:normAutofit/>
          </a:bodyPr>
          <a:lstStyle/>
          <a:p>
            <a:r>
              <a:rPr lang="en-US" dirty="0"/>
              <a:t>An email-based threat where the user's inbox is flooded with emails that act as vehicles carrying advertising material for products or promotions for get-rich-quick schemes and can sometimes deliver viruses or malware. </a:t>
            </a:r>
          </a:p>
          <a:p>
            <a:r>
              <a:rPr lang="en-US" dirty="0"/>
              <a:t>Spam can harbor malicious code in addition to filling up your inbox. </a:t>
            </a:r>
          </a:p>
          <a:p>
            <a:r>
              <a:rPr lang="en-US" dirty="0"/>
              <a:t>Spam can also be utilized within social networking sites such as Facebook and Twitter.</a:t>
            </a:r>
          </a:p>
        </p:txBody>
      </p:sp>
      <p:pic>
        <p:nvPicPr>
          <p:cNvPr id="2050" name="Picture 2" descr="Image result for spam">
            <a:extLst>
              <a:ext uri="{FF2B5EF4-FFF2-40B4-BE49-F238E27FC236}">
                <a16:creationId xmlns:a16="http://schemas.microsoft.com/office/drawing/2014/main" id="{3C101052-7617-48F7-B63F-2CEC513C0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158" y="3588287"/>
            <a:ext cx="3754850" cy="28125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am email">
            <a:extLst>
              <a:ext uri="{FF2B5EF4-FFF2-40B4-BE49-F238E27FC236}">
                <a16:creationId xmlns:a16="http://schemas.microsoft.com/office/drawing/2014/main" id="{957DBC14-E7AE-4334-AF2F-86705A931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566" y="3693647"/>
            <a:ext cx="4182634" cy="278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3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9CEF-2936-4810-835F-52B7F3B9A3CF}"/>
              </a:ext>
            </a:extLst>
          </p:cNvPr>
          <p:cNvSpPr>
            <a:spLocks noGrp="1"/>
          </p:cNvSpPr>
          <p:nvPr>
            <p:ph type="title"/>
          </p:nvPr>
        </p:nvSpPr>
        <p:spPr/>
        <p:txBody>
          <a:bodyPr/>
          <a:lstStyle/>
          <a:p>
            <a:r>
              <a:rPr lang="en-US" dirty="0"/>
              <a:t>Hijacked Email</a:t>
            </a:r>
          </a:p>
        </p:txBody>
      </p:sp>
      <p:sp>
        <p:nvSpPr>
          <p:cNvPr id="3" name="Content Placeholder 2">
            <a:extLst>
              <a:ext uri="{FF2B5EF4-FFF2-40B4-BE49-F238E27FC236}">
                <a16:creationId xmlns:a16="http://schemas.microsoft.com/office/drawing/2014/main" id="{6E214D8A-F21F-418B-A1BD-8200596E38FB}"/>
              </a:ext>
            </a:extLst>
          </p:cNvPr>
          <p:cNvSpPr>
            <a:spLocks noGrp="1"/>
          </p:cNvSpPr>
          <p:nvPr>
            <p:ph idx="1"/>
          </p:nvPr>
        </p:nvSpPr>
        <p:spPr/>
        <p:txBody>
          <a:bodyPr/>
          <a:lstStyle/>
          <a:p>
            <a:r>
              <a:rPr lang="en-US" dirty="0"/>
              <a:t>An account that has been accessed by an attacker and is being used by the attacker to send and receive emails. </a:t>
            </a:r>
          </a:p>
          <a:p>
            <a:r>
              <a:rPr lang="en-US" dirty="0"/>
              <a:t>An attacker can read, edit, and send email messages from an account. </a:t>
            </a:r>
          </a:p>
          <a:p>
            <a:r>
              <a:rPr lang="en-US" dirty="0"/>
              <a:t>In a corporate environment, a hijacked email account can result in unauthorized data access</a:t>
            </a:r>
          </a:p>
        </p:txBody>
      </p:sp>
      <p:pic>
        <p:nvPicPr>
          <p:cNvPr id="1026" name="Picture 2" descr="Image result for hijack email">
            <a:extLst>
              <a:ext uri="{FF2B5EF4-FFF2-40B4-BE49-F238E27FC236}">
                <a16:creationId xmlns:a16="http://schemas.microsoft.com/office/drawing/2014/main" id="{ECC06EEC-B740-47CE-B997-F7865F3DF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297" y="3529381"/>
            <a:ext cx="4636090" cy="304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7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6FA0-4266-4647-A8EF-2D722CB62141}"/>
              </a:ext>
            </a:extLst>
          </p:cNvPr>
          <p:cNvSpPr>
            <a:spLocks noGrp="1"/>
          </p:cNvSpPr>
          <p:nvPr>
            <p:ph type="title"/>
          </p:nvPr>
        </p:nvSpPr>
        <p:spPr/>
        <p:txBody>
          <a:bodyPr/>
          <a:lstStyle/>
          <a:p>
            <a:r>
              <a:rPr lang="en-US" dirty="0"/>
              <a:t>Cloud Storage Best Practices</a:t>
            </a:r>
          </a:p>
        </p:txBody>
      </p:sp>
      <p:sp>
        <p:nvSpPr>
          <p:cNvPr id="3" name="Content Placeholder 2">
            <a:extLst>
              <a:ext uri="{FF2B5EF4-FFF2-40B4-BE49-F238E27FC236}">
                <a16:creationId xmlns:a16="http://schemas.microsoft.com/office/drawing/2014/main" id="{45F5CA94-72A7-441A-BE8A-A466DB136CF1}"/>
              </a:ext>
            </a:extLst>
          </p:cNvPr>
          <p:cNvSpPr>
            <a:spLocks noGrp="1"/>
          </p:cNvSpPr>
          <p:nvPr>
            <p:ph idx="1"/>
          </p:nvPr>
        </p:nvSpPr>
        <p:spPr/>
        <p:txBody>
          <a:bodyPr>
            <a:normAutofit lnSpcReduction="10000"/>
          </a:bodyPr>
          <a:lstStyle/>
          <a:p>
            <a:r>
              <a:rPr lang="en-US" dirty="0"/>
              <a:t>Cloud storage has become a very popular method for backing up data and for sharing data. </a:t>
            </a:r>
          </a:p>
          <a:p>
            <a:r>
              <a:rPr lang="en-US" dirty="0"/>
              <a:t>Some of the most popular include Microsoft's OneDrive, Google’s </a:t>
            </a:r>
            <a:r>
              <a:rPr lang="en-US" dirty="0" err="1"/>
              <a:t>GoogleDrive</a:t>
            </a:r>
            <a:r>
              <a:rPr lang="en-US" dirty="0"/>
              <a:t>, Apple's iCloud, and Dropbox. </a:t>
            </a:r>
          </a:p>
          <a:p>
            <a:r>
              <a:rPr lang="en-US" dirty="0"/>
              <a:t>You will need to research to see which one provides the amount of storage and access you are seeking and how much it will cost.</a:t>
            </a:r>
          </a:p>
          <a:p>
            <a:r>
              <a:rPr lang="en-US" dirty="0"/>
              <a:t>Some things to consider when deciding to use cloud storage include:</a:t>
            </a:r>
          </a:p>
          <a:p>
            <a:pPr lvl="1"/>
            <a:r>
              <a:rPr lang="en-US" dirty="0"/>
              <a:t>Which data do you feel comfortable storing in the cloud?</a:t>
            </a:r>
          </a:p>
          <a:p>
            <a:pPr lvl="1"/>
            <a:r>
              <a:rPr lang="en-US" dirty="0"/>
              <a:t>How much encryption will you place on content stored in the cloud?</a:t>
            </a:r>
          </a:p>
          <a:p>
            <a:pPr lvl="1"/>
            <a:r>
              <a:rPr lang="en-US" dirty="0"/>
              <a:t>Will the cloud be your primary backup location?</a:t>
            </a:r>
          </a:p>
          <a:p>
            <a:pPr lvl="1"/>
            <a:r>
              <a:rPr lang="en-US" dirty="0"/>
              <a:t>What other backup locations will you need?</a:t>
            </a:r>
          </a:p>
          <a:p>
            <a:r>
              <a:rPr lang="en-US" dirty="0"/>
              <a:t>As with any other service that has user names and passwords, make sure not to share your credentials.</a:t>
            </a:r>
          </a:p>
        </p:txBody>
      </p:sp>
    </p:spTree>
    <p:extLst>
      <p:ext uri="{BB962C8B-B14F-4D97-AF65-F5344CB8AC3E}">
        <p14:creationId xmlns:p14="http://schemas.microsoft.com/office/powerpoint/2010/main" val="8040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49C5-44A5-4D2E-98B5-48BA2E9F1641}"/>
              </a:ext>
            </a:extLst>
          </p:cNvPr>
          <p:cNvSpPr>
            <a:spLocks noGrp="1"/>
          </p:cNvSpPr>
          <p:nvPr>
            <p:ph type="title"/>
          </p:nvPr>
        </p:nvSpPr>
        <p:spPr/>
        <p:txBody>
          <a:bodyPr/>
          <a:lstStyle/>
          <a:p>
            <a:r>
              <a:rPr lang="en-US" dirty="0"/>
              <a:t>Security Software Alerts</a:t>
            </a:r>
          </a:p>
        </p:txBody>
      </p:sp>
      <p:sp>
        <p:nvSpPr>
          <p:cNvPr id="3" name="Content Placeholder 2">
            <a:extLst>
              <a:ext uri="{FF2B5EF4-FFF2-40B4-BE49-F238E27FC236}">
                <a16:creationId xmlns:a16="http://schemas.microsoft.com/office/drawing/2014/main" id="{60CA768F-EDB7-4992-8729-FCC64ACFD7D3}"/>
              </a:ext>
            </a:extLst>
          </p:cNvPr>
          <p:cNvSpPr>
            <a:spLocks noGrp="1"/>
          </p:cNvSpPr>
          <p:nvPr>
            <p:ph idx="1"/>
          </p:nvPr>
        </p:nvSpPr>
        <p:spPr/>
        <p:txBody>
          <a:bodyPr>
            <a:normAutofit fontScale="77500" lnSpcReduction="20000"/>
          </a:bodyPr>
          <a:lstStyle/>
          <a:p>
            <a:r>
              <a:rPr lang="en-US" dirty="0"/>
              <a:t>As fast as software companies update and patch vulnerabilities in their software, attackers come up with new ways to breach the software. </a:t>
            </a:r>
          </a:p>
          <a:p>
            <a:r>
              <a:rPr lang="en-US" dirty="0"/>
              <a:t>This includes operating system software as well as application software and mobile apps. </a:t>
            </a:r>
          </a:p>
          <a:p>
            <a:r>
              <a:rPr lang="en-US" dirty="0"/>
              <a:t>You might see alert boxes pop up on your display letting you know that new patches and updates are available for your software. </a:t>
            </a:r>
          </a:p>
          <a:p>
            <a:r>
              <a:rPr lang="en-US" dirty="0"/>
              <a:t>Be sure to apply them in a timely manner.</a:t>
            </a:r>
          </a:p>
          <a:p>
            <a:r>
              <a:rPr lang="en-US" dirty="0"/>
              <a:t>In some organizations, users are not allowed to install the updates themselves. </a:t>
            </a:r>
          </a:p>
          <a:p>
            <a:r>
              <a:rPr lang="en-US" dirty="0"/>
              <a:t>This is usually because the IT department needs to test the patch before deploying it throughout the organization.</a:t>
            </a:r>
          </a:p>
          <a:p>
            <a:r>
              <a:rPr lang="en-US" dirty="0"/>
              <a:t>The patch might cause issues with features that you use in the software or with how the application interacts with other applications on your system.</a:t>
            </a:r>
          </a:p>
          <a:p>
            <a:r>
              <a:rPr lang="en-US" dirty="0"/>
              <a:t>You might see pop-up messages saying that you need to install updates to your software, but it is for</a:t>
            </a:r>
          </a:p>
          <a:p>
            <a:r>
              <a:rPr lang="en-US" dirty="0"/>
              <a:t>software that you don't actually have installed on your device. </a:t>
            </a:r>
          </a:p>
          <a:p>
            <a:r>
              <a:rPr lang="en-US" dirty="0"/>
              <a:t>This is often the case for alerts from antivirus software that you don't have installed. </a:t>
            </a:r>
          </a:p>
          <a:p>
            <a:r>
              <a:rPr lang="en-US" dirty="0"/>
              <a:t>If you see such an alert for an application that you don't have installed, but sure </a:t>
            </a:r>
            <a:r>
              <a:rPr lang="en-US" b="1" dirty="0"/>
              <a:t>not </a:t>
            </a:r>
            <a:r>
              <a:rPr lang="en-US" dirty="0"/>
              <a:t>to select the link for the update. </a:t>
            </a:r>
          </a:p>
          <a:p>
            <a:r>
              <a:rPr lang="en-US" dirty="0"/>
              <a:t>Having conflicting antivirus software applications on your system can prevent either of them from trapping attacks on your system.</a:t>
            </a:r>
          </a:p>
        </p:txBody>
      </p:sp>
    </p:spTree>
    <p:extLst>
      <p:ext uri="{BB962C8B-B14F-4D97-AF65-F5344CB8AC3E}">
        <p14:creationId xmlns:p14="http://schemas.microsoft.com/office/powerpoint/2010/main" val="39722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E484-4BE3-410F-AA9E-71822DC86B62}"/>
              </a:ext>
            </a:extLst>
          </p:cNvPr>
          <p:cNvSpPr>
            <a:spLocks noGrp="1"/>
          </p:cNvSpPr>
          <p:nvPr>
            <p:ph type="title"/>
          </p:nvPr>
        </p:nvSpPr>
        <p:spPr/>
        <p:txBody>
          <a:bodyPr/>
          <a:lstStyle/>
          <a:p>
            <a:r>
              <a:rPr lang="en-US" dirty="0"/>
              <a:t>Guidelines for Applying Security Best Practices</a:t>
            </a:r>
          </a:p>
        </p:txBody>
      </p:sp>
      <p:sp>
        <p:nvSpPr>
          <p:cNvPr id="3" name="Content Placeholder 2">
            <a:extLst>
              <a:ext uri="{FF2B5EF4-FFF2-40B4-BE49-F238E27FC236}">
                <a16:creationId xmlns:a16="http://schemas.microsoft.com/office/drawing/2014/main" id="{3AA9A612-7470-440C-8BE9-09D05DC37BBF}"/>
              </a:ext>
            </a:extLst>
          </p:cNvPr>
          <p:cNvSpPr>
            <a:spLocks noGrp="1"/>
          </p:cNvSpPr>
          <p:nvPr>
            <p:ph idx="1"/>
          </p:nvPr>
        </p:nvSpPr>
        <p:spPr/>
        <p:txBody>
          <a:bodyPr>
            <a:normAutofit lnSpcReduction="10000"/>
          </a:bodyPr>
          <a:lstStyle/>
          <a:p>
            <a:r>
              <a:rPr lang="en-US" dirty="0"/>
              <a:t>An effective security policy clearly states the organization's policies on how best to protect hardware and software from unauthorized access.</a:t>
            </a:r>
          </a:p>
          <a:p>
            <a:r>
              <a:rPr lang="en-US" dirty="0"/>
              <a:t>To apply security best practices and prevent unauthorized access to your systems and data, use these guidelines:</a:t>
            </a:r>
          </a:p>
          <a:p>
            <a:pPr lvl="1"/>
            <a:r>
              <a:rPr lang="en-US" dirty="0"/>
              <a:t>Disable or rename default user accounts.</a:t>
            </a:r>
          </a:p>
          <a:p>
            <a:pPr lvl="1"/>
            <a:r>
              <a:rPr lang="en-US" dirty="0"/>
              <a:t>Use the Administrator account only when necessary, and use a regular user account the rest of the time.</a:t>
            </a:r>
          </a:p>
          <a:p>
            <a:pPr lvl="1"/>
            <a:r>
              <a:rPr lang="en-US" dirty="0"/>
              <a:t>Safeguard your authentication credentials by not sharing them with anyone or posting them where they are visible. Consider using multi-factor authentication methods.</a:t>
            </a:r>
          </a:p>
          <a:p>
            <a:pPr lvl="1"/>
            <a:r>
              <a:rPr lang="en-US" dirty="0"/>
              <a:t>Consider using SSO so that signing in to the device also signs you in to the applications or services you use on the device.</a:t>
            </a:r>
          </a:p>
          <a:p>
            <a:pPr lvl="1"/>
            <a:r>
              <a:rPr lang="en-US" dirty="0"/>
              <a:t>Make sure passwords are not dictionary words, are easily remembered but not easily cracked, and are never shared.</a:t>
            </a:r>
          </a:p>
        </p:txBody>
      </p:sp>
    </p:spTree>
    <p:extLst>
      <p:ext uri="{BB962C8B-B14F-4D97-AF65-F5344CB8AC3E}">
        <p14:creationId xmlns:p14="http://schemas.microsoft.com/office/powerpoint/2010/main" val="341574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E484-4BE3-410F-AA9E-71822DC86B62}"/>
              </a:ext>
            </a:extLst>
          </p:cNvPr>
          <p:cNvSpPr>
            <a:spLocks noGrp="1"/>
          </p:cNvSpPr>
          <p:nvPr>
            <p:ph type="title"/>
          </p:nvPr>
        </p:nvSpPr>
        <p:spPr/>
        <p:txBody>
          <a:bodyPr/>
          <a:lstStyle/>
          <a:p>
            <a:r>
              <a:rPr lang="en-US" dirty="0"/>
              <a:t>Guidelines for Applying Security Best Practices</a:t>
            </a:r>
          </a:p>
        </p:txBody>
      </p:sp>
      <p:sp>
        <p:nvSpPr>
          <p:cNvPr id="3" name="Content Placeholder 2">
            <a:extLst>
              <a:ext uri="{FF2B5EF4-FFF2-40B4-BE49-F238E27FC236}">
                <a16:creationId xmlns:a16="http://schemas.microsoft.com/office/drawing/2014/main" id="{3AA9A612-7470-440C-8BE9-09D05DC37BBF}"/>
              </a:ext>
            </a:extLst>
          </p:cNvPr>
          <p:cNvSpPr>
            <a:spLocks noGrp="1"/>
          </p:cNvSpPr>
          <p:nvPr>
            <p:ph idx="1"/>
          </p:nvPr>
        </p:nvSpPr>
        <p:spPr/>
        <p:txBody>
          <a:bodyPr>
            <a:normAutofit fontScale="92500"/>
          </a:bodyPr>
          <a:lstStyle/>
          <a:p>
            <a:r>
              <a:rPr lang="en-US" dirty="0"/>
              <a:t>Harden devices by:</a:t>
            </a:r>
          </a:p>
          <a:p>
            <a:pPr lvl="1"/>
            <a:r>
              <a:rPr lang="en-US" dirty="0"/>
              <a:t>Implementing lockouts and timeouts when the wrong password is entered after a specified number of times.</a:t>
            </a:r>
          </a:p>
          <a:p>
            <a:pPr lvl="1"/>
            <a:r>
              <a:rPr lang="en-US" dirty="0"/>
              <a:t>Configuring a software firewall to protect mobile device data.</a:t>
            </a:r>
          </a:p>
          <a:p>
            <a:pPr lvl="1"/>
            <a:r>
              <a:rPr lang="en-US" dirty="0"/>
              <a:t>Disabling Bluetooth and NFC when not in use.</a:t>
            </a:r>
          </a:p>
          <a:p>
            <a:pPr lvl="1"/>
            <a:r>
              <a:rPr lang="en-US" dirty="0"/>
              <a:t>Installing antivirus software and keeping it up to date.</a:t>
            </a:r>
          </a:p>
          <a:p>
            <a:pPr lvl="1"/>
            <a:r>
              <a:rPr lang="en-US" dirty="0"/>
              <a:t>Encrypting data.</a:t>
            </a:r>
          </a:p>
          <a:p>
            <a:pPr lvl="1"/>
            <a:r>
              <a:rPr lang="en-US" dirty="0"/>
              <a:t>Avoid connecting to unsecured wireless networks.</a:t>
            </a:r>
          </a:p>
          <a:p>
            <a:pPr lvl="1"/>
            <a:r>
              <a:rPr lang="en-US" dirty="0"/>
              <a:t>Be aware of suspicious email messages that aren't from who they say that they are from. Be sure that you change your password if your account has been compromised.</a:t>
            </a:r>
          </a:p>
          <a:p>
            <a:pPr lvl="1"/>
            <a:r>
              <a:rPr lang="en-US" dirty="0"/>
              <a:t>When using cloud storage, be sure the data is encrypted.</a:t>
            </a:r>
          </a:p>
          <a:p>
            <a:pPr lvl="1"/>
            <a:r>
              <a:rPr lang="en-US" dirty="0"/>
              <a:t>Install patches and updates to applications as soon as possible to address security alerts. Most patches are designed to protect you from security holes in the application.</a:t>
            </a:r>
          </a:p>
        </p:txBody>
      </p:sp>
    </p:spTree>
    <p:extLst>
      <p:ext uri="{BB962C8B-B14F-4D97-AF65-F5344CB8AC3E}">
        <p14:creationId xmlns:p14="http://schemas.microsoft.com/office/powerpoint/2010/main" val="67752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uthentication">
            <a:extLst>
              <a:ext uri="{FF2B5EF4-FFF2-40B4-BE49-F238E27FC236}">
                <a16:creationId xmlns:a16="http://schemas.microsoft.com/office/drawing/2014/main" id="{920BFF9B-BE4F-4338-82AF-E20B2014985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29E0DD-DEA0-4F09-A906-4C0C096F0F25}"/>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9BE9CB49-4999-426B-936B-3EDA6BB1B98B}"/>
              </a:ext>
            </a:extLst>
          </p:cNvPr>
          <p:cNvSpPr>
            <a:spLocks noGrp="1"/>
          </p:cNvSpPr>
          <p:nvPr>
            <p:ph idx="1"/>
          </p:nvPr>
        </p:nvSpPr>
        <p:spPr/>
        <p:txBody>
          <a:bodyPr>
            <a:normAutofit/>
          </a:bodyPr>
          <a:lstStyle/>
          <a:p>
            <a:r>
              <a:rPr lang="en-US" i="1" dirty="0"/>
              <a:t>User authentication </a:t>
            </a:r>
            <a:r>
              <a:rPr lang="en-US" dirty="0"/>
              <a:t>is a network security measure in which a computer user or some other network component proves its identity in order to gain access to network resources. </a:t>
            </a:r>
          </a:p>
          <a:p>
            <a:r>
              <a:rPr lang="en-US" dirty="0"/>
              <a:t>There are many possible authentication methods; one of the most common is a combination of a user name and a password.</a:t>
            </a:r>
          </a:p>
          <a:p>
            <a:r>
              <a:rPr lang="en-US" dirty="0"/>
              <a:t>There are three phases in the user access process that a person or system must perform in order to gain access to resources:</a:t>
            </a:r>
          </a:p>
          <a:p>
            <a:pPr lvl="1"/>
            <a:r>
              <a:rPr lang="en-US" dirty="0"/>
              <a:t>Identification: The claim of identity made by the user when entering a user name and password.</a:t>
            </a:r>
          </a:p>
          <a:p>
            <a:pPr lvl="1"/>
            <a:r>
              <a:rPr lang="en-US" dirty="0"/>
              <a:t>Authentication: The verification of that claim.</a:t>
            </a:r>
          </a:p>
          <a:p>
            <a:pPr lvl="1"/>
            <a:r>
              <a:rPr lang="en-US" dirty="0"/>
              <a:t>Authorization: The action taken as a result of verifying the claim.</a:t>
            </a:r>
          </a:p>
        </p:txBody>
      </p:sp>
    </p:spTree>
    <p:extLst>
      <p:ext uri="{BB962C8B-B14F-4D97-AF65-F5344CB8AC3E}">
        <p14:creationId xmlns:p14="http://schemas.microsoft.com/office/powerpoint/2010/main" val="62541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iagram of four steps in HTTP basic authentication between&#10;client and server">
            <a:extLst>
              <a:ext uri="{FF2B5EF4-FFF2-40B4-BE49-F238E27FC236}">
                <a16:creationId xmlns:a16="http://schemas.microsoft.com/office/drawing/2014/main" id="{2A0D722B-8CD8-47C0-A3F7-535B662580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740" y="393895"/>
            <a:ext cx="11942718" cy="626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0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EE59-2706-4D6C-9B6B-32342BC3B612}"/>
              </a:ext>
            </a:extLst>
          </p:cNvPr>
          <p:cNvSpPr>
            <a:spLocks noGrp="1"/>
          </p:cNvSpPr>
          <p:nvPr>
            <p:ph type="title"/>
          </p:nvPr>
        </p:nvSpPr>
        <p:spPr/>
        <p:txBody>
          <a:bodyPr/>
          <a:lstStyle/>
          <a:p>
            <a:r>
              <a:rPr lang="en-US" dirty="0"/>
              <a:t>Authentication Factors</a:t>
            </a:r>
          </a:p>
        </p:txBody>
      </p:sp>
      <p:sp>
        <p:nvSpPr>
          <p:cNvPr id="3" name="Content Placeholder 2">
            <a:extLst>
              <a:ext uri="{FF2B5EF4-FFF2-40B4-BE49-F238E27FC236}">
                <a16:creationId xmlns:a16="http://schemas.microsoft.com/office/drawing/2014/main" id="{C359FD7B-B124-4770-877E-FCF157B192E4}"/>
              </a:ext>
            </a:extLst>
          </p:cNvPr>
          <p:cNvSpPr>
            <a:spLocks noGrp="1"/>
          </p:cNvSpPr>
          <p:nvPr>
            <p:ph idx="1"/>
          </p:nvPr>
        </p:nvSpPr>
        <p:spPr/>
        <p:txBody>
          <a:bodyPr>
            <a:normAutofit fontScale="92500" lnSpcReduction="10000"/>
          </a:bodyPr>
          <a:lstStyle/>
          <a:p>
            <a:r>
              <a:rPr lang="en-US" dirty="0"/>
              <a:t>Most authentication schemes are based on the use of one or more authentication factors. </a:t>
            </a:r>
          </a:p>
          <a:p>
            <a:r>
              <a:rPr lang="en-US" dirty="0"/>
              <a:t>You can combine these authentication factors for multi-factor authentication. The factors include:</a:t>
            </a:r>
          </a:p>
          <a:p>
            <a:pPr lvl="1"/>
            <a:r>
              <a:rPr lang="en-US" dirty="0"/>
              <a:t>Something you know, such as a password.</a:t>
            </a:r>
          </a:p>
          <a:p>
            <a:pPr lvl="1"/>
            <a:r>
              <a:rPr lang="en-US" dirty="0"/>
              <a:t>Something you have, such as a key or an ID card.</a:t>
            </a:r>
          </a:p>
          <a:p>
            <a:pPr lvl="1"/>
            <a:r>
              <a:rPr lang="en-US" dirty="0"/>
              <a:t>Something you are, including physical characteristics, such as fingerprints.</a:t>
            </a:r>
          </a:p>
          <a:p>
            <a:r>
              <a:rPr lang="en-US" i="1" dirty="0"/>
              <a:t>Multifactor authentication </a:t>
            </a:r>
            <a:r>
              <a:rPr lang="en-US" dirty="0"/>
              <a:t>is any authentication scheme that requires validation of two or more authentication factors. </a:t>
            </a:r>
          </a:p>
          <a:p>
            <a:r>
              <a:rPr lang="en-US" dirty="0"/>
              <a:t>It can be any combination of who you are, what you have, what you know, where you are or are not, and what you do. </a:t>
            </a:r>
          </a:p>
          <a:p>
            <a:r>
              <a:rPr lang="en-US" dirty="0"/>
              <a:t>Requiring a physical ID card along with a secret password is an example of multi-factor authentication. </a:t>
            </a:r>
          </a:p>
          <a:p>
            <a:r>
              <a:rPr lang="en-US" dirty="0"/>
              <a:t>A bank ATM card is a common example of this. </a:t>
            </a:r>
          </a:p>
          <a:p>
            <a:r>
              <a:rPr lang="en-US" dirty="0"/>
              <a:t>Keep in mind that multi-factor authentication requires the factors to be different, not just the specific objects or methods.</a:t>
            </a:r>
          </a:p>
        </p:txBody>
      </p:sp>
    </p:spTree>
    <p:extLst>
      <p:ext uri="{BB962C8B-B14F-4D97-AF65-F5344CB8AC3E}">
        <p14:creationId xmlns:p14="http://schemas.microsoft.com/office/powerpoint/2010/main" val="230988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ttgtmedia.com/rms/onlineImages/security-twofactor_authentication.jpg">
            <a:extLst>
              <a:ext uri="{FF2B5EF4-FFF2-40B4-BE49-F238E27FC236}">
                <a16:creationId xmlns:a16="http://schemas.microsoft.com/office/drawing/2014/main" id="{78D0EE19-0D06-4F27-821F-7978FC78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0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ingle sign on">
            <a:extLst>
              <a:ext uri="{FF2B5EF4-FFF2-40B4-BE49-F238E27FC236}">
                <a16:creationId xmlns:a16="http://schemas.microsoft.com/office/drawing/2014/main" id="{40D3C23B-10F3-4A67-B5DF-26EA9DE2B7D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 y="197647"/>
            <a:ext cx="12191999" cy="6492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07537E-CE3B-4D88-8F9B-5B8CCF213E13}"/>
              </a:ext>
            </a:extLst>
          </p:cNvPr>
          <p:cNvSpPr>
            <a:spLocks noGrp="1"/>
          </p:cNvSpPr>
          <p:nvPr>
            <p:ph type="title"/>
          </p:nvPr>
        </p:nvSpPr>
        <p:spPr/>
        <p:txBody>
          <a:bodyPr/>
          <a:lstStyle/>
          <a:p>
            <a:r>
              <a:rPr lang="en-US" dirty="0"/>
              <a:t>Single Sign-On</a:t>
            </a:r>
          </a:p>
        </p:txBody>
      </p:sp>
      <p:sp>
        <p:nvSpPr>
          <p:cNvPr id="3" name="Content Placeholder 2">
            <a:extLst>
              <a:ext uri="{FF2B5EF4-FFF2-40B4-BE49-F238E27FC236}">
                <a16:creationId xmlns:a16="http://schemas.microsoft.com/office/drawing/2014/main" id="{2DE0A966-D4C2-467F-9818-4CE6B7E6BC66}"/>
              </a:ext>
            </a:extLst>
          </p:cNvPr>
          <p:cNvSpPr>
            <a:spLocks noGrp="1"/>
          </p:cNvSpPr>
          <p:nvPr>
            <p:ph idx="1"/>
          </p:nvPr>
        </p:nvSpPr>
        <p:spPr/>
        <p:txBody>
          <a:bodyPr>
            <a:normAutofit/>
          </a:bodyPr>
          <a:lstStyle/>
          <a:p>
            <a:r>
              <a:rPr lang="en-US" i="1" dirty="0"/>
              <a:t>Single sign-on (SSO) </a:t>
            </a:r>
            <a:r>
              <a:rPr lang="en-US" dirty="0"/>
              <a:t>is an access control property that you can use to provide users with one-time authentication to multiple resources, servers, or sites. </a:t>
            </a:r>
          </a:p>
          <a:p>
            <a:r>
              <a:rPr lang="en-US" dirty="0"/>
              <a:t>Users log in once with a single user name and password to gain access to a number of different systems, without being asked to log in at each access point. </a:t>
            </a:r>
          </a:p>
          <a:p>
            <a:r>
              <a:rPr lang="en-US" dirty="0"/>
              <a:t>Different systems may use different mechanisms for user authentication, so SSO has to use different credentials to perform authentication. </a:t>
            </a:r>
          </a:p>
          <a:p>
            <a:r>
              <a:rPr lang="en-US" dirty="0"/>
              <a:t>With the widespread use of SSO, it is important to ensure that user authentication is strong for the login; with one potential user name and password providing access to a host of systems, it is critical that this single access point is being properly secured.</a:t>
            </a:r>
          </a:p>
        </p:txBody>
      </p:sp>
    </p:spTree>
    <p:extLst>
      <p:ext uri="{BB962C8B-B14F-4D97-AF65-F5344CB8AC3E}">
        <p14:creationId xmlns:p14="http://schemas.microsoft.com/office/powerpoint/2010/main" val="7716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9208-84E5-41BA-B9E4-6B47D055274B}"/>
              </a:ext>
            </a:extLst>
          </p:cNvPr>
          <p:cNvSpPr>
            <a:spLocks noGrp="1"/>
          </p:cNvSpPr>
          <p:nvPr>
            <p:ph type="title"/>
          </p:nvPr>
        </p:nvSpPr>
        <p:spPr/>
        <p:txBody>
          <a:bodyPr/>
          <a:lstStyle/>
          <a:p>
            <a:r>
              <a:rPr lang="en-US" dirty="0"/>
              <a:t>Password Management Best Practices</a:t>
            </a:r>
          </a:p>
        </p:txBody>
      </p:sp>
      <p:sp>
        <p:nvSpPr>
          <p:cNvPr id="3" name="Content Placeholder 2">
            <a:extLst>
              <a:ext uri="{FF2B5EF4-FFF2-40B4-BE49-F238E27FC236}">
                <a16:creationId xmlns:a16="http://schemas.microsoft.com/office/drawing/2014/main" id="{DA5DF88E-7F0C-4023-B85B-1F7FFE93F8F7}"/>
              </a:ext>
            </a:extLst>
          </p:cNvPr>
          <p:cNvSpPr>
            <a:spLocks noGrp="1"/>
          </p:cNvSpPr>
          <p:nvPr>
            <p:ph idx="1"/>
          </p:nvPr>
        </p:nvSpPr>
        <p:spPr/>
        <p:txBody>
          <a:bodyPr>
            <a:normAutofit/>
          </a:bodyPr>
          <a:lstStyle/>
          <a:p>
            <a:r>
              <a:rPr lang="en-US" dirty="0"/>
              <a:t>You should </a:t>
            </a:r>
            <a:r>
              <a:rPr lang="en-US" b="1" dirty="0"/>
              <a:t>always </a:t>
            </a:r>
            <a:r>
              <a:rPr lang="en-US" dirty="0"/>
              <a:t>change any default passwords to strong passwords to protect your computer and data. A strong password is one that cannot be easily guessed by others and is often referred to as a complex password.</a:t>
            </a:r>
          </a:p>
          <a:p>
            <a:r>
              <a:rPr lang="en-US" dirty="0"/>
              <a:t>To create a strong password:</a:t>
            </a:r>
          </a:p>
          <a:p>
            <a:pPr lvl="1"/>
            <a:r>
              <a:rPr lang="en-US" dirty="0"/>
              <a:t>Use at least seven characters.</a:t>
            </a:r>
          </a:p>
          <a:p>
            <a:pPr lvl="1"/>
            <a:r>
              <a:rPr lang="en-US" dirty="0"/>
              <a:t>Use a combination of uppercase letters, lowercase letters, numbers, and symbols.</a:t>
            </a:r>
          </a:p>
          <a:p>
            <a:pPr lvl="1"/>
            <a:r>
              <a:rPr lang="en-US" dirty="0"/>
              <a:t>If you are replacing a previously created password, make sure that your new password is significantly different from the last one.</a:t>
            </a:r>
          </a:p>
          <a:p>
            <a:pPr lvl="1"/>
            <a:r>
              <a:rPr lang="en-US" dirty="0"/>
              <a:t>Do not use common words, your name, your user name, or other words that people </a:t>
            </a:r>
            <a:r>
              <a:rPr lang="en-US" dirty="0" err="1"/>
              <a:t>migh</a:t>
            </a:r>
            <a:r>
              <a:rPr lang="en-US" dirty="0"/>
              <a:t> associate with you, such as a pet's name.</a:t>
            </a:r>
          </a:p>
        </p:txBody>
      </p:sp>
    </p:spTree>
    <p:extLst>
      <p:ext uri="{BB962C8B-B14F-4D97-AF65-F5344CB8AC3E}">
        <p14:creationId xmlns:p14="http://schemas.microsoft.com/office/powerpoint/2010/main" val="264794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5CCE-497A-4D8E-BCFB-00C66784BE08}"/>
              </a:ext>
            </a:extLst>
          </p:cNvPr>
          <p:cNvSpPr>
            <a:spLocks noGrp="1"/>
          </p:cNvSpPr>
          <p:nvPr>
            <p:ph type="title"/>
          </p:nvPr>
        </p:nvSpPr>
        <p:spPr/>
        <p:txBody>
          <a:bodyPr/>
          <a:lstStyle/>
          <a:p>
            <a:r>
              <a:rPr lang="en-US" dirty="0"/>
              <a:t>Password Management (Cont.)</a:t>
            </a:r>
          </a:p>
        </p:txBody>
      </p:sp>
      <p:sp>
        <p:nvSpPr>
          <p:cNvPr id="3" name="Content Placeholder 2">
            <a:extLst>
              <a:ext uri="{FF2B5EF4-FFF2-40B4-BE49-F238E27FC236}">
                <a16:creationId xmlns:a16="http://schemas.microsoft.com/office/drawing/2014/main" id="{DA53DBE9-97B8-42F7-8794-5DD8FF5DE2C6}"/>
              </a:ext>
            </a:extLst>
          </p:cNvPr>
          <p:cNvSpPr>
            <a:spLocks noGrp="1"/>
          </p:cNvSpPr>
          <p:nvPr>
            <p:ph idx="1"/>
          </p:nvPr>
        </p:nvSpPr>
        <p:spPr/>
        <p:txBody>
          <a:bodyPr>
            <a:normAutofit lnSpcReduction="10000"/>
          </a:bodyPr>
          <a:lstStyle/>
          <a:p>
            <a:r>
              <a:rPr lang="en-US" dirty="0"/>
              <a:t>A password is your access to your computer, and it should be protected so that the information on your computer is safe and inaccessible to others.</a:t>
            </a:r>
          </a:p>
          <a:p>
            <a:r>
              <a:rPr lang="en-US" dirty="0"/>
              <a:t>To protect your password, make sure that you:</a:t>
            </a:r>
          </a:p>
          <a:p>
            <a:pPr lvl="1"/>
            <a:r>
              <a:rPr lang="en-US" dirty="0"/>
              <a:t>Do not write it down or share it with others.</a:t>
            </a:r>
          </a:p>
          <a:p>
            <a:pPr lvl="1"/>
            <a:r>
              <a:rPr lang="en-US" dirty="0"/>
              <a:t>Do not use your network password for other purposes.</a:t>
            </a:r>
          </a:p>
          <a:p>
            <a:pPr lvl="1"/>
            <a:r>
              <a:rPr lang="en-US" dirty="0"/>
              <a:t>If you are a computer administrator, create a new administrator account other than the normal login for security purposes.</a:t>
            </a:r>
          </a:p>
          <a:p>
            <a:pPr lvl="1"/>
            <a:r>
              <a:rPr lang="en-US" dirty="0"/>
              <a:t>Do not re-use passwords.</a:t>
            </a:r>
          </a:p>
          <a:p>
            <a:pPr lvl="1"/>
            <a:r>
              <a:rPr lang="en-US" dirty="0"/>
              <a:t>Change your password at least every 60 to 90 days, especially if your account is not configured so that the password expires automatically.</a:t>
            </a:r>
          </a:p>
          <a:p>
            <a:pPr lvl="1"/>
            <a:r>
              <a:rPr lang="en-US" dirty="0"/>
              <a:t>Always use password protection whenever you're given the option.</a:t>
            </a:r>
          </a:p>
          <a:p>
            <a:pPr lvl="1"/>
            <a:r>
              <a:rPr lang="en-US" dirty="0"/>
              <a:t>Change your password if you suspect that it has been compromised.</a:t>
            </a:r>
          </a:p>
          <a:p>
            <a:pPr lvl="1"/>
            <a:r>
              <a:rPr lang="en-US" dirty="0"/>
              <a:t>Do not save your password on the computer.</a:t>
            </a:r>
          </a:p>
        </p:txBody>
      </p:sp>
    </p:spTree>
    <p:extLst>
      <p:ext uri="{BB962C8B-B14F-4D97-AF65-F5344CB8AC3E}">
        <p14:creationId xmlns:p14="http://schemas.microsoft.com/office/powerpoint/2010/main" val="3604081542"/>
      </p:ext>
    </p:extLst>
  </p:cSld>
  <p:clrMapOvr>
    <a:masterClrMapping/>
  </p:clrMapOvr>
</p:sld>
</file>

<file path=ppt/theme/theme1.xml><?xml version="1.0" encoding="utf-8"?>
<a:theme xmlns:a="http://schemas.openxmlformats.org/drawingml/2006/main" name="MOS Exc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S Excel" id="{987302FF-330E-45B5-BF53-E6616C89BF5B}" vid="{B75911A2-A0E9-4454-97BC-4EF4C113B38D}"/>
    </a:ext>
  </a:extLst>
</a:theme>
</file>

<file path=docProps/app.xml><?xml version="1.0" encoding="utf-8"?>
<Properties xmlns="http://schemas.openxmlformats.org/officeDocument/2006/extended-properties" xmlns:vt="http://schemas.openxmlformats.org/officeDocument/2006/docPropsVTypes">
  <Template>MOS Excel</Template>
  <TotalTime>463</TotalTime>
  <Words>2827</Words>
  <Application>Microsoft Office PowerPoint</Application>
  <PresentationFormat>Widescreen</PresentationFormat>
  <Paragraphs>185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Franklin Gothic Book</vt:lpstr>
      <vt:lpstr>Franklin Gothic Medium</vt:lpstr>
      <vt:lpstr>Segoe UI</vt:lpstr>
      <vt:lpstr>Segoe UI Light</vt:lpstr>
      <vt:lpstr>Segoe UI Semibold</vt:lpstr>
      <vt:lpstr>Segoe UI Semilight</vt:lpstr>
      <vt:lpstr>MOS Excel</vt:lpstr>
      <vt:lpstr>Lesson 7: Securing Computing Devices</vt:lpstr>
      <vt:lpstr>Types of User Accounts</vt:lpstr>
      <vt:lpstr>Authentication</vt:lpstr>
      <vt:lpstr>PowerPoint Presentation</vt:lpstr>
      <vt:lpstr>Authentication Factors</vt:lpstr>
      <vt:lpstr>PowerPoint Presentation</vt:lpstr>
      <vt:lpstr>Single Sign-On</vt:lpstr>
      <vt:lpstr>Password Management Best Practices</vt:lpstr>
      <vt:lpstr>Password Management (Cont.)</vt:lpstr>
      <vt:lpstr>Password-Protected Screen Savers</vt:lpstr>
      <vt:lpstr>Device Hardening Best Practices</vt:lpstr>
      <vt:lpstr>Device Hardening Techniques</vt:lpstr>
      <vt:lpstr>Device Hardening Technique: Timeouts and Lockouts</vt:lpstr>
      <vt:lpstr>Device Hardening Technique: Software Firewall</vt:lpstr>
      <vt:lpstr>Software Firewalls (cont.)</vt:lpstr>
      <vt:lpstr>Device Hardening Technique: Antimalware</vt:lpstr>
      <vt:lpstr>Device Hardening Technique: Disable Bluetooth</vt:lpstr>
      <vt:lpstr>Bluejacking</vt:lpstr>
      <vt:lpstr>Bluesnarfing</vt:lpstr>
      <vt:lpstr>Device Hardening Technique: Disable NFC</vt:lpstr>
      <vt:lpstr>Device Hardening Technique: Encryption Options</vt:lpstr>
      <vt:lpstr>Wireless Networking and Security</vt:lpstr>
      <vt:lpstr>Email Best Practices</vt:lpstr>
      <vt:lpstr>Spam</vt:lpstr>
      <vt:lpstr>Hijacked Email</vt:lpstr>
      <vt:lpstr>Cloud Storage Best Practices</vt:lpstr>
      <vt:lpstr>Security Software Alerts</vt:lpstr>
      <vt:lpstr>Guidelines for Applying Security Best Practices</vt:lpstr>
      <vt:lpstr>Guidelines for Applying Security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Securing Computing Devices</dc:title>
  <dc:creator>Andrew Quilpa</dc:creator>
  <cp:lastModifiedBy>Andrew Quilpa</cp:lastModifiedBy>
  <cp:revision>29</cp:revision>
  <dcterms:created xsi:type="dcterms:W3CDTF">2017-10-25T05:11:29Z</dcterms:created>
  <dcterms:modified xsi:type="dcterms:W3CDTF">2018-09-11T19:18:04Z</dcterms:modified>
</cp:coreProperties>
</file>