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49"/>
  </p:notesMasterIdLst>
  <p:sldIdLst>
    <p:sldId id="256" r:id="rId2"/>
    <p:sldId id="257" r:id="rId3"/>
    <p:sldId id="259" r:id="rId4"/>
    <p:sldId id="385" r:id="rId5"/>
    <p:sldId id="386" r:id="rId6"/>
    <p:sldId id="413" r:id="rId7"/>
    <p:sldId id="414" r:id="rId8"/>
    <p:sldId id="415" r:id="rId9"/>
    <p:sldId id="417" r:id="rId10"/>
    <p:sldId id="416" r:id="rId11"/>
    <p:sldId id="418" r:id="rId12"/>
    <p:sldId id="419" r:id="rId13"/>
    <p:sldId id="420" r:id="rId14"/>
    <p:sldId id="422" r:id="rId15"/>
    <p:sldId id="423" r:id="rId16"/>
    <p:sldId id="424" r:id="rId17"/>
    <p:sldId id="425" r:id="rId18"/>
    <p:sldId id="426" r:id="rId19"/>
    <p:sldId id="428" r:id="rId20"/>
    <p:sldId id="429"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47" r:id="rId38"/>
    <p:sldId id="448" r:id="rId39"/>
    <p:sldId id="449" r:id="rId40"/>
    <p:sldId id="450" r:id="rId41"/>
    <p:sldId id="451" r:id="rId42"/>
    <p:sldId id="452" r:id="rId43"/>
    <p:sldId id="453" r:id="rId44"/>
    <p:sldId id="454" r:id="rId45"/>
    <p:sldId id="455" r:id="rId46"/>
    <p:sldId id="456" r:id="rId47"/>
    <p:sldId id="457" r:id="rId48"/>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0000FF"/>
    <a:srgbClr val="DECDC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6" autoAdjust="0"/>
    <p:restoredTop sz="90603" autoAdjust="0"/>
  </p:normalViewPr>
  <p:slideViewPr>
    <p:cSldViewPr>
      <p:cViewPr>
        <p:scale>
          <a:sx n="70" d="100"/>
          <a:sy n="70" d="100"/>
        </p:scale>
        <p:origin x="-1314" y="-648"/>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fld id="{B01260D6-8E3D-4323-B354-CFA933E8E6B8}" type="datetimeFigureOut">
              <a:rPr lang="en-US"/>
              <a:pPr/>
              <a:t>8/17/2011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A63F4DF4-7E3A-484E-A3D2-F6F08F80ECC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269DADA3-E682-4C66-AEA5-46F7DA75274C}"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US" smtClean="0"/>
              <a:t>The Split command is especially useful when you need to compare various portions of a long worksheet.</a:t>
            </a:r>
          </a:p>
        </p:txBody>
      </p:sp>
      <p:sp>
        <p:nvSpPr>
          <p:cNvPr id="60420" name="Slide Number Placeholder 3"/>
          <p:cNvSpPr>
            <a:spLocks noGrp="1"/>
          </p:cNvSpPr>
          <p:nvPr>
            <p:ph type="sldNum" sz="quarter" idx="5"/>
          </p:nvPr>
        </p:nvSpPr>
        <p:spPr bwMode="auto">
          <a:noFill/>
          <a:ln>
            <a:miter lim="800000"/>
            <a:headEnd/>
            <a:tailEnd/>
          </a:ln>
        </p:spPr>
        <p:txBody>
          <a:bodyPr/>
          <a:lstStyle/>
          <a:p>
            <a:fld id="{A8E9A010-D735-4A3D-BE5D-5CFF107039E3}" type="slidenum">
              <a:rPr lang="en-US"/>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r>
              <a:rPr lang="en-US" b="1" smtClean="0"/>
              <a:t>Step 7 Note:</a:t>
            </a:r>
            <a:r>
              <a:rPr lang="en-US" smtClean="0"/>
              <a:t> Clicking the Close Window button will close only the new window opened at the beginning of this exercise. If you use the Close command in the Microsoft File tab, you will close the entire workbook.</a:t>
            </a:r>
          </a:p>
        </p:txBody>
      </p:sp>
      <p:sp>
        <p:nvSpPr>
          <p:cNvPr id="61444" name="Slide Number Placeholder 3"/>
          <p:cNvSpPr>
            <a:spLocks noGrp="1"/>
          </p:cNvSpPr>
          <p:nvPr>
            <p:ph type="sldNum" sz="quarter" idx="5"/>
          </p:nvPr>
        </p:nvSpPr>
        <p:spPr bwMode="auto">
          <a:noFill/>
          <a:ln>
            <a:miter lim="800000"/>
            <a:headEnd/>
            <a:tailEnd/>
          </a:ln>
        </p:spPr>
        <p:txBody>
          <a:bodyPr/>
          <a:lstStyle/>
          <a:p>
            <a:fld id="{69B90FD9-86D4-4757-87EE-3DA1F04826C6}" type="slidenum">
              <a:rPr lang="en-US"/>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US" b="1" smtClean="0"/>
              <a:t>Step 2 Note:</a:t>
            </a:r>
            <a:r>
              <a:rPr lang="en-US" smtClean="0"/>
              <a:t> By default, the Open dialog box lists only the files that were created in the program you are using—in this case, Excel. To see files created in other programs, you can select All Files in the Files of type box at the bottom of the Open dialog box.</a:t>
            </a:r>
          </a:p>
        </p:txBody>
      </p:sp>
      <p:sp>
        <p:nvSpPr>
          <p:cNvPr id="62468" name="Slide Number Placeholder 3"/>
          <p:cNvSpPr>
            <a:spLocks noGrp="1"/>
          </p:cNvSpPr>
          <p:nvPr>
            <p:ph type="sldNum" sz="quarter" idx="5"/>
          </p:nvPr>
        </p:nvSpPr>
        <p:spPr bwMode="auto">
          <a:noFill/>
          <a:ln>
            <a:miter lim="800000"/>
            <a:headEnd/>
            <a:tailEnd/>
          </a:ln>
        </p:spPr>
        <p:txBody>
          <a:bodyPr/>
          <a:lstStyle/>
          <a:p>
            <a:fld id="{9ECBFB08-91EF-4107-AA30-190D4536B0AB}" type="slidenum">
              <a:rPr lang="en-US"/>
              <a:pPr/>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r>
              <a:rPr lang="en-US" smtClean="0"/>
              <a:t>If you’d like to refer to Figure 11-1, it’s shown in Slide 28.</a:t>
            </a:r>
          </a:p>
          <a:p>
            <a:r>
              <a:rPr lang="en-US" b="1" smtClean="0"/>
              <a:t>Step 8 Note: </a:t>
            </a:r>
            <a:r>
              <a:rPr lang="en-US" smtClean="0"/>
              <a:t>When Scroll Lock is on, </a:t>
            </a:r>
            <a:r>
              <a:rPr lang="en-US" i="1" smtClean="0"/>
              <a:t>scroll lock </a:t>
            </a:r>
            <a:r>
              <a:rPr lang="en-US" smtClean="0"/>
              <a:t>is displayed on the left side of the Status bar. If you want to use the arrow keys to move between cells, you must turn off Scroll Lock. Some keyboards come equipped with an onboard scroll lock key, while others do not. This is an option not a necessity.</a:t>
            </a:r>
            <a:endParaRPr lang="en-US" b="1" smtClean="0"/>
          </a:p>
        </p:txBody>
      </p:sp>
      <p:sp>
        <p:nvSpPr>
          <p:cNvPr id="63492" name="Slide Number Placeholder 3"/>
          <p:cNvSpPr>
            <a:spLocks noGrp="1"/>
          </p:cNvSpPr>
          <p:nvPr>
            <p:ph type="sldNum" sz="quarter" idx="5"/>
          </p:nvPr>
        </p:nvSpPr>
        <p:spPr bwMode="auto">
          <a:noFill/>
          <a:ln>
            <a:miter lim="800000"/>
            <a:headEnd/>
            <a:tailEnd/>
          </a:ln>
        </p:spPr>
        <p:txBody>
          <a:bodyPr/>
          <a:lstStyle/>
          <a:p>
            <a:fld id="{4B071630-A8FC-48DD-99D3-AC1FA03C1856}" type="slidenum">
              <a:rPr lang="en-US"/>
              <a:pPr/>
              <a:t>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r>
              <a:rPr lang="en-US" b="1" smtClean="0"/>
              <a:t>Step 5 Note: </a:t>
            </a:r>
            <a:r>
              <a:rPr lang="en-US" smtClean="0"/>
              <a:t>Even if Excel is set to work offline, you can still search for help online. To do so, instead of clicking the Search button, click the drop-down arrow next to it. When the menu appears, click the Content from Office Online link. The choice will affect only the current search, not Excel’s overall settings.</a:t>
            </a:r>
            <a:endParaRPr lang="en-US" b="1" smtClean="0"/>
          </a:p>
        </p:txBody>
      </p:sp>
      <p:sp>
        <p:nvSpPr>
          <p:cNvPr id="64516" name="Slide Number Placeholder 3"/>
          <p:cNvSpPr>
            <a:spLocks noGrp="1"/>
          </p:cNvSpPr>
          <p:nvPr>
            <p:ph type="sldNum" sz="quarter" idx="5"/>
          </p:nvPr>
        </p:nvSpPr>
        <p:spPr bwMode="auto">
          <a:noFill/>
          <a:ln>
            <a:miter lim="800000"/>
            <a:headEnd/>
            <a:tailEnd/>
          </a:ln>
        </p:spPr>
        <p:txBody>
          <a:bodyPr/>
          <a:lstStyle/>
          <a:p>
            <a:fld id="{475C1D97-82F0-4E39-A368-6B13A905F2FA}" type="slidenum">
              <a:rPr lang="en-US"/>
              <a:pPr/>
              <a:t>44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r>
              <a:rPr lang="en-US" smtClean="0"/>
              <a:t>Many Excel dialog boxes contain a Help button. When you click it, a Help window opens with information about that dialog box.</a:t>
            </a:r>
          </a:p>
        </p:txBody>
      </p:sp>
      <p:sp>
        <p:nvSpPr>
          <p:cNvPr id="65540" name="Slide Number Placeholder 3"/>
          <p:cNvSpPr>
            <a:spLocks noGrp="1"/>
          </p:cNvSpPr>
          <p:nvPr>
            <p:ph type="sldNum" sz="quarter" idx="5"/>
          </p:nvPr>
        </p:nvSpPr>
        <p:spPr bwMode="auto">
          <a:noFill/>
          <a:ln>
            <a:miter lim="800000"/>
            <a:headEnd/>
            <a:tailEnd/>
          </a:ln>
        </p:spPr>
        <p:txBody>
          <a:bodyPr/>
          <a:lstStyle/>
          <a:p>
            <a:fld id="{032B1836-17C4-4F74-9291-FCBFF797BC00}" type="slidenum">
              <a:rPr lang="en-US"/>
              <a:pPr/>
              <a:t>46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pPr eaLnBrk="1" hangingPunct="1"/>
            <a:endParaRPr lang="en-US" smtClean="0"/>
          </a:p>
        </p:txBody>
      </p:sp>
      <p:sp>
        <p:nvSpPr>
          <p:cNvPr id="53252" name="Slide Number Placeholder 3"/>
          <p:cNvSpPr>
            <a:spLocks noGrp="1"/>
          </p:cNvSpPr>
          <p:nvPr>
            <p:ph type="sldNum" sz="quarter" idx="5"/>
          </p:nvPr>
        </p:nvSpPr>
        <p:spPr bwMode="auto">
          <a:noFill/>
          <a:ln>
            <a:miter lim="800000"/>
            <a:headEnd/>
            <a:tailEnd/>
          </a:ln>
        </p:spPr>
        <p:txBody>
          <a:bodyPr/>
          <a:lstStyle/>
          <a:p>
            <a:fld id="{335DB4E4-0493-406F-9DBB-848735F5C09A}"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r>
              <a:rPr lang="en-US" smtClean="0"/>
              <a:t>If you want to add a command to the Quick Access Toolbar, you can also right-click any icon on the Ribbon and then click Add to Quick Access Toolbar.</a:t>
            </a:r>
          </a:p>
        </p:txBody>
      </p:sp>
      <p:sp>
        <p:nvSpPr>
          <p:cNvPr id="54276" name="Slide Number Placeholder 3"/>
          <p:cNvSpPr>
            <a:spLocks noGrp="1"/>
          </p:cNvSpPr>
          <p:nvPr>
            <p:ph type="sldNum" sz="quarter" idx="5"/>
          </p:nvPr>
        </p:nvSpPr>
        <p:spPr bwMode="auto">
          <a:noFill/>
          <a:ln>
            <a:miter lim="800000"/>
            <a:headEnd/>
            <a:tailEnd/>
          </a:ln>
        </p:spPr>
        <p:txBody>
          <a:bodyPr/>
          <a:lstStyle/>
          <a:p>
            <a:fld id="{A167FA6E-9913-422F-83AB-2C2DE9C4D032}" type="slidenum">
              <a:rPr lang="en-US"/>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endParaRPr lang="en-US" smtClean="0"/>
          </a:p>
        </p:txBody>
      </p:sp>
      <p:sp>
        <p:nvSpPr>
          <p:cNvPr id="55300" name="Slide Number Placeholder 3"/>
          <p:cNvSpPr>
            <a:spLocks noGrp="1"/>
          </p:cNvSpPr>
          <p:nvPr>
            <p:ph type="sldNum" sz="quarter" idx="5"/>
          </p:nvPr>
        </p:nvSpPr>
        <p:spPr bwMode="auto">
          <a:noFill/>
          <a:ln>
            <a:miter lim="800000"/>
            <a:headEnd/>
            <a:tailEnd/>
          </a:ln>
        </p:spPr>
        <p:txBody>
          <a:bodyPr/>
          <a:lstStyle/>
          <a:p>
            <a:fld id="{2B9F59F7-7DFA-4BF0-86CC-B9537D2E72EB}" type="slidenum">
              <a:rPr lang="en-US"/>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smtClean="0"/>
              <a:t>Keytips are sometimes also referred to as </a:t>
            </a:r>
            <a:r>
              <a:rPr lang="en-US" b="1" i="1" smtClean="0"/>
              <a:t>hotkeys </a:t>
            </a:r>
            <a:r>
              <a:rPr lang="en-US" smtClean="0"/>
              <a:t>in Excel. Note, however, that when you use Microsoft Office 2010 Help, no reference is listed for hotkeys; only Keytips is referenced.</a:t>
            </a:r>
          </a:p>
        </p:txBody>
      </p:sp>
      <p:sp>
        <p:nvSpPr>
          <p:cNvPr id="56324" name="Slide Number Placeholder 3"/>
          <p:cNvSpPr>
            <a:spLocks noGrp="1"/>
          </p:cNvSpPr>
          <p:nvPr>
            <p:ph type="sldNum" sz="quarter" idx="5"/>
          </p:nvPr>
        </p:nvSpPr>
        <p:spPr bwMode="auto">
          <a:noFill/>
          <a:ln>
            <a:miter lim="800000"/>
            <a:headEnd/>
            <a:tailEnd/>
          </a:ln>
        </p:spPr>
        <p:txBody>
          <a:bodyPr/>
          <a:lstStyle/>
          <a:p>
            <a:fld id="{08917E3F-1352-40DE-A3EE-37C5D65F164D}" type="slidenum">
              <a:rPr lang="en-US"/>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smtClean="0"/>
              <a:t>Keyboard shortcuts enable you to issue commands in Excel without using the mouse (so you don’t have to take your hands from the keyboard). Keyboard shortcuts are used by pressing the key shown in the Keytip while also pressing and holding the Alt key. When you press and release the Alt key by itself, Excel displays the shortcuts for the Quick Access Toolbar.</a:t>
            </a:r>
          </a:p>
        </p:txBody>
      </p:sp>
      <p:sp>
        <p:nvSpPr>
          <p:cNvPr id="57348" name="Slide Number Placeholder 3"/>
          <p:cNvSpPr>
            <a:spLocks noGrp="1"/>
          </p:cNvSpPr>
          <p:nvPr>
            <p:ph type="sldNum" sz="quarter" idx="5"/>
          </p:nvPr>
        </p:nvSpPr>
        <p:spPr bwMode="auto">
          <a:noFill/>
          <a:ln>
            <a:miter lim="800000"/>
            <a:headEnd/>
            <a:tailEnd/>
          </a:ln>
        </p:spPr>
        <p:txBody>
          <a:bodyPr/>
          <a:lstStyle/>
          <a:p>
            <a:fld id="{1A218BD4-786C-429D-AB44-EA36CF4A7693}" type="slidenum">
              <a:rPr lang="en-US"/>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r>
              <a:rPr lang="en-US" smtClean="0"/>
              <a:t>The use and tools of Backstage are covered in depth in Lesson 2.</a:t>
            </a:r>
          </a:p>
        </p:txBody>
      </p:sp>
      <p:sp>
        <p:nvSpPr>
          <p:cNvPr id="58372" name="Slide Number Placeholder 3"/>
          <p:cNvSpPr>
            <a:spLocks noGrp="1"/>
          </p:cNvSpPr>
          <p:nvPr>
            <p:ph type="sldNum" sz="quarter" idx="5"/>
          </p:nvPr>
        </p:nvSpPr>
        <p:spPr bwMode="auto">
          <a:noFill/>
          <a:ln>
            <a:miter lim="800000"/>
            <a:headEnd/>
            <a:tailEnd/>
          </a:ln>
        </p:spPr>
        <p:txBody>
          <a:bodyPr/>
          <a:lstStyle/>
          <a:p>
            <a:fld id="{1507100D-DAB1-4A44-B4EA-BC8B903832E5}" type="slidenum">
              <a:rPr lang="en-US"/>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smtClean="0"/>
              <a:t>Another way to change a font is by typing the first few letters of the name of the font you’re searching for; Excel will locate it on the font list. You can also scroll through the list and choose your font type.</a:t>
            </a:r>
          </a:p>
        </p:txBody>
      </p:sp>
      <p:sp>
        <p:nvSpPr>
          <p:cNvPr id="59396" name="Slide Number Placeholder 3"/>
          <p:cNvSpPr>
            <a:spLocks noGrp="1"/>
          </p:cNvSpPr>
          <p:nvPr>
            <p:ph type="sldNum" sz="quarter" idx="5"/>
          </p:nvPr>
        </p:nvSpPr>
        <p:spPr bwMode="auto">
          <a:noFill/>
          <a:ln>
            <a:miter lim="800000"/>
            <a:headEnd/>
            <a:tailEnd/>
          </a:ln>
        </p:spPr>
        <p:txBody>
          <a:bodyPr/>
          <a:lstStyle/>
          <a:p>
            <a:fld id="{82D6EA36-CFD9-4DC0-B7CB-C1FA765CB567}" type="slidenum">
              <a:rPr lang="en-US"/>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36C1B2C9-CA50-43A7-8EA9-C0D0C962164C}" type="datetimeFigureOut">
              <a:rPr lang="en-US"/>
              <a:pPr/>
              <a:t>8/17/2011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A40307C-E665-4B97-B8CD-42AB88F2F61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445390E-7870-4856-84E6-E628DC96C667}" type="datetimeFigureOut">
              <a:rPr lang="en-US"/>
              <a:pPr/>
              <a:t>8/17/2011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B17C464-8711-41F4-97C9-CB31C9E5762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7889EE3-B52A-43DD-82B1-6888A0F6461D}" type="datetimeFigureOut">
              <a:rPr lang="en-US"/>
              <a:pPr/>
              <a:t>8/17/2011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3E8D0A5-E367-4E48-82CD-22125515531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fld id="{1FC450A9-5E6C-4D7A-91A5-10BD5AA04B21}" type="datetimeFigureOut">
              <a:rPr lang="en-US"/>
              <a:pPr/>
              <a:t>8/17/2011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5ABBD62-ECC9-40DF-81EA-C932BA1CC36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43F29FB-A82C-485C-8227-61E1292CEEE0}" type="datetimeFigureOut">
              <a:rPr lang="en-US"/>
              <a:pPr/>
              <a:t>8/17/2011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CAFAF9B-E5E9-42BD-AB3E-BADC6B9D7F4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D058D33-8FE2-4EF2-84FA-0A2BE7A68B2A}" type="datetimeFigureOut">
              <a:rPr lang="en-US"/>
              <a:pPr/>
              <a:t>8/17/2011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DDC97AE-C0E7-4DC3-9DA3-68464CEC527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F9C1EC86-F4F9-4E1E-A090-8280FFB201C8}" type="datetimeFigureOut">
              <a:rPr lang="en-US"/>
              <a:pPr/>
              <a:t>8/17/2011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AD52FAF-8A14-4C26-895E-3B635BF07BA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681A45E6-F49C-4073-A1E4-5E1892F3AA9D}" type="datetimeFigureOut">
              <a:rPr lang="en-US"/>
              <a:pPr/>
              <a:t>8/17/2011</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17564D7-6AEE-497A-BED1-E15C6357D52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A5329B58-B3CC-4C2F-B649-F68ACCC12FCB}" type="datetimeFigureOut">
              <a:rPr lang="en-US"/>
              <a:pPr/>
              <a:t>8/17/2011</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F6D6F28-E0D9-4D3E-B16C-41395DA85B6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9DABFAC-F0C9-4F5E-8E4B-2F5E47874BE2}" type="datetimeFigureOut">
              <a:rPr lang="en-US"/>
              <a:pPr/>
              <a:t>8/17/2011</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F08479A-B4E2-46A7-8D61-42CA971F8AD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156419D-DCEA-4279-B009-FAEC5B776FD6}" type="datetimeFigureOut">
              <a:rPr lang="en-US"/>
              <a:pPr/>
              <a:t>8/17/2011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54347E7-0D4C-4CC1-A883-4153E8FB6A7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54A43E7-8864-4C0F-B5C8-F86F0A4885F1}" type="datetimeFigureOut">
              <a:rPr lang="en-US"/>
              <a:pPr/>
              <a:t>8/17/2011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632EA09-69BA-46C6-997B-C3F23DB0492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userDrawn="1"/>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9" name="Rounded Rectangle 8"/>
          <p:cNvSpPr/>
          <p:nvPr userDrawn="1"/>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cxnSp>
        <p:nvCxnSpPr>
          <p:cNvPr id="1030" name="Straight Connector 7"/>
          <p:cNvCxnSpPr>
            <a:cxnSpLocks noChangeShapeType="1"/>
          </p:cNvCxnSpPr>
          <p:nvPr userDrawn="1"/>
        </p:nvCxnSpPr>
        <p:spPr bwMode="auto">
          <a:xfrm>
            <a:off x="533400" y="1447800"/>
            <a:ext cx="8077200" cy="1588"/>
          </a:xfrm>
          <a:prstGeom prst="line">
            <a:avLst/>
          </a:prstGeom>
          <a:noFill/>
          <a:ln w="57150" algn="ctr">
            <a:solidFill>
              <a:srgbClr val="000080"/>
            </a:solidFill>
            <a:round/>
            <a:headEnd/>
            <a:tailEnd/>
          </a:ln>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fld id="{09AA900D-9442-4D4A-A531-3694D1EE7C41}" type="datetimeFigureOut">
              <a:rPr lang="en-US"/>
              <a:pPr/>
              <a:t>8/17/2011</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fld id="{F45B99A3-D667-4053-8CB4-4E82FF21A4A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0" fontAlgn="base" hangingPunct="0">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Char char="–"/>
        <a:defRPr sz="3000">
          <a:solidFill>
            <a:schemeClr val="tx1"/>
          </a:solidFill>
          <a:latin typeface="+mn-lt"/>
        </a:defRPr>
      </a:lvl2pPr>
      <a:lvl3pPr marL="1143000" indent="-228600" algn="l" rtl="0" eaLnBrk="0" fontAlgn="base" hangingPunct="0">
        <a:spcBef>
          <a:spcPct val="20000"/>
        </a:spcBef>
        <a:spcAft>
          <a:spcPct val="0"/>
        </a:spcAft>
        <a:buClr>
          <a:schemeClr val="tx1"/>
        </a:buClr>
        <a:buChar char="•"/>
        <a:defRPr sz="2800">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200" dirty="0" smtClean="0"/>
              <a:t>Overview</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smtClean="0"/>
              <a:t>Lesson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Onscreen Tools</a:t>
            </a:r>
            <a:endParaRPr lang="en-US" dirty="0"/>
          </a:p>
        </p:txBody>
      </p:sp>
      <p:sp>
        <p:nvSpPr>
          <p:cNvPr id="11267" name="Content Placeholder 2"/>
          <p:cNvSpPr>
            <a:spLocks noGrp="1"/>
          </p:cNvSpPr>
          <p:nvPr>
            <p:ph idx="1"/>
          </p:nvPr>
        </p:nvSpPr>
        <p:spPr>
          <a:xfrm>
            <a:off x="457200" y="1600200"/>
            <a:ext cx="8229600" cy="4876800"/>
          </a:xfrm>
        </p:spPr>
        <p:txBody>
          <a:bodyPr/>
          <a:lstStyle/>
          <a:p>
            <a:pPr marL="514350" indent="-514350">
              <a:buFont typeface="Franklin Gothic Medium" pitchFamily="34" charset="0"/>
              <a:buAutoNum type="arabicPeriod" startAt="3"/>
            </a:pPr>
            <a:r>
              <a:rPr lang="en-US" sz="2400" smtClean="0"/>
              <a:t>Next, right-click the toolbar, then select </a:t>
            </a:r>
            <a:r>
              <a:rPr lang="en-US" sz="2400" b="1" smtClean="0"/>
              <a:t>Show Quick Access Toolbar Below the Ribbon</a:t>
            </a:r>
            <a:r>
              <a:rPr lang="en-US" sz="2400" smtClean="0"/>
              <a:t>.</a:t>
            </a:r>
          </a:p>
          <a:p>
            <a:pPr marL="514350" indent="-514350">
              <a:buFont typeface="Franklin Gothic Medium" pitchFamily="34" charset="0"/>
              <a:buAutoNum type="arabicPeriod" startAt="3"/>
            </a:pPr>
            <a:r>
              <a:rPr lang="en-US" sz="2400" smtClean="0"/>
              <a:t>Right-click the </a:t>
            </a:r>
            <a:r>
              <a:rPr lang="en-US" sz="2400" b="1" smtClean="0"/>
              <a:t>Home</a:t>
            </a:r>
            <a:r>
              <a:rPr lang="en-US" sz="2400" smtClean="0"/>
              <a:t> tab and click </a:t>
            </a:r>
            <a:r>
              <a:rPr lang="en-US" sz="2400" b="1" smtClean="0"/>
              <a:t>Minimize the Ribbon</a:t>
            </a:r>
            <a:r>
              <a:rPr lang="en-US" sz="2400" smtClean="0"/>
              <a:t>; now, only the tabs remain on display, increasing your workspace.</a:t>
            </a:r>
          </a:p>
          <a:p>
            <a:pPr marL="514350" indent="-514350">
              <a:buFont typeface="Franklin Gothic Medium" pitchFamily="34" charset="0"/>
              <a:buAutoNum type="arabicPeriod" startAt="3"/>
            </a:pPr>
            <a:r>
              <a:rPr lang="en-US" sz="2400" smtClean="0"/>
              <a:t>Click the drop-down arrow on the right side of the Quick Access Toolbar to produce a menu of options, then select </a:t>
            </a:r>
            <a:r>
              <a:rPr lang="en-US" sz="2400" b="1" smtClean="0"/>
              <a:t>Minimize the Ribbon</a:t>
            </a:r>
            <a:r>
              <a:rPr lang="en-US" sz="2400" smtClean="0"/>
              <a:t> to turn off the option and make the Ribbon commands visible.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Onscreen Tools</a:t>
            </a:r>
            <a:endParaRPr lang="en-US" dirty="0"/>
          </a:p>
        </p:txBody>
      </p:sp>
      <p:sp>
        <p:nvSpPr>
          <p:cNvPr id="6147" name="Content Placeholder 2"/>
          <p:cNvSpPr>
            <a:spLocks noGrp="1"/>
          </p:cNvSpPr>
          <p:nvPr>
            <p:ph idx="1"/>
          </p:nvPr>
        </p:nvSpPr>
        <p:spPr>
          <a:xfrm>
            <a:off x="457200" y="1600200"/>
            <a:ext cx="8229600" cy="2286000"/>
          </a:xfrm>
        </p:spPr>
        <p:txBody>
          <a:bodyPr/>
          <a:lstStyle/>
          <a:p>
            <a:pPr marL="514350" indent="-514350">
              <a:buFont typeface="Franklin Gothic Medium" pitchFamily="34" charset="0"/>
              <a:buAutoNum type="arabicPeriod" startAt="6"/>
            </a:pPr>
            <a:r>
              <a:rPr lang="en-US" sz="2400" smtClean="0"/>
              <a:t>Right-click the </a:t>
            </a:r>
            <a:r>
              <a:rPr lang="en-US" sz="2400" b="1" smtClean="0"/>
              <a:t>Quick Access Toolbar </a:t>
            </a:r>
            <a:r>
              <a:rPr lang="en-US" sz="2400" smtClean="0"/>
              <a:t>again and choose </a:t>
            </a:r>
            <a:r>
              <a:rPr lang="en-US" sz="2400" b="1" smtClean="0"/>
              <a:t>Show Quick Access Toolbar Above the Ribbon </a:t>
            </a:r>
            <a:r>
              <a:rPr lang="en-US" sz="2400" smtClean="0"/>
              <a:t>from the pop-up menu.</a:t>
            </a:r>
          </a:p>
          <a:p>
            <a:pPr marL="514350" indent="-514350">
              <a:buFont typeface="Franklin Gothic Medium" pitchFamily="34" charset="0"/>
              <a:buAutoNum type="arabicPeriod" startAt="6"/>
            </a:pPr>
            <a:r>
              <a:rPr lang="en-US" sz="2400" smtClean="0"/>
              <a:t>Right-click the </a:t>
            </a:r>
            <a:r>
              <a:rPr lang="en-US" sz="2400" b="1" smtClean="0"/>
              <a:t>Open </a:t>
            </a:r>
            <a:r>
              <a:rPr lang="en-US" sz="2400" smtClean="0"/>
              <a:t>command, and select </a:t>
            </a:r>
            <a:r>
              <a:rPr lang="en-US" sz="2400" b="1" smtClean="0"/>
              <a:t>Remove from Quick Access Toolbar</a:t>
            </a:r>
            <a:r>
              <a:rPr lang="en-US" sz="2400" smtClean="0"/>
              <a:t>.</a:t>
            </a:r>
          </a:p>
          <a:p>
            <a:pPr marL="514350" indent="-514350">
              <a:buFont typeface="Franklin Gothic Medium" pitchFamily="34" charset="0"/>
              <a:buAutoNum type="arabicPeriod" startAt="6"/>
            </a:pPr>
            <a:endParaRPr lang="en-US" sz="2400" smtClean="0"/>
          </a:p>
          <a:p>
            <a:pPr marL="514350" indent="-514350"/>
            <a:endParaRPr lang="en-US" smtClean="0"/>
          </a:p>
        </p:txBody>
      </p:sp>
      <p:sp>
        <p:nvSpPr>
          <p:cNvPr id="3" name="TextBox 2"/>
          <p:cNvSpPr txBox="1"/>
          <p:nvPr/>
        </p:nvSpPr>
        <p:spPr>
          <a:xfrm>
            <a:off x="990600" y="4038600"/>
            <a:ext cx="7315200" cy="1938338"/>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b="1" dirty="0"/>
              <a:t>NOTE</a:t>
            </a:r>
            <a:r>
              <a:rPr lang="en-US" sz="2000" dirty="0"/>
              <a:t>: If you want to add commands to the Quick Access Toolbar that don’t appear in the drop-down list, click More Commands on the drop-down list. The Excel Options dialog box will open. You can also right-click the Quick Access Toolbar or any Ribbon tab and select Customize Quick Access Toolbar to open the Excel Options window.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Navigating the Ribbon</a:t>
            </a:r>
            <a:endParaRPr lang="en-US" dirty="0"/>
          </a:p>
        </p:txBody>
      </p:sp>
      <p:sp>
        <p:nvSpPr>
          <p:cNvPr id="13315"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a:lstStyle/>
          <a:p>
            <a:pPr marL="342900" indent="-342900" algn="l">
              <a:spcBef>
                <a:spcPct val="20000"/>
              </a:spcBef>
              <a:buClr>
                <a:srgbClr val="0000CC"/>
              </a:buClr>
              <a:buFontTx/>
              <a:buChar char="•"/>
            </a:pPr>
            <a:r>
              <a:rPr lang="en-US" sz="2400">
                <a:latin typeface="Franklin Gothic Book" pitchFamily="34" charset="0"/>
              </a:rPr>
              <a:t>The Ribbon organizes tools from the Menu Toolbar into an easier, more useful user interface.</a:t>
            </a:r>
          </a:p>
          <a:p>
            <a:pPr marL="342900" indent="-342900" algn="l">
              <a:spcBef>
                <a:spcPct val="20000"/>
              </a:spcBef>
              <a:buClr>
                <a:srgbClr val="0000CC"/>
              </a:buClr>
              <a:buFontTx/>
              <a:buChar char="•"/>
            </a:pPr>
            <a:r>
              <a:rPr lang="en-US" sz="2400">
                <a:latin typeface="Franklin Gothic Book" pitchFamily="34" charset="0"/>
              </a:rPr>
              <a:t>The Ribbon in Microsoft Office Excel 2010 is made up of a series of tabs, each related to specific kinds of tasks that users perform in Excel. </a:t>
            </a:r>
          </a:p>
          <a:p>
            <a:pPr marL="342900" indent="-342900" algn="l">
              <a:spcBef>
                <a:spcPct val="20000"/>
              </a:spcBef>
              <a:buClr>
                <a:srgbClr val="0000CC"/>
              </a:buClr>
              <a:buFontTx/>
              <a:buChar char="•"/>
            </a:pPr>
            <a:r>
              <a:rPr lang="en-US" sz="2400">
                <a:latin typeface="Franklin Gothic Book" pitchFamily="34" charset="0"/>
              </a:rPr>
              <a:t>By pressing and releasing the Alt key, you can reveal </a:t>
            </a:r>
            <a:r>
              <a:rPr lang="en-US" sz="2400" b="1" i="1">
                <a:latin typeface="Franklin Gothic Book" pitchFamily="34" charset="0"/>
              </a:rPr>
              <a:t>Keytips</a:t>
            </a:r>
            <a:r>
              <a:rPr lang="en-US" sz="2400" i="1">
                <a:latin typeface="Franklin Gothic Book" pitchFamily="34" charset="0"/>
              </a:rPr>
              <a:t>,</a:t>
            </a:r>
            <a:r>
              <a:rPr lang="en-US" sz="2400">
                <a:latin typeface="Franklin Gothic Book" pitchFamily="34" charset="0"/>
              </a:rPr>
              <a:t> or small “badges” displaying keyboard shortcuts for specific tabs and commands on the Ribbon and Quick Access Toolbar. </a:t>
            </a:r>
          </a:p>
          <a:p>
            <a:pPr marL="342900" indent="-342900" algn="l">
              <a:spcBef>
                <a:spcPct val="20000"/>
              </a:spcBef>
              <a:buClr>
                <a:srgbClr val="0000CC"/>
              </a:buClr>
              <a:buFontTx/>
              <a:buChar char="•"/>
            </a:pPr>
            <a:r>
              <a:rPr lang="en-US" sz="2400">
                <a:latin typeface="Franklin Gothic Book" pitchFamily="34" charset="0"/>
              </a:rPr>
              <a:t>Within each tab on the Ribbon, commands are organized into related tasks called command groups,</a:t>
            </a:r>
            <a:r>
              <a:rPr lang="en-US" sz="2400" b="1" i="1">
                <a:latin typeface="Franklin Gothic Book" pitchFamily="34" charset="0"/>
              </a:rPr>
              <a:t> </a:t>
            </a:r>
            <a:r>
              <a:rPr lang="en-US" sz="2400">
                <a:latin typeface="Franklin Gothic Book" pitchFamily="34" charset="0"/>
              </a:rPr>
              <a:t>as shown in Figure 1-3.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1-3: Home Tab Command Groups</a:t>
            </a:r>
            <a:endParaRPr lang="en-US" dirty="0"/>
          </a:p>
        </p:txBody>
      </p:sp>
      <p:pic>
        <p:nvPicPr>
          <p:cNvPr id="14339" name="Content Placeholder 3"/>
          <p:cNvPicPr>
            <a:picLocks noGrp="1" noChangeAspect="1"/>
          </p:cNvPicPr>
          <p:nvPr>
            <p:ph idx="1"/>
          </p:nvPr>
        </p:nvPicPr>
        <p:blipFill>
          <a:blip r:embed="rId2" cstate="print"/>
          <a:srcRect/>
          <a:stretch>
            <a:fillRect/>
          </a:stretch>
        </p:blipFill>
        <p:spPr>
          <a:xfrm>
            <a:off x="2057400" y="1905000"/>
            <a:ext cx="4997450" cy="40433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Navigate the Ribbon</a:t>
            </a:r>
            <a:endParaRPr lang="en-US" dirty="0"/>
          </a:p>
        </p:txBody>
      </p:sp>
      <p:sp>
        <p:nvSpPr>
          <p:cNvPr id="15363" name="Content Placeholder 2"/>
          <p:cNvSpPr>
            <a:spLocks noGrp="1"/>
          </p:cNvSpPr>
          <p:nvPr>
            <p:ph idx="1"/>
          </p:nvPr>
        </p:nvSpPr>
        <p:spPr>
          <a:xfrm>
            <a:off x="457200" y="1600200"/>
            <a:ext cx="8229600" cy="4876800"/>
          </a:xfrm>
        </p:spPr>
        <p:txBody>
          <a:bodyPr/>
          <a:lstStyle/>
          <a:p>
            <a:pPr marL="514350" indent="-514350">
              <a:buFont typeface="Franklin Gothic Medium" pitchFamily="34" charset="0"/>
              <a:buAutoNum type="arabicPeriod"/>
            </a:pPr>
            <a:r>
              <a:rPr lang="en-US" sz="2400" smtClean="0"/>
              <a:t>With the Home tab active, click cell A1; your screen should look similar to the one shown below.</a:t>
            </a:r>
          </a:p>
          <a:p>
            <a:pPr marL="514350" indent="-514350">
              <a:buFont typeface="Franklin Gothic Medium" pitchFamily="34" charset="0"/>
              <a:buAutoNum type="arabicPeriod"/>
            </a:pPr>
            <a:endParaRPr lang="en-US" sz="2800" smtClean="0"/>
          </a:p>
        </p:txBody>
      </p:sp>
      <p:pic>
        <p:nvPicPr>
          <p:cNvPr id="15364" name="Picture 2"/>
          <p:cNvPicPr>
            <a:picLocks noChangeAspect="1"/>
          </p:cNvPicPr>
          <p:nvPr/>
        </p:nvPicPr>
        <p:blipFill>
          <a:blip r:embed="rId2" cstate="print"/>
          <a:srcRect/>
          <a:stretch>
            <a:fillRect/>
          </a:stretch>
        </p:blipFill>
        <p:spPr bwMode="auto">
          <a:xfrm>
            <a:off x="1120775" y="2971800"/>
            <a:ext cx="7031038" cy="1498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Navigate the Ribbon</a:t>
            </a:r>
            <a:endParaRPr lang="en-US" dirty="0"/>
          </a:p>
        </p:txBody>
      </p:sp>
      <p:sp>
        <p:nvSpPr>
          <p:cNvPr id="16387" name="Content Placeholder 2"/>
          <p:cNvSpPr>
            <a:spLocks noGrp="1"/>
          </p:cNvSpPr>
          <p:nvPr>
            <p:ph idx="1"/>
          </p:nvPr>
        </p:nvSpPr>
        <p:spPr>
          <a:xfrm>
            <a:off x="457200" y="1600200"/>
            <a:ext cx="8229600" cy="4876800"/>
          </a:xfrm>
        </p:spPr>
        <p:txBody>
          <a:bodyPr/>
          <a:lstStyle/>
          <a:p>
            <a:pPr marL="514350" indent="-514350">
              <a:buFont typeface="Franklin Gothic Medium" pitchFamily="34" charset="0"/>
              <a:buAutoNum type="arabicPeriod" startAt="2"/>
            </a:pPr>
            <a:r>
              <a:rPr lang="en-US" sz="2400" smtClean="0"/>
              <a:t>Click the </a:t>
            </a:r>
            <a:r>
              <a:rPr lang="en-US" sz="2400" b="1" smtClean="0"/>
              <a:t>Insert </a:t>
            </a:r>
            <a:r>
              <a:rPr lang="en-US" sz="2400" smtClean="0"/>
              <a:t>tab; your screen should now look similar to the one shown below. Commands on the Insert tab enable you to add charts and illustrations and to perform other functions that enhance your Excel spreadsheets.</a:t>
            </a:r>
          </a:p>
        </p:txBody>
      </p:sp>
      <p:pic>
        <p:nvPicPr>
          <p:cNvPr id="16388" name="Picture 3"/>
          <p:cNvPicPr>
            <a:picLocks noChangeAspect="1"/>
          </p:cNvPicPr>
          <p:nvPr/>
        </p:nvPicPr>
        <p:blipFill>
          <a:blip r:embed="rId2" cstate="print"/>
          <a:srcRect/>
          <a:stretch>
            <a:fillRect/>
          </a:stretch>
        </p:blipFill>
        <p:spPr bwMode="auto">
          <a:xfrm>
            <a:off x="1295400" y="3552825"/>
            <a:ext cx="6478588" cy="16383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Navigate the Ribbon</a:t>
            </a:r>
            <a:endParaRPr lang="en-US" dirty="0"/>
          </a:p>
        </p:txBody>
      </p:sp>
      <p:sp>
        <p:nvSpPr>
          <p:cNvPr id="17411" name="Content Placeholder 2"/>
          <p:cNvSpPr>
            <a:spLocks noGrp="1"/>
          </p:cNvSpPr>
          <p:nvPr>
            <p:ph idx="1"/>
          </p:nvPr>
        </p:nvSpPr>
        <p:spPr>
          <a:xfrm>
            <a:off x="457200" y="1600200"/>
            <a:ext cx="8229600" cy="4876800"/>
          </a:xfrm>
        </p:spPr>
        <p:txBody>
          <a:bodyPr/>
          <a:lstStyle/>
          <a:p>
            <a:pPr marL="514350" indent="-514350">
              <a:buFont typeface="Franklin Gothic Medium" pitchFamily="34" charset="0"/>
              <a:buAutoNum type="arabicPeriod" startAt="3"/>
            </a:pPr>
            <a:r>
              <a:rPr lang="en-US" sz="2400" smtClean="0"/>
              <a:t>Click the </a:t>
            </a:r>
            <a:r>
              <a:rPr lang="en-US" sz="2400" b="1" smtClean="0"/>
              <a:t>Home </a:t>
            </a:r>
            <a:r>
              <a:rPr lang="en-US" sz="2400" smtClean="0"/>
              <a:t>tab.</a:t>
            </a:r>
          </a:p>
          <a:p>
            <a:pPr marL="514350" indent="-514350">
              <a:buFont typeface="Franklin Gothic Medium" pitchFamily="34" charset="0"/>
              <a:buAutoNum type="arabicPeriod" startAt="3"/>
            </a:pPr>
            <a:r>
              <a:rPr lang="en-US" sz="2400" smtClean="0"/>
              <a:t>Press and release the </a:t>
            </a:r>
            <a:r>
              <a:rPr lang="en-US" sz="2400" b="1" smtClean="0"/>
              <a:t>Alt</a:t>
            </a:r>
            <a:r>
              <a:rPr lang="en-US" sz="2400" smtClean="0"/>
              <a:t> key to produce onscreen Keytips that show keyboard shortcuts for certain commands (see Figure 1-6).</a:t>
            </a:r>
          </a:p>
          <a:p>
            <a:pPr marL="514350" indent="-514350">
              <a:buFont typeface="Franklin Gothic Medium" pitchFamily="34" charset="0"/>
              <a:buAutoNum type="arabicPeriod" startAt="3"/>
            </a:pPr>
            <a:endParaRPr lang="en-US" sz="2800" smtClean="0"/>
          </a:p>
          <a:p>
            <a:pPr marL="514350" indent="-514350">
              <a:buFont typeface="Franklin Gothic Medium" pitchFamily="34" charset="0"/>
              <a:buAutoNum type="arabicPeriod" startAt="3"/>
            </a:pPr>
            <a:endParaRPr lang="en-US" sz="2800" smtClean="0"/>
          </a:p>
          <a:p>
            <a:pPr marL="514350" indent="-514350">
              <a:buFont typeface="Franklin Gothic Medium" pitchFamily="34" charset="0"/>
              <a:buAutoNum type="arabicPeriod" startAt="3"/>
            </a:pPr>
            <a:endParaRPr lang="en-US" sz="2800" smtClean="0"/>
          </a:p>
          <a:p>
            <a:pPr marL="514350" indent="-514350">
              <a:buFont typeface="Franklin Gothic Medium" pitchFamily="34" charset="0"/>
              <a:buAutoNum type="arabicPeriod" startAt="3"/>
            </a:pPr>
            <a:endParaRPr lang="en-US" sz="2800" smtClean="0"/>
          </a:p>
          <a:p>
            <a:pPr marL="514350" indent="-514350">
              <a:buFont typeface="Franklin Gothic Medium" pitchFamily="34" charset="0"/>
              <a:buAutoNum type="arabicPeriod" startAt="3"/>
            </a:pPr>
            <a:r>
              <a:rPr lang="en-US" sz="2400" smtClean="0"/>
              <a:t>Press the </a:t>
            </a:r>
            <a:r>
              <a:rPr lang="en-US" sz="2400" b="1" smtClean="0"/>
              <a:t>Esc </a:t>
            </a:r>
            <a:r>
              <a:rPr lang="en-US" sz="2400" smtClean="0"/>
              <a:t>key or press the </a:t>
            </a:r>
            <a:r>
              <a:rPr lang="en-US" sz="2400" b="1" smtClean="0"/>
              <a:t>Alt</a:t>
            </a:r>
            <a:r>
              <a:rPr lang="en-US" sz="2400" smtClean="0"/>
              <a:t> key again to turn off the Keytips.</a:t>
            </a:r>
          </a:p>
        </p:txBody>
      </p:sp>
      <p:pic>
        <p:nvPicPr>
          <p:cNvPr id="17412" name="Picture 2"/>
          <p:cNvPicPr>
            <a:picLocks noChangeAspect="1"/>
          </p:cNvPicPr>
          <p:nvPr/>
        </p:nvPicPr>
        <p:blipFill>
          <a:blip r:embed="rId3" cstate="print"/>
          <a:srcRect/>
          <a:stretch>
            <a:fillRect/>
          </a:stretch>
        </p:blipFill>
        <p:spPr bwMode="auto">
          <a:xfrm>
            <a:off x="1828800" y="3352800"/>
            <a:ext cx="5562600" cy="16113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Introducing Backstage</a:t>
            </a:r>
            <a:endParaRPr lang="en-US" dirty="0"/>
          </a:p>
        </p:txBody>
      </p:sp>
      <p:sp>
        <p:nvSpPr>
          <p:cNvPr id="18435"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a:lstStyle/>
          <a:p>
            <a:pPr marL="342900" indent="-342900" algn="l">
              <a:spcBef>
                <a:spcPct val="20000"/>
              </a:spcBef>
              <a:buClr>
                <a:srgbClr val="0000CC"/>
              </a:buClr>
              <a:buFontTx/>
              <a:buChar char="•"/>
            </a:pPr>
            <a:r>
              <a:rPr lang="en-US" sz="2400">
                <a:latin typeface="Franklin Gothic Book" pitchFamily="34" charset="0"/>
              </a:rPr>
              <a:t>The Backstage view enables you to easily navigate and customize the different features you most frequently use in Excel. </a:t>
            </a:r>
          </a:p>
          <a:p>
            <a:pPr marL="342900" indent="-342900" algn="l">
              <a:spcBef>
                <a:spcPct val="20000"/>
              </a:spcBef>
              <a:buClr>
                <a:srgbClr val="0000CC"/>
              </a:buClr>
              <a:buFontTx/>
              <a:buChar char="•"/>
            </a:pPr>
            <a:r>
              <a:rPr lang="en-US" sz="2400">
                <a:latin typeface="Franklin Gothic Book" pitchFamily="34" charset="0"/>
              </a:rPr>
              <a:t>Backstage will be covered in more depth in Lesson 2. In this lesson, you will learn how to access it.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Access Backstage</a:t>
            </a:r>
            <a:endParaRPr lang="en-US" dirty="0"/>
          </a:p>
        </p:txBody>
      </p:sp>
      <p:sp>
        <p:nvSpPr>
          <p:cNvPr id="19459" name="Content Placeholder 2"/>
          <p:cNvSpPr>
            <a:spLocks noGrp="1"/>
          </p:cNvSpPr>
          <p:nvPr>
            <p:ph idx="1"/>
          </p:nvPr>
        </p:nvSpPr>
        <p:spPr>
          <a:xfrm>
            <a:off x="457200" y="1600200"/>
            <a:ext cx="8229600" cy="4876800"/>
          </a:xfrm>
        </p:spPr>
        <p:txBody>
          <a:bodyPr/>
          <a:lstStyle/>
          <a:p>
            <a:pPr marL="514350" indent="-514350">
              <a:buFont typeface="Franklin Gothic Medium" pitchFamily="34" charset="0"/>
              <a:buAutoNum type="arabicPeriod"/>
            </a:pPr>
            <a:r>
              <a:rPr lang="en-US" sz="2400" smtClean="0"/>
              <a:t>Click the </a:t>
            </a:r>
            <a:r>
              <a:rPr lang="en-US" sz="2400" b="1" smtClean="0"/>
              <a:t>File</a:t>
            </a:r>
            <a:r>
              <a:rPr lang="en-US" sz="2400" smtClean="0"/>
              <a:t> Tab. This opens Backstage view:</a:t>
            </a:r>
          </a:p>
          <a:p>
            <a:pPr marL="514350" indent="-514350">
              <a:buFont typeface="Franklin Gothic Medium" pitchFamily="34" charset="0"/>
              <a:buAutoNum type="arabicPeriod"/>
            </a:pPr>
            <a:endParaRPr lang="en-US" sz="2400" smtClean="0"/>
          </a:p>
          <a:p>
            <a:pPr marL="514350" indent="-514350">
              <a:buFont typeface="Franklin Gothic Medium" pitchFamily="34" charset="0"/>
              <a:buAutoNum type="arabicPeriod"/>
            </a:pPr>
            <a:endParaRPr lang="en-US" sz="2400" smtClean="0"/>
          </a:p>
          <a:p>
            <a:pPr marL="514350" indent="-514350">
              <a:buFont typeface="Franklin Gothic Medium" pitchFamily="34" charset="0"/>
              <a:buAutoNum type="arabicPeriod"/>
            </a:pPr>
            <a:endParaRPr lang="en-US" sz="2400" smtClean="0"/>
          </a:p>
          <a:p>
            <a:pPr marL="514350" indent="-514350">
              <a:buFont typeface="Franklin Gothic Medium" pitchFamily="34" charset="0"/>
              <a:buAutoNum type="arabicPeriod"/>
            </a:pPr>
            <a:endParaRPr lang="en-US" sz="2400" smtClean="0"/>
          </a:p>
          <a:p>
            <a:pPr marL="514350" indent="-514350">
              <a:buFont typeface="Franklin Gothic Medium" pitchFamily="34" charset="0"/>
              <a:buAutoNum type="arabicPeriod"/>
            </a:pPr>
            <a:endParaRPr lang="en-US" sz="2400" smtClean="0"/>
          </a:p>
          <a:p>
            <a:pPr marL="514350" indent="-514350">
              <a:buFont typeface="Franklin Gothic Medium" pitchFamily="34" charset="0"/>
              <a:buAutoNum type="arabicPeriod"/>
            </a:pPr>
            <a:endParaRPr lang="en-US" sz="2400" smtClean="0"/>
          </a:p>
          <a:p>
            <a:pPr marL="514350" indent="-514350">
              <a:buFont typeface="Franklin Gothic Medium" pitchFamily="34" charset="0"/>
              <a:buAutoNum type="arabicPeriod"/>
            </a:pPr>
            <a:endParaRPr lang="en-US" sz="2400" smtClean="0"/>
          </a:p>
          <a:p>
            <a:pPr marL="514350" indent="-514350">
              <a:buFont typeface="Franklin Gothic Medium" pitchFamily="34" charset="0"/>
              <a:buAutoNum type="arabicPeriod"/>
            </a:pPr>
            <a:endParaRPr lang="en-US" sz="2400" smtClean="0"/>
          </a:p>
          <a:p>
            <a:pPr marL="514350" indent="-514350">
              <a:buFont typeface="Franklin Gothic Medium" pitchFamily="34" charset="0"/>
              <a:buAutoNum type="arabicPeriod"/>
            </a:pPr>
            <a:r>
              <a:rPr lang="en-US" sz="2400" smtClean="0"/>
              <a:t>Notice that the view is green. Office 2010 uses customized colors for each application you use.</a:t>
            </a:r>
          </a:p>
        </p:txBody>
      </p:sp>
      <p:pic>
        <p:nvPicPr>
          <p:cNvPr id="19460" name="Picture 3"/>
          <p:cNvPicPr>
            <a:picLocks noChangeAspect="1"/>
          </p:cNvPicPr>
          <p:nvPr/>
        </p:nvPicPr>
        <p:blipFill>
          <a:blip r:embed="rId3" cstate="print"/>
          <a:srcRect/>
          <a:stretch>
            <a:fillRect/>
          </a:stretch>
        </p:blipFill>
        <p:spPr bwMode="auto">
          <a:xfrm>
            <a:off x="1905000" y="2133600"/>
            <a:ext cx="4953000" cy="32416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the Microsoft Office File Tab</a:t>
            </a:r>
            <a:br>
              <a:rPr lang="en-US" dirty="0" smtClean="0"/>
            </a:br>
            <a:r>
              <a:rPr lang="en-US" dirty="0" smtClean="0"/>
              <a:t>and Backstage View</a:t>
            </a:r>
            <a:endParaRPr lang="en-US" dirty="0"/>
          </a:p>
        </p:txBody>
      </p:sp>
      <p:sp>
        <p:nvSpPr>
          <p:cNvPr id="20483"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a:lstStyle/>
          <a:p>
            <a:pPr marL="342900" indent="-342900" algn="l">
              <a:spcBef>
                <a:spcPct val="20000"/>
              </a:spcBef>
              <a:buClr>
                <a:srgbClr val="0000CC"/>
              </a:buClr>
              <a:buFontTx/>
              <a:buChar char="•"/>
            </a:pPr>
            <a:r>
              <a:rPr lang="en-US" sz="2400">
                <a:latin typeface="Franklin Gothic Book" pitchFamily="34" charset="0"/>
              </a:rPr>
              <a:t>In Microsoft Office 2010, the Office button is replaced by the </a:t>
            </a:r>
            <a:r>
              <a:rPr lang="en-US" sz="2400" b="1" i="1">
                <a:latin typeface="Franklin Gothic Book" pitchFamily="34" charset="0"/>
              </a:rPr>
              <a:t>File tab</a:t>
            </a:r>
            <a:r>
              <a:rPr lang="en-US" sz="2400">
                <a:latin typeface="Franklin Gothic Book" pitchFamily="34" charset="0"/>
              </a:rPr>
              <a:t>. </a:t>
            </a:r>
          </a:p>
          <a:p>
            <a:pPr marL="342900" indent="-342900" algn="l">
              <a:spcBef>
                <a:spcPct val="20000"/>
              </a:spcBef>
              <a:buClr>
                <a:srgbClr val="0000CC"/>
              </a:buClr>
              <a:buFontTx/>
              <a:buChar char="•"/>
            </a:pPr>
            <a:r>
              <a:rPr lang="en-US" sz="2400">
                <a:latin typeface="Franklin Gothic Book" pitchFamily="34" charset="0"/>
              </a:rPr>
              <a:t>Clicking the File tab takes you to the Microsoft Office Backstage view, with its navigation bar of commands extending down the left side of the Excel window. </a:t>
            </a:r>
          </a:p>
          <a:p>
            <a:pPr marL="342900" indent="-342900" algn="l">
              <a:spcBef>
                <a:spcPct val="20000"/>
              </a:spcBef>
              <a:buClr>
                <a:srgbClr val="0000CC"/>
              </a:buClr>
              <a:buFontTx/>
              <a:buChar char="•"/>
            </a:pPr>
            <a:r>
              <a:rPr lang="en-US" sz="2400" b="1" i="1">
                <a:latin typeface="Franklin Gothic Book" pitchFamily="34" charset="0"/>
              </a:rPr>
              <a:t>Backstage</a:t>
            </a:r>
            <a:r>
              <a:rPr lang="en-US" sz="2400" i="1">
                <a:latin typeface="Franklin Gothic Book" pitchFamily="34" charset="0"/>
              </a:rPr>
              <a:t> </a:t>
            </a:r>
            <a:r>
              <a:rPr lang="en-US" sz="2400">
                <a:latin typeface="Franklin Gothic Book" pitchFamily="34" charset="0"/>
              </a:rPr>
              <a:t>view helps you access and use file management features, just as the Ribbon offers commands that control Excel’s authoring features.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Objectives</a:t>
            </a:r>
          </a:p>
        </p:txBody>
      </p:sp>
      <p:sp>
        <p:nvSpPr>
          <p:cNvPr id="3075" name="Rectangle 22"/>
          <p:cNvSpPr>
            <a:spLocks noChangeArrowheads="1"/>
          </p:cNvSpPr>
          <p:nvPr/>
        </p:nvSpPr>
        <p:spPr bwMode="auto">
          <a:xfrm>
            <a:off x="457200" y="1447800"/>
            <a:ext cx="8229600" cy="5029200"/>
          </a:xfrm>
          <a:prstGeom prst="rect">
            <a:avLst/>
          </a:prstGeom>
          <a:noFill/>
          <a:ln w="9525">
            <a:noFill/>
            <a:miter lim="800000"/>
            <a:headEnd/>
            <a:tailEnd/>
          </a:ln>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3076" name="Picture 1"/>
          <p:cNvPicPr>
            <a:picLocks noChangeAspect="1"/>
          </p:cNvPicPr>
          <p:nvPr/>
        </p:nvPicPr>
        <p:blipFill>
          <a:blip r:embed="rId3" cstate="print"/>
          <a:srcRect/>
          <a:stretch>
            <a:fillRect/>
          </a:stretch>
        </p:blipFill>
        <p:spPr bwMode="auto">
          <a:xfrm>
            <a:off x="566738" y="1800225"/>
            <a:ext cx="7935912" cy="30765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File Tab to Open Backstage View and Create a New Workbook</a:t>
            </a:r>
            <a:endParaRPr lang="en-US" dirty="0"/>
          </a:p>
        </p:txBody>
      </p:sp>
      <p:sp>
        <p:nvSpPr>
          <p:cNvPr id="21507" name="Content Placeholder 2"/>
          <p:cNvSpPr>
            <a:spLocks noGrp="1"/>
          </p:cNvSpPr>
          <p:nvPr>
            <p:ph idx="1"/>
          </p:nvPr>
        </p:nvSpPr>
        <p:spPr>
          <a:xfrm>
            <a:off x="457200" y="1600200"/>
            <a:ext cx="8229600" cy="4876800"/>
          </a:xfrm>
        </p:spPr>
        <p:txBody>
          <a:bodyPr/>
          <a:lstStyle/>
          <a:p>
            <a:pPr marL="457200" indent="-457200">
              <a:buFont typeface="Franklin Gothic Medium" pitchFamily="34" charset="0"/>
              <a:buAutoNum type="arabicPeriod"/>
            </a:pPr>
            <a:r>
              <a:rPr lang="en-US" sz="2400" smtClean="0"/>
              <a:t>Click the </a:t>
            </a:r>
            <a:r>
              <a:rPr lang="en-US" sz="2400" b="1" smtClean="0"/>
              <a:t>File </a:t>
            </a:r>
            <a:r>
              <a:rPr lang="en-US" sz="2400" smtClean="0"/>
              <a:t>tab to open Backstage view.</a:t>
            </a:r>
          </a:p>
          <a:p>
            <a:pPr marL="457200" indent="-457200">
              <a:buFont typeface="Franklin Gothic Medium" pitchFamily="34" charset="0"/>
              <a:buAutoNum type="arabicPeriod"/>
            </a:pPr>
            <a:r>
              <a:rPr lang="en-US" sz="2400" smtClean="0"/>
              <a:t>Click </a:t>
            </a:r>
            <a:r>
              <a:rPr lang="en-US" sz="2400" b="1" smtClean="0"/>
              <a:t>Close </a:t>
            </a:r>
            <a:r>
              <a:rPr lang="en-US" sz="2400" smtClean="0"/>
              <a:t>in the navigation bar; your workbook disappears, but Excel remains open.</a:t>
            </a:r>
          </a:p>
          <a:p>
            <a:pPr marL="457200" indent="-457200">
              <a:buFont typeface="Franklin Gothic Medium" pitchFamily="34" charset="0"/>
              <a:buAutoNum type="arabicPeriod"/>
            </a:pPr>
            <a:r>
              <a:rPr lang="en-US" sz="2400" smtClean="0"/>
              <a:t>Click the </a:t>
            </a:r>
            <a:r>
              <a:rPr lang="en-US" sz="2400" b="1" smtClean="0"/>
              <a:t>File </a:t>
            </a:r>
            <a:r>
              <a:rPr lang="en-US" sz="2400" smtClean="0"/>
              <a:t>tab</a:t>
            </a:r>
            <a:r>
              <a:rPr lang="en-US" sz="2400" b="1" smtClean="0"/>
              <a:t> </a:t>
            </a:r>
            <a:r>
              <a:rPr lang="en-US" sz="2400" smtClean="0"/>
              <a:t>again, then click </a:t>
            </a:r>
            <a:r>
              <a:rPr lang="en-US" sz="2400" b="1" smtClean="0"/>
              <a:t>New</a:t>
            </a:r>
            <a:r>
              <a:rPr lang="en-US" sz="2400" smtClean="0"/>
              <a:t>; the </a:t>
            </a:r>
            <a:r>
              <a:rPr lang="en-US" sz="2400" i="1" smtClean="0"/>
              <a:t>Available</a:t>
            </a:r>
            <a:r>
              <a:rPr lang="en-US" sz="2400" b="1" i="1" smtClean="0"/>
              <a:t> </a:t>
            </a:r>
            <a:r>
              <a:rPr lang="en-US" sz="2400" i="1" smtClean="0"/>
              <a:t>Templates</a:t>
            </a:r>
            <a:r>
              <a:rPr lang="en-US" sz="2400" b="1" smtClean="0"/>
              <a:t> </a:t>
            </a:r>
            <a:r>
              <a:rPr lang="en-US" sz="2400" smtClean="0"/>
              <a:t>pane opens (see the figure on the next slide).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File Tab to Open Backstage View and Create a New Workbook</a:t>
            </a:r>
            <a:endParaRPr lang="en-US" dirty="0"/>
          </a:p>
        </p:txBody>
      </p:sp>
      <p:sp>
        <p:nvSpPr>
          <p:cNvPr id="22531" name="Content Placeholder 2"/>
          <p:cNvSpPr>
            <a:spLocks noGrp="1"/>
          </p:cNvSpPr>
          <p:nvPr>
            <p:ph idx="1"/>
          </p:nvPr>
        </p:nvSpPr>
        <p:spPr>
          <a:xfrm>
            <a:off x="457200" y="1600200"/>
            <a:ext cx="8229600" cy="4876800"/>
          </a:xfrm>
        </p:spPr>
        <p:txBody>
          <a:bodyPr/>
          <a:lstStyle/>
          <a:p>
            <a:pPr marL="457200" indent="-457200">
              <a:buFont typeface="Franklin Gothic Medium" pitchFamily="34" charset="0"/>
              <a:buAutoNum type="arabicPeriod" startAt="4"/>
            </a:pPr>
            <a:endParaRPr lang="en-US" sz="2400" smtClean="0"/>
          </a:p>
          <a:p>
            <a:pPr marL="457200" indent="-457200">
              <a:buFont typeface="Franklin Gothic Medium" pitchFamily="34" charset="0"/>
              <a:buAutoNum type="arabicPeriod" startAt="4"/>
            </a:pPr>
            <a:endParaRPr lang="en-US" sz="2400" smtClean="0"/>
          </a:p>
          <a:p>
            <a:pPr marL="457200" indent="-457200">
              <a:buFont typeface="Franklin Gothic Medium" pitchFamily="34" charset="0"/>
              <a:buAutoNum type="arabicPeriod" startAt="4"/>
            </a:pPr>
            <a:endParaRPr lang="en-US" sz="2400" smtClean="0"/>
          </a:p>
          <a:p>
            <a:pPr marL="457200" indent="-457200">
              <a:buFont typeface="Franklin Gothic Medium" pitchFamily="34" charset="0"/>
              <a:buAutoNum type="arabicPeriod" startAt="4"/>
            </a:pPr>
            <a:endParaRPr lang="en-US" sz="2400" smtClean="0"/>
          </a:p>
          <a:p>
            <a:pPr marL="457200" indent="-457200">
              <a:buFont typeface="Franklin Gothic Medium" pitchFamily="34" charset="0"/>
              <a:buAutoNum type="arabicPeriod" startAt="4"/>
            </a:pPr>
            <a:endParaRPr lang="en-US" sz="2400" smtClean="0"/>
          </a:p>
          <a:p>
            <a:pPr marL="457200" indent="-457200">
              <a:buFont typeface="Franklin Gothic Medium" pitchFamily="34" charset="0"/>
              <a:buAutoNum type="arabicPeriod" startAt="4"/>
            </a:pPr>
            <a:endParaRPr lang="en-US" sz="2400" smtClean="0"/>
          </a:p>
          <a:p>
            <a:pPr marL="457200" indent="-457200">
              <a:buFont typeface="Franklin Gothic Medium" pitchFamily="34" charset="0"/>
              <a:buAutoNum type="arabicPeriod" startAt="4"/>
            </a:pPr>
            <a:endParaRPr lang="en-US" sz="2400" smtClean="0"/>
          </a:p>
          <a:p>
            <a:pPr marL="457200" indent="-457200">
              <a:buFont typeface="Franklin Gothic Medium" pitchFamily="34" charset="0"/>
              <a:buAutoNum type="arabicPeriod" startAt="4"/>
            </a:pPr>
            <a:endParaRPr lang="en-US" sz="2400" smtClean="0"/>
          </a:p>
          <a:p>
            <a:pPr marL="457200" indent="-457200">
              <a:buFont typeface="Franklin Gothic Medium" pitchFamily="34" charset="0"/>
              <a:buAutoNum type="arabicPeriod" startAt="4"/>
            </a:pPr>
            <a:endParaRPr lang="en-US" sz="2400" smtClean="0"/>
          </a:p>
          <a:p>
            <a:pPr marL="457200" indent="-457200">
              <a:buFont typeface="Franklin Gothic Medium" pitchFamily="34" charset="0"/>
              <a:buAutoNum type="arabicPeriod" startAt="4"/>
            </a:pPr>
            <a:r>
              <a:rPr lang="en-US" sz="2400" smtClean="0"/>
              <a:t>Click Blank</a:t>
            </a:r>
            <a:r>
              <a:rPr lang="en-US" sz="2400" b="1" smtClean="0"/>
              <a:t> </a:t>
            </a:r>
            <a:r>
              <a:rPr lang="en-US" sz="2400" smtClean="0"/>
              <a:t>Workbook in the </a:t>
            </a:r>
            <a:r>
              <a:rPr lang="en-US" sz="2400" i="1" smtClean="0"/>
              <a:t>Available</a:t>
            </a:r>
            <a:r>
              <a:rPr lang="en-US" sz="2400" b="1" i="1" smtClean="0"/>
              <a:t> </a:t>
            </a:r>
            <a:r>
              <a:rPr lang="en-US" sz="2400" i="1" smtClean="0"/>
              <a:t>Templates</a:t>
            </a:r>
            <a:r>
              <a:rPr lang="en-US" sz="2400" smtClean="0"/>
              <a:t> pane, and then click </a:t>
            </a:r>
            <a:r>
              <a:rPr lang="en-US" sz="2400" b="1" smtClean="0"/>
              <a:t>Create</a:t>
            </a:r>
            <a:r>
              <a:rPr lang="en-US" sz="2400" smtClean="0"/>
              <a:t>. A new blank workbook is opened.</a:t>
            </a:r>
          </a:p>
        </p:txBody>
      </p:sp>
      <p:pic>
        <p:nvPicPr>
          <p:cNvPr id="22532" name="Picture 2"/>
          <p:cNvPicPr>
            <a:picLocks noChangeAspect="1"/>
          </p:cNvPicPr>
          <p:nvPr/>
        </p:nvPicPr>
        <p:blipFill>
          <a:blip r:embed="rId2" cstate="print"/>
          <a:srcRect/>
          <a:stretch>
            <a:fillRect/>
          </a:stretch>
        </p:blipFill>
        <p:spPr bwMode="auto">
          <a:xfrm>
            <a:off x="1681163" y="1828800"/>
            <a:ext cx="5781675" cy="35433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Changing Excel’s View</a:t>
            </a:r>
            <a:endParaRPr lang="en-US" dirty="0"/>
          </a:p>
        </p:txBody>
      </p:sp>
      <p:sp>
        <p:nvSpPr>
          <p:cNvPr id="23555"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a:lstStyle/>
          <a:p>
            <a:pPr marL="342900" indent="-342900" algn="l">
              <a:spcBef>
                <a:spcPct val="20000"/>
              </a:spcBef>
              <a:buClr>
                <a:srgbClr val="0000CC"/>
              </a:buClr>
              <a:buFontTx/>
              <a:buChar char="•"/>
            </a:pPr>
            <a:r>
              <a:rPr lang="en-US" sz="2400">
                <a:latin typeface="Franklin Gothic Book" pitchFamily="34" charset="0"/>
              </a:rPr>
              <a:t>On the Ribbon, the View tab holds commands for controlling the appearance of the displayed document. You can also open and arrange new windows and split windows for side-by-side document views.</a:t>
            </a:r>
          </a:p>
          <a:p>
            <a:pPr marL="342900" indent="-342900" algn="l">
              <a:spcBef>
                <a:spcPct val="20000"/>
              </a:spcBef>
              <a:buClr>
                <a:srgbClr val="0000CC"/>
              </a:buClr>
              <a:buFontTx/>
              <a:buChar char="•"/>
            </a:pPr>
            <a:r>
              <a:rPr lang="en-US" sz="2400">
                <a:latin typeface="Franklin Gothic Book" pitchFamily="34" charset="0"/>
              </a:rPr>
              <a:t>Some command group headers in the Ribbon tabs have an arrow in their lower-right corner; this is called a </a:t>
            </a:r>
            <a:r>
              <a:rPr lang="en-US" sz="2400" b="1" i="1">
                <a:latin typeface="Franklin Gothic Book" pitchFamily="34" charset="0"/>
              </a:rPr>
              <a:t>Dialog Box Launcher</a:t>
            </a:r>
            <a:r>
              <a:rPr lang="en-US" sz="2400">
                <a:latin typeface="Franklin Gothic Book" pitchFamily="34" charset="0"/>
              </a:rPr>
              <a:t>. Clicking the arrow opens a dialog box, or a task pane containing more options for that particular group of commands.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Change Excel’s View</a:t>
            </a:r>
            <a:endParaRPr lang="en-US" dirty="0"/>
          </a:p>
        </p:txBody>
      </p:sp>
      <p:sp>
        <p:nvSpPr>
          <p:cNvPr id="24579" name="Content Placeholder 2"/>
          <p:cNvSpPr>
            <a:spLocks noGrp="1"/>
          </p:cNvSpPr>
          <p:nvPr>
            <p:ph idx="1"/>
          </p:nvPr>
        </p:nvSpPr>
        <p:spPr>
          <a:xfrm>
            <a:off x="457200" y="1600200"/>
            <a:ext cx="8229600" cy="4876800"/>
          </a:xfrm>
        </p:spPr>
        <p:txBody>
          <a:bodyPr/>
          <a:lstStyle/>
          <a:p>
            <a:pPr marL="457200" indent="-457200">
              <a:buFont typeface="Franklin Gothic Medium" pitchFamily="34" charset="0"/>
              <a:buAutoNum type="arabicPeriod"/>
            </a:pPr>
            <a:r>
              <a:rPr lang="en-US" sz="2400" smtClean="0"/>
              <a:t>The Home tab should be active. If not, click the </a:t>
            </a:r>
            <a:r>
              <a:rPr lang="en-US" sz="2400" b="1" smtClean="0"/>
              <a:t>Home</a:t>
            </a:r>
            <a:r>
              <a:rPr lang="en-US" sz="2400" smtClean="0"/>
              <a:t> tab.</a:t>
            </a:r>
          </a:p>
          <a:p>
            <a:pPr marL="457200" indent="-457200">
              <a:buFont typeface="Franklin Gothic Medium" pitchFamily="34" charset="0"/>
              <a:buAutoNum type="arabicPeriod"/>
            </a:pPr>
            <a:r>
              <a:rPr lang="en-US" sz="2400" smtClean="0"/>
              <a:t>Select cell </a:t>
            </a:r>
            <a:r>
              <a:rPr lang="en-US" sz="2400" b="1" smtClean="0"/>
              <a:t>A1</a:t>
            </a:r>
            <a:r>
              <a:rPr lang="en-US" sz="2400" smtClean="0"/>
              <a:t> to make this cell active. Then type </a:t>
            </a:r>
            <a:r>
              <a:rPr lang="en-US" sz="2400" b="1" smtClean="0"/>
              <a:t>456</a:t>
            </a:r>
            <a:r>
              <a:rPr lang="en-US" sz="2400" smtClean="0"/>
              <a:t> and press </a:t>
            </a:r>
            <a:r>
              <a:rPr lang="en-US" sz="2400" b="1" smtClean="0"/>
              <a:t>Tab</a:t>
            </a:r>
            <a:r>
              <a:rPr lang="en-US" sz="2400" smtClean="0"/>
              <a:t>.</a:t>
            </a:r>
          </a:p>
          <a:p>
            <a:pPr marL="457200" indent="-457200">
              <a:buFont typeface="Franklin Gothic Medium" pitchFamily="34" charset="0"/>
              <a:buAutoNum type="arabicPeriod"/>
            </a:pPr>
            <a:r>
              <a:rPr lang="en-US" sz="2400" smtClean="0"/>
              <a:t>Click the Dialog Box Launcher arrow in the lower-right corner of the Font group of commands. The </a:t>
            </a:r>
            <a:r>
              <a:rPr lang="en-US" sz="2400" i="1" smtClean="0"/>
              <a:t>Format Cells </a:t>
            </a:r>
            <a:r>
              <a:rPr lang="en-US" sz="2400" smtClean="0"/>
              <a:t>dialog box (shown below) opens.</a:t>
            </a:r>
          </a:p>
          <a:p>
            <a:pPr marL="457200" indent="-457200">
              <a:buFont typeface="Franklin Gothic Medium" pitchFamily="34" charset="0"/>
              <a:buAutoNum type="arabicPeriod"/>
            </a:pPr>
            <a:endParaRPr lang="en-US" sz="2400" smtClean="0"/>
          </a:p>
        </p:txBody>
      </p:sp>
      <p:pic>
        <p:nvPicPr>
          <p:cNvPr id="24580" name="Picture 2"/>
          <p:cNvPicPr>
            <a:picLocks noChangeAspect="1"/>
          </p:cNvPicPr>
          <p:nvPr/>
        </p:nvPicPr>
        <p:blipFill>
          <a:blip r:embed="rId2" cstate="print"/>
          <a:srcRect/>
          <a:stretch>
            <a:fillRect/>
          </a:stretch>
        </p:blipFill>
        <p:spPr bwMode="auto">
          <a:xfrm>
            <a:off x="3276600" y="4191000"/>
            <a:ext cx="2409825" cy="22193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Change Excel’s View</a:t>
            </a:r>
            <a:endParaRPr lang="en-US" dirty="0"/>
          </a:p>
        </p:txBody>
      </p:sp>
      <p:sp>
        <p:nvSpPr>
          <p:cNvPr id="25603" name="Content Placeholder 2"/>
          <p:cNvSpPr>
            <a:spLocks noGrp="1"/>
          </p:cNvSpPr>
          <p:nvPr>
            <p:ph idx="1"/>
          </p:nvPr>
        </p:nvSpPr>
        <p:spPr>
          <a:xfrm>
            <a:off x="457200" y="1600200"/>
            <a:ext cx="8229600" cy="4876800"/>
          </a:xfrm>
        </p:spPr>
        <p:txBody>
          <a:bodyPr/>
          <a:lstStyle/>
          <a:p>
            <a:pPr marL="457200" indent="-457200">
              <a:buFont typeface="Franklin Gothic Medium" pitchFamily="34" charset="0"/>
              <a:buAutoNum type="arabicPeriod" startAt="4"/>
            </a:pPr>
            <a:r>
              <a:rPr lang="en-US" sz="2400" smtClean="0"/>
              <a:t>Notice that the Font tab of the dialog box is active. Change the font to </a:t>
            </a:r>
            <a:r>
              <a:rPr lang="en-US" sz="2400" b="1" smtClean="0"/>
              <a:t>Arial</a:t>
            </a:r>
            <a:r>
              <a:rPr lang="en-US" sz="2400" smtClean="0"/>
              <a:t>, then click </a:t>
            </a:r>
            <a:r>
              <a:rPr lang="en-US" sz="2400" b="1" smtClean="0"/>
              <a:t>OK</a:t>
            </a:r>
            <a:r>
              <a:rPr lang="en-US" sz="2400" smtClean="0"/>
              <a:t>.</a:t>
            </a:r>
          </a:p>
          <a:p>
            <a:pPr marL="457200" indent="-457200">
              <a:buFont typeface="Franklin Gothic Medium" pitchFamily="34" charset="0"/>
              <a:buAutoNum type="arabicPeriod" startAt="4"/>
            </a:pPr>
            <a:r>
              <a:rPr lang="en-US" sz="2400" smtClean="0"/>
              <a:t>Cell B1 should now be the active cell in your worksheet. Key </a:t>
            </a:r>
            <a:r>
              <a:rPr lang="en-US" sz="2400" b="1" smtClean="0"/>
              <a:t>456</a:t>
            </a:r>
            <a:r>
              <a:rPr lang="en-US" sz="2400" smtClean="0"/>
              <a:t> in this cell, then press </a:t>
            </a:r>
            <a:r>
              <a:rPr lang="en-US" sz="2400" b="1" smtClean="0"/>
              <a:t>Tab.</a:t>
            </a:r>
            <a:r>
              <a:rPr lang="en-US" sz="2400" smtClean="0"/>
              <a:t> Notice the difference in size and appearance between this number and the one you keyed in cell A1.</a:t>
            </a:r>
          </a:p>
          <a:p>
            <a:pPr marL="457200" indent="-457200">
              <a:buFont typeface="Franklin Gothic Medium" pitchFamily="34" charset="0"/>
              <a:buAutoNum type="arabicPeriod" startAt="4"/>
            </a:pPr>
            <a:r>
              <a:rPr lang="en-US" sz="2400" smtClean="0"/>
              <a:t>Click the </a:t>
            </a:r>
            <a:r>
              <a:rPr lang="en-US" sz="2400" b="1" smtClean="0"/>
              <a:t>View</a:t>
            </a:r>
            <a:r>
              <a:rPr lang="en-US" sz="2400" smtClean="0"/>
              <a:t> tab.</a:t>
            </a:r>
          </a:p>
          <a:p>
            <a:pPr marL="457200" indent="-457200">
              <a:buFont typeface="Franklin Gothic Medium" pitchFamily="34" charset="0"/>
              <a:buAutoNum type="arabicPeriod" startAt="4"/>
            </a:pPr>
            <a:r>
              <a:rPr lang="en-US" sz="2400" smtClean="0"/>
              <a:t>Click </a:t>
            </a:r>
            <a:r>
              <a:rPr lang="en-US" sz="2400" b="1" smtClean="0"/>
              <a:t>Page Layout </a:t>
            </a:r>
            <a:r>
              <a:rPr lang="en-US" sz="2400" smtClean="0"/>
              <a:t>view. Your workbook should look like Figure 1-10 (shown on the next slide). In this view, you can see the margins, and you can add a header or footer.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1-10: Page Layout View</a:t>
            </a:r>
            <a:endParaRPr lang="en-US" dirty="0"/>
          </a:p>
        </p:txBody>
      </p:sp>
      <p:pic>
        <p:nvPicPr>
          <p:cNvPr id="26627" name="Content Placeholder 4"/>
          <p:cNvPicPr>
            <a:picLocks noGrp="1" noChangeAspect="1"/>
          </p:cNvPicPr>
          <p:nvPr>
            <p:ph idx="1"/>
          </p:nvPr>
        </p:nvPicPr>
        <p:blipFill>
          <a:blip r:embed="rId2" cstate="print"/>
          <a:srcRect/>
          <a:stretch>
            <a:fillRect/>
          </a:stretch>
        </p:blipFill>
        <p:spPr>
          <a:xfrm>
            <a:off x="1295400" y="1828800"/>
            <a:ext cx="6569075" cy="440055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Splitting a Window</a:t>
            </a:r>
            <a:endParaRPr lang="en-US" dirty="0"/>
          </a:p>
        </p:txBody>
      </p:sp>
      <p:sp>
        <p:nvSpPr>
          <p:cNvPr id="27651"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a:lstStyle/>
          <a:p>
            <a:pPr marL="342900" indent="-342900" algn="l">
              <a:spcBef>
                <a:spcPct val="20000"/>
              </a:spcBef>
              <a:buClr>
                <a:srgbClr val="0000CC"/>
              </a:buClr>
              <a:buFontTx/>
              <a:buChar char="•"/>
            </a:pPr>
            <a:r>
              <a:rPr lang="en-US" sz="2400">
                <a:latin typeface="Franklin Gothic Book" pitchFamily="34" charset="0"/>
              </a:rPr>
              <a:t>When a worksheet contains a great deal of data, you can see only a small portion of the worksheet in Excel’s Normal and Page Layout views. The Split command enables you to overcome this limitation by viewing the worksheet in four quadrants. </a:t>
            </a:r>
          </a:p>
          <a:p>
            <a:pPr marL="342900" indent="-342900" algn="l">
              <a:spcBef>
                <a:spcPct val="20000"/>
              </a:spcBef>
              <a:buClr>
                <a:srgbClr val="0000CC"/>
              </a:buClr>
              <a:buFontTx/>
              <a:buChar char="•"/>
            </a:pPr>
            <a:r>
              <a:rPr lang="en-US" sz="2400">
                <a:latin typeface="Franklin Gothic Book" pitchFamily="34" charset="0"/>
              </a:rPr>
              <a:t>After issuing this command, you can use the scroll bars on the right and at the bottom of the window to display different sections of the worksheet at the same time so that you can more easily compare or contrast data.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Split a Window</a:t>
            </a:r>
            <a:endParaRPr lang="en-US" dirty="0"/>
          </a:p>
        </p:txBody>
      </p:sp>
      <p:sp>
        <p:nvSpPr>
          <p:cNvPr id="28675" name="Content Placeholder 2"/>
          <p:cNvSpPr>
            <a:spLocks noGrp="1"/>
          </p:cNvSpPr>
          <p:nvPr>
            <p:ph idx="1"/>
          </p:nvPr>
        </p:nvSpPr>
        <p:spPr>
          <a:xfrm>
            <a:off x="457200" y="1600200"/>
            <a:ext cx="8229600" cy="4876800"/>
          </a:xfrm>
        </p:spPr>
        <p:txBody>
          <a:bodyPr/>
          <a:lstStyle/>
          <a:p>
            <a:pPr marL="457200" indent="-457200">
              <a:buFont typeface="Franklin Gothic Medium" pitchFamily="34" charset="0"/>
              <a:buAutoNum type="arabicPeriod"/>
            </a:pPr>
            <a:r>
              <a:rPr lang="en-US" sz="2400" smtClean="0"/>
              <a:t>Press </a:t>
            </a:r>
            <a:r>
              <a:rPr lang="en-US" sz="2400" b="1" smtClean="0"/>
              <a:t>Ctrl+Home</a:t>
            </a:r>
            <a:r>
              <a:rPr lang="en-US" sz="2400" smtClean="0"/>
              <a:t> to make cell </a:t>
            </a:r>
            <a:r>
              <a:rPr lang="en-US" sz="2400" b="1" smtClean="0"/>
              <a:t>A1</a:t>
            </a:r>
            <a:r>
              <a:rPr lang="en-US" sz="2400" smtClean="0"/>
              <a:t> active.</a:t>
            </a:r>
          </a:p>
          <a:p>
            <a:pPr marL="457200" indent="-457200">
              <a:buFont typeface="Franklin Gothic Medium" pitchFamily="34" charset="0"/>
              <a:buAutoNum type="arabicPeriod"/>
            </a:pPr>
            <a:r>
              <a:rPr lang="en-US" sz="2400" smtClean="0"/>
              <a:t>With the </a:t>
            </a:r>
            <a:r>
              <a:rPr lang="en-US" sz="2400" b="1" smtClean="0"/>
              <a:t>View</a:t>
            </a:r>
            <a:r>
              <a:rPr lang="en-US" sz="2400" smtClean="0"/>
              <a:t> tab active, click the </a:t>
            </a:r>
            <a:r>
              <a:rPr lang="en-US" sz="2400" b="1" smtClean="0"/>
              <a:t>Split</a:t>
            </a:r>
            <a:r>
              <a:rPr lang="en-US" sz="2400" smtClean="0"/>
              <a:t> command in the Window group.</a:t>
            </a:r>
          </a:p>
          <a:p>
            <a:pPr marL="457200" indent="-457200">
              <a:buFont typeface="Franklin Gothic Medium" pitchFamily="34" charset="0"/>
              <a:buAutoNum type="arabicPeriod"/>
            </a:pPr>
            <a:r>
              <a:rPr lang="en-US" sz="2400" smtClean="0"/>
              <a:t>Choose the lower-right quadrant by clicking any cell in that area, then scroll down to Row 30.</a:t>
            </a:r>
          </a:p>
          <a:p>
            <a:pPr marL="457200" indent="-457200">
              <a:buFont typeface="Franklin Gothic Medium" pitchFamily="34" charset="0"/>
              <a:buAutoNum type="arabicPeriod"/>
            </a:pPr>
            <a:r>
              <a:rPr lang="en-US" sz="2400" smtClean="0"/>
              <a:t>Key </a:t>
            </a:r>
            <a:r>
              <a:rPr lang="en-US" sz="2400" b="1" smtClean="0"/>
              <a:t>235</a:t>
            </a:r>
            <a:r>
              <a:rPr lang="en-US" sz="2400" smtClean="0"/>
              <a:t> in cell H30 and press </a:t>
            </a:r>
            <a:r>
              <a:rPr lang="en-US" sz="2400" b="1" smtClean="0"/>
              <a:t>Enter</a:t>
            </a:r>
            <a:r>
              <a:rPr lang="en-US" sz="2400" smtClean="0"/>
              <a:t>. The data you entered in cells A1 and B1 should be visible along with what you just entered in cell H30, as shown in Figure 11-1 on the next slide.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Split a Window</a:t>
            </a:r>
            <a:endParaRPr lang="en-US" dirty="0"/>
          </a:p>
        </p:txBody>
      </p:sp>
      <p:sp>
        <p:nvSpPr>
          <p:cNvPr id="29699" name="Content Placeholder 2"/>
          <p:cNvSpPr>
            <a:spLocks noGrp="1"/>
          </p:cNvSpPr>
          <p:nvPr>
            <p:ph idx="1"/>
          </p:nvPr>
        </p:nvSpPr>
        <p:spPr>
          <a:xfrm>
            <a:off x="457200" y="1600200"/>
            <a:ext cx="8229600" cy="4876800"/>
          </a:xfrm>
        </p:spPr>
        <p:txBody>
          <a:bodyPr/>
          <a:lstStyle/>
          <a:p>
            <a:pPr marL="457200" indent="-457200">
              <a:buFont typeface="Franklin Gothic Medium" pitchFamily="34" charset="0"/>
              <a:buAutoNum type="arabicPeriod" startAt="5"/>
            </a:pPr>
            <a:endParaRPr lang="en-US" sz="2400" smtClean="0"/>
          </a:p>
          <a:p>
            <a:pPr marL="457200" indent="-457200">
              <a:buFont typeface="Franklin Gothic Medium" pitchFamily="34" charset="0"/>
              <a:buAutoNum type="arabicPeriod" startAt="5"/>
            </a:pPr>
            <a:endParaRPr lang="en-US" sz="2400" smtClean="0"/>
          </a:p>
          <a:p>
            <a:pPr marL="457200" indent="-457200">
              <a:buFont typeface="Franklin Gothic Medium" pitchFamily="34" charset="0"/>
              <a:buAutoNum type="arabicPeriod" startAt="5"/>
            </a:pPr>
            <a:endParaRPr lang="en-US" sz="2400" smtClean="0"/>
          </a:p>
          <a:p>
            <a:pPr marL="457200" indent="-457200">
              <a:buFont typeface="Franklin Gothic Medium" pitchFamily="34" charset="0"/>
              <a:buAutoNum type="arabicPeriod" startAt="5"/>
            </a:pPr>
            <a:endParaRPr lang="en-US" sz="2400" smtClean="0"/>
          </a:p>
          <a:p>
            <a:pPr marL="457200" indent="-457200">
              <a:buFont typeface="Franklin Gothic Medium" pitchFamily="34" charset="0"/>
              <a:buAutoNum type="arabicPeriod" startAt="5"/>
            </a:pPr>
            <a:endParaRPr lang="en-US" sz="2400" smtClean="0"/>
          </a:p>
          <a:p>
            <a:pPr marL="457200" indent="-457200">
              <a:buFont typeface="Franklin Gothic Medium" pitchFamily="34" charset="0"/>
              <a:buAutoNum type="arabicPeriod" startAt="5"/>
            </a:pPr>
            <a:endParaRPr lang="en-US" sz="2400" smtClean="0"/>
          </a:p>
          <a:p>
            <a:pPr marL="457200" indent="-457200">
              <a:buFont typeface="Franklin Gothic Medium" pitchFamily="34" charset="0"/>
              <a:buAutoNum type="arabicPeriod" startAt="5"/>
            </a:pPr>
            <a:endParaRPr lang="en-US" sz="2400" smtClean="0"/>
          </a:p>
          <a:p>
            <a:pPr marL="457200" indent="-457200">
              <a:buFont typeface="Franklin Gothic Medium" pitchFamily="34" charset="0"/>
              <a:buAutoNum type="arabicPeriod" startAt="5"/>
            </a:pPr>
            <a:endParaRPr lang="en-US" sz="2400" smtClean="0"/>
          </a:p>
          <a:p>
            <a:pPr marL="457200" indent="-457200">
              <a:buFont typeface="Franklin Gothic Medium" pitchFamily="34" charset="0"/>
              <a:buAutoNum type="arabicPeriod" startAt="5"/>
            </a:pPr>
            <a:r>
              <a:rPr lang="en-US" sz="2300" smtClean="0"/>
              <a:t>Click </a:t>
            </a:r>
            <a:r>
              <a:rPr lang="en-US" sz="2300" b="1" smtClean="0"/>
              <a:t>Split</a:t>
            </a:r>
            <a:r>
              <a:rPr lang="en-US" sz="2300" smtClean="0"/>
              <a:t> to remove the split. The data in cell H30 is no longer visible. However, if you click the </a:t>
            </a:r>
            <a:r>
              <a:rPr lang="en-US" sz="2300" b="1" smtClean="0"/>
              <a:t>Split</a:t>
            </a:r>
            <a:r>
              <a:rPr lang="en-US" sz="2300" smtClean="0"/>
              <a:t> command once more, you will again see all the data in this worksheet.</a:t>
            </a:r>
          </a:p>
        </p:txBody>
      </p:sp>
      <p:pic>
        <p:nvPicPr>
          <p:cNvPr id="29700" name="Picture 2"/>
          <p:cNvPicPr>
            <a:picLocks noChangeAspect="1"/>
          </p:cNvPicPr>
          <p:nvPr/>
        </p:nvPicPr>
        <p:blipFill>
          <a:blip r:embed="rId3" cstate="print"/>
          <a:srcRect/>
          <a:stretch>
            <a:fillRect/>
          </a:stretch>
        </p:blipFill>
        <p:spPr bwMode="auto">
          <a:xfrm>
            <a:off x="2419350" y="1600200"/>
            <a:ext cx="4305300" cy="32956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Opening a New Window</a:t>
            </a:r>
            <a:endParaRPr lang="en-US" dirty="0"/>
          </a:p>
        </p:txBody>
      </p:sp>
      <p:sp>
        <p:nvSpPr>
          <p:cNvPr id="30723"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a:lstStyle/>
          <a:p>
            <a:pPr marL="342900" indent="-342900" algn="l">
              <a:spcBef>
                <a:spcPct val="20000"/>
              </a:spcBef>
              <a:buClr>
                <a:srgbClr val="0000CC"/>
              </a:buClr>
              <a:buFontTx/>
              <a:buChar char="•"/>
            </a:pPr>
            <a:r>
              <a:rPr lang="en-US" sz="2400">
                <a:latin typeface="Franklin Gothic Book" pitchFamily="34" charset="0"/>
              </a:rPr>
              <a:t>Splitting a window allows you to look at two sections of a worksheet side by side. You can also view two sections of a worksheet by using the New Window command. </a:t>
            </a:r>
          </a:p>
          <a:p>
            <a:pPr marL="342900" indent="-342900" algn="l">
              <a:spcBef>
                <a:spcPct val="20000"/>
              </a:spcBef>
              <a:buClr>
                <a:srgbClr val="0000CC"/>
              </a:buClr>
              <a:buFontTx/>
              <a:buChar char="•"/>
            </a:pPr>
            <a:r>
              <a:rPr lang="en-US" sz="2400">
                <a:latin typeface="Franklin Gothic Book" pitchFamily="34" charset="0"/>
              </a:rPr>
              <a:t>In this section, you learn to use the New Window command on the View tab to open a new window in Excel. </a:t>
            </a:r>
          </a:p>
          <a:p>
            <a:pPr marL="342900" indent="-342900" algn="l">
              <a:spcBef>
                <a:spcPct val="20000"/>
              </a:spcBef>
              <a:buClr>
                <a:srgbClr val="0000CC"/>
              </a:buClr>
              <a:buFontTx/>
              <a:buChar char="•"/>
            </a:pPr>
            <a:r>
              <a:rPr lang="en-US" sz="2400">
                <a:latin typeface="Franklin Gothic Book" pitchFamily="34" charset="0"/>
              </a:rPr>
              <a:t>You also learn to use the Switch Window command to change the active window, and you learn how to close multiple windows.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Starting Excel</a:t>
            </a:r>
          </a:p>
        </p:txBody>
      </p:sp>
      <p:sp>
        <p:nvSpPr>
          <p:cNvPr id="4099" name="Rectangle 3"/>
          <p:cNvSpPr>
            <a:spLocks noGrp="1" noChangeArrowheads="1"/>
          </p:cNvSpPr>
          <p:nvPr>
            <p:ph type="body" idx="1"/>
          </p:nvPr>
        </p:nvSpPr>
        <p:spPr>
          <a:xfrm>
            <a:off x="457200" y="1600200"/>
            <a:ext cx="8229600" cy="4876800"/>
          </a:xfrm>
        </p:spPr>
        <p:txBody>
          <a:bodyPr/>
          <a:lstStyle/>
          <a:p>
            <a:pPr eaLnBrk="1" hangingPunct="1"/>
            <a:r>
              <a:rPr lang="en-US" sz="2000" smtClean="0"/>
              <a:t>You can open Microsoft Office Excel 2010 by clicking the Start menu, All Programs, Microsoft Office, and then Office Excel 2010.</a:t>
            </a:r>
          </a:p>
          <a:p>
            <a:pPr eaLnBrk="1" hangingPunct="1"/>
            <a:r>
              <a:rPr lang="en-US" sz="2000" smtClean="0"/>
              <a:t>Excel opens with a blank </a:t>
            </a:r>
            <a:r>
              <a:rPr lang="en-US" sz="2000" b="1" i="1" smtClean="0"/>
              <a:t>workbook</a:t>
            </a:r>
            <a:r>
              <a:rPr lang="en-US" sz="2000" smtClean="0"/>
              <a:t>,</a:t>
            </a:r>
            <a:r>
              <a:rPr lang="en-US" sz="2000" b="1" smtClean="0"/>
              <a:t> </a:t>
            </a:r>
            <a:r>
              <a:rPr lang="en-US" sz="2000" smtClean="0"/>
              <a:t>or spreadsheet file, as shown in Figure 1-1. </a:t>
            </a:r>
          </a:p>
          <a:p>
            <a:pPr eaLnBrk="1" hangingPunct="1"/>
            <a:r>
              <a:rPr lang="en-US" sz="2000" smtClean="0"/>
              <a:t>The filename (Book1) and the program name (Microsoft Excel) appear in the title bar at the top of the screen.</a:t>
            </a:r>
          </a:p>
          <a:p>
            <a:pPr eaLnBrk="1" hangingPunct="1"/>
            <a:r>
              <a:rPr lang="en-US" sz="2000" smtClean="0"/>
              <a:t>The Book1 title remains until you save the workbook with a name of your choice.</a:t>
            </a:r>
          </a:p>
          <a:p>
            <a:pPr eaLnBrk="1" hangingPunct="1"/>
            <a:r>
              <a:rPr lang="en-US" sz="2000" smtClean="0"/>
              <a:t>The new workbook contains three </a:t>
            </a:r>
            <a:r>
              <a:rPr lang="en-US" sz="2000" b="1" i="1" smtClean="0"/>
              <a:t>worksheets</a:t>
            </a:r>
            <a:r>
              <a:rPr lang="en-US" sz="2000" smtClean="0"/>
              <a:t>—similar to pages in a document or a book—where you can enter information. </a:t>
            </a:r>
          </a:p>
          <a:p>
            <a:pPr eaLnBrk="1" hangingPunct="1"/>
            <a:r>
              <a:rPr lang="en-US" sz="2000" smtClean="0"/>
              <a:t>The sheet tabs are located just above the Status bar and are identified as Sheet1, Sheet2, and Sheet3. You can rename worksheets to identify their content and add additional worksheets as needed.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Open a New Window</a:t>
            </a:r>
            <a:endParaRPr lang="en-US" dirty="0"/>
          </a:p>
        </p:txBody>
      </p:sp>
      <p:sp>
        <p:nvSpPr>
          <p:cNvPr id="31747" name="Content Placeholder 2"/>
          <p:cNvSpPr>
            <a:spLocks noGrp="1"/>
          </p:cNvSpPr>
          <p:nvPr>
            <p:ph idx="1"/>
          </p:nvPr>
        </p:nvSpPr>
        <p:spPr>
          <a:xfrm>
            <a:off x="457200" y="1600200"/>
            <a:ext cx="8229600" cy="4876800"/>
          </a:xfrm>
        </p:spPr>
        <p:txBody>
          <a:bodyPr/>
          <a:lstStyle/>
          <a:p>
            <a:pPr marL="457200" indent="-457200">
              <a:buFont typeface="Franklin Gothic Medium" pitchFamily="34" charset="0"/>
              <a:buAutoNum type="arabicPeriod"/>
            </a:pPr>
            <a:r>
              <a:rPr lang="en-US" sz="2400" smtClean="0"/>
              <a:t>Make A1 the active cell.</a:t>
            </a:r>
          </a:p>
          <a:p>
            <a:pPr marL="457200" indent="-457200">
              <a:buFont typeface="Franklin Gothic Medium" pitchFamily="34" charset="0"/>
              <a:buAutoNum type="arabicPeriod"/>
            </a:pPr>
            <a:r>
              <a:rPr lang="en-US" sz="2400" smtClean="0"/>
              <a:t>With the View tab active, click </a:t>
            </a:r>
            <a:r>
              <a:rPr lang="en-US" sz="2400" b="1" smtClean="0"/>
              <a:t>New Window </a:t>
            </a:r>
            <a:r>
              <a:rPr lang="en-US" sz="2400" smtClean="0"/>
              <a:t>in the Window group. A new window titled </a:t>
            </a:r>
            <a:r>
              <a:rPr lang="en-US" sz="2400" i="1" smtClean="0"/>
              <a:t>Book2:2</a:t>
            </a:r>
            <a:r>
              <a:rPr lang="en-US" sz="2400" smtClean="0"/>
              <a:t> opens.</a:t>
            </a:r>
          </a:p>
          <a:p>
            <a:pPr marL="457200" indent="-457200">
              <a:buFont typeface="Franklin Gothic Medium" pitchFamily="34" charset="0"/>
              <a:buAutoNum type="arabicPeriod"/>
            </a:pPr>
            <a:r>
              <a:rPr lang="en-US" sz="2400" smtClean="0"/>
              <a:t>Scroll down in the window until cell H30 is visible, as shown in Figure 1-12. Although cell A1 is not visible, it is still the active cell. It is important to note that you have opened a new view of the active worksheet—not a new worksheet.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1-12: A New Window</a:t>
            </a:r>
            <a:endParaRPr lang="en-US" dirty="0"/>
          </a:p>
        </p:txBody>
      </p:sp>
      <p:pic>
        <p:nvPicPr>
          <p:cNvPr id="32771" name="Content Placeholder 3"/>
          <p:cNvPicPr>
            <a:picLocks noGrp="1" noChangeAspect="1"/>
          </p:cNvPicPr>
          <p:nvPr>
            <p:ph idx="1"/>
          </p:nvPr>
        </p:nvPicPr>
        <p:blipFill>
          <a:blip r:embed="rId2" cstate="print"/>
          <a:srcRect/>
          <a:stretch>
            <a:fillRect/>
          </a:stretch>
        </p:blipFill>
        <p:spPr>
          <a:xfrm>
            <a:off x="1371600" y="1752600"/>
            <a:ext cx="6192838" cy="43862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Open a New Window</a:t>
            </a:r>
            <a:endParaRPr lang="en-US" dirty="0"/>
          </a:p>
        </p:txBody>
      </p:sp>
      <p:sp>
        <p:nvSpPr>
          <p:cNvPr id="33795" name="Content Placeholder 2"/>
          <p:cNvSpPr>
            <a:spLocks noGrp="1"/>
          </p:cNvSpPr>
          <p:nvPr>
            <p:ph idx="1"/>
          </p:nvPr>
        </p:nvSpPr>
        <p:spPr>
          <a:xfrm>
            <a:off x="457200" y="1600200"/>
            <a:ext cx="8229600" cy="4876800"/>
          </a:xfrm>
        </p:spPr>
        <p:txBody>
          <a:bodyPr/>
          <a:lstStyle/>
          <a:p>
            <a:pPr marL="457200" indent="-457200">
              <a:buFont typeface="Franklin Gothic Medium" pitchFamily="34" charset="0"/>
              <a:buAutoNum type="arabicPeriod" startAt="4"/>
            </a:pPr>
            <a:r>
              <a:rPr lang="en-US" sz="2300" smtClean="0"/>
              <a:t>Click </a:t>
            </a:r>
            <a:r>
              <a:rPr lang="en-US" sz="2300" b="1" smtClean="0"/>
              <a:t>Switch Windows</a:t>
            </a:r>
            <a:r>
              <a:rPr lang="en-US" sz="2300" smtClean="0"/>
              <a:t>; a drop-down list of all open windows appears. </a:t>
            </a:r>
            <a:r>
              <a:rPr lang="en-US" sz="2300" i="1" smtClean="0"/>
              <a:t>Book2:2</a:t>
            </a:r>
            <a:r>
              <a:rPr lang="en-US" sz="2300" smtClean="0"/>
              <a:t> is checked, indicating it’s the active window.</a:t>
            </a:r>
          </a:p>
          <a:p>
            <a:pPr marL="457200" indent="-457200">
              <a:buFont typeface="Franklin Gothic Medium" pitchFamily="34" charset="0"/>
              <a:buAutoNum type="arabicPeriod" startAt="4"/>
            </a:pPr>
            <a:r>
              <a:rPr lang="en-US" sz="2300" smtClean="0"/>
              <a:t>Click </a:t>
            </a:r>
            <a:r>
              <a:rPr lang="en-US" sz="2300" b="1" smtClean="0"/>
              <a:t>Book2:1</a:t>
            </a:r>
            <a:r>
              <a:rPr lang="en-US" sz="2300" smtClean="0"/>
              <a:t>. You will now see the original view of the worksheet with cell A1 active.</a:t>
            </a:r>
          </a:p>
          <a:p>
            <a:pPr marL="457200" indent="-457200">
              <a:buFont typeface="Franklin Gothic Medium" pitchFamily="34" charset="0"/>
              <a:buAutoNum type="arabicPeriod" startAt="4"/>
            </a:pPr>
            <a:r>
              <a:rPr lang="en-US" sz="2300" smtClean="0"/>
              <a:t>Click </a:t>
            </a:r>
            <a:r>
              <a:rPr lang="en-US" sz="2300" b="1" smtClean="0"/>
              <a:t>Switch Windows </a:t>
            </a:r>
            <a:r>
              <a:rPr lang="en-US" sz="2300" smtClean="0"/>
              <a:t>and make Book2:2 active.</a:t>
            </a:r>
          </a:p>
          <a:p>
            <a:pPr marL="457200" indent="-457200">
              <a:buFont typeface="Franklin Gothic Medium" pitchFamily="34" charset="0"/>
              <a:buAutoNum type="arabicPeriod" startAt="4"/>
            </a:pPr>
            <a:r>
              <a:rPr lang="en-US" sz="2300" smtClean="0"/>
              <a:t>Click the </a:t>
            </a:r>
            <a:r>
              <a:rPr lang="en-US" sz="2300" b="1" smtClean="0"/>
              <a:t>Close Window </a:t>
            </a:r>
            <a:r>
              <a:rPr lang="en-US" sz="2300" smtClean="0"/>
              <a:t>button (in the upper-right corner of the workbook window) to close Book2:2. The window closes, and the title Book2 tells you that you are now looking at the only open view of this workbook.</a:t>
            </a:r>
          </a:p>
          <a:p>
            <a:pPr marL="457200" indent="-457200">
              <a:buFont typeface="Franklin Gothic Medium" pitchFamily="34" charset="0"/>
              <a:buAutoNum type="arabicPeriod" startAt="4"/>
            </a:pPr>
            <a:r>
              <a:rPr lang="en-US" sz="2300" smtClean="0"/>
              <a:t>Click the </a:t>
            </a:r>
            <a:r>
              <a:rPr lang="en-US" sz="2300" b="1" smtClean="0"/>
              <a:t>File</a:t>
            </a:r>
            <a:r>
              <a:rPr lang="en-US" sz="2300" smtClean="0"/>
              <a:t> tab and then click </a:t>
            </a:r>
            <a:r>
              <a:rPr lang="en-US" sz="2300" b="1" smtClean="0"/>
              <a:t>Close</a:t>
            </a:r>
            <a:r>
              <a:rPr lang="en-US" sz="2300" smtClean="0"/>
              <a:t>.</a:t>
            </a:r>
          </a:p>
          <a:p>
            <a:pPr marL="457200" indent="-457200">
              <a:buFont typeface="Franklin Gothic Medium" pitchFamily="34" charset="0"/>
              <a:buAutoNum type="arabicPeriod" startAt="4"/>
            </a:pPr>
            <a:r>
              <a:rPr lang="en-US" sz="2300" smtClean="0"/>
              <a:t>When asked to save the changes to Book2, click </a:t>
            </a:r>
            <a:r>
              <a:rPr lang="en-US" sz="2300" b="1" smtClean="0"/>
              <a:t>No</a:t>
            </a:r>
            <a:r>
              <a:rPr lang="en-US" sz="2300" smtClean="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Working with an Existing Workbook</a:t>
            </a:r>
            <a:endParaRPr lang="en-US" dirty="0"/>
          </a:p>
        </p:txBody>
      </p:sp>
      <p:sp>
        <p:nvSpPr>
          <p:cNvPr id="34819"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a:lstStyle/>
          <a:p>
            <a:pPr marL="342900" indent="-342900" algn="l">
              <a:spcBef>
                <a:spcPct val="20000"/>
              </a:spcBef>
              <a:buClr>
                <a:srgbClr val="0000CC"/>
              </a:buClr>
              <a:buFontTx/>
              <a:buChar char="•"/>
            </a:pPr>
            <a:r>
              <a:rPr lang="en-US" sz="2400">
                <a:latin typeface="Franklin Gothic Book" pitchFamily="34" charset="0"/>
              </a:rPr>
              <a:t>Many workbooks require frequent updating because existing data has changed or new data must be added.</a:t>
            </a:r>
          </a:p>
          <a:p>
            <a:pPr marL="342900" indent="-342900" algn="l">
              <a:spcBef>
                <a:spcPct val="20000"/>
              </a:spcBef>
              <a:buClr>
                <a:srgbClr val="0000CC"/>
              </a:buClr>
              <a:buFontTx/>
              <a:buChar char="•"/>
            </a:pPr>
            <a:r>
              <a:rPr lang="en-US" sz="2400">
                <a:latin typeface="Franklin Gothic Book" pitchFamily="34" charset="0"/>
              </a:rPr>
              <a:t>Workers frequently open an existing workbook, update information, and then save the workbook to be revised again at a later time.</a:t>
            </a:r>
          </a:p>
          <a:p>
            <a:pPr marL="342900" indent="-342900" algn="l">
              <a:spcBef>
                <a:spcPct val="20000"/>
              </a:spcBef>
              <a:buClr>
                <a:srgbClr val="0000CC"/>
              </a:buClr>
              <a:buFontTx/>
              <a:buChar char="•"/>
            </a:pPr>
            <a:r>
              <a:rPr lang="en-US" sz="2400">
                <a:latin typeface="Franklin Gothic Book" pitchFamily="34" charset="0"/>
              </a:rPr>
              <a:t>Filenames should reflect the type of data contained in the file. A descriptive filename enables workers to locate and retrieve files quickly. </a:t>
            </a:r>
          </a:p>
          <a:p>
            <a:pPr marL="342900" indent="-342900" algn="l">
              <a:spcBef>
                <a:spcPct val="20000"/>
              </a:spcBef>
              <a:buClr>
                <a:srgbClr val="0000CC"/>
              </a:buClr>
              <a:buFontTx/>
              <a:buChar char="•"/>
            </a:pPr>
            <a:r>
              <a:rPr lang="en-US" sz="2400">
                <a:latin typeface="Franklin Gothic Book" pitchFamily="34" charset="0"/>
              </a:rPr>
              <a:t>Filenames can be up to 255 characters long, including the filename extension. However, most workers use short, descriptive filenames that clearly identify the content of the workbook.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Opening an Existing Workbook</a:t>
            </a:r>
            <a:endParaRPr lang="en-US" dirty="0"/>
          </a:p>
        </p:txBody>
      </p:sp>
      <p:sp>
        <p:nvSpPr>
          <p:cNvPr id="35843"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a:lstStyle/>
          <a:p>
            <a:pPr marL="342900" indent="-342900" algn="l" eaLnBrk="0" hangingPunct="0">
              <a:spcBef>
                <a:spcPct val="20000"/>
              </a:spcBef>
              <a:buClr>
                <a:srgbClr val="0000CC"/>
              </a:buClr>
              <a:buFontTx/>
              <a:buChar char="•"/>
            </a:pPr>
            <a:r>
              <a:rPr lang="en-US" sz="2400">
                <a:latin typeface="Franklin Gothic Book" pitchFamily="34" charset="0"/>
              </a:rPr>
              <a:t>When you save an Excel 2010 file, the program automatically adds the .</a:t>
            </a:r>
            <a:r>
              <a:rPr lang="en-US" sz="2400" b="1">
                <a:latin typeface="Franklin Gothic Book" pitchFamily="34" charset="0"/>
              </a:rPr>
              <a:t>xlsx</a:t>
            </a:r>
            <a:r>
              <a:rPr lang="en-US" sz="2400">
                <a:latin typeface="Franklin Gothic Book" pitchFamily="34" charset="0"/>
              </a:rPr>
              <a:t> extension to the end of the file’s name. This extension identifies the program in which the file can be opened. For example, .xlsx is the file extension used in Excel. </a:t>
            </a:r>
          </a:p>
          <a:p>
            <a:pPr marL="342900" indent="-342900" algn="l" eaLnBrk="0" hangingPunct="0">
              <a:spcBef>
                <a:spcPct val="20000"/>
              </a:spcBef>
              <a:buClr>
                <a:srgbClr val="0000CC"/>
              </a:buClr>
              <a:buFontTx/>
              <a:buChar char="•"/>
            </a:pPr>
            <a:r>
              <a:rPr lang="en-US" sz="2400">
                <a:latin typeface="Franklin Gothic Book" pitchFamily="34" charset="0"/>
              </a:rPr>
              <a:t>To open a file, you must also identify the drive and folder that contain the file. In your local computer environment, generally by default, your local drive is designated as C:.</a:t>
            </a:r>
          </a:p>
          <a:p>
            <a:pPr marL="342900" indent="-342900" algn="l" eaLnBrk="0" hangingPunct="0">
              <a:spcBef>
                <a:spcPct val="20000"/>
              </a:spcBef>
              <a:buClr>
                <a:srgbClr val="0000CC"/>
              </a:buClr>
              <a:buFontTx/>
              <a:buChar char="•"/>
            </a:pPr>
            <a:r>
              <a:rPr lang="en-US" sz="2400">
                <a:latin typeface="Franklin Gothic Book" pitchFamily="34" charset="0"/>
              </a:rPr>
              <a:t>In the following exercise, you will use commands from the File tab in Backstage view to find and open an existing workbook.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Open an Existing Workbook</a:t>
            </a:r>
            <a:endParaRPr lang="en-US" dirty="0"/>
          </a:p>
        </p:txBody>
      </p:sp>
      <p:sp>
        <p:nvSpPr>
          <p:cNvPr id="36867" name="Content Placeholder 2"/>
          <p:cNvSpPr>
            <a:spLocks noGrp="1"/>
          </p:cNvSpPr>
          <p:nvPr>
            <p:ph idx="1"/>
          </p:nvPr>
        </p:nvSpPr>
        <p:spPr>
          <a:xfrm>
            <a:off x="457200" y="1600200"/>
            <a:ext cx="8229600" cy="4876800"/>
          </a:xfrm>
        </p:spPr>
        <p:txBody>
          <a:bodyPr/>
          <a:lstStyle/>
          <a:p>
            <a:pPr marL="457200" indent="-457200">
              <a:buFont typeface="Franklin Gothic Medium" pitchFamily="34" charset="0"/>
              <a:buAutoNum type="arabicPeriod"/>
            </a:pPr>
            <a:r>
              <a:rPr lang="en-US" sz="2400" smtClean="0"/>
              <a:t>Within Excel, click the </a:t>
            </a:r>
            <a:r>
              <a:rPr lang="en-US" sz="2400" b="1" smtClean="0"/>
              <a:t>File </a:t>
            </a:r>
            <a:r>
              <a:rPr lang="en-US" sz="2400" smtClean="0"/>
              <a:t>tab. Documents you recently created or edited will appear on the right side in the Recent Documents area.</a:t>
            </a:r>
          </a:p>
          <a:p>
            <a:pPr marL="457200" indent="-457200">
              <a:buFont typeface="Franklin Gothic Medium" pitchFamily="34" charset="0"/>
              <a:buAutoNum type="arabicPeriod"/>
            </a:pPr>
            <a:r>
              <a:rPr lang="en-US" sz="2400" smtClean="0"/>
              <a:t>Click </a:t>
            </a:r>
            <a:r>
              <a:rPr lang="en-US" sz="2400" b="1" smtClean="0"/>
              <a:t>Open</a:t>
            </a:r>
            <a:r>
              <a:rPr lang="en-US" sz="2400" smtClean="0"/>
              <a:t>. The </a:t>
            </a:r>
            <a:r>
              <a:rPr lang="en-US" sz="2400" i="1" smtClean="0"/>
              <a:t>Open</a:t>
            </a:r>
            <a:r>
              <a:rPr lang="en-US" sz="2400" smtClean="0"/>
              <a:t> dialog box will appear.</a:t>
            </a:r>
          </a:p>
          <a:p>
            <a:pPr marL="457200" indent="-457200">
              <a:buFont typeface="Franklin Gothic Medium" pitchFamily="34" charset="0"/>
              <a:buAutoNum type="arabicPeriod"/>
            </a:pPr>
            <a:r>
              <a:rPr lang="en-US" sz="2400" smtClean="0"/>
              <a:t>In the </a:t>
            </a:r>
            <a:r>
              <a:rPr lang="en-US" sz="2400" b="1" smtClean="0"/>
              <a:t>Recent Workbooks </a:t>
            </a:r>
            <a:r>
              <a:rPr lang="en-US" sz="2400" smtClean="0"/>
              <a:t>area, click the name of the data files for this lesson.</a:t>
            </a:r>
          </a:p>
          <a:p>
            <a:pPr marL="457200" indent="-457200">
              <a:buFont typeface="Franklin Gothic Medium" pitchFamily="34" charset="0"/>
              <a:buAutoNum type="arabicPeriod"/>
            </a:pPr>
            <a:r>
              <a:rPr lang="en-US" sz="2400" smtClean="0"/>
              <a:t>Select </a:t>
            </a:r>
            <a:r>
              <a:rPr lang="en-US" sz="2400" b="1" i="1" smtClean="0"/>
              <a:t>Contoso Employee Info </a:t>
            </a:r>
            <a:r>
              <a:rPr lang="en-US" sz="2400" smtClean="0"/>
              <a:t>from the listed files, and then click </a:t>
            </a:r>
            <a:r>
              <a:rPr lang="en-US" sz="2400" b="1" smtClean="0"/>
              <a:t>Open</a:t>
            </a:r>
            <a:r>
              <a:rPr lang="en-US" sz="2400" smtClean="0"/>
              <a:t>. The file opens, as shown in Figure 1-13, with the workbook name displayed in the title bar.</a:t>
            </a:r>
            <a:endParaRPr lang="en-US" sz="230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1-13: Opening an Existing Worksheet</a:t>
            </a:r>
            <a:endParaRPr lang="en-US" dirty="0"/>
          </a:p>
        </p:txBody>
      </p:sp>
      <p:pic>
        <p:nvPicPr>
          <p:cNvPr id="37891" name="Picture 2"/>
          <p:cNvPicPr>
            <a:picLocks noChangeAspect="1"/>
          </p:cNvPicPr>
          <p:nvPr/>
        </p:nvPicPr>
        <p:blipFill>
          <a:blip r:embed="rId2" cstate="print"/>
          <a:srcRect/>
          <a:stretch>
            <a:fillRect/>
          </a:stretch>
        </p:blipFill>
        <p:spPr bwMode="auto">
          <a:xfrm>
            <a:off x="1752600" y="1828800"/>
            <a:ext cx="5334000" cy="40005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Navigating a Worksheet</a:t>
            </a:r>
            <a:endParaRPr lang="en-US" dirty="0"/>
          </a:p>
        </p:txBody>
      </p:sp>
      <p:sp>
        <p:nvSpPr>
          <p:cNvPr id="38915"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a:lstStyle/>
          <a:p>
            <a:pPr marL="342900" indent="-342900" algn="l">
              <a:spcBef>
                <a:spcPct val="20000"/>
              </a:spcBef>
              <a:buClr>
                <a:srgbClr val="0000CC"/>
              </a:buClr>
              <a:buFontTx/>
              <a:buChar char="•"/>
            </a:pPr>
            <a:r>
              <a:rPr lang="en-US" sz="2400">
                <a:latin typeface="Franklin Gothic Book" pitchFamily="34" charset="0"/>
              </a:rPr>
              <a:t>An Excel worksheet can contain more than 1 million rows and more than 16,000 columns. </a:t>
            </a:r>
          </a:p>
          <a:p>
            <a:pPr marL="342900" indent="-342900" algn="l">
              <a:spcBef>
                <a:spcPct val="20000"/>
              </a:spcBef>
              <a:buClr>
                <a:srgbClr val="0000CC"/>
              </a:buClr>
              <a:buFontTx/>
              <a:buChar char="•"/>
            </a:pPr>
            <a:r>
              <a:rPr lang="en-US" sz="2400">
                <a:latin typeface="Franklin Gothic Book" pitchFamily="34" charset="0"/>
              </a:rPr>
              <a:t>There are several ways to move through worksheets that contain numerous rows and columns.</a:t>
            </a:r>
          </a:p>
          <a:p>
            <a:pPr marL="342900" indent="-342900" algn="l">
              <a:spcBef>
                <a:spcPct val="20000"/>
              </a:spcBef>
              <a:buClr>
                <a:srgbClr val="0000CC"/>
              </a:buClr>
              <a:buFontTx/>
              <a:buChar char="•"/>
            </a:pPr>
            <a:r>
              <a:rPr lang="en-US" sz="2400">
                <a:latin typeface="Franklin Gothic Book" pitchFamily="34" charset="0"/>
              </a:rPr>
              <a:t>You can use the arrow keys, the scrollbars, or the mouse to navigate through a worksheet. </a:t>
            </a:r>
          </a:p>
          <a:p>
            <a:pPr marL="342900" indent="-342900" algn="l">
              <a:spcBef>
                <a:spcPct val="20000"/>
              </a:spcBef>
              <a:buClr>
                <a:srgbClr val="0000CC"/>
              </a:buClr>
              <a:buFontTx/>
              <a:buChar char="•"/>
            </a:pPr>
            <a:r>
              <a:rPr lang="en-US" sz="2400">
                <a:latin typeface="Franklin Gothic Book" pitchFamily="34" charset="0"/>
              </a:rPr>
              <a:t>In the following exercises, you will explore the different methods for moving through a worksheet..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Navigate a Worksheet</a:t>
            </a:r>
            <a:endParaRPr lang="en-US" dirty="0"/>
          </a:p>
        </p:txBody>
      </p:sp>
      <p:sp>
        <p:nvSpPr>
          <p:cNvPr id="39939" name="Content Placeholder 2"/>
          <p:cNvSpPr>
            <a:spLocks noGrp="1"/>
          </p:cNvSpPr>
          <p:nvPr>
            <p:ph idx="1"/>
          </p:nvPr>
        </p:nvSpPr>
        <p:spPr>
          <a:xfrm>
            <a:off x="457200" y="1600200"/>
            <a:ext cx="8229600" cy="4876800"/>
          </a:xfrm>
        </p:spPr>
        <p:txBody>
          <a:bodyPr/>
          <a:lstStyle/>
          <a:p>
            <a:pPr marL="457200" indent="-457200">
              <a:buFont typeface="Franklin Gothic Medium" pitchFamily="34" charset="0"/>
              <a:buAutoNum type="arabicPeriod"/>
            </a:pPr>
            <a:r>
              <a:rPr lang="en-US" sz="2400" smtClean="0"/>
              <a:t>Press </a:t>
            </a:r>
            <a:r>
              <a:rPr lang="en-US" sz="2400" b="1" smtClean="0"/>
              <a:t>Ctrl+Home </a:t>
            </a:r>
            <a:r>
              <a:rPr lang="en-US" sz="2400" smtClean="0"/>
              <a:t>to move to the beginning of the document (cell A1).</a:t>
            </a:r>
          </a:p>
          <a:p>
            <a:pPr marL="457200" indent="-457200">
              <a:buFont typeface="Franklin Gothic Medium" pitchFamily="34" charset="0"/>
              <a:buAutoNum type="arabicPeriod"/>
            </a:pPr>
            <a:r>
              <a:rPr lang="en-US" sz="2400" smtClean="0"/>
              <a:t>Press </a:t>
            </a:r>
            <a:r>
              <a:rPr lang="en-US" sz="2400" b="1" smtClean="0"/>
              <a:t>Ctrl+End </a:t>
            </a:r>
            <a:r>
              <a:rPr lang="en-US" sz="2400" smtClean="0"/>
              <a:t>to move to the end of the document (cell D27).</a:t>
            </a:r>
          </a:p>
          <a:p>
            <a:pPr marL="457200" indent="-457200">
              <a:buFont typeface="Franklin Gothic Medium" pitchFamily="34" charset="0"/>
              <a:buAutoNum type="arabicPeriod"/>
            </a:pPr>
            <a:r>
              <a:rPr lang="en-US" sz="2400" smtClean="0"/>
              <a:t>Click cell </a:t>
            </a:r>
            <a:r>
              <a:rPr lang="en-US" sz="2400" b="1" smtClean="0"/>
              <a:t>A27 </a:t>
            </a:r>
            <a:r>
              <a:rPr lang="en-US" sz="2400" smtClean="0"/>
              <a:t>to make it the active cell, and press </a:t>
            </a:r>
            <a:r>
              <a:rPr lang="en-US" sz="2400" b="1" smtClean="0"/>
              <a:t>Page Up</a:t>
            </a:r>
            <a:r>
              <a:rPr lang="en-US" sz="2400" smtClean="0"/>
              <a:t>. The cursor moves to cell A1.</a:t>
            </a:r>
          </a:p>
          <a:p>
            <a:pPr marL="457200" indent="-457200">
              <a:buFont typeface="Franklin Gothic Medium" pitchFamily="34" charset="0"/>
              <a:buAutoNum type="arabicPeriod"/>
            </a:pPr>
            <a:r>
              <a:rPr lang="en-US" sz="2400" smtClean="0"/>
              <a:t>Click cell </a:t>
            </a:r>
            <a:r>
              <a:rPr lang="en-US" sz="2400" b="1" smtClean="0"/>
              <a:t>A3 </a:t>
            </a:r>
            <a:r>
              <a:rPr lang="en-US" sz="2400" smtClean="0"/>
              <a:t>to make it active, then press </a:t>
            </a:r>
            <a:r>
              <a:rPr lang="en-US" sz="2400" b="1" smtClean="0"/>
              <a:t>Ctrl+Page Down </a:t>
            </a:r>
            <a:r>
              <a:rPr lang="en-US" sz="2400" smtClean="0"/>
              <a:t>to go to the last row of data (cell A27).</a:t>
            </a:r>
          </a:p>
          <a:p>
            <a:pPr marL="457200" indent="-457200">
              <a:buFont typeface="Franklin Gothic Medium" pitchFamily="34" charset="0"/>
              <a:buAutoNum type="arabicPeriod"/>
            </a:pPr>
            <a:r>
              <a:rPr lang="en-US" sz="2400" smtClean="0"/>
              <a:t>Press </a:t>
            </a:r>
            <a:r>
              <a:rPr lang="en-US" sz="2400" b="1" smtClean="0"/>
              <a:t>Ctrl+Right Arrow</a:t>
            </a:r>
            <a:r>
              <a:rPr lang="en-US" sz="2400" smtClean="0"/>
              <a:t>. The cursor moves to D27, the last column in the range of data. The unused cells below the data are considered a range.</a:t>
            </a:r>
            <a:endParaRPr lang="en-US" sz="23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Navigate a Worksheet</a:t>
            </a:r>
            <a:endParaRPr lang="en-US" dirty="0"/>
          </a:p>
        </p:txBody>
      </p:sp>
      <p:sp>
        <p:nvSpPr>
          <p:cNvPr id="40963" name="Content Placeholder 2"/>
          <p:cNvSpPr>
            <a:spLocks noGrp="1"/>
          </p:cNvSpPr>
          <p:nvPr>
            <p:ph idx="1"/>
          </p:nvPr>
        </p:nvSpPr>
        <p:spPr>
          <a:xfrm>
            <a:off x="457200" y="1600200"/>
            <a:ext cx="8229600" cy="4876800"/>
          </a:xfrm>
        </p:spPr>
        <p:txBody>
          <a:bodyPr/>
          <a:lstStyle/>
          <a:p>
            <a:pPr marL="457200" indent="-457200">
              <a:buFont typeface="Franklin Gothic Medium" pitchFamily="34" charset="0"/>
              <a:buAutoNum type="arabicPeriod" startAt="6"/>
            </a:pPr>
            <a:r>
              <a:rPr lang="en-US" sz="2400" smtClean="0"/>
              <a:t>Press </a:t>
            </a:r>
            <a:r>
              <a:rPr lang="en-US" sz="2400" b="1" smtClean="0"/>
              <a:t>Ctrl+Down Arrow</a:t>
            </a:r>
            <a:r>
              <a:rPr lang="en-US" sz="2400" smtClean="0"/>
              <a:t>. The cursor moves to the last possible row in the worksheet.</a:t>
            </a:r>
          </a:p>
          <a:p>
            <a:pPr marL="457200" indent="-457200">
              <a:buFont typeface="Franklin Gothic Medium" pitchFamily="34" charset="0"/>
              <a:buAutoNum type="arabicPeriod" startAt="6"/>
            </a:pPr>
            <a:endParaRPr lang="en-US" sz="1800" smtClean="0"/>
          </a:p>
          <a:p>
            <a:pPr marL="457200" indent="-457200">
              <a:buFont typeface="Franklin Gothic Medium" pitchFamily="34" charset="0"/>
              <a:buAutoNum type="arabicPeriod" startAt="6"/>
            </a:pPr>
            <a:endParaRPr lang="en-US" sz="2400" smtClean="0"/>
          </a:p>
          <a:p>
            <a:pPr marL="457200" indent="-457200">
              <a:buFont typeface="Franklin Gothic Medium" pitchFamily="34" charset="0"/>
              <a:buAutoNum type="arabicPeriod" startAt="6"/>
            </a:pPr>
            <a:endParaRPr lang="en-US" sz="2400" smtClean="0"/>
          </a:p>
          <a:p>
            <a:pPr marL="457200" indent="-457200">
              <a:buFont typeface="Franklin Gothic Medium" pitchFamily="34" charset="0"/>
              <a:buAutoNum type="arabicPeriod" startAt="6"/>
            </a:pPr>
            <a:r>
              <a:rPr lang="en-US" sz="2400" smtClean="0"/>
              <a:t>Press </a:t>
            </a:r>
            <a:r>
              <a:rPr lang="en-US" sz="2400" b="1" smtClean="0"/>
              <a:t>Ctrl+Home</a:t>
            </a:r>
            <a:r>
              <a:rPr lang="en-US" sz="2400" smtClean="0"/>
              <a:t>.</a:t>
            </a:r>
          </a:p>
          <a:p>
            <a:pPr marL="457200" indent="-457200">
              <a:buFont typeface="Franklin Gothic Medium" pitchFamily="34" charset="0"/>
              <a:buAutoNum type="arabicPeriod" startAt="6"/>
            </a:pPr>
            <a:r>
              <a:rPr lang="en-US" sz="2400" smtClean="0"/>
              <a:t>Press </a:t>
            </a:r>
            <a:r>
              <a:rPr lang="en-US" sz="2400" b="1" smtClean="0"/>
              <a:t>Scroll Lock </a:t>
            </a:r>
            <a:r>
              <a:rPr lang="en-US" sz="2400" smtClean="0"/>
              <a:t>while you press the </a:t>
            </a:r>
            <a:r>
              <a:rPr lang="en-US" sz="2400" b="1" smtClean="0"/>
              <a:t>Right Arrow </a:t>
            </a:r>
            <a:r>
              <a:rPr lang="en-US" sz="2400" smtClean="0"/>
              <a:t>key. This moves the active column one column to the right.</a:t>
            </a:r>
          </a:p>
          <a:p>
            <a:pPr marL="457200" indent="-457200">
              <a:buFont typeface="Franklin Gothic Medium" pitchFamily="34" charset="0"/>
              <a:buAutoNum type="arabicPeriod" startAt="6"/>
            </a:pPr>
            <a:r>
              <a:rPr lang="en-US" sz="2400" smtClean="0"/>
              <a:t>Use the vertical scrollbar</a:t>
            </a:r>
            <a:r>
              <a:rPr lang="en-US" sz="2400" i="1" smtClean="0"/>
              <a:t> </a:t>
            </a:r>
            <a:r>
              <a:rPr lang="en-US" sz="2400" smtClean="0"/>
              <a:t>(refer to Figure 1-11) to navigate from the beginning to the end of the data.</a:t>
            </a:r>
          </a:p>
          <a:p>
            <a:pPr marL="457200" indent="-457200">
              <a:buFont typeface="Franklin Gothic Medium" pitchFamily="34" charset="0"/>
              <a:buAutoNum type="arabicPeriod" startAt="6"/>
            </a:pPr>
            <a:r>
              <a:rPr lang="en-US" sz="2400" smtClean="0"/>
              <a:t>If your mouse has a wheel button, roll the wheel button</a:t>
            </a:r>
            <a:r>
              <a:rPr lang="en-US" sz="2400" b="1" smtClean="0"/>
              <a:t> </a:t>
            </a:r>
            <a:r>
              <a:rPr lang="en-US" sz="2400" smtClean="0"/>
              <a:t>forward and back to quickly scroll through the worksheet.</a:t>
            </a:r>
            <a:endParaRPr lang="en-US" sz="2300" smtClean="0"/>
          </a:p>
        </p:txBody>
      </p:sp>
      <p:sp>
        <p:nvSpPr>
          <p:cNvPr id="4" name="TextBox 3"/>
          <p:cNvSpPr txBox="1"/>
          <p:nvPr/>
        </p:nvSpPr>
        <p:spPr>
          <a:xfrm>
            <a:off x="990600" y="2514600"/>
            <a:ext cx="7086600" cy="1016000"/>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b="1" dirty="0"/>
              <a:t>NOTE</a:t>
            </a:r>
            <a:r>
              <a:rPr lang="en-US" sz="2000" dirty="0"/>
              <a:t>: </a:t>
            </a:r>
            <a:r>
              <a:rPr lang="en-US" sz="2000" dirty="0" err="1"/>
              <a:t>Ctrl+Arrow</a:t>
            </a:r>
            <a:r>
              <a:rPr lang="en-US" sz="2000" dirty="0"/>
              <a:t> allows you to move to the start and end of ranges of data. The title, which spans all the columns, is not considered part of the worksheet’s data range.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1-1: Excel’s Opening Screen</a:t>
            </a:r>
            <a:endParaRPr lang="en-US" dirty="0"/>
          </a:p>
        </p:txBody>
      </p:sp>
      <p:pic>
        <p:nvPicPr>
          <p:cNvPr id="5123" name="Content Placeholder 2"/>
          <p:cNvPicPr>
            <a:picLocks noGrp="1" noChangeAspect="1"/>
          </p:cNvPicPr>
          <p:nvPr>
            <p:ph idx="1"/>
          </p:nvPr>
        </p:nvPicPr>
        <p:blipFill>
          <a:blip r:embed="rId2" cstate="print"/>
          <a:srcRect/>
          <a:stretch>
            <a:fillRect/>
          </a:stretch>
        </p:blipFill>
        <p:spPr>
          <a:xfrm>
            <a:off x="1447800" y="1600200"/>
            <a:ext cx="6291263" cy="4619625"/>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Working with Excel’s Help System</a:t>
            </a:r>
            <a:endParaRPr lang="en-US" dirty="0"/>
          </a:p>
        </p:txBody>
      </p:sp>
      <p:sp>
        <p:nvSpPr>
          <p:cNvPr id="41987"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a:lstStyle/>
          <a:p>
            <a:pPr marL="342900" indent="-342900" algn="l" eaLnBrk="0" hangingPunct="0">
              <a:spcBef>
                <a:spcPct val="20000"/>
              </a:spcBef>
              <a:buClr>
                <a:srgbClr val="0000CC"/>
              </a:buClr>
              <a:buFontTx/>
              <a:buChar char="•"/>
            </a:pPr>
            <a:r>
              <a:rPr lang="en-US" sz="2400">
                <a:latin typeface="Franklin Gothic Book" pitchFamily="34" charset="0"/>
              </a:rPr>
              <a:t>The </a:t>
            </a:r>
            <a:r>
              <a:rPr lang="en-US" sz="2400" b="1" i="1">
                <a:latin typeface="Franklin Gothic Book" pitchFamily="34" charset="0"/>
              </a:rPr>
              <a:t>Help system</a:t>
            </a:r>
            <a:r>
              <a:rPr lang="en-US" sz="2400">
                <a:latin typeface="Franklin Gothic Book" pitchFamily="34" charset="0"/>
              </a:rPr>
              <a:t> in Excel 2010 is rich in information, illustrations, and tips that can help you complete any task as you create worksheets and workbooks. </a:t>
            </a:r>
          </a:p>
          <a:p>
            <a:pPr marL="342900" indent="-342900" algn="l" eaLnBrk="0" hangingPunct="0">
              <a:spcBef>
                <a:spcPct val="20000"/>
              </a:spcBef>
              <a:buClr>
                <a:srgbClr val="0000CC"/>
              </a:buClr>
              <a:buFontTx/>
              <a:buChar char="•"/>
            </a:pPr>
            <a:r>
              <a:rPr lang="en-US" sz="2400">
                <a:latin typeface="Franklin Gothic Book" pitchFamily="34" charset="0"/>
              </a:rPr>
              <a:t>When you install Excel, you automatically install hundreds of help topics on your computer. </a:t>
            </a:r>
          </a:p>
          <a:p>
            <a:pPr marL="342900" indent="-342900" algn="l" eaLnBrk="0" hangingPunct="0">
              <a:spcBef>
                <a:spcPct val="20000"/>
              </a:spcBef>
              <a:buClr>
                <a:srgbClr val="0000CC"/>
              </a:buClr>
              <a:buFontTx/>
              <a:buChar char="•"/>
            </a:pPr>
            <a:r>
              <a:rPr lang="en-US" sz="2400">
                <a:latin typeface="Franklin Gothic Book" pitchFamily="34" charset="0"/>
              </a:rPr>
              <a:t>Excel can also access thousands of additional help topics online.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the Help System</a:t>
            </a:r>
            <a:endParaRPr lang="en-US" dirty="0"/>
          </a:p>
        </p:txBody>
      </p:sp>
      <p:sp>
        <p:nvSpPr>
          <p:cNvPr id="43011"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a:lstStyle/>
          <a:p>
            <a:pPr marL="342900" indent="-342900" algn="l" eaLnBrk="0" hangingPunct="0">
              <a:spcBef>
                <a:spcPct val="20000"/>
              </a:spcBef>
              <a:buClr>
                <a:srgbClr val="0000CC"/>
              </a:buClr>
              <a:buFontTx/>
              <a:buChar char="•"/>
            </a:pPr>
            <a:r>
              <a:rPr lang="en-US" sz="2400">
                <a:latin typeface="Franklin Gothic Book" pitchFamily="34" charset="0"/>
              </a:rPr>
              <a:t>You can pick a topic from the Help system’s table of contents, browse a directory of Help topics, or perform keyword searches by entering terms that best describe the task you want to complete.</a:t>
            </a:r>
          </a:p>
          <a:p>
            <a:pPr marL="342900" indent="-342900" algn="l" eaLnBrk="0" hangingPunct="0">
              <a:spcBef>
                <a:spcPct val="20000"/>
              </a:spcBef>
              <a:buClr>
                <a:srgbClr val="0000CC"/>
              </a:buClr>
              <a:buFontTx/>
              <a:buChar char="•"/>
            </a:pPr>
            <a:r>
              <a:rPr lang="en-US" sz="2400">
                <a:latin typeface="Franklin Gothic Book" pitchFamily="34" charset="0"/>
              </a:rPr>
              <a:t>In this exercise, you learn to open the Help dialog box and move between its online and offline topics.</a:t>
            </a:r>
          </a:p>
        </p:txBody>
      </p:sp>
      <p:sp>
        <p:nvSpPr>
          <p:cNvPr id="4" name="TextBox 3"/>
          <p:cNvSpPr txBox="1"/>
          <p:nvPr/>
        </p:nvSpPr>
        <p:spPr>
          <a:xfrm>
            <a:off x="1028700" y="4191000"/>
            <a:ext cx="7086600" cy="1938338"/>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b="1" dirty="0"/>
              <a:t>NOTE</a:t>
            </a:r>
            <a:r>
              <a:rPr lang="en-US" sz="2000" dirty="0"/>
              <a:t>: If you aren’t sure what an onscreen tool does, just point to it. Once the mouse pointer rests on a tool, a box called a </a:t>
            </a:r>
            <a:r>
              <a:rPr lang="en-US" sz="2000" b="1" dirty="0"/>
              <a:t>ScreenTip</a:t>
            </a:r>
            <a:r>
              <a:rPr lang="en-US" sz="2000" dirty="0"/>
              <a:t> appears. A basic ScreenTip displays the tool’s name and shortcut key (if a shortcut exists for that tool). Some of the Ribbon’s tools have enhanced ScreenTips, which also provide a brief description of the tool.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Help System</a:t>
            </a:r>
            <a:endParaRPr lang="en-US" dirty="0"/>
          </a:p>
        </p:txBody>
      </p:sp>
      <p:sp>
        <p:nvSpPr>
          <p:cNvPr id="44035" name="Content Placeholder 2"/>
          <p:cNvSpPr>
            <a:spLocks noGrp="1"/>
          </p:cNvSpPr>
          <p:nvPr>
            <p:ph idx="1"/>
          </p:nvPr>
        </p:nvSpPr>
        <p:spPr>
          <a:xfrm>
            <a:off x="457200" y="1600200"/>
            <a:ext cx="8229600" cy="4876800"/>
          </a:xfrm>
        </p:spPr>
        <p:txBody>
          <a:bodyPr/>
          <a:lstStyle/>
          <a:p>
            <a:pPr marL="457200" indent="-457200">
              <a:buFont typeface="Franklin Gothic Medium" pitchFamily="34" charset="0"/>
              <a:buAutoNum type="arabicPeriod"/>
            </a:pPr>
            <a:r>
              <a:rPr lang="en-US" sz="2400" smtClean="0"/>
              <a:t>Position your mouse pointer over the </a:t>
            </a:r>
            <a:r>
              <a:rPr lang="en-US" sz="2400" b="1" smtClean="0"/>
              <a:t>Help </a:t>
            </a:r>
            <a:r>
              <a:rPr lang="en-US" sz="2400" smtClean="0"/>
              <a:t>button in the upper-right corner of your Excel screen. A ScreenTip appears, telling you that this button enables you to access Excel’s Help features, as shown in the figure below.</a:t>
            </a:r>
          </a:p>
          <a:p>
            <a:pPr marL="457200" indent="-457200">
              <a:buFont typeface="Franklin Gothic Medium" pitchFamily="34" charset="0"/>
              <a:buAutoNum type="arabicPeriod"/>
            </a:pPr>
            <a:endParaRPr lang="en-US" sz="2300" smtClean="0"/>
          </a:p>
        </p:txBody>
      </p:sp>
      <p:pic>
        <p:nvPicPr>
          <p:cNvPr id="44036" name="Picture 2"/>
          <p:cNvPicPr>
            <a:picLocks noChangeAspect="1"/>
          </p:cNvPicPr>
          <p:nvPr/>
        </p:nvPicPr>
        <p:blipFill>
          <a:blip r:embed="rId2" cstate="print"/>
          <a:srcRect/>
          <a:stretch>
            <a:fillRect/>
          </a:stretch>
        </p:blipFill>
        <p:spPr bwMode="auto">
          <a:xfrm>
            <a:off x="3276600" y="3589338"/>
            <a:ext cx="2667000" cy="24511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Help System</a:t>
            </a:r>
            <a:endParaRPr lang="en-US" dirty="0"/>
          </a:p>
        </p:txBody>
      </p:sp>
      <p:sp>
        <p:nvSpPr>
          <p:cNvPr id="45059" name="Content Placeholder 2"/>
          <p:cNvSpPr>
            <a:spLocks noGrp="1"/>
          </p:cNvSpPr>
          <p:nvPr>
            <p:ph idx="1"/>
          </p:nvPr>
        </p:nvSpPr>
        <p:spPr>
          <a:xfrm>
            <a:off x="457200" y="1600200"/>
            <a:ext cx="8229600" cy="4876800"/>
          </a:xfrm>
        </p:spPr>
        <p:txBody>
          <a:bodyPr/>
          <a:lstStyle/>
          <a:p>
            <a:pPr marL="457200" indent="-457200">
              <a:buFont typeface="Franklin Gothic Medium" pitchFamily="34" charset="0"/>
              <a:buAutoNum type="arabicPeriod" startAt="2"/>
            </a:pPr>
            <a:r>
              <a:rPr lang="en-US" sz="2400" smtClean="0"/>
              <a:t>Click the </a:t>
            </a:r>
            <a:r>
              <a:rPr lang="en-US" sz="2400" b="1" smtClean="0"/>
              <a:t>Help</a:t>
            </a:r>
            <a:r>
              <a:rPr lang="en-US" sz="2400" smtClean="0"/>
              <a:t> button; the Help window opens, as shown in the figure below.</a:t>
            </a:r>
          </a:p>
          <a:p>
            <a:pPr marL="457200" indent="-457200">
              <a:buFont typeface="Franklin Gothic Medium" pitchFamily="34" charset="0"/>
              <a:buAutoNum type="arabicPeriod" startAt="2"/>
            </a:pPr>
            <a:endParaRPr lang="en-US" sz="2400" smtClean="0"/>
          </a:p>
          <a:p>
            <a:pPr marL="457200" indent="-457200">
              <a:buFont typeface="Franklin Gothic Medium" pitchFamily="34" charset="0"/>
              <a:buAutoNum type="arabicPeriod" startAt="2"/>
            </a:pPr>
            <a:endParaRPr lang="en-US" sz="2300" smtClean="0"/>
          </a:p>
        </p:txBody>
      </p:sp>
      <p:pic>
        <p:nvPicPr>
          <p:cNvPr id="45060" name="Picture 5"/>
          <p:cNvPicPr>
            <a:picLocks noChangeAspect="1"/>
          </p:cNvPicPr>
          <p:nvPr/>
        </p:nvPicPr>
        <p:blipFill>
          <a:blip r:embed="rId2" cstate="print"/>
          <a:srcRect/>
          <a:stretch>
            <a:fillRect/>
          </a:stretch>
        </p:blipFill>
        <p:spPr bwMode="auto">
          <a:xfrm>
            <a:off x="2362200" y="2667000"/>
            <a:ext cx="4373563" cy="35052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Help System</a:t>
            </a:r>
            <a:endParaRPr lang="en-US" dirty="0"/>
          </a:p>
        </p:txBody>
      </p:sp>
      <p:sp>
        <p:nvSpPr>
          <p:cNvPr id="46083" name="Content Placeholder 2"/>
          <p:cNvSpPr>
            <a:spLocks noGrp="1"/>
          </p:cNvSpPr>
          <p:nvPr>
            <p:ph idx="1"/>
          </p:nvPr>
        </p:nvSpPr>
        <p:spPr>
          <a:xfrm>
            <a:off x="457200" y="1600200"/>
            <a:ext cx="8229600" cy="4876800"/>
          </a:xfrm>
        </p:spPr>
        <p:txBody>
          <a:bodyPr/>
          <a:lstStyle/>
          <a:p>
            <a:pPr marL="457200" indent="-457200">
              <a:buFont typeface="Franklin Gothic Medium" pitchFamily="34" charset="0"/>
              <a:buAutoNum type="arabicPeriod" startAt="3"/>
            </a:pPr>
            <a:r>
              <a:rPr lang="en-US" sz="2400" smtClean="0"/>
              <a:t>In the Help window, click on the </a:t>
            </a:r>
            <a:r>
              <a:rPr lang="en-US" sz="2400" b="1" smtClean="0"/>
              <a:t>Getting started with Excel </a:t>
            </a:r>
            <a:r>
              <a:rPr lang="en-US" sz="2400" smtClean="0"/>
              <a:t>hyperlink. The next screen gives you additional hyperlinked subcategories.</a:t>
            </a:r>
          </a:p>
          <a:p>
            <a:pPr marL="457200" indent="-457200">
              <a:buFont typeface="Franklin Gothic Medium" pitchFamily="34" charset="0"/>
              <a:buAutoNum type="arabicPeriod" startAt="3"/>
            </a:pPr>
            <a:r>
              <a:rPr lang="en-US" sz="2400" smtClean="0"/>
              <a:t>Navigate through 3 of the subtopics in the Help window.</a:t>
            </a:r>
          </a:p>
          <a:p>
            <a:pPr marL="457200" indent="-457200">
              <a:buFont typeface="Franklin Gothic Medium" pitchFamily="34" charset="0"/>
              <a:buAutoNum type="arabicPeriod" startAt="3"/>
            </a:pPr>
            <a:r>
              <a:rPr lang="en-US" sz="2400" smtClean="0"/>
              <a:t>Click the </a:t>
            </a:r>
            <a:r>
              <a:rPr lang="en-US" sz="2400" b="1" smtClean="0"/>
              <a:t>Office Help Connection Status </a:t>
            </a:r>
            <a:r>
              <a:rPr lang="en-US" sz="2400" smtClean="0"/>
              <a:t>button in the bottom-right corner of the Help window. This displays the Connection Status dialog box (shown below), which enables you to choose whether the Help window displays online or offline Help content.</a:t>
            </a:r>
          </a:p>
          <a:p>
            <a:pPr marL="457200" indent="-457200">
              <a:buFont typeface="Franklin Gothic Medium" pitchFamily="34" charset="0"/>
              <a:buAutoNum type="arabicPeriod" startAt="3"/>
            </a:pPr>
            <a:endParaRPr lang="en-US" sz="2400" smtClean="0"/>
          </a:p>
          <a:p>
            <a:pPr marL="457200" indent="-457200">
              <a:buFont typeface="Franklin Gothic Medium" pitchFamily="34" charset="0"/>
              <a:buAutoNum type="arabicPeriod" startAt="3"/>
            </a:pPr>
            <a:endParaRPr lang="en-US" sz="2300" smtClean="0"/>
          </a:p>
        </p:txBody>
      </p:sp>
      <p:pic>
        <p:nvPicPr>
          <p:cNvPr id="46084" name="Picture 2"/>
          <p:cNvPicPr>
            <a:picLocks noChangeAspect="1"/>
          </p:cNvPicPr>
          <p:nvPr/>
        </p:nvPicPr>
        <p:blipFill>
          <a:blip r:embed="rId3" cstate="print"/>
          <a:srcRect/>
          <a:stretch>
            <a:fillRect/>
          </a:stretch>
        </p:blipFill>
        <p:spPr bwMode="auto">
          <a:xfrm>
            <a:off x="3276600" y="5257800"/>
            <a:ext cx="2301875" cy="1143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Help System</a:t>
            </a:r>
            <a:endParaRPr lang="en-US" dirty="0"/>
          </a:p>
        </p:txBody>
      </p:sp>
      <p:sp>
        <p:nvSpPr>
          <p:cNvPr id="47107" name="Content Placeholder 2"/>
          <p:cNvSpPr>
            <a:spLocks noGrp="1"/>
          </p:cNvSpPr>
          <p:nvPr>
            <p:ph idx="1"/>
          </p:nvPr>
        </p:nvSpPr>
        <p:spPr>
          <a:xfrm>
            <a:off x="457200" y="1600200"/>
            <a:ext cx="8229600" cy="4876800"/>
          </a:xfrm>
        </p:spPr>
        <p:txBody>
          <a:bodyPr/>
          <a:lstStyle/>
          <a:p>
            <a:pPr marL="457200" indent="-457200">
              <a:buFont typeface="Franklin Gothic Medium" pitchFamily="34" charset="0"/>
              <a:buAutoNum type="arabicPeriod" startAt="6"/>
            </a:pPr>
            <a:r>
              <a:rPr lang="en-US" sz="2400" b="1" smtClean="0"/>
              <a:t>CLOSE</a:t>
            </a:r>
            <a:r>
              <a:rPr lang="en-US" sz="2400" smtClean="0"/>
              <a:t> the Help window.</a:t>
            </a:r>
            <a:endParaRPr lang="en-US" sz="23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Navigating the Help Window</a:t>
            </a:r>
            <a:endParaRPr lang="en-US" dirty="0"/>
          </a:p>
        </p:txBody>
      </p:sp>
      <p:sp>
        <p:nvSpPr>
          <p:cNvPr id="5" name="Rectangle 3"/>
          <p:cNvSpPr txBox="1">
            <a:spLocks noChangeArrowheads="1"/>
          </p:cNvSpPr>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l" eaLnBrk="0" hangingPunct="0">
              <a:spcBef>
                <a:spcPct val="20000"/>
              </a:spcBef>
              <a:buClr>
                <a:srgbClr val="0000CC"/>
              </a:buClr>
              <a:buFontTx/>
              <a:buChar char="•"/>
            </a:pPr>
            <a:r>
              <a:rPr lang="en-US" sz="2400">
                <a:latin typeface="Franklin Gothic Book" pitchFamily="34" charset="0"/>
              </a:rPr>
              <a:t>The Help window is set up like a browser, with links to specific categories and topics, and it features some of the same tools you will find in your web browser, including:</a:t>
            </a:r>
          </a:p>
          <a:p>
            <a:pPr marL="342900" indent="-342900" algn="l" eaLnBrk="0" hangingPunct="0">
              <a:spcBef>
                <a:spcPct val="20000"/>
              </a:spcBef>
              <a:buClr>
                <a:srgbClr val="0000CC"/>
              </a:buClr>
              <a:buFontTx/>
              <a:buChar char="•"/>
            </a:pPr>
            <a:r>
              <a:rPr lang="en-US" sz="2400" b="1">
                <a:latin typeface="Franklin Gothic Book" pitchFamily="34" charset="0"/>
              </a:rPr>
              <a:t>Back:</a:t>
            </a:r>
            <a:r>
              <a:rPr lang="en-US" sz="2400">
                <a:latin typeface="Franklin Gothic Book" pitchFamily="34" charset="0"/>
              </a:rPr>
              <a:t> Jumps to the previously opened Help topic</a:t>
            </a:r>
          </a:p>
          <a:p>
            <a:pPr marL="342900" indent="-342900" algn="l" eaLnBrk="0" hangingPunct="0">
              <a:spcBef>
                <a:spcPct val="20000"/>
              </a:spcBef>
              <a:buClr>
                <a:srgbClr val="0000CC"/>
              </a:buClr>
              <a:buFontTx/>
              <a:buChar char="•"/>
            </a:pPr>
            <a:r>
              <a:rPr lang="en-US" sz="2400" b="1">
                <a:latin typeface="Franklin Gothic Book" pitchFamily="34" charset="0"/>
              </a:rPr>
              <a:t>Forward:</a:t>
            </a:r>
            <a:r>
              <a:rPr lang="en-US" sz="2400">
                <a:latin typeface="Franklin Gothic Book" pitchFamily="34" charset="0"/>
              </a:rPr>
              <a:t> Jumps to the next opened Help topic</a:t>
            </a:r>
          </a:p>
          <a:p>
            <a:pPr marL="342900" indent="-342900" algn="l" eaLnBrk="0" hangingPunct="0">
              <a:spcBef>
                <a:spcPct val="20000"/>
              </a:spcBef>
              <a:buClr>
                <a:srgbClr val="0000CC"/>
              </a:buClr>
              <a:buFontTx/>
              <a:buChar char="•"/>
            </a:pPr>
            <a:r>
              <a:rPr lang="en-US" sz="2400" b="1">
                <a:latin typeface="Franklin Gothic Book" pitchFamily="34" charset="0"/>
              </a:rPr>
              <a:t>Stop:</a:t>
            </a:r>
            <a:r>
              <a:rPr lang="en-US" sz="2400">
                <a:latin typeface="Franklin Gothic Book" pitchFamily="34" charset="0"/>
              </a:rPr>
              <a:t> Stops any action in progress</a:t>
            </a:r>
          </a:p>
          <a:p>
            <a:pPr marL="342900" indent="-342900" algn="l" eaLnBrk="0" hangingPunct="0">
              <a:spcBef>
                <a:spcPct val="20000"/>
              </a:spcBef>
              <a:buClr>
                <a:srgbClr val="0000CC"/>
              </a:buClr>
              <a:buFontTx/>
              <a:buChar char="•"/>
            </a:pPr>
            <a:r>
              <a:rPr lang="en-US" sz="2400" b="1">
                <a:latin typeface="Franklin Gothic Book" pitchFamily="34" charset="0"/>
              </a:rPr>
              <a:t>Refresh:</a:t>
            </a:r>
            <a:r>
              <a:rPr lang="en-US" sz="2400">
                <a:latin typeface="Franklin Gothic Book" pitchFamily="34" charset="0"/>
              </a:rPr>
              <a:t> Reloads the current Help topic</a:t>
            </a:r>
          </a:p>
          <a:p>
            <a:pPr marL="342900" indent="-342900" algn="l" eaLnBrk="0" hangingPunct="0">
              <a:spcBef>
                <a:spcPct val="20000"/>
              </a:spcBef>
              <a:buClr>
                <a:srgbClr val="0000CC"/>
              </a:buClr>
              <a:buFontTx/>
              <a:buChar char="•"/>
            </a:pPr>
            <a:r>
              <a:rPr lang="en-US" sz="2400" b="1">
                <a:latin typeface="Franklin Gothic Book" pitchFamily="34" charset="0"/>
              </a:rPr>
              <a:t>Home:</a:t>
            </a:r>
            <a:r>
              <a:rPr lang="en-US" sz="2400">
                <a:latin typeface="Franklin Gothic Book" pitchFamily="34" charset="0"/>
              </a:rPr>
              <a:t> Returns to the initial Help Dialog Window</a:t>
            </a:r>
          </a:p>
          <a:p>
            <a:pPr marL="342900" indent="-342900" algn="l" eaLnBrk="0" hangingPunct="0">
              <a:spcBef>
                <a:spcPct val="20000"/>
              </a:spcBef>
              <a:buClr>
                <a:srgbClr val="0000CC"/>
              </a:buClr>
              <a:buFontTx/>
              <a:buChar char="•"/>
            </a:pPr>
            <a:r>
              <a:rPr lang="en-US" sz="2400" b="1">
                <a:latin typeface="Franklin Gothic Book" pitchFamily="34" charset="0"/>
              </a:rPr>
              <a:t>Print:</a:t>
            </a:r>
            <a:r>
              <a:rPr lang="en-US" sz="2400">
                <a:latin typeface="Franklin Gothic Book" pitchFamily="34" charset="0"/>
              </a:rPr>
              <a:t> Allows you to print the current Help topic</a:t>
            </a:r>
          </a:p>
          <a:p>
            <a:pPr marL="342900" indent="-342900" algn="l" eaLnBrk="0" hangingPunct="0">
              <a:spcBef>
                <a:spcPct val="20000"/>
              </a:spcBef>
              <a:buClr>
                <a:srgbClr val="0000CC"/>
              </a:buClr>
              <a:buFontTx/>
              <a:buChar char="•"/>
            </a:pPr>
            <a:endParaRPr lang="en-US" sz="2400">
              <a:latin typeface="Franklin Gothic Book" pitchFamily="34" charset="0"/>
            </a:endParaRPr>
          </a:p>
        </p:txBody>
      </p:sp>
      <p:pic>
        <p:nvPicPr>
          <p:cNvPr id="48132" name="Picture 2"/>
          <p:cNvPicPr>
            <a:picLocks noChangeAspect="1"/>
          </p:cNvPicPr>
          <p:nvPr/>
        </p:nvPicPr>
        <p:blipFill>
          <a:blip r:embed="rId3" cstate="print"/>
          <a:srcRect/>
          <a:stretch>
            <a:fillRect/>
          </a:stretch>
        </p:blipFill>
        <p:spPr bwMode="auto">
          <a:xfrm>
            <a:off x="2514600" y="5562600"/>
            <a:ext cx="4283075" cy="762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Lesson Summary</a:t>
            </a:r>
          </a:p>
        </p:txBody>
      </p:sp>
      <p:sp>
        <p:nvSpPr>
          <p:cNvPr id="49155" name="Rectangle 22"/>
          <p:cNvSpPr>
            <a:spLocks noChangeArrowheads="1"/>
          </p:cNvSpPr>
          <p:nvPr/>
        </p:nvSpPr>
        <p:spPr bwMode="auto">
          <a:xfrm>
            <a:off x="457200" y="1447800"/>
            <a:ext cx="8229600" cy="5029200"/>
          </a:xfrm>
          <a:prstGeom prst="rect">
            <a:avLst/>
          </a:prstGeom>
          <a:noFill/>
          <a:ln w="9525">
            <a:noFill/>
            <a:miter lim="800000"/>
            <a:headEnd/>
            <a:tailEnd/>
          </a:ln>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49156" name="Picture 1"/>
          <p:cNvPicPr>
            <a:picLocks noChangeAspect="1"/>
          </p:cNvPicPr>
          <p:nvPr/>
        </p:nvPicPr>
        <p:blipFill>
          <a:blip r:embed="rId3" cstate="print"/>
          <a:srcRect/>
          <a:stretch>
            <a:fillRect/>
          </a:stretch>
        </p:blipFill>
        <p:spPr bwMode="auto">
          <a:xfrm>
            <a:off x="566738" y="1800225"/>
            <a:ext cx="7935912" cy="30765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Starting Excel</a:t>
            </a:r>
            <a:endParaRPr lang="en-US" dirty="0"/>
          </a:p>
        </p:txBody>
      </p:sp>
      <p:sp>
        <p:nvSpPr>
          <p:cNvPr id="6147"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a:lstStyle/>
          <a:p>
            <a:pPr marL="342900" indent="-342900" algn="l">
              <a:spcBef>
                <a:spcPct val="20000"/>
              </a:spcBef>
              <a:buClr>
                <a:srgbClr val="0000CC"/>
              </a:buClr>
              <a:buFontTx/>
              <a:buChar char="•"/>
            </a:pPr>
            <a:r>
              <a:rPr lang="en-US" sz="2400">
                <a:latin typeface="Franklin Gothic Book" pitchFamily="34" charset="0"/>
              </a:rPr>
              <a:t>A worksheet is a grid composed of rows, columns, and cells.</a:t>
            </a:r>
          </a:p>
          <a:p>
            <a:pPr marL="342900" indent="-342900" algn="l">
              <a:spcBef>
                <a:spcPct val="20000"/>
              </a:spcBef>
              <a:buClr>
                <a:srgbClr val="0000CC"/>
              </a:buClr>
              <a:buFontTx/>
              <a:buChar char="•"/>
            </a:pPr>
            <a:r>
              <a:rPr lang="en-US" sz="2400">
                <a:latin typeface="Franklin Gothic Book" pitchFamily="34" charset="0"/>
              </a:rPr>
              <a:t> Worksheet </a:t>
            </a:r>
            <a:r>
              <a:rPr lang="en-US" sz="2400" b="1" i="1">
                <a:latin typeface="Franklin Gothic Book" pitchFamily="34" charset="0"/>
              </a:rPr>
              <a:t>columns</a:t>
            </a:r>
            <a:r>
              <a:rPr lang="en-US" sz="2400" i="1">
                <a:latin typeface="Franklin Gothic Book" pitchFamily="34" charset="0"/>
              </a:rPr>
              <a:t> </a:t>
            </a:r>
            <a:r>
              <a:rPr lang="en-US" sz="2400">
                <a:latin typeface="Franklin Gothic Book" pitchFamily="34" charset="0"/>
              </a:rPr>
              <a:t>go from top to bottom and are identified by letters.</a:t>
            </a:r>
          </a:p>
          <a:p>
            <a:pPr marL="342900" indent="-342900" algn="l">
              <a:spcBef>
                <a:spcPct val="20000"/>
              </a:spcBef>
              <a:buClr>
                <a:srgbClr val="0000CC"/>
              </a:buClr>
              <a:buFontTx/>
              <a:buChar char="•"/>
            </a:pPr>
            <a:r>
              <a:rPr lang="en-US" sz="2400" b="1" i="1">
                <a:latin typeface="Franklin Gothic Book" pitchFamily="34" charset="0"/>
              </a:rPr>
              <a:t>Rows</a:t>
            </a:r>
            <a:r>
              <a:rPr lang="en-US" sz="2400" i="1">
                <a:latin typeface="Franklin Gothic Book" pitchFamily="34" charset="0"/>
              </a:rPr>
              <a:t> </a:t>
            </a:r>
            <a:r>
              <a:rPr lang="en-US" sz="2400">
                <a:latin typeface="Franklin Gothic Book" pitchFamily="34" charset="0"/>
              </a:rPr>
              <a:t>go from left to right and are identified by numbers. </a:t>
            </a:r>
          </a:p>
          <a:p>
            <a:pPr marL="342900" indent="-342900" algn="l">
              <a:spcBef>
                <a:spcPct val="20000"/>
              </a:spcBef>
              <a:buClr>
                <a:srgbClr val="0000CC"/>
              </a:buClr>
              <a:buFontTx/>
              <a:buChar char="•"/>
            </a:pPr>
            <a:r>
              <a:rPr lang="en-US" sz="2400">
                <a:latin typeface="Franklin Gothic Book" pitchFamily="34" charset="0"/>
              </a:rPr>
              <a:t>Each box on the grid is a </a:t>
            </a:r>
            <a:r>
              <a:rPr lang="en-US" sz="2400" b="1" i="1">
                <a:latin typeface="Franklin Gothic Book" pitchFamily="34" charset="0"/>
              </a:rPr>
              <a:t>cell</a:t>
            </a:r>
            <a:r>
              <a:rPr lang="en-US" sz="2400" i="1">
                <a:latin typeface="Franklin Gothic Book" pitchFamily="34" charset="0"/>
              </a:rPr>
              <a:t> </a:t>
            </a:r>
            <a:r>
              <a:rPr lang="en-US" sz="2400">
                <a:latin typeface="Franklin Gothic Book" pitchFamily="34" charset="0"/>
              </a:rPr>
              <a:t>and is identified by the intersection of a column and a row. Thus, the first cell in an open worksheet is A1. </a:t>
            </a:r>
          </a:p>
          <a:p>
            <a:pPr marL="342900" indent="-342900" algn="l">
              <a:spcBef>
                <a:spcPct val="20000"/>
              </a:spcBef>
              <a:buClr>
                <a:srgbClr val="0000CC"/>
              </a:buClr>
              <a:buFontTx/>
              <a:buChar char="•"/>
            </a:pPr>
            <a:r>
              <a:rPr lang="en-US" sz="2400">
                <a:latin typeface="Franklin Gothic Book" pitchFamily="34" charset="0"/>
              </a:rPr>
              <a:t>You enter information by keying it into the </a:t>
            </a:r>
            <a:r>
              <a:rPr lang="en-US" sz="2400" b="1" i="1">
                <a:latin typeface="Franklin Gothic Book" pitchFamily="34" charset="0"/>
              </a:rPr>
              <a:t>active cell</a:t>
            </a:r>
            <a:r>
              <a:rPr lang="en-US" sz="2400" b="1">
                <a:latin typeface="Franklin Gothic Book" pitchFamily="34" charset="0"/>
              </a:rPr>
              <a:t>, </a:t>
            </a:r>
            <a:r>
              <a:rPr lang="en-US" sz="2400">
                <a:latin typeface="Franklin Gothic Book" pitchFamily="34" charset="0"/>
              </a:rPr>
              <a:t>which is outlined by a bold black line; this is also called a highlighted cell.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Start Excel</a:t>
            </a:r>
            <a:endParaRPr lang="en-US" dirty="0"/>
          </a:p>
        </p:txBody>
      </p:sp>
      <p:sp>
        <p:nvSpPr>
          <p:cNvPr id="6147" name="Content Placeholder 2"/>
          <p:cNvSpPr>
            <a:spLocks noGrp="1"/>
          </p:cNvSpPr>
          <p:nvPr>
            <p:ph idx="1"/>
          </p:nvPr>
        </p:nvSpPr>
        <p:spPr>
          <a:xfrm>
            <a:off x="457200" y="1600200"/>
            <a:ext cx="8229600" cy="4876800"/>
          </a:xfrm>
        </p:spPr>
        <p:txBody>
          <a:bodyPr/>
          <a:lstStyle/>
          <a:p>
            <a:pPr marL="514350" indent="-514350">
              <a:buFont typeface="Franklin Gothic Medium" pitchFamily="34" charset="0"/>
              <a:buAutoNum type="arabicPeriod"/>
            </a:pPr>
            <a:r>
              <a:rPr lang="en-US" sz="2400" smtClean="0"/>
              <a:t>Click the </a:t>
            </a:r>
            <a:r>
              <a:rPr lang="en-US" sz="2400" b="1" smtClean="0"/>
              <a:t>Start</a:t>
            </a:r>
            <a:r>
              <a:rPr lang="en-US" sz="2400" smtClean="0"/>
              <a:t> menu, and then click </a:t>
            </a:r>
            <a:r>
              <a:rPr lang="en-US" sz="2400" b="1" smtClean="0"/>
              <a:t>All Programs</a:t>
            </a:r>
            <a:r>
              <a:rPr lang="en-US" sz="2400" smtClean="0"/>
              <a:t>. </a:t>
            </a:r>
          </a:p>
          <a:p>
            <a:pPr marL="514350" indent="-514350">
              <a:buFont typeface="Franklin Gothic Medium" pitchFamily="34" charset="0"/>
              <a:buAutoNum type="arabicPeriod"/>
            </a:pPr>
            <a:r>
              <a:rPr lang="en-US" sz="2400" smtClean="0"/>
              <a:t>On the list of programs, click </a:t>
            </a:r>
            <a:r>
              <a:rPr lang="en-US" sz="2400" b="1" smtClean="0"/>
              <a:t>Microsoft</a:t>
            </a:r>
            <a:r>
              <a:rPr lang="en-US" sz="2400" smtClean="0"/>
              <a:t> </a:t>
            </a:r>
            <a:r>
              <a:rPr lang="en-US" sz="2400" b="1" smtClean="0"/>
              <a:t>Office</a:t>
            </a:r>
            <a:r>
              <a:rPr lang="en-US" sz="2400" smtClean="0"/>
              <a:t> </a:t>
            </a:r>
            <a:r>
              <a:rPr lang="en-US" sz="2400" b="1" smtClean="0"/>
              <a:t>2010</a:t>
            </a:r>
            <a:r>
              <a:rPr lang="en-US" sz="2400" smtClean="0"/>
              <a:t>.</a:t>
            </a:r>
          </a:p>
          <a:p>
            <a:pPr marL="514350" indent="-514350">
              <a:buFont typeface="Franklin Gothic Medium" pitchFamily="34" charset="0"/>
              <a:buAutoNum type="arabicPeriod"/>
            </a:pPr>
            <a:r>
              <a:rPr lang="en-US" sz="2400" smtClean="0"/>
              <a:t>Click </a:t>
            </a:r>
            <a:r>
              <a:rPr lang="en-US" sz="2400" b="1" smtClean="0"/>
              <a:t>Microsoft</a:t>
            </a:r>
            <a:r>
              <a:rPr lang="en-US" sz="2400" smtClean="0"/>
              <a:t> </a:t>
            </a:r>
            <a:r>
              <a:rPr lang="en-US" sz="2400" b="1" smtClean="0"/>
              <a:t>Office</a:t>
            </a:r>
            <a:r>
              <a:rPr lang="en-US" sz="2400" smtClean="0"/>
              <a:t> </a:t>
            </a:r>
            <a:r>
              <a:rPr lang="en-US" sz="2400" b="1" smtClean="0"/>
              <a:t>Excel</a:t>
            </a:r>
            <a:r>
              <a:rPr lang="en-US" sz="2400" smtClean="0"/>
              <a:t> </a:t>
            </a:r>
            <a:r>
              <a:rPr lang="en-US" sz="2400" b="1" smtClean="0"/>
              <a:t>2010</a:t>
            </a:r>
            <a:r>
              <a:rPr lang="en-US" sz="2400" smtClean="0"/>
              <a:t>. A blank workbook will open, and the worksheet named Sheet1 will be displayed.</a:t>
            </a:r>
          </a:p>
          <a:p>
            <a:pPr marL="514350" indent="-514350"/>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Onscreen Tools</a:t>
            </a:r>
            <a:endParaRPr lang="en-US" dirty="0"/>
          </a:p>
        </p:txBody>
      </p:sp>
      <p:sp>
        <p:nvSpPr>
          <p:cNvPr id="8195"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a:lstStyle/>
          <a:p>
            <a:pPr marL="342900" indent="-342900" algn="l">
              <a:spcBef>
                <a:spcPct val="20000"/>
              </a:spcBef>
              <a:buClr>
                <a:srgbClr val="0000CC"/>
              </a:buClr>
              <a:buFontTx/>
              <a:buChar char="•"/>
            </a:pPr>
            <a:r>
              <a:rPr lang="en-US" sz="2400">
                <a:latin typeface="Franklin Gothic Book" pitchFamily="34" charset="0"/>
              </a:rPr>
              <a:t>The </a:t>
            </a:r>
            <a:r>
              <a:rPr lang="en-US" sz="2400" b="1" i="1">
                <a:latin typeface="Franklin Gothic Book" pitchFamily="34" charset="0"/>
              </a:rPr>
              <a:t>Quick Access Toolbar </a:t>
            </a:r>
            <a:r>
              <a:rPr lang="en-US" sz="2400">
                <a:latin typeface="Franklin Gothic Book" pitchFamily="34" charset="0"/>
              </a:rPr>
              <a:t>gives you fast and easy access to the tools you use most often in any given Excel session. </a:t>
            </a:r>
          </a:p>
          <a:p>
            <a:pPr marL="342900" indent="-342900" algn="l">
              <a:spcBef>
                <a:spcPct val="20000"/>
              </a:spcBef>
              <a:buClr>
                <a:srgbClr val="0000CC"/>
              </a:buClr>
              <a:buFontTx/>
              <a:buChar char="•"/>
            </a:pPr>
            <a:r>
              <a:rPr lang="en-US" sz="2400">
                <a:latin typeface="Franklin Gothic Book" pitchFamily="34" charset="0"/>
              </a:rPr>
              <a:t>It appears on the left side of the title bar, above the Ribbon (although you can move the toolbar below the Ribbon if you want it closer to your work area). </a:t>
            </a:r>
          </a:p>
          <a:p>
            <a:pPr marL="342900" indent="-342900" algn="l">
              <a:spcBef>
                <a:spcPct val="20000"/>
              </a:spcBef>
              <a:buClr>
                <a:srgbClr val="0000CC"/>
              </a:buClr>
              <a:buFontTx/>
              <a:buChar char="•"/>
            </a:pPr>
            <a:r>
              <a:rPr lang="en-US" sz="2400">
                <a:latin typeface="Franklin Gothic Book" pitchFamily="34" charset="0"/>
              </a:rPr>
              <a:t>You can add and remove commands from the toolbar so that it contains only those commands you use most frequently. </a:t>
            </a:r>
          </a:p>
          <a:p>
            <a:pPr marL="342900" indent="-342900" algn="l">
              <a:spcBef>
                <a:spcPct val="20000"/>
              </a:spcBef>
              <a:buClr>
                <a:srgbClr val="0000CC"/>
              </a:buClr>
              <a:buFontTx/>
              <a:buChar char="•"/>
            </a:pPr>
            <a:r>
              <a:rPr lang="en-US" sz="2400" b="1" i="1">
                <a:latin typeface="Franklin Gothic Book" pitchFamily="34" charset="0"/>
              </a:rPr>
              <a:t>ScreenTips</a:t>
            </a:r>
            <a:r>
              <a:rPr lang="en-US" sz="2400">
                <a:latin typeface="Franklin Gothic Book" pitchFamily="34" charset="0"/>
              </a:rPr>
              <a:t> are small, onscreen windows that display descriptive text when you rest the pointer on a command or control.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Onscreen Tools</a:t>
            </a:r>
            <a:endParaRPr lang="en-US" dirty="0"/>
          </a:p>
        </p:txBody>
      </p:sp>
      <p:sp>
        <p:nvSpPr>
          <p:cNvPr id="6147" name="Content Placeholder 2"/>
          <p:cNvSpPr>
            <a:spLocks noGrp="1"/>
          </p:cNvSpPr>
          <p:nvPr>
            <p:ph idx="1"/>
          </p:nvPr>
        </p:nvSpPr>
        <p:spPr>
          <a:xfrm>
            <a:off x="457200" y="1600200"/>
            <a:ext cx="8229600" cy="4876800"/>
          </a:xfrm>
        </p:spPr>
        <p:txBody>
          <a:bodyPr/>
          <a:lstStyle/>
          <a:p>
            <a:pPr marL="514350" indent="-514350">
              <a:buFont typeface="Franklin Gothic Medium" pitchFamily="34" charset="0"/>
              <a:buAutoNum type="arabicPeriod"/>
            </a:pPr>
            <a:r>
              <a:rPr lang="en-US" sz="2400" smtClean="0"/>
              <a:t>Place the cursor at the bottom of each command on the Quick Access Toolbar and read the description that appears as a ScreenTip. </a:t>
            </a:r>
          </a:p>
          <a:p>
            <a:pPr marL="514350" indent="-514350">
              <a:buFont typeface="Franklin Gothic Medium" pitchFamily="34" charset="0"/>
              <a:buAutoNum type="arabicPeriod"/>
            </a:pPr>
            <a:r>
              <a:rPr lang="en-US" sz="2400" smtClean="0"/>
              <a:t>Click the drop-down arrow at the right side of the Quick Access Toolbar. From the drop-down list, select </a:t>
            </a:r>
            <a:r>
              <a:rPr lang="en-US" sz="2400" b="1" smtClean="0"/>
              <a:t>Open</a:t>
            </a:r>
            <a:r>
              <a:rPr lang="en-US" sz="2400" smtClean="0"/>
              <a:t>. The Open icon is added to the Quick Access Toolbar. Click the down arrow again and select </a:t>
            </a:r>
            <a:r>
              <a:rPr lang="en-US" sz="2400" b="1" smtClean="0"/>
              <a:t>Quick Print </a:t>
            </a:r>
            <a:r>
              <a:rPr lang="en-US" sz="2400" smtClean="0"/>
              <a:t>from the drop-down list (see Figure 1-2).</a:t>
            </a:r>
          </a:p>
          <a:p>
            <a:pPr marL="514350" indent="-514350"/>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1-2: Customizing the </a:t>
            </a:r>
            <a:br>
              <a:rPr lang="en-US" dirty="0" smtClean="0"/>
            </a:br>
            <a:r>
              <a:rPr lang="en-US" dirty="0" smtClean="0"/>
              <a:t>Quick Access Toolbar</a:t>
            </a:r>
            <a:endParaRPr lang="en-US" dirty="0"/>
          </a:p>
        </p:txBody>
      </p:sp>
      <p:pic>
        <p:nvPicPr>
          <p:cNvPr id="10243" name="Picture 2"/>
          <p:cNvPicPr>
            <a:picLocks noChangeAspect="1"/>
          </p:cNvPicPr>
          <p:nvPr/>
        </p:nvPicPr>
        <p:blipFill>
          <a:blip r:embed="rId3" cstate="print"/>
          <a:srcRect/>
          <a:stretch>
            <a:fillRect/>
          </a:stretch>
        </p:blipFill>
        <p:spPr bwMode="auto">
          <a:xfrm>
            <a:off x="2438400" y="2024063"/>
            <a:ext cx="3171825" cy="28098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6254</TotalTime>
  <Words>3447</Words>
  <Application>Microsoft Office PowerPoint</Application>
  <PresentationFormat>On-screen Show (4:3)</PresentationFormat>
  <Paragraphs>225</Paragraphs>
  <Slides>47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Franklin Gothic Medium</vt:lpstr>
      <vt:lpstr>Franklin Gothic Book</vt:lpstr>
      <vt:lpstr>Calibri</vt:lpstr>
      <vt:lpstr>Custom Design</vt:lpstr>
      <vt:lpstr>Overview</vt:lpstr>
      <vt:lpstr>Objectives</vt:lpstr>
      <vt:lpstr>Starting Excel</vt:lpstr>
      <vt:lpstr>Figure 1-1: Excel’s Opening Screen</vt:lpstr>
      <vt:lpstr>Starting Excel</vt:lpstr>
      <vt:lpstr>Step-by-Step: Start Excel</vt:lpstr>
      <vt:lpstr>Using Onscreen Tools</vt:lpstr>
      <vt:lpstr>Step-by-Step: Use Onscreen Tools</vt:lpstr>
      <vt:lpstr>Figure 1-2: Customizing the  Quick Access Toolbar</vt:lpstr>
      <vt:lpstr>Step-by-Step: Use Onscreen Tools</vt:lpstr>
      <vt:lpstr>Step-by-Step: Use Onscreen Tools</vt:lpstr>
      <vt:lpstr>Navigating the Ribbon</vt:lpstr>
      <vt:lpstr>Figure 1-3: Home Tab Command Groups</vt:lpstr>
      <vt:lpstr>Step-by-Step: Navigate the Ribbon</vt:lpstr>
      <vt:lpstr>Step-by-Step: Navigate the Ribbon</vt:lpstr>
      <vt:lpstr>Step-by-Step: Navigate the Ribbon</vt:lpstr>
      <vt:lpstr>Introducing Backstage</vt:lpstr>
      <vt:lpstr>Step-by-Step: Access Backstage</vt:lpstr>
      <vt:lpstr>Using the Microsoft Office File Tab and Backstage View</vt:lpstr>
      <vt:lpstr>Step-by-Step: Use the File Tab to Open Backstage View and Create a New Workbook</vt:lpstr>
      <vt:lpstr>Step-by-Step: Use the File Tab to Open Backstage View and Create a New Workbook</vt:lpstr>
      <vt:lpstr>Changing Excel’s View</vt:lpstr>
      <vt:lpstr>Step-by-Step: Change Excel’s View</vt:lpstr>
      <vt:lpstr>Step-by-Step: Change Excel’s View</vt:lpstr>
      <vt:lpstr>Figure 1-10: Page Layout View</vt:lpstr>
      <vt:lpstr>Splitting a Window</vt:lpstr>
      <vt:lpstr>Step-by-Step: Split a Window</vt:lpstr>
      <vt:lpstr>Step-by-Step: Split a Window</vt:lpstr>
      <vt:lpstr>Opening a New Window</vt:lpstr>
      <vt:lpstr>Step-by-Step: Open a New Window</vt:lpstr>
      <vt:lpstr>Figure 1-12: A New Window</vt:lpstr>
      <vt:lpstr>Step-by-Step: Open a New Window</vt:lpstr>
      <vt:lpstr>Working with an Existing Workbook</vt:lpstr>
      <vt:lpstr>Opening an Existing Workbook</vt:lpstr>
      <vt:lpstr>Step-by-Step: Open an Existing Workbook</vt:lpstr>
      <vt:lpstr>Figure 1-13: Opening an Existing Worksheet</vt:lpstr>
      <vt:lpstr>Navigating a Worksheet</vt:lpstr>
      <vt:lpstr>Step-by-Step: Navigate a Worksheet</vt:lpstr>
      <vt:lpstr>Step-by-Step: Navigate a Worksheet</vt:lpstr>
      <vt:lpstr>Working with Excel’s Help System</vt:lpstr>
      <vt:lpstr>Using the Help System</vt:lpstr>
      <vt:lpstr>Step-by-Step: Use the Help System</vt:lpstr>
      <vt:lpstr>Step-by-Step: Use the Help System</vt:lpstr>
      <vt:lpstr>Step-by-Step: Use the Help System</vt:lpstr>
      <vt:lpstr>Step-by-Step: Use the Help System</vt:lpstr>
      <vt:lpstr>Navigating the Help Window</vt:lpstr>
      <vt:lpstr>Lesson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 Skintik</dc:creator>
  <cp:lastModifiedBy>JLartz</cp:lastModifiedBy>
  <cp:revision>333</cp:revision>
  <dcterms:created xsi:type="dcterms:W3CDTF">2007-01-10T19:14:18Z</dcterms:created>
  <dcterms:modified xsi:type="dcterms:W3CDTF">2011-08-17T13:01:04Z</dcterms:modified>
</cp:coreProperties>
</file>