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0" r:id="rId1"/>
  </p:sldMasterIdLst>
  <p:notesMasterIdLst>
    <p:notesMasterId r:id="rId39"/>
  </p:notesMasterIdLst>
  <p:sldIdLst>
    <p:sldId id="256" r:id="rId2"/>
    <p:sldId id="257" r:id="rId3"/>
    <p:sldId id="259" r:id="rId4"/>
    <p:sldId id="544" r:id="rId5"/>
    <p:sldId id="413" r:id="rId6"/>
    <p:sldId id="546" r:id="rId7"/>
    <p:sldId id="547" r:id="rId8"/>
    <p:sldId id="548" r:id="rId9"/>
    <p:sldId id="550" r:id="rId10"/>
    <p:sldId id="552" r:id="rId11"/>
    <p:sldId id="553" r:id="rId12"/>
    <p:sldId id="555" r:id="rId13"/>
    <p:sldId id="556" r:id="rId14"/>
    <p:sldId id="559" r:id="rId15"/>
    <p:sldId id="560" r:id="rId16"/>
    <p:sldId id="563" r:id="rId17"/>
    <p:sldId id="564" r:id="rId18"/>
    <p:sldId id="565" r:id="rId19"/>
    <p:sldId id="567" r:id="rId20"/>
    <p:sldId id="568" r:id="rId21"/>
    <p:sldId id="570" r:id="rId22"/>
    <p:sldId id="571" r:id="rId23"/>
    <p:sldId id="572" r:id="rId24"/>
    <p:sldId id="574" r:id="rId25"/>
    <p:sldId id="575" r:id="rId26"/>
    <p:sldId id="578" r:id="rId27"/>
    <p:sldId id="579" r:id="rId28"/>
    <p:sldId id="580" r:id="rId29"/>
    <p:sldId id="583" r:id="rId30"/>
    <p:sldId id="584" r:id="rId31"/>
    <p:sldId id="585" r:id="rId32"/>
    <p:sldId id="588" r:id="rId33"/>
    <p:sldId id="589" r:id="rId34"/>
    <p:sldId id="591" r:id="rId35"/>
    <p:sldId id="592" r:id="rId36"/>
    <p:sldId id="593" r:id="rId37"/>
    <p:sldId id="457" r:id="rId38"/>
  </p:sldIdLst>
  <p:sldSz cx="9144000" cy="6858000" type="screen4x3"/>
  <p:notesSz cx="6858000" cy="9144000"/>
  <p:defaultTextStyle>
    <a:defPPr>
      <a:defRPr lang="en-US"/>
    </a:defPPr>
    <a:lvl1pPr algn="r" rtl="0" fontAlgn="base">
      <a:spcBef>
        <a:spcPct val="0"/>
      </a:spcBef>
      <a:spcAft>
        <a:spcPct val="0"/>
      </a:spcAft>
      <a:defRPr kern="1200">
        <a:solidFill>
          <a:schemeClr val="tx1"/>
        </a:solidFill>
        <a:latin typeface="Arial" charset="0"/>
        <a:ea typeface="+mn-ea"/>
        <a:cs typeface="+mn-cs"/>
      </a:defRPr>
    </a:lvl1pPr>
    <a:lvl2pPr marL="457200" algn="r" rtl="0" fontAlgn="base">
      <a:spcBef>
        <a:spcPct val="0"/>
      </a:spcBef>
      <a:spcAft>
        <a:spcPct val="0"/>
      </a:spcAft>
      <a:defRPr kern="1200">
        <a:solidFill>
          <a:schemeClr val="tx1"/>
        </a:solidFill>
        <a:latin typeface="Arial" charset="0"/>
        <a:ea typeface="+mn-ea"/>
        <a:cs typeface="+mn-cs"/>
      </a:defRPr>
    </a:lvl2pPr>
    <a:lvl3pPr marL="914400" algn="r" rtl="0" fontAlgn="base">
      <a:spcBef>
        <a:spcPct val="0"/>
      </a:spcBef>
      <a:spcAft>
        <a:spcPct val="0"/>
      </a:spcAft>
      <a:defRPr kern="1200">
        <a:solidFill>
          <a:schemeClr val="tx1"/>
        </a:solidFill>
        <a:latin typeface="Arial" charset="0"/>
        <a:ea typeface="+mn-ea"/>
        <a:cs typeface="+mn-cs"/>
      </a:defRPr>
    </a:lvl3pPr>
    <a:lvl4pPr marL="1371600" algn="r" rtl="0" fontAlgn="base">
      <a:spcBef>
        <a:spcPct val="0"/>
      </a:spcBef>
      <a:spcAft>
        <a:spcPct val="0"/>
      </a:spcAft>
      <a:defRPr kern="1200">
        <a:solidFill>
          <a:schemeClr val="tx1"/>
        </a:solidFill>
        <a:latin typeface="Arial" charset="0"/>
        <a:ea typeface="+mn-ea"/>
        <a:cs typeface="+mn-cs"/>
      </a:defRPr>
    </a:lvl4pPr>
    <a:lvl5pPr marL="1828800" algn="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CC"/>
    <a:srgbClr val="0000FF"/>
    <a:srgbClr val="DECD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5808" autoAdjust="0"/>
    <p:restoredTop sz="90603" autoAdjust="0"/>
  </p:normalViewPr>
  <p:slideViewPr>
    <p:cSldViewPr>
      <p:cViewPr varScale="1">
        <p:scale>
          <a:sx n="64" d="100"/>
          <a:sy n="64" d="100"/>
        </p:scale>
        <p:origin x="-1218" y="-90"/>
      </p:cViewPr>
      <p:guideLst>
        <p:guide orient="horz" pos="1008"/>
        <p:guide pos="288"/>
        <p:guide pos="5424"/>
        <p:guide pos="3002"/>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280ED1C-4248-4D12-A428-232B8B03309D}" type="datetimeFigureOut">
              <a:rPr lang="en-US"/>
              <a:pPr>
                <a:defRPr/>
              </a:pPr>
              <a:t>1/20/2013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428BCDC7-795C-45EE-A9AA-E637D7416180}" type="slidenum">
              <a:rPr lang="en-US"/>
              <a:pPr>
                <a:defRPr/>
              </a:pPr>
              <a:t>‹#›</a:t>
            </a:fld>
            <a:endParaRPr lang="en-US"/>
          </a:p>
        </p:txBody>
      </p:sp>
    </p:spTree>
    <p:extLst>
      <p:ext uri="{BB962C8B-B14F-4D97-AF65-F5344CB8AC3E}">
        <p14:creationId xmlns:p14="http://schemas.microsoft.com/office/powerpoint/2010/main" val="15946743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smtClean="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2DBF21D6-1232-4A45-9874-F1E25BDAB220}" type="slidenum">
              <a:rPr lang="en-US" smtClean="0"/>
              <a:pPr eaLnBrk="1" hangingPunct="1"/>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mn-lt"/>
                <a:ea typeface="+mn-ea"/>
                <a:cs typeface="+mn-cs"/>
              </a:rPr>
              <a:t>Another Way: </a:t>
            </a:r>
            <a:r>
              <a:rPr lang="en-US" sz="1200" kern="1200" dirty="0" smtClean="0">
                <a:solidFill>
                  <a:schemeClr val="tx1"/>
                </a:solidFill>
                <a:latin typeface="+mn-lt"/>
                <a:ea typeface="+mn-ea"/>
                <a:cs typeface="+mn-cs"/>
              </a:rPr>
              <a:t>You can also right-click the sheet tab to activate the sheet tab drop-down menu.</a:t>
            </a:r>
          </a:p>
          <a:p>
            <a:endParaRPr lang="en-US" b="1" dirty="0"/>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10</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11</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12</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13</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mn-lt"/>
                <a:ea typeface="+mn-ea"/>
                <a:cs typeface="+mn-cs"/>
              </a:rPr>
              <a:t>Note: </a:t>
            </a:r>
            <a:r>
              <a:rPr lang="en-US" sz="1200" kern="1200" dirty="0" smtClean="0">
                <a:solidFill>
                  <a:schemeClr val="tx1"/>
                </a:solidFill>
                <a:latin typeface="+mn-lt"/>
                <a:ea typeface="+mn-ea"/>
                <a:cs typeface="+mn-cs"/>
              </a:rPr>
              <a:t>Right-click any worksheet tab. If worksheets are hidden, the Unhide option will be active on the shortcut menu.</a:t>
            </a:r>
          </a:p>
          <a:p>
            <a:endParaRPr lang="en-US" b="1" dirty="0"/>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14</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15</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16</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mn-lt"/>
                <a:ea typeface="+mn-ea"/>
                <a:cs typeface="+mn-cs"/>
              </a:rPr>
              <a:t>Troubleshooting: </a:t>
            </a:r>
            <a:r>
              <a:rPr lang="en-US" sz="1200" kern="1200" dirty="0" smtClean="0">
                <a:solidFill>
                  <a:schemeClr val="tx1"/>
                </a:solidFill>
                <a:latin typeface="+mn-lt"/>
                <a:ea typeface="+mn-ea"/>
                <a:cs typeface="+mn-cs"/>
              </a:rPr>
              <a:t>If the Biomedical Arts tab is not visible, use the scroll arrow to move to the first worksheet.</a:t>
            </a:r>
          </a:p>
          <a:p>
            <a:endParaRPr lang="en-US" b="1" dirty="0"/>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17</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latin typeface="+mn-lt"/>
                <a:ea typeface="+mn-ea"/>
                <a:cs typeface="+mn-cs"/>
              </a:rPr>
              <a:t>Another Way: </a:t>
            </a:r>
            <a:r>
              <a:rPr lang="en-US" sz="1200" kern="1200" dirty="0" smtClean="0">
                <a:solidFill>
                  <a:schemeClr val="tx1"/>
                </a:solidFill>
                <a:latin typeface="+mn-lt"/>
                <a:ea typeface="+mn-ea"/>
                <a:cs typeface="+mn-cs"/>
              </a:rPr>
              <a:t>You can right-click a worksheet tab and click Insert on the shortcut menu to insert a worksheet. The Insert dialog box shown in the figure above will open, and you can insert a blank worksheet from the General tab, insert a worksheet based on a template from the Spreadsheet Solutions tab, or insert an online template if you are connected to the Internet.</a:t>
            </a:r>
            <a:r>
              <a:rPr lang="en-US" dirty="0" smtClean="0"/>
              <a:t> </a:t>
            </a:r>
            <a:endParaRPr lang="en-US" b="1" dirty="0"/>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18</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19</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mn-lt"/>
                <a:ea typeface="+mn-ea"/>
                <a:cs typeface="+mn-cs"/>
              </a:rPr>
              <a:t>Another Way:</a:t>
            </a:r>
            <a:r>
              <a:rPr lang="en-US" sz="1200" b="1"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You can also right-click the tab of a worksheet you do not need and click Delete. The worksheet will be deleted.</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20</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mn-lt"/>
                <a:ea typeface="+mn-ea"/>
                <a:cs typeface="+mn-cs"/>
              </a:rPr>
              <a:t>Another Way:</a:t>
            </a:r>
            <a:r>
              <a:rPr lang="en-US" sz="1200" b="1"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If you want to group some but not all worksheets within a workbook, press Ctrl and click the tab of each worksheet you want to include in the group.</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mn-lt"/>
                <a:ea typeface="+mn-ea"/>
                <a:cs typeface="+mn-cs"/>
              </a:rPr>
              <a:t>Note: </a:t>
            </a:r>
            <a:r>
              <a:rPr lang="en-US" sz="1200" kern="1200" dirty="0" smtClean="0">
                <a:solidFill>
                  <a:schemeClr val="tx1"/>
                </a:solidFill>
                <a:latin typeface="+mn-lt"/>
                <a:ea typeface="+mn-ea"/>
                <a:cs typeface="+mn-cs"/>
              </a:rPr>
              <a:t>If you copy a data range from a worksheet to grouped worksheets, the Paste Options button does not appear. Some formatting, such as column width, is not copied.</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21</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mn-lt"/>
                <a:ea typeface="+mn-ea"/>
                <a:cs typeface="+mn-cs"/>
              </a:rPr>
              <a:t>Note: </a:t>
            </a:r>
            <a:r>
              <a:rPr lang="en-US" sz="1200" kern="1200" dirty="0" smtClean="0">
                <a:solidFill>
                  <a:schemeClr val="tx1"/>
                </a:solidFill>
                <a:latin typeface="+mn-lt"/>
                <a:ea typeface="+mn-ea"/>
                <a:cs typeface="+mn-cs"/>
              </a:rPr>
              <a:t>Data that you copy or cut in grouped sheets cannot be pasted on another sheet because the size of the copy area includes all layers of the selected sheets and is therefore different from the paste area in a single sheet. Therefore, make sure that only one sheet is selected before you attempt to copy or move data from a grouped sheet to another worksheet.</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22</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mn-lt"/>
                <a:ea typeface="+mn-ea"/>
                <a:cs typeface="+mn-cs"/>
              </a:rPr>
              <a:t>Note: </a:t>
            </a:r>
            <a:r>
              <a:rPr lang="en-US" sz="1200" kern="1200" dirty="0" smtClean="0">
                <a:solidFill>
                  <a:schemeClr val="tx1"/>
                </a:solidFill>
                <a:latin typeface="+mn-lt"/>
                <a:ea typeface="+mn-ea"/>
                <a:cs typeface="+mn-cs"/>
              </a:rPr>
              <a:t>The New Window and Arrange All options enable you to display worksheets side by side for a quick visual comparison. You can enter and edit data, scroll, and move around in the individual windows just as you would in a “normal” view window. You can also click a cell in any of the displayed worksheets to make changes or to select cells or ranges.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23</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24</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25</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26</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mn-lt"/>
                <a:ea typeface="+mn-ea"/>
                <a:cs typeface="+mn-cs"/>
              </a:rPr>
              <a:t>Another Way: </a:t>
            </a:r>
            <a:r>
              <a:rPr lang="en-US" sz="1200" kern="1200" dirty="0" smtClean="0">
                <a:solidFill>
                  <a:schemeClr val="tx1"/>
                </a:solidFill>
                <a:latin typeface="+mn-lt"/>
                <a:ea typeface="+mn-ea"/>
                <a:cs typeface="+mn-cs"/>
              </a:rPr>
              <a:t>The Freeze First Column and Freeze Top Row commands shown in Figure 6-11 are quick and easy to use if your worksheet begins with column and row headings, but when the data is preceded by a title and subtitle, you must tell Excel where you want the “freeze” to be located. That is why you need to select the cell below the line that you want to be visible as you move through the worksheet.</a:t>
            </a:r>
            <a:r>
              <a:rPr lang="en-US" dirty="0" smtClean="0"/>
              <a:t> </a:t>
            </a: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27</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28</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29</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6FE97E2D-18AE-4910-B36E-63455E68A661}" type="slidenum">
              <a:rPr lang="en-US" smtClean="0"/>
              <a:pPr eaLnBrk="1" hangingPunct="1"/>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mn-lt"/>
                <a:ea typeface="+mn-ea"/>
                <a:cs typeface="+mn-cs"/>
              </a:rPr>
              <a:t>Troubleshooting: </a:t>
            </a:r>
            <a:r>
              <a:rPr lang="en-US" sz="1200" kern="1200" dirty="0" smtClean="0">
                <a:solidFill>
                  <a:schemeClr val="tx1"/>
                </a:solidFill>
                <a:latin typeface="+mn-lt"/>
                <a:ea typeface="+mn-ea"/>
                <a:cs typeface="+mn-cs"/>
              </a:rPr>
              <a:t>If you had selected the Match case check box when you searched for </a:t>
            </a:r>
            <a:r>
              <a:rPr lang="en-US" sz="1200" i="1" kern="1200" dirty="0" smtClean="0">
                <a:solidFill>
                  <a:schemeClr val="tx1"/>
                </a:solidFill>
                <a:latin typeface="+mn-lt"/>
                <a:ea typeface="+mn-ea"/>
                <a:cs typeface="+mn-cs"/>
              </a:rPr>
              <a:t>tutor, </a:t>
            </a:r>
            <a:r>
              <a:rPr lang="en-US" sz="1200" kern="1200" dirty="0" smtClean="0">
                <a:solidFill>
                  <a:schemeClr val="tx1"/>
                </a:solidFill>
                <a:latin typeface="+mn-lt"/>
                <a:ea typeface="+mn-ea"/>
                <a:cs typeface="+mn-cs"/>
              </a:rPr>
              <a:t>the search would not have found any data because the word </a:t>
            </a:r>
            <a:r>
              <a:rPr lang="en-US" sz="1200" i="1" kern="1200" dirty="0" smtClean="0">
                <a:solidFill>
                  <a:schemeClr val="tx1"/>
                </a:solidFill>
                <a:latin typeface="+mn-lt"/>
                <a:ea typeface="+mn-ea"/>
                <a:cs typeface="+mn-cs"/>
              </a:rPr>
              <a:t>tutor </a:t>
            </a:r>
            <a:r>
              <a:rPr lang="en-US" sz="1200" kern="1200" dirty="0" smtClean="0">
                <a:solidFill>
                  <a:schemeClr val="tx1"/>
                </a:solidFill>
                <a:latin typeface="+mn-lt"/>
                <a:ea typeface="+mn-ea"/>
                <a:cs typeface="+mn-cs"/>
              </a:rPr>
              <a:t>is capitalized each time it occurs in the worksheet. Therefore, a data match would not be found if you searched for a lowercase word. When the search was completed, a dialog box would have informed you that Excel could not find the data you requested.</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mn-lt"/>
                <a:ea typeface="+mn-ea"/>
                <a:cs typeface="+mn-cs"/>
              </a:rPr>
              <a:t>Another Way: </a:t>
            </a:r>
            <a:r>
              <a:rPr lang="en-US" sz="1200" kern="1200" dirty="0" smtClean="0">
                <a:solidFill>
                  <a:schemeClr val="tx1"/>
                </a:solidFill>
                <a:latin typeface="+mn-lt"/>
                <a:ea typeface="+mn-ea"/>
                <a:cs typeface="+mn-cs"/>
              </a:rPr>
              <a:t>You can also open the Find and Replace dialog box with the keyboard shortcut </a:t>
            </a:r>
            <a:r>
              <a:rPr lang="en-US" sz="1200" b="1" kern="1200" dirty="0" err="1" smtClean="0">
                <a:solidFill>
                  <a:schemeClr val="tx1"/>
                </a:solidFill>
                <a:latin typeface="+mn-lt"/>
                <a:ea typeface="+mn-ea"/>
                <a:cs typeface="+mn-cs"/>
              </a:rPr>
              <a:t>Ctrl+F</a:t>
            </a:r>
            <a:r>
              <a:rPr lang="en-US" sz="1200" kern="1200" dirty="0" smtClean="0">
                <a:solidFill>
                  <a:schemeClr val="tx1"/>
                </a:solidFill>
                <a:latin typeface="+mn-lt"/>
                <a:ea typeface="+mn-ea"/>
                <a:cs typeface="+mn-cs"/>
              </a:rPr>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mn-lt"/>
                <a:ea typeface="+mn-ea"/>
                <a:cs typeface="+mn-cs"/>
              </a:rPr>
              <a:t>Note: </a:t>
            </a:r>
            <a:r>
              <a:rPr lang="en-US" sz="1200" kern="1200" dirty="0" smtClean="0">
                <a:solidFill>
                  <a:schemeClr val="tx1"/>
                </a:solidFill>
                <a:latin typeface="+mn-lt"/>
                <a:ea typeface="+mn-ea"/>
                <a:cs typeface="+mn-cs"/>
              </a:rPr>
              <a:t>It does not matter which cell is currently the active cell when you enter a search string. If you do not select a range of cells, Excel will search the entire worksheet.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30</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31</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mn-lt"/>
                <a:ea typeface="+mn-ea"/>
                <a:cs typeface="+mn-cs"/>
              </a:rPr>
              <a:t>Another</a:t>
            </a:r>
            <a:r>
              <a:rPr lang="en-US" sz="1200" b="1" kern="1200" baseline="0" dirty="0" smtClean="0">
                <a:solidFill>
                  <a:schemeClr val="tx1"/>
                </a:solidFill>
                <a:latin typeface="+mn-lt"/>
                <a:ea typeface="+mn-ea"/>
                <a:cs typeface="+mn-cs"/>
              </a:rPr>
              <a:t> Way: </a:t>
            </a:r>
            <a:r>
              <a:rPr lang="en-US" sz="1200" kern="1200" dirty="0" smtClean="0">
                <a:solidFill>
                  <a:schemeClr val="tx1"/>
                </a:solidFill>
                <a:latin typeface="+mn-lt"/>
                <a:ea typeface="+mn-ea"/>
                <a:cs typeface="+mn-cs"/>
              </a:rPr>
              <a:t>To display the Replace dialog box without using the Find &amp; Replace feature, press </a:t>
            </a:r>
            <a:r>
              <a:rPr lang="en-US" sz="1200" b="1" kern="1200" dirty="0" err="1" smtClean="0">
                <a:solidFill>
                  <a:schemeClr val="tx1"/>
                </a:solidFill>
                <a:latin typeface="+mn-lt"/>
                <a:ea typeface="+mn-ea"/>
                <a:cs typeface="+mn-cs"/>
              </a:rPr>
              <a:t>Ctrl+H</a:t>
            </a:r>
            <a:r>
              <a:rPr lang="en-US" sz="1200" kern="1200" dirty="0" smtClean="0">
                <a:solidFill>
                  <a:schemeClr val="tx1"/>
                </a:solidFill>
                <a:latin typeface="+mn-lt"/>
                <a:ea typeface="+mn-ea"/>
                <a:cs typeface="+mn-cs"/>
              </a:rPr>
              <a:t>.</a:t>
            </a:r>
            <a:endParaRPr lang="en-US" sz="1200" b="1" kern="1200" dirty="0" smtClean="0">
              <a:solidFill>
                <a:schemeClr val="tx1"/>
              </a:solidFill>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mn-lt"/>
                <a:ea typeface="+mn-ea"/>
                <a:cs typeface="+mn-cs"/>
              </a:rPr>
              <a:t>Troubleshooting:</a:t>
            </a:r>
            <a:r>
              <a:rPr lang="en-US" sz="1200" b="1"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If the Find and Replace dialog box obstructs your view of column A where the search data will be located, click the dialog box title bar and drag the box to the right so that you have a clear view of columns A and B.</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32</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latin typeface="+mn-lt"/>
                <a:ea typeface="+mn-ea"/>
                <a:cs typeface="+mn-cs"/>
              </a:rPr>
              <a:t>Troubleshooting: </a:t>
            </a:r>
            <a:r>
              <a:rPr lang="en-US" sz="1200" kern="1200" dirty="0" smtClean="0">
                <a:solidFill>
                  <a:schemeClr val="tx1"/>
                </a:solidFill>
                <a:latin typeface="+mn-lt"/>
                <a:ea typeface="+mn-ea"/>
                <a:cs typeface="+mn-cs"/>
              </a:rPr>
              <a:t>Use discretion when deciding whether to use Replace All or Find Next when looking for specific data. For instance, when you needed to correct the spelling of the last name of a specific individual, you did not know whether there were other entries with the last name Johnson. Therefore, as a precaution, you needed to find each entry and decide whether to replace it with the corrected spelling. If you had chosen Replace All, you would have incorrectly changed two other last names in the directory.</a:t>
            </a:r>
            <a:r>
              <a:rPr lang="en-US" dirty="0" smtClean="0"/>
              <a:t>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33</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latin typeface="+mn-lt"/>
                <a:ea typeface="+mn-ea"/>
                <a:cs typeface="+mn-cs"/>
              </a:rPr>
              <a:t>Take Note: </a:t>
            </a:r>
            <a:r>
              <a:rPr lang="en-US" sz="1200" kern="1200" dirty="0" smtClean="0">
                <a:solidFill>
                  <a:schemeClr val="tx1"/>
                </a:solidFill>
                <a:latin typeface="+mn-lt"/>
                <a:ea typeface="+mn-ea"/>
                <a:cs typeface="+mn-cs"/>
              </a:rPr>
              <a:t>The Reference box is not case sensitive. Entering A1 or a1 will have the same effect.</a:t>
            </a:r>
            <a:r>
              <a:rPr lang="en-US" dirty="0" smtClean="0"/>
              <a:t>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34</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35</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latin typeface="+mn-lt"/>
                <a:ea typeface="+mn-ea"/>
                <a:cs typeface="+mn-cs"/>
              </a:rPr>
              <a:t>Another Way: </a:t>
            </a:r>
            <a:r>
              <a:rPr lang="en-US" sz="1200" b="1" kern="1200" dirty="0" err="1" smtClean="0">
                <a:solidFill>
                  <a:schemeClr val="tx1"/>
                </a:solidFill>
                <a:latin typeface="+mn-lt"/>
                <a:ea typeface="+mn-ea"/>
                <a:cs typeface="+mn-cs"/>
              </a:rPr>
              <a:t>Ctrl+G</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is the keyboard command to display the Go To dialog box.</a:t>
            </a:r>
            <a:r>
              <a:rPr lang="en-US" dirty="0" smtClean="0"/>
              <a:t> </a:t>
            </a:r>
          </a:p>
          <a:p>
            <a:r>
              <a:rPr lang="en-US" sz="1200" b="1" kern="1200" dirty="0" smtClean="0">
                <a:solidFill>
                  <a:schemeClr val="tx1"/>
                </a:solidFill>
                <a:latin typeface="+mn-lt"/>
                <a:ea typeface="+mn-ea"/>
                <a:cs typeface="+mn-cs"/>
              </a:rPr>
              <a:t>Troubleshooting: </a:t>
            </a:r>
            <a:r>
              <a:rPr lang="en-US" sz="1200" kern="1200" dirty="0" smtClean="0">
                <a:solidFill>
                  <a:schemeClr val="tx1"/>
                </a:solidFill>
                <a:latin typeface="+mn-lt"/>
                <a:ea typeface="+mn-ea"/>
                <a:cs typeface="+mn-cs"/>
              </a:rPr>
              <a:t>The reason you needed to tab three times to reach E13 is the blank cells in the heading rows. Remember that when cells are merged, entries in the merged cells are considered to be in the upper-left cell. Therefore, Excel considers the remaining cells in the merge to be blank.</a:t>
            </a:r>
            <a:r>
              <a:rPr lang="en-US" dirty="0" smtClean="0"/>
              <a:t>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36</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r" eaLnBrk="0" fontAlgn="base" hangingPunct="0">
              <a:spcBef>
                <a:spcPct val="0"/>
              </a:spcBef>
              <a:spcAft>
                <a:spcPct val="0"/>
              </a:spcAft>
              <a:defRPr>
                <a:solidFill>
                  <a:schemeClr val="tx1"/>
                </a:solidFill>
                <a:latin typeface="Arial" charset="0"/>
              </a:defRPr>
            </a:lvl6pPr>
            <a:lvl7pPr marL="2971800" indent="-228600" algn="r" eaLnBrk="0" fontAlgn="base" hangingPunct="0">
              <a:spcBef>
                <a:spcPct val="0"/>
              </a:spcBef>
              <a:spcAft>
                <a:spcPct val="0"/>
              </a:spcAft>
              <a:defRPr>
                <a:solidFill>
                  <a:schemeClr val="tx1"/>
                </a:solidFill>
                <a:latin typeface="Arial" charset="0"/>
              </a:defRPr>
            </a:lvl7pPr>
            <a:lvl8pPr marL="3429000" indent="-228600" algn="r" eaLnBrk="0" fontAlgn="base" hangingPunct="0">
              <a:spcBef>
                <a:spcPct val="0"/>
              </a:spcBef>
              <a:spcAft>
                <a:spcPct val="0"/>
              </a:spcAft>
              <a:defRPr>
                <a:solidFill>
                  <a:schemeClr val="tx1"/>
                </a:solidFill>
                <a:latin typeface="Arial" charset="0"/>
              </a:defRPr>
            </a:lvl8pPr>
            <a:lvl9pPr marL="3886200" indent="-228600" algn="r" eaLnBrk="0" fontAlgn="base" hangingPunct="0">
              <a:spcBef>
                <a:spcPct val="0"/>
              </a:spcBef>
              <a:spcAft>
                <a:spcPct val="0"/>
              </a:spcAft>
              <a:defRPr>
                <a:solidFill>
                  <a:schemeClr val="tx1"/>
                </a:solidFill>
                <a:latin typeface="Arial" charset="0"/>
              </a:defRPr>
            </a:lvl9pPr>
          </a:lstStyle>
          <a:p>
            <a:pPr eaLnBrk="1" hangingPunct="1"/>
            <a:fld id="{6FE97E2D-18AE-4910-B36E-63455E68A661}" type="slidenum">
              <a:rPr lang="en-US" smtClean="0"/>
              <a:pPr eaLnBrk="1" hangingPunct="1"/>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Another</a:t>
            </a:r>
            <a:r>
              <a:rPr lang="en-US" b="1" baseline="0" dirty="0" smtClean="0"/>
              <a:t> Way</a:t>
            </a:r>
            <a:r>
              <a:rPr lang="en-US" b="0" baseline="0" dirty="0" smtClean="0"/>
              <a:t>: </a:t>
            </a:r>
            <a:r>
              <a:rPr lang="en-US" sz="1200" kern="1200" dirty="0" smtClean="0">
                <a:solidFill>
                  <a:schemeClr val="tx1"/>
                </a:solidFill>
                <a:latin typeface="+mn-lt"/>
                <a:ea typeface="+mn-ea"/>
                <a:cs typeface="+mn-cs"/>
              </a:rPr>
              <a:t>You can also right-click a sheet tab to display the shortcut menu, then click Move or Copy to display the corresponding dialog box.</a:t>
            </a:r>
            <a:r>
              <a:rPr lang="en-US" dirty="0" smtClean="0"/>
              <a:t> </a:t>
            </a:r>
            <a:endParaRPr lang="en-US" b="1" dirty="0"/>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5</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6</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latin typeface="+mn-lt"/>
                <a:ea typeface="+mn-ea"/>
                <a:cs typeface="+mn-cs"/>
              </a:rPr>
              <a:t>Another Way: </a:t>
            </a:r>
            <a:r>
              <a:rPr lang="en-US" sz="1200" kern="1200" dirty="0" smtClean="0">
                <a:solidFill>
                  <a:schemeClr val="tx1"/>
                </a:solidFill>
                <a:latin typeface="+mn-lt"/>
                <a:ea typeface="+mn-ea"/>
                <a:cs typeface="+mn-cs"/>
              </a:rPr>
              <a:t>Rather than delete the existing data, you can overwrite it. Select A6 and begin keying new data. Press Tab and key the data for B6. Press Tab and key the data for C6 and press Enter, etc. As you move to the next cell, the existing text is selected and it will be deleted when you enter new text.</a:t>
            </a:r>
            <a:r>
              <a:rPr lang="en-US" dirty="0" smtClean="0"/>
              <a:t> </a:t>
            </a:r>
            <a:endParaRPr lang="en-US" b="1" dirty="0"/>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7</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8</a:t>
            </a:fld>
            <a:endParaRPr lang="en-US"/>
          </a:p>
        </p:txBody>
      </p:sp>
    </p:spTree>
    <p:extLst>
      <p:ext uri="{BB962C8B-B14F-4D97-AF65-F5344CB8AC3E}">
        <p14:creationId xmlns:p14="http://schemas.microsoft.com/office/powerpoint/2010/main" val="1626015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mn-lt"/>
                <a:ea typeface="+mn-ea"/>
                <a:cs typeface="+mn-cs"/>
              </a:rPr>
              <a:t>Take Note:</a:t>
            </a:r>
            <a:r>
              <a:rPr lang="en-US" sz="1200" kern="1200" dirty="0" smtClean="0">
                <a:solidFill>
                  <a:schemeClr val="tx1"/>
                </a:solidFill>
                <a:latin typeface="+mn-lt"/>
                <a:ea typeface="+mn-ea"/>
                <a:cs typeface="+mn-cs"/>
              </a:rPr>
              <a:t> Notice that when a worksheet is copied, the tab color is copied as well as the worksheet, contents, and formatting.</a:t>
            </a:r>
          </a:p>
          <a:p>
            <a:endParaRPr lang="en-US" b="1" dirty="0"/>
          </a:p>
        </p:txBody>
      </p:sp>
      <p:sp>
        <p:nvSpPr>
          <p:cNvPr id="4" name="Slide Number Placeholder 3"/>
          <p:cNvSpPr>
            <a:spLocks noGrp="1"/>
          </p:cNvSpPr>
          <p:nvPr>
            <p:ph type="sldNum" sz="quarter" idx="10"/>
          </p:nvPr>
        </p:nvSpPr>
        <p:spPr/>
        <p:txBody>
          <a:bodyPr/>
          <a:lstStyle/>
          <a:p>
            <a:pPr>
              <a:defRPr/>
            </a:pPr>
            <a:fld id="{428BCDC7-795C-45EE-A9AA-E637D7416180}" type="slidenum">
              <a:rPr lang="en-US" smtClean="0"/>
              <a:pPr>
                <a:defRPr/>
              </a:pPr>
              <a:t>9</a:t>
            </a:fld>
            <a:endParaRPr lang="en-US"/>
          </a:p>
        </p:txBody>
      </p:sp>
    </p:spTree>
    <p:extLst>
      <p:ext uri="{BB962C8B-B14F-4D97-AF65-F5344CB8AC3E}">
        <p14:creationId xmlns:p14="http://schemas.microsoft.com/office/powerpoint/2010/main" val="1626015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5DFA799A-B725-4221-990B-632516315D87}" type="datetimeFigureOut">
              <a:rPr lang="en-US"/>
              <a:pPr>
                <a:defRPr/>
              </a:pPr>
              <a:t>1/20/2013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40459FF-3F71-4B7E-B046-907AA8018BDF}" type="slidenum">
              <a:rPr lang="en-US"/>
              <a:pPr>
                <a:defRPr/>
              </a:pPr>
              <a:t>‹#›</a:t>
            </a:fld>
            <a:endParaRPr lang="en-US"/>
          </a:p>
        </p:txBody>
      </p:sp>
    </p:spTree>
    <p:extLst>
      <p:ext uri="{BB962C8B-B14F-4D97-AF65-F5344CB8AC3E}">
        <p14:creationId xmlns:p14="http://schemas.microsoft.com/office/powerpoint/2010/main" val="2293582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77AF6941-1278-41CB-B8AB-CCC0291E6487}" type="datetimeFigureOut">
              <a:rPr lang="en-US"/>
              <a:pPr>
                <a:defRPr/>
              </a:pPr>
              <a:t>1/20/2013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C2D24E-22F0-472D-A177-7290747F42E4}" type="slidenum">
              <a:rPr lang="en-US"/>
              <a:pPr>
                <a:defRPr/>
              </a:pPr>
              <a:t>‹#›</a:t>
            </a:fld>
            <a:endParaRPr lang="en-US"/>
          </a:p>
        </p:txBody>
      </p:sp>
    </p:spTree>
    <p:extLst>
      <p:ext uri="{BB962C8B-B14F-4D97-AF65-F5344CB8AC3E}">
        <p14:creationId xmlns:p14="http://schemas.microsoft.com/office/powerpoint/2010/main" val="271021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3F52AE2A-2E00-452E-A053-BE63EB5B4F82}" type="datetimeFigureOut">
              <a:rPr lang="en-US"/>
              <a:pPr>
                <a:defRPr/>
              </a:pPr>
              <a:t>1/20/2013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52DE83-7917-4EFF-B203-C419F0B2909C}" type="slidenum">
              <a:rPr lang="en-US"/>
              <a:pPr>
                <a:defRPr/>
              </a:pPr>
              <a:t>‹#›</a:t>
            </a:fld>
            <a:endParaRPr lang="en-US"/>
          </a:p>
        </p:txBody>
      </p:sp>
    </p:spTree>
    <p:extLst>
      <p:ext uri="{BB962C8B-B14F-4D97-AF65-F5344CB8AC3E}">
        <p14:creationId xmlns:p14="http://schemas.microsoft.com/office/powerpoint/2010/main" val="2641010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14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447800"/>
            <a:ext cx="8229600" cy="5029200"/>
          </a:xfrm>
        </p:spPr>
        <p:txBody>
          <a:bodyPr/>
          <a:lstStyle/>
          <a:p>
            <a:pPr lvl="0"/>
            <a:r>
              <a:rPr lang="en-US" noProof="0" smtClean="0"/>
              <a:t>Click icon to add table</a:t>
            </a:r>
          </a:p>
        </p:txBody>
      </p:sp>
      <p:sp>
        <p:nvSpPr>
          <p:cNvPr id="4" name="Rectangle 4"/>
          <p:cNvSpPr>
            <a:spLocks noGrp="1" noChangeArrowheads="1"/>
          </p:cNvSpPr>
          <p:nvPr>
            <p:ph type="dt" sz="half" idx="10"/>
          </p:nvPr>
        </p:nvSpPr>
        <p:spPr>
          <a:ln/>
        </p:spPr>
        <p:txBody>
          <a:bodyPr/>
          <a:lstStyle>
            <a:lvl1pPr>
              <a:defRPr/>
            </a:lvl1pPr>
          </a:lstStyle>
          <a:p>
            <a:pPr>
              <a:defRPr/>
            </a:pPr>
            <a:fld id="{0B0896BD-CA6D-43F9-BBB8-44A21E934B9D}" type="datetimeFigureOut">
              <a:rPr lang="en-US"/>
              <a:pPr>
                <a:defRPr/>
              </a:pPr>
              <a:t>1/20/2013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227066C-25CD-4A3B-B69F-B91E783C25B3}" type="slidenum">
              <a:rPr lang="en-US"/>
              <a:pPr>
                <a:defRPr/>
              </a:pPr>
              <a:t>‹#›</a:t>
            </a:fld>
            <a:endParaRPr lang="en-US"/>
          </a:p>
        </p:txBody>
      </p:sp>
    </p:spTree>
    <p:extLst>
      <p:ext uri="{BB962C8B-B14F-4D97-AF65-F5344CB8AC3E}">
        <p14:creationId xmlns:p14="http://schemas.microsoft.com/office/powerpoint/2010/main" val="1734006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DE6255F0-6A78-4CE6-888D-9FE612BDB09D}" type="datetimeFigureOut">
              <a:rPr lang="en-US"/>
              <a:pPr>
                <a:defRPr/>
              </a:pPr>
              <a:t>1/20/2013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53F413-A379-4AA4-A6AE-7C7FDF82C384}" type="slidenum">
              <a:rPr lang="en-US"/>
              <a:pPr>
                <a:defRPr/>
              </a:pPr>
              <a:t>‹#›</a:t>
            </a:fld>
            <a:endParaRPr lang="en-US"/>
          </a:p>
        </p:txBody>
      </p:sp>
    </p:spTree>
    <p:extLst>
      <p:ext uri="{BB962C8B-B14F-4D97-AF65-F5344CB8AC3E}">
        <p14:creationId xmlns:p14="http://schemas.microsoft.com/office/powerpoint/2010/main" val="1432068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4D672B51-62A1-47F2-8BD3-985B99507B1A}" type="datetimeFigureOut">
              <a:rPr lang="en-US"/>
              <a:pPr>
                <a:defRPr/>
              </a:pPr>
              <a:t>1/20/2013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DAF097D-FD51-42BB-BF26-7FAFAC6D60B7}" type="slidenum">
              <a:rPr lang="en-US"/>
              <a:pPr>
                <a:defRPr/>
              </a:pPr>
              <a:t>‹#›</a:t>
            </a:fld>
            <a:endParaRPr lang="en-US"/>
          </a:p>
        </p:txBody>
      </p:sp>
    </p:spTree>
    <p:extLst>
      <p:ext uri="{BB962C8B-B14F-4D97-AF65-F5344CB8AC3E}">
        <p14:creationId xmlns:p14="http://schemas.microsoft.com/office/powerpoint/2010/main" val="1576491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4478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D04801C1-4E54-4EB1-8F45-4FC1EA4D7B4C}" type="datetimeFigureOut">
              <a:rPr lang="en-US"/>
              <a:pPr>
                <a:defRPr/>
              </a:pPr>
              <a:t>1/20/2013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B4B5463-1AC5-44D9-A7E0-25B4A933145A}" type="slidenum">
              <a:rPr lang="en-US"/>
              <a:pPr>
                <a:defRPr/>
              </a:pPr>
              <a:t>‹#›</a:t>
            </a:fld>
            <a:endParaRPr lang="en-US"/>
          </a:p>
        </p:txBody>
      </p:sp>
    </p:spTree>
    <p:extLst>
      <p:ext uri="{BB962C8B-B14F-4D97-AF65-F5344CB8AC3E}">
        <p14:creationId xmlns:p14="http://schemas.microsoft.com/office/powerpoint/2010/main" val="391360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C65F256C-26DB-4B6E-8CA1-A57C4ADF0290}" type="datetimeFigureOut">
              <a:rPr lang="en-US"/>
              <a:pPr>
                <a:defRPr/>
              </a:pPr>
              <a:t>1/20/2013</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A6C543E-908C-43D6-A406-AFACB94C8388}" type="slidenum">
              <a:rPr lang="en-US"/>
              <a:pPr>
                <a:defRPr/>
              </a:pPr>
              <a:t>‹#›</a:t>
            </a:fld>
            <a:endParaRPr lang="en-US"/>
          </a:p>
        </p:txBody>
      </p:sp>
    </p:spTree>
    <p:extLst>
      <p:ext uri="{BB962C8B-B14F-4D97-AF65-F5344CB8AC3E}">
        <p14:creationId xmlns:p14="http://schemas.microsoft.com/office/powerpoint/2010/main" val="3279208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B3944CF1-4598-46E3-8AE2-C378EF9DCB3D}" type="datetimeFigureOut">
              <a:rPr lang="en-US"/>
              <a:pPr>
                <a:defRPr/>
              </a:pPr>
              <a:t>1/20/2013</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8BFF6DF-3303-4C48-854A-FA250DD79FB4}" type="slidenum">
              <a:rPr lang="en-US"/>
              <a:pPr>
                <a:defRPr/>
              </a:pPr>
              <a:t>‹#›</a:t>
            </a:fld>
            <a:endParaRPr lang="en-US"/>
          </a:p>
        </p:txBody>
      </p:sp>
    </p:spTree>
    <p:extLst>
      <p:ext uri="{BB962C8B-B14F-4D97-AF65-F5344CB8AC3E}">
        <p14:creationId xmlns:p14="http://schemas.microsoft.com/office/powerpoint/2010/main" val="2342102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12DACD84-BDB5-4545-B156-EED29850E27E}" type="datetimeFigureOut">
              <a:rPr lang="en-US"/>
              <a:pPr>
                <a:defRPr/>
              </a:pPr>
              <a:t>1/20/2013</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1C3ADB1-AE50-4B45-8824-17FB8311405F}" type="slidenum">
              <a:rPr lang="en-US"/>
              <a:pPr>
                <a:defRPr/>
              </a:pPr>
              <a:t>‹#›</a:t>
            </a:fld>
            <a:endParaRPr lang="en-US"/>
          </a:p>
        </p:txBody>
      </p:sp>
    </p:spTree>
    <p:extLst>
      <p:ext uri="{BB962C8B-B14F-4D97-AF65-F5344CB8AC3E}">
        <p14:creationId xmlns:p14="http://schemas.microsoft.com/office/powerpoint/2010/main" val="3088223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898E9268-9AD8-4F20-9585-F5A8CF41DF34}" type="datetimeFigureOut">
              <a:rPr lang="en-US"/>
              <a:pPr>
                <a:defRPr/>
              </a:pPr>
              <a:t>1/20/2013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78FCE9E-789B-4FAD-AE65-1A54666FD9FC}" type="slidenum">
              <a:rPr lang="en-US"/>
              <a:pPr>
                <a:defRPr/>
              </a:pPr>
              <a:t>‹#›</a:t>
            </a:fld>
            <a:endParaRPr lang="en-US"/>
          </a:p>
        </p:txBody>
      </p:sp>
    </p:spTree>
    <p:extLst>
      <p:ext uri="{BB962C8B-B14F-4D97-AF65-F5344CB8AC3E}">
        <p14:creationId xmlns:p14="http://schemas.microsoft.com/office/powerpoint/2010/main" val="3057951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3F8D9F0A-E7C0-4A59-889B-272E4DCC1624}" type="datetimeFigureOut">
              <a:rPr lang="en-US"/>
              <a:pPr>
                <a:defRPr/>
              </a:pPr>
              <a:t>1/20/2013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954E121-91E1-4C60-A5AB-A63ED2F86162}" type="slidenum">
              <a:rPr lang="en-US"/>
              <a:pPr>
                <a:defRPr/>
              </a:pPr>
              <a:t>‹#›</a:t>
            </a:fld>
            <a:endParaRPr lang="en-US"/>
          </a:p>
        </p:txBody>
      </p:sp>
    </p:spTree>
    <p:extLst>
      <p:ext uri="{BB962C8B-B14F-4D97-AF65-F5344CB8AC3E}">
        <p14:creationId xmlns:p14="http://schemas.microsoft.com/office/powerpoint/2010/main" val="3997973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DECDCB"/>
        </a:solidFill>
        <a:effectLst/>
      </p:bgPr>
    </p:bg>
    <p:spTree>
      <p:nvGrpSpPr>
        <p:cNvPr id="1" name=""/>
        <p:cNvGrpSpPr/>
        <p:nvPr/>
      </p:nvGrpSpPr>
      <p:grpSpPr>
        <a:xfrm>
          <a:off x="0" y="0"/>
          <a:ext cx="0" cy="0"/>
          <a:chOff x="0" y="0"/>
          <a:chExt cx="0" cy="0"/>
        </a:xfrm>
      </p:grpSpPr>
      <p:sp>
        <p:nvSpPr>
          <p:cNvPr id="7"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ounded Rectangle 8"/>
          <p:cNvSpPr/>
          <p:nvPr/>
        </p:nvSpPr>
        <p:spPr>
          <a:xfrm>
            <a:off x="418596" y="435546"/>
            <a:ext cx="8306809" cy="603387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030" name="Straight Connector 7"/>
          <p:cNvCxnSpPr>
            <a:cxnSpLocks noChangeShapeType="1"/>
          </p:cNvCxnSpPr>
          <p:nvPr/>
        </p:nvCxnSpPr>
        <p:spPr bwMode="auto">
          <a:xfrm>
            <a:off x="533400" y="1447800"/>
            <a:ext cx="8077200" cy="1588"/>
          </a:xfrm>
          <a:prstGeom prst="line">
            <a:avLst/>
          </a:prstGeom>
          <a:noFill/>
          <a:ln w="57150" algn="ctr">
            <a:solidFill>
              <a:srgbClr val="000080"/>
            </a:solidFill>
            <a:round/>
            <a:headEnd/>
            <a:tailEnd/>
          </a:ln>
          <a:extLst>
            <a:ext uri="{909E8E84-426E-40DD-AFC4-6F175D3DCCD1}">
              <a14:hiddenFill xmlns:a14="http://schemas.microsoft.com/office/drawing/2010/main">
                <a:noFill/>
              </a14:hiddenFill>
            </a:ext>
          </a:extLst>
        </p:spPr>
      </p:cxnSp>
      <p:sp>
        <p:nvSpPr>
          <p:cNvPr id="149506" name="Rectangle 2"/>
          <p:cNvSpPr>
            <a:spLocks noGrp="1" noChangeArrowheads="1"/>
          </p:cNvSpPr>
          <p:nvPr>
            <p:ph type="title"/>
          </p:nvPr>
        </p:nvSpPr>
        <p:spPr bwMode="auto">
          <a:xfrm>
            <a:off x="457200" y="457200"/>
            <a:ext cx="8229600" cy="914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2" name="Rectangle 3"/>
          <p:cNvSpPr>
            <a:spLocks noGrp="1" noChangeArrowheads="1"/>
          </p:cNvSpPr>
          <p:nvPr>
            <p:ph type="body" idx="1"/>
          </p:nvPr>
        </p:nvSpPr>
        <p:spPr bwMode="auto">
          <a:xfrm>
            <a:off x="457200" y="1447800"/>
            <a:ext cx="8229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4950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vl1pPr>
          </a:lstStyle>
          <a:p>
            <a:pPr>
              <a:defRPr/>
            </a:pPr>
            <a:fld id="{EFD6DACF-D783-44D8-A281-0E5E547D7289}" type="datetimeFigureOut">
              <a:rPr lang="en-US"/>
              <a:pPr>
                <a:defRPr/>
              </a:pPr>
              <a:t>1/20/2013</a:t>
            </a:fld>
            <a:endParaRPr lang="en-US"/>
          </a:p>
        </p:txBody>
      </p:sp>
      <p:sp>
        <p:nvSpPr>
          <p:cNvPr id="14950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a:defRPr/>
            </a:pPr>
            <a:endParaRPr lang="en-US"/>
          </a:p>
        </p:txBody>
      </p:sp>
      <p:sp>
        <p:nvSpPr>
          <p:cNvPr id="14951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vl1pPr>
          </a:lstStyle>
          <a:p>
            <a:pPr>
              <a:defRPr/>
            </a:pPr>
            <a:fld id="{18D557D5-F51C-4717-8E58-4F544614364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 id="2147484062" r:id="rId12"/>
  </p:sldLayoutIdLst>
  <p:txStyles>
    <p:titleStyle>
      <a:lvl1pPr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mj-lt"/>
          <a:ea typeface="+mj-ea"/>
          <a:cs typeface="+mj-cs"/>
        </a:defRPr>
      </a:lvl1pPr>
      <a:lvl2pPr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Franklin Gothic Medium" pitchFamily="34" charset="0"/>
        </a:defRPr>
      </a:lvl2pPr>
      <a:lvl3pPr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Franklin Gothic Medium" pitchFamily="34" charset="0"/>
        </a:defRPr>
      </a:lvl3pPr>
      <a:lvl4pPr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Franklin Gothic Medium" pitchFamily="34" charset="0"/>
        </a:defRPr>
      </a:lvl4pPr>
      <a:lvl5pPr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Franklin Gothic Medium" pitchFamily="34" charset="0"/>
        </a:defRPr>
      </a:lvl5pPr>
      <a:lvl6pPr marL="457200"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Franklin Gothic Medium" pitchFamily="34" charset="0"/>
        </a:defRPr>
      </a:lvl6pPr>
      <a:lvl7pPr marL="914400"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Franklin Gothic Medium" pitchFamily="34" charset="0"/>
        </a:defRPr>
      </a:lvl7pPr>
      <a:lvl8pPr marL="1371600"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Franklin Gothic Medium" pitchFamily="34" charset="0"/>
        </a:defRPr>
      </a:lvl8pPr>
      <a:lvl9pPr marL="1828800" algn="l" rtl="0" eaLnBrk="1" fontAlgn="base" hangingPunct="1">
        <a:spcBef>
          <a:spcPct val="0"/>
        </a:spcBef>
        <a:spcAft>
          <a:spcPct val="0"/>
        </a:spcAft>
        <a:defRPr sz="3200">
          <a:solidFill>
            <a:srgbClr val="0000CC"/>
          </a:solidFill>
          <a:effectLst>
            <a:outerShdw blurRad="38100" dist="38100" dir="2700000" algn="tl">
              <a:srgbClr val="000000"/>
            </a:outerShdw>
          </a:effectLst>
          <a:latin typeface="Franklin Gothic Medium" pitchFamily="34" charset="0"/>
        </a:defRPr>
      </a:lvl9pPr>
    </p:titleStyle>
    <p:bodyStyle>
      <a:lvl1pPr marL="342900" indent="-342900" algn="l" rtl="0" eaLnBrk="1" fontAlgn="base" hangingPunct="1">
        <a:spcBef>
          <a:spcPct val="20000"/>
        </a:spcBef>
        <a:spcAft>
          <a:spcPct val="0"/>
        </a:spcAft>
        <a:buClr>
          <a:srgbClr val="0000CC"/>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0000CC"/>
        </a:buClr>
        <a:buChar char="–"/>
        <a:defRPr sz="3000">
          <a:solidFill>
            <a:schemeClr val="tx1"/>
          </a:solidFill>
          <a:latin typeface="+mn-lt"/>
        </a:defRPr>
      </a:lvl2pPr>
      <a:lvl3pPr marL="1143000" indent="-228600" algn="l" rtl="0" eaLnBrk="1" fontAlgn="base" hangingPunct="1">
        <a:spcBef>
          <a:spcPct val="20000"/>
        </a:spcBef>
        <a:spcAft>
          <a:spcPct val="0"/>
        </a:spcAft>
        <a:buClr>
          <a:schemeClr val="tx1"/>
        </a:buClr>
        <a:buChar char="•"/>
        <a:defRPr sz="2800">
          <a:solidFill>
            <a:schemeClr val="tx1"/>
          </a:solidFill>
          <a:latin typeface="+mn-lt"/>
        </a:defRPr>
      </a:lvl3pPr>
      <a:lvl4pPr marL="1600200" indent="-228600" algn="l" rtl="0" eaLnBrk="1" fontAlgn="base" hangingPunct="1">
        <a:spcBef>
          <a:spcPct val="20000"/>
        </a:spcBef>
        <a:spcAft>
          <a:spcPct val="0"/>
        </a:spcAft>
        <a:buChar char="–"/>
        <a:defRPr sz="2000" b="1">
          <a:solidFill>
            <a:schemeClr val="tx1"/>
          </a:solidFill>
          <a:latin typeface="+mn-lt"/>
        </a:defRPr>
      </a:lvl4pPr>
      <a:lvl5pPr marL="2057400" indent="-228600" algn="l" rtl="0" eaLnBrk="1" fontAlgn="base" hangingPunct="1">
        <a:spcBef>
          <a:spcPct val="20000"/>
        </a:spcBef>
        <a:spcAft>
          <a:spcPct val="0"/>
        </a:spcAft>
        <a:buChar char="»"/>
        <a:defRPr sz="2000" b="1">
          <a:solidFill>
            <a:schemeClr val="tx1"/>
          </a:solidFill>
          <a:latin typeface="+mn-lt"/>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ounded Rectangle 6"/>
          <p:cNvSpPr/>
          <p:nvPr/>
        </p:nvSpPr>
        <p:spPr>
          <a:xfrm>
            <a:off x="304800" y="1452563"/>
            <a:ext cx="8532813" cy="3043237"/>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ounded Rectangle 8"/>
          <p:cNvSpPr/>
          <p:nvPr/>
        </p:nvSpPr>
        <p:spPr>
          <a:xfrm>
            <a:off x="418596" y="1528074"/>
            <a:ext cx="8306809" cy="2889482"/>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idx="4294967295"/>
          </p:nvPr>
        </p:nvSpPr>
        <p:spPr>
          <a:xfrm>
            <a:off x="0" y="2286000"/>
            <a:ext cx="8534400" cy="898525"/>
          </a:xfrm>
        </p:spPr>
        <p:txBody>
          <a:bodyPr lIns="45720" rIns="45720">
            <a:normAutofit/>
          </a:bodyPr>
          <a:lstStyle/>
          <a:p>
            <a:pPr algn="r" eaLnBrk="1" hangingPunct="1">
              <a:defRPr/>
            </a:pPr>
            <a:r>
              <a:rPr lang="en-US" sz="4200" dirty="0" smtClean="0"/>
              <a:t>Managing Worksheets</a:t>
            </a:r>
          </a:p>
        </p:txBody>
      </p:sp>
      <p:sp>
        <p:nvSpPr>
          <p:cNvPr id="2055" name="Subtitle 2"/>
          <p:cNvSpPr>
            <a:spLocks noGrp="1"/>
          </p:cNvSpPr>
          <p:nvPr>
            <p:ph type="body" idx="1"/>
          </p:nvPr>
        </p:nvSpPr>
        <p:spPr>
          <a:xfrm>
            <a:off x="304800" y="3124200"/>
            <a:ext cx="8183563" cy="1066800"/>
          </a:xfrm>
        </p:spPr>
        <p:txBody>
          <a:bodyPr lIns="182880" tIns="0"/>
          <a:lstStyle/>
          <a:p>
            <a:pPr marL="36513" indent="0" algn="r" eaLnBrk="1" hangingPunct="1">
              <a:spcBef>
                <a:spcPct val="0"/>
              </a:spcBef>
              <a:buFontTx/>
              <a:buNone/>
            </a:pPr>
            <a:r>
              <a:rPr lang="en-US" sz="2800" dirty="0" smtClean="0"/>
              <a:t>Lesson 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Rename a Worksheet</a:t>
            </a:r>
            <a:endParaRPr lang="en-US" dirty="0"/>
          </a:p>
        </p:txBody>
      </p:sp>
      <p:sp>
        <p:nvSpPr>
          <p:cNvPr id="6147" name="Content Placeholder 2"/>
          <p:cNvSpPr>
            <a:spLocks noGrp="1"/>
          </p:cNvSpPr>
          <p:nvPr>
            <p:ph idx="1"/>
          </p:nvPr>
        </p:nvSpPr>
        <p:spPr>
          <a:xfrm>
            <a:off x="457200" y="1600200"/>
            <a:ext cx="8229600" cy="4876800"/>
          </a:xfrm>
        </p:spPr>
        <p:txBody>
          <a:bodyPr/>
          <a:lstStyle/>
          <a:p>
            <a:r>
              <a:rPr lang="en-US" sz="2400" b="1" dirty="0" smtClean="0"/>
              <a:t>USE</a:t>
            </a:r>
            <a:r>
              <a:rPr lang="en-US" sz="2400" dirty="0" smtClean="0"/>
              <a:t> the workbook you saved in the previous exercise to carry out these steps:</a:t>
            </a:r>
          </a:p>
          <a:p>
            <a:pPr marL="457200" indent="-457200">
              <a:buFont typeface="+mj-lt"/>
              <a:buAutoNum type="arabicPeriod"/>
            </a:pPr>
            <a:r>
              <a:rPr lang="en-US" sz="2400" dirty="0" smtClean="0"/>
              <a:t>Double-click the Sheet1 (2) tab to select the tab name.</a:t>
            </a:r>
          </a:p>
          <a:p>
            <a:pPr marL="457200" indent="-457200">
              <a:buFont typeface="+mj-lt"/>
              <a:buAutoNum type="arabicPeriod"/>
            </a:pPr>
            <a:r>
              <a:rPr lang="en-US" sz="2400" dirty="0" smtClean="0"/>
              <a:t>Key </a:t>
            </a:r>
            <a:r>
              <a:rPr lang="en-US" sz="2400" b="1" dirty="0" smtClean="0"/>
              <a:t>Interior Design </a:t>
            </a:r>
            <a:r>
              <a:rPr lang="en-US" sz="2400" dirty="0" smtClean="0"/>
              <a:t>and press </a:t>
            </a:r>
            <a:r>
              <a:rPr lang="en-US" sz="2400" b="1" dirty="0" smtClean="0"/>
              <a:t>Enter</a:t>
            </a:r>
            <a:r>
              <a:rPr lang="en-US" sz="2400" dirty="0" smtClean="0"/>
              <a:t>. The new name appears on the worksheet tab.</a:t>
            </a:r>
          </a:p>
          <a:p>
            <a:pPr marL="457200" indent="-457200">
              <a:buFont typeface="+mj-lt"/>
              <a:buAutoNum type="arabicPeriod"/>
            </a:pPr>
            <a:r>
              <a:rPr lang="en-US" sz="2400" dirty="0" smtClean="0"/>
              <a:t>Key </a:t>
            </a:r>
            <a:r>
              <a:rPr lang="en-US" sz="2400" b="1" dirty="0" smtClean="0"/>
              <a:t>Interior Design Department </a:t>
            </a:r>
            <a:r>
              <a:rPr lang="en-US" sz="2400" dirty="0" smtClean="0"/>
              <a:t>in </a:t>
            </a:r>
            <a:r>
              <a:rPr lang="en-US" sz="2400" b="1" dirty="0" smtClean="0"/>
              <a:t>A2 </a:t>
            </a:r>
            <a:r>
              <a:rPr lang="en-US" sz="2400" dirty="0" smtClean="0"/>
              <a:t>of the sheet. Select </a:t>
            </a:r>
            <a:r>
              <a:rPr lang="en-US" sz="2400" b="1" dirty="0" smtClean="0"/>
              <a:t>A6:C19 </a:t>
            </a:r>
            <a:r>
              <a:rPr lang="en-US" sz="2400" dirty="0" smtClean="0"/>
              <a:t>and press </a:t>
            </a:r>
            <a:r>
              <a:rPr lang="en-US" sz="2400" b="1" dirty="0" smtClean="0"/>
              <a:t>Delete</a:t>
            </a:r>
            <a:r>
              <a:rPr lang="en-US" sz="2400" dirty="0" smtClean="0"/>
              <a:t>. You will enter data for this department in a later exercise.</a:t>
            </a:r>
          </a:p>
          <a:p>
            <a:pPr marL="457200" indent="-457200">
              <a:buFont typeface="+mj-lt"/>
              <a:buAutoNum type="arabicPeriod"/>
            </a:pPr>
            <a:r>
              <a:rPr lang="en-US" sz="2400" dirty="0" smtClean="0"/>
              <a:t>Click the Sheet1 tab. Click </a:t>
            </a:r>
            <a:r>
              <a:rPr lang="en-US" sz="2400" b="1" dirty="0" smtClean="0"/>
              <a:t>Format </a:t>
            </a:r>
            <a:r>
              <a:rPr lang="en-US" sz="2400" dirty="0" smtClean="0"/>
              <a:t>and click </a:t>
            </a:r>
            <a:r>
              <a:rPr lang="en-US" sz="2400" b="1" dirty="0" smtClean="0"/>
              <a:t>Rename Sheet</a:t>
            </a:r>
            <a:r>
              <a:rPr lang="en-US" sz="2400" dirty="0" smtClean="0"/>
              <a:t>. Key </a:t>
            </a:r>
            <a:r>
              <a:rPr lang="en-US" sz="2400" b="1" dirty="0" smtClean="0"/>
              <a:t>Fine Arts </a:t>
            </a:r>
            <a:r>
              <a:rPr lang="en-US" sz="2400" dirty="0" smtClean="0"/>
              <a:t>and press </a:t>
            </a:r>
            <a:r>
              <a:rPr lang="en-US" sz="2400" b="1" dirty="0" smtClean="0"/>
              <a:t>Enter</a:t>
            </a:r>
            <a:r>
              <a:rPr lang="en-US" sz="2400" dirty="0" smtClean="0"/>
              <a:t>. </a:t>
            </a:r>
          </a:p>
          <a:p>
            <a:pPr marL="457200" indent="-457200">
              <a:buNone/>
            </a:pPr>
            <a:r>
              <a:rPr lang="en-US" sz="1800" dirty="0" smtClean="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Rename a Worksheet</a:t>
            </a:r>
            <a:endParaRPr lang="en-US" dirty="0"/>
          </a:p>
        </p:txBody>
      </p:sp>
      <p:sp>
        <p:nvSpPr>
          <p:cNvPr id="6147" name="Content Placeholder 2"/>
          <p:cNvSpPr>
            <a:spLocks noGrp="1"/>
          </p:cNvSpPr>
          <p:nvPr>
            <p:ph idx="1"/>
          </p:nvPr>
        </p:nvSpPr>
        <p:spPr>
          <a:xfrm>
            <a:off x="457200" y="1600200"/>
            <a:ext cx="8229600" cy="4876800"/>
          </a:xfrm>
        </p:spPr>
        <p:txBody>
          <a:bodyPr/>
          <a:lstStyle/>
          <a:p>
            <a:pPr marL="457200" indent="-457200">
              <a:buFont typeface="+mj-lt"/>
              <a:buAutoNum type="arabicPeriod" startAt="5"/>
            </a:pPr>
            <a:r>
              <a:rPr lang="en-US" sz="2400" dirty="0" smtClean="0"/>
              <a:t>Click the Sheet2 tab. Rename the sheet </a:t>
            </a:r>
            <a:r>
              <a:rPr lang="en-US" sz="2400" b="1" dirty="0" smtClean="0"/>
              <a:t>Media Studies </a:t>
            </a:r>
            <a:r>
              <a:rPr lang="en-US" sz="2400" dirty="0" smtClean="0"/>
              <a:t>and press </a:t>
            </a:r>
            <a:r>
              <a:rPr lang="en-US" sz="2400" b="1" dirty="0" smtClean="0"/>
              <a:t>Enter</a:t>
            </a:r>
            <a:r>
              <a:rPr lang="en-US" sz="2400" dirty="0" smtClean="0"/>
              <a:t>. </a:t>
            </a:r>
          </a:p>
          <a:p>
            <a:pPr marL="457200" indent="-457200">
              <a:buFont typeface="+mj-lt"/>
              <a:buAutoNum type="arabicPeriod" startAt="5"/>
            </a:pPr>
            <a:r>
              <a:rPr lang="en-US" sz="2400" dirty="0" smtClean="0"/>
              <a:t>Click the Sheet3 tab. Rename the sheet </a:t>
            </a:r>
            <a:r>
              <a:rPr lang="en-US" sz="2400" b="1" dirty="0" smtClean="0"/>
              <a:t>Biomedical Arts </a:t>
            </a:r>
            <a:r>
              <a:rPr lang="en-US" sz="2400" dirty="0" smtClean="0"/>
              <a:t>and press </a:t>
            </a:r>
            <a:r>
              <a:rPr lang="en-US" sz="2400" b="1" dirty="0" smtClean="0"/>
              <a:t>Enter</a:t>
            </a:r>
            <a:r>
              <a:rPr lang="en-US" sz="2400" dirty="0" smtClean="0"/>
              <a:t>.</a:t>
            </a:r>
          </a:p>
          <a:p>
            <a:pPr marL="457200" indent="-457200">
              <a:buFont typeface="+mj-lt"/>
              <a:buAutoNum type="arabicPeriod" startAt="5"/>
            </a:pPr>
            <a:r>
              <a:rPr lang="en-US" sz="2400" dirty="0" smtClean="0"/>
              <a:t>Click Sheet3 (2). Rename the sheet </a:t>
            </a:r>
            <a:r>
              <a:rPr lang="en-US" sz="2400" b="1" dirty="0" smtClean="0"/>
              <a:t>Dramatic Arts </a:t>
            </a:r>
            <a:r>
              <a:rPr lang="en-US" sz="2400" dirty="0" smtClean="0"/>
              <a:t>and press </a:t>
            </a:r>
            <a:r>
              <a:rPr lang="en-US" sz="2400" b="1" dirty="0" smtClean="0"/>
              <a:t>Enter</a:t>
            </a:r>
            <a:r>
              <a:rPr lang="en-US" sz="2400" dirty="0" smtClean="0"/>
              <a:t>.</a:t>
            </a:r>
          </a:p>
          <a:p>
            <a:pPr marL="457200" indent="-457200">
              <a:buFont typeface="+mj-lt"/>
              <a:buAutoNum type="arabicPeriod" startAt="5"/>
            </a:pPr>
            <a:r>
              <a:rPr lang="en-US" sz="2400" dirty="0" smtClean="0"/>
              <a:t>Check each worksheet to ensure that the shortened name on the sheet tab matches the department name in </a:t>
            </a:r>
            <a:r>
              <a:rPr lang="en-US" sz="2400" b="1" dirty="0" smtClean="0"/>
              <a:t>A2</a:t>
            </a:r>
            <a:r>
              <a:rPr lang="en-US" sz="2400" dirty="0" smtClean="0"/>
              <a:t>. </a:t>
            </a:r>
          </a:p>
          <a:p>
            <a:pPr marL="457200" indent="-457200">
              <a:buNone/>
            </a:pPr>
            <a:r>
              <a:rPr lang="en-US" sz="1800" dirty="0" smtClean="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Reposition the Worksheets</a:t>
            </a:r>
            <a:endParaRPr lang="en-US" dirty="0"/>
          </a:p>
        </p:txBody>
      </p:sp>
      <p:sp>
        <p:nvSpPr>
          <p:cNvPr id="6147" name="Content Placeholder 2"/>
          <p:cNvSpPr>
            <a:spLocks noGrp="1"/>
          </p:cNvSpPr>
          <p:nvPr>
            <p:ph idx="1"/>
          </p:nvPr>
        </p:nvSpPr>
        <p:spPr>
          <a:xfrm>
            <a:off x="457200" y="1600200"/>
            <a:ext cx="8229600" cy="4876800"/>
          </a:xfrm>
        </p:spPr>
        <p:txBody>
          <a:bodyPr/>
          <a:lstStyle/>
          <a:p>
            <a:r>
              <a:rPr lang="en-US" sz="2400" b="1" dirty="0" smtClean="0"/>
              <a:t>USE</a:t>
            </a:r>
            <a:r>
              <a:rPr lang="en-US" sz="2400" dirty="0" smtClean="0"/>
              <a:t> the workbook from the previous exercise.</a:t>
            </a:r>
          </a:p>
          <a:p>
            <a:pPr marL="457200" indent="-457200">
              <a:buFont typeface="+mj-lt"/>
              <a:buAutoNum type="arabicPeriod"/>
            </a:pPr>
            <a:r>
              <a:rPr lang="en-US" sz="2300" dirty="0" smtClean="0"/>
              <a:t>Click the Biomedical Arts tab. Click </a:t>
            </a:r>
            <a:r>
              <a:rPr lang="en-US" sz="2300" b="1" dirty="0" smtClean="0"/>
              <a:t>Format </a:t>
            </a:r>
            <a:r>
              <a:rPr lang="en-US" sz="2300" dirty="0" smtClean="0"/>
              <a:t>in the Cells group.</a:t>
            </a:r>
          </a:p>
          <a:p>
            <a:pPr marL="457200" indent="-457200">
              <a:buFont typeface="+mj-lt"/>
              <a:buAutoNum type="arabicPeriod"/>
            </a:pPr>
            <a:r>
              <a:rPr lang="en-US" sz="2300" dirty="0" smtClean="0"/>
              <a:t>Click </a:t>
            </a:r>
            <a:r>
              <a:rPr lang="en-US" sz="2300" b="1" dirty="0" smtClean="0"/>
              <a:t>Move or Copy Sheet</a:t>
            </a:r>
            <a:r>
              <a:rPr lang="en-US" sz="2300" dirty="0" smtClean="0"/>
              <a:t>. The </a:t>
            </a:r>
            <a:r>
              <a:rPr lang="en-US" sz="2300" i="1" dirty="0" smtClean="0"/>
              <a:t>Move or Copy</a:t>
            </a:r>
            <a:r>
              <a:rPr lang="en-US" sz="2300" dirty="0" smtClean="0"/>
              <a:t> dialog box opens. This sheet should be the first sheet listed in the </a:t>
            </a:r>
            <a:r>
              <a:rPr lang="en-US" sz="2300" i="1" dirty="0" smtClean="0"/>
              <a:t>Before sheet</a:t>
            </a:r>
            <a:r>
              <a:rPr lang="en-US" sz="2300" dirty="0" smtClean="0"/>
              <a:t> box, so click </a:t>
            </a:r>
            <a:r>
              <a:rPr lang="en-US" sz="2300" b="1" dirty="0" smtClean="0"/>
              <a:t>OK </a:t>
            </a:r>
            <a:r>
              <a:rPr lang="en-US" sz="2300" dirty="0" smtClean="0"/>
              <a:t>to move Biomedical Arts before Interior Design.</a:t>
            </a:r>
          </a:p>
          <a:p>
            <a:pPr marL="457200" indent="-457200">
              <a:buFont typeface="+mj-lt"/>
              <a:buAutoNum type="arabicPeriod"/>
            </a:pPr>
            <a:r>
              <a:rPr lang="en-US" sz="2300" dirty="0" smtClean="0"/>
              <a:t>Click the Dramatic Arts tab. Hold down the mouse button and move the worksheet to the left. Release the mouse when the down arrow is on the right side of the Biomedical Arts tab.</a:t>
            </a:r>
          </a:p>
          <a:p>
            <a:pPr marL="457200" indent="-457200">
              <a:buFont typeface="+mj-lt"/>
              <a:buAutoNum type="arabicPeriod"/>
            </a:pPr>
            <a:r>
              <a:rPr lang="en-US" sz="2300" dirty="0" smtClean="0"/>
              <a:t>Click the Fine Arts tab. Click </a:t>
            </a:r>
            <a:r>
              <a:rPr lang="en-US" sz="2300" b="1" dirty="0" smtClean="0"/>
              <a:t>Format</a:t>
            </a:r>
            <a:r>
              <a:rPr lang="en-US" sz="2300" dirty="0" smtClean="0"/>
              <a:t>, then click </a:t>
            </a:r>
            <a:r>
              <a:rPr lang="en-US" sz="2300" b="1" dirty="0" smtClean="0"/>
              <a:t>Move or Copy Sheet</a:t>
            </a:r>
            <a:r>
              <a:rPr lang="en-US" sz="2300" dirty="0" smtClean="0"/>
              <a:t>.</a:t>
            </a:r>
          </a:p>
          <a:p>
            <a:pPr marL="457200" indent="-457200">
              <a:buNone/>
            </a:pPr>
            <a:r>
              <a:rPr lang="en-US" sz="2400" dirty="0" smtClean="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Reposition the Worksheets</a:t>
            </a:r>
            <a:endParaRPr lang="en-US" dirty="0"/>
          </a:p>
        </p:txBody>
      </p:sp>
      <p:sp>
        <p:nvSpPr>
          <p:cNvPr id="6147" name="Content Placeholder 2"/>
          <p:cNvSpPr>
            <a:spLocks noGrp="1"/>
          </p:cNvSpPr>
          <p:nvPr>
            <p:ph idx="1"/>
          </p:nvPr>
        </p:nvSpPr>
        <p:spPr>
          <a:xfrm>
            <a:off x="457200" y="1600200"/>
            <a:ext cx="8229600" cy="4876800"/>
          </a:xfrm>
        </p:spPr>
        <p:txBody>
          <a:bodyPr/>
          <a:lstStyle/>
          <a:p>
            <a:pPr marL="457200" indent="-457200">
              <a:buFont typeface="+mj-lt"/>
              <a:buAutoNum type="arabicPeriod" startAt="5"/>
            </a:pPr>
            <a:r>
              <a:rPr lang="en-US" sz="2300" dirty="0" smtClean="0"/>
              <a:t>Click </a:t>
            </a:r>
            <a:r>
              <a:rPr lang="en-US" sz="2300" b="1" dirty="0" smtClean="0"/>
              <a:t>Interior Design </a:t>
            </a:r>
            <a:r>
              <a:rPr lang="en-US" sz="2300" dirty="0" smtClean="0"/>
              <a:t>in the dialog box. Click </a:t>
            </a:r>
            <a:r>
              <a:rPr lang="en-US" sz="2300" b="1" dirty="0" smtClean="0"/>
              <a:t>OK </a:t>
            </a:r>
            <a:r>
              <a:rPr lang="en-US" sz="2300" dirty="0" smtClean="0"/>
              <a:t>to move Fine Arts before Interior Design. The Fine Arts sheet is moved to the third position and the sheets are now in alphabetic order.</a:t>
            </a:r>
          </a:p>
          <a:p>
            <a:pPr marL="457200" indent="-457200">
              <a:buFont typeface="+mj-lt"/>
              <a:buAutoNum type="arabicPeriod" startAt="5"/>
            </a:pPr>
            <a:r>
              <a:rPr lang="en-US" sz="2300" dirty="0" smtClean="0"/>
              <a:t>Click the Dramatic Arts tab. Click </a:t>
            </a:r>
            <a:r>
              <a:rPr lang="en-US" sz="2300" b="1" dirty="0" smtClean="0"/>
              <a:t>Format </a:t>
            </a:r>
            <a:r>
              <a:rPr lang="en-US" sz="2300" dirty="0" smtClean="0"/>
              <a:t>and then </a:t>
            </a:r>
            <a:r>
              <a:rPr lang="en-US" sz="2300" b="1" dirty="0" smtClean="0"/>
              <a:t>Tab Color</a:t>
            </a:r>
            <a:r>
              <a:rPr lang="en-US" sz="2300" dirty="0" smtClean="0"/>
              <a:t>. Click </a:t>
            </a:r>
            <a:r>
              <a:rPr lang="en-US" sz="2300" b="1" dirty="0" smtClean="0"/>
              <a:t>Red </a:t>
            </a:r>
            <a:r>
              <a:rPr lang="en-US" sz="2300" dirty="0" smtClean="0"/>
              <a:t>under </a:t>
            </a:r>
            <a:r>
              <a:rPr lang="en-US" sz="2300" i="1" dirty="0" smtClean="0"/>
              <a:t>Standard Colors</a:t>
            </a:r>
            <a:r>
              <a:rPr lang="en-US" sz="2300" dirty="0" smtClean="0"/>
              <a:t>. As noted previously, when you copied worksheets, the tab color was copied as well as the contents and formatting. Changing the tab color for the copied worksheets ensures that each tab has a different color.</a:t>
            </a:r>
          </a:p>
          <a:p>
            <a:pPr marL="457200" indent="-457200">
              <a:buFont typeface="+mj-lt"/>
              <a:buAutoNum type="arabicPeriod" startAt="5"/>
            </a:pPr>
            <a:r>
              <a:rPr lang="en-US" sz="2300" dirty="0" smtClean="0"/>
              <a:t>Right-click the Interior Design tab, click </a:t>
            </a:r>
            <a:r>
              <a:rPr lang="en-US" sz="2300" b="1" dirty="0" smtClean="0"/>
              <a:t>Tab Color</a:t>
            </a:r>
            <a:r>
              <a:rPr lang="en-US" sz="2300" dirty="0" smtClean="0"/>
              <a:t>, and click </a:t>
            </a:r>
            <a:r>
              <a:rPr lang="en-US" sz="2300" b="1" dirty="0" smtClean="0"/>
              <a:t>Purple </a:t>
            </a:r>
            <a:r>
              <a:rPr lang="en-US" sz="2300" dirty="0" smtClean="0"/>
              <a:t>under </a:t>
            </a:r>
            <a:r>
              <a:rPr lang="en-US" sz="2300" i="1" dirty="0" smtClean="0"/>
              <a:t>Standard Colors</a:t>
            </a:r>
            <a:r>
              <a:rPr lang="en-US" sz="2300" dirty="0" smtClean="0"/>
              <a:t>.</a:t>
            </a:r>
          </a:p>
          <a:p>
            <a:pPr marL="457200" indent="-457200">
              <a:buFont typeface="+mj-lt"/>
              <a:buAutoNum type="arabicPeriod" startAt="5"/>
            </a:pPr>
            <a:r>
              <a:rPr lang="en-US" sz="2300" b="1" dirty="0" smtClean="0"/>
              <a:t>SAVE</a:t>
            </a:r>
            <a:r>
              <a:rPr lang="en-US" sz="2300" dirty="0" smtClean="0"/>
              <a:t> the workbook with the same name. </a:t>
            </a:r>
            <a:r>
              <a:rPr lang="en-US" sz="2400" dirty="0" smtClean="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Hide and Unhide a Worksheet</a:t>
            </a:r>
            <a:endParaRPr lang="en-US" dirty="0"/>
          </a:p>
        </p:txBody>
      </p:sp>
      <p:sp>
        <p:nvSpPr>
          <p:cNvPr id="6147" name="Content Placeholder 2"/>
          <p:cNvSpPr>
            <a:spLocks noGrp="1"/>
          </p:cNvSpPr>
          <p:nvPr>
            <p:ph idx="1"/>
          </p:nvPr>
        </p:nvSpPr>
        <p:spPr>
          <a:xfrm>
            <a:off x="457200" y="1600200"/>
            <a:ext cx="8229600" cy="4876800"/>
          </a:xfrm>
        </p:spPr>
        <p:txBody>
          <a:bodyPr/>
          <a:lstStyle/>
          <a:p>
            <a:r>
              <a:rPr lang="en-US" sz="2400" b="1" dirty="0" smtClean="0"/>
              <a:t>USE</a:t>
            </a:r>
            <a:r>
              <a:rPr lang="en-US" sz="2400" dirty="0" smtClean="0"/>
              <a:t> the workbook from the previous exercise.</a:t>
            </a:r>
          </a:p>
          <a:p>
            <a:pPr marL="457200" indent="-457200">
              <a:buFont typeface="+mj-lt"/>
              <a:buAutoNum type="arabicPeriod"/>
            </a:pPr>
            <a:r>
              <a:rPr lang="en-US" sz="2300" dirty="0" smtClean="0"/>
              <a:t>Select the Interior Design worksheet. Click </a:t>
            </a:r>
            <a:r>
              <a:rPr lang="en-US" sz="2300" b="1" dirty="0" smtClean="0"/>
              <a:t>Format </a:t>
            </a:r>
            <a:r>
              <a:rPr lang="en-US" sz="2300" dirty="0" smtClean="0"/>
              <a:t>in the Cells group.</a:t>
            </a:r>
          </a:p>
          <a:p>
            <a:pPr marL="457200" indent="-457200">
              <a:buFont typeface="+mj-lt"/>
              <a:buAutoNum type="arabicPeriod"/>
            </a:pPr>
            <a:r>
              <a:rPr lang="en-US" sz="2300" dirty="0" smtClean="0"/>
              <a:t>Click </a:t>
            </a:r>
            <a:r>
              <a:rPr lang="en-US" sz="2300" b="1" dirty="0" smtClean="0"/>
              <a:t>Hide &amp; Unhide </a:t>
            </a:r>
            <a:r>
              <a:rPr lang="en-US" sz="2300" dirty="0" smtClean="0"/>
              <a:t>and </a:t>
            </a:r>
            <a:br>
              <a:rPr lang="en-US" sz="2300" dirty="0" smtClean="0"/>
            </a:br>
            <a:r>
              <a:rPr lang="en-US" sz="2300" dirty="0" smtClean="0"/>
              <a:t>click </a:t>
            </a:r>
            <a:r>
              <a:rPr lang="en-US" sz="2300" b="1" dirty="0" smtClean="0"/>
              <a:t>Hide Sheet</a:t>
            </a:r>
            <a:r>
              <a:rPr lang="en-US" sz="2300" dirty="0" smtClean="0"/>
              <a:t>. The Interior </a:t>
            </a:r>
            <a:br>
              <a:rPr lang="en-US" sz="2300" dirty="0" smtClean="0"/>
            </a:br>
            <a:r>
              <a:rPr lang="en-US" sz="2300" dirty="0" smtClean="0"/>
              <a:t>Design worksheet is no </a:t>
            </a:r>
            <a:br>
              <a:rPr lang="en-US" sz="2300" dirty="0" smtClean="0"/>
            </a:br>
            <a:r>
              <a:rPr lang="en-US" sz="2300" dirty="0" smtClean="0"/>
              <a:t>longer visible. Click the Fine </a:t>
            </a:r>
            <a:br>
              <a:rPr lang="en-US" sz="2300" dirty="0" smtClean="0"/>
            </a:br>
            <a:r>
              <a:rPr lang="en-US" sz="2300" dirty="0" smtClean="0"/>
              <a:t>Arts tab.</a:t>
            </a:r>
          </a:p>
          <a:p>
            <a:pPr marL="457200" indent="-457200">
              <a:buFont typeface="+mj-lt"/>
              <a:buAutoNum type="arabicPeriod"/>
            </a:pPr>
            <a:r>
              <a:rPr lang="en-US" sz="2300" dirty="0" smtClean="0"/>
              <a:t>Click </a:t>
            </a:r>
            <a:r>
              <a:rPr lang="en-US" sz="2300" b="1" dirty="0" smtClean="0"/>
              <a:t>Format</a:t>
            </a:r>
            <a:r>
              <a:rPr lang="en-US" sz="2300" dirty="0" smtClean="0"/>
              <a:t>, click </a:t>
            </a:r>
            <a:r>
              <a:rPr lang="en-US" sz="2300" b="1" dirty="0" smtClean="0"/>
              <a:t>Hide &amp; </a:t>
            </a:r>
            <a:br>
              <a:rPr lang="en-US" sz="2300" b="1" dirty="0" smtClean="0"/>
            </a:br>
            <a:r>
              <a:rPr lang="en-US" sz="2300" b="1" dirty="0" smtClean="0"/>
              <a:t>Unhide</a:t>
            </a:r>
            <a:r>
              <a:rPr lang="en-US" sz="2300" dirty="0" smtClean="0"/>
              <a:t>, and then click </a:t>
            </a:r>
            <a:br>
              <a:rPr lang="en-US" sz="2300" dirty="0" smtClean="0"/>
            </a:br>
            <a:r>
              <a:rPr lang="en-US" sz="2300" b="1" dirty="0" smtClean="0"/>
              <a:t>Unhide Sheet</a:t>
            </a:r>
            <a:r>
              <a:rPr lang="en-US" sz="2300" dirty="0" smtClean="0"/>
              <a:t>. The Unhide </a:t>
            </a:r>
            <a:br>
              <a:rPr lang="en-US" sz="2300" dirty="0" smtClean="0"/>
            </a:br>
            <a:r>
              <a:rPr lang="en-US" sz="2300" dirty="0" smtClean="0"/>
              <a:t>dialog box shown in the figure</a:t>
            </a:r>
            <a:br>
              <a:rPr lang="en-US" sz="2300" dirty="0" smtClean="0"/>
            </a:br>
            <a:r>
              <a:rPr lang="en-US" sz="2300" dirty="0" smtClean="0"/>
              <a:t>opens</a:t>
            </a:r>
            <a:r>
              <a:rPr lang="en-US" sz="2400" dirty="0" smtClean="0"/>
              <a:t>.  </a:t>
            </a:r>
          </a:p>
        </p:txBody>
      </p:sp>
      <p:pic>
        <p:nvPicPr>
          <p:cNvPr id="4" name="Picture 3" descr="f0605.JPG"/>
          <p:cNvPicPr>
            <a:picLocks noChangeAspect="1"/>
          </p:cNvPicPr>
          <p:nvPr/>
        </p:nvPicPr>
        <p:blipFill>
          <a:blip r:embed="rId3"/>
          <a:stretch>
            <a:fillRect/>
          </a:stretch>
        </p:blipFill>
        <p:spPr>
          <a:xfrm>
            <a:off x="4800600" y="2565819"/>
            <a:ext cx="3886200" cy="3834981"/>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Hide and Unhide a Worksheet</a:t>
            </a:r>
            <a:endParaRPr lang="en-US" dirty="0"/>
          </a:p>
        </p:txBody>
      </p:sp>
      <p:sp>
        <p:nvSpPr>
          <p:cNvPr id="6147" name="Content Placeholder 2"/>
          <p:cNvSpPr>
            <a:spLocks noGrp="1"/>
          </p:cNvSpPr>
          <p:nvPr>
            <p:ph idx="1"/>
          </p:nvPr>
        </p:nvSpPr>
        <p:spPr>
          <a:xfrm>
            <a:off x="457200" y="1600200"/>
            <a:ext cx="8229600" cy="4876800"/>
          </a:xfrm>
        </p:spPr>
        <p:txBody>
          <a:bodyPr/>
          <a:lstStyle/>
          <a:p>
            <a:pPr marL="457200" indent="-457200">
              <a:buFont typeface="+mj-lt"/>
              <a:buAutoNum type="arabicPeriod" startAt="4"/>
            </a:pPr>
            <a:r>
              <a:rPr lang="en-US" sz="2300" dirty="0" smtClean="0"/>
              <a:t>Click </a:t>
            </a:r>
            <a:r>
              <a:rPr lang="en-US" sz="2300" b="1" dirty="0" smtClean="0"/>
              <a:t>OK </a:t>
            </a:r>
            <a:r>
              <a:rPr lang="en-US" sz="2300" dirty="0" smtClean="0"/>
              <a:t>to unhide the Interior Design worksheet. Enter the following enrollment information and </a:t>
            </a:r>
            <a:r>
              <a:rPr lang="en-US" sz="2300" b="1" dirty="0" smtClean="0"/>
              <a:t>SAVE </a:t>
            </a:r>
            <a:r>
              <a:rPr lang="en-US" sz="2300" dirty="0" smtClean="0"/>
              <a:t>your work:</a:t>
            </a:r>
          </a:p>
          <a:p>
            <a:pPr>
              <a:buNone/>
            </a:pPr>
            <a:r>
              <a:rPr lang="en-US" sz="1600" dirty="0" smtClean="0"/>
              <a:t>	 	 	ID201	  Elements of Design I	103</a:t>
            </a:r>
          </a:p>
          <a:p>
            <a:pPr>
              <a:buNone/>
            </a:pPr>
            <a:r>
              <a:rPr lang="en-US" sz="1600" dirty="0" smtClean="0"/>
              <a:t>	  		ID205	  Interior Design I		106</a:t>
            </a:r>
          </a:p>
          <a:p>
            <a:pPr>
              <a:buNone/>
            </a:pPr>
            <a:r>
              <a:rPr lang="en-US" sz="1600" dirty="0" smtClean="0"/>
              <a:t>	 		ID207	  History of Interiors		110</a:t>
            </a:r>
          </a:p>
          <a:p>
            <a:pPr>
              <a:buNone/>
            </a:pPr>
            <a:r>
              <a:rPr lang="en-US" sz="1600" dirty="0" smtClean="0"/>
              <a:t>	 	 	ID232	  Drawing and Composition	121</a:t>
            </a:r>
          </a:p>
          <a:p>
            <a:pPr>
              <a:buNone/>
            </a:pPr>
            <a:r>
              <a:rPr lang="en-US" sz="1600" dirty="0" smtClean="0"/>
              <a:t>	  		ID320	  Interior Design II		86</a:t>
            </a:r>
          </a:p>
          <a:p>
            <a:pPr>
              <a:buNone/>
            </a:pPr>
            <a:r>
              <a:rPr lang="en-US" sz="1600" dirty="0" smtClean="0"/>
              <a:t>	  		ID322	  Architectural Drafting	98</a:t>
            </a:r>
          </a:p>
          <a:p>
            <a:pPr>
              <a:buNone/>
            </a:pPr>
            <a:r>
              <a:rPr lang="en-US" sz="1600" dirty="0" smtClean="0"/>
              <a:t>	 		ID325	  Elements of Design II	95</a:t>
            </a:r>
          </a:p>
          <a:p>
            <a:pPr>
              <a:buNone/>
            </a:pPr>
            <a:r>
              <a:rPr lang="en-US" sz="1600" dirty="0" smtClean="0"/>
              <a:t>	  		ID330	  Color Theory		89</a:t>
            </a:r>
          </a:p>
          <a:p>
            <a:pPr>
              <a:buNone/>
            </a:pPr>
            <a:r>
              <a:rPr lang="en-US" sz="1600" dirty="0" smtClean="0"/>
              <a:t>	  		ID335	  Textiles			121</a:t>
            </a:r>
          </a:p>
          <a:p>
            <a:pPr>
              <a:buNone/>
            </a:pPr>
            <a:r>
              <a:rPr lang="en-US" sz="1600" dirty="0" smtClean="0"/>
              <a:t>	  		ID405	  CAD I			82</a:t>
            </a:r>
          </a:p>
          <a:p>
            <a:pPr>
              <a:buNone/>
            </a:pPr>
            <a:r>
              <a:rPr lang="en-US" sz="1600" dirty="0" smtClean="0"/>
              <a:t>	  		ID432	  CAD II			75</a:t>
            </a:r>
          </a:p>
          <a:p>
            <a:pPr>
              <a:buNone/>
            </a:pPr>
            <a:r>
              <a:rPr lang="en-US" sz="1600" dirty="0" smtClean="0"/>
              <a:t>	 		ID430	  Perspectives in Design	63</a:t>
            </a:r>
          </a:p>
          <a:p>
            <a:pPr>
              <a:buNone/>
            </a:pPr>
            <a:r>
              <a:rPr lang="en-US" sz="1600" dirty="0" smtClean="0"/>
              <a:t>	  		ID461	  Furniture Design		59</a:t>
            </a:r>
          </a:p>
          <a:p>
            <a:pPr>
              <a:buNone/>
            </a:pPr>
            <a:r>
              <a:rPr lang="en-US" sz="1600" dirty="0" smtClean="0"/>
              <a:t>	  		ID465	  Lighting Design		49</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Insert a New Worksheet</a:t>
            </a:r>
            <a:endParaRPr lang="en-US" dirty="0"/>
          </a:p>
        </p:txBody>
      </p:sp>
      <p:sp>
        <p:nvSpPr>
          <p:cNvPr id="6147" name="Content Placeholder 2"/>
          <p:cNvSpPr>
            <a:spLocks noGrp="1"/>
          </p:cNvSpPr>
          <p:nvPr>
            <p:ph idx="1"/>
          </p:nvPr>
        </p:nvSpPr>
        <p:spPr>
          <a:xfrm>
            <a:off x="457200" y="1600200"/>
            <a:ext cx="8229600" cy="4800600"/>
          </a:xfrm>
        </p:spPr>
        <p:txBody>
          <a:bodyPr/>
          <a:lstStyle/>
          <a:p>
            <a:r>
              <a:rPr lang="en-US" sz="2400" b="1" dirty="0" smtClean="0"/>
              <a:t>USE</a:t>
            </a:r>
            <a:r>
              <a:rPr lang="en-US" sz="2400" dirty="0" smtClean="0"/>
              <a:t> the workbook from the previous exercise.</a:t>
            </a:r>
          </a:p>
          <a:p>
            <a:pPr marL="457200" indent="-457200">
              <a:buFont typeface="+mj-lt"/>
              <a:buAutoNum type="arabicPeriod"/>
            </a:pPr>
            <a:r>
              <a:rPr lang="en-US" sz="2400" dirty="0" smtClean="0"/>
              <a:t>Click the </a:t>
            </a:r>
            <a:r>
              <a:rPr lang="en-US" sz="2400" b="1" dirty="0" smtClean="0"/>
              <a:t>Insert Worksheet</a:t>
            </a:r>
            <a:r>
              <a:rPr lang="en-US" sz="2400" dirty="0" smtClean="0"/>
              <a:t> tab next to the Media Studies tab. A new worksheet (Sheet6) is inserted. </a:t>
            </a:r>
          </a:p>
          <a:p>
            <a:r>
              <a:rPr lang="en-US" sz="2400" dirty="0" smtClean="0"/>
              <a:t>When you insert a new worksheet, it is blank and has the generic Sheet1 title. When you inserted a worksheet before the existing sheets were named, the new sheet was given the next consecutive number, such as Sheet6.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Insert a New Worksheet</a:t>
            </a:r>
            <a:endParaRPr lang="en-US" dirty="0"/>
          </a:p>
        </p:txBody>
      </p:sp>
      <p:sp>
        <p:nvSpPr>
          <p:cNvPr id="6147" name="Content Placeholder 2"/>
          <p:cNvSpPr>
            <a:spLocks noGrp="1"/>
          </p:cNvSpPr>
          <p:nvPr>
            <p:ph idx="1"/>
          </p:nvPr>
        </p:nvSpPr>
        <p:spPr>
          <a:xfrm>
            <a:off x="457200" y="1600200"/>
            <a:ext cx="8229600" cy="4800600"/>
          </a:xfrm>
        </p:spPr>
        <p:txBody>
          <a:bodyPr/>
          <a:lstStyle/>
          <a:p>
            <a:pPr marL="457200" indent="-457200">
              <a:buFont typeface="+mj-lt"/>
              <a:buAutoNum type="arabicPeriod" startAt="2"/>
            </a:pPr>
            <a:r>
              <a:rPr lang="en-US" sz="2300" dirty="0" smtClean="0"/>
              <a:t>Click the Biomedical Arts tab and click the </a:t>
            </a:r>
            <a:r>
              <a:rPr lang="en-US" sz="2300" b="1" dirty="0" smtClean="0"/>
              <a:t>Insert </a:t>
            </a:r>
            <a:r>
              <a:rPr lang="en-US" sz="2300" dirty="0" smtClean="0"/>
              <a:t>arrow in the Cells group to display the options shown in the figure. Click </a:t>
            </a:r>
            <a:r>
              <a:rPr lang="en-US" sz="2300" b="1" dirty="0" smtClean="0"/>
              <a:t>Insert Sheet</a:t>
            </a:r>
            <a:r>
              <a:rPr lang="en-US" sz="2300" dirty="0" smtClean="0"/>
              <a:t>. A blank sheet (Sheet7) is inserted before the Biomedical Arts worksheet. As more worksheets are added to a workbook, you </a:t>
            </a:r>
            <a:br>
              <a:rPr lang="en-US" sz="2300" dirty="0" smtClean="0"/>
            </a:br>
            <a:r>
              <a:rPr lang="en-US" sz="2300" dirty="0" smtClean="0"/>
              <a:t>may not be able </a:t>
            </a:r>
            <a:br>
              <a:rPr lang="en-US" sz="2300" dirty="0" smtClean="0"/>
            </a:br>
            <a:r>
              <a:rPr lang="en-US" sz="2300" dirty="0" smtClean="0"/>
              <a:t>to see all </a:t>
            </a:r>
            <a:br>
              <a:rPr lang="en-US" sz="2300" dirty="0" smtClean="0"/>
            </a:br>
            <a:r>
              <a:rPr lang="en-US" sz="2300" dirty="0" smtClean="0"/>
              <a:t>worksheet tabs. </a:t>
            </a:r>
            <a:br>
              <a:rPr lang="en-US" sz="2300" dirty="0" smtClean="0"/>
            </a:br>
            <a:r>
              <a:rPr lang="en-US" sz="2300" dirty="0" smtClean="0"/>
              <a:t>When this </a:t>
            </a:r>
            <a:br>
              <a:rPr lang="en-US" sz="2300" dirty="0" smtClean="0"/>
            </a:br>
            <a:r>
              <a:rPr lang="en-US" sz="2300" dirty="0" smtClean="0"/>
              <a:t>happens, use the </a:t>
            </a:r>
            <a:br>
              <a:rPr lang="en-US" sz="2300" dirty="0" smtClean="0"/>
            </a:br>
            <a:r>
              <a:rPr lang="en-US" sz="2300" dirty="0" smtClean="0"/>
              <a:t>scroll arrows to </a:t>
            </a:r>
            <a:br>
              <a:rPr lang="en-US" sz="2300" dirty="0" smtClean="0"/>
            </a:br>
            <a:r>
              <a:rPr lang="en-US" sz="2300" dirty="0" smtClean="0"/>
              <a:t>move through </a:t>
            </a:r>
            <a:br>
              <a:rPr lang="en-US" sz="2300" dirty="0" smtClean="0"/>
            </a:br>
            <a:r>
              <a:rPr lang="en-US" sz="2300" dirty="0" smtClean="0"/>
              <a:t>all worksheets.  </a:t>
            </a:r>
            <a:endParaRPr lang="en-US" sz="2300" dirty="0"/>
          </a:p>
        </p:txBody>
      </p:sp>
      <p:pic>
        <p:nvPicPr>
          <p:cNvPr id="4" name="Picture 3" descr="f0607.JPG"/>
          <p:cNvPicPr>
            <a:picLocks noChangeAspect="1"/>
          </p:cNvPicPr>
          <p:nvPr/>
        </p:nvPicPr>
        <p:blipFill>
          <a:blip r:embed="rId3"/>
          <a:stretch>
            <a:fillRect/>
          </a:stretch>
        </p:blipFill>
        <p:spPr>
          <a:xfrm>
            <a:off x="3352800" y="3124200"/>
            <a:ext cx="5319043" cy="32766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Insert a New Worksheet</a:t>
            </a:r>
            <a:endParaRPr lang="en-US" dirty="0"/>
          </a:p>
        </p:txBody>
      </p:sp>
      <p:sp>
        <p:nvSpPr>
          <p:cNvPr id="6147" name="Content Placeholder 2"/>
          <p:cNvSpPr>
            <a:spLocks noGrp="1"/>
          </p:cNvSpPr>
          <p:nvPr>
            <p:ph idx="1"/>
          </p:nvPr>
        </p:nvSpPr>
        <p:spPr>
          <a:xfrm>
            <a:off x="457200" y="1600200"/>
            <a:ext cx="8229600" cy="4800600"/>
          </a:xfrm>
        </p:spPr>
        <p:txBody>
          <a:bodyPr/>
          <a:lstStyle/>
          <a:p>
            <a:pPr marL="457200" indent="-457200">
              <a:buFont typeface="+mj-lt"/>
              <a:buAutoNum type="arabicPeriod" startAt="3"/>
            </a:pPr>
            <a:r>
              <a:rPr lang="en-US" sz="2400" dirty="0" smtClean="0"/>
              <a:t>Double-click the </a:t>
            </a:r>
            <a:r>
              <a:rPr lang="en-US" sz="2400" b="1" dirty="0" smtClean="0"/>
              <a:t>Sheet7</a:t>
            </a:r>
            <a:r>
              <a:rPr lang="en-US" sz="2400" dirty="0" smtClean="0"/>
              <a:t> tab, key </a:t>
            </a:r>
            <a:r>
              <a:rPr lang="en-US" sz="2400" b="1" dirty="0" smtClean="0"/>
              <a:t>Advertising</a:t>
            </a:r>
            <a:r>
              <a:rPr lang="en-US" sz="2400" dirty="0" smtClean="0"/>
              <a:t>, and press </a:t>
            </a:r>
            <a:r>
              <a:rPr lang="en-US" sz="2400" b="1" dirty="0" smtClean="0"/>
              <a:t>Enter</a:t>
            </a:r>
            <a:r>
              <a:rPr lang="en-US" sz="2400" dirty="0" smtClean="0"/>
              <a:t>.</a:t>
            </a:r>
          </a:p>
          <a:p>
            <a:pPr marL="457200" indent="-457200">
              <a:buFont typeface="+mj-lt"/>
              <a:buAutoNum type="arabicPeriod" startAt="3"/>
            </a:pPr>
            <a:r>
              <a:rPr lang="en-US" sz="2400" dirty="0" smtClean="0"/>
              <a:t>Click the </a:t>
            </a:r>
            <a:r>
              <a:rPr lang="en-US" sz="2400" b="1" dirty="0" smtClean="0"/>
              <a:t>Dramatic</a:t>
            </a:r>
            <a:r>
              <a:rPr lang="en-US" sz="2400" dirty="0" smtClean="0"/>
              <a:t> </a:t>
            </a:r>
            <a:r>
              <a:rPr lang="en-US" sz="2400" b="1" dirty="0" smtClean="0"/>
              <a:t>Arts</a:t>
            </a:r>
            <a:r>
              <a:rPr lang="en-US" sz="2400" dirty="0" smtClean="0"/>
              <a:t> tab and click the </a:t>
            </a:r>
            <a:r>
              <a:rPr lang="en-US" sz="2400" b="1" dirty="0" smtClean="0"/>
              <a:t>Insert </a:t>
            </a:r>
            <a:r>
              <a:rPr lang="en-US" sz="2400" dirty="0" smtClean="0"/>
              <a:t>arrow in the Cells group. Click </a:t>
            </a:r>
            <a:r>
              <a:rPr lang="en-US" sz="2400" b="1" dirty="0" smtClean="0"/>
              <a:t>Insert Sheet</a:t>
            </a:r>
            <a:r>
              <a:rPr lang="en-US" sz="2400" dirty="0" smtClean="0"/>
              <a:t>. A new Sheet8 is inserted.</a:t>
            </a:r>
          </a:p>
          <a:p>
            <a:pPr marL="457200" indent="-457200">
              <a:buFont typeface="+mj-lt"/>
              <a:buAutoNum type="arabicPeriod" startAt="3"/>
            </a:pPr>
            <a:r>
              <a:rPr lang="en-US" sz="2400" dirty="0" smtClean="0"/>
              <a:t>Click </a:t>
            </a:r>
            <a:r>
              <a:rPr lang="en-US" sz="2400" b="1" dirty="0" smtClean="0"/>
              <a:t>Advertising</a:t>
            </a:r>
            <a:r>
              <a:rPr lang="en-US" sz="2400" dirty="0" smtClean="0"/>
              <a:t>, press and hold </a:t>
            </a:r>
            <a:r>
              <a:rPr lang="en-US" sz="2400" b="1" dirty="0" smtClean="0"/>
              <a:t>Shift</a:t>
            </a:r>
            <a:r>
              <a:rPr lang="en-US" sz="2400" dirty="0" smtClean="0"/>
              <a:t>, and click Biomedical Arts. You have now selected two sheets. </a:t>
            </a:r>
          </a:p>
          <a:p>
            <a:pPr marL="457200" indent="-457200">
              <a:buFont typeface="+mj-lt"/>
              <a:buAutoNum type="arabicPeriod" startAt="3"/>
            </a:pPr>
            <a:r>
              <a:rPr lang="en-US" sz="2400" dirty="0" smtClean="0"/>
              <a:t>Click </a:t>
            </a:r>
            <a:r>
              <a:rPr lang="en-US" sz="2400" b="1" dirty="0" smtClean="0"/>
              <a:t>Insert </a:t>
            </a:r>
            <a:r>
              <a:rPr lang="en-US" sz="2400" dirty="0" smtClean="0"/>
              <a:t>and </a:t>
            </a:r>
            <a:r>
              <a:rPr lang="en-US" sz="2400" b="1" dirty="0" smtClean="0"/>
              <a:t>Insert Sheet</a:t>
            </a:r>
            <a:r>
              <a:rPr lang="en-US" sz="2400" dirty="0" smtClean="0"/>
              <a:t>. </a:t>
            </a:r>
            <a:br>
              <a:rPr lang="en-US" sz="2400" dirty="0" smtClean="0"/>
            </a:br>
            <a:r>
              <a:rPr lang="en-US" sz="2400" dirty="0" smtClean="0"/>
              <a:t>Based on the previous step’s </a:t>
            </a:r>
            <a:br>
              <a:rPr lang="en-US" sz="2400" dirty="0" smtClean="0"/>
            </a:br>
            <a:r>
              <a:rPr lang="en-US" sz="2400" dirty="0" smtClean="0"/>
              <a:t>selection, two worksheets, </a:t>
            </a:r>
            <a:br>
              <a:rPr lang="en-US" sz="2400" dirty="0" smtClean="0"/>
            </a:br>
            <a:r>
              <a:rPr lang="en-US" sz="2400" dirty="0" smtClean="0"/>
              <a:t>Sheet9 and Sheet10, are </a:t>
            </a:r>
            <a:br>
              <a:rPr lang="en-US" sz="2400" dirty="0" smtClean="0"/>
            </a:br>
            <a:r>
              <a:rPr lang="en-US" sz="2400" dirty="0" smtClean="0"/>
              <a:t>inserted before the Biomedical </a:t>
            </a:r>
            <a:br>
              <a:rPr lang="en-US" sz="2400" dirty="0" smtClean="0"/>
            </a:br>
            <a:r>
              <a:rPr lang="en-US" sz="2400" dirty="0" smtClean="0"/>
              <a:t>Arts worksheet. </a:t>
            </a:r>
            <a:endParaRPr lang="en-US" sz="2400" dirty="0"/>
          </a:p>
        </p:txBody>
      </p:sp>
      <p:pic>
        <p:nvPicPr>
          <p:cNvPr id="5" name="Picture 4" descr="f0608.JPG"/>
          <p:cNvPicPr>
            <a:picLocks noChangeAspect="1"/>
          </p:cNvPicPr>
          <p:nvPr/>
        </p:nvPicPr>
        <p:blipFill>
          <a:blip r:embed="rId3"/>
          <a:stretch>
            <a:fillRect/>
          </a:stretch>
        </p:blipFill>
        <p:spPr>
          <a:xfrm>
            <a:off x="5105400" y="4114800"/>
            <a:ext cx="3505200" cy="229911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Delete a Worksheet</a:t>
            </a:r>
            <a:endParaRPr lang="en-US" dirty="0"/>
          </a:p>
        </p:txBody>
      </p:sp>
      <p:sp>
        <p:nvSpPr>
          <p:cNvPr id="6147" name="Content Placeholder 2"/>
          <p:cNvSpPr>
            <a:spLocks noGrp="1"/>
          </p:cNvSpPr>
          <p:nvPr>
            <p:ph idx="1"/>
          </p:nvPr>
        </p:nvSpPr>
        <p:spPr>
          <a:xfrm>
            <a:off x="457200" y="1600200"/>
            <a:ext cx="8229600" cy="4800600"/>
          </a:xfrm>
        </p:spPr>
        <p:txBody>
          <a:bodyPr/>
          <a:lstStyle/>
          <a:p>
            <a:r>
              <a:rPr lang="en-US" sz="2400" b="1" dirty="0" smtClean="0"/>
              <a:t>USE</a:t>
            </a:r>
            <a:r>
              <a:rPr lang="en-US" sz="2400" dirty="0" smtClean="0"/>
              <a:t> the workbook from the previous exercise. </a:t>
            </a:r>
          </a:p>
          <a:p>
            <a:pPr marL="457200" indent="-457200">
              <a:buFont typeface="+mj-lt"/>
              <a:buAutoNum type="arabicPeriod"/>
            </a:pPr>
            <a:r>
              <a:rPr lang="en-US" sz="2400" dirty="0" smtClean="0"/>
              <a:t>Use the scroll sheets arrow to locate and click Sheet6, then click the </a:t>
            </a:r>
            <a:r>
              <a:rPr lang="en-US" sz="2400" b="1" dirty="0" smtClean="0"/>
              <a:t>Delete </a:t>
            </a:r>
            <a:r>
              <a:rPr lang="en-US" sz="2400" dirty="0" smtClean="0"/>
              <a:t>arrow in the Cells group.</a:t>
            </a:r>
          </a:p>
          <a:p>
            <a:pPr marL="457200" indent="-457200">
              <a:buFont typeface="+mj-lt"/>
              <a:buAutoNum type="arabicPeriod"/>
            </a:pPr>
            <a:r>
              <a:rPr lang="en-US" sz="2400" dirty="0" smtClean="0"/>
              <a:t>Click </a:t>
            </a:r>
            <a:r>
              <a:rPr lang="en-US" sz="2400" b="1" dirty="0" smtClean="0"/>
              <a:t>Delete Sheet</a:t>
            </a:r>
            <a:r>
              <a:rPr lang="en-US" sz="2400" dirty="0" smtClean="0"/>
              <a:t>.</a:t>
            </a:r>
          </a:p>
          <a:p>
            <a:pPr marL="457200" indent="-457200">
              <a:buFont typeface="+mj-lt"/>
              <a:buAutoNum type="arabicPeriod"/>
            </a:pPr>
            <a:r>
              <a:rPr lang="en-US" sz="2400" dirty="0" smtClean="0"/>
              <a:t>Use the scroll sheets arrow to go back to the beginning of the worksheets. Click the </a:t>
            </a:r>
            <a:r>
              <a:rPr lang="en-US" sz="2400" b="1" dirty="0" smtClean="0"/>
              <a:t>Sheet8</a:t>
            </a:r>
            <a:r>
              <a:rPr lang="en-US" sz="2400" dirty="0" smtClean="0"/>
              <a:t> tab, press and hold </a:t>
            </a:r>
            <a:r>
              <a:rPr lang="en-US" sz="2400" b="1" dirty="0" smtClean="0"/>
              <a:t>Ctrl</a:t>
            </a:r>
            <a:r>
              <a:rPr lang="en-US" sz="2400" dirty="0" smtClean="0"/>
              <a:t>, and click the </a:t>
            </a:r>
            <a:r>
              <a:rPr lang="en-US" sz="2400" b="1" dirty="0" smtClean="0"/>
              <a:t>Sheet9</a:t>
            </a:r>
            <a:r>
              <a:rPr lang="en-US" sz="2400" dirty="0" smtClean="0"/>
              <a:t> tab. The selection should include Sheet10 as well as Sheet8 and Sheet9. </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pPr eaLnBrk="1" hangingPunct="1">
              <a:defRPr/>
            </a:pPr>
            <a:r>
              <a:rPr lang="en-US" dirty="0" smtClean="0"/>
              <a:t>Objectives</a:t>
            </a:r>
          </a:p>
        </p:txBody>
      </p:sp>
      <p:sp>
        <p:nvSpPr>
          <p:cNvPr id="3075" name="Rectangle 22"/>
          <p:cNvSpPr>
            <a:spLocks noChangeArrowheads="1"/>
          </p:cNvSpPr>
          <p:nvPr/>
        </p:nvSpPr>
        <p:spPr bwMode="auto">
          <a:xfrm>
            <a:off x="457200" y="1447800"/>
            <a:ext cx="8229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l">
              <a:spcBef>
                <a:spcPct val="20000"/>
              </a:spcBef>
              <a:buClr>
                <a:srgbClr val="0000CC"/>
              </a:buClr>
              <a:buFontTx/>
              <a:buChar char="•"/>
            </a:pPr>
            <a:endParaRPr lang="en-US" sz="3200">
              <a:latin typeface="Franklin Gothic Book" pitchFamily="34" charset="0"/>
            </a:endParaRPr>
          </a:p>
        </p:txBody>
      </p:sp>
      <p:pic>
        <p:nvPicPr>
          <p:cNvPr id="5" name="Picture 4" descr="matrix.JPG"/>
          <p:cNvPicPr>
            <a:picLocks noChangeAspect="1"/>
          </p:cNvPicPr>
          <p:nvPr/>
        </p:nvPicPr>
        <p:blipFill>
          <a:blip r:embed="rId3"/>
          <a:stretch>
            <a:fillRect/>
          </a:stretch>
        </p:blipFill>
        <p:spPr>
          <a:xfrm>
            <a:off x="533400" y="1828799"/>
            <a:ext cx="8077200" cy="359205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Delete a Worksheet</a:t>
            </a:r>
            <a:endParaRPr lang="en-US" dirty="0"/>
          </a:p>
        </p:txBody>
      </p:sp>
      <p:sp>
        <p:nvSpPr>
          <p:cNvPr id="6147" name="Content Placeholder 2"/>
          <p:cNvSpPr>
            <a:spLocks noGrp="1"/>
          </p:cNvSpPr>
          <p:nvPr>
            <p:ph idx="1"/>
          </p:nvPr>
        </p:nvSpPr>
        <p:spPr>
          <a:xfrm>
            <a:off x="457200" y="1600200"/>
            <a:ext cx="8229600" cy="4800600"/>
          </a:xfrm>
        </p:spPr>
        <p:txBody>
          <a:bodyPr/>
          <a:lstStyle/>
          <a:p>
            <a:pPr marL="457200" indent="-457200">
              <a:buFont typeface="+mj-lt"/>
              <a:buAutoNum type="arabicPeriod" startAt="4"/>
            </a:pPr>
            <a:r>
              <a:rPr lang="en-US" sz="2400" dirty="0" smtClean="0"/>
              <a:t>Click the </a:t>
            </a:r>
            <a:r>
              <a:rPr lang="en-US" sz="2400" b="1" dirty="0" smtClean="0"/>
              <a:t>Delete </a:t>
            </a:r>
            <a:r>
              <a:rPr lang="en-US" sz="2400" dirty="0" smtClean="0"/>
              <a:t>arrow, then select </a:t>
            </a:r>
            <a:r>
              <a:rPr lang="en-US" sz="2400" b="1" dirty="0" smtClean="0"/>
              <a:t>Delete Sheet</a:t>
            </a:r>
            <a:r>
              <a:rPr lang="en-US" sz="2400" dirty="0" smtClean="0"/>
              <a:t>.</a:t>
            </a:r>
          </a:p>
          <a:p>
            <a:pPr marL="457200" indent="-457200">
              <a:buFont typeface="+mj-lt"/>
              <a:buAutoNum type="arabicPeriod" startAt="4"/>
            </a:pPr>
            <a:r>
              <a:rPr lang="en-US" sz="2400" b="1" dirty="0" smtClean="0"/>
              <a:t>SAVE</a:t>
            </a:r>
            <a:r>
              <a:rPr lang="en-US" sz="2400" dirty="0" smtClean="0"/>
              <a:t> the workbook.</a:t>
            </a:r>
            <a:endParaRPr lang="en-US" sz="2400" dirty="0"/>
          </a:p>
        </p:txBody>
      </p:sp>
      <p:sp>
        <p:nvSpPr>
          <p:cNvPr id="4" name="TextBox 3"/>
          <p:cNvSpPr txBox="1"/>
          <p:nvPr/>
        </p:nvSpPr>
        <p:spPr>
          <a:xfrm>
            <a:off x="2438400" y="3505200"/>
            <a:ext cx="6172200" cy="1938992"/>
          </a:xfrm>
          <a:prstGeom prst="rect">
            <a:avLst/>
          </a:prstGeom>
          <a:solidFill>
            <a:schemeClr val="accent2"/>
          </a:solidFill>
        </p:spPr>
        <p:style>
          <a:lnRef idx="2">
            <a:schemeClr val="dk1">
              <a:shade val="50000"/>
            </a:schemeClr>
          </a:lnRef>
          <a:fillRef idx="1">
            <a:schemeClr val="dk1"/>
          </a:fillRef>
          <a:effectRef idx="0">
            <a:schemeClr val="dk1"/>
          </a:effectRef>
          <a:fontRef idx="minor">
            <a:schemeClr val="lt1"/>
          </a:fontRef>
        </p:style>
        <p:txBody>
          <a:bodyPr wrap="square">
            <a:sp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defRPr/>
            </a:pPr>
            <a:r>
              <a:rPr lang="en-US" sz="2000" b="1" dirty="0"/>
              <a:t>NOTE</a:t>
            </a:r>
            <a:r>
              <a:rPr lang="en-US" sz="2000" dirty="0"/>
              <a:t>:</a:t>
            </a:r>
            <a:r>
              <a:rPr lang="en-US" sz="2000" dirty="0" smtClean="0"/>
              <a:t> You can delete more than one worksheet at a time. To select adjacent sheets, click the first sheet </a:t>
            </a:r>
            <a:br>
              <a:rPr lang="en-US" sz="2000" dirty="0" smtClean="0"/>
            </a:br>
            <a:r>
              <a:rPr lang="en-US" sz="2000" dirty="0" smtClean="0"/>
              <a:t>tab, press and hold the Shift key, and then click the second sheet tab. To select non-adjacent sheets, click the first sheet tab, click and hold the Ctrl key, and </a:t>
            </a:r>
            <a:br>
              <a:rPr lang="en-US" sz="2000" dirty="0" smtClean="0"/>
            </a:br>
            <a:r>
              <a:rPr lang="en-US" sz="2000" dirty="0" smtClean="0"/>
              <a:t>then click all the sheet tabs you want to include. </a:t>
            </a:r>
            <a:endParaRPr lang="en-US"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000" dirty="0" smtClean="0"/>
              <a:t>Step-by-Step: Work with Multiple Worksheets</a:t>
            </a:r>
            <a:endParaRPr lang="en-US" sz="3000" dirty="0"/>
          </a:p>
        </p:txBody>
      </p:sp>
      <p:sp>
        <p:nvSpPr>
          <p:cNvPr id="6147" name="Content Placeholder 2"/>
          <p:cNvSpPr>
            <a:spLocks noGrp="1"/>
          </p:cNvSpPr>
          <p:nvPr>
            <p:ph idx="1"/>
          </p:nvPr>
        </p:nvSpPr>
        <p:spPr>
          <a:xfrm>
            <a:off x="457200" y="1600200"/>
            <a:ext cx="8229600" cy="4800600"/>
          </a:xfrm>
        </p:spPr>
        <p:txBody>
          <a:bodyPr/>
          <a:lstStyle/>
          <a:p>
            <a:r>
              <a:rPr lang="en-US" sz="2400" b="1" dirty="0" smtClean="0"/>
              <a:t>USE</a:t>
            </a:r>
            <a:r>
              <a:rPr lang="en-US" sz="2400" dirty="0" smtClean="0"/>
              <a:t> the workbook from the previous exercise.</a:t>
            </a:r>
          </a:p>
          <a:p>
            <a:pPr marL="457200" indent="-457200">
              <a:buFont typeface="+mj-lt"/>
              <a:buAutoNum type="arabicPeriod"/>
            </a:pPr>
            <a:r>
              <a:rPr lang="en-US" sz="2400" dirty="0" smtClean="0"/>
              <a:t>Right-click any worksheet tab and click </a:t>
            </a:r>
            <a:r>
              <a:rPr lang="en-US" sz="2400" b="1" dirty="0" smtClean="0"/>
              <a:t>Select All Sheets</a:t>
            </a:r>
            <a:r>
              <a:rPr lang="en-US" sz="2400" dirty="0" smtClean="0"/>
              <a:t>. The title bar now reads Department </a:t>
            </a:r>
            <a:r>
              <a:rPr lang="en-US" sz="2400" dirty="0" err="1" smtClean="0"/>
              <a:t>Enrollments.xlsx</a:t>
            </a:r>
            <a:r>
              <a:rPr lang="en-US" sz="2400" dirty="0" smtClean="0"/>
              <a:t> [Group].</a:t>
            </a:r>
          </a:p>
          <a:p>
            <a:pPr marL="457200" indent="-457200">
              <a:buFont typeface="+mj-lt"/>
              <a:buAutoNum type="arabicPeriod"/>
            </a:pPr>
            <a:r>
              <a:rPr lang="en-US" sz="2400" dirty="0" smtClean="0"/>
              <a:t>In cell </a:t>
            </a:r>
            <a:r>
              <a:rPr lang="en-US" sz="2400" b="1" dirty="0" smtClean="0"/>
              <a:t>B20</a:t>
            </a:r>
            <a:r>
              <a:rPr lang="en-US" sz="2400" dirty="0" smtClean="0"/>
              <a:t>, key </a:t>
            </a:r>
            <a:r>
              <a:rPr lang="en-US" sz="2400" b="1" dirty="0" smtClean="0"/>
              <a:t>Total Enrollment </a:t>
            </a:r>
            <a:r>
              <a:rPr lang="en-US" sz="2400" dirty="0" smtClean="0"/>
              <a:t>and press </a:t>
            </a:r>
            <a:r>
              <a:rPr lang="en-US" sz="2400" b="1" dirty="0" smtClean="0"/>
              <a:t>Enter</a:t>
            </a:r>
            <a:r>
              <a:rPr lang="en-US" sz="2400" dirty="0" smtClean="0"/>
              <a:t>. You have just added the contents of cell B20 in all the selected sheets.</a:t>
            </a:r>
          </a:p>
          <a:p>
            <a:pPr marL="457200" indent="-457200">
              <a:buFont typeface="+mj-lt"/>
              <a:buAutoNum type="arabicPeriod"/>
            </a:pPr>
            <a:r>
              <a:rPr lang="en-US" sz="2400" dirty="0" smtClean="0"/>
              <a:t>Right-click any worksheet tab and click </a:t>
            </a:r>
            <a:r>
              <a:rPr lang="en-US" sz="2400" b="1" dirty="0" smtClean="0"/>
              <a:t>Ungroup Sheets</a:t>
            </a:r>
            <a:r>
              <a:rPr lang="en-US" sz="2400" dirty="0" smtClean="0"/>
              <a:t>. </a:t>
            </a:r>
          </a:p>
          <a:p>
            <a:pPr marL="457200" indent="-457200">
              <a:buFont typeface="+mj-lt"/>
              <a:buAutoNum type="arabicPeriod"/>
            </a:pPr>
            <a:r>
              <a:rPr lang="en-US" sz="2400" dirty="0" smtClean="0"/>
              <a:t>Click the View tab and then the Biomedical Arts tab. Next, click </a:t>
            </a:r>
            <a:r>
              <a:rPr lang="en-US" sz="2400" b="1" dirty="0" smtClean="0"/>
              <a:t>New Window </a:t>
            </a:r>
            <a:r>
              <a:rPr lang="en-US" sz="2400" dirty="0" smtClean="0"/>
              <a:t>in the Windows group.</a:t>
            </a:r>
          </a:p>
          <a:p>
            <a:pPr marL="457200" indent="-457200">
              <a:buFont typeface="+mj-lt"/>
              <a:buAutoNum type="arabicPeriod"/>
            </a:pPr>
            <a:r>
              <a:rPr lang="en-US" sz="2400" dirty="0" smtClean="0"/>
              <a:t>Click the </a:t>
            </a:r>
            <a:r>
              <a:rPr lang="en-US" sz="2400" b="1" dirty="0" smtClean="0"/>
              <a:t>Dramatic Arts </a:t>
            </a:r>
            <a:r>
              <a:rPr lang="en-US" sz="2400" dirty="0" smtClean="0"/>
              <a:t>tab and click </a:t>
            </a:r>
            <a:r>
              <a:rPr lang="en-US" sz="2400" b="1" dirty="0" smtClean="0"/>
              <a:t>New Window</a:t>
            </a:r>
            <a:r>
              <a:rPr lang="en-US" sz="2400" dirty="0" smtClean="0"/>
              <a:t>.  </a:t>
            </a:r>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000" dirty="0" smtClean="0"/>
              <a:t>Step-by-Step: Work with Multiple Worksheets</a:t>
            </a:r>
            <a:endParaRPr lang="en-US" sz="3000" dirty="0"/>
          </a:p>
        </p:txBody>
      </p:sp>
      <p:sp>
        <p:nvSpPr>
          <p:cNvPr id="6147" name="Content Placeholder 2"/>
          <p:cNvSpPr>
            <a:spLocks noGrp="1"/>
          </p:cNvSpPr>
          <p:nvPr>
            <p:ph idx="1"/>
          </p:nvPr>
        </p:nvSpPr>
        <p:spPr>
          <a:xfrm>
            <a:off x="457200" y="1600200"/>
            <a:ext cx="8229600" cy="4800600"/>
          </a:xfrm>
        </p:spPr>
        <p:txBody>
          <a:bodyPr/>
          <a:lstStyle/>
          <a:p>
            <a:pPr marL="457200" indent="-457200">
              <a:buFont typeface="+mj-lt"/>
              <a:buAutoNum type="arabicPeriod" startAt="6"/>
            </a:pPr>
            <a:r>
              <a:rPr lang="en-US" sz="2400" dirty="0" smtClean="0"/>
              <a:t>Click the </a:t>
            </a:r>
            <a:r>
              <a:rPr lang="en-US" sz="2400" b="1" dirty="0" smtClean="0"/>
              <a:t>Fine Arts </a:t>
            </a:r>
            <a:r>
              <a:rPr lang="en-US" sz="2400" dirty="0" smtClean="0"/>
              <a:t>tab </a:t>
            </a:r>
            <a:br>
              <a:rPr lang="en-US" sz="2400" dirty="0" smtClean="0"/>
            </a:br>
            <a:r>
              <a:rPr lang="en-US" sz="2400" dirty="0" smtClean="0"/>
              <a:t>to make the sheet </a:t>
            </a:r>
            <a:br>
              <a:rPr lang="en-US" sz="2400" dirty="0" smtClean="0"/>
            </a:br>
            <a:r>
              <a:rPr lang="en-US" sz="2400" dirty="0" smtClean="0"/>
              <a:t>active and click </a:t>
            </a:r>
            <a:br>
              <a:rPr lang="en-US" sz="2400" dirty="0" smtClean="0"/>
            </a:br>
            <a:r>
              <a:rPr lang="en-US" sz="2400" b="1" dirty="0" smtClean="0"/>
              <a:t>Arrange All </a:t>
            </a:r>
            <a:r>
              <a:rPr lang="en-US" sz="2400" dirty="0" smtClean="0"/>
              <a:t>in the </a:t>
            </a:r>
            <a:br>
              <a:rPr lang="en-US" sz="2400" dirty="0" smtClean="0"/>
            </a:br>
            <a:r>
              <a:rPr lang="en-US" sz="2400" dirty="0" smtClean="0"/>
              <a:t>Windows</a:t>
            </a:r>
            <a:r>
              <a:rPr lang="en-US" sz="2400" i="1" dirty="0" smtClean="0"/>
              <a:t> </a:t>
            </a:r>
            <a:r>
              <a:rPr lang="en-US" sz="2400" dirty="0" smtClean="0"/>
              <a:t>group. The </a:t>
            </a:r>
            <a:br>
              <a:rPr lang="en-US" sz="2400" dirty="0" smtClean="0"/>
            </a:br>
            <a:r>
              <a:rPr lang="en-US" sz="2400" i="1" dirty="0" smtClean="0"/>
              <a:t>Arrange Windows</a:t>
            </a:r>
            <a:r>
              <a:rPr lang="en-US" sz="2400" dirty="0" smtClean="0"/>
              <a:t> </a:t>
            </a:r>
            <a:br>
              <a:rPr lang="en-US" sz="2400" dirty="0" smtClean="0"/>
            </a:br>
            <a:r>
              <a:rPr lang="en-US" sz="2400" dirty="0" smtClean="0"/>
              <a:t>dialog box opens. </a:t>
            </a:r>
            <a:br>
              <a:rPr lang="en-US" sz="2400" dirty="0" smtClean="0"/>
            </a:br>
            <a:r>
              <a:rPr lang="en-US" sz="2400" dirty="0" smtClean="0"/>
              <a:t>Click </a:t>
            </a:r>
            <a:r>
              <a:rPr lang="en-US" sz="2400" b="1" dirty="0" smtClean="0"/>
              <a:t>Vertical</a:t>
            </a:r>
            <a:r>
              <a:rPr lang="en-US" sz="2400" dirty="0" smtClean="0"/>
              <a:t>, as </a:t>
            </a:r>
            <a:br>
              <a:rPr lang="en-US" sz="2400" dirty="0" smtClean="0"/>
            </a:br>
            <a:r>
              <a:rPr lang="en-US" sz="2400" dirty="0" smtClean="0"/>
              <a:t>shown in the figure. </a:t>
            </a:r>
            <a:br>
              <a:rPr lang="en-US" sz="2400" dirty="0" smtClean="0"/>
            </a:br>
            <a:r>
              <a:rPr lang="en-US" sz="2400" dirty="0" smtClean="0"/>
              <a:t>Click on </a:t>
            </a:r>
            <a:r>
              <a:rPr lang="en-US" sz="2400" b="1" dirty="0" smtClean="0"/>
              <a:t>Windows of </a:t>
            </a:r>
            <a:br>
              <a:rPr lang="en-US" sz="2400" b="1" dirty="0" smtClean="0"/>
            </a:br>
            <a:r>
              <a:rPr lang="en-US" sz="2400" b="1" dirty="0" smtClean="0"/>
              <a:t>active workbook</a:t>
            </a:r>
            <a:r>
              <a:rPr lang="en-US" sz="2400" dirty="0" smtClean="0"/>
              <a:t>.   </a:t>
            </a:r>
            <a:endParaRPr lang="en-US" sz="2400" dirty="0"/>
          </a:p>
        </p:txBody>
      </p:sp>
      <p:pic>
        <p:nvPicPr>
          <p:cNvPr id="4" name="Picture 3" descr="f0609.JPG"/>
          <p:cNvPicPr>
            <a:picLocks noChangeAspect="1"/>
          </p:cNvPicPr>
          <p:nvPr/>
        </p:nvPicPr>
        <p:blipFill>
          <a:blip r:embed="rId3"/>
          <a:stretch>
            <a:fillRect/>
          </a:stretch>
        </p:blipFill>
        <p:spPr>
          <a:xfrm>
            <a:off x="3921769" y="1752600"/>
            <a:ext cx="4688831" cy="45720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000" dirty="0" smtClean="0"/>
              <a:t>Step-by-Step: Work with Multiple Worksheets</a:t>
            </a:r>
            <a:endParaRPr lang="en-US" sz="3000" dirty="0"/>
          </a:p>
        </p:txBody>
      </p:sp>
      <p:sp>
        <p:nvSpPr>
          <p:cNvPr id="6147" name="Content Placeholder 2"/>
          <p:cNvSpPr>
            <a:spLocks noGrp="1"/>
          </p:cNvSpPr>
          <p:nvPr>
            <p:ph idx="1"/>
          </p:nvPr>
        </p:nvSpPr>
        <p:spPr>
          <a:xfrm>
            <a:off x="457200" y="1600200"/>
            <a:ext cx="8229600" cy="4800600"/>
          </a:xfrm>
        </p:spPr>
        <p:txBody>
          <a:bodyPr/>
          <a:lstStyle/>
          <a:p>
            <a:pPr marL="457200" indent="-457200">
              <a:buFont typeface="+mj-lt"/>
              <a:buAutoNum type="arabicPeriod" startAt="7"/>
            </a:pPr>
            <a:r>
              <a:rPr lang="en-US" sz="2400" dirty="0" smtClean="0"/>
              <a:t>Click </a:t>
            </a:r>
            <a:r>
              <a:rPr lang="en-US" sz="2400" b="1" dirty="0" smtClean="0"/>
              <a:t>OK</a:t>
            </a:r>
            <a:r>
              <a:rPr lang="en-US" sz="2400" dirty="0" smtClean="0"/>
              <a:t>. Your screen should look like the figure below, with the three worksheets displayed side by side. </a:t>
            </a:r>
            <a:endParaRPr lang="en-US" sz="2400" dirty="0"/>
          </a:p>
        </p:txBody>
      </p:sp>
      <p:pic>
        <p:nvPicPr>
          <p:cNvPr id="5" name="Picture 4" descr="f0610.JPG"/>
          <p:cNvPicPr>
            <a:picLocks noChangeAspect="1"/>
          </p:cNvPicPr>
          <p:nvPr/>
        </p:nvPicPr>
        <p:blipFill>
          <a:blip r:embed="rId3"/>
          <a:stretch>
            <a:fillRect/>
          </a:stretch>
        </p:blipFill>
        <p:spPr>
          <a:xfrm>
            <a:off x="1981200" y="2453173"/>
            <a:ext cx="5181600" cy="3965511"/>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Hide and Unhide Windows</a:t>
            </a:r>
            <a:endParaRPr lang="en-US" dirty="0"/>
          </a:p>
        </p:txBody>
      </p:sp>
      <p:sp>
        <p:nvSpPr>
          <p:cNvPr id="6147" name="Content Placeholder 2"/>
          <p:cNvSpPr>
            <a:spLocks noGrp="1"/>
          </p:cNvSpPr>
          <p:nvPr>
            <p:ph idx="1"/>
          </p:nvPr>
        </p:nvSpPr>
        <p:spPr>
          <a:xfrm>
            <a:off x="457200" y="1600200"/>
            <a:ext cx="8229600" cy="4800600"/>
          </a:xfrm>
        </p:spPr>
        <p:txBody>
          <a:bodyPr/>
          <a:lstStyle/>
          <a:p>
            <a:r>
              <a:rPr lang="en-US" sz="2400" b="1" dirty="0" smtClean="0"/>
              <a:t>USE</a:t>
            </a:r>
            <a:r>
              <a:rPr lang="en-US" sz="2400" dirty="0" smtClean="0"/>
              <a:t> the workbook from the previous exercise.</a:t>
            </a:r>
          </a:p>
          <a:p>
            <a:pPr marL="457200" indent="-457200">
              <a:buFont typeface="+mj-lt"/>
              <a:buAutoNum type="arabicPeriod"/>
            </a:pPr>
            <a:r>
              <a:rPr lang="en-US" sz="2400" dirty="0" smtClean="0"/>
              <a:t>Click any cell in the Fine Arts window.</a:t>
            </a:r>
          </a:p>
          <a:p>
            <a:pPr marL="457200" indent="-457200">
              <a:buFont typeface="+mj-lt"/>
              <a:buAutoNum type="arabicPeriod"/>
            </a:pPr>
            <a:r>
              <a:rPr lang="en-US" sz="2400" dirty="0" smtClean="0"/>
              <a:t>Click </a:t>
            </a:r>
            <a:r>
              <a:rPr lang="en-US" sz="2400" b="1" dirty="0" smtClean="0"/>
              <a:t>Hide </a:t>
            </a:r>
            <a:r>
              <a:rPr lang="en-US" sz="2400" dirty="0" smtClean="0"/>
              <a:t>in the Window group of the View tab. The Fine Arts window is closed; the Dramatic Arts and Biomedical Arts windows remain visible.</a:t>
            </a:r>
          </a:p>
          <a:p>
            <a:pPr marL="457200" indent="-457200">
              <a:buFont typeface="+mj-lt"/>
              <a:buAutoNum type="arabicPeriod"/>
            </a:pPr>
            <a:r>
              <a:rPr lang="en-US" sz="2400" dirty="0" smtClean="0"/>
              <a:t>Click </a:t>
            </a:r>
            <a:r>
              <a:rPr lang="en-US" sz="2400" b="1" dirty="0" smtClean="0"/>
              <a:t>Unhide</a:t>
            </a:r>
            <a:r>
              <a:rPr lang="en-US" sz="2400" dirty="0" smtClean="0"/>
              <a:t>. Select the worksheet you want to unhide from the dialog box and click </a:t>
            </a:r>
            <a:r>
              <a:rPr lang="en-US" sz="2400" b="1" dirty="0" smtClean="0"/>
              <a:t>OK</a:t>
            </a:r>
            <a:r>
              <a:rPr lang="en-US" sz="2400" dirty="0" smtClean="0"/>
              <a:t>. </a:t>
            </a:r>
          </a:p>
          <a:p>
            <a:endParaRPr lang="en-US"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Hide and Unhide Windows</a:t>
            </a:r>
            <a:endParaRPr lang="en-US" dirty="0"/>
          </a:p>
        </p:txBody>
      </p:sp>
      <p:sp>
        <p:nvSpPr>
          <p:cNvPr id="6147" name="Content Placeholder 2"/>
          <p:cNvSpPr>
            <a:spLocks noGrp="1"/>
          </p:cNvSpPr>
          <p:nvPr>
            <p:ph idx="1"/>
          </p:nvPr>
        </p:nvSpPr>
        <p:spPr>
          <a:xfrm>
            <a:off x="457200" y="1600200"/>
            <a:ext cx="8229600" cy="4800600"/>
          </a:xfrm>
        </p:spPr>
        <p:txBody>
          <a:bodyPr/>
          <a:lstStyle/>
          <a:p>
            <a:pPr marL="457200" indent="-457200">
              <a:buFont typeface="+mj-lt"/>
              <a:buAutoNum type="arabicPeriod" startAt="4"/>
            </a:pPr>
            <a:r>
              <a:rPr lang="en-US" sz="2400" dirty="0" smtClean="0"/>
              <a:t>Click the </a:t>
            </a:r>
            <a:r>
              <a:rPr lang="en-US" sz="2400" b="1" dirty="0" smtClean="0"/>
              <a:t>Close </a:t>
            </a:r>
            <a:r>
              <a:rPr lang="en-US" sz="2400" dirty="0" smtClean="0"/>
              <a:t>button in the upper-right corner of the Fine Arts and Dramatic Arts windows. Restore the Biomedical Arts window to full-screen view.</a:t>
            </a:r>
          </a:p>
          <a:p>
            <a:pPr marL="457200" indent="-457200">
              <a:buFont typeface="+mj-lt"/>
              <a:buAutoNum type="arabicPeriod" startAt="4"/>
            </a:pPr>
            <a:r>
              <a:rPr lang="en-US" sz="2400" b="1" dirty="0" smtClean="0"/>
              <a:t>SAVE</a:t>
            </a:r>
            <a:r>
              <a:rPr lang="en-US" sz="2400" dirty="0" smtClean="0"/>
              <a:t> and </a:t>
            </a:r>
            <a:r>
              <a:rPr lang="en-US" sz="2400" b="1" dirty="0" smtClean="0"/>
              <a:t>CLOSE</a:t>
            </a:r>
            <a:r>
              <a:rPr lang="en-US" sz="2400" dirty="0" smtClean="0"/>
              <a:t> the workbook.</a:t>
            </a:r>
          </a:p>
        </p:txBody>
      </p:sp>
      <p:sp>
        <p:nvSpPr>
          <p:cNvPr id="4" name="TextBox 3"/>
          <p:cNvSpPr txBox="1"/>
          <p:nvPr/>
        </p:nvSpPr>
        <p:spPr>
          <a:xfrm>
            <a:off x="533400" y="3386078"/>
            <a:ext cx="8077200" cy="2862322"/>
          </a:xfrm>
          <a:prstGeom prst="rect">
            <a:avLst/>
          </a:prstGeom>
          <a:solidFill>
            <a:schemeClr val="accent2"/>
          </a:solidFill>
        </p:spPr>
        <p:style>
          <a:lnRef idx="2">
            <a:schemeClr val="dk1">
              <a:shade val="50000"/>
            </a:schemeClr>
          </a:lnRef>
          <a:fillRef idx="1">
            <a:schemeClr val="dk1"/>
          </a:fillRef>
          <a:effectRef idx="0">
            <a:schemeClr val="dk1"/>
          </a:effectRef>
          <a:fontRef idx="minor">
            <a:schemeClr val="lt1"/>
          </a:fontRef>
        </p:style>
        <p:txBody>
          <a:bodyPr wrap="square">
            <a:sp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r>
              <a:rPr lang="en-US" sz="2000" b="1" dirty="0"/>
              <a:t>NOTE</a:t>
            </a:r>
            <a:r>
              <a:rPr lang="en-US" sz="2000" dirty="0"/>
              <a:t>:</a:t>
            </a:r>
            <a:r>
              <a:rPr lang="en-US" sz="2000" dirty="0" smtClean="0"/>
              <a:t> Do not confuse the Hide and Unhide commands you used in this lesson with those you may have learned in an earlier lesson. The View tab commands in this exercise are used to hide and unhide active windows and window views in a workbook. The Hide and Unhide commands in the Format options, as described in previous exercises, are used to hide and unhide rows, columns, and worksheets. When you hide a sheet with the Format command, other worksheets in the workbook remain visible and accessible. When you use the Hide Window command, you must use the Unhide command to access any worksheet hidden in the workbook.</a:t>
            </a:r>
            <a:endParaRPr lang="en-US"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Use Zoom and Freeze</a:t>
            </a:r>
            <a:endParaRPr lang="en-US" dirty="0"/>
          </a:p>
        </p:txBody>
      </p:sp>
      <p:sp>
        <p:nvSpPr>
          <p:cNvPr id="6147" name="Content Placeholder 2"/>
          <p:cNvSpPr>
            <a:spLocks noGrp="1"/>
          </p:cNvSpPr>
          <p:nvPr>
            <p:ph idx="1"/>
          </p:nvPr>
        </p:nvSpPr>
        <p:spPr>
          <a:xfrm>
            <a:off x="457200" y="1600200"/>
            <a:ext cx="8229600" cy="4800600"/>
          </a:xfrm>
        </p:spPr>
        <p:txBody>
          <a:bodyPr/>
          <a:lstStyle/>
          <a:p>
            <a:r>
              <a:rPr lang="en-US" sz="2400" b="1" dirty="0" smtClean="0"/>
              <a:t>OPEN</a:t>
            </a:r>
            <a:r>
              <a:rPr lang="en-US" sz="2400" dirty="0" smtClean="0"/>
              <a:t> </a:t>
            </a:r>
            <a:r>
              <a:rPr lang="en-US" sz="2400" b="1" i="1" dirty="0" smtClean="0"/>
              <a:t>SFA Staff Directory</a:t>
            </a:r>
            <a:r>
              <a:rPr lang="en-US" sz="2400" dirty="0" smtClean="0"/>
              <a:t> from the data files for this lesson.</a:t>
            </a:r>
          </a:p>
          <a:p>
            <a:pPr marL="457200" indent="-457200">
              <a:buFont typeface="+mj-lt"/>
              <a:buAutoNum type="arabicPeriod"/>
            </a:pPr>
            <a:r>
              <a:rPr lang="en-US" sz="2400" dirty="0" smtClean="0"/>
              <a:t>Select any cell in the </a:t>
            </a:r>
            <a:r>
              <a:rPr lang="en-US" sz="2400" b="1" i="1" dirty="0" smtClean="0"/>
              <a:t>SFA Staff Directory</a:t>
            </a:r>
            <a:r>
              <a:rPr lang="en-US" sz="2400" dirty="0" smtClean="0"/>
              <a:t> worksheet. Click </a:t>
            </a:r>
            <a:r>
              <a:rPr lang="en-US" sz="2400" b="1" dirty="0" smtClean="0"/>
              <a:t>Zoom to Selection </a:t>
            </a:r>
            <a:r>
              <a:rPr lang="en-US" sz="2400" dirty="0" smtClean="0"/>
              <a:t>on the View tab. Zoom is increased to </a:t>
            </a:r>
            <a:r>
              <a:rPr lang="en-US" sz="2400" b="1" dirty="0" smtClean="0"/>
              <a:t>400%</a:t>
            </a:r>
            <a:r>
              <a:rPr lang="en-US" sz="2400" dirty="0" smtClean="0"/>
              <a:t>.</a:t>
            </a:r>
          </a:p>
          <a:p>
            <a:pPr marL="457200" indent="-457200">
              <a:buFont typeface="+mj-lt"/>
              <a:buAutoNum type="arabicPeriod"/>
            </a:pPr>
            <a:r>
              <a:rPr lang="en-US" sz="2400" dirty="0" smtClean="0"/>
              <a:t>Click </a:t>
            </a:r>
            <a:r>
              <a:rPr lang="en-US" sz="2400" b="1" dirty="0" smtClean="0"/>
              <a:t>Undo </a:t>
            </a:r>
            <a:r>
              <a:rPr lang="en-US" sz="2400" dirty="0" smtClean="0"/>
              <a:t>on the Quick Access Toolbar to return to </a:t>
            </a:r>
            <a:r>
              <a:rPr lang="en-US" sz="2400" b="1" dirty="0" smtClean="0"/>
              <a:t>100%</a:t>
            </a:r>
            <a:r>
              <a:rPr lang="en-US" sz="2400" dirty="0" smtClean="0"/>
              <a:t> zoom.</a:t>
            </a:r>
          </a:p>
          <a:p>
            <a:pPr marL="457200" indent="-457200">
              <a:buFont typeface="+mj-lt"/>
              <a:buAutoNum type="arabicPeriod"/>
            </a:pPr>
            <a:r>
              <a:rPr lang="en-US" sz="2400" dirty="0" smtClean="0"/>
              <a:t>Click </a:t>
            </a:r>
            <a:r>
              <a:rPr lang="en-US" sz="2400" b="1" dirty="0" smtClean="0"/>
              <a:t>Zoom </a:t>
            </a:r>
            <a:r>
              <a:rPr lang="en-US" sz="2400" dirty="0" smtClean="0"/>
              <a:t>on the View tab. In the </a:t>
            </a:r>
            <a:r>
              <a:rPr lang="en-US" sz="2400" i="1" dirty="0" smtClean="0"/>
              <a:t>Zoom </a:t>
            </a:r>
            <a:r>
              <a:rPr lang="en-US" sz="2400" dirty="0" smtClean="0"/>
              <a:t>dialog box, under </a:t>
            </a:r>
            <a:r>
              <a:rPr lang="en-US" sz="2400" i="1" dirty="0" smtClean="0"/>
              <a:t>Magnification</a:t>
            </a:r>
            <a:r>
              <a:rPr lang="en-US" sz="2400" dirty="0" smtClean="0"/>
              <a:t>, click </a:t>
            </a:r>
            <a:r>
              <a:rPr lang="en-US" sz="2400" b="1" dirty="0" smtClean="0"/>
              <a:t>200%</a:t>
            </a:r>
            <a:r>
              <a:rPr lang="en-US" sz="2400" dirty="0" smtClean="0"/>
              <a:t>. Click </a:t>
            </a:r>
            <a:r>
              <a:rPr lang="en-US" sz="2400" b="1" dirty="0" smtClean="0"/>
              <a:t>OK</a:t>
            </a:r>
            <a:r>
              <a:rPr lang="en-US" sz="2400" dirty="0" smtClean="0"/>
              <a:t>.</a:t>
            </a:r>
          </a:p>
          <a:p>
            <a:pPr marL="457200" indent="-457200">
              <a:buFont typeface="+mj-lt"/>
              <a:buAutoNum type="arabicPeriod"/>
            </a:pPr>
            <a:r>
              <a:rPr lang="en-US" sz="2400" dirty="0" smtClean="0"/>
              <a:t>Click </a:t>
            </a:r>
            <a:r>
              <a:rPr lang="en-US" sz="2400" b="1" dirty="0" smtClean="0"/>
              <a:t>Zoom </a:t>
            </a:r>
            <a:r>
              <a:rPr lang="en-US" sz="2400" dirty="0" smtClean="0"/>
              <a:t>and under </a:t>
            </a:r>
            <a:r>
              <a:rPr lang="en-US" sz="2400" i="1" dirty="0" smtClean="0"/>
              <a:t>Magnification</a:t>
            </a:r>
            <a:r>
              <a:rPr lang="en-US" sz="2400" dirty="0" smtClean="0"/>
              <a:t>, click </a:t>
            </a:r>
            <a:r>
              <a:rPr lang="en-US" sz="2400" b="1" dirty="0" smtClean="0"/>
              <a:t>Custom</a:t>
            </a:r>
            <a:r>
              <a:rPr lang="en-US" sz="2400" dirty="0" smtClean="0"/>
              <a:t>. Key </a:t>
            </a:r>
            <a:r>
              <a:rPr lang="en-US" sz="2400" b="1" dirty="0" smtClean="0"/>
              <a:t>150 </a:t>
            </a:r>
            <a:r>
              <a:rPr lang="en-US" sz="2400" dirty="0" smtClean="0"/>
              <a:t>in the percentage box and click </a:t>
            </a:r>
            <a:r>
              <a:rPr lang="en-US" sz="2400" b="1" dirty="0" smtClean="0"/>
              <a:t>OK</a:t>
            </a:r>
            <a:r>
              <a:rPr lang="en-US" sz="2400" dirty="0" smtClean="0"/>
              <a:t>.</a:t>
            </a:r>
          </a:p>
          <a:p>
            <a:pPr marL="457200" indent="-457200">
              <a:buFont typeface="+mj-lt"/>
              <a:buAutoNum type="arabicPeriod"/>
            </a:pPr>
            <a:r>
              <a:rPr lang="en-US" sz="2400" dirty="0" smtClean="0"/>
              <a:t>Click </a:t>
            </a:r>
            <a:r>
              <a:rPr lang="en-US" sz="2400" b="1" dirty="0" smtClean="0"/>
              <a:t>100%</a:t>
            </a:r>
            <a:r>
              <a:rPr lang="en-US" sz="2400" dirty="0" smtClean="0"/>
              <a:t> in the Zoom group. </a:t>
            </a:r>
          </a:p>
          <a:p>
            <a:endParaRPr lang="en-US"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Use Zoom and Freeze</a:t>
            </a:r>
            <a:endParaRPr lang="en-US" dirty="0"/>
          </a:p>
        </p:txBody>
      </p:sp>
      <p:sp>
        <p:nvSpPr>
          <p:cNvPr id="6147" name="Content Placeholder 2"/>
          <p:cNvSpPr>
            <a:spLocks noGrp="1"/>
          </p:cNvSpPr>
          <p:nvPr>
            <p:ph idx="1"/>
          </p:nvPr>
        </p:nvSpPr>
        <p:spPr>
          <a:xfrm>
            <a:off x="457200" y="1600200"/>
            <a:ext cx="8229600" cy="4800600"/>
          </a:xfrm>
        </p:spPr>
        <p:txBody>
          <a:bodyPr/>
          <a:lstStyle/>
          <a:p>
            <a:pPr marL="457200" indent="-457200">
              <a:buFont typeface="+mj-lt"/>
              <a:buAutoNum type="arabicPeriod" startAt="6"/>
            </a:pPr>
            <a:r>
              <a:rPr lang="en-US" sz="2400" dirty="0" smtClean="0"/>
              <a:t>Select </a:t>
            </a:r>
            <a:r>
              <a:rPr lang="en-US" sz="2400" b="1" dirty="0" smtClean="0"/>
              <a:t>A5</a:t>
            </a:r>
            <a:r>
              <a:rPr lang="en-US" sz="2400" dirty="0" smtClean="0"/>
              <a:t>. Click </a:t>
            </a:r>
            <a:br>
              <a:rPr lang="en-US" sz="2400" dirty="0" smtClean="0"/>
            </a:br>
            <a:r>
              <a:rPr lang="en-US" sz="2400" b="1" dirty="0" smtClean="0"/>
              <a:t>Freeze Panes </a:t>
            </a:r>
            <a:r>
              <a:rPr lang="en-US" sz="2400" dirty="0" smtClean="0"/>
              <a:t>in </a:t>
            </a:r>
            <a:br>
              <a:rPr lang="en-US" sz="2400" dirty="0" smtClean="0"/>
            </a:br>
            <a:r>
              <a:rPr lang="en-US" sz="2400" dirty="0" smtClean="0"/>
              <a:t>the Window group </a:t>
            </a:r>
            <a:br>
              <a:rPr lang="en-US" sz="2400" dirty="0" smtClean="0"/>
            </a:br>
            <a:r>
              <a:rPr lang="en-US" sz="2400" dirty="0" smtClean="0"/>
              <a:t>on the View tab. </a:t>
            </a:r>
            <a:br>
              <a:rPr lang="en-US" sz="2400" dirty="0" smtClean="0"/>
            </a:br>
            <a:r>
              <a:rPr lang="en-US" sz="2400" dirty="0" smtClean="0"/>
              <a:t>Click </a:t>
            </a:r>
            <a:r>
              <a:rPr lang="en-US" sz="2400" b="1" dirty="0" smtClean="0"/>
              <a:t>Freeze </a:t>
            </a:r>
            <a:br>
              <a:rPr lang="en-US" sz="2400" b="1" dirty="0" smtClean="0"/>
            </a:br>
            <a:r>
              <a:rPr lang="en-US" sz="2400" b="1" dirty="0" smtClean="0"/>
              <a:t>Panes </a:t>
            </a:r>
            <a:r>
              <a:rPr lang="en-US" sz="2400" dirty="0" smtClean="0"/>
              <a:t>in the </a:t>
            </a:r>
            <a:br>
              <a:rPr lang="en-US" sz="2400" dirty="0" smtClean="0"/>
            </a:br>
            <a:r>
              <a:rPr lang="en-US" sz="2400" dirty="0" smtClean="0"/>
              <a:t>drop-down list.  </a:t>
            </a:r>
          </a:p>
          <a:p>
            <a:pPr>
              <a:buNone/>
            </a:pPr>
            <a:endParaRPr lang="en-US" sz="2400" dirty="0"/>
          </a:p>
        </p:txBody>
      </p:sp>
      <p:pic>
        <p:nvPicPr>
          <p:cNvPr id="4" name="Picture 3" descr="f0611.JPG"/>
          <p:cNvPicPr>
            <a:picLocks noChangeAspect="1"/>
          </p:cNvPicPr>
          <p:nvPr/>
        </p:nvPicPr>
        <p:blipFill>
          <a:blip r:embed="rId3"/>
          <a:stretch>
            <a:fillRect/>
          </a:stretch>
        </p:blipFill>
        <p:spPr>
          <a:xfrm>
            <a:off x="3505200" y="1676400"/>
            <a:ext cx="5105400" cy="4674927"/>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Use Zoom and Freeze</a:t>
            </a:r>
            <a:endParaRPr lang="en-US" dirty="0"/>
          </a:p>
        </p:txBody>
      </p:sp>
      <p:sp>
        <p:nvSpPr>
          <p:cNvPr id="6147" name="Content Placeholder 2"/>
          <p:cNvSpPr>
            <a:spLocks noGrp="1"/>
          </p:cNvSpPr>
          <p:nvPr>
            <p:ph idx="1"/>
          </p:nvPr>
        </p:nvSpPr>
        <p:spPr>
          <a:xfrm>
            <a:off x="457200" y="1600200"/>
            <a:ext cx="8229600" cy="4800600"/>
          </a:xfrm>
        </p:spPr>
        <p:txBody>
          <a:bodyPr/>
          <a:lstStyle/>
          <a:p>
            <a:pPr marL="457200" indent="-457200">
              <a:buFont typeface="+mj-lt"/>
              <a:buAutoNum type="arabicPeriod" startAt="7"/>
            </a:pPr>
            <a:r>
              <a:rPr lang="en-US" sz="2400" dirty="0" smtClean="0"/>
              <a:t>Press </a:t>
            </a:r>
            <a:r>
              <a:rPr lang="en-US" sz="2400" b="1" dirty="0" err="1" smtClean="0"/>
              <a:t>Ctrl+End</a:t>
            </a:r>
            <a:r>
              <a:rPr lang="en-US" sz="2400" dirty="0" smtClean="0"/>
              <a:t>. Row 4 with the column labels appears at the top of the screen to let you know what each column represents, even when the active cell is the last cell in the data range.</a:t>
            </a:r>
          </a:p>
          <a:p>
            <a:pPr marL="457200" indent="-457200">
              <a:buFont typeface="+mj-lt"/>
              <a:buAutoNum type="arabicPeriod" startAt="7"/>
            </a:pPr>
            <a:r>
              <a:rPr lang="en-US" sz="2400" dirty="0" smtClean="0"/>
              <a:t>Press </a:t>
            </a:r>
            <a:r>
              <a:rPr lang="en-US" sz="2400" b="1" dirty="0" err="1" smtClean="0"/>
              <a:t>Ctrl+Home</a:t>
            </a:r>
            <a:r>
              <a:rPr lang="en-US" sz="2400" dirty="0" smtClean="0"/>
              <a:t> to return to the top of the data. Click </a:t>
            </a:r>
            <a:r>
              <a:rPr lang="en-US" sz="2400" b="1" dirty="0" smtClean="0"/>
              <a:t>Freeze Panes </a:t>
            </a:r>
            <a:r>
              <a:rPr lang="en-US" sz="2400" dirty="0" smtClean="0"/>
              <a:t>and select </a:t>
            </a:r>
            <a:r>
              <a:rPr lang="en-US" sz="2400" b="1" dirty="0" smtClean="0"/>
              <a:t>Unfreeze panes</a:t>
            </a:r>
            <a:r>
              <a:rPr lang="en-US" sz="2400" dirty="0" smtClean="0"/>
              <a:t>. </a:t>
            </a:r>
            <a:endParaRPr lang="en-US" sz="2400" dirty="0"/>
          </a:p>
        </p:txBody>
      </p:sp>
      <p:sp>
        <p:nvSpPr>
          <p:cNvPr id="5" name="TextBox 4"/>
          <p:cNvSpPr txBox="1"/>
          <p:nvPr/>
        </p:nvSpPr>
        <p:spPr>
          <a:xfrm>
            <a:off x="2133600" y="4267200"/>
            <a:ext cx="6477000" cy="1938992"/>
          </a:xfrm>
          <a:prstGeom prst="rect">
            <a:avLst/>
          </a:prstGeom>
          <a:solidFill>
            <a:schemeClr val="accent2"/>
          </a:solidFill>
        </p:spPr>
        <p:style>
          <a:lnRef idx="2">
            <a:schemeClr val="dk1">
              <a:shade val="50000"/>
            </a:schemeClr>
          </a:lnRef>
          <a:fillRef idx="1">
            <a:schemeClr val="dk1"/>
          </a:fillRef>
          <a:effectRef idx="0">
            <a:schemeClr val="dk1"/>
          </a:effectRef>
          <a:fontRef idx="minor">
            <a:schemeClr val="lt1"/>
          </a:fontRef>
        </p:style>
        <p:txBody>
          <a:bodyPr wrap="square">
            <a:sp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sz="2000" b="1" dirty="0"/>
              <a:t>NOTE</a:t>
            </a:r>
            <a:r>
              <a:rPr lang="en-US" sz="2000" dirty="0"/>
              <a:t>:</a:t>
            </a:r>
            <a:r>
              <a:rPr lang="en-US" sz="2000" dirty="0" smtClean="0"/>
              <a:t> The Freeze Top Row and Freeze First Column commands do not work together. When you want to </a:t>
            </a:r>
            <a:br>
              <a:rPr lang="en-US" sz="2000" dirty="0" smtClean="0"/>
            </a:br>
            <a:r>
              <a:rPr lang="en-US" sz="2000" dirty="0" smtClean="0"/>
              <a:t>freeze the first row and first column at the same </a:t>
            </a:r>
            <a:br>
              <a:rPr lang="en-US" sz="2000" dirty="0" smtClean="0"/>
            </a:br>
            <a:r>
              <a:rPr lang="en-US" sz="2000" dirty="0" smtClean="0"/>
              <a:t>time, locate the “freeze point” and use the </a:t>
            </a:r>
            <a:br>
              <a:rPr lang="en-US" sz="2000" dirty="0" smtClean="0"/>
            </a:br>
            <a:r>
              <a:rPr lang="en-US" sz="2000" dirty="0" smtClean="0"/>
              <a:t>Freeze Panes command.</a:t>
            </a:r>
          </a:p>
          <a:p>
            <a:pPr algn="l"/>
            <a:endParaRPr lang="en-US"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Use the Find Command</a:t>
            </a:r>
            <a:endParaRPr lang="en-US" dirty="0"/>
          </a:p>
        </p:txBody>
      </p:sp>
      <p:sp>
        <p:nvSpPr>
          <p:cNvPr id="6147" name="Content Placeholder 2"/>
          <p:cNvSpPr>
            <a:spLocks noGrp="1"/>
          </p:cNvSpPr>
          <p:nvPr>
            <p:ph idx="1"/>
          </p:nvPr>
        </p:nvSpPr>
        <p:spPr>
          <a:xfrm>
            <a:off x="457200" y="1600200"/>
            <a:ext cx="8229600" cy="1524000"/>
          </a:xfrm>
        </p:spPr>
        <p:txBody>
          <a:bodyPr/>
          <a:lstStyle/>
          <a:p>
            <a:r>
              <a:rPr lang="en-US" sz="2400" b="1" dirty="0" smtClean="0"/>
              <a:t>USE</a:t>
            </a:r>
            <a:r>
              <a:rPr lang="en-US" sz="2400" dirty="0" smtClean="0"/>
              <a:t> the workbook from the previous exercise. </a:t>
            </a:r>
          </a:p>
          <a:p>
            <a:pPr marL="457200" indent="-457200">
              <a:buFont typeface="+mj-lt"/>
              <a:buAutoNum type="arabicPeriod"/>
            </a:pPr>
            <a:r>
              <a:rPr lang="en-US" sz="2400" dirty="0" smtClean="0"/>
              <a:t>Click </a:t>
            </a:r>
            <a:r>
              <a:rPr lang="en-US" sz="2400" b="1" dirty="0" smtClean="0"/>
              <a:t>Find &amp; Select </a:t>
            </a:r>
            <a:r>
              <a:rPr lang="en-US" sz="2400" dirty="0" smtClean="0"/>
              <a:t>in the Editing group on the Home tab. (See the figure below.) </a:t>
            </a:r>
            <a:endParaRPr lang="en-US" sz="2400" dirty="0"/>
          </a:p>
        </p:txBody>
      </p:sp>
      <p:pic>
        <p:nvPicPr>
          <p:cNvPr id="4" name="Picture 3" descr="f0612.JPG"/>
          <p:cNvPicPr>
            <a:picLocks noChangeAspect="1"/>
          </p:cNvPicPr>
          <p:nvPr/>
        </p:nvPicPr>
        <p:blipFill>
          <a:blip r:embed="rId3"/>
          <a:stretch>
            <a:fillRect/>
          </a:stretch>
        </p:blipFill>
        <p:spPr>
          <a:xfrm>
            <a:off x="1828800" y="2978830"/>
            <a:ext cx="5486400" cy="2431370"/>
          </a:xfrm>
          <a:prstGeom prst="rect">
            <a:avLst/>
          </a:prstGeom>
        </p:spPr>
      </p:pic>
      <p:sp>
        <p:nvSpPr>
          <p:cNvPr id="6" name="Content Placeholder 2"/>
          <p:cNvSpPr txBox="1">
            <a:spLocks/>
          </p:cNvSpPr>
          <p:nvPr/>
        </p:nvSpPr>
        <p:spPr bwMode="auto">
          <a:xfrm>
            <a:off x="457200" y="5486400"/>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lvl="0" indent="-457200" algn="l">
              <a:spcBef>
                <a:spcPct val="20000"/>
              </a:spcBef>
              <a:buClr>
                <a:srgbClr val="0000CC"/>
              </a:buClr>
              <a:buFont typeface="+mj-lt"/>
              <a:buAutoNum type="arabicPeriod" startAt="2"/>
            </a:pPr>
            <a:r>
              <a:rPr lang="en-US" sz="2400" dirty="0" smtClean="0">
                <a:latin typeface="+mn-lt"/>
              </a:rPr>
              <a:t>Click </a:t>
            </a:r>
            <a:r>
              <a:rPr lang="en-US" sz="2400" b="1" dirty="0" smtClean="0">
                <a:latin typeface="+mn-lt"/>
              </a:rPr>
              <a:t>Find</a:t>
            </a:r>
            <a:r>
              <a:rPr lang="en-US" sz="2400" dirty="0" smtClean="0">
                <a:latin typeface="+mn-lt"/>
              </a:rPr>
              <a:t>. The </a:t>
            </a:r>
            <a:r>
              <a:rPr lang="en-US" sz="2400" i="1" dirty="0" smtClean="0">
                <a:latin typeface="+mn-lt"/>
              </a:rPr>
              <a:t>Find and Replace</a:t>
            </a:r>
            <a:r>
              <a:rPr lang="en-US" sz="2400" dirty="0" smtClean="0">
                <a:latin typeface="+mn-lt"/>
              </a:rPr>
              <a:t> dialog box opens with the Find tab displayed. </a:t>
            </a:r>
            <a:endParaRPr kumimoji="0" lang="en-US" sz="2400" b="0" i="0" u="none" strike="noStrike" kern="0" cap="none" spc="0" normalizeH="0" baseline="0" noProof="0" dirty="0">
              <a:ln>
                <a:noFill/>
              </a:ln>
              <a:solidFill>
                <a:schemeClr val="tx1"/>
              </a:solidFill>
              <a:effectLst/>
              <a:uLnTx/>
              <a:uFillTx/>
              <a:latin typeface="+mn-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lstStyle/>
          <a:p>
            <a:pPr eaLnBrk="1" hangingPunct="1">
              <a:defRPr/>
            </a:pPr>
            <a:r>
              <a:rPr lang="en-US" sz="3100" dirty="0" smtClean="0"/>
              <a:t>Software Orientation: Worksheet Management</a:t>
            </a:r>
          </a:p>
        </p:txBody>
      </p:sp>
      <p:sp>
        <p:nvSpPr>
          <p:cNvPr id="4099" name="Rectangle 3"/>
          <p:cNvSpPr>
            <a:spLocks noGrp="1" noChangeArrowheads="1"/>
          </p:cNvSpPr>
          <p:nvPr>
            <p:ph type="body" idx="1"/>
          </p:nvPr>
        </p:nvSpPr>
        <p:spPr>
          <a:xfrm>
            <a:off x="457200" y="1600200"/>
            <a:ext cx="8229600" cy="4876800"/>
          </a:xfrm>
        </p:spPr>
        <p:txBody>
          <a:bodyPr/>
          <a:lstStyle/>
          <a:p>
            <a:r>
              <a:rPr lang="en-US" sz="2400" dirty="0" smtClean="0"/>
              <a:t>An Excel workbook should contain information about a unique subject. </a:t>
            </a:r>
          </a:p>
          <a:p>
            <a:r>
              <a:rPr lang="en-US" sz="2400" dirty="0" smtClean="0"/>
              <a:t>Each worksheet within a workbook should contain a subset of information about that workbook. The number of worksheets that a workbook can contain is limited only by the available memory of your computer. </a:t>
            </a:r>
          </a:p>
          <a:p>
            <a:r>
              <a:rPr lang="en-US" sz="2400" dirty="0" smtClean="0"/>
              <a:t>You can copy worksheets between workbooks, manage and reorganize sheets by hiding and </a:t>
            </a:r>
            <a:r>
              <a:rPr lang="en-US" sz="2400" dirty="0" err="1" smtClean="0"/>
              <a:t>unhiding</a:t>
            </a:r>
            <a:r>
              <a:rPr lang="en-US" sz="2400" dirty="0" smtClean="0"/>
              <a:t> worksheets, and use Excel’s search tools to find and replace information in a worksheet or workbook. To accomplish these tasks, use commands in the Home tab’s Cells and Editing groups. (See the figure on the next slide.)</a:t>
            </a: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Use the Find Command</a:t>
            </a:r>
            <a:endParaRPr lang="en-US" dirty="0"/>
          </a:p>
        </p:txBody>
      </p:sp>
      <p:sp>
        <p:nvSpPr>
          <p:cNvPr id="6147" name="Content Placeholder 2"/>
          <p:cNvSpPr>
            <a:spLocks noGrp="1"/>
          </p:cNvSpPr>
          <p:nvPr>
            <p:ph idx="1"/>
          </p:nvPr>
        </p:nvSpPr>
        <p:spPr>
          <a:xfrm>
            <a:off x="457200" y="1600200"/>
            <a:ext cx="8229600" cy="4800600"/>
          </a:xfrm>
        </p:spPr>
        <p:txBody>
          <a:bodyPr/>
          <a:lstStyle/>
          <a:p>
            <a:pPr marL="457200" indent="-457200">
              <a:buFont typeface="+mj-lt"/>
              <a:buAutoNum type="arabicPeriod" startAt="3"/>
            </a:pPr>
            <a:r>
              <a:rPr lang="en-US" sz="2400" dirty="0" smtClean="0"/>
              <a:t>Key </a:t>
            </a:r>
            <a:r>
              <a:rPr lang="en-US" sz="2400" b="1" dirty="0" smtClean="0"/>
              <a:t>tutor </a:t>
            </a:r>
            <a:r>
              <a:rPr lang="en-US" sz="2400" dirty="0" smtClean="0"/>
              <a:t>in the </a:t>
            </a:r>
            <a:r>
              <a:rPr lang="en-US" sz="2400" i="1" dirty="0" smtClean="0"/>
              <a:t>Find what</a:t>
            </a:r>
            <a:r>
              <a:rPr lang="en-US" sz="2400" dirty="0" smtClean="0"/>
              <a:t> box. It does not matter whether you key the text in uppercase or lowercase; Excel will find each instance of the word.</a:t>
            </a:r>
          </a:p>
          <a:p>
            <a:pPr marL="457200" indent="-457200">
              <a:buFont typeface="+mj-lt"/>
              <a:buAutoNum type="arabicPeriod" startAt="3"/>
            </a:pPr>
            <a:r>
              <a:rPr lang="en-US" sz="2400" dirty="0" smtClean="0"/>
              <a:t>Click </a:t>
            </a:r>
            <a:r>
              <a:rPr lang="en-US" sz="2400" b="1" dirty="0" smtClean="0"/>
              <a:t>Find All</a:t>
            </a:r>
            <a:r>
              <a:rPr lang="en-US" sz="2400" dirty="0" smtClean="0"/>
              <a:t>. The box is expanded to list all occurrences of “tutor” in the worksheet. You see that the search results lists both academic and writing tutors, so you need to refine the search criteria. If you click Find Next after you key the search string, Excel selects the cell in which the first occurrence of the string is found. You can edit the cell or click </a:t>
            </a:r>
            <a:r>
              <a:rPr lang="en-US" sz="2400" b="1" dirty="0" smtClean="0"/>
              <a:t>Find Next </a:t>
            </a:r>
            <a:r>
              <a:rPr lang="en-US" sz="2400" dirty="0" smtClean="0"/>
              <a:t>and continue to browse through the worksheet. The cursor will stop at each cell where the search string is located.  </a:t>
            </a:r>
            <a:endParaRPr lang="en-US" sz="2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Use the Find Command</a:t>
            </a:r>
            <a:endParaRPr lang="en-US" dirty="0"/>
          </a:p>
        </p:txBody>
      </p:sp>
      <p:sp>
        <p:nvSpPr>
          <p:cNvPr id="6147" name="Content Placeholder 2"/>
          <p:cNvSpPr>
            <a:spLocks noGrp="1"/>
          </p:cNvSpPr>
          <p:nvPr>
            <p:ph idx="1"/>
          </p:nvPr>
        </p:nvSpPr>
        <p:spPr>
          <a:xfrm>
            <a:off x="457200" y="1600200"/>
            <a:ext cx="8229600" cy="4800600"/>
          </a:xfrm>
        </p:spPr>
        <p:txBody>
          <a:bodyPr/>
          <a:lstStyle/>
          <a:p>
            <a:pPr marL="457200" indent="-457200">
              <a:buFont typeface="+mj-lt"/>
              <a:buAutoNum type="arabicPeriod" startAt="5"/>
            </a:pPr>
            <a:r>
              <a:rPr lang="en-US" sz="2400" dirty="0" smtClean="0"/>
              <a:t>Key writing tutor in the </a:t>
            </a:r>
            <a:r>
              <a:rPr lang="en-US" sz="2400" i="1" dirty="0" smtClean="0"/>
              <a:t>Find what</a:t>
            </a:r>
            <a:r>
              <a:rPr lang="en-US" sz="2400" dirty="0" smtClean="0"/>
              <a:t> box and click Find All. The worksheet contains data for two individuals whose title is Writing Tutor.</a:t>
            </a:r>
          </a:p>
          <a:p>
            <a:pPr marL="457200" indent="-457200">
              <a:buFont typeface="+mj-lt"/>
              <a:buAutoNum type="arabicPeriod" startAt="5"/>
            </a:pPr>
            <a:r>
              <a:rPr lang="en-US" sz="2400" dirty="0" smtClean="0"/>
              <a:t>Click Options on the dialog box to view the default settings for the Find feature.</a:t>
            </a:r>
          </a:p>
          <a:p>
            <a:pPr marL="457200" indent="-457200">
              <a:buFont typeface="+mj-lt"/>
              <a:buAutoNum type="arabicPeriod" startAt="5"/>
            </a:pPr>
            <a:r>
              <a:rPr lang="en-US" sz="2400" b="1" dirty="0" smtClean="0"/>
              <a:t>CLOSE</a:t>
            </a:r>
            <a:r>
              <a:rPr lang="en-US" sz="2400" dirty="0" smtClean="0"/>
              <a:t> the dialog box.   </a:t>
            </a:r>
            <a:endParaRPr lang="en-US"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Use the Replace Command</a:t>
            </a:r>
            <a:endParaRPr lang="en-US" dirty="0"/>
          </a:p>
        </p:txBody>
      </p:sp>
      <p:sp>
        <p:nvSpPr>
          <p:cNvPr id="6147" name="Content Placeholder 2"/>
          <p:cNvSpPr>
            <a:spLocks noGrp="1"/>
          </p:cNvSpPr>
          <p:nvPr>
            <p:ph idx="1"/>
          </p:nvPr>
        </p:nvSpPr>
        <p:spPr>
          <a:xfrm>
            <a:off x="457200" y="1600200"/>
            <a:ext cx="8229600" cy="4800600"/>
          </a:xfrm>
        </p:spPr>
        <p:txBody>
          <a:bodyPr/>
          <a:lstStyle/>
          <a:p>
            <a:r>
              <a:rPr lang="en-US" sz="2400" b="1" dirty="0" smtClean="0"/>
              <a:t>USE</a:t>
            </a:r>
            <a:r>
              <a:rPr lang="en-US" sz="2400" dirty="0" smtClean="0"/>
              <a:t> the workbook from the previous exercise. </a:t>
            </a:r>
          </a:p>
          <a:p>
            <a:pPr marL="457200" indent="-457200">
              <a:buFont typeface="+mj-lt"/>
              <a:buAutoNum type="arabicPeriod"/>
            </a:pPr>
            <a:r>
              <a:rPr lang="en-US" sz="2400" dirty="0" smtClean="0"/>
              <a:t>Click </a:t>
            </a:r>
            <a:r>
              <a:rPr lang="en-US" sz="2400" b="1" dirty="0" smtClean="0"/>
              <a:t>Find &amp; Select </a:t>
            </a:r>
            <a:r>
              <a:rPr lang="en-US" sz="2400" dirty="0" smtClean="0"/>
              <a:t>in the Editing group.</a:t>
            </a:r>
          </a:p>
          <a:p>
            <a:pPr marL="457200" indent="-457200">
              <a:buFont typeface="+mj-lt"/>
              <a:buAutoNum type="arabicPeriod"/>
            </a:pPr>
            <a:r>
              <a:rPr lang="en-US" sz="2400" dirty="0" smtClean="0"/>
              <a:t>Click </a:t>
            </a:r>
            <a:r>
              <a:rPr lang="en-US" sz="2400" b="1" dirty="0" smtClean="0"/>
              <a:t>Replace</a:t>
            </a:r>
            <a:r>
              <a:rPr lang="en-US" sz="2400" dirty="0" smtClean="0"/>
              <a:t>. The </a:t>
            </a:r>
            <a:r>
              <a:rPr lang="en-US" sz="2400" i="1" dirty="0" smtClean="0"/>
              <a:t>Find and Replace</a:t>
            </a:r>
            <a:r>
              <a:rPr lang="en-US" sz="2400" dirty="0" smtClean="0"/>
              <a:t> dialog box opens with the Replace tab displayed.</a:t>
            </a:r>
          </a:p>
          <a:p>
            <a:pPr marL="457200" indent="-457200">
              <a:buFont typeface="+mj-lt"/>
              <a:buAutoNum type="arabicPeriod"/>
            </a:pPr>
            <a:r>
              <a:rPr lang="en-US" sz="2400" dirty="0" smtClean="0"/>
              <a:t>In the </a:t>
            </a:r>
            <a:r>
              <a:rPr lang="en-US" sz="2400" i="1" dirty="0" smtClean="0"/>
              <a:t>Find what</a:t>
            </a:r>
            <a:r>
              <a:rPr lang="en-US" sz="2400" dirty="0" smtClean="0"/>
              <a:t> box, key </a:t>
            </a:r>
            <a:r>
              <a:rPr lang="en-US" sz="2400" b="1" dirty="0" smtClean="0"/>
              <a:t>Johnson</a:t>
            </a:r>
            <a:r>
              <a:rPr lang="en-US" sz="2400" dirty="0" smtClean="0"/>
              <a:t>. </a:t>
            </a:r>
          </a:p>
          <a:p>
            <a:pPr marL="457200" indent="-457200">
              <a:buFont typeface="+mj-lt"/>
              <a:buAutoNum type="arabicPeriod"/>
            </a:pPr>
            <a:r>
              <a:rPr lang="en-US" sz="2400" dirty="0" smtClean="0"/>
              <a:t>In the </a:t>
            </a:r>
            <a:r>
              <a:rPr lang="en-US" sz="2400" i="1" dirty="0" smtClean="0"/>
              <a:t>Replace with</a:t>
            </a:r>
            <a:r>
              <a:rPr lang="en-US" sz="2400" dirty="0" smtClean="0"/>
              <a:t> box, key </a:t>
            </a:r>
            <a:br>
              <a:rPr lang="en-US" sz="2400" dirty="0" smtClean="0"/>
            </a:br>
            <a:r>
              <a:rPr lang="en-US" sz="2400" b="1" dirty="0" smtClean="0"/>
              <a:t>Johnston</a:t>
            </a:r>
            <a:r>
              <a:rPr lang="en-US" sz="2400" dirty="0" smtClean="0"/>
              <a:t>, as shown in the figure.</a:t>
            </a:r>
          </a:p>
          <a:p>
            <a:pPr marL="457200" indent="-457200">
              <a:buFont typeface="+mj-lt"/>
              <a:buAutoNum type="arabicPeriod"/>
            </a:pPr>
            <a:r>
              <a:rPr lang="en-US" sz="2400" dirty="0" smtClean="0"/>
              <a:t>In the </a:t>
            </a:r>
            <a:r>
              <a:rPr lang="en-US" sz="2400" i="1" dirty="0" smtClean="0"/>
              <a:t>Search </a:t>
            </a:r>
            <a:r>
              <a:rPr lang="en-US" sz="2400" dirty="0" smtClean="0"/>
              <a:t>box, click </a:t>
            </a:r>
            <a:r>
              <a:rPr lang="en-US" sz="2400" b="1" dirty="0" smtClean="0"/>
              <a:t>By Columns</a:t>
            </a:r>
            <a:r>
              <a:rPr lang="en-US" sz="2400" dirty="0" smtClean="0"/>
              <a:t>, then click </a:t>
            </a:r>
            <a:r>
              <a:rPr lang="en-US" sz="2400" b="1" dirty="0" smtClean="0"/>
              <a:t>Find Next</a:t>
            </a:r>
            <a:r>
              <a:rPr lang="en-US" sz="2400" dirty="0" smtClean="0"/>
              <a:t>. The first occurrence of Johnson is not the one you are looking for, so click </a:t>
            </a:r>
            <a:r>
              <a:rPr lang="en-US" sz="2400" b="1" dirty="0" smtClean="0"/>
              <a:t>Find Next </a:t>
            </a:r>
            <a:r>
              <a:rPr lang="en-US" sz="2400" dirty="0" smtClean="0"/>
              <a:t>until you locate the entry for Tamara Johnson.  </a:t>
            </a:r>
          </a:p>
          <a:p>
            <a:pPr marL="457200" indent="-457200">
              <a:buNone/>
            </a:pPr>
            <a:endParaRPr lang="en-US" sz="2400" dirty="0" smtClean="0"/>
          </a:p>
          <a:p>
            <a:endParaRPr lang="en-US" sz="2400" dirty="0"/>
          </a:p>
        </p:txBody>
      </p:sp>
      <p:pic>
        <p:nvPicPr>
          <p:cNvPr id="4" name="Picture 3" descr="f0615.JPG"/>
          <p:cNvPicPr>
            <a:picLocks noChangeAspect="1"/>
          </p:cNvPicPr>
          <p:nvPr/>
        </p:nvPicPr>
        <p:blipFill>
          <a:blip r:embed="rId3"/>
          <a:stretch>
            <a:fillRect/>
          </a:stretch>
        </p:blipFill>
        <p:spPr>
          <a:xfrm>
            <a:off x="5638800" y="3067050"/>
            <a:ext cx="2971800" cy="1352550"/>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Use the Replace Command</a:t>
            </a:r>
            <a:endParaRPr lang="en-US" dirty="0"/>
          </a:p>
        </p:txBody>
      </p:sp>
      <p:sp>
        <p:nvSpPr>
          <p:cNvPr id="6147" name="Content Placeholder 2"/>
          <p:cNvSpPr>
            <a:spLocks noGrp="1"/>
          </p:cNvSpPr>
          <p:nvPr>
            <p:ph idx="1"/>
          </p:nvPr>
        </p:nvSpPr>
        <p:spPr>
          <a:xfrm>
            <a:off x="457200" y="1600200"/>
            <a:ext cx="8229600" cy="4800600"/>
          </a:xfrm>
        </p:spPr>
        <p:txBody>
          <a:bodyPr/>
          <a:lstStyle/>
          <a:p>
            <a:pPr marL="457200" indent="-457200">
              <a:buFont typeface="+mj-lt"/>
              <a:buAutoNum type="arabicPeriod" startAt="6"/>
            </a:pPr>
            <a:r>
              <a:rPr lang="en-US" sz="2400" dirty="0" smtClean="0"/>
              <a:t>Click </a:t>
            </a:r>
            <a:r>
              <a:rPr lang="en-US" sz="2400" b="1" dirty="0" smtClean="0"/>
              <a:t>Replace </a:t>
            </a:r>
            <a:r>
              <a:rPr lang="en-US" sz="2400" dirty="0" smtClean="0"/>
              <a:t>and click </a:t>
            </a:r>
            <a:r>
              <a:rPr lang="en-US" sz="2400" b="1" dirty="0" smtClean="0"/>
              <a:t>Close</a:t>
            </a:r>
            <a:r>
              <a:rPr lang="en-US" sz="2400" dirty="0" smtClean="0"/>
              <a:t>.</a:t>
            </a:r>
          </a:p>
          <a:p>
            <a:pPr marL="457200" indent="-457200">
              <a:buFont typeface="+mj-lt"/>
              <a:buAutoNum type="arabicPeriod" startAt="6"/>
            </a:pPr>
            <a:r>
              <a:rPr lang="en-US" sz="2400" dirty="0" smtClean="0"/>
              <a:t>Click </a:t>
            </a:r>
            <a:r>
              <a:rPr lang="en-US" sz="2400" b="1" dirty="0" smtClean="0"/>
              <a:t>Find &amp; Select</a:t>
            </a:r>
            <a:r>
              <a:rPr lang="en-US" sz="2400" dirty="0" smtClean="0"/>
              <a:t> and then click </a:t>
            </a:r>
            <a:r>
              <a:rPr lang="en-US" sz="2400" b="1" dirty="0" smtClean="0"/>
              <a:t>Replace</a:t>
            </a:r>
            <a:r>
              <a:rPr lang="en-US" sz="2400" dirty="0" smtClean="0"/>
              <a:t>. Key </a:t>
            </a:r>
            <a:r>
              <a:rPr lang="en-US" sz="2400" b="1" dirty="0" smtClean="0"/>
              <a:t>Advertising </a:t>
            </a:r>
            <a:r>
              <a:rPr lang="en-US" sz="2400" dirty="0" smtClean="0"/>
              <a:t>in the </a:t>
            </a:r>
            <a:r>
              <a:rPr lang="en-US" sz="2400" i="1" dirty="0" smtClean="0"/>
              <a:t>Find what</a:t>
            </a:r>
            <a:r>
              <a:rPr lang="en-US" sz="2400" dirty="0" smtClean="0"/>
              <a:t> field and key </a:t>
            </a:r>
            <a:r>
              <a:rPr lang="en-US" sz="2400" b="1" dirty="0" smtClean="0"/>
              <a:t>Advertising and Graphic Arts </a:t>
            </a:r>
            <a:r>
              <a:rPr lang="en-US" sz="2400" dirty="0" smtClean="0"/>
              <a:t>in the </a:t>
            </a:r>
            <a:r>
              <a:rPr lang="en-US" sz="2400" i="1" dirty="0" smtClean="0"/>
              <a:t>Replace with</a:t>
            </a:r>
            <a:r>
              <a:rPr lang="en-US" sz="2400" dirty="0" smtClean="0"/>
              <a:t> field.</a:t>
            </a:r>
          </a:p>
          <a:p>
            <a:pPr marL="457200" indent="-457200">
              <a:buFont typeface="+mj-lt"/>
              <a:buAutoNum type="arabicPeriod" startAt="6"/>
            </a:pPr>
            <a:r>
              <a:rPr lang="en-US" sz="2400" dirty="0" smtClean="0"/>
              <a:t>Click </a:t>
            </a:r>
            <a:r>
              <a:rPr lang="en-US" sz="2400" b="1" dirty="0" smtClean="0"/>
              <a:t>Replace All</a:t>
            </a:r>
            <a:r>
              <a:rPr lang="en-US" sz="2400" dirty="0" smtClean="0"/>
              <a:t>. A dialog box tells you that Excel made nine replacements. Click </a:t>
            </a:r>
            <a:r>
              <a:rPr lang="en-US" sz="2400" b="1" dirty="0" smtClean="0"/>
              <a:t>OK</a:t>
            </a:r>
            <a:r>
              <a:rPr lang="en-US" sz="2400" dirty="0" smtClean="0"/>
              <a:t>, then click </a:t>
            </a:r>
            <a:r>
              <a:rPr lang="en-US" sz="2400" b="1" dirty="0" smtClean="0"/>
              <a:t>Close </a:t>
            </a:r>
            <a:r>
              <a:rPr lang="en-US" sz="2400" dirty="0" smtClean="0"/>
              <a:t>to close the dialog box. </a:t>
            </a:r>
          </a:p>
          <a:p>
            <a:pPr marL="457200" indent="-457200">
              <a:buFont typeface="+mj-lt"/>
              <a:buAutoNum type="arabicPeriod" startAt="6"/>
            </a:pPr>
            <a:r>
              <a:rPr lang="en-US" sz="2400" b="1" dirty="0" smtClean="0"/>
              <a:t>SAVE</a:t>
            </a:r>
            <a:r>
              <a:rPr lang="en-US" sz="2400" dirty="0" smtClean="0"/>
              <a:t> your workbook in the Lesson 6 folder. Name the file </a:t>
            </a:r>
            <a:r>
              <a:rPr lang="en-US" sz="2400" b="1" i="1" dirty="0" smtClean="0"/>
              <a:t>Staff Directory</a:t>
            </a:r>
            <a:r>
              <a:rPr lang="en-US" sz="2400" dirty="0" smtClean="0"/>
              <a:t>. </a:t>
            </a:r>
            <a:endParaRPr lang="en-US" sz="2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Use the Go To Command</a:t>
            </a:r>
            <a:endParaRPr lang="en-US" dirty="0"/>
          </a:p>
        </p:txBody>
      </p:sp>
      <p:sp>
        <p:nvSpPr>
          <p:cNvPr id="6147" name="Content Placeholder 2"/>
          <p:cNvSpPr>
            <a:spLocks noGrp="1"/>
          </p:cNvSpPr>
          <p:nvPr>
            <p:ph idx="1"/>
          </p:nvPr>
        </p:nvSpPr>
        <p:spPr>
          <a:xfrm>
            <a:off x="457200" y="1600200"/>
            <a:ext cx="8153400" cy="4724400"/>
          </a:xfrm>
        </p:spPr>
        <p:txBody>
          <a:bodyPr/>
          <a:lstStyle/>
          <a:p>
            <a:r>
              <a:rPr lang="en-US" sz="2400" b="1" dirty="0" smtClean="0"/>
              <a:t>USE</a:t>
            </a:r>
            <a:r>
              <a:rPr lang="en-US" sz="2400" dirty="0" smtClean="0"/>
              <a:t> the workbook you saved in the previous exercise. </a:t>
            </a:r>
          </a:p>
          <a:p>
            <a:pPr marL="457200" indent="-457200">
              <a:buFont typeface="+mj-lt"/>
              <a:buAutoNum type="arabicPeriod"/>
            </a:pPr>
            <a:r>
              <a:rPr lang="en-US" sz="2400" dirty="0" smtClean="0"/>
              <a:t>If necessary, o</a:t>
            </a:r>
            <a:r>
              <a:rPr lang="en-US" sz="2400" dirty="0" smtClean="0"/>
              <a:t>n </a:t>
            </a:r>
            <a:r>
              <a:rPr lang="en-US" sz="2400" dirty="0" smtClean="0"/>
              <a:t>the View tab, click </a:t>
            </a:r>
            <a:r>
              <a:rPr lang="en-US" sz="2400" b="1" dirty="0" smtClean="0"/>
              <a:t>Freeze Panes </a:t>
            </a:r>
            <a:r>
              <a:rPr lang="en-US" sz="2400" dirty="0" smtClean="0"/>
              <a:t>and select </a:t>
            </a:r>
            <a:r>
              <a:rPr lang="en-US" sz="2400" b="1" dirty="0" smtClean="0"/>
              <a:t>Unfreeze Panes</a:t>
            </a:r>
            <a:r>
              <a:rPr lang="en-US" sz="2400" dirty="0" smtClean="0"/>
              <a:t>. This removes the freeze so you can display all rows.</a:t>
            </a:r>
          </a:p>
          <a:p>
            <a:pPr marL="457200" indent="-457200">
              <a:buFont typeface="+mj-lt"/>
              <a:buAutoNum type="arabicPeriod"/>
            </a:pPr>
            <a:r>
              <a:rPr lang="en-US" sz="2400" dirty="0" smtClean="0"/>
              <a:t>Click </a:t>
            </a:r>
            <a:r>
              <a:rPr lang="en-US" sz="2400" b="1" dirty="0" smtClean="0"/>
              <a:t>Find &amp; Select</a:t>
            </a:r>
            <a:r>
              <a:rPr lang="en-US" sz="2400" dirty="0" smtClean="0"/>
              <a:t>, then click </a:t>
            </a:r>
            <a:r>
              <a:rPr lang="en-US" sz="2400" b="1" dirty="0" smtClean="0"/>
              <a:t>Go To</a:t>
            </a:r>
            <a:r>
              <a:rPr lang="en-US" sz="2400" dirty="0" smtClean="0"/>
              <a:t>. The </a:t>
            </a:r>
            <a:r>
              <a:rPr lang="en-US" sz="2400" b="1" dirty="0" smtClean="0"/>
              <a:t>Go To </a:t>
            </a:r>
            <a:r>
              <a:rPr lang="en-US" sz="2400" dirty="0" smtClean="0"/>
              <a:t>dialog box is displayed.</a:t>
            </a:r>
          </a:p>
          <a:p>
            <a:pPr marL="457200" indent="-457200">
              <a:buFont typeface="+mj-lt"/>
              <a:buAutoNum type="arabicPeriod"/>
            </a:pPr>
            <a:r>
              <a:rPr lang="en-US" sz="2400" dirty="0" smtClean="0"/>
              <a:t>Key </a:t>
            </a:r>
            <a:r>
              <a:rPr lang="en-US" sz="2400" b="1" dirty="0" smtClean="0"/>
              <a:t>A1 </a:t>
            </a:r>
            <a:r>
              <a:rPr lang="en-US" sz="2400" dirty="0" smtClean="0"/>
              <a:t>in the </a:t>
            </a:r>
            <a:r>
              <a:rPr lang="en-US" sz="2400" i="1" dirty="0" smtClean="0"/>
              <a:t>Reference</a:t>
            </a:r>
            <a:r>
              <a:rPr lang="en-US" sz="2400" dirty="0" smtClean="0"/>
              <a:t> box and click </a:t>
            </a:r>
            <a:r>
              <a:rPr lang="en-US" sz="2400" b="1" dirty="0" smtClean="0"/>
              <a:t>OK</a:t>
            </a:r>
            <a:r>
              <a:rPr lang="en-US" sz="2400" dirty="0" smtClean="0"/>
              <a:t>. Column headers A through E become highlighted. A1 is still hidden. </a:t>
            </a:r>
            <a:endParaRPr lang="en-US" sz="2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Use the Go To Command</a:t>
            </a:r>
            <a:endParaRPr lang="en-US" dirty="0"/>
          </a:p>
        </p:txBody>
      </p:sp>
      <p:sp>
        <p:nvSpPr>
          <p:cNvPr id="6147" name="Content Placeholder 2"/>
          <p:cNvSpPr>
            <a:spLocks noGrp="1"/>
          </p:cNvSpPr>
          <p:nvPr>
            <p:ph idx="1"/>
          </p:nvPr>
        </p:nvSpPr>
        <p:spPr>
          <a:xfrm>
            <a:off x="457200" y="1600200"/>
            <a:ext cx="8153400" cy="4724400"/>
          </a:xfrm>
        </p:spPr>
        <p:txBody>
          <a:bodyPr/>
          <a:lstStyle/>
          <a:p>
            <a:pPr marL="457200" indent="-457200">
              <a:buFont typeface="+mj-lt"/>
              <a:buAutoNum type="arabicPeriod" startAt="4"/>
            </a:pPr>
            <a:r>
              <a:rPr lang="en-US" sz="2400" dirty="0" smtClean="0"/>
              <a:t>In the Cells group, click </a:t>
            </a:r>
            <a:r>
              <a:rPr lang="en-US" sz="2400" b="1" dirty="0" smtClean="0"/>
              <a:t>Format</a:t>
            </a:r>
            <a:r>
              <a:rPr lang="en-US" sz="2400" dirty="0" smtClean="0"/>
              <a:t>, click </a:t>
            </a:r>
            <a:r>
              <a:rPr lang="en-US" sz="2400" b="1" dirty="0" smtClean="0"/>
              <a:t>Hide &amp; Unhide</a:t>
            </a:r>
            <a:r>
              <a:rPr lang="en-US" sz="2400" dirty="0" smtClean="0"/>
              <a:t>, and click </a:t>
            </a:r>
            <a:r>
              <a:rPr lang="en-US" sz="2400" b="1" dirty="0" smtClean="0"/>
              <a:t>Unhide Rows</a:t>
            </a:r>
            <a:r>
              <a:rPr lang="en-US" sz="2400" dirty="0" smtClean="0"/>
              <a:t>. Row 1 is displayed.</a:t>
            </a:r>
          </a:p>
          <a:p>
            <a:pPr marL="457200" indent="-457200">
              <a:buFont typeface="+mj-lt"/>
              <a:buAutoNum type="arabicPeriod" startAt="4"/>
            </a:pPr>
            <a:r>
              <a:rPr lang="en-US" sz="2400" dirty="0" smtClean="0"/>
              <a:t>Click </a:t>
            </a:r>
            <a:r>
              <a:rPr lang="en-US" sz="2400" b="1" dirty="0" smtClean="0"/>
              <a:t>Find &amp; Select</a:t>
            </a:r>
            <a:r>
              <a:rPr lang="en-US" sz="2400" dirty="0" smtClean="0"/>
              <a:t>, then click </a:t>
            </a:r>
            <a:r>
              <a:rPr lang="en-US" sz="2400" b="1" dirty="0" smtClean="0"/>
              <a:t>Go To</a:t>
            </a:r>
            <a:r>
              <a:rPr lang="en-US" sz="2400" dirty="0" smtClean="0"/>
              <a:t>. Key </a:t>
            </a:r>
            <a:r>
              <a:rPr lang="en-US" sz="2400" b="1" dirty="0" smtClean="0"/>
              <a:t>E67 </a:t>
            </a:r>
            <a:r>
              <a:rPr lang="en-US" sz="2400" dirty="0" smtClean="0"/>
              <a:t>in the </a:t>
            </a:r>
            <a:r>
              <a:rPr lang="en-US" sz="2400" i="1" dirty="0" smtClean="0"/>
              <a:t>Reference</a:t>
            </a:r>
            <a:r>
              <a:rPr lang="en-US" sz="2400" dirty="0" smtClean="0"/>
              <a:t> box and click </a:t>
            </a:r>
            <a:r>
              <a:rPr lang="en-US" sz="2400" b="1" dirty="0" smtClean="0"/>
              <a:t>OK</a:t>
            </a:r>
            <a:r>
              <a:rPr lang="en-US" sz="2400" dirty="0" smtClean="0"/>
              <a:t>.</a:t>
            </a:r>
          </a:p>
          <a:p>
            <a:pPr marL="457200" indent="-457200">
              <a:buFont typeface="+mj-lt"/>
              <a:buAutoNum type="arabicPeriod" startAt="4"/>
            </a:pPr>
            <a:r>
              <a:rPr lang="en-US" sz="2400" dirty="0" smtClean="0"/>
              <a:t>Key </a:t>
            </a:r>
            <a:r>
              <a:rPr lang="en-US" sz="2400" b="1" dirty="0" smtClean="0"/>
              <a:t>5/15/06 </a:t>
            </a:r>
            <a:r>
              <a:rPr lang="en-US" sz="2400" dirty="0" smtClean="0"/>
              <a:t>in </a:t>
            </a:r>
            <a:r>
              <a:rPr lang="en-US" sz="2400" b="1" dirty="0" smtClean="0"/>
              <a:t>E67 </a:t>
            </a:r>
            <a:r>
              <a:rPr lang="en-US" sz="2400" dirty="0" smtClean="0"/>
              <a:t>as the date on which Professor Young was hired. Press </a:t>
            </a:r>
            <a:r>
              <a:rPr lang="en-US" sz="2400" b="1" dirty="0" smtClean="0"/>
              <a:t>Enter</a:t>
            </a:r>
            <a:r>
              <a:rPr lang="en-US" sz="2400" dirty="0" smtClean="0"/>
              <a:t>.</a:t>
            </a:r>
          </a:p>
          <a:p>
            <a:pPr marL="457200" indent="-457200">
              <a:buFont typeface="+mj-lt"/>
              <a:buAutoNum type="arabicPeriod" startAt="4"/>
            </a:pPr>
            <a:r>
              <a:rPr lang="en-US" sz="2400" dirty="0" smtClean="0"/>
              <a:t>Click </a:t>
            </a:r>
            <a:r>
              <a:rPr lang="en-US" sz="2400" b="1" dirty="0" smtClean="0"/>
              <a:t>Find &amp; Select </a:t>
            </a:r>
            <a:r>
              <a:rPr lang="en-US" sz="2400" dirty="0" smtClean="0"/>
              <a:t>and click </a:t>
            </a:r>
            <a:r>
              <a:rPr lang="en-US" sz="2400" b="1" dirty="0" smtClean="0"/>
              <a:t>Go To Special</a:t>
            </a:r>
            <a:r>
              <a:rPr lang="en-US" sz="2400" dirty="0" smtClean="0"/>
              <a:t>.</a:t>
            </a:r>
          </a:p>
          <a:p>
            <a:pPr marL="457200" indent="-457200">
              <a:buFont typeface="+mj-lt"/>
              <a:buAutoNum type="arabicPeriod" startAt="4"/>
            </a:pPr>
            <a:r>
              <a:rPr lang="en-US" sz="2400" dirty="0" smtClean="0"/>
              <a:t>In the </a:t>
            </a:r>
            <a:r>
              <a:rPr lang="en-US" sz="2400" i="1" dirty="0" smtClean="0"/>
              <a:t>Go To Special</a:t>
            </a:r>
            <a:r>
              <a:rPr lang="en-US" sz="2400" dirty="0" smtClean="0"/>
              <a:t> dialog box, click </a:t>
            </a:r>
            <a:r>
              <a:rPr lang="en-US" sz="2400" b="1" dirty="0" smtClean="0"/>
              <a:t>Blanks </a:t>
            </a:r>
            <a:r>
              <a:rPr lang="en-US" sz="2400" dirty="0" smtClean="0"/>
              <a:t>and select </a:t>
            </a:r>
            <a:r>
              <a:rPr lang="en-US" sz="2400" b="1" dirty="0" smtClean="0"/>
              <a:t>OK</a:t>
            </a:r>
            <a:r>
              <a:rPr lang="en-US" sz="2400" dirty="0" smtClean="0"/>
              <a:t>. The blank cells within the data range are highlighted. </a:t>
            </a:r>
            <a:endParaRPr lang="en-US"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Use the Go To Command</a:t>
            </a:r>
            <a:endParaRPr lang="en-US" dirty="0"/>
          </a:p>
        </p:txBody>
      </p:sp>
      <p:sp>
        <p:nvSpPr>
          <p:cNvPr id="6147" name="Content Placeholder 2"/>
          <p:cNvSpPr>
            <a:spLocks noGrp="1"/>
          </p:cNvSpPr>
          <p:nvPr>
            <p:ph idx="1"/>
          </p:nvPr>
        </p:nvSpPr>
        <p:spPr>
          <a:xfrm>
            <a:off x="457200" y="1600200"/>
            <a:ext cx="8153400" cy="4876800"/>
          </a:xfrm>
        </p:spPr>
        <p:txBody>
          <a:bodyPr/>
          <a:lstStyle/>
          <a:p>
            <a:pPr marL="457200" indent="-457200">
              <a:buFont typeface="+mj-lt"/>
              <a:buAutoNum type="arabicPeriod" startAt="9"/>
            </a:pPr>
            <a:r>
              <a:rPr lang="en-US" sz="2200" dirty="0" smtClean="0"/>
              <a:t>Press </a:t>
            </a:r>
            <a:r>
              <a:rPr lang="en-US" sz="2200" b="1" dirty="0" smtClean="0"/>
              <a:t>Tab</a:t>
            </a:r>
            <a:r>
              <a:rPr lang="en-US" sz="2200" dirty="0" smtClean="0"/>
              <a:t> three times until </a:t>
            </a:r>
            <a:r>
              <a:rPr lang="en-US" sz="2200" b="1" dirty="0" smtClean="0"/>
              <a:t>E13</a:t>
            </a:r>
            <a:r>
              <a:rPr lang="en-US" sz="2200" dirty="0" smtClean="0"/>
              <a:t>, the first blank cell in the </a:t>
            </a:r>
            <a:r>
              <a:rPr lang="en-US" sz="2200" i="1" dirty="0" smtClean="0"/>
              <a:t>Date Hired</a:t>
            </a:r>
            <a:r>
              <a:rPr lang="en-US" sz="2200" dirty="0" smtClean="0"/>
              <a:t> column, is the active cell. Enter </a:t>
            </a:r>
            <a:r>
              <a:rPr lang="en-US" sz="2200" b="1" dirty="0" smtClean="0"/>
              <a:t>6/8/87 </a:t>
            </a:r>
            <a:r>
              <a:rPr lang="en-US" sz="2200" dirty="0" smtClean="0"/>
              <a:t>and press </a:t>
            </a:r>
            <a:r>
              <a:rPr lang="en-US" sz="2200" b="1" dirty="0" smtClean="0"/>
              <a:t>Tab</a:t>
            </a:r>
            <a:r>
              <a:rPr lang="en-US" sz="2200" dirty="0" smtClean="0"/>
              <a:t> to move to the next blank cell. Enter the following dates. Press </a:t>
            </a:r>
            <a:r>
              <a:rPr lang="en-US" sz="2200" b="1" dirty="0" smtClean="0"/>
              <a:t>Tab</a:t>
            </a:r>
            <a:r>
              <a:rPr lang="en-US" sz="2200" dirty="0" smtClean="0"/>
              <a:t> after each entry:</a:t>
            </a:r>
          </a:p>
          <a:p>
            <a:pPr>
              <a:buNone/>
            </a:pPr>
            <a:r>
              <a:rPr lang="en-US" sz="2000" dirty="0" smtClean="0"/>
              <a:t>	  		</a:t>
            </a:r>
            <a:r>
              <a:rPr lang="en-US" sz="1800" dirty="0" err="1" smtClean="0"/>
              <a:t>Gronchi</a:t>
            </a:r>
            <a:r>
              <a:rPr lang="en-US" sz="1800" dirty="0" smtClean="0"/>
              <a:t>			12/8/05</a:t>
            </a:r>
          </a:p>
          <a:p>
            <a:pPr>
              <a:buNone/>
            </a:pPr>
            <a:r>
              <a:rPr lang="en-US" sz="1800" dirty="0" smtClean="0"/>
              <a:t>	  		</a:t>
            </a:r>
            <a:r>
              <a:rPr lang="de-DE" sz="1800" dirty="0" smtClean="0"/>
              <a:t>Hasselberg		10/20/00</a:t>
            </a:r>
            <a:endParaRPr lang="en-US" sz="1800" dirty="0" smtClean="0"/>
          </a:p>
          <a:p>
            <a:pPr>
              <a:buNone/>
            </a:pPr>
            <a:r>
              <a:rPr lang="de-DE" sz="1800" dirty="0" smtClean="0"/>
              <a:t>	  		Kahn			11/2/03</a:t>
            </a:r>
            <a:endParaRPr lang="en-US" sz="1800" dirty="0" smtClean="0"/>
          </a:p>
          <a:p>
            <a:pPr>
              <a:buNone/>
            </a:pPr>
            <a:r>
              <a:rPr lang="de-DE" sz="1800" dirty="0" smtClean="0"/>
              <a:t>	  		Liu			6/5/07</a:t>
            </a:r>
            <a:endParaRPr lang="en-US" sz="1800" dirty="0" smtClean="0"/>
          </a:p>
          <a:p>
            <a:pPr>
              <a:buNone/>
            </a:pPr>
            <a:r>
              <a:rPr lang="de-DE" sz="1800" dirty="0" smtClean="0"/>
              <a:t>	  		Male			7/10/00</a:t>
            </a:r>
            <a:endParaRPr lang="en-US" sz="1800" dirty="0" smtClean="0"/>
          </a:p>
          <a:p>
            <a:pPr>
              <a:buNone/>
            </a:pPr>
            <a:r>
              <a:rPr lang="de-DE" sz="1800" dirty="0" smtClean="0"/>
              <a:t>	  		</a:t>
            </a:r>
            <a:r>
              <a:rPr lang="de-DE" sz="1800" dirty="0" err="1" smtClean="0"/>
              <a:t>Vande</a:t>
            </a:r>
            <a:r>
              <a:rPr lang="de-DE" sz="1800" dirty="0" smtClean="0"/>
              <a:t> </a:t>
            </a:r>
            <a:r>
              <a:rPr lang="de-DE" sz="1800" dirty="0" err="1" smtClean="0"/>
              <a:t>Velde</a:t>
            </a:r>
            <a:r>
              <a:rPr lang="de-DE" sz="1800" dirty="0" smtClean="0"/>
              <a:t>		3/1/01</a:t>
            </a:r>
            <a:endParaRPr lang="en-US" sz="1800" dirty="0" smtClean="0"/>
          </a:p>
          <a:p>
            <a:pPr>
              <a:buNone/>
            </a:pPr>
            <a:r>
              <a:rPr lang="de-DE" sz="1800" dirty="0" smtClean="0"/>
              <a:t>	  		</a:t>
            </a:r>
            <a:r>
              <a:rPr lang="de-DE" sz="1800" dirty="0" err="1" smtClean="0"/>
              <a:t>Wadia</a:t>
            </a:r>
            <a:r>
              <a:rPr lang="de-DE" sz="1800" dirty="0" smtClean="0"/>
              <a:t>			6/1/02</a:t>
            </a:r>
            <a:endParaRPr lang="en-US" sz="1800" dirty="0" smtClean="0"/>
          </a:p>
          <a:p>
            <a:pPr>
              <a:buNone/>
            </a:pPr>
            <a:r>
              <a:rPr lang="de-DE" sz="1800" dirty="0" smtClean="0"/>
              <a:t>	  		</a:t>
            </a:r>
            <a:r>
              <a:rPr lang="en-US" sz="1800" dirty="0" smtClean="0"/>
              <a:t>Yang			6/1/02 </a:t>
            </a:r>
          </a:p>
          <a:p>
            <a:pPr marL="457200" indent="-457200">
              <a:buFont typeface="+mj-lt"/>
              <a:buAutoNum type="arabicPeriod" startAt="10"/>
            </a:pPr>
            <a:r>
              <a:rPr lang="en-US" sz="2200" b="1" dirty="0" smtClean="0"/>
              <a:t> SAVE </a:t>
            </a:r>
            <a:r>
              <a:rPr lang="en-US" sz="2200" dirty="0" smtClean="0"/>
              <a:t>the </a:t>
            </a:r>
            <a:r>
              <a:rPr lang="en-US" sz="2200" b="1" i="1" dirty="0" smtClean="0"/>
              <a:t>Staff Directory</a:t>
            </a:r>
            <a:r>
              <a:rPr lang="en-US" sz="2200" dirty="0" smtClean="0"/>
              <a:t> workbook and </a:t>
            </a:r>
            <a:r>
              <a:rPr lang="en-US" sz="2200" b="1" dirty="0" smtClean="0"/>
              <a:t>CLOSE</a:t>
            </a:r>
            <a:r>
              <a:rPr lang="en-US" sz="2200" dirty="0" smtClean="0"/>
              <a:t> the workbook.</a:t>
            </a:r>
            <a:br>
              <a:rPr lang="en-US" sz="2200" dirty="0" smtClean="0"/>
            </a:br>
            <a:r>
              <a:rPr lang="en-US" sz="2200" dirty="0" smtClean="0"/>
              <a:t>  </a:t>
            </a:r>
            <a:r>
              <a:rPr lang="en-US" sz="2200" b="1" dirty="0" smtClean="0"/>
              <a:t>CLOSE</a:t>
            </a:r>
            <a:r>
              <a:rPr lang="en-US" sz="2200" dirty="0" smtClean="0"/>
              <a:t> Excel.</a:t>
            </a:r>
          </a:p>
          <a:p>
            <a:pPr>
              <a:buNone/>
            </a:pPr>
            <a:endParaRPr lang="en-US" sz="1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pPr eaLnBrk="1" hangingPunct="1">
              <a:defRPr/>
            </a:pPr>
            <a:r>
              <a:rPr lang="en-US" dirty="0" smtClean="0"/>
              <a:t>Lesson Summary</a:t>
            </a:r>
          </a:p>
        </p:txBody>
      </p:sp>
      <p:sp>
        <p:nvSpPr>
          <p:cNvPr id="49155" name="Rectangle 22"/>
          <p:cNvSpPr>
            <a:spLocks noChangeArrowheads="1"/>
          </p:cNvSpPr>
          <p:nvPr/>
        </p:nvSpPr>
        <p:spPr bwMode="auto">
          <a:xfrm>
            <a:off x="457200" y="1447800"/>
            <a:ext cx="8229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l">
              <a:spcBef>
                <a:spcPct val="20000"/>
              </a:spcBef>
              <a:buClr>
                <a:srgbClr val="0000CC"/>
              </a:buClr>
              <a:buFontTx/>
              <a:buChar char="•"/>
            </a:pPr>
            <a:endParaRPr lang="en-US" sz="3200">
              <a:latin typeface="Franklin Gothic Book" pitchFamily="34" charset="0"/>
            </a:endParaRPr>
          </a:p>
        </p:txBody>
      </p:sp>
      <p:pic>
        <p:nvPicPr>
          <p:cNvPr id="5" name="Picture 4" descr="matrix.JPG"/>
          <p:cNvPicPr>
            <a:picLocks noChangeAspect="1"/>
          </p:cNvPicPr>
          <p:nvPr/>
        </p:nvPicPr>
        <p:blipFill>
          <a:blip r:embed="rId3"/>
          <a:stretch>
            <a:fillRect/>
          </a:stretch>
        </p:blipFill>
        <p:spPr>
          <a:xfrm>
            <a:off x="533400" y="1828799"/>
            <a:ext cx="8077200" cy="359205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lstStyle/>
          <a:p>
            <a:pPr>
              <a:defRPr/>
            </a:pPr>
            <a:r>
              <a:rPr lang="en-US" sz="3100" dirty="0" smtClean="0"/>
              <a:t>Software Orientation: Worksheet Management</a:t>
            </a:r>
          </a:p>
        </p:txBody>
      </p:sp>
      <p:pic>
        <p:nvPicPr>
          <p:cNvPr id="4" name="Picture 3" descr="f0601.JPG"/>
          <p:cNvPicPr>
            <a:picLocks noChangeAspect="1"/>
          </p:cNvPicPr>
          <p:nvPr/>
        </p:nvPicPr>
        <p:blipFill>
          <a:blip r:embed="rId3"/>
          <a:stretch>
            <a:fillRect/>
          </a:stretch>
        </p:blipFill>
        <p:spPr>
          <a:xfrm>
            <a:off x="1447800" y="1600202"/>
            <a:ext cx="6248400" cy="4820420"/>
          </a:xfrm>
          <a:prstGeom prst="rect">
            <a:avLst/>
          </a:prstGeom>
        </p:spPr>
      </p:pic>
    </p:spTree>
    <p:extLst>
      <p:ext uri="{BB962C8B-B14F-4D97-AF65-F5344CB8AC3E}">
        <p14:creationId xmlns:p14="http://schemas.microsoft.com/office/powerpoint/2010/main" val="985929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Copy a Worksheet</a:t>
            </a:r>
            <a:endParaRPr lang="en-US" dirty="0"/>
          </a:p>
        </p:txBody>
      </p:sp>
      <p:sp>
        <p:nvSpPr>
          <p:cNvPr id="6147" name="Content Placeholder 2"/>
          <p:cNvSpPr>
            <a:spLocks noGrp="1"/>
          </p:cNvSpPr>
          <p:nvPr>
            <p:ph idx="1"/>
          </p:nvPr>
        </p:nvSpPr>
        <p:spPr>
          <a:xfrm>
            <a:off x="457200" y="1600200"/>
            <a:ext cx="8229600" cy="4876800"/>
          </a:xfrm>
        </p:spPr>
        <p:txBody>
          <a:bodyPr/>
          <a:lstStyle/>
          <a:p>
            <a:r>
              <a:rPr lang="en-US" sz="2400" b="1" dirty="0" smtClean="0"/>
              <a:t>LAUNCH</a:t>
            </a:r>
            <a:r>
              <a:rPr lang="en-US" sz="2400" dirty="0" smtClean="0"/>
              <a:t> Microsoft Excel 2010. </a:t>
            </a:r>
          </a:p>
          <a:p>
            <a:pPr marL="457200" indent="-457200">
              <a:buFont typeface="+mj-lt"/>
              <a:buAutoNum type="arabicPeriod"/>
            </a:pPr>
            <a:r>
              <a:rPr lang="en-US" sz="2400" b="1" dirty="0" smtClean="0"/>
              <a:t>OPEN</a:t>
            </a:r>
            <a:r>
              <a:rPr lang="en-US" sz="2400" dirty="0" smtClean="0"/>
              <a:t> the </a:t>
            </a:r>
            <a:r>
              <a:rPr lang="en-US" sz="2400" b="1" i="1" dirty="0" smtClean="0"/>
              <a:t>School of Fine Arts</a:t>
            </a:r>
            <a:r>
              <a:rPr lang="en-US" sz="2400" dirty="0" smtClean="0"/>
              <a:t> data file for this lesson. </a:t>
            </a:r>
          </a:p>
          <a:p>
            <a:pPr marL="457200" indent="-457200">
              <a:buFont typeface="+mj-lt"/>
              <a:buAutoNum type="arabicPeriod"/>
            </a:pPr>
            <a:r>
              <a:rPr lang="en-US" sz="2400" dirty="0" smtClean="0"/>
              <a:t>With the Sheet1 tab </a:t>
            </a:r>
            <a:br>
              <a:rPr lang="en-US" sz="2400" dirty="0" smtClean="0"/>
            </a:br>
            <a:r>
              <a:rPr lang="en-US" sz="2400" dirty="0" smtClean="0"/>
              <a:t>active, click </a:t>
            </a:r>
            <a:r>
              <a:rPr lang="en-US" sz="2400" b="1" dirty="0" smtClean="0"/>
              <a:t>Format </a:t>
            </a:r>
            <a:br>
              <a:rPr lang="en-US" sz="2400" b="1" dirty="0" smtClean="0"/>
            </a:br>
            <a:r>
              <a:rPr lang="en-US" sz="2400" dirty="0" smtClean="0"/>
              <a:t>in the Cells group on </a:t>
            </a:r>
            <a:br>
              <a:rPr lang="en-US" sz="2400" dirty="0" smtClean="0"/>
            </a:br>
            <a:r>
              <a:rPr lang="en-US" sz="2400" dirty="0" smtClean="0"/>
              <a:t>the Home tab.</a:t>
            </a:r>
          </a:p>
          <a:p>
            <a:pPr marL="457200" indent="-457200">
              <a:buFont typeface="+mj-lt"/>
              <a:buAutoNum type="arabicPeriod"/>
            </a:pPr>
            <a:r>
              <a:rPr lang="en-US" sz="2400" dirty="0" smtClean="0"/>
              <a:t>Click </a:t>
            </a:r>
            <a:r>
              <a:rPr lang="en-US" sz="2400" b="1" dirty="0" smtClean="0"/>
              <a:t>Move or Copy </a:t>
            </a:r>
            <a:br>
              <a:rPr lang="en-US" sz="2400" b="1" dirty="0" smtClean="0"/>
            </a:br>
            <a:r>
              <a:rPr lang="en-US" sz="2400" b="1" dirty="0" smtClean="0"/>
              <a:t>Sheet</a:t>
            </a:r>
            <a:r>
              <a:rPr lang="en-US" sz="2400" dirty="0" smtClean="0"/>
              <a:t>. The dialog box </a:t>
            </a:r>
            <a:br>
              <a:rPr lang="en-US" sz="2400" dirty="0" smtClean="0"/>
            </a:br>
            <a:r>
              <a:rPr lang="en-US" sz="2400" dirty="0" smtClean="0"/>
              <a:t>in the figure opens.</a:t>
            </a:r>
          </a:p>
        </p:txBody>
      </p:sp>
      <p:pic>
        <p:nvPicPr>
          <p:cNvPr id="5" name="Picture 4" descr="f0602.JPG"/>
          <p:cNvPicPr>
            <a:picLocks noChangeAspect="1"/>
          </p:cNvPicPr>
          <p:nvPr/>
        </p:nvPicPr>
        <p:blipFill>
          <a:blip r:embed="rId3"/>
          <a:stretch>
            <a:fillRect/>
          </a:stretch>
        </p:blipFill>
        <p:spPr>
          <a:xfrm>
            <a:off x="3886199" y="2590800"/>
            <a:ext cx="4747259" cy="35052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Copy a Worksheet</a:t>
            </a:r>
            <a:endParaRPr lang="en-US" dirty="0"/>
          </a:p>
        </p:txBody>
      </p:sp>
      <p:sp>
        <p:nvSpPr>
          <p:cNvPr id="6147" name="Content Placeholder 2"/>
          <p:cNvSpPr>
            <a:spLocks noGrp="1"/>
          </p:cNvSpPr>
          <p:nvPr>
            <p:ph idx="1"/>
          </p:nvPr>
        </p:nvSpPr>
        <p:spPr>
          <a:xfrm>
            <a:off x="457200" y="1600200"/>
            <a:ext cx="8229600" cy="4876800"/>
          </a:xfrm>
        </p:spPr>
        <p:txBody>
          <a:bodyPr/>
          <a:lstStyle/>
          <a:p>
            <a:pPr marL="457200" indent="-457200">
              <a:buFont typeface="+mj-lt"/>
              <a:buAutoNum type="arabicPeriod" startAt="4"/>
            </a:pPr>
            <a:r>
              <a:rPr lang="en-US" sz="2400" dirty="0" smtClean="0"/>
              <a:t>Sheet1 is selected by default. Select the </a:t>
            </a:r>
            <a:r>
              <a:rPr lang="en-US" sz="2400" b="1" dirty="0" smtClean="0"/>
              <a:t>Create a copy</a:t>
            </a:r>
            <a:r>
              <a:rPr lang="en-US" sz="2400" dirty="0" smtClean="0"/>
              <a:t> box (refer to the previous figure) and click OK. A copy of Sheet1 is inserted to the left of Sheet1 and is named Sheet1 (2).  </a:t>
            </a:r>
          </a:p>
          <a:p>
            <a:pPr marL="457200" indent="-457200">
              <a:buFont typeface="+mj-lt"/>
              <a:buAutoNum type="arabicPeriod" startAt="4"/>
            </a:pPr>
            <a:r>
              <a:rPr lang="en-US" sz="2400" dirty="0" smtClean="0"/>
              <a:t>Click the Sheet3 tab and hold down the left mouse button. A down arrow appears at the boundary between Sheet2 and Sheet3, and the cursor becomes an arrow pointing to the left of a blank document symbol. </a:t>
            </a:r>
          </a:p>
          <a:p>
            <a:pPr marL="457200" indent="-457200">
              <a:buFont typeface="+mj-lt"/>
              <a:buAutoNum type="arabicPeriod" startAt="4"/>
            </a:pPr>
            <a:r>
              <a:rPr lang="en-US" sz="2400" dirty="0" smtClean="0"/>
              <a:t>Press and hold </a:t>
            </a:r>
            <a:r>
              <a:rPr lang="en-US" sz="2400" b="1" dirty="0" smtClean="0"/>
              <a:t>Ctrl</a:t>
            </a:r>
            <a:r>
              <a:rPr lang="en-US" sz="2400" dirty="0" smtClean="0"/>
              <a:t>. A plus sign appears in the cursor document. Move the cursor to the right until the down arrow appears on the right side of Sheet3. Release the mouse button and </a:t>
            </a:r>
            <a:r>
              <a:rPr lang="en-US" sz="2400" b="1" dirty="0" smtClean="0"/>
              <a:t>Ctrl</a:t>
            </a:r>
            <a:r>
              <a:rPr lang="en-US" sz="2400" dirty="0" smtClean="0"/>
              <a:t> key. The new sheet is named Sheet3 (2).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Copy a Worksheet</a:t>
            </a:r>
            <a:endParaRPr lang="en-US" dirty="0"/>
          </a:p>
        </p:txBody>
      </p:sp>
      <p:sp>
        <p:nvSpPr>
          <p:cNvPr id="6147" name="Content Placeholder 2"/>
          <p:cNvSpPr>
            <a:spLocks noGrp="1"/>
          </p:cNvSpPr>
          <p:nvPr>
            <p:ph idx="1"/>
          </p:nvPr>
        </p:nvSpPr>
        <p:spPr>
          <a:xfrm>
            <a:off x="457200" y="1600200"/>
            <a:ext cx="8229600" cy="4876800"/>
          </a:xfrm>
        </p:spPr>
        <p:txBody>
          <a:bodyPr/>
          <a:lstStyle/>
          <a:p>
            <a:pPr marL="457200" indent="-457200">
              <a:buFont typeface="+mj-lt"/>
              <a:buAutoNum type="arabicPeriod" startAt="7"/>
            </a:pPr>
            <a:r>
              <a:rPr lang="en-US" sz="2400" dirty="0" smtClean="0"/>
              <a:t>With Sheet3 (2) active, select cell </a:t>
            </a:r>
            <a:r>
              <a:rPr lang="en-US" sz="2400" b="1" dirty="0" smtClean="0"/>
              <a:t>A2 </a:t>
            </a:r>
            <a:r>
              <a:rPr lang="en-US" sz="2400" dirty="0" smtClean="0"/>
              <a:t>and key </a:t>
            </a:r>
            <a:r>
              <a:rPr lang="en-US" sz="2400" b="1" dirty="0" smtClean="0"/>
              <a:t>Dramatic Arts Department</a:t>
            </a:r>
            <a:r>
              <a:rPr lang="en-US" sz="2400" dirty="0" smtClean="0"/>
              <a:t>.</a:t>
            </a:r>
          </a:p>
          <a:p>
            <a:pPr marL="457200" indent="-457200"/>
            <a:r>
              <a:rPr lang="en-US" sz="2400" dirty="0" smtClean="0"/>
              <a:t>When you use the Format command or the shortcut menu to copy a worksheet, the Move or Copy dialog box (refer to the figure on slide 7) lets you identify the worksheet you want to copy. By default, the copied worksheet is inserted before the sheet you select in the dialog box. You can, however, place the worksheet in other locations by choosing the destination in the Move or Copy dialog box.</a:t>
            </a:r>
          </a:p>
          <a:p>
            <a:pPr marL="457200" indent="-457200">
              <a:buFont typeface="+mj-lt"/>
              <a:buAutoNum type="arabicPeriod" startAt="8"/>
            </a:pPr>
            <a:r>
              <a:rPr lang="en-US" sz="2400" dirty="0" smtClean="0"/>
              <a:t>Select </a:t>
            </a:r>
            <a:r>
              <a:rPr lang="en-US" sz="2400" b="1" dirty="0" smtClean="0"/>
              <a:t>A6:C18</a:t>
            </a:r>
            <a:r>
              <a:rPr lang="en-US" sz="2400" dirty="0" smtClean="0"/>
              <a:t> and press </a:t>
            </a:r>
            <a:r>
              <a:rPr lang="en-US" sz="2400" b="1" dirty="0" smtClean="0"/>
              <a:t>Delete</a:t>
            </a:r>
            <a:r>
              <a:rPr lang="en-US" sz="2400" dirty="0" smtClean="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Copy a Worksheet</a:t>
            </a:r>
            <a:endParaRPr lang="en-US" dirty="0"/>
          </a:p>
        </p:txBody>
      </p:sp>
      <p:sp>
        <p:nvSpPr>
          <p:cNvPr id="6147" name="Content Placeholder 2"/>
          <p:cNvSpPr>
            <a:spLocks noGrp="1"/>
          </p:cNvSpPr>
          <p:nvPr>
            <p:ph idx="1"/>
          </p:nvPr>
        </p:nvSpPr>
        <p:spPr>
          <a:xfrm>
            <a:off x="457200" y="1600200"/>
            <a:ext cx="8229600" cy="4876800"/>
          </a:xfrm>
        </p:spPr>
        <p:txBody>
          <a:bodyPr/>
          <a:lstStyle/>
          <a:p>
            <a:pPr marL="457200" indent="-457200">
              <a:buFont typeface="+mj-lt"/>
              <a:buAutoNum type="arabicPeriod" startAt="9"/>
            </a:pPr>
            <a:r>
              <a:rPr lang="en-US" sz="2400" dirty="0" smtClean="0"/>
              <a:t>Enter the following data for the </a:t>
            </a:r>
            <a:r>
              <a:rPr lang="en-US" sz="2400" b="1" dirty="0" smtClean="0"/>
              <a:t>Dramatic Arts Department</a:t>
            </a:r>
            <a:r>
              <a:rPr lang="en-US" sz="2400" dirty="0" smtClean="0"/>
              <a:t>, beginning in cell </a:t>
            </a:r>
            <a:r>
              <a:rPr lang="en-US" sz="2400" b="1" dirty="0" smtClean="0"/>
              <a:t>A6</a:t>
            </a:r>
            <a:r>
              <a:rPr lang="en-US" sz="2400" dirty="0" smtClean="0"/>
              <a:t>:</a:t>
            </a:r>
          </a:p>
          <a:p>
            <a:pPr>
              <a:buNone/>
            </a:pPr>
            <a:r>
              <a:rPr lang="en-US" sz="1800" dirty="0" smtClean="0"/>
              <a:t>	  DRAM321		Acting Studio I: Discover the Actor		106</a:t>
            </a:r>
          </a:p>
          <a:p>
            <a:pPr>
              <a:buNone/>
            </a:pPr>
            <a:r>
              <a:rPr lang="en-US" sz="1800" dirty="0" smtClean="0"/>
              <a:t>	  DRAM322		Naturalism and Realism Techniques	  	95</a:t>
            </a:r>
          </a:p>
          <a:p>
            <a:pPr>
              <a:buNone/>
            </a:pPr>
            <a:r>
              <a:rPr lang="en-US" sz="1800" dirty="0" smtClean="0"/>
              <a:t>	  DRAM326		Acting Studio: Improvisation		  	87</a:t>
            </a:r>
          </a:p>
          <a:p>
            <a:pPr>
              <a:buNone/>
            </a:pPr>
            <a:r>
              <a:rPr lang="en-US" sz="1800" dirty="0" smtClean="0"/>
              <a:t>	  DRAM302		Acting Studio: Comedy			69</a:t>
            </a:r>
          </a:p>
          <a:p>
            <a:pPr>
              <a:buNone/>
            </a:pPr>
            <a:r>
              <a:rPr lang="en-US" sz="1800" dirty="0" smtClean="0"/>
              <a:t>	  DRAM301		Fundamentals of Dance			110</a:t>
            </a:r>
          </a:p>
          <a:p>
            <a:pPr>
              <a:buNone/>
            </a:pPr>
            <a:r>
              <a:rPr lang="en-US" sz="1800" dirty="0" smtClean="0"/>
              <a:t>	  DRAM312		Acting Studio: Shakespeare		  	95</a:t>
            </a:r>
          </a:p>
          <a:p>
            <a:pPr>
              <a:buNone/>
            </a:pPr>
            <a:r>
              <a:rPr lang="en-US" sz="1800" dirty="0" smtClean="0"/>
              <a:t>	  DRAM315		Acting Studio: Iconoclastic Voices	  	95</a:t>
            </a:r>
          </a:p>
          <a:p>
            <a:pPr>
              <a:buNone/>
            </a:pPr>
            <a:r>
              <a:rPr lang="en-US" sz="1800" dirty="0" smtClean="0"/>
              <a:t>	  DRAM400		Dialects and Accents			95</a:t>
            </a:r>
          </a:p>
          <a:p>
            <a:pPr>
              <a:buNone/>
            </a:pPr>
            <a:r>
              <a:rPr lang="en-US" sz="1800" dirty="0" smtClean="0"/>
              <a:t>	  DRAM401		Advanced Voice and Diction		  	75</a:t>
            </a:r>
          </a:p>
          <a:p>
            <a:pPr>
              <a:buNone/>
            </a:pPr>
            <a:r>
              <a:rPr lang="en-US" sz="1800" dirty="0" smtClean="0"/>
              <a:t>	  DRAM420		Theatre History				125</a:t>
            </a:r>
          </a:p>
          <a:p>
            <a:pPr>
              <a:buNone/>
            </a:pPr>
            <a:r>
              <a:rPr lang="en-US" sz="1800" dirty="0" smtClean="0"/>
              <a:t>	  DRAM435		Acting for Film and TV			76</a:t>
            </a:r>
          </a:p>
          <a:p>
            <a:pPr>
              <a:buNone/>
            </a:pPr>
            <a:r>
              <a:rPr lang="en-US" sz="1800" dirty="0" smtClean="0"/>
              <a:t>	  DRAM460		Auditioning Techniques			95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Step-by-Step: Copy a Worksheet</a:t>
            </a:r>
            <a:endParaRPr lang="en-US" dirty="0"/>
          </a:p>
        </p:txBody>
      </p:sp>
      <p:sp>
        <p:nvSpPr>
          <p:cNvPr id="6147" name="Content Placeholder 2"/>
          <p:cNvSpPr>
            <a:spLocks noGrp="1"/>
          </p:cNvSpPr>
          <p:nvPr>
            <p:ph idx="1"/>
          </p:nvPr>
        </p:nvSpPr>
        <p:spPr>
          <a:xfrm>
            <a:off x="457200" y="1600200"/>
            <a:ext cx="8229600" cy="4876800"/>
          </a:xfrm>
        </p:spPr>
        <p:txBody>
          <a:bodyPr/>
          <a:lstStyle/>
          <a:p>
            <a:pPr marL="457200" indent="-457200">
              <a:buFont typeface="+mj-lt"/>
              <a:buAutoNum type="arabicPeriod" startAt="10"/>
            </a:pPr>
            <a:r>
              <a:rPr lang="en-US" sz="2400" dirty="0" smtClean="0"/>
              <a:t>Adjust all column widths </a:t>
            </a:r>
            <a:br>
              <a:rPr lang="en-US" sz="2400" dirty="0" smtClean="0"/>
            </a:br>
            <a:r>
              <a:rPr lang="en-US" sz="2400" dirty="0" smtClean="0"/>
              <a:t>to display all data. (See </a:t>
            </a:r>
            <a:br>
              <a:rPr lang="en-US" sz="2400" dirty="0" smtClean="0"/>
            </a:br>
            <a:r>
              <a:rPr lang="en-US" sz="2400" dirty="0" smtClean="0"/>
              <a:t>the figure.) </a:t>
            </a:r>
          </a:p>
          <a:p>
            <a:pPr marL="457200" indent="-457200">
              <a:buFont typeface="+mj-lt"/>
              <a:buAutoNum type="arabicPeriod" startAt="10"/>
            </a:pPr>
            <a:r>
              <a:rPr lang="en-US" sz="2400" dirty="0" smtClean="0"/>
              <a:t>Click the File tab and </a:t>
            </a:r>
            <a:br>
              <a:rPr lang="en-US" sz="2400" dirty="0" smtClean="0"/>
            </a:br>
            <a:r>
              <a:rPr lang="en-US" sz="2400" dirty="0" smtClean="0"/>
              <a:t>select Save As. Create a Lesson 6 folder. </a:t>
            </a:r>
            <a:r>
              <a:rPr lang="en-US" sz="2400" b="1" dirty="0" smtClean="0"/>
              <a:t>SAVE </a:t>
            </a:r>
            <a:r>
              <a:rPr lang="en-US" sz="2400" dirty="0" smtClean="0"/>
              <a:t>the workbook in the folder </a:t>
            </a:r>
            <a:br>
              <a:rPr lang="en-US" sz="2400" dirty="0" smtClean="0"/>
            </a:br>
            <a:r>
              <a:rPr lang="en-US" sz="2400" dirty="0" smtClean="0"/>
              <a:t>as </a:t>
            </a:r>
            <a:r>
              <a:rPr lang="en-US" sz="2400" b="1" i="1" dirty="0" smtClean="0"/>
              <a:t>Department </a:t>
            </a:r>
            <a:br>
              <a:rPr lang="en-US" sz="2400" b="1" i="1" dirty="0" smtClean="0"/>
            </a:br>
            <a:r>
              <a:rPr lang="en-US" sz="2400" b="1" i="1" dirty="0" smtClean="0"/>
              <a:t>Enrollments</a:t>
            </a:r>
            <a:r>
              <a:rPr lang="en-US" sz="2400" dirty="0" smtClean="0"/>
              <a:t>. </a:t>
            </a:r>
            <a:r>
              <a:rPr lang="en-US" sz="1800" dirty="0" smtClean="0"/>
              <a:t>	</a:t>
            </a:r>
          </a:p>
        </p:txBody>
      </p:sp>
      <p:pic>
        <p:nvPicPr>
          <p:cNvPr id="4" name="Picture 3" descr="f0603.JPG"/>
          <p:cNvPicPr>
            <a:picLocks noChangeAspect="1"/>
          </p:cNvPicPr>
          <p:nvPr/>
        </p:nvPicPr>
        <p:blipFill>
          <a:blip r:embed="rId3"/>
          <a:stretch>
            <a:fillRect/>
          </a:stretch>
        </p:blipFill>
        <p:spPr>
          <a:xfrm>
            <a:off x="4191000" y="1676400"/>
            <a:ext cx="4470881" cy="4572000"/>
          </a:xfrm>
          <a:prstGeom prst="rect">
            <a:avLst/>
          </a:prstGeom>
        </p:spPr>
      </p:pic>
    </p:spTree>
  </p:cSld>
  <p:clrMapOvr>
    <a:masterClrMapping/>
  </p:clrMapOvr>
</p:sld>
</file>

<file path=ppt/theme/theme1.xml><?xml version="1.0" encoding="utf-8"?>
<a:theme xmlns:a="http://schemas.openxmlformats.org/drawingml/2006/main" name="template">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Franklin Gothic Medium"/>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3154</TotalTime>
  <Words>3401</Words>
  <Application>Microsoft Office PowerPoint</Application>
  <PresentationFormat>On-screen Show (4:3)</PresentationFormat>
  <Paragraphs>243</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template</vt:lpstr>
      <vt:lpstr>Managing Worksheets</vt:lpstr>
      <vt:lpstr>Objectives</vt:lpstr>
      <vt:lpstr>Software Orientation: Worksheet Management</vt:lpstr>
      <vt:lpstr>Software Orientation: Worksheet Management</vt:lpstr>
      <vt:lpstr>Step-by-Step: Copy a Worksheet</vt:lpstr>
      <vt:lpstr>Step-by-Step: Copy a Worksheet</vt:lpstr>
      <vt:lpstr>Step-by-Step: Copy a Worksheet</vt:lpstr>
      <vt:lpstr>Step-by-Step: Copy a Worksheet</vt:lpstr>
      <vt:lpstr>Step-by-Step: Copy a Worksheet</vt:lpstr>
      <vt:lpstr>Step-by-Step: Rename a Worksheet</vt:lpstr>
      <vt:lpstr>Step-by-Step: Rename a Worksheet</vt:lpstr>
      <vt:lpstr>Step-by-Step: Reposition the Worksheets</vt:lpstr>
      <vt:lpstr>Step-by-Step: Reposition the Worksheets</vt:lpstr>
      <vt:lpstr>Step-by-Step: Hide and Unhide a Worksheet</vt:lpstr>
      <vt:lpstr>Step-by-Step: Hide and Unhide a Worksheet</vt:lpstr>
      <vt:lpstr>Step-by-Step: Insert a New Worksheet</vt:lpstr>
      <vt:lpstr>Step-by-Step: Insert a New Worksheet</vt:lpstr>
      <vt:lpstr>Step-by-Step: Insert a New Worksheet</vt:lpstr>
      <vt:lpstr>Step-by-Step: Delete a Worksheet</vt:lpstr>
      <vt:lpstr>Step-by-Step: Delete a Worksheet</vt:lpstr>
      <vt:lpstr>Step-by-Step: Work with Multiple Worksheets</vt:lpstr>
      <vt:lpstr>Step-by-Step: Work with Multiple Worksheets</vt:lpstr>
      <vt:lpstr>Step-by-Step: Work with Multiple Worksheets</vt:lpstr>
      <vt:lpstr>Step-by-Step: Hide and Unhide Windows</vt:lpstr>
      <vt:lpstr>Step-by-Step: Hide and Unhide Windows</vt:lpstr>
      <vt:lpstr>Step-by-Step: Use Zoom and Freeze</vt:lpstr>
      <vt:lpstr>Step-by-Step: Use Zoom and Freeze</vt:lpstr>
      <vt:lpstr>Step-by-Step: Use Zoom and Freeze</vt:lpstr>
      <vt:lpstr>Step-by-Step: Use the Find Command</vt:lpstr>
      <vt:lpstr>Step-by-Step: Use the Find Command</vt:lpstr>
      <vt:lpstr>Step-by-Step: Use the Find Command</vt:lpstr>
      <vt:lpstr>Step-by-Step: Use the Replace Command</vt:lpstr>
      <vt:lpstr>Step-by-Step: Use the Replace Command</vt:lpstr>
      <vt:lpstr>Step-by-Step: Use the Go To Command</vt:lpstr>
      <vt:lpstr>Step-by-Step: Use the Go To Command</vt:lpstr>
      <vt:lpstr>Step-by-Step: Use the Go To Command</vt:lpstr>
      <vt:lpstr>Lesson 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Box Twelve Communications, Inc.</dc:creator>
  <cp:lastModifiedBy>Jennifer Lartz</cp:lastModifiedBy>
  <cp:revision>175</cp:revision>
  <dcterms:created xsi:type="dcterms:W3CDTF">2011-08-23T14:20:38Z</dcterms:created>
  <dcterms:modified xsi:type="dcterms:W3CDTF">2013-01-20T23:44:02Z</dcterms:modified>
</cp:coreProperties>
</file>