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7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3" r:id="rId16"/>
    <p:sldId id="274" r:id="rId17"/>
    <p:sldId id="275" r:id="rId18"/>
    <p:sldId id="276" r:id="rId19"/>
    <p:sldId id="277" r:id="rId20"/>
    <p:sldId id="278" r:id="rId21"/>
    <p:sldId id="279" r:id="rId22"/>
    <p:sldId id="280" r:id="rId23"/>
    <p:sldId id="281" r:id="rId24"/>
    <p:sldId id="283" r:id="rId25"/>
    <p:sldId id="284" r:id="rId26"/>
    <p:sldId id="286" r:id="rId27"/>
    <p:sldId id="287" r:id="rId28"/>
    <p:sldId id="288" r:id="rId29"/>
    <p:sldId id="289" r:id="rId30"/>
    <p:sldId id="290" r:id="rId31"/>
    <p:sldId id="291" r:id="rId32"/>
    <p:sldId id="292" r:id="rId33"/>
    <p:sldId id="293" r:id="rId34"/>
    <p:sldId id="294" r:id="rId35"/>
    <p:sldId id="295" r:id="rId36"/>
    <p:sldId id="296"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008">
          <p15:clr>
            <a:srgbClr val="A4A3A4"/>
          </p15:clr>
        </p15:guide>
        <p15:guide id="2" pos="288">
          <p15:clr>
            <a:srgbClr val="A4A3A4"/>
          </p15:clr>
        </p15:guide>
        <p15:guide id="3" pos="5424">
          <p15:clr>
            <a:srgbClr val="A4A3A4"/>
          </p15:clr>
        </p15:guide>
        <p15:guide id="4" pos="300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Gambrel" initials="BG" lastIdx="1" clrIdx="0">
    <p:extLst/>
  </p:cmAuthor>
  <p:cmAuthor id="2" name="Rich Kershn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233"/>
    <a:srgbClr val="4EB857"/>
    <a:srgbClr val="009933"/>
    <a:srgbClr val="0072C6"/>
    <a:srgbClr val="0000FF"/>
    <a:srgbClr val="000066"/>
    <a:srgbClr val="0000CC"/>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73" autoAdjust="0"/>
    <p:restoredTop sz="90603" autoAdjust="0"/>
  </p:normalViewPr>
  <p:slideViewPr>
    <p:cSldViewPr>
      <p:cViewPr varScale="1">
        <p:scale>
          <a:sx n="145" d="100"/>
          <a:sy n="145" d="100"/>
        </p:scale>
        <p:origin x="-1016" y="-96"/>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commentAuthors" Target="commentAuthors.xml"/><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80ED1C-4248-4D12-A428-232B8B03309D}" type="datetimeFigureOut">
              <a:rPr lang="en-US"/>
              <a:pPr>
                <a:defRPr/>
              </a:pPr>
              <a:t>8/8/13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8BCDC7-795C-45EE-A9AA-E637D7416180}" type="slidenum">
              <a:rPr lang="en-US"/>
              <a:pPr>
                <a:defRPr/>
              </a:pPr>
              <a:t>‹#›</a:t>
            </a:fld>
            <a:endParaRPr lang="en-US"/>
          </a:p>
        </p:txBody>
      </p:sp>
    </p:spTree>
    <p:extLst>
      <p:ext uri="{BB962C8B-B14F-4D97-AF65-F5344CB8AC3E}">
        <p14:creationId xmlns:p14="http://schemas.microsoft.com/office/powerpoint/2010/main" val="1594674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2DBF21D6-1232-4A45-9874-F1E25BDAB220}" type="slidenum">
              <a:rPr lang="en-US" smtClean="0"/>
              <a:pPr eaLnBrk="1" hangingPunct="1"/>
              <a:t>1</a:t>
            </a:fld>
            <a:endParaRPr lang="en-US" smtClean="0"/>
          </a:p>
        </p:txBody>
      </p:sp>
    </p:spTree>
    <p:extLst>
      <p:ext uri="{BB962C8B-B14F-4D97-AF65-F5344CB8AC3E}">
        <p14:creationId xmlns:p14="http://schemas.microsoft.com/office/powerpoint/2010/main" val="178571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rPr>
              <a:t>Troubleshooting: If you get an error message when entering a basic Excel formula, remember that all formulas must start with an equal sign (=). A function is simply a predefined formula, so you must use the equal sign.</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24</a:t>
            </a:fld>
            <a:endParaRPr lang="en-US"/>
          </a:p>
        </p:txBody>
      </p:sp>
    </p:spTree>
    <p:extLst>
      <p:ext uri="{BB962C8B-B14F-4D97-AF65-F5344CB8AC3E}">
        <p14:creationId xmlns:p14="http://schemas.microsoft.com/office/powerpoint/2010/main" val="3019200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rPr>
              <a:t>Another Way: You can also display formulas in the worksheet by pressing Ctrl + ` (the grave accent mark). The grave accent mark is usually located on a key on the upper-left part of the keyboard.</a:t>
            </a:r>
            <a:endParaRPr lang="en-US" b="0" i="0" u="none" strike="noStrike" baseline="0" smtClean="0">
              <a:latin typeface="Times New Roman"/>
            </a:endParaRP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66</a:t>
            </a:fld>
            <a:endParaRPr lang="en-US"/>
          </a:p>
        </p:txBody>
      </p:sp>
    </p:spTree>
    <p:extLst>
      <p:ext uri="{BB962C8B-B14F-4D97-AF65-F5344CB8AC3E}">
        <p14:creationId xmlns:p14="http://schemas.microsoft.com/office/powerpoint/2010/main" val="4203295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381000" y="6245225"/>
            <a:ext cx="2414336" cy="476250"/>
          </a:xfrm>
          <a:ln/>
        </p:spPr>
        <p:txBody>
          <a:bodyPr/>
          <a:lstStyle>
            <a:lvl1pPr>
              <a:defRPr sz="1050"/>
            </a:lvl1pPr>
          </a:lstStyle>
          <a:p>
            <a:pPr>
              <a:defRPr/>
            </a:pPr>
            <a:r>
              <a:rPr lang="en-US" dirty="0" smtClean="0"/>
              <a:t>© 2014, John Wiley &amp; Sons, Inc.</a:t>
            </a:r>
            <a:endParaRPr lang="en-US" dirty="0"/>
          </a:p>
        </p:txBody>
      </p:sp>
      <p:sp>
        <p:nvSpPr>
          <p:cNvPr id="5" name="Rectangle 5"/>
          <p:cNvSpPr>
            <a:spLocks noGrp="1" noChangeArrowheads="1"/>
          </p:cNvSpPr>
          <p:nvPr>
            <p:ph type="ftr" sz="quarter" idx="11"/>
          </p:nvPr>
        </p:nvSpPr>
        <p:spPr>
          <a:xfrm>
            <a:off x="2795336" y="6245225"/>
            <a:ext cx="3681664" cy="476250"/>
          </a:xfrm>
          <a:ln/>
        </p:spPr>
        <p:txBody>
          <a:bodyPr/>
          <a:lstStyle>
            <a:lvl1pPr>
              <a:defRPr sz="1050"/>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xfrm>
            <a:off x="6477000" y="6245225"/>
            <a:ext cx="2185736" cy="476250"/>
          </a:xfrm>
          <a:ln/>
        </p:spPr>
        <p:txBody>
          <a:bodyPr/>
          <a:lstStyle>
            <a:lvl1pPr>
              <a:defRPr sz="1050"/>
            </a:lvl1pPr>
          </a:lstStyle>
          <a:p>
            <a:pPr>
              <a:defRPr/>
            </a:pPr>
            <a:fld id="{240459FF-3F71-4B7E-B046-907AA8018BDF}" type="slidenum">
              <a:rPr lang="en-US" smtClean="0"/>
              <a:pPr>
                <a:defRPr/>
              </a:pPr>
              <a:t>‹#›</a:t>
            </a:fld>
            <a:endParaRPr lang="en-US"/>
          </a:p>
        </p:txBody>
      </p:sp>
    </p:spTree>
    <p:extLst>
      <p:ext uri="{BB962C8B-B14F-4D97-AF65-F5344CB8AC3E}">
        <p14:creationId xmlns:p14="http://schemas.microsoft.com/office/powerpoint/2010/main" val="229358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4pPr>
              <a:defRPr>
                <a:latin typeface="Segoe UI Light" panose="020B0502040204020203" pitchFamily="34" charset="0"/>
              </a:defRPr>
            </a:lvl4pPr>
            <a:lvl5pPr>
              <a:defRPr>
                <a:latin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C2D24E-22F0-472D-A177-7290747F42E4}" type="slidenum">
              <a:rPr lang="en-US"/>
              <a:pPr>
                <a:defRPr/>
              </a:pPr>
              <a:t>‹#›</a:t>
            </a:fld>
            <a:endParaRPr lang="en-US"/>
          </a:p>
        </p:txBody>
      </p:sp>
    </p:spTree>
    <p:extLst>
      <p:ext uri="{BB962C8B-B14F-4D97-AF65-F5344CB8AC3E}">
        <p14:creationId xmlns:p14="http://schemas.microsoft.com/office/powerpoint/2010/main" val="271021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lvl4pPr>
              <a:defRPr>
                <a:latin typeface="Segoe UI Light" panose="020B0502040204020203" pitchFamily="34" charset="0"/>
              </a:defRPr>
            </a:lvl4pPr>
            <a:lvl5pPr>
              <a:defRPr>
                <a:latin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2DE83-7917-4EFF-B203-C419F0B2909C}" type="slidenum">
              <a:rPr lang="en-US"/>
              <a:pPr>
                <a:defRPr/>
              </a:pPr>
              <a:t>‹#›</a:t>
            </a:fld>
            <a:endParaRPr lang="en-US"/>
          </a:p>
        </p:txBody>
      </p:sp>
    </p:spTree>
    <p:extLst>
      <p:ext uri="{BB962C8B-B14F-4D97-AF65-F5344CB8AC3E}">
        <p14:creationId xmlns:p14="http://schemas.microsoft.com/office/powerpoint/2010/main" val="264101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lvl1pPr>
              <a:defRPr>
                <a:effectLst>
                  <a:outerShdw blurRad="38100" dist="38100" dir="2700000" algn="tl">
                    <a:schemeClr val="bg1"/>
                  </a:outerShdw>
                </a:effectLst>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7066C-25CD-4A3B-B69F-B91E783C25B3}" type="slidenum">
              <a:rPr lang="en-US"/>
              <a:pPr>
                <a:defRPr/>
              </a:pPr>
              <a:t>‹#›</a:t>
            </a:fld>
            <a:endParaRPr lang="en-US"/>
          </a:p>
        </p:txBody>
      </p:sp>
    </p:spTree>
    <p:extLst>
      <p:ext uri="{BB962C8B-B14F-4D97-AF65-F5344CB8AC3E}">
        <p14:creationId xmlns:p14="http://schemas.microsoft.com/office/powerpoint/2010/main" val="1734006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81F87-4CF4-405B-8A3B-6B63DB32E0EF}" type="datetimeFigureOut">
              <a:rPr lang="en-US" smtClean="0"/>
              <a:t>8/8/13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DD174-5DA6-4537-B342-2F827DABC1D3}" type="slidenum">
              <a:rPr lang="en-US" smtClean="0"/>
              <a:t>‹#›</a:t>
            </a:fld>
            <a:endParaRPr lang="en-US"/>
          </a:p>
        </p:txBody>
      </p:sp>
    </p:spTree>
    <p:extLst>
      <p:ext uri="{BB962C8B-B14F-4D97-AF65-F5344CB8AC3E}">
        <p14:creationId xmlns:p14="http://schemas.microsoft.com/office/powerpoint/2010/main" val="3138410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2C6"/>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sz="1050"/>
            </a:lvl1pPr>
          </a:lstStyle>
          <a:p>
            <a:pPr>
              <a:defRPr/>
            </a:pPr>
            <a:r>
              <a:rPr lang="en-US" smtClean="0"/>
              <a:t>© 2014, John Wiley &amp; Sons, Inc.</a:t>
            </a:r>
            <a:endParaRPr lang="en-US" dirty="0"/>
          </a:p>
        </p:txBody>
      </p:sp>
      <p:sp>
        <p:nvSpPr>
          <p:cNvPr id="5" name="Rectangle 5"/>
          <p:cNvSpPr>
            <a:spLocks noGrp="1" noChangeArrowheads="1"/>
          </p:cNvSpPr>
          <p:nvPr>
            <p:ph type="ftr" sz="quarter" idx="11"/>
          </p:nvPr>
        </p:nvSpPr>
        <p:spPr>
          <a:xfrm>
            <a:off x="2743200" y="6245225"/>
            <a:ext cx="3657600" cy="476250"/>
          </a:xfrm>
          <a:ln/>
        </p:spPr>
        <p:txBody>
          <a:bodyPr/>
          <a:lstStyle>
            <a:lvl1pPr>
              <a:defRPr sz="1050"/>
            </a:lvl1pPr>
          </a:lstStyle>
          <a:p>
            <a:pPr>
              <a:defRPr/>
            </a:pPr>
            <a:r>
              <a:rPr lang="en-US" dirty="0" smtClean="0"/>
              <a:t>Microsoft Official Academic Course, Microsoft Word 2013</a:t>
            </a:r>
            <a:endParaRPr lang="en-US" dirty="0"/>
          </a:p>
        </p:txBody>
      </p:sp>
      <p:sp>
        <p:nvSpPr>
          <p:cNvPr id="6" name="Rectangle 6"/>
          <p:cNvSpPr>
            <a:spLocks noGrp="1" noChangeArrowheads="1"/>
          </p:cNvSpPr>
          <p:nvPr>
            <p:ph type="sldNum" sz="quarter" idx="12"/>
          </p:nvPr>
        </p:nvSpPr>
        <p:spPr>
          <a:ln/>
        </p:spPr>
        <p:txBody>
          <a:bodyPr/>
          <a:lstStyle>
            <a:lvl1pPr>
              <a:defRPr sz="1050"/>
            </a:lvl1pPr>
          </a:lstStyle>
          <a:p>
            <a:pPr>
              <a:defRPr/>
            </a:pPr>
            <a:fld id="{4453F413-A379-4AA4-A6AE-7C7FDF82C384}" type="slidenum">
              <a:rPr lang="en-US" smtClean="0"/>
              <a:pPr>
                <a:defRPr/>
              </a:pPr>
              <a:t>‹#›</a:t>
            </a:fld>
            <a:endParaRPr lang="en-US" dirty="0"/>
          </a:p>
        </p:txBody>
      </p:sp>
    </p:spTree>
    <p:extLst>
      <p:ext uri="{BB962C8B-B14F-4D97-AF65-F5344CB8AC3E}">
        <p14:creationId xmlns:p14="http://schemas.microsoft.com/office/powerpoint/2010/main" val="143206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F097D-FD51-42BB-BF26-7FAFAC6D60B7}" type="slidenum">
              <a:rPr lang="en-US"/>
              <a:pPr>
                <a:defRPr/>
              </a:pPr>
              <a:t>‹#›</a:t>
            </a:fld>
            <a:endParaRPr lang="en-US"/>
          </a:p>
        </p:txBody>
      </p:sp>
    </p:spTree>
    <p:extLst>
      <p:ext uri="{BB962C8B-B14F-4D97-AF65-F5344CB8AC3E}">
        <p14:creationId xmlns:p14="http://schemas.microsoft.com/office/powerpoint/2010/main" val="157649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atin typeface="Segoe UI Light" panose="020B0502040204020203" pitchFamily="34" charset="0"/>
              </a:defRPr>
            </a:lvl4pPr>
            <a:lvl5pPr>
              <a:defRPr sz="1800">
                <a:latin typeface="Segoe UI Light"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atin typeface="Segoe UI Light" panose="020B0502040204020203" pitchFamily="34" charset="0"/>
              </a:defRPr>
            </a:lvl4pPr>
            <a:lvl5pPr>
              <a:defRPr sz="1800">
                <a:latin typeface="Segoe UI Light"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B5463-1AC5-44D9-A7E0-25B4A933145A}" type="slidenum">
              <a:rPr lang="en-US"/>
              <a:pPr>
                <a:defRPr/>
              </a:pPr>
              <a:t>‹#›</a:t>
            </a:fld>
            <a:endParaRPr lang="en-US"/>
          </a:p>
        </p:txBody>
      </p:sp>
    </p:spTree>
    <p:extLst>
      <p:ext uri="{BB962C8B-B14F-4D97-AF65-F5344CB8AC3E}">
        <p14:creationId xmlns:p14="http://schemas.microsoft.com/office/powerpoint/2010/main" val="39136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atin typeface="Segoe UI Light" panose="020B0502040204020203" pitchFamily="34" charset="0"/>
              </a:defRPr>
            </a:lvl4pPr>
            <a:lvl5pPr>
              <a:defRPr sz="1600">
                <a:latin typeface="Segoe UI Light" panose="020B050204020402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atin typeface="Segoe UI Light" panose="020B0502040204020203" pitchFamily="34" charset="0"/>
              </a:defRPr>
            </a:lvl4pPr>
            <a:lvl5pPr>
              <a:defRPr sz="1600">
                <a:latin typeface="Segoe UI Light" panose="020B050204020402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6C543E-908C-43D6-A406-AFACB94C8388}" type="slidenum">
              <a:rPr lang="en-US"/>
              <a:pPr>
                <a:defRPr/>
              </a:pPr>
              <a:t>‹#›</a:t>
            </a:fld>
            <a:endParaRPr lang="en-US"/>
          </a:p>
        </p:txBody>
      </p:sp>
    </p:spTree>
    <p:extLst>
      <p:ext uri="{BB962C8B-B14F-4D97-AF65-F5344CB8AC3E}">
        <p14:creationId xmlns:p14="http://schemas.microsoft.com/office/powerpoint/2010/main" val="327920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BFF6DF-3303-4C48-854A-FA250DD79FB4}" type="slidenum">
              <a:rPr lang="en-US"/>
              <a:pPr>
                <a:defRPr/>
              </a:pPr>
              <a:t>‹#›</a:t>
            </a:fld>
            <a:endParaRPr lang="en-US"/>
          </a:p>
        </p:txBody>
      </p:sp>
    </p:spTree>
    <p:extLst>
      <p:ext uri="{BB962C8B-B14F-4D97-AF65-F5344CB8AC3E}">
        <p14:creationId xmlns:p14="http://schemas.microsoft.com/office/powerpoint/2010/main" val="234210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C3ADB1-AE50-4B45-8824-17FB8311405F}" type="slidenum">
              <a:rPr lang="en-US"/>
              <a:pPr>
                <a:defRPr/>
              </a:pPr>
              <a:t>‹#›</a:t>
            </a:fld>
            <a:endParaRPr lang="en-US"/>
          </a:p>
        </p:txBody>
      </p:sp>
    </p:spTree>
    <p:extLst>
      <p:ext uri="{BB962C8B-B14F-4D97-AF65-F5344CB8AC3E}">
        <p14:creationId xmlns:p14="http://schemas.microsoft.com/office/powerpoint/2010/main" val="30882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atin typeface="Segoe UI Light" panose="020B0502040204020203" pitchFamily="34" charset="0"/>
              </a:defRPr>
            </a:lvl4pPr>
            <a:lvl5pPr>
              <a:defRPr sz="2000">
                <a:latin typeface="Segoe UI Light" panose="020B0502040204020203"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8FCE9E-789B-4FAD-AE65-1A54666FD9FC}" type="slidenum">
              <a:rPr lang="en-US"/>
              <a:pPr>
                <a:defRPr/>
              </a:pPr>
              <a:t>‹#›</a:t>
            </a:fld>
            <a:endParaRPr lang="en-US"/>
          </a:p>
        </p:txBody>
      </p:sp>
    </p:spTree>
    <p:extLst>
      <p:ext uri="{BB962C8B-B14F-4D97-AF65-F5344CB8AC3E}">
        <p14:creationId xmlns:p14="http://schemas.microsoft.com/office/powerpoint/2010/main" val="305795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4E121-91E1-4C60-A5AB-A63ED2F86162}" type="slidenum">
              <a:rPr lang="en-US"/>
              <a:pPr>
                <a:defRPr/>
              </a:pPr>
              <a:t>‹#›</a:t>
            </a:fld>
            <a:endParaRPr lang="en-US"/>
          </a:p>
        </p:txBody>
      </p:sp>
    </p:spTree>
    <p:extLst>
      <p:ext uri="{BB962C8B-B14F-4D97-AF65-F5344CB8AC3E}">
        <p14:creationId xmlns:p14="http://schemas.microsoft.com/office/powerpoint/2010/main" val="39979739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233"/>
        </a:solidFill>
        <a:effectLst/>
      </p:bgPr>
    </p:bg>
    <p:spTree>
      <p:nvGrpSpPr>
        <p:cNvPr id="1" name=""/>
        <p:cNvGrpSpPr/>
        <p:nvPr/>
      </p:nvGrpSpPr>
      <p:grpSpPr>
        <a:xfrm>
          <a:off x="0" y="0"/>
          <a:ext cx="0" cy="0"/>
          <a:chOff x="0" y="0"/>
          <a:chExt cx="0" cy="0"/>
        </a:xfrm>
      </p:grpSpPr>
      <p:sp>
        <p:nvSpPr>
          <p:cNvPr id="7" name="Rectangle 6"/>
          <p:cNvSpPr/>
          <p:nvPr/>
        </p:nvSpPr>
        <p:spPr>
          <a:xfrm>
            <a:off x="304800" y="328613"/>
            <a:ext cx="8532813" cy="6197600"/>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435546"/>
            <a:ext cx="8306809" cy="603387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30" name="Straight Connector 7"/>
          <p:cNvCxnSpPr>
            <a:cxnSpLocks noChangeShapeType="1"/>
          </p:cNvCxnSpPr>
          <p:nvPr/>
        </p:nvCxnSpPr>
        <p:spPr bwMode="auto">
          <a:xfrm>
            <a:off x="533400" y="1447800"/>
            <a:ext cx="8077200" cy="1588"/>
          </a:xfrm>
          <a:prstGeom prst="line">
            <a:avLst/>
          </a:prstGeom>
          <a:noFill/>
          <a:ln w="57150" algn="ctr">
            <a:solidFill>
              <a:srgbClr val="007233"/>
            </a:solidFill>
            <a:round/>
            <a:headEnd/>
            <a:tailEnd/>
          </a:ln>
          <a:extLst>
            <a:ext uri="{909E8E84-426E-40dd-AFC4-6F175D3DCCD1}">
              <a14:hiddenFill xmlns:a14="http://schemas.microsoft.com/office/drawing/2010/main">
                <a:noFill/>
              </a14:hiddenFill>
            </a:ext>
          </a:extLst>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2" name="Rectangle 3"/>
          <p:cNvSpPr>
            <a:spLocks noGrp="1" noChangeArrowheads="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149509" name="Rectangle 5"/>
          <p:cNvSpPr>
            <a:spLocks noGrp="1" noChangeArrowheads="1"/>
          </p:cNvSpPr>
          <p:nvPr>
            <p:ph type="ftr" sz="quarter" idx="3"/>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Lst>
  <p:hf hdr="0"/>
  <p:txStyles>
    <p:titleStyle>
      <a:lvl1pPr algn="l" rtl="0" eaLnBrk="1" fontAlgn="base" hangingPunct="1">
        <a:spcBef>
          <a:spcPct val="0"/>
        </a:spcBef>
        <a:spcAft>
          <a:spcPct val="0"/>
        </a:spcAft>
        <a:defRPr sz="3200">
          <a:solidFill>
            <a:srgbClr val="007233"/>
          </a:solidFill>
          <a:effectLst>
            <a:outerShdw blurRad="38100" dist="38100" dir="2700000" algn="tl">
              <a:schemeClr val="bg1"/>
            </a:outerShdw>
          </a:effectLst>
          <a:latin typeface="Segoe UI Semibold" panose="020B0702040204020203" pitchFamily="34" charset="0"/>
          <a:ea typeface="+mj-ea"/>
          <a:cs typeface="+mj-cs"/>
        </a:defRPr>
      </a:lvl1pPr>
      <a:lvl2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1" fontAlgn="base" hangingPunct="1">
        <a:spcBef>
          <a:spcPct val="20000"/>
        </a:spcBef>
        <a:spcAft>
          <a:spcPct val="0"/>
        </a:spcAft>
        <a:buClr>
          <a:srgbClr val="007233"/>
        </a:buClr>
        <a:buFont typeface="Arial"/>
        <a:buChar char="•"/>
        <a:defRPr sz="2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971550" indent="-514350" algn="l" rtl="0" eaLnBrk="1" fontAlgn="base" hangingPunct="1">
        <a:spcBef>
          <a:spcPct val="20000"/>
        </a:spcBef>
        <a:spcAft>
          <a:spcPct val="0"/>
        </a:spcAft>
        <a:buClr>
          <a:srgbClr val="007233"/>
        </a:buClr>
        <a:buFont typeface="+mj-lt"/>
        <a:buAutoNum type="arabicPeriod"/>
        <a:defRPr sz="2200">
          <a:solidFill>
            <a:schemeClr val="tx1"/>
          </a:solidFill>
          <a:latin typeface="Segoe UI Semilight" panose="020B0402040204020203" pitchFamily="34" charset="0"/>
          <a:cs typeface="Segoe UI Semilight" panose="020B0402040204020203" pitchFamily="34" charset="0"/>
        </a:defRPr>
      </a:lvl2pPr>
      <a:lvl3pPr marL="914400" indent="0" algn="l" rtl="0" eaLnBrk="1" fontAlgn="base" hangingPunct="1">
        <a:spcBef>
          <a:spcPct val="20000"/>
        </a:spcBef>
        <a:spcAft>
          <a:spcPct val="0"/>
        </a:spcAft>
        <a:buClr>
          <a:schemeClr val="tx1"/>
        </a:buClr>
        <a:buNone/>
        <a:defRPr sz="1400">
          <a:solidFill>
            <a:schemeClr val="tx1"/>
          </a:solidFill>
          <a:latin typeface="Segoe UI Light" panose="020B0502040204020203" pitchFamily="34" charset="0"/>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png"/><Relationship Id="rId3" Type="http://schemas.openxmlformats.org/officeDocument/2006/relationships/image" Target="../media/image2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1452563"/>
            <a:ext cx="9144000" cy="3043237"/>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1528074"/>
            <a:ext cx="8306809" cy="2889482"/>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idx="4294967295"/>
          </p:nvPr>
        </p:nvSpPr>
        <p:spPr>
          <a:xfrm>
            <a:off x="129381" y="3405753"/>
            <a:ext cx="8534400" cy="898525"/>
          </a:xfrm>
        </p:spPr>
        <p:txBody>
          <a:bodyPr lIns="45720" rIns="45720">
            <a:normAutofit/>
          </a:bodyPr>
          <a:lstStyle/>
          <a:p>
            <a:pPr algn="r" eaLnBrk="1" hangingPunct="1">
              <a:defRPr/>
            </a:pPr>
            <a:r>
              <a:rPr lang="en-US" sz="4200" dirty="0" smtClean="0">
                <a:effectLst>
                  <a:outerShdw algn="tl">
                    <a:srgbClr val="000000"/>
                  </a:outerShdw>
                </a:effectLst>
              </a:rPr>
              <a:t>Using Function</a:t>
            </a:r>
          </a:p>
        </p:txBody>
      </p:sp>
      <p:sp>
        <p:nvSpPr>
          <p:cNvPr id="2055" name="Subtitle 2"/>
          <p:cNvSpPr>
            <a:spLocks noGrp="1"/>
          </p:cNvSpPr>
          <p:nvPr>
            <p:ph type="body" idx="1"/>
          </p:nvPr>
        </p:nvSpPr>
        <p:spPr>
          <a:xfrm>
            <a:off x="304800" y="3124200"/>
            <a:ext cx="8183563" cy="533400"/>
          </a:xfrm>
        </p:spPr>
        <p:txBody>
          <a:bodyPr lIns="182880" tIns="0"/>
          <a:lstStyle/>
          <a:p>
            <a:pPr marL="36513" indent="0" algn="r" eaLnBrk="1" hangingPunct="1">
              <a:spcBef>
                <a:spcPct val="0"/>
              </a:spcBef>
              <a:buFontTx/>
              <a:buNone/>
            </a:pPr>
            <a:r>
              <a:rPr lang="en-US" sz="2800" smtClean="0">
                <a:solidFill>
                  <a:srgbClr val="007233"/>
                </a:solidFill>
              </a:rPr>
              <a:t>Lesson 5</a:t>
            </a:r>
            <a:endParaRPr lang="en-US" sz="2800" dirty="0" smtClean="0">
              <a:solidFill>
                <a:srgbClr val="007233"/>
              </a:solidFill>
            </a:endParaRPr>
          </a:p>
        </p:txBody>
      </p:sp>
      <p:sp>
        <p:nvSpPr>
          <p:cNvPr id="3" name="Date Placeholder 2"/>
          <p:cNvSpPr>
            <a:spLocks noGrp="1"/>
          </p:cNvSpPr>
          <p:nvPr>
            <p:ph type="dt" sz="half" idx="10"/>
          </p:nvPr>
        </p:nvSpPr>
        <p:spPr/>
        <p:txBody>
          <a:bodyPr/>
          <a:lstStyle/>
          <a:p>
            <a:pPr>
              <a:defRPr/>
            </a:pPr>
            <a:r>
              <a:rPr lang="en-US" dirty="0" smtClean="0">
                <a:solidFill>
                  <a:schemeClr val="bg1"/>
                </a:solidFill>
              </a:rPr>
              <a:t>© 2014, John Wiley &amp; Sons, Inc.</a:t>
            </a:r>
            <a:endParaRPr lang="en-US" dirty="0">
              <a:solidFill>
                <a:schemeClr val="bg1"/>
              </a:solidFill>
            </a:endParaRPr>
          </a:p>
        </p:txBody>
      </p:sp>
      <p:sp>
        <p:nvSpPr>
          <p:cNvPr id="4" name="Footer Placeholder 3"/>
          <p:cNvSpPr>
            <a:spLocks noGrp="1"/>
          </p:cNvSpPr>
          <p:nvPr>
            <p:ph type="ftr" sz="quarter" idx="11"/>
          </p:nvPr>
        </p:nvSpPr>
        <p:spPr/>
        <p:txBody>
          <a:bodyPr/>
          <a:lstStyle/>
          <a:p>
            <a:pPr>
              <a:defRPr/>
            </a:pPr>
            <a:r>
              <a:rPr lang="en-US" dirty="0" smtClean="0">
                <a:solidFill>
                  <a:schemeClr val="bg1"/>
                </a:solidFill>
              </a:rPr>
              <a:t>Microsoft Official Academic Course, Microsoft Word 2013</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4453F413-A379-4AA4-A6AE-7C7FDF82C384}" type="slidenum">
              <a:rPr lang="en-US" smtClean="0">
                <a:solidFill>
                  <a:schemeClr val="bg1"/>
                </a:solidFill>
              </a:rPr>
              <a:pPr>
                <a:defRPr/>
              </a:pPr>
              <a:t>1</a:t>
            </a:fld>
            <a:endParaRPr lang="en-US" dirty="0">
              <a:solidFill>
                <a:schemeClr val="bg1"/>
              </a:solidFill>
            </a:endParaRPr>
          </a:p>
        </p:txBody>
      </p:sp>
      <p:sp>
        <p:nvSpPr>
          <p:cNvPr id="10" name="Title 1"/>
          <p:cNvSpPr txBox="1">
            <a:spLocks/>
          </p:cNvSpPr>
          <p:nvPr/>
        </p:nvSpPr>
        <p:spPr>
          <a:xfrm>
            <a:off x="152400" y="1828800"/>
            <a:ext cx="8534400" cy="898525"/>
          </a:xfrm>
          <a:prstGeom prst="rect">
            <a:avLst/>
          </a:prstGeom>
        </p:spPr>
        <p:txBody>
          <a:bodyPr vert="horz" lIns="45720" tIns="45720" rIns="45720" bIns="45720" rtlCol="0" anchor="ctr">
            <a:normAutofit/>
          </a:bodyPr>
          <a:lstStyle>
            <a:lvl1pPr algn="l" defTabSz="685800" rtl="0" eaLnBrk="1" latinLnBrk="0" hangingPunct="1">
              <a:lnSpc>
                <a:spcPct val="90000"/>
              </a:lnSpc>
              <a:spcBef>
                <a:spcPct val="0"/>
              </a:spcBef>
              <a:buNone/>
              <a:defRPr sz="3300" kern="1200">
                <a:solidFill>
                  <a:srgbClr val="0000CC"/>
                </a:solidFill>
                <a:latin typeface="+mj-lt"/>
                <a:ea typeface="+mj-ea"/>
                <a:cs typeface="+mj-cs"/>
              </a:defRPr>
            </a:lvl1pPr>
          </a:lstStyle>
          <a:p>
            <a:pPr algn="ctr" fontAlgn="auto">
              <a:spcAft>
                <a:spcPts val="0"/>
              </a:spcAft>
              <a:defRPr/>
            </a:pPr>
            <a:r>
              <a:rPr lang="en-US" sz="4800" b="1" dirty="0" smtClean="0">
                <a:solidFill>
                  <a:srgbClr val="007233"/>
                </a:solidFill>
                <a:latin typeface="Segoe UI Semibold" panose="020B0702040204020203" pitchFamily="34" charset="0"/>
              </a:rPr>
              <a:t>Microsoft</a:t>
            </a:r>
            <a:r>
              <a:rPr lang="en-US" sz="4800" b="1" dirty="0" smtClean="0">
                <a:solidFill>
                  <a:srgbClr val="007233"/>
                </a:solidFill>
                <a:latin typeface="+mn-lt"/>
              </a:rPr>
              <a:t> </a:t>
            </a:r>
            <a:r>
              <a:rPr lang="en-US" sz="4800" b="1" dirty="0" smtClean="0">
                <a:solidFill>
                  <a:srgbClr val="4EB857"/>
                </a:solidFill>
                <a:latin typeface="+mn-lt"/>
              </a:rPr>
              <a:t>Excel 2013</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rPr>
              <a:t>Step by Step: Explore Functions</a:t>
            </a:r>
          </a:p>
        </p:txBody>
      </p:sp>
      <p:sp>
        <p:nvSpPr>
          <p:cNvPr id="3" name="Text Placeholder 2"/>
          <p:cNvSpPr>
            <a:spLocks noGrp="1"/>
          </p:cNvSpPr>
          <p:nvPr>
            <p:ph type="body" idx="1"/>
          </p:nvPr>
        </p:nvSpPr>
        <p:spPr/>
        <p:txBody>
          <a:bodyPr/>
          <a:lstStyle/>
          <a:p>
            <a:pPr lvl="0"/>
            <a:r>
              <a:rPr lang="en-US">
                <a:latin typeface="Segoe"/>
              </a:rPr>
              <a:t>Even functions that require no arguments must still have parentheses following the name, as in =TODAY(). The table below lists common Excel functions. </a:t>
            </a:r>
          </a:p>
          <a:p>
            <a:endParaRPr lang="en-US"/>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10</a:t>
            </a:fld>
            <a:endParaRPr lang="en-US" dirty="0"/>
          </a:p>
        </p:txBody>
      </p:sp>
      <p:pic>
        <p:nvPicPr>
          <p:cNvPr id="7" name="Picture 6" descr="table05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172" y="2901731"/>
            <a:ext cx="6253656" cy="3186104"/>
          </a:xfrm>
          <a:prstGeom prst="rect">
            <a:avLst/>
          </a:prstGeom>
        </p:spPr>
      </p:pic>
    </p:spTree>
    <p:extLst>
      <p:ext uri="{BB962C8B-B14F-4D97-AF65-F5344CB8AC3E}">
        <p14:creationId xmlns:p14="http://schemas.microsoft.com/office/powerpoint/2010/main" val="2571613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Displaying Dates and Times with Functions</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When you see a date in a worksheet, it’s actually a numeric value formatted to look like a date. The same principle applies to time. </a:t>
            </a:r>
          </a:p>
          <a:p>
            <a:pPr marR="0" lvl="0" rtl="0"/>
            <a:r>
              <a:rPr lang="en-US" b="0" i="0" u="none" strike="noStrike" baseline="0" smtClean="0">
                <a:latin typeface="Segoe"/>
              </a:rPr>
              <a:t>Two functions display the current date and/or time in a worksheet: NOW and TODAY. NOW returns the current date and time, whereas TODAY returns the current date but not the time. </a:t>
            </a:r>
          </a:p>
          <a:p>
            <a:pPr marR="0" lvl="0" rtl="0"/>
            <a:r>
              <a:rPr lang="en-US" b="0" i="0" u="none" strike="noStrike" baseline="0" smtClean="0">
                <a:latin typeface="Segoe"/>
              </a:rPr>
              <a:t>Neither of these functions uses arguments, so you insert blank parentheses after them. With NOW and TODAY, you can create automatically updated dates and times in worksheets that you frequently revisit and update.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11</a:t>
            </a:fld>
            <a:endParaRPr lang="en-US" dirty="0"/>
          </a:p>
        </p:txBody>
      </p:sp>
    </p:spTree>
    <p:extLst>
      <p:ext uri="{BB962C8B-B14F-4D97-AF65-F5344CB8AC3E}">
        <p14:creationId xmlns:p14="http://schemas.microsoft.com/office/powerpoint/2010/main" val="1670680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Exploring Dates</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Excel stores dates as sequential serial numbers. By default, January 1, 1900</a:t>
            </a:r>
            <a:r>
              <a:rPr lang="en-US" b="0" i="0" u="none" strike="noStrike" baseline="0" smtClean="0">
                <a:latin typeface="Times New Roman"/>
              </a:rPr>
              <a:t>,</a:t>
            </a:r>
            <a:r>
              <a:rPr lang="en-US" b="0" i="0" u="none" strike="noStrike" baseline="0" smtClean="0">
                <a:latin typeface="Segoe"/>
              </a:rPr>
              <a:t> is serial number 1, and January 2, 1900</a:t>
            </a:r>
            <a:r>
              <a:rPr lang="en-US" b="0" i="0" u="none" strike="noStrike" baseline="0" smtClean="0">
                <a:latin typeface="Times New Roman"/>
              </a:rPr>
              <a:t>,</a:t>
            </a:r>
            <a:r>
              <a:rPr lang="en-US" b="0" i="0" u="none" strike="noStrike" baseline="0" smtClean="0">
                <a:latin typeface="Segoe"/>
              </a:rPr>
              <a:t> is serial number 2, and so on. </a:t>
            </a:r>
          </a:p>
          <a:p>
            <a:pPr marR="0" lvl="0" rtl="0"/>
            <a:r>
              <a:rPr lang="en-US" b="0" i="0" u="none" strike="noStrike" baseline="0" smtClean="0">
                <a:latin typeface="Segoe"/>
              </a:rPr>
              <a:t>Each date is a number that represents the number of days that have elapsed since January 1, 1900. </a:t>
            </a:r>
          </a:p>
          <a:p>
            <a:pPr marR="0" lvl="0" rtl="0"/>
            <a:r>
              <a:rPr lang="en-US" b="0" i="0" u="none" strike="noStrike" baseline="0" smtClean="0">
                <a:latin typeface="Segoe"/>
              </a:rPr>
              <a:t>You can add, subtract, multiply, and divide using a date, just as you can with any other number. How the date is displayed depends on the format you assign to it.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12</a:t>
            </a:fld>
            <a:endParaRPr lang="en-US" dirty="0"/>
          </a:p>
        </p:txBody>
      </p:sp>
    </p:spTree>
    <p:extLst>
      <p:ext uri="{BB962C8B-B14F-4D97-AF65-F5344CB8AC3E}">
        <p14:creationId xmlns:p14="http://schemas.microsoft.com/office/powerpoint/2010/main" val="3506181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Explore Dates</a:t>
            </a:r>
          </a:p>
        </p:txBody>
      </p:sp>
      <p:sp>
        <p:nvSpPr>
          <p:cNvPr id="3" name="Text Placeholder 2"/>
          <p:cNvSpPr>
            <a:spLocks noGrp="1"/>
          </p:cNvSpPr>
          <p:nvPr>
            <p:ph type="body" idx="1"/>
          </p:nvPr>
        </p:nvSpPr>
        <p:spPr/>
        <p:txBody>
          <a:bodyPr/>
          <a:lstStyle/>
          <a:p>
            <a:pPr marR="0" lvl="0" rtl="0"/>
            <a:r>
              <a:rPr lang="en-US" sz="2000" b="1" i="0" u="none" strike="noStrike" baseline="0" smtClean="0">
                <a:latin typeface="Segoe"/>
              </a:rPr>
              <a:t>GET READY. USE</a:t>
            </a:r>
            <a:r>
              <a:rPr lang="en-US" sz="2000" b="0" i="0" u="none" strike="noStrike" baseline="0" smtClean="0">
                <a:latin typeface="Segoe"/>
              </a:rPr>
              <a:t> the workbook you created in the previous exercise.</a:t>
            </a:r>
          </a:p>
          <a:p>
            <a:pPr marR="0" lvl="1" rtl="0"/>
            <a:r>
              <a:rPr lang="en-US" sz="2000" b="0" i="0" u="none" strike="noStrike" baseline="0" smtClean="0">
                <a:latin typeface="Segoe"/>
              </a:rPr>
              <a:t>In cell A2, type </a:t>
            </a:r>
            <a:r>
              <a:rPr lang="en-US" sz="2000" b="1" i="0" u="none" strike="noStrike" baseline="0" smtClean="0">
                <a:latin typeface="Segoe"/>
              </a:rPr>
              <a:t>1/10/1900</a:t>
            </a:r>
            <a:r>
              <a:rPr lang="en-US" sz="2000" b="0" i="0" u="none" strike="noStrike" baseline="0" smtClean="0">
                <a:latin typeface="Segoe"/>
              </a:rPr>
              <a:t> and press </a:t>
            </a:r>
            <a:r>
              <a:rPr lang="en-US" sz="2000" b="1" i="0" u="none" strike="noStrike" baseline="0" smtClean="0">
                <a:latin typeface="Segoe"/>
              </a:rPr>
              <a:t>Enter</a:t>
            </a:r>
            <a:r>
              <a:rPr lang="en-US" sz="2000" b="0" i="0" u="none" strike="noStrike" baseline="0" smtClean="0">
                <a:latin typeface="Segoe"/>
              </a:rPr>
              <a:t>. </a:t>
            </a:r>
          </a:p>
          <a:p>
            <a:pPr marR="0" lvl="1" rtl="0"/>
            <a:r>
              <a:rPr lang="en-US" sz="2000" b="0" i="0" u="none" strike="noStrike" baseline="0" smtClean="0">
                <a:latin typeface="Segoe"/>
              </a:rPr>
              <a:t>Select cell </a:t>
            </a:r>
            <a:r>
              <a:rPr lang="en-US" sz="2000" b="1" i="0" u="none" strike="noStrike" baseline="0" smtClean="0">
                <a:latin typeface="Segoe"/>
              </a:rPr>
              <a:t>A2</a:t>
            </a:r>
            <a:r>
              <a:rPr lang="en-US" sz="2000" b="0" i="0" u="none" strike="noStrike" baseline="0" smtClean="0">
                <a:latin typeface="Times New Roman"/>
              </a:rPr>
              <a:t>.</a:t>
            </a:r>
          </a:p>
          <a:p>
            <a:pPr lvl="1"/>
            <a:r>
              <a:rPr lang="en-US" sz="2000">
                <a:latin typeface="Segoe"/>
              </a:rPr>
              <a:t>On the HOME tab, in the </a:t>
            </a:r>
            <a:br>
              <a:rPr lang="en-US" sz="2000">
                <a:latin typeface="Segoe"/>
              </a:rPr>
            </a:br>
            <a:r>
              <a:rPr lang="en-US" sz="2000">
                <a:latin typeface="Segoe"/>
              </a:rPr>
              <a:t>Number group, open the </a:t>
            </a:r>
            <a:br>
              <a:rPr lang="en-US" sz="2000">
                <a:latin typeface="Segoe"/>
              </a:rPr>
            </a:br>
            <a:r>
              <a:rPr lang="en-US" sz="2000" b="1">
                <a:latin typeface="Segoe"/>
              </a:rPr>
              <a:t>Number Format</a:t>
            </a:r>
            <a:r>
              <a:rPr lang="en-US" sz="2000">
                <a:latin typeface="Segoe"/>
              </a:rPr>
              <a:t> menu </a:t>
            </a:r>
            <a:br>
              <a:rPr lang="en-US" sz="2000">
                <a:latin typeface="Segoe"/>
              </a:rPr>
            </a:br>
            <a:r>
              <a:rPr lang="en-US" sz="2000">
                <a:latin typeface="Segoe"/>
              </a:rPr>
              <a:t>and select </a:t>
            </a:r>
            <a:r>
              <a:rPr lang="en-US" sz="2000" b="1">
                <a:latin typeface="Segoe"/>
              </a:rPr>
              <a:t>General</a:t>
            </a:r>
            <a:r>
              <a:rPr lang="en-US" sz="2000">
                <a:latin typeface="Segoe"/>
              </a:rPr>
              <a:t>. The </a:t>
            </a:r>
            <a:br>
              <a:rPr lang="en-US" sz="2000">
                <a:latin typeface="Segoe"/>
              </a:rPr>
            </a:br>
            <a:r>
              <a:rPr lang="en-US" sz="2000">
                <a:latin typeface="Segoe"/>
              </a:rPr>
              <a:t>value in A2 changes to </a:t>
            </a:r>
            <a:r>
              <a:rPr lang="en-US" sz="2000" i="1">
                <a:latin typeface="Segoe"/>
              </a:rPr>
              <a:t>10</a:t>
            </a:r>
            <a:r>
              <a:rPr lang="en-US" sz="2000">
                <a:latin typeface="Segoe"/>
              </a:rPr>
              <a:t> </a:t>
            </a:r>
            <a:br>
              <a:rPr lang="en-US" sz="2000">
                <a:latin typeface="Segoe"/>
              </a:rPr>
            </a:br>
            <a:r>
              <a:rPr lang="en-US" sz="2000">
                <a:latin typeface="Segoe"/>
              </a:rPr>
              <a:t>(right). When you enter a </a:t>
            </a:r>
            <a:br>
              <a:rPr lang="en-US" sz="2000">
                <a:latin typeface="Segoe"/>
              </a:rPr>
            </a:br>
            <a:r>
              <a:rPr lang="en-US" sz="2000">
                <a:latin typeface="Segoe"/>
              </a:rPr>
              <a:t>date manually into Excel, the format of the cell automatically changes to Date. Because the date 1/10/1900 is the tenth day after (and including) January 1, 1900, the value is </a:t>
            </a:r>
            <a:r>
              <a:rPr lang="en-US" sz="2000" i="1">
                <a:latin typeface="Segoe"/>
              </a:rPr>
              <a:t>10</a:t>
            </a:r>
            <a:r>
              <a:rPr lang="en-US" sz="2000">
                <a:latin typeface="Segoe"/>
              </a:rPr>
              <a:t>. Excel’s Date format displays the value as a date, and the General format displays the value as a number.</a:t>
            </a:r>
          </a:p>
          <a:p>
            <a:pPr marR="0" lvl="1" rtl="0"/>
            <a:endParaRPr lang="en-US" sz="2000"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13</a:t>
            </a:fld>
            <a:endParaRPr lang="en-US" dirty="0"/>
          </a:p>
        </p:txBody>
      </p:sp>
      <p:pic>
        <p:nvPicPr>
          <p:cNvPr id="7" name="Picture 6" descr="05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394607"/>
            <a:ext cx="3949700" cy="2159000"/>
          </a:xfrm>
          <a:prstGeom prst="rect">
            <a:avLst/>
          </a:prstGeom>
        </p:spPr>
      </p:pic>
    </p:spTree>
    <p:extLst>
      <p:ext uri="{BB962C8B-B14F-4D97-AF65-F5344CB8AC3E}">
        <p14:creationId xmlns:p14="http://schemas.microsoft.com/office/powerpoint/2010/main" val="3827871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Explore Dates</a:t>
            </a:r>
          </a:p>
        </p:txBody>
      </p:sp>
      <p:sp>
        <p:nvSpPr>
          <p:cNvPr id="3" name="Text Placeholder 2"/>
          <p:cNvSpPr>
            <a:spLocks noGrp="1"/>
          </p:cNvSpPr>
          <p:nvPr>
            <p:ph type="body" idx="1"/>
          </p:nvPr>
        </p:nvSpPr>
        <p:spPr/>
        <p:txBody>
          <a:bodyPr/>
          <a:lstStyle/>
          <a:p>
            <a:pPr marR="0" lvl="1" rtl="0">
              <a:buFont typeface="+mj-lt"/>
              <a:buAutoNum type="arabicPeriod" startAt="4"/>
            </a:pPr>
            <a:r>
              <a:rPr lang="en-US" sz="2000" b="0" i="0" u="none" strike="noStrike" baseline="0" smtClean="0">
                <a:latin typeface="Segoe"/>
              </a:rPr>
              <a:t>With A2 still selected, change the number format to</a:t>
            </a:r>
            <a:r>
              <a:rPr lang="en-US" sz="2000" b="1" i="0" u="none" strike="noStrike" baseline="0" smtClean="0">
                <a:latin typeface="Segoe"/>
              </a:rPr>
              <a:t> Short Date</a:t>
            </a:r>
            <a:r>
              <a:rPr lang="en-US" sz="2000" b="0" i="0" u="none" strike="noStrike" baseline="0" smtClean="0">
                <a:latin typeface="Segoe"/>
              </a:rPr>
              <a:t> using the Number Format menu. The cell displays </a:t>
            </a:r>
            <a:r>
              <a:rPr lang="en-US" sz="2000" b="0" i="1" u="none" strike="noStrike" baseline="0" smtClean="0">
                <a:latin typeface="Segoe"/>
              </a:rPr>
              <a:t>1/10/1900</a:t>
            </a:r>
            <a:r>
              <a:rPr lang="en-US" sz="2000" b="0" i="0" u="none" strike="noStrike" baseline="0" smtClean="0">
                <a:latin typeface="Times New Roman"/>
              </a:rPr>
              <a:t>.</a:t>
            </a:r>
          </a:p>
          <a:p>
            <a:pPr marR="0" lvl="1" rtl="0">
              <a:buAutoNum type="arabicPeriod" startAt="4"/>
            </a:pPr>
            <a:r>
              <a:rPr lang="en-US" sz="2000" b="0" i="0" u="none" strike="noStrike" baseline="0" smtClean="0">
                <a:latin typeface="Segoe"/>
              </a:rPr>
              <a:t>In cell A3, type </a:t>
            </a:r>
            <a:r>
              <a:rPr lang="en-US" sz="2000" b="1" i="0" u="none" strike="noStrike" baseline="0" smtClean="0">
                <a:latin typeface="Segoe"/>
              </a:rPr>
              <a:t>40000</a:t>
            </a:r>
            <a:r>
              <a:rPr lang="en-US" sz="2000" b="0" i="0" u="none" strike="noStrike" baseline="0" smtClean="0">
                <a:latin typeface="Segoe"/>
              </a:rPr>
              <a:t> and press </a:t>
            </a:r>
            <a:r>
              <a:rPr lang="en-US" sz="2000" b="1" i="0" u="none" strike="noStrike" baseline="0" smtClean="0">
                <a:latin typeface="Segoe"/>
              </a:rPr>
              <a:t>Enter</a:t>
            </a:r>
            <a:r>
              <a:rPr lang="en-US" sz="2000" b="0" i="0" u="none" strike="noStrike" baseline="0" smtClean="0">
                <a:latin typeface="Segoe"/>
              </a:rPr>
              <a:t>. Because the cell is formatted as General, the value appears as a number. </a:t>
            </a:r>
          </a:p>
          <a:p>
            <a:pPr marR="0" lvl="1" rtl="0">
              <a:buAutoNum type="arabicPeriod" startAt="4"/>
            </a:pPr>
            <a:r>
              <a:rPr lang="en-US" sz="2000" b="0" i="0" u="none" strike="noStrike" baseline="0" smtClean="0">
                <a:latin typeface="Segoe"/>
              </a:rPr>
              <a:t>Click cell </a:t>
            </a:r>
            <a:r>
              <a:rPr lang="en-US" sz="2000" b="1" i="0" u="none" strike="noStrike" baseline="0" smtClean="0">
                <a:latin typeface="Segoe"/>
              </a:rPr>
              <a:t>A2</a:t>
            </a:r>
            <a:r>
              <a:rPr lang="en-US" sz="2000" b="0" i="0" u="none" strike="noStrike" baseline="0" smtClean="0">
                <a:latin typeface="Times New Roman"/>
              </a:rPr>
              <a:t>.</a:t>
            </a:r>
          </a:p>
          <a:p>
            <a:pPr marR="0" lvl="1" rtl="0">
              <a:buAutoNum type="arabicPeriod" startAt="4"/>
            </a:pPr>
            <a:r>
              <a:rPr lang="en-US" sz="2000">
                <a:latin typeface="Segoe"/>
              </a:rPr>
              <a:t>On the HOME tab, in the Clipboard group, click the </a:t>
            </a:r>
            <a:r>
              <a:rPr lang="en-US" sz="2000" b="1">
                <a:latin typeface="Segoe"/>
              </a:rPr>
              <a:t>Format Painter</a:t>
            </a:r>
            <a:r>
              <a:rPr lang="en-US" sz="2000">
                <a:latin typeface="Segoe"/>
              </a:rPr>
              <a:t>, and then click cell </a:t>
            </a:r>
            <a:r>
              <a:rPr lang="en-US" sz="2000" b="1">
                <a:latin typeface="Segoe"/>
              </a:rPr>
              <a:t>A3</a:t>
            </a:r>
            <a:r>
              <a:rPr lang="en-US" sz="2000">
                <a:latin typeface="Segoe"/>
              </a:rPr>
              <a:t>. The formatting of A2 is copied to A3. The value in A3 now appears as a date: </a:t>
            </a:r>
            <a:r>
              <a:rPr lang="en-US" sz="2000" i="1">
                <a:latin typeface="Segoe"/>
              </a:rPr>
              <a:t>7/6/2009</a:t>
            </a:r>
            <a:r>
              <a:rPr lang="en-US" sz="2000">
                <a:latin typeface="Segoe"/>
              </a:rPr>
              <a:t>. </a:t>
            </a:r>
          </a:p>
          <a:p>
            <a:pPr marR="0" lvl="1" rtl="0">
              <a:buAutoNum type="arabicPeriod" startAt="4"/>
            </a:pPr>
            <a:r>
              <a:rPr lang="en-US" sz="2000">
                <a:latin typeface="Segoe"/>
              </a:rPr>
              <a:t>In cell A4, type</a:t>
            </a:r>
            <a:r>
              <a:rPr lang="en-US" sz="2000" b="1">
                <a:latin typeface="Segoe"/>
              </a:rPr>
              <a:t> =A3-A2</a:t>
            </a:r>
            <a:r>
              <a:rPr lang="en-US" sz="2000">
                <a:latin typeface="Segoe"/>
              </a:rPr>
              <a:t> and press </a:t>
            </a:r>
            <a:r>
              <a:rPr lang="en-US" sz="2000" b="1">
                <a:latin typeface="Segoe"/>
              </a:rPr>
              <a:t>Enter</a:t>
            </a:r>
            <a:r>
              <a:rPr lang="en-US" sz="2000">
                <a:latin typeface="Segoe"/>
              </a:rPr>
              <a:t>. The result is </a:t>
            </a:r>
            <a:r>
              <a:rPr lang="en-US" sz="2000" i="1">
                <a:latin typeface="Segoe"/>
              </a:rPr>
              <a:t>39990</a:t>
            </a:r>
            <a:r>
              <a:rPr lang="en-US" sz="2000">
                <a:latin typeface="Segoe"/>
              </a:rPr>
              <a:t>, which is the number of days between the two dates. </a:t>
            </a:r>
          </a:p>
          <a:p>
            <a:pPr marR="0" lvl="1" rtl="0">
              <a:buAutoNum type="arabicPeriod" startAt="4"/>
            </a:pPr>
            <a:r>
              <a:rPr lang="en-US" sz="2000">
                <a:latin typeface="Segoe"/>
              </a:rPr>
              <a:t> </a:t>
            </a:r>
            <a:r>
              <a:rPr lang="en-US" sz="2000" b="1">
                <a:latin typeface="Segoe"/>
              </a:rPr>
              <a:t>SAVE</a:t>
            </a:r>
            <a:r>
              <a:rPr lang="en-US" sz="2000">
                <a:latin typeface="Segoe"/>
              </a:rPr>
              <a:t> the workbook.</a:t>
            </a:r>
          </a:p>
          <a:p>
            <a:pPr lvl="0"/>
            <a:r>
              <a:rPr lang="en-US" sz="2000" b="1">
                <a:latin typeface="Segoe"/>
              </a:rPr>
              <a:t>PAUSE. </a:t>
            </a:r>
            <a:r>
              <a:rPr lang="en-US" sz="2000">
                <a:latin typeface="Segoe"/>
              </a:rPr>
              <a:t>Leave the workbook open to use in the next exercise.</a:t>
            </a:r>
          </a:p>
          <a:p>
            <a:pPr marR="0" lvl="1" rtl="0">
              <a:buAutoNum type="arabicPeriod" startAt="4"/>
            </a:pPr>
            <a:endParaRPr lang="en-US" sz="2000"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14</a:t>
            </a:fld>
            <a:endParaRPr lang="en-US" dirty="0"/>
          </a:p>
        </p:txBody>
      </p:sp>
    </p:spTree>
    <p:extLst>
      <p:ext uri="{BB962C8B-B14F-4D97-AF65-F5344CB8AC3E}">
        <p14:creationId xmlns:p14="http://schemas.microsoft.com/office/powerpoint/2010/main" val="2094922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Using TODAY</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The </a:t>
            </a:r>
            <a:r>
              <a:rPr lang="en-US" b="1" i="1" u="none" strike="noStrike" baseline="0" smtClean="0">
                <a:latin typeface="Segoe"/>
              </a:rPr>
              <a:t>TODAY</a:t>
            </a:r>
            <a:r>
              <a:rPr lang="en-US" b="0" i="0" u="none" strike="noStrike" baseline="0" smtClean="0">
                <a:latin typeface="Segoe"/>
              </a:rPr>
              <a:t> </a:t>
            </a:r>
            <a:r>
              <a:rPr lang="en-US" b="1" i="1" u="none" strike="noStrike" baseline="0" smtClean="0">
                <a:latin typeface="Segoe"/>
              </a:rPr>
              <a:t>function</a:t>
            </a:r>
            <a:r>
              <a:rPr lang="en-US" b="0" i="0" u="none" strike="noStrike" baseline="0" smtClean="0">
                <a:latin typeface="Segoe"/>
              </a:rPr>
              <a:t> returns the current date in a worksheet. </a:t>
            </a:r>
          </a:p>
          <a:p>
            <a:pPr marR="0" lvl="0" rtl="0"/>
            <a:r>
              <a:rPr lang="en-US" b="0" i="0" u="none" strike="noStrike" baseline="0" smtClean="0">
                <a:latin typeface="Segoe"/>
              </a:rPr>
              <a:t>The value returned by the TODAY function automatically updates every time you change the worksheet. To specify a date that doesn’t change, enter the date you want to use manually.</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15</a:t>
            </a:fld>
            <a:endParaRPr lang="en-US" dirty="0"/>
          </a:p>
        </p:txBody>
      </p:sp>
    </p:spTree>
    <p:extLst>
      <p:ext uri="{BB962C8B-B14F-4D97-AF65-F5344CB8AC3E}">
        <p14:creationId xmlns:p14="http://schemas.microsoft.com/office/powerpoint/2010/main" val="2524237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TODAY Function</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workbook you modified in the previous exercise.</a:t>
            </a:r>
          </a:p>
          <a:p>
            <a:pPr marR="0" lvl="1" rtl="0"/>
            <a:r>
              <a:rPr lang="en-US" b="0" i="0" u="none" strike="noStrike" baseline="0" smtClean="0">
                <a:latin typeface="Segoe"/>
              </a:rPr>
              <a:t>In cell A5, type </a:t>
            </a:r>
            <a:r>
              <a:rPr lang="en-US" b="1" i="0" u="none" strike="noStrike" baseline="0" smtClean="0">
                <a:latin typeface="Segoe"/>
              </a:rPr>
              <a:t>=TODAY()</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The current date displays (below).</a:t>
            </a:r>
          </a:p>
          <a:p>
            <a:pPr marR="0" lvl="1" rtl="0"/>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a:t>
            </a:r>
          </a:p>
          <a:p>
            <a:pPr marR="0" lvl="0" rtl="0"/>
            <a:r>
              <a:rPr lang="en-US" b="1" i="0" u="none" strike="noStrike" baseline="0" smtClean="0">
                <a:latin typeface="Segoe"/>
              </a:rPr>
              <a:t>PAUSE</a:t>
            </a:r>
            <a:r>
              <a:rPr lang="en-US" b="1" i="0" u="none" strike="noStrike" baseline="0" smtClean="0">
                <a:latin typeface="Times New Roman"/>
              </a:rPr>
              <a:t>.</a:t>
            </a:r>
            <a:r>
              <a:rPr lang="en-US" b="1" i="0" u="none" strike="noStrike" baseline="0" smtClean="0">
                <a:latin typeface="Segoe"/>
              </a:rPr>
              <a:t> </a:t>
            </a:r>
            <a:r>
              <a:rPr lang="en-US" b="0" i="0" u="none" strike="noStrike" baseline="0" smtClean="0">
                <a:latin typeface="Segoe"/>
              </a:rPr>
              <a:t>Leave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16</a:t>
            </a:fld>
            <a:endParaRPr lang="en-US" dirty="0"/>
          </a:p>
        </p:txBody>
      </p:sp>
      <p:pic>
        <p:nvPicPr>
          <p:cNvPr id="7" name="Picture 6" descr="05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4191000"/>
            <a:ext cx="4241800" cy="1536700"/>
          </a:xfrm>
          <a:prstGeom prst="rect">
            <a:avLst/>
          </a:prstGeom>
        </p:spPr>
      </p:pic>
    </p:spTree>
    <p:extLst>
      <p:ext uri="{BB962C8B-B14F-4D97-AF65-F5344CB8AC3E}">
        <p14:creationId xmlns:p14="http://schemas.microsoft.com/office/powerpoint/2010/main" val="3105477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TODAY Function</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The default format for the TODAY function is mm/dd/yyyy, but you can have it appear in any date format. </a:t>
            </a:r>
          </a:p>
          <a:p>
            <a:pPr marR="0" lvl="0" rtl="0"/>
            <a:r>
              <a:rPr lang="en-US" b="0" i="0" u="none" strike="noStrike" baseline="0" smtClean="0">
                <a:latin typeface="Segoe"/>
              </a:rPr>
              <a:t>You can also use TODAY to calculate an interval. For example, you can enter a formula to calculate the number of years you have lived by creating a formula to subtract your birth date from today’s date, like this: =YEAR(TODAY())-1993.</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17</a:t>
            </a:fld>
            <a:endParaRPr lang="en-US" dirty="0"/>
          </a:p>
        </p:txBody>
      </p:sp>
    </p:spTree>
    <p:extLst>
      <p:ext uri="{BB962C8B-B14F-4D97-AF65-F5344CB8AC3E}">
        <p14:creationId xmlns:p14="http://schemas.microsoft.com/office/powerpoint/2010/main" val="3390579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Using NOW</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The </a:t>
            </a:r>
            <a:r>
              <a:rPr lang="en-US" b="1" i="1" u="none" strike="noStrike" baseline="0" smtClean="0">
                <a:latin typeface="Segoe"/>
              </a:rPr>
              <a:t>NOW function</a:t>
            </a:r>
            <a:r>
              <a:rPr lang="en-US" b="0" i="0" u="none" strike="noStrike" baseline="0" smtClean="0">
                <a:latin typeface="Segoe"/>
              </a:rPr>
              <a:t> returns today’s date and the current time, in the default format of mm/dd/yyyy hh:mm. </a:t>
            </a:r>
          </a:p>
          <a:p>
            <a:pPr marR="0" lvl="0" rtl="0"/>
            <a:r>
              <a:rPr lang="en-US" b="0" i="0" u="none" strike="noStrike" baseline="0" smtClean="0">
                <a:latin typeface="Segoe"/>
              </a:rPr>
              <a:t>You can apply any date or time format to values returned by the NOW function.</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18</a:t>
            </a:fld>
            <a:endParaRPr lang="en-US" dirty="0"/>
          </a:p>
        </p:txBody>
      </p:sp>
    </p:spTree>
    <p:extLst>
      <p:ext uri="{BB962C8B-B14F-4D97-AF65-F5344CB8AC3E}">
        <p14:creationId xmlns:p14="http://schemas.microsoft.com/office/powerpoint/2010/main" val="2308678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NOW Function</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workbook you modified in the previous exercise.</a:t>
            </a:r>
          </a:p>
          <a:p>
            <a:pPr marR="0" lvl="1" rtl="0"/>
            <a:r>
              <a:rPr lang="en-US" b="0" i="0" u="none" strike="noStrike" baseline="0" smtClean="0">
                <a:latin typeface="Segoe"/>
              </a:rPr>
              <a:t>In cell A6, type </a:t>
            </a:r>
            <a:r>
              <a:rPr lang="en-US" b="1" i="0" u="none" strike="noStrike" baseline="0" smtClean="0">
                <a:latin typeface="Segoe"/>
              </a:rPr>
              <a:t>=NOW()</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The column width automatically expands, and the current date and time display (see below).</a:t>
            </a:r>
          </a:p>
          <a:p>
            <a:pPr marR="0" lvl="1" rtl="0"/>
            <a:r>
              <a:rPr lang="en-US" b="0" i="0" u="none" strike="noStrike" baseline="0" smtClean="0">
                <a:latin typeface="Segoe"/>
              </a:rPr>
              <a:t>Copy cell </a:t>
            </a:r>
            <a:r>
              <a:rPr lang="en-US" b="1" i="0" u="none" strike="noStrike" baseline="0" smtClean="0">
                <a:latin typeface="Segoe"/>
              </a:rPr>
              <a:t>A6</a:t>
            </a:r>
            <a:r>
              <a:rPr lang="en-US" b="0" i="0" u="none" strike="noStrike" baseline="0" smtClean="0">
                <a:latin typeface="Segoe"/>
              </a:rPr>
              <a:t> to </a:t>
            </a:r>
            <a:r>
              <a:rPr lang="en-US" b="1" i="0" u="none" strike="noStrike" baseline="0" smtClean="0">
                <a:latin typeface="Segoe"/>
              </a:rPr>
              <a:t>A7</a:t>
            </a:r>
            <a:r>
              <a:rPr lang="en-US" b="0" i="0" u="none" strike="noStrike" baseline="0" smtClean="0">
                <a:latin typeface="Times New Roman"/>
              </a:rPr>
              <a:t>.</a:t>
            </a:r>
          </a:p>
          <a:p>
            <a:pPr marR="0" lvl="1" rtl="0"/>
            <a:r>
              <a:rPr lang="en-US" b="0" i="0" u="none" strike="noStrike" baseline="0" smtClean="0">
                <a:latin typeface="Segoe"/>
              </a:rPr>
              <a:t>Select cell </a:t>
            </a:r>
            <a:r>
              <a:rPr lang="en-US" b="1" i="0" u="none" strike="noStrike" baseline="0" smtClean="0">
                <a:latin typeface="Segoe"/>
              </a:rPr>
              <a:t>A7</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19</a:t>
            </a:fld>
            <a:endParaRPr lang="en-US" dirty="0"/>
          </a:p>
        </p:txBody>
      </p:sp>
      <p:pic>
        <p:nvPicPr>
          <p:cNvPr id="7" name="Picture 6" descr="05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3581400"/>
            <a:ext cx="4229100" cy="2362200"/>
          </a:xfrm>
          <a:prstGeom prst="rect">
            <a:avLst/>
          </a:prstGeom>
        </p:spPr>
      </p:pic>
    </p:spTree>
    <p:extLst>
      <p:ext uri="{BB962C8B-B14F-4D97-AF65-F5344CB8AC3E}">
        <p14:creationId xmlns:p14="http://schemas.microsoft.com/office/powerpoint/2010/main" val="3251217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Objectives</a:t>
            </a:r>
          </a:p>
        </p:txBody>
      </p:sp>
      <p:sp>
        <p:nvSpPr>
          <p:cNvPr id="10"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11"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12"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a:t>
            </a:fld>
            <a:endParaRPr lang="en-US" dirty="0"/>
          </a:p>
        </p:txBody>
      </p:sp>
      <p:pic>
        <p:nvPicPr>
          <p:cNvPr id="4" name="Picture 3" descr="05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000"/>
            <a:ext cx="8135007" cy="3346123"/>
          </a:xfrm>
          <a:prstGeom prst="rect">
            <a:avLst/>
          </a:prstGeom>
        </p:spPr>
      </p:pic>
    </p:spTree>
    <p:extLst>
      <p:ext uri="{BB962C8B-B14F-4D97-AF65-F5344CB8AC3E}">
        <p14:creationId xmlns:p14="http://schemas.microsoft.com/office/powerpoint/2010/main" val="3221876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NOW Function</a:t>
            </a:r>
          </a:p>
        </p:txBody>
      </p:sp>
      <p:sp>
        <p:nvSpPr>
          <p:cNvPr id="3" name="Text Placeholder 2"/>
          <p:cNvSpPr>
            <a:spLocks noGrp="1"/>
          </p:cNvSpPr>
          <p:nvPr>
            <p:ph type="body" idx="1"/>
          </p:nvPr>
        </p:nvSpPr>
        <p:spPr/>
        <p:txBody>
          <a:bodyPr/>
          <a:lstStyle/>
          <a:p>
            <a:pPr marR="0" lvl="1" rtl="0">
              <a:buFont typeface="+mj-lt"/>
              <a:buAutoNum type="arabicPeriod" startAt="4"/>
            </a:pPr>
            <a:r>
              <a:rPr lang="en-US" b="0" i="0" u="none" strike="noStrike" baseline="0" smtClean="0">
                <a:latin typeface="Segoe"/>
              </a:rPr>
              <a:t>On the HOME tab, in the Number group, </a:t>
            </a:r>
            <a:br>
              <a:rPr lang="en-US" b="0" i="0" u="none" strike="noStrike" baseline="0" smtClean="0">
                <a:latin typeface="Segoe"/>
              </a:rPr>
            </a:br>
            <a:r>
              <a:rPr lang="en-US" b="0" i="0" u="none" strike="noStrike" baseline="0" smtClean="0">
                <a:latin typeface="Segoe"/>
              </a:rPr>
              <a:t>select </a:t>
            </a:r>
            <a:r>
              <a:rPr lang="en-US" b="1" i="0" u="none" strike="noStrike" baseline="0" smtClean="0">
                <a:latin typeface="Segoe"/>
              </a:rPr>
              <a:t>Time</a:t>
            </a:r>
            <a:r>
              <a:rPr lang="en-US" b="0" i="0" u="none" strike="noStrike" baseline="0" smtClean="0">
                <a:latin typeface="Segoe"/>
              </a:rPr>
              <a:t> from the Number Format </a:t>
            </a:r>
            <a:br>
              <a:rPr lang="en-US" b="0" i="0" u="none" strike="noStrike" baseline="0" smtClean="0">
                <a:latin typeface="Segoe"/>
              </a:rPr>
            </a:br>
            <a:r>
              <a:rPr lang="en-US" b="0" i="0" u="none" strike="noStrike" baseline="0" smtClean="0">
                <a:latin typeface="Segoe"/>
              </a:rPr>
              <a:t>menu. The current time without the date </a:t>
            </a:r>
            <a:br>
              <a:rPr lang="en-US" b="0" i="0" u="none" strike="noStrike" baseline="0" smtClean="0">
                <a:latin typeface="Segoe"/>
              </a:rPr>
            </a:br>
            <a:r>
              <a:rPr lang="en-US" b="0" i="0" u="none" strike="noStrike" baseline="0" smtClean="0">
                <a:latin typeface="Segoe"/>
              </a:rPr>
              <a:t>appears in A7 (right).</a:t>
            </a:r>
          </a:p>
          <a:p>
            <a:pPr marR="0" lvl="1" rtl="0">
              <a:buAutoNum type="arabicPeriod" startAt="4"/>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as </a:t>
            </a:r>
            <a:r>
              <a:rPr lang="en-US" b="1" i="1" u="none" strike="noStrike" baseline="0" smtClean="0">
                <a:latin typeface="Segoe"/>
              </a:rPr>
              <a:t>05 Practice </a:t>
            </a:r>
            <a:br>
              <a:rPr lang="en-US" b="1" i="1" u="none" strike="noStrike" baseline="0" smtClean="0">
                <a:latin typeface="Segoe"/>
              </a:rPr>
            </a:br>
            <a:r>
              <a:rPr lang="en-US" b="1" i="1" u="none" strike="noStrike" baseline="0" smtClean="0">
                <a:latin typeface="Segoe"/>
              </a:rPr>
              <a:t>Solution</a:t>
            </a:r>
            <a:r>
              <a:rPr lang="en-US" b="0" i="0" u="none" strike="noStrike" baseline="0" smtClean="0">
                <a:latin typeface="Segoe"/>
              </a:rPr>
              <a:t> and </a:t>
            </a:r>
            <a:r>
              <a:rPr lang="en-US" b="1" i="0" u="none" strike="noStrike" baseline="0" smtClean="0">
                <a:latin typeface="Segoe"/>
              </a:rPr>
              <a:t>CLOSE</a:t>
            </a:r>
            <a:r>
              <a:rPr lang="en-US" b="0" i="0" u="none" strike="noStrike" baseline="0" smtClean="0">
                <a:latin typeface="Segoe"/>
              </a:rPr>
              <a:t> it.</a:t>
            </a:r>
          </a:p>
          <a:p>
            <a:pPr marR="0" lvl="0" rtl="0"/>
            <a:r>
              <a:rPr lang="en-US" b="1" i="0" u="none" strike="noStrike" baseline="0" smtClean="0">
                <a:latin typeface="Segoe"/>
              </a:rPr>
              <a:t>PAUSE</a:t>
            </a:r>
            <a:r>
              <a:rPr lang="en-US" b="0" i="0" u="none" strike="noStrike" baseline="0" smtClean="0">
                <a:latin typeface="Times New Roman"/>
              </a:rPr>
              <a:t>.</a:t>
            </a:r>
            <a:r>
              <a:rPr lang="en-US" b="1" i="0" u="none" strike="noStrike" baseline="0" smtClean="0">
                <a:latin typeface="Segoe"/>
              </a:rPr>
              <a:t> </a:t>
            </a:r>
            <a:r>
              <a:rPr lang="en-US" b="0" i="0" u="none" strike="noStrike" baseline="0" smtClean="0">
                <a:latin typeface="Segoe"/>
              </a:rPr>
              <a:t>Leave Excel open to use in the </a:t>
            </a:r>
            <a:br>
              <a:rPr lang="en-US" b="0" i="0" u="none" strike="noStrike" baseline="0" smtClean="0">
                <a:latin typeface="Segoe"/>
              </a:rPr>
            </a:br>
            <a:r>
              <a:rPr lang="en-US" b="0" i="0" u="none" strike="noStrike" baseline="0" smtClean="0">
                <a:latin typeface="Segoe"/>
              </a:rPr>
              <a:t>next exercise.</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20</a:t>
            </a:fld>
            <a:endParaRPr lang="en-US" dirty="0"/>
          </a:p>
        </p:txBody>
      </p:sp>
      <p:pic>
        <p:nvPicPr>
          <p:cNvPr id="7" name="Picture 6" descr="05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676400"/>
            <a:ext cx="1587500" cy="2387600"/>
          </a:xfrm>
          <a:prstGeom prst="rect">
            <a:avLst/>
          </a:prstGeom>
        </p:spPr>
      </p:pic>
    </p:spTree>
    <p:extLst>
      <p:ext uri="{BB962C8B-B14F-4D97-AF65-F5344CB8AC3E}">
        <p14:creationId xmlns:p14="http://schemas.microsoft.com/office/powerpoint/2010/main" val="3299302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NOW Function</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Like TODAY, the NOW function also updates automatically every time you change the worksheet. </a:t>
            </a:r>
          </a:p>
          <a:p>
            <a:pPr marR="0" lvl="0" rtl="0"/>
            <a:r>
              <a:rPr lang="en-US" b="0" i="0" u="none" strike="noStrike" baseline="0" smtClean="0">
                <a:latin typeface="Segoe"/>
              </a:rPr>
              <a:t>Because it also reports the time, its value changes every time you save the worksheet, even if that is several times during a single day.</a:t>
            </a:r>
          </a:p>
          <a:p>
            <a:pPr marR="0" lvl="0" rtl="0"/>
            <a:r>
              <a:rPr lang="en-US" b="0" i="0" u="none" strike="noStrike" baseline="0" smtClean="0">
                <a:latin typeface="Segoe"/>
              </a:rPr>
              <a:t>In addition to simply displaying the current date and time, you might use the NOW function in a calculation that requires a value based on the current date and time.</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21</a:t>
            </a:fld>
            <a:endParaRPr lang="en-US" dirty="0"/>
          </a:p>
        </p:txBody>
      </p:sp>
    </p:spTree>
    <p:extLst>
      <p:ext uri="{BB962C8B-B14F-4D97-AF65-F5344CB8AC3E}">
        <p14:creationId xmlns:p14="http://schemas.microsoft.com/office/powerpoint/2010/main" val="3365837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Summarizing Data with Functions</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Functions provide an easy way to perform mathematical work on a range of cells</a:t>
            </a:r>
            <a:r>
              <a:rPr lang="en-US" b="0" i="0" u="none" strike="noStrike" baseline="0" smtClean="0">
                <a:latin typeface="Times New Roman"/>
              </a:rPr>
              <a:t>,</a:t>
            </a:r>
            <a:r>
              <a:rPr lang="en-US" b="0" i="0" u="none" strike="noStrike" baseline="0" smtClean="0">
                <a:latin typeface="Segoe"/>
              </a:rPr>
              <a:t> quickly and conveniently. Basic functions in Excel include SUM, COUNT, COUNTA, AVERAGE, MIN, and MAX.</a:t>
            </a:r>
          </a:p>
          <a:p>
            <a:pPr marR="0" lvl="0" rtl="0"/>
            <a:r>
              <a:rPr lang="en-US" b="0" i="0" u="none" strike="noStrike" baseline="0" smtClean="0">
                <a:latin typeface="Segoe"/>
              </a:rPr>
              <a:t>Adding a range of cells is one of the most common calculations performed on worksheet data. The </a:t>
            </a:r>
            <a:r>
              <a:rPr lang="en-US" b="1" i="1" u="none" strike="noStrike" baseline="0" smtClean="0">
                <a:latin typeface="Segoe"/>
              </a:rPr>
              <a:t>SUM function</a:t>
            </a:r>
            <a:r>
              <a:rPr lang="en-US" b="0" i="0" u="none" strike="noStrike" baseline="0" smtClean="0">
                <a:latin typeface="Segoe"/>
              </a:rPr>
              <a:t> totals all of the cells in a range, easily and accurately</a:t>
            </a:r>
            <a:r>
              <a:rPr lang="en-US" b="0" i="0" u="none" strike="noStrike" baseline="0" smtClean="0">
                <a:latin typeface="Times New Roman"/>
              </a:rPr>
              <a:t>.</a:t>
            </a:r>
            <a:r>
              <a:rPr lang="en-US" b="0" i="0" u="none" strike="noStrike" baseline="0" smtClean="0">
                <a:latin typeface="Segoe"/>
              </a:rPr>
              <a:t> </a:t>
            </a:r>
          </a:p>
          <a:p>
            <a:pPr marR="0" lvl="0" rtl="0"/>
            <a:r>
              <a:rPr lang="en-US" b="1" i="1" u="none" strike="noStrike" baseline="0" smtClean="0">
                <a:latin typeface="Segoe"/>
              </a:rPr>
              <a:t>AutoSum</a:t>
            </a:r>
            <a:r>
              <a:rPr lang="en-US" b="0" i="0" u="none" strike="noStrike" baseline="0" smtClean="0">
                <a:latin typeface="Segoe"/>
              </a:rPr>
              <a:t> makes that even easier by calculating (by default) the total from the adjacent cell through the first nonnumeric cell, using the SUM function in its formula. </a:t>
            </a:r>
          </a:p>
          <a:p>
            <a:pPr marR="0" lvl="0" rtl="0"/>
            <a:r>
              <a:rPr lang="en-US" b="0" i="0" u="none" strike="noStrike" baseline="0" smtClean="0">
                <a:latin typeface="Segoe"/>
              </a:rPr>
              <a:t>SUM is usually the first function most people learn how to use in Excel.</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22</a:t>
            </a:fld>
            <a:endParaRPr lang="en-US" dirty="0"/>
          </a:p>
        </p:txBody>
      </p:sp>
    </p:spTree>
    <p:extLst>
      <p:ext uri="{BB962C8B-B14F-4D97-AF65-F5344CB8AC3E}">
        <p14:creationId xmlns:p14="http://schemas.microsoft.com/office/powerpoint/2010/main" val="4018597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Summarizing Data with Functions</a:t>
            </a:r>
          </a:p>
        </p:txBody>
      </p:sp>
      <p:sp>
        <p:nvSpPr>
          <p:cNvPr id="3" name="Text Placeholder 2"/>
          <p:cNvSpPr>
            <a:spLocks noGrp="1"/>
          </p:cNvSpPr>
          <p:nvPr>
            <p:ph type="body" idx="1"/>
          </p:nvPr>
        </p:nvSpPr>
        <p:spPr/>
        <p:txBody>
          <a:bodyPr/>
          <a:lstStyle/>
          <a:p>
            <a:pPr marR="0" lvl="0" rtl="0"/>
            <a:r>
              <a:rPr lang="en-US" sz="2000" b="0" i="0" u="none" strike="noStrike" baseline="0" smtClean="0">
                <a:latin typeface="Segoe"/>
              </a:rPr>
              <a:t>Statistical functions, such as SUM and COUNT, compile and classify data to present significant information. Use the </a:t>
            </a:r>
            <a:r>
              <a:rPr lang="en-US" sz="2000" b="1" i="1" u="none" strike="noStrike" baseline="0" smtClean="0">
                <a:latin typeface="Segoe"/>
              </a:rPr>
              <a:t>COUNT function</a:t>
            </a:r>
            <a:r>
              <a:rPr lang="en-US" sz="2000" b="0" i="0" u="none" strike="noStrike" baseline="0" smtClean="0">
                <a:latin typeface="Segoe"/>
              </a:rPr>
              <a:t> when you want to determine how many cells in a range contain a number.</a:t>
            </a:r>
          </a:p>
          <a:p>
            <a:pPr marR="0" lvl="0" rtl="0"/>
            <a:r>
              <a:rPr lang="en-US" sz="2000" b="0" i="0" u="none" strike="noStrike" baseline="0" smtClean="0">
                <a:latin typeface="Segoe"/>
              </a:rPr>
              <a:t>The </a:t>
            </a:r>
            <a:r>
              <a:rPr lang="en-US" sz="2000" b="1" i="1" u="none" strike="noStrike" baseline="0" smtClean="0">
                <a:latin typeface="Segoe"/>
              </a:rPr>
              <a:t>COUNTA function</a:t>
            </a:r>
            <a:r>
              <a:rPr lang="en-US" sz="2000" b="0" i="0" u="none" strike="noStrike" baseline="0" smtClean="0">
                <a:latin typeface="Segoe"/>
              </a:rPr>
              <a:t> returns the number of cells in the selected range that contain text or values, but not blank cells.</a:t>
            </a:r>
          </a:p>
          <a:p>
            <a:pPr marR="0" lvl="0" rtl="0"/>
            <a:r>
              <a:rPr lang="en-US" sz="2000" b="0" i="0" u="none" strike="noStrike" baseline="0" smtClean="0">
                <a:latin typeface="Segoe"/>
              </a:rPr>
              <a:t>The </a:t>
            </a:r>
            <a:r>
              <a:rPr lang="en-US" sz="2000" b="1" i="1" u="none" strike="noStrike" baseline="0" smtClean="0">
                <a:latin typeface="Segoe"/>
              </a:rPr>
              <a:t>AVERAGE function</a:t>
            </a:r>
            <a:r>
              <a:rPr lang="en-US" sz="2000" b="0" i="0" u="none" strike="noStrike" baseline="0" smtClean="0">
                <a:latin typeface="Segoe"/>
              </a:rPr>
              <a:t> adds a range of cells and then divides by the number of cell entries, determining the mean value of all values in the range.</a:t>
            </a:r>
          </a:p>
          <a:p>
            <a:pPr lvl="0"/>
            <a:r>
              <a:rPr lang="en-US" sz="2000">
                <a:latin typeface="Segoe"/>
              </a:rPr>
              <a:t>The </a:t>
            </a:r>
            <a:r>
              <a:rPr lang="en-US" sz="2000" b="1" i="1">
                <a:latin typeface="Segoe"/>
              </a:rPr>
              <a:t>MIN function</a:t>
            </a:r>
            <a:r>
              <a:rPr lang="en-US" sz="2000">
                <a:latin typeface="Segoe"/>
              </a:rPr>
              <a:t> allows you to determine the minimum value in a range of cells.</a:t>
            </a:r>
          </a:p>
          <a:p>
            <a:pPr lvl="0"/>
            <a:r>
              <a:rPr lang="en-US" sz="2000">
                <a:latin typeface="Segoe"/>
              </a:rPr>
              <a:t>The </a:t>
            </a:r>
            <a:r>
              <a:rPr lang="en-US" sz="2000" b="1" i="1">
                <a:latin typeface="Segoe"/>
              </a:rPr>
              <a:t>MAX function</a:t>
            </a:r>
            <a:r>
              <a:rPr lang="en-US" sz="2000">
                <a:latin typeface="Segoe"/>
              </a:rPr>
              <a:t> returns the largest value in a set of values. The MAX function works the same way as MIN, except MAX determines the maximum value in a range of cells. </a:t>
            </a:r>
          </a:p>
          <a:p>
            <a:pPr marR="0" lvl="0" rtl="0"/>
            <a:endParaRPr lang="en-US" sz="2000" b="0" i="0" u="none" strike="noStrike" baseline="0" smtClean="0">
              <a:latin typeface="Segoe"/>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23</a:t>
            </a:fld>
            <a:endParaRPr lang="en-US" dirty="0"/>
          </a:p>
        </p:txBody>
      </p:sp>
    </p:spTree>
    <p:extLst>
      <p:ext uri="{BB962C8B-B14F-4D97-AF65-F5344CB8AC3E}">
        <p14:creationId xmlns:p14="http://schemas.microsoft.com/office/powerpoint/2010/main" val="399568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SUM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LAUNCH</a:t>
            </a:r>
            <a:r>
              <a:rPr lang="en-US" b="0" i="0" u="none" strike="noStrike" baseline="0" smtClean="0">
                <a:latin typeface="Segoe"/>
              </a:rPr>
              <a:t> Excel if it is not already running.</a:t>
            </a:r>
          </a:p>
          <a:p>
            <a:pPr marR="0" lvl="1" rtl="0"/>
            <a:r>
              <a:rPr lang="en-US" i="0" u="none" strike="noStrike" baseline="0" smtClean="0">
                <a:latin typeface="Segoe"/>
              </a:rPr>
              <a:t> </a:t>
            </a:r>
            <a:r>
              <a:rPr lang="en-US" b="1" i="0" u="none" strike="noStrike" baseline="0" smtClean="0">
                <a:latin typeface="Segoe"/>
              </a:rPr>
              <a:t>OPEN</a:t>
            </a:r>
            <a:r>
              <a:rPr lang="en-US" b="0" i="0" u="none" strike="noStrike" baseline="0" smtClean="0">
                <a:latin typeface="Segoe"/>
              </a:rPr>
              <a:t> the </a:t>
            </a:r>
            <a:r>
              <a:rPr lang="en-US" b="1" i="1" u="none" strike="noStrike" baseline="0" smtClean="0">
                <a:latin typeface="Segoe"/>
              </a:rPr>
              <a:t>05 Budget Start</a:t>
            </a:r>
            <a:r>
              <a:rPr lang="en-US" b="0" i="0" u="none" strike="noStrike" baseline="0" smtClean="0">
                <a:latin typeface="Segoe"/>
              </a:rPr>
              <a:t> data file for this lesson. Click </a:t>
            </a:r>
            <a:r>
              <a:rPr lang="en-US" b="1" i="0" u="none" strike="noStrike" baseline="0" smtClean="0">
                <a:latin typeface="Segoe"/>
              </a:rPr>
              <a:t>Enable Editing</a:t>
            </a:r>
            <a:r>
              <a:rPr lang="en-US" b="0" i="0" u="none" strike="noStrike" baseline="0" smtClean="0">
                <a:latin typeface="Segoe"/>
              </a:rPr>
              <a:t>, if prompted. This workbook is similar to the </a:t>
            </a:r>
            <a:r>
              <a:rPr lang="en-US" b="1" i="1" u="none" strike="noStrike" baseline="0" smtClean="0">
                <a:latin typeface="Segoe"/>
              </a:rPr>
              <a:t>04 Budget </a:t>
            </a:r>
            <a:r>
              <a:rPr lang="en-US" b="0" i="0" u="none" strike="noStrike" baseline="0" smtClean="0">
                <a:latin typeface="Segoe"/>
              </a:rPr>
              <a:t>workbook created in Lesson 4, but with modifications to accommodate the current lesson.</a:t>
            </a:r>
          </a:p>
          <a:p>
            <a:pPr marR="0" lvl="1" rtl="0"/>
            <a:r>
              <a:rPr lang="en-US" b="0" i="0" u="none" strike="noStrike" baseline="0" smtClean="0">
                <a:latin typeface="Segoe"/>
              </a:rPr>
              <a:t>In cell B7, type </a:t>
            </a:r>
            <a:r>
              <a:rPr lang="en-US" b="1" i="0" u="none" strike="noStrike" baseline="0" smtClean="0">
                <a:latin typeface="Segoe"/>
              </a:rPr>
              <a:t>=SUM(B3:B6)</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The result, </a:t>
            </a:r>
            <a:r>
              <a:rPr lang="en-US" b="0" i="1" u="none" strike="noStrike" baseline="0" smtClean="0">
                <a:latin typeface="Segoe"/>
              </a:rPr>
              <a:t>2140</a:t>
            </a:r>
            <a:r>
              <a:rPr lang="en-US" b="0" i="0" u="none" strike="noStrike" baseline="0" smtClean="0">
                <a:latin typeface="Segoe"/>
              </a:rPr>
              <a:t>, is the sum of January nonutility expenses.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24</a:t>
            </a:fld>
            <a:endParaRPr lang="en-US" dirty="0"/>
          </a:p>
        </p:txBody>
      </p:sp>
    </p:spTree>
    <p:extLst>
      <p:ext uri="{BB962C8B-B14F-4D97-AF65-F5344CB8AC3E}">
        <p14:creationId xmlns:p14="http://schemas.microsoft.com/office/powerpoint/2010/main" val="3677271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SUM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3"/>
            </a:pPr>
            <a:r>
              <a:rPr lang="en-US" sz="2000" b="0" i="0" u="none" strike="noStrike" baseline="0" smtClean="0">
                <a:latin typeface="Segoe"/>
              </a:rPr>
              <a:t>Click in cell </a:t>
            </a:r>
            <a:r>
              <a:rPr lang="en-US" sz="2000" b="1" i="0" u="none" strike="noStrike" baseline="0" smtClean="0">
                <a:latin typeface="Segoe"/>
              </a:rPr>
              <a:t>C7</a:t>
            </a:r>
            <a:r>
              <a:rPr lang="en-US" sz="2000" b="0" i="0" u="none" strike="noStrike" baseline="0" smtClean="0">
                <a:latin typeface="Segoe"/>
              </a:rPr>
              <a:t>. Click the </a:t>
            </a:r>
            <a:r>
              <a:rPr lang="en-US" sz="2000" b="1" i="0" u="none" strike="noStrike" baseline="0" smtClean="0">
                <a:latin typeface="Segoe"/>
              </a:rPr>
              <a:t>FORMULAS</a:t>
            </a:r>
            <a:r>
              <a:rPr lang="en-US" sz="2000" b="0" i="0" u="none" strike="noStrike" baseline="0" smtClean="0">
                <a:latin typeface="Segoe"/>
              </a:rPr>
              <a:t> </a:t>
            </a:r>
            <a:br>
              <a:rPr lang="en-US" sz="2000" b="0" i="0" u="none" strike="noStrike" baseline="0" smtClean="0">
                <a:latin typeface="Segoe"/>
              </a:rPr>
            </a:br>
            <a:r>
              <a:rPr lang="en-US" sz="2000" b="0" i="0" u="none" strike="noStrike" baseline="0" smtClean="0">
                <a:latin typeface="Segoe"/>
              </a:rPr>
              <a:t>tab and then click the top part of the </a:t>
            </a:r>
            <a:br>
              <a:rPr lang="en-US" sz="2000" b="0" i="0" u="none" strike="noStrike" baseline="0" smtClean="0">
                <a:latin typeface="Segoe"/>
              </a:rPr>
            </a:br>
            <a:r>
              <a:rPr lang="en-US" sz="2000" b="1" i="0" u="none" strike="noStrike" baseline="0" smtClean="0">
                <a:latin typeface="Segoe"/>
              </a:rPr>
              <a:t>AutoSum</a:t>
            </a:r>
            <a:r>
              <a:rPr lang="en-US" sz="2000" b="0" i="0" u="none" strike="noStrike" baseline="0" smtClean="0">
                <a:latin typeface="Segoe"/>
              </a:rPr>
              <a:t> button. The SUM function </a:t>
            </a:r>
            <a:br>
              <a:rPr lang="en-US" sz="2000" b="0" i="0" u="none" strike="noStrike" baseline="0" smtClean="0">
                <a:latin typeface="Segoe"/>
              </a:rPr>
            </a:br>
            <a:r>
              <a:rPr lang="en-US" sz="2000" b="0" i="0" u="none" strike="noStrike" baseline="0" smtClean="0">
                <a:latin typeface="Segoe"/>
              </a:rPr>
              <a:t>appears with arguments filled in, but </a:t>
            </a:r>
            <a:br>
              <a:rPr lang="en-US" sz="2000" b="0" i="0" u="none" strike="noStrike" baseline="0" smtClean="0">
                <a:latin typeface="Segoe"/>
              </a:rPr>
            </a:br>
            <a:r>
              <a:rPr lang="en-US" sz="2000" b="0" i="0" u="none" strike="noStrike" baseline="0" smtClean="0">
                <a:latin typeface="Segoe"/>
              </a:rPr>
              <a:t>only C6 is included. Type </a:t>
            </a:r>
            <a:r>
              <a:rPr lang="en-US" sz="2000" b="1" i="0" u="none" strike="noStrike" baseline="0" smtClean="0">
                <a:latin typeface="Segoe"/>
              </a:rPr>
              <a:t>C3:</a:t>
            </a:r>
            <a:r>
              <a:rPr lang="en-US" sz="2000" b="0" i="0" u="none" strike="noStrike" baseline="0" smtClean="0">
                <a:latin typeface="Segoe"/>
              </a:rPr>
              <a:t> before </a:t>
            </a:r>
            <a:br>
              <a:rPr lang="en-US" sz="2000" b="0" i="0" u="none" strike="noStrike" baseline="0" smtClean="0">
                <a:latin typeface="Segoe"/>
              </a:rPr>
            </a:br>
            <a:r>
              <a:rPr lang="en-US" sz="2000" b="0" i="0" u="none" strike="noStrike" baseline="0" smtClean="0">
                <a:latin typeface="Segoe"/>
              </a:rPr>
              <a:t>C6 to correct the range (right). Press </a:t>
            </a:r>
            <a:br>
              <a:rPr lang="en-US" sz="2000" b="0" i="0" u="none" strike="noStrike" baseline="0" smtClean="0">
                <a:latin typeface="Segoe"/>
              </a:rPr>
            </a:br>
            <a:r>
              <a:rPr lang="en-US" sz="2000" b="1" i="0" u="none" strike="noStrike" baseline="0" smtClean="0">
                <a:latin typeface="Segoe"/>
              </a:rPr>
              <a:t>Enter</a:t>
            </a:r>
            <a:r>
              <a:rPr lang="en-US" sz="2000" b="0" i="0" u="none" strike="noStrike" baseline="0" smtClean="0">
                <a:latin typeface="Segoe"/>
              </a:rPr>
              <a:t>. The result, </a:t>
            </a:r>
            <a:r>
              <a:rPr lang="en-US" sz="2000" b="0" i="1" u="none" strike="noStrike" baseline="0" smtClean="0">
                <a:latin typeface="Segoe"/>
              </a:rPr>
              <a:t>1340</a:t>
            </a:r>
            <a:r>
              <a:rPr lang="en-US" sz="2000" b="0" i="0" u="none" strike="noStrike" baseline="0" smtClean="0">
                <a:latin typeface="Segoe"/>
              </a:rPr>
              <a:t>, is the sum of February nonutility expenses.</a:t>
            </a:r>
          </a:p>
          <a:p>
            <a:pPr marR="0" lvl="1" rtl="0">
              <a:buFont typeface="+mj-lt"/>
              <a:buAutoNum type="arabicPeriod" startAt="3"/>
            </a:pPr>
            <a:r>
              <a:rPr lang="en-US" sz="2000">
                <a:latin typeface="Segoe"/>
              </a:rPr>
              <a:t>Copy cell </a:t>
            </a:r>
            <a:r>
              <a:rPr lang="en-US" sz="2000" b="1">
                <a:latin typeface="Segoe"/>
              </a:rPr>
              <a:t>C7</a:t>
            </a:r>
            <a:r>
              <a:rPr lang="en-US" sz="2000">
                <a:latin typeface="Segoe"/>
              </a:rPr>
              <a:t> to </a:t>
            </a:r>
            <a:r>
              <a:rPr lang="en-US" sz="2000" b="1">
                <a:latin typeface="Segoe"/>
              </a:rPr>
              <a:t>D7:M7</a:t>
            </a:r>
            <a:r>
              <a:rPr lang="en-US" sz="2000">
                <a:latin typeface="Segoe"/>
              </a:rPr>
              <a:t> to enter the remaining subtotals.</a:t>
            </a:r>
          </a:p>
          <a:p>
            <a:pPr marR="0" lvl="1" rtl="0">
              <a:buFont typeface="+mj-lt"/>
              <a:buAutoNum type="arabicPeriod" startAt="3"/>
            </a:pPr>
            <a:r>
              <a:rPr lang="en-US" sz="2000">
                <a:latin typeface="Segoe"/>
              </a:rPr>
              <a:t>Copy cell </a:t>
            </a:r>
            <a:r>
              <a:rPr lang="en-US" sz="2000" b="1">
                <a:latin typeface="Segoe"/>
              </a:rPr>
              <a:t>N6</a:t>
            </a:r>
            <a:r>
              <a:rPr lang="en-US" sz="2000">
                <a:latin typeface="Segoe"/>
              </a:rPr>
              <a:t> to </a:t>
            </a:r>
            <a:r>
              <a:rPr lang="en-US" sz="2000" b="1">
                <a:latin typeface="Segoe"/>
              </a:rPr>
              <a:t>N7</a:t>
            </a:r>
            <a:r>
              <a:rPr lang="en-US" sz="2000">
                <a:latin typeface="Segoe"/>
              </a:rPr>
              <a:t> to enter the total nonutility expenses.</a:t>
            </a:r>
          </a:p>
          <a:p>
            <a:pPr marR="0" lvl="1" rtl="0">
              <a:buFont typeface="+mj-lt"/>
              <a:buAutoNum type="arabicPeriod" startAt="3"/>
            </a:pPr>
            <a:r>
              <a:rPr lang="en-US" sz="2000">
                <a:latin typeface="Segoe"/>
              </a:rPr>
              <a:t> </a:t>
            </a:r>
            <a:r>
              <a:rPr lang="en-US" sz="2000" b="1">
                <a:latin typeface="Segoe"/>
              </a:rPr>
              <a:t>SAVE</a:t>
            </a:r>
            <a:r>
              <a:rPr lang="en-US" sz="2000">
                <a:latin typeface="Segoe"/>
              </a:rPr>
              <a:t> the workbook as </a:t>
            </a:r>
            <a:r>
              <a:rPr lang="en-US" sz="2000" b="1" i="1">
                <a:latin typeface="Segoe"/>
              </a:rPr>
              <a:t>05 Budget Math</a:t>
            </a:r>
            <a:r>
              <a:rPr lang="en-US" sz="2000">
                <a:latin typeface="Times New Roman"/>
              </a:rPr>
              <a:t>.</a:t>
            </a:r>
          </a:p>
          <a:p>
            <a:pPr lvl="0"/>
            <a:r>
              <a:rPr lang="en-US" sz="2000" b="1">
                <a:latin typeface="Segoe"/>
              </a:rPr>
              <a:t>PAUSE.</a:t>
            </a:r>
            <a:r>
              <a:rPr lang="en-US" sz="2000">
                <a:latin typeface="Segoe"/>
              </a:rPr>
              <a:t> Leave the workbook open to use in the next exercise.</a:t>
            </a:r>
            <a:endParaRPr lang="en-US" sz="2000">
              <a:latin typeface="Times New Roman"/>
            </a:endParaRPr>
          </a:p>
          <a:p>
            <a:pPr marR="0" lvl="1" rtl="0">
              <a:buFont typeface="+mj-lt"/>
              <a:buAutoNum type="arabicPeriod" startAt="3"/>
            </a:pPr>
            <a:endParaRPr lang="en-US" sz="2000"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25</a:t>
            </a:fld>
            <a:endParaRPr lang="en-US" dirty="0"/>
          </a:p>
        </p:txBody>
      </p:sp>
      <p:pic>
        <p:nvPicPr>
          <p:cNvPr id="7" name="Picture 6" descr="05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6896" y="1612462"/>
            <a:ext cx="2893727" cy="1848349"/>
          </a:xfrm>
          <a:prstGeom prst="rect">
            <a:avLst/>
          </a:prstGeom>
        </p:spPr>
      </p:pic>
    </p:spTree>
    <p:extLst>
      <p:ext uri="{BB962C8B-B14F-4D97-AF65-F5344CB8AC3E}">
        <p14:creationId xmlns:p14="http://schemas.microsoft.com/office/powerpoint/2010/main" val="1398133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SUM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The alternative to the SUM function is to create an addition formula using cell references for every cell value to be added, such as the following:</a:t>
            </a:r>
          </a:p>
          <a:p>
            <a:pPr marR="0" lvl="0" rtl="0"/>
            <a:r>
              <a:rPr lang="en-US" b="0" i="0" u="none" strike="noStrike" baseline="0" smtClean="0">
                <a:latin typeface="Segoe"/>
              </a:rPr>
              <a:t>=B7+C7+D7+E7+F7+G7+H7+I7+J7+K7+L7+M7</a:t>
            </a:r>
          </a:p>
          <a:p>
            <a:pPr marR="0" lvl="0" rtl="0"/>
            <a:r>
              <a:rPr lang="en-US" b="0" i="0" u="none" strike="noStrike" baseline="0" smtClean="0">
                <a:latin typeface="Segoe"/>
              </a:rPr>
              <a:t>The easier way to achieve the same result is to use the SUM function or AutoSum. AutoSum is a built-in feature of Excel that recognizes adjacent cells in rows and columns as the logical selection to perform the AutoSum.</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26</a:t>
            </a:fld>
            <a:endParaRPr lang="en-US" dirty="0"/>
          </a:p>
        </p:txBody>
      </p:sp>
    </p:spTree>
    <p:extLst>
      <p:ext uri="{BB962C8B-B14F-4D97-AF65-F5344CB8AC3E}">
        <p14:creationId xmlns:p14="http://schemas.microsoft.com/office/powerpoint/2010/main" val="2742927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COUNT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sz="2000" b="1" i="0" u="none" strike="noStrike" baseline="0" smtClean="0">
                <a:latin typeface="Segoe"/>
              </a:rPr>
              <a:t>USE</a:t>
            </a:r>
            <a:r>
              <a:rPr lang="en-US" sz="2000" b="0" i="0" u="none" strike="noStrike" baseline="0" smtClean="0">
                <a:latin typeface="Segoe"/>
              </a:rPr>
              <a:t> the workbook you modified in the previous exercise.</a:t>
            </a:r>
          </a:p>
          <a:p>
            <a:pPr marR="0" lvl="1" rtl="0"/>
            <a:r>
              <a:rPr lang="en-US" sz="2000" b="0" i="0" u="none" strike="noStrike" baseline="0" smtClean="0">
                <a:latin typeface="Segoe"/>
              </a:rPr>
              <a:t>In cell O5, type </a:t>
            </a:r>
            <a:r>
              <a:rPr lang="en-US" sz="2000" b="1" i="0" u="none" strike="noStrike" baseline="0" smtClean="0">
                <a:latin typeface="Segoe"/>
              </a:rPr>
              <a:t>Count</a:t>
            </a:r>
            <a:r>
              <a:rPr lang="en-US" sz="2000" b="0" i="0" u="none" strike="noStrike" baseline="0" smtClean="0">
                <a:latin typeface="Segoe"/>
              </a:rPr>
              <a:t> and press </a:t>
            </a:r>
            <a:r>
              <a:rPr lang="en-US" sz="2000" b="1" i="0" u="none" strike="noStrike" baseline="0" smtClean="0">
                <a:latin typeface="Segoe"/>
              </a:rPr>
              <a:t>Enter</a:t>
            </a:r>
            <a:r>
              <a:rPr lang="en-US" sz="2000" b="0" i="0" u="none" strike="noStrike" baseline="0" smtClean="0">
                <a:latin typeface="Segoe"/>
              </a:rPr>
              <a:t>. This is the label identifying the formula you will enter in the next step.</a:t>
            </a:r>
          </a:p>
          <a:p>
            <a:pPr marR="0" lvl="1" rtl="0"/>
            <a:r>
              <a:rPr lang="en-US" sz="2000" b="0" i="0" u="none" strike="noStrike" baseline="0" smtClean="0">
                <a:latin typeface="Segoe"/>
              </a:rPr>
              <a:t>In cell O6, type </a:t>
            </a:r>
            <a:r>
              <a:rPr lang="en-US" sz="2000" b="1" i="0" u="none" strike="noStrike" baseline="0" smtClean="0">
                <a:latin typeface="Segoe"/>
              </a:rPr>
              <a:t>=COUNT(B6:M6)</a:t>
            </a:r>
            <a:r>
              <a:rPr lang="en-US" sz="2000" b="0" i="0" u="none" strike="noStrike" baseline="0" smtClean="0">
                <a:latin typeface="Segoe"/>
              </a:rPr>
              <a:t> and press </a:t>
            </a:r>
            <a:r>
              <a:rPr lang="en-US" sz="2000" b="1" i="0" u="none" strike="noStrike" baseline="0" smtClean="0">
                <a:latin typeface="Segoe"/>
              </a:rPr>
              <a:t>Enter</a:t>
            </a:r>
            <a:r>
              <a:rPr lang="en-US" sz="2000" b="0" i="0" u="none" strike="noStrike" baseline="0" smtClean="0">
                <a:latin typeface="Segoe"/>
              </a:rPr>
              <a:t>. The result, </a:t>
            </a:r>
            <a:r>
              <a:rPr lang="en-US" sz="2000" b="0" i="1" u="none" strike="noStrike" baseline="0" smtClean="0">
                <a:latin typeface="Segoe"/>
              </a:rPr>
              <a:t>9</a:t>
            </a:r>
            <a:r>
              <a:rPr lang="en-US" sz="2000" b="0" i="0" u="none" strike="noStrike" baseline="0" smtClean="0">
                <a:latin typeface="Segoe"/>
              </a:rPr>
              <a:t>, is the number of months in which you budgeted for miscellaneous expenses (see below)</a:t>
            </a:r>
            <a:r>
              <a:rPr lang="en-US" sz="2000" b="0" i="0" u="none" strike="noStrike" baseline="0" smtClean="0">
                <a:latin typeface="Times New Roman"/>
              </a:rPr>
              <a:t>.</a:t>
            </a:r>
          </a:p>
          <a:p>
            <a:pPr marR="0" lvl="1" rtl="0"/>
            <a:r>
              <a:rPr lang="en-US" sz="2000" i="0" u="none" strike="noStrike" baseline="0" smtClean="0">
                <a:latin typeface="Segoe"/>
              </a:rPr>
              <a:t> </a:t>
            </a:r>
            <a:r>
              <a:rPr lang="en-US" sz="2000" b="1" i="0" u="none" strike="noStrike" baseline="0" smtClean="0">
                <a:latin typeface="Segoe"/>
              </a:rPr>
              <a:t>SAVE</a:t>
            </a:r>
            <a:r>
              <a:rPr lang="en-US" sz="2000" b="0" i="0" u="none" strike="noStrike" baseline="0" smtClean="0">
                <a:latin typeface="Segoe"/>
              </a:rPr>
              <a:t> the workbook.</a:t>
            </a:r>
          </a:p>
          <a:p>
            <a:pPr marR="0" lvl="0" rtl="0"/>
            <a:r>
              <a:rPr lang="en-US" sz="2000" b="1" i="0" u="none" strike="noStrike" baseline="0" smtClean="0">
                <a:latin typeface="Segoe"/>
              </a:rPr>
              <a:t>PAUSE.</a:t>
            </a:r>
            <a:r>
              <a:rPr lang="en-US" sz="2000" b="0" i="0" u="none" strike="noStrike" baseline="0" smtClean="0">
                <a:latin typeface="Segoe"/>
              </a:rPr>
              <a:t> Leave the workbook open to use in the next exercise.</a:t>
            </a:r>
            <a:endParaRPr lang="en-US" sz="2000"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27</a:t>
            </a:fld>
            <a:endParaRPr lang="en-US" dirty="0"/>
          </a:p>
        </p:txBody>
      </p:sp>
      <p:pic>
        <p:nvPicPr>
          <p:cNvPr id="7" name="Picture 6" descr="05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4419600"/>
            <a:ext cx="5666828" cy="1761663"/>
          </a:xfrm>
          <a:prstGeom prst="rect">
            <a:avLst/>
          </a:prstGeom>
        </p:spPr>
      </p:pic>
    </p:spTree>
    <p:extLst>
      <p:ext uri="{BB962C8B-B14F-4D97-AF65-F5344CB8AC3E}">
        <p14:creationId xmlns:p14="http://schemas.microsoft.com/office/powerpoint/2010/main" val="3177674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COUNT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In this exercise, you could have included the row heading—Nonutility Subtotals—in the formula range, along with the data in cells B6 through M6. The COUNT function disregards A6 because it doesn’t contain a number, and the function disregards blank cells. You’ll see this effect using COUNTA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28</a:t>
            </a:fld>
            <a:endParaRPr lang="en-US" dirty="0"/>
          </a:p>
        </p:txBody>
      </p:sp>
    </p:spTree>
    <p:extLst>
      <p:ext uri="{BB962C8B-B14F-4D97-AF65-F5344CB8AC3E}">
        <p14:creationId xmlns:p14="http://schemas.microsoft.com/office/powerpoint/2010/main" val="2642858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COUNTA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workbook you modified in the previous exercise.</a:t>
            </a:r>
          </a:p>
          <a:p>
            <a:pPr marR="0" lvl="1" rtl="0"/>
            <a:r>
              <a:rPr lang="en-US" b="0" i="0" u="none" strike="noStrike" baseline="0" smtClean="0">
                <a:latin typeface="Segoe"/>
              </a:rPr>
              <a:t>In cell P5, type </a:t>
            </a:r>
            <a:r>
              <a:rPr lang="en-US" b="1" i="0" u="none" strike="noStrike" baseline="0" smtClean="0">
                <a:latin typeface="Segoe"/>
              </a:rPr>
              <a:t>CountA</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This is the label identifying the formula you will enter in the next step.</a:t>
            </a:r>
          </a:p>
          <a:p>
            <a:pPr marR="0" lvl="1" rtl="0"/>
            <a:r>
              <a:rPr lang="en-US" b="0" i="0" u="none" strike="noStrike" baseline="0" smtClean="0">
                <a:latin typeface="Segoe"/>
              </a:rPr>
              <a:t>In cell P6, on the formula bar, click the </a:t>
            </a:r>
            <a:r>
              <a:rPr lang="en-US" b="1" i="0" u="none" strike="noStrike" baseline="0" smtClean="0">
                <a:latin typeface="Segoe"/>
              </a:rPr>
              <a:t>Insert Function</a:t>
            </a:r>
            <a:r>
              <a:rPr lang="en-US" b="0" i="0" u="none" strike="noStrike" baseline="0" smtClean="0">
                <a:latin typeface="Segoe"/>
              </a:rPr>
              <a:t> button.</a:t>
            </a:r>
          </a:p>
          <a:p>
            <a:pPr marR="0" lvl="1" rtl="0"/>
            <a:r>
              <a:rPr lang="en-US" b="0" i="0" u="none" strike="noStrike" baseline="0" smtClean="0">
                <a:latin typeface="Segoe"/>
              </a:rPr>
              <a:t>In the Insert Function dialog box, in the Search for a function text box, type </a:t>
            </a:r>
            <a:r>
              <a:rPr lang="en-US" b="1" i="0" u="none" strike="noStrike" baseline="0" smtClean="0">
                <a:latin typeface="Segoe"/>
              </a:rPr>
              <a:t>counta</a:t>
            </a:r>
            <a:r>
              <a:rPr lang="en-US" b="0" i="0" u="none" strike="noStrike" baseline="0" smtClean="0">
                <a:latin typeface="Segoe"/>
              </a:rPr>
              <a:t> and then click </a:t>
            </a:r>
            <a:r>
              <a:rPr lang="en-US" b="1" i="0" u="none" strike="noStrike" baseline="0" smtClean="0">
                <a:latin typeface="Segoe"/>
              </a:rPr>
              <a:t>Go</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29</a:t>
            </a:fld>
            <a:endParaRPr lang="en-US" dirty="0"/>
          </a:p>
        </p:txBody>
      </p:sp>
    </p:spTree>
    <p:extLst>
      <p:ext uri="{BB962C8B-B14F-4D97-AF65-F5344CB8AC3E}">
        <p14:creationId xmlns:p14="http://schemas.microsoft.com/office/powerpoint/2010/main" val="1716032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Software Orientation</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The FORMULAS tab in Excel 2013, shown below, provides access to a library of formulas and functions</a:t>
            </a:r>
            <a:r>
              <a:rPr lang="en-US" b="0" i="0" u="none" strike="noStrike" baseline="0" smtClean="0">
                <a:latin typeface="Times New Roman"/>
              </a:rPr>
              <a:t>.</a:t>
            </a:r>
          </a:p>
          <a:p>
            <a:pPr marR="0" lvl="0" rtl="0"/>
            <a:r>
              <a:rPr lang="en-US" b="0" i="0" u="none" strike="noStrike" baseline="0" smtClean="0">
                <a:latin typeface="Segoe"/>
              </a:rPr>
              <a:t> On this tab, you can use commands for quickly inserting functions, inserting totals, and displaying a visual map of cells that are dependent on a formula.</a:t>
            </a:r>
          </a:p>
          <a:p>
            <a:pPr marR="0" lvl="0" rtl="0"/>
            <a:endParaRPr lang="en-US" b="0" i="0" u="none" strike="noStrike" baseline="0" smtClean="0">
              <a:latin typeface="Segoe"/>
            </a:endParaRPr>
          </a:p>
        </p:txBody>
      </p:sp>
      <p:pic>
        <p:nvPicPr>
          <p:cNvPr id="5" name="Picture 4" descr="05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57600"/>
            <a:ext cx="7698828" cy="2329474"/>
          </a:xfrm>
          <a:prstGeom prst="rect">
            <a:avLst/>
          </a:prstGeom>
        </p:spPr>
      </p:pic>
    </p:spTree>
    <p:extLst>
      <p:ext uri="{BB962C8B-B14F-4D97-AF65-F5344CB8AC3E}">
        <p14:creationId xmlns:p14="http://schemas.microsoft.com/office/powerpoint/2010/main" val="1050881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COUNTA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4"/>
            </a:pPr>
            <a:r>
              <a:rPr lang="en-US" b="0" i="0" u="none" strike="noStrike" baseline="0" smtClean="0">
                <a:latin typeface="Segoe"/>
              </a:rPr>
              <a:t>Select </a:t>
            </a:r>
            <a:r>
              <a:rPr lang="en-US" b="1" i="0" u="none" strike="noStrike" baseline="0" smtClean="0">
                <a:latin typeface="Segoe"/>
              </a:rPr>
              <a:t>COUNTA</a:t>
            </a:r>
            <a:r>
              <a:rPr lang="en-US" b="0" i="0" u="none" strike="noStrike" baseline="0" smtClean="0">
                <a:latin typeface="Segoe"/>
              </a:rPr>
              <a:t> in the results list and click </a:t>
            </a:r>
            <a:r>
              <a:rPr lang="en-US" b="1" i="0" u="none" strike="noStrike" baseline="0" smtClean="0">
                <a:latin typeface="Segoe"/>
              </a:rPr>
              <a:t>OK</a:t>
            </a:r>
            <a:r>
              <a:rPr lang="en-US" b="0" i="0" u="none" strike="noStrike" baseline="0" smtClean="0">
                <a:latin typeface="Segoe"/>
              </a:rPr>
              <a:t>. The Function Arguments dialog box opens.</a:t>
            </a:r>
          </a:p>
          <a:p>
            <a:pPr marR="0" lvl="1" rtl="0">
              <a:buAutoNum type="arabicPeriod" startAt="4"/>
            </a:pPr>
            <a:r>
              <a:rPr lang="en-US" b="0" i="0" u="none" strike="noStrike" baseline="0" smtClean="0">
                <a:latin typeface="Segoe"/>
              </a:rPr>
              <a:t>Click </a:t>
            </a:r>
            <a:r>
              <a:rPr lang="en-US" b="1" i="0" u="none" strike="noStrike" baseline="0" smtClean="0">
                <a:latin typeface="Segoe"/>
              </a:rPr>
              <a:t>Collapse Dialog</a:t>
            </a:r>
            <a:r>
              <a:rPr lang="en-US" b="0" i="0" u="none" strike="noStrike" baseline="0" smtClean="0">
                <a:latin typeface="Segoe"/>
              </a:rPr>
              <a:t> (see below). The box collapses to a single entry box.</a:t>
            </a:r>
          </a:p>
          <a:p>
            <a:pPr marR="0" lvl="1" rtl="0">
              <a:buAutoNum type="arabicPeriod" startAt="4"/>
            </a:pPr>
            <a:r>
              <a:rPr lang="en-US" b="0" i="0" u="none" strike="noStrike" baseline="0" smtClean="0">
                <a:latin typeface="Segoe"/>
              </a:rPr>
              <a:t>Select </a:t>
            </a:r>
            <a:r>
              <a:rPr lang="en-US" b="1" i="0" u="none" strike="noStrike" baseline="0" smtClean="0">
                <a:latin typeface="Segoe"/>
              </a:rPr>
              <a:t>A6:M6</a:t>
            </a:r>
            <a:r>
              <a:rPr lang="en-US" b="0" i="0" u="none" strike="noStrike" baseline="0" smtClean="0">
                <a:latin typeface="Segoe"/>
              </a:rPr>
              <a:t>. The new range appears in the dialog box.</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30</a:t>
            </a:fld>
            <a:endParaRPr lang="en-US" dirty="0"/>
          </a:p>
        </p:txBody>
      </p:sp>
      <p:pic>
        <p:nvPicPr>
          <p:cNvPr id="7" name="Picture 6" descr="05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255" y="3657600"/>
            <a:ext cx="5930024" cy="2501240"/>
          </a:xfrm>
          <a:prstGeom prst="rect">
            <a:avLst/>
          </a:prstGeom>
        </p:spPr>
      </p:pic>
    </p:spTree>
    <p:extLst>
      <p:ext uri="{BB962C8B-B14F-4D97-AF65-F5344CB8AC3E}">
        <p14:creationId xmlns:p14="http://schemas.microsoft.com/office/powerpoint/2010/main" val="3845277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COUNTA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7"/>
            </a:pPr>
            <a:r>
              <a:rPr lang="en-US" b="0" i="0" u="none" strike="noStrike" baseline="0" smtClean="0">
                <a:latin typeface="Segoe"/>
              </a:rPr>
              <a:t>Click </a:t>
            </a:r>
            <a:r>
              <a:rPr lang="en-US" b="1" i="0" u="none" strike="noStrike" baseline="0" smtClean="0">
                <a:latin typeface="Segoe"/>
              </a:rPr>
              <a:t>Expand Dialog</a:t>
            </a:r>
            <a:r>
              <a:rPr lang="en-US" b="0" i="0" u="none" strike="noStrike" baseline="0" smtClean="0">
                <a:latin typeface="Segoe"/>
              </a:rPr>
              <a:t> shown below, and click </a:t>
            </a:r>
            <a:r>
              <a:rPr lang="en-US" b="1" i="0" u="none" strike="noStrike" baseline="0" smtClean="0">
                <a:latin typeface="Segoe"/>
              </a:rPr>
              <a:t>OK</a:t>
            </a:r>
            <a:r>
              <a:rPr lang="en-US" b="0" i="0" u="none" strike="noStrike" baseline="0" smtClean="0">
                <a:latin typeface="Segoe"/>
              </a:rPr>
              <a:t> to close the dialog box. The result, </a:t>
            </a:r>
            <a:r>
              <a:rPr lang="en-US" b="0" i="1" u="none" strike="noStrike" baseline="0" smtClean="0">
                <a:latin typeface="Segoe"/>
              </a:rPr>
              <a:t>10</a:t>
            </a:r>
            <a:r>
              <a:rPr lang="en-US" b="0" i="0" u="none" strike="noStrike" baseline="0" smtClean="0">
                <a:latin typeface="Segoe"/>
              </a:rPr>
              <a:t>, is the number of non-blank cells in the range.</a:t>
            </a:r>
          </a:p>
          <a:p>
            <a:pPr marR="0" lvl="1" rtl="0">
              <a:buAutoNum type="arabicPeriod" startAt="7"/>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a:t>
            </a:r>
          </a:p>
          <a:p>
            <a:pPr marR="0" lvl="0" rtl="0"/>
            <a:r>
              <a:rPr lang="en-US" b="1" i="0" u="none" strike="noStrike" baseline="0" smtClean="0">
                <a:latin typeface="Segoe"/>
              </a:rPr>
              <a:t>PAUSE.</a:t>
            </a:r>
            <a:r>
              <a:rPr lang="en-US" b="0" i="0" u="none" strike="noStrike" baseline="0" smtClean="0">
                <a:latin typeface="Segoe"/>
              </a:rPr>
              <a:t> Leave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31</a:t>
            </a:fld>
            <a:endParaRPr lang="en-US" dirty="0"/>
          </a:p>
        </p:txBody>
      </p:sp>
      <p:pic>
        <p:nvPicPr>
          <p:cNvPr id="7" name="Picture 6" descr="05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55" y="3733800"/>
            <a:ext cx="6735379" cy="1702812"/>
          </a:xfrm>
          <a:prstGeom prst="rect">
            <a:avLst/>
          </a:prstGeom>
        </p:spPr>
      </p:pic>
    </p:spTree>
    <p:extLst>
      <p:ext uri="{BB962C8B-B14F-4D97-AF65-F5344CB8AC3E}">
        <p14:creationId xmlns:p14="http://schemas.microsoft.com/office/powerpoint/2010/main" val="2695535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AVERAGE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workbook you modified in the previous exercise.</a:t>
            </a:r>
          </a:p>
          <a:p>
            <a:pPr marR="0" lvl="1" rtl="0"/>
            <a:r>
              <a:rPr lang="en-US" b="0" i="0" u="none" strike="noStrike" baseline="0" smtClean="0">
                <a:latin typeface="Segoe"/>
              </a:rPr>
              <a:t>In cell O8, type </a:t>
            </a:r>
            <a:r>
              <a:rPr lang="en-US" b="1" i="0" u="none" strike="noStrike" baseline="0" smtClean="0">
                <a:latin typeface="Segoe"/>
              </a:rPr>
              <a:t>Average</a:t>
            </a:r>
            <a:r>
              <a:rPr lang="en-US" b="0" i="1" u="none" strike="noStrike" baseline="0" smtClean="0">
                <a:latin typeface="Segoe"/>
              </a:rPr>
              <a:t> </a:t>
            </a: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Segoe"/>
              </a:rPr>
              <a:t>.  </a:t>
            </a:r>
          </a:p>
          <a:p>
            <a:pPr marR="0" lvl="1" rtl="0"/>
            <a:r>
              <a:rPr lang="en-US" b="0" i="0" u="none" strike="noStrike" baseline="0" smtClean="0">
                <a:latin typeface="Segoe"/>
              </a:rPr>
              <a:t>In cell O9, type</a:t>
            </a:r>
            <a:r>
              <a:rPr lang="en-US" b="1" i="0" u="none" strike="noStrike" baseline="0" smtClean="0">
                <a:latin typeface="Segoe"/>
              </a:rPr>
              <a:t> =AVERAGE(B9:M9)</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The result, </a:t>
            </a:r>
            <a:r>
              <a:rPr lang="en-US" b="0" i="1" u="none" strike="noStrike" baseline="0" smtClean="0">
                <a:latin typeface="Segoe"/>
              </a:rPr>
              <a:t>175.8333</a:t>
            </a:r>
            <a:r>
              <a:rPr lang="en-US" b="0" i="0" u="none" strike="noStrike" baseline="0" smtClean="0">
                <a:latin typeface="Segoe"/>
              </a:rPr>
              <a:t>, is your average expected monthly electricity bill.</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32</a:t>
            </a:fld>
            <a:endParaRPr lang="en-US" dirty="0"/>
          </a:p>
        </p:txBody>
      </p:sp>
    </p:spTree>
    <p:extLst>
      <p:ext uri="{BB962C8B-B14F-4D97-AF65-F5344CB8AC3E}">
        <p14:creationId xmlns:p14="http://schemas.microsoft.com/office/powerpoint/2010/main" val="970684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AVERAGE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3"/>
            </a:pPr>
            <a:r>
              <a:rPr lang="en-US" b="0" i="0" u="none" strike="noStrike" baseline="0" smtClean="0">
                <a:latin typeface="Segoe"/>
              </a:rPr>
              <a:t>In cell O10, type </a:t>
            </a:r>
            <a:r>
              <a:rPr lang="en-US" b="1" i="0" u="none" strike="noStrike" baseline="0" smtClean="0">
                <a:latin typeface="Segoe"/>
              </a:rPr>
              <a:t>=AVERAGE(B10:M10)</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The result, </a:t>
            </a:r>
            <a:r>
              <a:rPr lang="en-US" b="0" i="1" u="none" strike="noStrike" baseline="0" smtClean="0">
                <a:latin typeface="Segoe"/>
              </a:rPr>
              <a:t>93.33333</a:t>
            </a:r>
            <a:r>
              <a:rPr lang="en-US" b="0" i="0" u="none" strike="noStrike" baseline="0" smtClean="0">
                <a:latin typeface="Segoe"/>
              </a:rPr>
              <a:t>, is your average expected monthly gas bill (below).</a:t>
            </a:r>
          </a:p>
          <a:p>
            <a:pPr marR="0" lvl="1" rtl="0">
              <a:buAutoNum type="arabicPeriod" startAt="3"/>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a:t>
            </a:r>
          </a:p>
          <a:p>
            <a:pPr marR="0" lvl="0" rtl="0"/>
            <a:r>
              <a:rPr lang="en-US" b="1" i="0" u="none" strike="noStrike" baseline="0" smtClean="0">
                <a:latin typeface="Segoe"/>
              </a:rPr>
              <a:t>PAUSE.</a:t>
            </a:r>
            <a:r>
              <a:rPr lang="en-US" b="0" i="0" u="none" strike="noStrike" baseline="0" smtClean="0">
                <a:latin typeface="Segoe"/>
              </a:rPr>
              <a:t> Leave the workbook open to use in the next exercise.</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33</a:t>
            </a:fld>
            <a:endParaRPr lang="en-US" dirty="0"/>
          </a:p>
        </p:txBody>
      </p:sp>
      <p:pic>
        <p:nvPicPr>
          <p:cNvPr id="7" name="Picture 6" descr="05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733800"/>
            <a:ext cx="4847021" cy="2162356"/>
          </a:xfrm>
          <a:prstGeom prst="rect">
            <a:avLst/>
          </a:prstGeom>
        </p:spPr>
      </p:pic>
    </p:spTree>
    <p:extLst>
      <p:ext uri="{BB962C8B-B14F-4D97-AF65-F5344CB8AC3E}">
        <p14:creationId xmlns:p14="http://schemas.microsoft.com/office/powerpoint/2010/main" val="3113697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MIN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workbook you modified in the previous exercise.</a:t>
            </a:r>
          </a:p>
          <a:p>
            <a:pPr marR="0" lvl="1" rtl="0"/>
            <a:r>
              <a:rPr lang="en-US" b="0" i="0" u="none" strike="noStrike" baseline="0" smtClean="0">
                <a:latin typeface="Segoe"/>
              </a:rPr>
              <a:t>In cell P8, type </a:t>
            </a:r>
            <a:r>
              <a:rPr lang="en-US" b="1" i="0" u="none" strike="noStrike" baseline="0" smtClean="0">
                <a:latin typeface="Segoe"/>
              </a:rPr>
              <a:t>Min</a:t>
            </a:r>
            <a:r>
              <a:rPr lang="en-US" b="0" i="1" u="none" strike="noStrike" baseline="0" smtClean="0">
                <a:latin typeface="Segoe"/>
              </a:rPr>
              <a:t> </a:t>
            </a: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Segoe"/>
              </a:rPr>
              <a:t>. </a:t>
            </a:r>
          </a:p>
          <a:p>
            <a:pPr marR="0" lvl="1" rtl="0"/>
            <a:r>
              <a:rPr lang="en-US" b="0" i="0" u="none" strike="noStrike" baseline="0" smtClean="0">
                <a:latin typeface="Segoe"/>
              </a:rPr>
              <a:t>Click in cell </a:t>
            </a:r>
            <a:r>
              <a:rPr lang="en-US" b="1" i="0" u="none" strike="noStrike" baseline="0" smtClean="0">
                <a:latin typeface="Segoe"/>
              </a:rPr>
              <a:t>P9</a:t>
            </a:r>
            <a:r>
              <a:rPr lang="en-US" b="0" i="0" u="none" strike="noStrike" baseline="0" smtClean="0">
                <a:latin typeface="Segoe"/>
              </a:rPr>
              <a:t> and then click the </a:t>
            </a:r>
            <a:r>
              <a:rPr lang="en-US" b="1" i="0" u="none" strike="noStrike" baseline="0" smtClean="0">
                <a:latin typeface="Segoe"/>
              </a:rPr>
              <a:t>FORMULAS</a:t>
            </a:r>
            <a:r>
              <a:rPr lang="en-US" b="0" i="0" u="none" strike="noStrike" baseline="0" smtClean="0">
                <a:latin typeface="Segoe"/>
              </a:rPr>
              <a:t> tab.</a:t>
            </a:r>
          </a:p>
          <a:p>
            <a:pPr marR="0" lvl="1" rtl="0"/>
            <a:r>
              <a:rPr lang="en-US" b="0" i="0" u="none" strike="noStrike" baseline="0" smtClean="0">
                <a:latin typeface="Segoe"/>
              </a:rPr>
              <a:t>Click the </a:t>
            </a:r>
            <a:r>
              <a:rPr lang="en-US" b="1" i="0" u="none" strike="noStrike" baseline="0" smtClean="0">
                <a:latin typeface="Segoe"/>
              </a:rPr>
              <a:t>AutoSum</a:t>
            </a:r>
            <a:r>
              <a:rPr lang="en-US" b="0" i="0" u="none" strike="noStrike" baseline="0" smtClean="0">
                <a:latin typeface="Segoe"/>
              </a:rPr>
              <a:t> button arrow, and then select </a:t>
            </a:r>
            <a:r>
              <a:rPr lang="en-US" b="1" i="0" u="none" strike="noStrike" baseline="0" smtClean="0">
                <a:latin typeface="Segoe"/>
              </a:rPr>
              <a:t>Min</a:t>
            </a:r>
            <a:r>
              <a:rPr lang="en-US" b="0" i="0" u="none" strike="noStrike" baseline="0" smtClean="0">
                <a:latin typeface="Segoe"/>
              </a:rPr>
              <a:t> from the menu. The range B9:O9 is automatically selected (below). This range is incorrect, so you need to edit it.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34</a:t>
            </a:fld>
            <a:endParaRPr lang="en-US" dirty="0"/>
          </a:p>
        </p:txBody>
      </p:sp>
      <p:pic>
        <p:nvPicPr>
          <p:cNvPr id="7" name="Picture 6" descr="05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522" y="4607472"/>
            <a:ext cx="7861300" cy="1295400"/>
          </a:xfrm>
          <a:prstGeom prst="rect">
            <a:avLst/>
          </a:prstGeom>
        </p:spPr>
      </p:pic>
    </p:spTree>
    <p:extLst>
      <p:ext uri="{BB962C8B-B14F-4D97-AF65-F5344CB8AC3E}">
        <p14:creationId xmlns:p14="http://schemas.microsoft.com/office/powerpoint/2010/main" val="3261243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MIN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4"/>
            </a:pPr>
            <a:r>
              <a:rPr lang="en-US" sz="2100" b="0" i="0" u="none" strike="noStrike" baseline="0" smtClean="0">
                <a:latin typeface="Segoe"/>
              </a:rPr>
              <a:t>Click cell </a:t>
            </a:r>
            <a:r>
              <a:rPr lang="en-US" sz="2100" b="1" i="0" u="none" strike="noStrike" baseline="0" smtClean="0">
                <a:latin typeface="Segoe"/>
              </a:rPr>
              <a:t>B9</a:t>
            </a:r>
            <a:r>
              <a:rPr lang="en-US" sz="2100" b="0" i="0" u="none" strike="noStrike" baseline="0" smtClean="0">
                <a:latin typeface="Segoe"/>
              </a:rPr>
              <a:t>, hold down the </a:t>
            </a:r>
            <a:r>
              <a:rPr lang="en-US" sz="2100" b="1" i="0" u="none" strike="noStrike" baseline="0" smtClean="0">
                <a:latin typeface="Segoe"/>
              </a:rPr>
              <a:t>Shift</a:t>
            </a:r>
            <a:r>
              <a:rPr lang="en-US" sz="2100" b="0" i="0" u="none" strike="noStrike" baseline="0" smtClean="0">
                <a:latin typeface="Segoe"/>
              </a:rPr>
              <a:t> key, and click cell </a:t>
            </a:r>
            <a:r>
              <a:rPr lang="en-US" sz="2100" b="1" i="0" u="none" strike="noStrike" baseline="0" smtClean="0">
                <a:latin typeface="Segoe"/>
              </a:rPr>
              <a:t>M9</a:t>
            </a:r>
            <a:r>
              <a:rPr lang="en-US" sz="2100" b="0" i="0" u="none" strike="noStrike" baseline="0" smtClean="0">
                <a:latin typeface="Segoe"/>
              </a:rPr>
              <a:t>. The range B9:M9 appears in the function, which now looks like =MIN(B9:M9). See below. Press </a:t>
            </a:r>
            <a:r>
              <a:rPr lang="en-US" sz="2100" b="1" i="0" u="none" strike="noStrike" baseline="0" smtClean="0">
                <a:latin typeface="Segoe"/>
              </a:rPr>
              <a:t>Enter</a:t>
            </a:r>
            <a:r>
              <a:rPr lang="en-US" sz="2100" b="0" i="0" u="none" strike="noStrike" baseline="0" smtClean="0">
                <a:latin typeface="Segoe"/>
              </a:rPr>
              <a:t>. The result, </a:t>
            </a:r>
            <a:r>
              <a:rPr lang="en-US" sz="2100" b="0" i="1" u="none" strike="noStrike" baseline="0" smtClean="0">
                <a:latin typeface="Segoe"/>
              </a:rPr>
              <a:t>150,</a:t>
            </a:r>
            <a:r>
              <a:rPr lang="en-US" sz="2100" b="0" i="0" u="none" strike="noStrike" baseline="0" smtClean="0">
                <a:latin typeface="Segoe"/>
              </a:rPr>
              <a:t> appears, which is the lowest expected electricity bill for the year.</a:t>
            </a:r>
          </a:p>
          <a:p>
            <a:pPr marR="0" lvl="1" rtl="0">
              <a:buAutoNum type="arabicPeriod" startAt="4"/>
            </a:pPr>
            <a:r>
              <a:rPr lang="en-US" sz="2100" b="0" i="0" u="none" strike="noStrike" baseline="0" smtClean="0">
                <a:latin typeface="Segoe"/>
              </a:rPr>
              <a:t>Copy cell </a:t>
            </a:r>
            <a:r>
              <a:rPr lang="en-US" sz="2100" b="1" i="0" u="none" strike="noStrike" baseline="0" smtClean="0">
                <a:latin typeface="Segoe"/>
              </a:rPr>
              <a:t>P9</a:t>
            </a:r>
            <a:r>
              <a:rPr lang="en-US" sz="2100" b="0" i="0" u="none" strike="noStrike" baseline="0" smtClean="0">
                <a:latin typeface="Segoe"/>
              </a:rPr>
              <a:t> to cell </a:t>
            </a:r>
            <a:r>
              <a:rPr lang="en-US" sz="2100" b="1" i="0" u="none" strike="noStrike" baseline="0" smtClean="0">
                <a:latin typeface="Segoe"/>
              </a:rPr>
              <a:t>P10</a:t>
            </a:r>
            <a:r>
              <a:rPr lang="en-US" sz="2100" b="0" i="0" u="none" strike="noStrike" baseline="0" smtClean="0">
                <a:latin typeface="Segoe"/>
              </a:rPr>
              <a:t>. The result, </a:t>
            </a:r>
            <a:r>
              <a:rPr lang="en-US" sz="2100" b="0" i="1" u="none" strike="noStrike" baseline="0" smtClean="0">
                <a:latin typeface="Segoe"/>
              </a:rPr>
              <a:t>70</a:t>
            </a:r>
            <a:r>
              <a:rPr lang="en-US" sz="2100" b="0" i="0" u="none" strike="noStrike" baseline="0" smtClean="0">
                <a:latin typeface="Segoe"/>
              </a:rPr>
              <a:t>, is the lowest expected gas bill for the year. </a:t>
            </a:r>
          </a:p>
          <a:p>
            <a:pPr marR="0" lvl="1" rtl="0">
              <a:buAutoNum type="arabicPeriod" startAt="4"/>
            </a:pPr>
            <a:r>
              <a:rPr lang="en-US" sz="2100" i="0" u="none" strike="noStrike" baseline="0" smtClean="0">
                <a:latin typeface="Segoe"/>
              </a:rPr>
              <a:t> </a:t>
            </a:r>
            <a:r>
              <a:rPr lang="en-US" sz="2100" b="1" i="0" u="none" strike="noStrike" baseline="0" smtClean="0">
                <a:latin typeface="Segoe"/>
              </a:rPr>
              <a:t>SAVE</a:t>
            </a:r>
            <a:r>
              <a:rPr lang="en-US" sz="2100" b="0" i="0" u="none" strike="noStrike" baseline="0" smtClean="0">
                <a:latin typeface="Segoe"/>
              </a:rPr>
              <a:t> the workbook.</a:t>
            </a:r>
          </a:p>
          <a:p>
            <a:pPr marR="0" lvl="0" rtl="0"/>
            <a:r>
              <a:rPr lang="en-US" sz="2100" b="1" i="0" u="none" strike="noStrike" baseline="0" smtClean="0">
                <a:latin typeface="Segoe"/>
              </a:rPr>
              <a:t>PAUSE.</a:t>
            </a:r>
            <a:r>
              <a:rPr lang="en-US" sz="2100" b="0" i="0" u="none" strike="noStrike" baseline="0" smtClean="0">
                <a:latin typeface="Segoe"/>
              </a:rPr>
              <a:t> Leave the workbook open to use in the next exercise.</a:t>
            </a:r>
            <a:endParaRPr lang="en-US" sz="2100"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35</a:t>
            </a:fld>
            <a:endParaRPr lang="en-US" dirty="0"/>
          </a:p>
        </p:txBody>
      </p:sp>
      <p:pic>
        <p:nvPicPr>
          <p:cNvPr id="7" name="Picture 6" descr="05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876800"/>
            <a:ext cx="7785100" cy="1270000"/>
          </a:xfrm>
          <a:prstGeom prst="rect">
            <a:avLst/>
          </a:prstGeom>
        </p:spPr>
      </p:pic>
    </p:spTree>
    <p:extLst>
      <p:ext uri="{BB962C8B-B14F-4D97-AF65-F5344CB8AC3E}">
        <p14:creationId xmlns:p14="http://schemas.microsoft.com/office/powerpoint/2010/main" val="2972151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MAX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sz="2000" b="1" i="0" u="none" strike="noStrike" baseline="0" smtClean="0">
                <a:latin typeface="Segoe"/>
              </a:rPr>
              <a:t>GET READY. USE</a:t>
            </a:r>
            <a:r>
              <a:rPr lang="en-US" sz="2000" b="0" i="0" u="none" strike="noStrike" baseline="0" smtClean="0">
                <a:latin typeface="Segoe"/>
              </a:rPr>
              <a:t> the workbook you modified in the previous exercise.</a:t>
            </a:r>
          </a:p>
          <a:p>
            <a:pPr marR="0" lvl="1" rtl="0"/>
            <a:r>
              <a:rPr lang="en-US" sz="2000" b="0" i="0" u="none" strike="noStrike" baseline="0" smtClean="0">
                <a:latin typeface="Segoe"/>
              </a:rPr>
              <a:t>In cell Q8, type </a:t>
            </a:r>
            <a:r>
              <a:rPr lang="en-US" sz="2000" b="1" i="0" u="none" strike="noStrike" baseline="0" smtClean="0">
                <a:latin typeface="Segoe"/>
              </a:rPr>
              <a:t>Max</a:t>
            </a:r>
            <a:r>
              <a:rPr lang="en-US" sz="2000" b="0" i="1" u="none" strike="noStrike" baseline="0" smtClean="0">
                <a:latin typeface="Segoe"/>
              </a:rPr>
              <a:t> </a:t>
            </a:r>
            <a:r>
              <a:rPr lang="en-US" sz="2000" b="0" i="0" u="none" strike="noStrike" baseline="0" smtClean="0">
                <a:latin typeface="Segoe"/>
              </a:rPr>
              <a:t>and press </a:t>
            </a:r>
            <a:r>
              <a:rPr lang="en-US" sz="2000" b="1" i="0" u="none" strike="noStrike" baseline="0" smtClean="0">
                <a:latin typeface="Segoe"/>
              </a:rPr>
              <a:t>Enter</a:t>
            </a:r>
            <a:r>
              <a:rPr lang="en-US" sz="2000" b="0" i="0" u="none" strike="noStrike" baseline="0" smtClean="0">
                <a:latin typeface="Segoe"/>
              </a:rPr>
              <a:t>. </a:t>
            </a:r>
          </a:p>
          <a:p>
            <a:pPr marR="0" lvl="1" rtl="0"/>
            <a:r>
              <a:rPr lang="en-US" sz="2000" b="0" i="0" u="none" strike="noStrike" baseline="0" smtClean="0">
                <a:latin typeface="Segoe"/>
              </a:rPr>
              <a:t>In cell Q9, type </a:t>
            </a:r>
            <a:r>
              <a:rPr lang="en-US" sz="2000" b="1" i="0" u="none" strike="noStrike" baseline="0" smtClean="0">
                <a:latin typeface="Segoe"/>
              </a:rPr>
              <a:t>=MAX(B9:M9)</a:t>
            </a:r>
            <a:r>
              <a:rPr lang="en-US" sz="2000" b="0" i="0" u="none" strike="noStrike" baseline="0" smtClean="0">
                <a:latin typeface="Segoe"/>
              </a:rPr>
              <a:t> and press </a:t>
            </a:r>
            <a:r>
              <a:rPr lang="en-US" sz="2000" b="1" i="0" u="none" strike="noStrike" baseline="0" smtClean="0">
                <a:latin typeface="Segoe"/>
              </a:rPr>
              <a:t>Enter</a:t>
            </a:r>
            <a:r>
              <a:rPr lang="en-US" sz="2000" b="0" i="0" u="none" strike="noStrike" baseline="0" smtClean="0">
                <a:latin typeface="Segoe"/>
              </a:rPr>
              <a:t>. The result, </a:t>
            </a:r>
            <a:r>
              <a:rPr lang="en-US" sz="2000" b="0" i="1" u="none" strike="noStrike" baseline="0" smtClean="0">
                <a:latin typeface="Segoe"/>
              </a:rPr>
              <a:t>230</a:t>
            </a:r>
            <a:r>
              <a:rPr lang="en-US" sz="2000" b="0" i="0" u="none" strike="noStrike" baseline="0" smtClean="0">
                <a:latin typeface="Segoe"/>
              </a:rPr>
              <a:t>, is the highest monthly electricity bill that you expect to receive.</a:t>
            </a:r>
          </a:p>
          <a:p>
            <a:pPr lvl="1">
              <a:buFont typeface="+mj-lt"/>
              <a:buAutoNum type="arabicPeriod" startAt="3"/>
            </a:pPr>
            <a:r>
              <a:rPr lang="en-US" sz="2000">
                <a:latin typeface="Segoe"/>
              </a:rPr>
              <a:t>Copy cell </a:t>
            </a:r>
            <a:r>
              <a:rPr lang="en-US" sz="2000" b="1">
                <a:latin typeface="Segoe"/>
              </a:rPr>
              <a:t>Q9</a:t>
            </a:r>
            <a:r>
              <a:rPr lang="en-US" sz="2000">
                <a:latin typeface="Segoe"/>
              </a:rPr>
              <a:t> to </a:t>
            </a:r>
            <a:r>
              <a:rPr lang="en-US" sz="2000" b="1">
                <a:latin typeface="Segoe"/>
              </a:rPr>
              <a:t>Q10</a:t>
            </a:r>
            <a:r>
              <a:rPr lang="en-US" sz="2000">
                <a:latin typeface="Segoe"/>
              </a:rPr>
              <a:t>. The result, </a:t>
            </a:r>
            <a:r>
              <a:rPr lang="en-US" sz="2000" i="1">
                <a:latin typeface="Segoe"/>
              </a:rPr>
              <a:t>120</a:t>
            </a:r>
            <a:r>
              <a:rPr lang="en-US" sz="2000">
                <a:latin typeface="Segoe"/>
              </a:rPr>
              <a:t>, is the highest monthly gas bill that you expect to receive (see below).</a:t>
            </a:r>
          </a:p>
          <a:p>
            <a:pPr lvl="1">
              <a:buAutoNum type="arabicPeriod" startAt="3"/>
            </a:pPr>
            <a:r>
              <a:rPr lang="en-US" sz="2000">
                <a:latin typeface="Segoe"/>
              </a:rPr>
              <a:t> </a:t>
            </a:r>
            <a:r>
              <a:rPr lang="en-US" sz="2000" b="1">
                <a:latin typeface="Segoe"/>
              </a:rPr>
              <a:t>SAVE</a:t>
            </a:r>
            <a:r>
              <a:rPr lang="en-US" sz="2000">
                <a:latin typeface="Segoe"/>
              </a:rPr>
              <a:t> the workbook </a:t>
            </a:r>
            <a:br>
              <a:rPr lang="en-US" sz="2000">
                <a:latin typeface="Segoe"/>
              </a:rPr>
            </a:br>
            <a:r>
              <a:rPr lang="en-US" sz="2000">
                <a:latin typeface="Segoe"/>
              </a:rPr>
              <a:t>as </a:t>
            </a:r>
            <a:r>
              <a:rPr lang="en-US" sz="2000" b="1" i="1">
                <a:latin typeface="Segoe"/>
              </a:rPr>
              <a:t>05 Budget Math </a:t>
            </a:r>
            <a:br>
              <a:rPr lang="en-US" sz="2000" b="1" i="1">
                <a:latin typeface="Segoe"/>
              </a:rPr>
            </a:br>
            <a:r>
              <a:rPr lang="en-US" sz="2000" b="1" i="1">
                <a:latin typeface="Segoe"/>
              </a:rPr>
              <a:t>Solution</a:t>
            </a:r>
            <a:r>
              <a:rPr lang="en-US" sz="2000">
                <a:latin typeface="Segoe"/>
              </a:rPr>
              <a:t> and </a:t>
            </a:r>
            <a:r>
              <a:rPr lang="en-US" sz="2000" b="1">
                <a:latin typeface="Segoe"/>
              </a:rPr>
              <a:t>CLOSE</a:t>
            </a:r>
            <a:r>
              <a:rPr lang="en-US" sz="2000">
                <a:latin typeface="Segoe"/>
              </a:rPr>
              <a:t> it</a:t>
            </a:r>
            <a:r>
              <a:rPr lang="en-US" sz="2000">
                <a:latin typeface="Times New Roman"/>
              </a:rPr>
              <a:t>.</a:t>
            </a:r>
          </a:p>
          <a:p>
            <a:pPr lvl="0"/>
            <a:r>
              <a:rPr lang="en-US" sz="2000" b="1">
                <a:latin typeface="Segoe"/>
              </a:rPr>
              <a:t>PAUSE</a:t>
            </a:r>
            <a:r>
              <a:rPr lang="en-US" sz="2000" b="1">
                <a:latin typeface="Times New Roman"/>
              </a:rPr>
              <a:t>.</a:t>
            </a:r>
            <a:r>
              <a:rPr lang="en-US" sz="2000">
                <a:latin typeface="Segoe"/>
              </a:rPr>
              <a:t> Leave Excel open to </a:t>
            </a:r>
            <a:br>
              <a:rPr lang="en-US" sz="2000">
                <a:latin typeface="Segoe"/>
              </a:rPr>
            </a:br>
            <a:r>
              <a:rPr lang="en-US" sz="2000">
                <a:latin typeface="Segoe"/>
              </a:rPr>
              <a:t>use in the next exercise.</a:t>
            </a:r>
          </a:p>
          <a:p>
            <a:pPr marR="0" lvl="1" rtl="0"/>
            <a:endParaRPr lang="en-US" sz="2000" b="0" i="0" u="none" strike="noStrike" baseline="0" smtClean="0">
              <a:latin typeface="Segoe"/>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36</a:t>
            </a:fld>
            <a:endParaRPr lang="en-US" dirty="0"/>
          </a:p>
        </p:txBody>
      </p:sp>
      <p:pic>
        <p:nvPicPr>
          <p:cNvPr id="7" name="Picture 6" descr="05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4114800"/>
            <a:ext cx="3396721" cy="1935224"/>
          </a:xfrm>
          <a:prstGeom prst="rect">
            <a:avLst/>
          </a:prstGeom>
        </p:spPr>
      </p:pic>
    </p:spTree>
    <p:extLst>
      <p:ext uri="{BB962C8B-B14F-4D97-AF65-F5344CB8AC3E}">
        <p14:creationId xmlns:p14="http://schemas.microsoft.com/office/powerpoint/2010/main" val="3365973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Using a Financial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Functions provide a wide variety of pre-determined calculations for you to choose from, allowing you to easily perform a complex calculation and use it in your worksheet. Financial functions, in contrast, are designed specifically for various finance tasks that you might want to work on.</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37</a:t>
            </a:fld>
            <a:endParaRPr lang="en-US" dirty="0"/>
          </a:p>
        </p:txBody>
      </p:sp>
    </p:spTree>
    <p:extLst>
      <p:ext uri="{BB962C8B-B14F-4D97-AF65-F5344CB8AC3E}">
        <p14:creationId xmlns:p14="http://schemas.microsoft.com/office/powerpoint/2010/main" val="916140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Use PMT</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The </a:t>
            </a:r>
            <a:r>
              <a:rPr lang="en-US" b="1" i="1" u="none" strike="noStrike" baseline="0" smtClean="0">
                <a:latin typeface="Segoe"/>
              </a:rPr>
              <a:t>PMT function</a:t>
            </a:r>
            <a:r>
              <a:rPr lang="en-US" b="0" i="0" u="none" strike="noStrike" baseline="0" smtClean="0">
                <a:latin typeface="Segoe"/>
              </a:rPr>
              <a:t> requires a series of inputs regarding interest rate, loan amount (principal), and loan duration, and then calculates the resulting loan payment.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38</a:t>
            </a:fld>
            <a:endParaRPr lang="en-US" dirty="0"/>
          </a:p>
        </p:txBody>
      </p:sp>
    </p:spTree>
    <p:extLst>
      <p:ext uri="{BB962C8B-B14F-4D97-AF65-F5344CB8AC3E}">
        <p14:creationId xmlns:p14="http://schemas.microsoft.com/office/powerpoint/2010/main" val="3961086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PMT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LAUNCH</a:t>
            </a:r>
            <a:r>
              <a:rPr lang="en-US" b="0" i="0" u="none" strike="noStrike" baseline="0" smtClean="0">
                <a:latin typeface="Segoe"/>
              </a:rPr>
              <a:t> Excel if it is not already running.</a:t>
            </a:r>
          </a:p>
          <a:p>
            <a:pPr marR="0" lvl="1" rtl="0"/>
            <a:r>
              <a:rPr lang="en-US" i="0" u="none" strike="noStrike" baseline="0" smtClean="0">
                <a:latin typeface="Segoe"/>
              </a:rPr>
              <a:t> </a:t>
            </a:r>
            <a:r>
              <a:rPr lang="en-US" b="1" i="0" u="none" strike="noStrike" baseline="0" smtClean="0">
                <a:latin typeface="Segoe"/>
              </a:rPr>
              <a:t>OPEN</a:t>
            </a:r>
            <a:r>
              <a:rPr lang="en-US" b="0" i="0" u="none" strike="noStrike" baseline="0" smtClean="0">
                <a:latin typeface="Segoe"/>
              </a:rPr>
              <a:t> the </a:t>
            </a:r>
            <a:r>
              <a:rPr lang="en-US" b="1" i="1" u="none" strike="noStrike" baseline="0" smtClean="0">
                <a:latin typeface="Segoe"/>
              </a:rPr>
              <a:t>05 Budget PMT</a:t>
            </a:r>
            <a:r>
              <a:rPr lang="en-US" b="0" i="0" u="none" strike="noStrike" baseline="0" smtClean="0">
                <a:latin typeface="Segoe"/>
              </a:rPr>
              <a:t> data file for this lesson. </a:t>
            </a:r>
          </a:p>
          <a:p>
            <a:pPr marR="0" lvl="1" rtl="0"/>
            <a:r>
              <a:rPr lang="en-US" b="0" i="0" u="none" strike="noStrike" baseline="0" smtClean="0">
                <a:latin typeface="Segoe"/>
              </a:rPr>
              <a:t>In cell R2, type </a:t>
            </a:r>
            <a:r>
              <a:rPr lang="en-US" b="1" i="0" u="none" strike="noStrike" baseline="0" smtClean="0">
                <a:latin typeface="Segoe"/>
              </a:rPr>
              <a:t>Electronics</a:t>
            </a:r>
            <a:r>
              <a:rPr lang="en-US" b="0" i="1" u="none" strike="noStrike" baseline="0" smtClean="0">
                <a:latin typeface="Segoe"/>
              </a:rPr>
              <a:t> </a:t>
            </a: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Times New Roman"/>
              </a:rPr>
              <a:t>.</a:t>
            </a:r>
          </a:p>
          <a:p>
            <a:pPr marR="0" lvl="1" rtl="0"/>
            <a:r>
              <a:rPr lang="en-US" b="0" i="0" u="none" strike="noStrike" baseline="0" smtClean="0">
                <a:latin typeface="Segoe"/>
              </a:rPr>
              <a:t>In cell R3, type </a:t>
            </a:r>
            <a:r>
              <a:rPr lang="en-US" b="1" i="0" u="none" strike="noStrike" baseline="0" smtClean="0">
                <a:latin typeface="Segoe"/>
              </a:rPr>
              <a:t>Interest</a:t>
            </a:r>
            <a:r>
              <a:rPr lang="en-US" b="0" i="1" u="none" strike="noStrike" baseline="0" smtClean="0">
                <a:latin typeface="Segoe"/>
              </a:rPr>
              <a:t> </a:t>
            </a: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Times New Roman"/>
              </a:rPr>
              <a:t>.</a:t>
            </a:r>
          </a:p>
          <a:p>
            <a:pPr marR="0" lvl="1" rtl="0"/>
            <a:r>
              <a:rPr lang="en-US" b="0" i="0" u="none" strike="noStrike" baseline="0" smtClean="0">
                <a:latin typeface="Segoe"/>
              </a:rPr>
              <a:t>In cell R4, type </a:t>
            </a:r>
            <a:r>
              <a:rPr lang="en-US" b="1" i="0" u="none" strike="noStrike" baseline="0" smtClean="0">
                <a:latin typeface="Segoe"/>
              </a:rPr>
              <a:t>Years</a:t>
            </a:r>
            <a:r>
              <a:rPr lang="en-US" b="0" i="1" u="none" strike="noStrike" baseline="0" smtClean="0">
                <a:latin typeface="Segoe"/>
              </a:rPr>
              <a:t> </a:t>
            </a: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Times New Roman"/>
              </a:rPr>
              <a:t>.</a:t>
            </a:r>
          </a:p>
          <a:p>
            <a:pPr marR="0" lvl="1" rtl="0"/>
            <a:r>
              <a:rPr lang="en-US" b="0" i="0" u="none" strike="noStrike" baseline="0" smtClean="0">
                <a:latin typeface="Segoe"/>
              </a:rPr>
              <a:t>In cell R5, type </a:t>
            </a:r>
            <a:r>
              <a:rPr lang="en-US" b="1" i="0" u="none" strike="noStrike" baseline="0" smtClean="0">
                <a:latin typeface="Segoe"/>
              </a:rPr>
              <a:t>Loan Amt</a:t>
            </a:r>
            <a:r>
              <a:rPr lang="en-US" b="0" i="1" u="none" strike="noStrike" baseline="0" smtClean="0">
                <a:latin typeface="Segoe"/>
              </a:rPr>
              <a:t> </a:t>
            </a: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Times New Roman"/>
              </a:rPr>
              <a:t>.</a:t>
            </a:r>
          </a:p>
          <a:p>
            <a:pPr marR="0" lvl="1" rtl="0"/>
            <a:r>
              <a:rPr lang="en-US" b="0" i="0" u="none" strike="noStrike" baseline="0" smtClean="0">
                <a:latin typeface="Segoe"/>
              </a:rPr>
              <a:t>In cell R6, type </a:t>
            </a:r>
            <a:r>
              <a:rPr lang="en-US" b="1" i="0" u="none" strike="noStrike" baseline="0" smtClean="0">
                <a:latin typeface="Segoe"/>
              </a:rPr>
              <a:t>Payment</a:t>
            </a:r>
            <a:r>
              <a:rPr lang="en-US" b="0" i="1" u="none" strike="noStrike" baseline="0" smtClean="0">
                <a:latin typeface="Segoe"/>
              </a:rPr>
              <a:t> </a:t>
            </a: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39</a:t>
            </a:fld>
            <a:endParaRPr lang="en-US" dirty="0"/>
          </a:p>
        </p:txBody>
      </p:sp>
    </p:spTree>
    <p:extLst>
      <p:ext uri="{BB962C8B-B14F-4D97-AF65-F5344CB8AC3E}">
        <p14:creationId xmlns:p14="http://schemas.microsoft.com/office/powerpoint/2010/main" val="1131004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Exploring Functions</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A </a:t>
            </a:r>
            <a:r>
              <a:rPr lang="en-US" b="1" i="1" u="none" strike="noStrike" baseline="0" smtClean="0">
                <a:latin typeface="Segoe"/>
              </a:rPr>
              <a:t>function</a:t>
            </a:r>
            <a:r>
              <a:rPr lang="en-US" b="0" i="0" u="none" strike="noStrike" baseline="0" smtClean="0">
                <a:latin typeface="Segoe"/>
              </a:rPr>
              <a:t> is a predefined formula that performs a calculation. Excel’s built-in functions are designed to perform different types of calculations—from simple to complex. </a:t>
            </a:r>
          </a:p>
          <a:p>
            <a:pPr marR="0" lvl="0" rtl="0"/>
            <a:r>
              <a:rPr lang="en-US" b="0" i="0" u="none" strike="noStrike" baseline="0" smtClean="0">
                <a:latin typeface="Segoe"/>
              </a:rPr>
              <a:t>When you apply a function to specific data, you eliminate the time involved in manually constructing a formula. Using functions ensures the accuracy of the formula’s results. </a:t>
            </a:r>
          </a:p>
          <a:p>
            <a:pPr marR="0" lvl="0" rtl="0"/>
            <a:r>
              <a:rPr lang="en-US" b="0" i="0" u="none" strike="noStrike" baseline="0" smtClean="0">
                <a:latin typeface="Segoe"/>
              </a:rPr>
              <a:t>You can type functions directly into Excel or use the tools on the FORMULAS tab to help you fill in formulas with the correct syntax.</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a:t>
            </a:fld>
            <a:endParaRPr lang="en-US" dirty="0"/>
          </a:p>
        </p:txBody>
      </p:sp>
    </p:spTree>
    <p:extLst>
      <p:ext uri="{BB962C8B-B14F-4D97-AF65-F5344CB8AC3E}">
        <p14:creationId xmlns:p14="http://schemas.microsoft.com/office/powerpoint/2010/main" val="2945640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PMT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7"/>
            </a:pPr>
            <a:r>
              <a:rPr lang="en-US" b="0" i="0" u="none" strike="noStrike" baseline="0" smtClean="0">
                <a:latin typeface="Segoe"/>
              </a:rPr>
              <a:t>In cell S3, type </a:t>
            </a:r>
            <a:r>
              <a:rPr lang="en-US" b="1" i="0" u="none" strike="noStrike" baseline="0" smtClean="0">
                <a:latin typeface="Segoe"/>
              </a:rPr>
              <a:t>7.5%</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This is the interest rate on the loan.</a:t>
            </a:r>
          </a:p>
          <a:p>
            <a:pPr marR="0" lvl="1" rtl="0">
              <a:buAutoNum type="arabicPeriod" startAt="7"/>
            </a:pPr>
            <a:r>
              <a:rPr lang="en-US" b="0" i="0" u="none" strike="noStrike" baseline="0" smtClean="0">
                <a:latin typeface="Segoe"/>
              </a:rPr>
              <a:t>In cell S4, type </a:t>
            </a:r>
            <a:r>
              <a:rPr lang="en-US" b="1" i="0" u="none" strike="noStrike" baseline="0" smtClean="0">
                <a:latin typeface="Segoe"/>
              </a:rPr>
              <a:t>2</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This is the number of years in which the loan will be repaid.</a:t>
            </a:r>
          </a:p>
          <a:p>
            <a:pPr marR="0" lvl="1" rtl="0">
              <a:buAutoNum type="arabicPeriod" startAt="7"/>
            </a:pPr>
            <a:r>
              <a:rPr lang="en-US" b="0" i="0" u="none" strike="noStrike" baseline="0" smtClean="0">
                <a:latin typeface="Segoe"/>
              </a:rPr>
              <a:t>In cell S5, type </a:t>
            </a:r>
            <a:r>
              <a:rPr lang="en-US" b="1" i="0" u="none" strike="noStrike" baseline="0" smtClean="0">
                <a:latin typeface="Segoe"/>
              </a:rPr>
              <a:t>2500</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This is the loan amount, which will cover the total cost of the equipment.</a:t>
            </a:r>
          </a:p>
          <a:p>
            <a:pPr marR="0" lvl="1" rtl="0">
              <a:buAutoNum type="arabicPeriod" startAt="7"/>
            </a:pPr>
            <a:r>
              <a:rPr lang="en-US" b="0" i="0" u="none" strike="noStrike" baseline="0" smtClean="0">
                <a:latin typeface="Segoe"/>
              </a:rPr>
              <a:t>In cell S6, type </a:t>
            </a:r>
            <a:r>
              <a:rPr lang="en-US" b="1" i="0" u="none" strike="noStrike" baseline="0" smtClean="0">
                <a:latin typeface="Segoe"/>
              </a:rPr>
              <a:t>=–PMT(S3/12,S4*12,S5)</a:t>
            </a:r>
            <a:r>
              <a:rPr lang="en-US" b="0" i="0" u="none" strike="noStrike" baseline="0" smtClean="0">
                <a:latin typeface="Segoe"/>
              </a:rPr>
              <a:t> </a:t>
            </a:r>
            <a:br>
              <a:rPr lang="en-US" b="0" i="0" u="none" strike="noStrike" baseline="0" smtClean="0">
                <a:latin typeface="Segoe"/>
              </a:rPr>
            </a:b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Segoe"/>
              </a:rPr>
              <a:t>. The result, </a:t>
            </a:r>
            <a:r>
              <a:rPr lang="en-US" b="0" i="1" u="none" strike="noStrike" baseline="0" smtClean="0">
                <a:latin typeface="Segoe"/>
              </a:rPr>
              <a:t>$112.50</a:t>
            </a:r>
            <a:r>
              <a:rPr lang="en-US" b="0" i="0" u="none" strike="noStrike" baseline="0" smtClean="0">
                <a:latin typeface="Segoe"/>
              </a:rPr>
              <a:t>, is your</a:t>
            </a:r>
            <a:br>
              <a:rPr lang="en-US" b="0" i="0" u="none" strike="noStrike" baseline="0" smtClean="0">
                <a:latin typeface="Segoe"/>
              </a:rPr>
            </a:br>
            <a:r>
              <a:rPr lang="en-US" b="0" i="0" u="none" strike="noStrike" baseline="0" smtClean="0">
                <a:latin typeface="Segoe"/>
              </a:rPr>
              <a:t> calculated monthly payment (right). </a:t>
            </a:r>
          </a:p>
          <a:p>
            <a:pPr marR="0" lvl="1" rtl="0">
              <a:buAutoNum type="arabicPeriod" startAt="7"/>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as </a:t>
            </a:r>
            <a:r>
              <a:rPr lang="en-US" b="0" i="1" u="none" strike="noStrike" baseline="0" smtClean="0">
                <a:latin typeface="Segoe"/>
              </a:rPr>
              <a:t>05 Budget PMT </a:t>
            </a:r>
            <a:br>
              <a:rPr lang="en-US" b="0" i="1" u="none" strike="noStrike" baseline="0" smtClean="0">
                <a:latin typeface="Segoe"/>
              </a:rPr>
            </a:br>
            <a:r>
              <a:rPr lang="en-US" b="0" i="1" u="none" strike="noStrike" baseline="0" smtClean="0">
                <a:latin typeface="Segoe"/>
              </a:rPr>
              <a:t>Solution</a:t>
            </a:r>
            <a:r>
              <a:rPr lang="en-US" b="0" i="0" u="none" strike="noStrike" baseline="0" smtClean="0">
                <a:latin typeface="Segoe"/>
              </a:rPr>
              <a:t> and </a:t>
            </a:r>
            <a:r>
              <a:rPr lang="en-US" b="1" i="0" u="none" strike="noStrike" baseline="0" smtClean="0">
                <a:latin typeface="Segoe"/>
              </a:rPr>
              <a:t>CLOSE</a:t>
            </a:r>
            <a:r>
              <a:rPr lang="en-US" b="0" i="0" u="none" strike="noStrike" baseline="0" smtClean="0">
                <a:latin typeface="Segoe"/>
              </a:rPr>
              <a:t> it</a:t>
            </a:r>
            <a:r>
              <a:rPr lang="en-US" b="0" i="0" u="none" strike="noStrike" baseline="0" smtClean="0">
                <a:latin typeface="Times New Roman"/>
              </a:rPr>
              <a:t>.</a:t>
            </a:r>
          </a:p>
          <a:p>
            <a:pPr marR="0" lvl="0" rtl="0"/>
            <a:r>
              <a:rPr lang="en-US" b="1" i="0" u="none" strike="noStrike" baseline="0" smtClean="0">
                <a:latin typeface="Segoe"/>
              </a:rPr>
              <a:t>PAUSE.</a:t>
            </a:r>
            <a:r>
              <a:rPr lang="en-US" b="0" i="0" u="none" strike="noStrike" baseline="0" smtClean="0">
                <a:latin typeface="Segoe"/>
              </a:rPr>
              <a:t> Leave Excel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40</a:t>
            </a:fld>
            <a:endParaRPr lang="en-US" dirty="0"/>
          </a:p>
        </p:txBody>
      </p:sp>
      <p:pic>
        <p:nvPicPr>
          <p:cNvPr id="7" name="Picture 6" descr="05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3026" y="3886200"/>
            <a:ext cx="1536700" cy="1816100"/>
          </a:xfrm>
          <a:prstGeom prst="rect">
            <a:avLst/>
          </a:prstGeom>
        </p:spPr>
      </p:pic>
    </p:spTree>
    <p:extLst>
      <p:ext uri="{BB962C8B-B14F-4D97-AF65-F5344CB8AC3E}">
        <p14:creationId xmlns:p14="http://schemas.microsoft.com/office/powerpoint/2010/main" val="3705357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PMT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lvl="0"/>
            <a:r>
              <a:rPr lang="en-US" sz="2100">
                <a:latin typeface="Segoe"/>
              </a:rPr>
              <a:t>The PMT function calculates a loan payment and uses the syntax =PMT(</a:t>
            </a:r>
            <a:r>
              <a:rPr lang="en-US" sz="2100" i="1">
                <a:latin typeface="Segoe"/>
              </a:rPr>
              <a:t>rate</a:t>
            </a:r>
            <a:r>
              <a:rPr lang="en-US" sz="2100">
                <a:latin typeface="Segoe"/>
              </a:rPr>
              <a:t>, </a:t>
            </a:r>
            <a:r>
              <a:rPr lang="en-US" sz="2100" i="1">
                <a:latin typeface="Segoe"/>
              </a:rPr>
              <a:t>nper</a:t>
            </a:r>
            <a:r>
              <a:rPr lang="en-US" sz="2100">
                <a:latin typeface="Segoe"/>
              </a:rPr>
              <a:t>, </a:t>
            </a:r>
            <a:r>
              <a:rPr lang="en-US" sz="2100" i="1">
                <a:latin typeface="Segoe"/>
              </a:rPr>
              <a:t>pv</a:t>
            </a:r>
            <a:r>
              <a:rPr lang="en-US" sz="2100">
                <a:latin typeface="Segoe"/>
              </a:rPr>
              <a:t>, [</a:t>
            </a:r>
            <a:r>
              <a:rPr lang="en-US" sz="2100" i="1">
                <a:latin typeface="Segoe"/>
              </a:rPr>
              <a:t>fv</a:t>
            </a:r>
            <a:r>
              <a:rPr lang="en-US" sz="2100">
                <a:latin typeface="Segoe"/>
              </a:rPr>
              <a:t>], [</a:t>
            </a:r>
            <a:r>
              <a:rPr lang="en-US" sz="2100" i="1">
                <a:latin typeface="Segoe"/>
              </a:rPr>
              <a:t>type</a:t>
            </a:r>
            <a:r>
              <a:rPr lang="en-US" sz="2100">
                <a:latin typeface="Segoe"/>
              </a:rPr>
              <a:t>]). The three required arguments for the PMT function are:</a:t>
            </a:r>
          </a:p>
          <a:p>
            <a:pPr lvl="0"/>
            <a:r>
              <a:rPr lang="en-US" sz="2100" b="1">
                <a:latin typeface="Segoe"/>
              </a:rPr>
              <a:t>Rate:</a:t>
            </a:r>
            <a:r>
              <a:rPr lang="en-US" sz="2100">
                <a:latin typeface="Segoe"/>
              </a:rPr>
              <a:t> The interest rate charged per period (for example, per month) </a:t>
            </a:r>
          </a:p>
          <a:p>
            <a:pPr lvl="0"/>
            <a:r>
              <a:rPr lang="en-US" sz="2100" b="1">
                <a:latin typeface="Segoe"/>
              </a:rPr>
              <a:t>Nper:</a:t>
            </a:r>
            <a:r>
              <a:rPr lang="en-US" sz="2100">
                <a:latin typeface="Segoe"/>
              </a:rPr>
              <a:t> The total number of payments for the loan</a:t>
            </a:r>
          </a:p>
          <a:p>
            <a:pPr lvl="0"/>
            <a:r>
              <a:rPr lang="en-US" sz="2100" b="1">
                <a:latin typeface="Segoe"/>
              </a:rPr>
              <a:t>Pv:</a:t>
            </a:r>
            <a:r>
              <a:rPr lang="en-US" sz="2100">
                <a:latin typeface="Segoe"/>
              </a:rPr>
              <a:t> The present value of the loan—in other words, how much you owe; also known as the </a:t>
            </a:r>
            <a:r>
              <a:rPr lang="en-US" sz="2100" i="1">
                <a:latin typeface="Segoe"/>
              </a:rPr>
              <a:t>principal</a:t>
            </a:r>
            <a:endParaRPr lang="en-US" sz="2100">
              <a:latin typeface="Times New Roman"/>
            </a:endParaRPr>
          </a:p>
          <a:p>
            <a:pPr marR="0" lvl="0" rtl="0"/>
            <a:r>
              <a:rPr lang="en-US" sz="2100" b="0" i="0" u="none" strike="noStrike" baseline="0" smtClean="0">
                <a:latin typeface="Segoe"/>
              </a:rPr>
              <a:t>Optional arguments include the future value (fv), which is a cash balance you want to attain after the last payment is made, and type, which indicates when payments are due using the number 1 (due at the beginning of a period) or 0 (due at the end of a period).</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41</a:t>
            </a:fld>
            <a:endParaRPr lang="en-US" dirty="0"/>
          </a:p>
        </p:txBody>
      </p:sp>
    </p:spTree>
    <p:extLst>
      <p:ext uri="{BB962C8B-B14F-4D97-AF65-F5344CB8AC3E}">
        <p14:creationId xmlns:p14="http://schemas.microsoft.com/office/powerpoint/2010/main" val="349111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PMT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r>
              <a:rPr lang="en-US">
                <a:latin typeface="Segoe"/>
              </a:rPr>
              <a:t>When functions take more than one argument, you enter them in a single set of parentheses, separated by commas.</a:t>
            </a:r>
          </a:p>
          <a:p>
            <a:pPr marR="0" lvl="0" rtl="0"/>
            <a:r>
              <a:rPr lang="en-US" b="0" i="0" u="none" strike="noStrike" baseline="0" smtClean="0">
                <a:latin typeface="Segoe"/>
              </a:rPr>
              <a:t>For the purposes of your budget, you include the negative sign (–) at the beginning of the PMT function (=–PMT(S3/12, S4*12,S5)) because the function calculates a payment as a negative value by default. By including the negative sign, the payment appears as a positive number. This follows a basic rule of mathematics: the negative of a negative is a positive.</a:t>
            </a:r>
          </a:p>
          <a:p>
            <a:pPr marR="0" lvl="0" rtl="0"/>
            <a:r>
              <a:rPr lang="en-US" b="0" i="0" u="none" strike="noStrike" baseline="0" smtClean="0">
                <a:latin typeface="Segoe"/>
              </a:rPr>
              <a:t>You divide the first set of values by 12 because 7.5% is the annual interest rate, and dividing it by 12 gives you the monthly interest rate. You multiply the second set of values by 12 to convert the loan term from years to months.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42</a:t>
            </a:fld>
            <a:endParaRPr lang="en-US" dirty="0"/>
          </a:p>
        </p:txBody>
      </p:sp>
    </p:spTree>
    <p:extLst>
      <p:ext uri="{BB962C8B-B14F-4D97-AF65-F5344CB8AC3E}">
        <p14:creationId xmlns:p14="http://schemas.microsoft.com/office/powerpoint/2010/main" val="772542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Using Formulas to Create Subtotals</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Many Excel veterans use formulas to create subtotals. Subtotaling lets you more easily analyze large sets of data. </a:t>
            </a:r>
          </a:p>
          <a:p>
            <a:pPr marR="0" lvl="0" rtl="0"/>
            <a:r>
              <a:rPr lang="en-US" b="0" i="0" u="none" strike="noStrike" baseline="0" smtClean="0">
                <a:latin typeface="Segoe"/>
              </a:rPr>
              <a:t>You can specify ranges for subtotals even if the ranges are not contiguous</a:t>
            </a:r>
            <a:r>
              <a:rPr lang="en-US" b="0" i="0" u="none" strike="noStrike" baseline="0" smtClean="0">
                <a:latin typeface="Times New Roman"/>
              </a:rPr>
              <a:t>.</a:t>
            </a:r>
            <a:r>
              <a:rPr lang="en-US" b="0" i="0" u="none" strike="noStrike" baseline="0" smtClean="0">
                <a:latin typeface="Segoe"/>
              </a:rPr>
              <a:t> In this section, you learn how to use the SUBTOTAL function applied to cell ranges and named ranges.</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43</a:t>
            </a:fld>
            <a:endParaRPr lang="en-US" dirty="0"/>
          </a:p>
        </p:txBody>
      </p:sp>
    </p:spTree>
    <p:extLst>
      <p:ext uri="{BB962C8B-B14F-4D97-AF65-F5344CB8AC3E}">
        <p14:creationId xmlns:p14="http://schemas.microsoft.com/office/powerpoint/2010/main" val="888174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Select and Create Ranges for Subtotaling</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LAUNCH</a:t>
            </a:r>
            <a:r>
              <a:rPr lang="en-US" b="0" i="0" u="none" strike="noStrike" baseline="0" smtClean="0">
                <a:latin typeface="Segoe"/>
              </a:rPr>
              <a:t> Excel if it is not already running.</a:t>
            </a:r>
          </a:p>
          <a:p>
            <a:pPr marR="0" lvl="1" rtl="0"/>
            <a:r>
              <a:rPr lang="en-US" i="0" u="none" strike="noStrike" baseline="0" smtClean="0">
                <a:latin typeface="Segoe"/>
              </a:rPr>
              <a:t> </a:t>
            </a:r>
            <a:r>
              <a:rPr lang="en-US" b="1" i="0" u="none" strike="noStrike" baseline="0" smtClean="0">
                <a:latin typeface="Segoe"/>
              </a:rPr>
              <a:t>OPEN</a:t>
            </a:r>
            <a:r>
              <a:rPr lang="en-US" b="0" i="0" u="none" strike="noStrike" baseline="0" smtClean="0">
                <a:latin typeface="Segoe"/>
              </a:rPr>
              <a:t> the </a:t>
            </a:r>
            <a:r>
              <a:rPr lang="en-US" b="1" i="1" u="none" strike="noStrike" baseline="0" smtClean="0">
                <a:latin typeface="Segoe"/>
              </a:rPr>
              <a:t>05 Budget Subtotals</a:t>
            </a:r>
            <a:r>
              <a:rPr lang="en-US" b="0" i="0" u="none" strike="noStrike" baseline="0" smtClean="0">
                <a:latin typeface="Segoe"/>
              </a:rPr>
              <a:t> data file for this lesson. </a:t>
            </a:r>
          </a:p>
          <a:p>
            <a:pPr marR="0" lvl="1" rtl="0"/>
            <a:r>
              <a:rPr lang="en-US" b="0" i="0" u="none" strike="noStrike" baseline="0" smtClean="0">
                <a:latin typeface="Segoe"/>
              </a:rPr>
              <a:t>Select </a:t>
            </a:r>
            <a:r>
              <a:rPr lang="en-US" b="1" i="0" u="none" strike="noStrike" baseline="0" smtClean="0">
                <a:latin typeface="Segoe"/>
              </a:rPr>
              <a:t>B7:M7</a:t>
            </a:r>
            <a:r>
              <a:rPr lang="en-US" b="0" i="0" u="none" strike="noStrike" baseline="0" smtClean="0">
                <a:latin typeface="Times New Roman"/>
              </a:rPr>
              <a:t>.</a:t>
            </a:r>
          </a:p>
          <a:p>
            <a:pPr marR="0" lvl="1" rtl="0"/>
            <a:r>
              <a:rPr lang="en-US" b="0" i="0" u="none" strike="noStrike" baseline="0" smtClean="0">
                <a:latin typeface="Segoe"/>
              </a:rPr>
              <a:t>On the FORMULAS tab, in the Defined Names group, click the </a:t>
            </a:r>
            <a:r>
              <a:rPr lang="en-US" b="1" i="0" u="none" strike="noStrike" baseline="0" smtClean="0">
                <a:latin typeface="Segoe"/>
              </a:rPr>
              <a:t>Define Name</a:t>
            </a:r>
            <a:r>
              <a:rPr lang="en-US" b="0" i="0" u="none" strike="noStrike" baseline="0" smtClean="0">
                <a:latin typeface="Segoe"/>
              </a:rPr>
              <a:t> button. The New Name dialog box opens. </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44</a:t>
            </a:fld>
            <a:endParaRPr lang="en-US" dirty="0"/>
          </a:p>
        </p:txBody>
      </p:sp>
    </p:spTree>
    <p:extLst>
      <p:ext uri="{BB962C8B-B14F-4D97-AF65-F5344CB8AC3E}">
        <p14:creationId xmlns:p14="http://schemas.microsoft.com/office/powerpoint/2010/main" val="714674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Select and Create Ranges for Subtotaling</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4"/>
            </a:pPr>
            <a:r>
              <a:rPr lang="en-US" b="0" i="0" u="none" strike="noStrike" baseline="0" smtClean="0">
                <a:latin typeface="Segoe"/>
              </a:rPr>
              <a:t>In the Name text box, verify </a:t>
            </a:r>
            <a:br>
              <a:rPr lang="en-US" b="0" i="0" u="none" strike="noStrike" baseline="0" smtClean="0">
                <a:latin typeface="Segoe"/>
              </a:rPr>
            </a:br>
            <a:r>
              <a:rPr lang="en-US" b="0" i="0" u="none" strike="noStrike" baseline="0" smtClean="0">
                <a:latin typeface="Segoe"/>
              </a:rPr>
              <a:t>that </a:t>
            </a:r>
            <a:r>
              <a:rPr lang="en-US" b="1" i="0" u="none" strike="noStrike" baseline="0" smtClean="0">
                <a:latin typeface="Segoe"/>
              </a:rPr>
              <a:t>Nonutility_Subtotals</a:t>
            </a:r>
            <a:r>
              <a:rPr lang="en-US" b="0" i="0" u="none" strike="noStrike" baseline="0" smtClean="0">
                <a:latin typeface="Segoe"/>
              </a:rPr>
              <a:t> </a:t>
            </a:r>
            <a:br>
              <a:rPr lang="en-US" b="0" i="0" u="none" strike="noStrike" baseline="0" smtClean="0">
                <a:latin typeface="Segoe"/>
              </a:rPr>
            </a:br>
            <a:r>
              <a:rPr lang="en-US" b="0" i="0" u="none" strike="noStrike" baseline="0" smtClean="0">
                <a:latin typeface="Segoe"/>
              </a:rPr>
              <a:t>appears (right). Click </a:t>
            </a:r>
            <a:r>
              <a:rPr lang="en-US" b="1" i="0" u="none" strike="noStrike" baseline="0" smtClean="0">
                <a:latin typeface="Segoe"/>
              </a:rPr>
              <a:t>OK</a:t>
            </a:r>
            <a:r>
              <a:rPr lang="en-US" b="0" i="0" u="none" strike="noStrike" baseline="0" smtClean="0">
                <a:latin typeface="Segoe"/>
              </a:rPr>
              <a:t>. This </a:t>
            </a:r>
            <a:br>
              <a:rPr lang="en-US" b="0" i="0" u="none" strike="noStrike" baseline="0" smtClean="0">
                <a:latin typeface="Segoe"/>
              </a:rPr>
            </a:br>
            <a:r>
              <a:rPr lang="en-US" b="0" i="0" u="none" strike="noStrike" baseline="0" smtClean="0">
                <a:latin typeface="Segoe"/>
              </a:rPr>
              <a:t>names a range for the</a:t>
            </a:r>
            <a:br>
              <a:rPr lang="en-US" b="0" i="0" u="none" strike="noStrike" baseline="0" smtClean="0">
                <a:latin typeface="Segoe"/>
              </a:rPr>
            </a:br>
            <a:r>
              <a:rPr lang="en-US" b="0" i="0" u="none" strike="noStrike" baseline="0" smtClean="0">
                <a:latin typeface="Segoe"/>
              </a:rPr>
              <a:t>nonutility subtotal figures.</a:t>
            </a:r>
          </a:p>
          <a:p>
            <a:pPr marR="0" lvl="1" rtl="0">
              <a:buAutoNum type="arabicPeriod" startAt="4"/>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a:t>
            </a:r>
          </a:p>
          <a:p>
            <a:pPr marR="0" lvl="0" rtl="0"/>
            <a:r>
              <a:rPr lang="en-US" b="1" i="0" u="none" strike="noStrike" baseline="0" smtClean="0">
                <a:latin typeface="Segoe"/>
              </a:rPr>
              <a:t>PAUSE.</a:t>
            </a:r>
            <a:r>
              <a:rPr lang="en-US" b="0" i="0" u="none" strike="noStrike" baseline="0" smtClean="0">
                <a:latin typeface="Segoe"/>
              </a:rPr>
              <a:t> Leave the workbook open </a:t>
            </a:r>
            <a:br>
              <a:rPr lang="en-US" b="0" i="0" u="none" strike="noStrike" baseline="0" smtClean="0">
                <a:latin typeface="Segoe"/>
              </a:rPr>
            </a:br>
            <a:r>
              <a:rPr lang="en-US" b="0" i="0" u="none" strike="noStrike" baseline="0" smtClean="0">
                <a:latin typeface="Segoe"/>
              </a:rPr>
              <a:t>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45</a:t>
            </a:fld>
            <a:endParaRPr lang="en-US" dirty="0"/>
          </a:p>
        </p:txBody>
      </p:sp>
      <p:pic>
        <p:nvPicPr>
          <p:cNvPr id="7" name="Picture 6" descr="05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676400"/>
            <a:ext cx="2870200" cy="2171700"/>
          </a:xfrm>
          <a:prstGeom prst="rect">
            <a:avLst/>
          </a:prstGeom>
        </p:spPr>
      </p:pic>
    </p:spTree>
    <p:extLst>
      <p:ext uri="{BB962C8B-B14F-4D97-AF65-F5344CB8AC3E}">
        <p14:creationId xmlns:p14="http://schemas.microsoft.com/office/powerpoint/2010/main" val="3738506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Building Formulas for Subtotaling</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You can calculate subtotals using the </a:t>
            </a:r>
            <a:r>
              <a:rPr lang="en-US" b="1" i="1" u="none" strike="noStrike" baseline="0" smtClean="0">
                <a:latin typeface="Segoe"/>
              </a:rPr>
              <a:t>SUBTOTAL function</a:t>
            </a:r>
            <a:r>
              <a:rPr lang="en-US" b="0" i="0" u="none" strike="noStrike" baseline="0" smtClean="0">
                <a:latin typeface="Segoe"/>
              </a:rPr>
              <a:t>, which returns a subtotal for a list. </a:t>
            </a:r>
          </a:p>
          <a:p>
            <a:pPr marR="0" lvl="0" rtl="0"/>
            <a:r>
              <a:rPr lang="en-US" b="0" i="0" u="none" strike="noStrike" baseline="0" smtClean="0">
                <a:latin typeface="Segoe"/>
              </a:rPr>
              <a:t>This function recognizes values, cell references, ranges, and named ranges, and totals values created using SUM, AVERAGE, COUNT, and many other functions..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46</a:t>
            </a:fld>
            <a:endParaRPr lang="en-US" dirty="0"/>
          </a:p>
        </p:txBody>
      </p:sp>
    </p:spTree>
    <p:extLst>
      <p:ext uri="{BB962C8B-B14F-4D97-AF65-F5344CB8AC3E}">
        <p14:creationId xmlns:p14="http://schemas.microsoft.com/office/powerpoint/2010/main" val="3656400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Build Formulas to Subtotal</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workbook you modified in the previous exercise.</a:t>
            </a:r>
          </a:p>
          <a:p>
            <a:pPr marR="0" lvl="1" rtl="0"/>
            <a:r>
              <a:rPr lang="en-US" b="0" i="0" u="none" strike="noStrike" baseline="0" smtClean="0">
                <a:latin typeface="Segoe"/>
              </a:rPr>
              <a:t>In cell B17, type </a:t>
            </a:r>
            <a:r>
              <a:rPr lang="en-US" b="1" i="0" u="none" strike="noStrike" baseline="0" smtClean="0">
                <a:latin typeface="Segoe"/>
              </a:rPr>
              <a:t>=SUBTOTAL(9,B7,B16)</a:t>
            </a:r>
            <a:r>
              <a:rPr lang="en-US" b="0" i="0" u="none" strike="noStrike" baseline="0" smtClean="0">
                <a:latin typeface="Segoe"/>
              </a:rPr>
              <a:t>, as shown below. Press </a:t>
            </a:r>
            <a:r>
              <a:rPr lang="en-US" b="1" i="0" u="none" strike="noStrike" baseline="0" smtClean="0">
                <a:latin typeface="Segoe"/>
              </a:rPr>
              <a:t>Enter</a:t>
            </a:r>
            <a:r>
              <a:rPr lang="en-US" b="0" i="0" u="none" strike="noStrike" baseline="0" smtClean="0">
                <a:latin typeface="Segoe"/>
              </a:rPr>
              <a:t>. This formula adds the nonutility subtotal and utility subtotal for January.</a:t>
            </a:r>
          </a:p>
          <a:p>
            <a:pPr marR="0" lvl="1" rtl="0"/>
            <a:r>
              <a:rPr lang="en-US" b="0" i="0" u="none" strike="noStrike" baseline="0" smtClean="0">
                <a:latin typeface="Segoe"/>
              </a:rPr>
              <a:t>Copy cell </a:t>
            </a:r>
            <a:r>
              <a:rPr lang="en-US" b="1" i="0" u="none" strike="noStrike" baseline="0" smtClean="0">
                <a:latin typeface="Segoe"/>
              </a:rPr>
              <a:t>B17</a:t>
            </a:r>
            <a:r>
              <a:rPr lang="en-US" b="0" i="0" u="none" strike="noStrike" baseline="0" smtClean="0">
                <a:latin typeface="Segoe"/>
              </a:rPr>
              <a:t> to </a:t>
            </a:r>
            <a:r>
              <a:rPr lang="en-US" b="1" i="0" u="none" strike="noStrike" baseline="0" smtClean="0">
                <a:latin typeface="Segoe"/>
              </a:rPr>
              <a:t>C17:M17</a:t>
            </a:r>
            <a:r>
              <a:rPr lang="en-US" b="0" i="0" u="none" strike="noStrike" baseline="0" smtClean="0">
                <a:latin typeface="Segoe"/>
              </a:rPr>
              <a:t>. All monthly subtotals are entered.</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47</a:t>
            </a:fld>
            <a:endParaRPr lang="en-US" dirty="0"/>
          </a:p>
        </p:txBody>
      </p:sp>
      <p:pic>
        <p:nvPicPr>
          <p:cNvPr id="7" name="Picture 6" descr="05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4038600"/>
            <a:ext cx="4578569" cy="1984416"/>
          </a:xfrm>
          <a:prstGeom prst="rect">
            <a:avLst/>
          </a:prstGeom>
        </p:spPr>
      </p:pic>
    </p:spTree>
    <p:extLst>
      <p:ext uri="{BB962C8B-B14F-4D97-AF65-F5344CB8AC3E}">
        <p14:creationId xmlns:p14="http://schemas.microsoft.com/office/powerpoint/2010/main" val="262364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Build Formulas to Subtotal</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3"/>
            </a:pPr>
            <a:r>
              <a:rPr lang="en-US" b="0" i="0" u="none" strike="noStrike" baseline="0" smtClean="0">
                <a:latin typeface="Segoe"/>
              </a:rPr>
              <a:t>In cell N17, type </a:t>
            </a:r>
            <a:r>
              <a:rPr lang="en-US" b="1" i="0" u="none" strike="noStrike" baseline="0" smtClean="0">
                <a:latin typeface="Segoe"/>
              </a:rPr>
              <a:t>=SUBTOTAL(9,B7:M7,B16:M16)</a:t>
            </a:r>
            <a:r>
              <a:rPr lang="en-US" b="0" i="0" u="none" strike="noStrike" baseline="0" smtClean="0">
                <a:latin typeface="Segoe"/>
              </a:rPr>
              <a:t>, as shown at right. Press </a:t>
            </a:r>
            <a:r>
              <a:rPr lang="en-US" b="1" i="0" u="none" strike="noStrike" baseline="0" smtClean="0">
                <a:latin typeface="Segoe"/>
              </a:rPr>
              <a:t>Enter</a:t>
            </a:r>
            <a:r>
              <a:rPr lang="en-US" b="0" i="0" u="none" strike="noStrike" baseline="0" smtClean="0">
                <a:latin typeface="Segoe"/>
              </a:rPr>
              <a:t>. This </a:t>
            </a:r>
            <a:br>
              <a:rPr lang="en-US" b="0" i="0" u="none" strike="noStrike" baseline="0" smtClean="0">
                <a:latin typeface="Segoe"/>
              </a:rPr>
            </a:br>
            <a:r>
              <a:rPr lang="en-US" b="0" i="0" u="none" strike="noStrike" baseline="0" smtClean="0">
                <a:latin typeface="Segoe"/>
              </a:rPr>
              <a:t>formula adds all nonutility and </a:t>
            </a:r>
            <a:br>
              <a:rPr lang="en-US" b="0" i="0" u="none" strike="noStrike" baseline="0" smtClean="0">
                <a:latin typeface="Segoe"/>
              </a:rPr>
            </a:br>
            <a:r>
              <a:rPr lang="en-US" b="0" i="0" u="none" strike="noStrike" baseline="0" smtClean="0">
                <a:latin typeface="Segoe"/>
              </a:rPr>
              <a:t>utility expenses for the year.</a:t>
            </a:r>
          </a:p>
          <a:p>
            <a:pPr marR="0" lvl="1" rtl="0">
              <a:buAutoNum type="arabicPeriod" startAt="3"/>
            </a:pPr>
            <a:r>
              <a:rPr lang="en-US" b="1" i="0" u="none" strike="noStrike" baseline="0" smtClean="0">
                <a:latin typeface="Segoe"/>
              </a:rPr>
              <a:t>SAVE</a:t>
            </a:r>
            <a:r>
              <a:rPr lang="en-US" b="0" i="0" u="none" strike="noStrike" baseline="0" smtClean="0">
                <a:latin typeface="Segoe"/>
              </a:rPr>
              <a:t> the workbook.</a:t>
            </a:r>
          </a:p>
          <a:p>
            <a:pPr marR="0" lvl="0" rtl="0"/>
            <a:r>
              <a:rPr lang="en-US" b="1" i="0" u="none" strike="noStrike" baseline="0" smtClean="0">
                <a:latin typeface="Segoe"/>
              </a:rPr>
              <a:t>PAUSE.</a:t>
            </a:r>
            <a:r>
              <a:rPr lang="en-US" b="0" i="0" u="none" strike="noStrike" baseline="0" smtClean="0">
                <a:latin typeface="Segoe"/>
              </a:rPr>
              <a:t> Leave the workbook open to use in the next exercise.</a:t>
            </a:r>
          </a:p>
          <a:p>
            <a:pPr marR="0" lvl="0" rtl="0"/>
            <a:r>
              <a:rPr lang="en-US" b="0" i="0" u="none" strike="noStrike" baseline="0" smtClean="0">
                <a:latin typeface="Segoe"/>
              </a:rPr>
              <a:t>The SUBTOTAL function uses the syntax =SUBTOTAL(</a:t>
            </a:r>
            <a:r>
              <a:rPr lang="en-US" b="0" i="1" u="none" strike="noStrike" baseline="0" smtClean="0">
                <a:latin typeface="Segoe"/>
              </a:rPr>
              <a:t>function_num</a:t>
            </a:r>
            <a:r>
              <a:rPr lang="en-US" b="0" i="0" u="none" strike="noStrike" baseline="0" smtClean="0">
                <a:latin typeface="Times New Roman"/>
              </a:rPr>
              <a:t>,</a:t>
            </a:r>
            <a:r>
              <a:rPr lang="en-US" b="0" i="1" u="none" strike="noStrike" baseline="0" smtClean="0">
                <a:latin typeface="Segoe"/>
              </a:rPr>
              <a:t>ref1</a:t>
            </a:r>
            <a:r>
              <a:rPr lang="en-US" b="0" i="0" u="none" strike="noStrike" baseline="0" smtClean="0">
                <a:latin typeface="Segoe"/>
              </a:rPr>
              <a:t>,[</a:t>
            </a:r>
            <a:r>
              <a:rPr lang="en-US" b="0" i="1" u="none" strike="noStrike" baseline="0" smtClean="0">
                <a:latin typeface="Segoe"/>
              </a:rPr>
              <a:t>ref2</a:t>
            </a:r>
            <a:r>
              <a:rPr lang="en-US" b="0" i="0" u="none" strike="noStrike" baseline="0" smtClean="0">
                <a:latin typeface="Segoe"/>
              </a:rPr>
              <a:t>],...).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48</a:t>
            </a:fld>
            <a:endParaRPr lang="en-US" dirty="0"/>
          </a:p>
        </p:txBody>
      </p:sp>
      <p:pic>
        <p:nvPicPr>
          <p:cNvPr id="7" name="Picture 6" descr="05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981200"/>
            <a:ext cx="2578100" cy="939800"/>
          </a:xfrm>
          <a:prstGeom prst="rect">
            <a:avLst/>
          </a:prstGeom>
        </p:spPr>
      </p:pic>
    </p:spTree>
    <p:extLst>
      <p:ext uri="{BB962C8B-B14F-4D97-AF65-F5344CB8AC3E}">
        <p14:creationId xmlns:p14="http://schemas.microsoft.com/office/powerpoint/2010/main" val="27303384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Build Formulas to Subtotal</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As you enter the SUBTOTAL function, Excel</a:t>
            </a:r>
            <a:r>
              <a:rPr lang="en-US" b="0" i="0" u="none" strike="noStrike" baseline="0" smtClean="0">
                <a:latin typeface="Times New Roman"/>
              </a:rPr>
              <a:t>,</a:t>
            </a:r>
            <a:r>
              <a:rPr lang="en-US" b="0" i="0" u="none" strike="noStrike" baseline="0" smtClean="0">
                <a:latin typeface="Segoe"/>
              </a:rPr>
              <a:t> displays a list of the function numbers for the first argument. The function number for SUM is 9. You can learn the function numbers for other functions, such as AVERAGE, COUNT, and COUNTA, when entering the SUBTOTAL function or by searching for SUBTOTAL in Excel Help. </a:t>
            </a:r>
          </a:p>
          <a:p>
            <a:pPr marR="0" lvl="0" rtl="0"/>
            <a:r>
              <a:rPr lang="en-US" b="0" i="0" u="none" strike="noStrike" baseline="0" smtClean="0">
                <a:latin typeface="Segoe"/>
              </a:rPr>
              <a:t>Ref1 is the first cell reference, cell range, or named range you want to subtotal. You can include additional cells or ranges by separating them with commas.</a:t>
            </a:r>
          </a:p>
          <a:p>
            <a:pPr marR="0" lvl="0" rtl="0"/>
            <a:r>
              <a:rPr lang="en-US" b="0" i="0" u="none" strike="noStrike" baseline="0" smtClean="0">
                <a:latin typeface="Segoe"/>
              </a:rPr>
              <a:t>In the exercise, you also used the SUBTOTAL function to calculate the total for the budget in cell N17. Creating a total is a standard bookkeeping technique, and allows you to track and adjust subtotals while keeping the final total current.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49</a:t>
            </a:fld>
            <a:endParaRPr lang="en-US" dirty="0"/>
          </a:p>
        </p:txBody>
      </p:sp>
    </p:spTree>
    <p:extLst>
      <p:ext uri="{BB962C8B-B14F-4D97-AF65-F5344CB8AC3E}">
        <p14:creationId xmlns:p14="http://schemas.microsoft.com/office/powerpoint/2010/main" val="1803616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Explore Functions</a:t>
            </a:r>
          </a:p>
        </p:txBody>
      </p:sp>
      <p:sp>
        <p:nvSpPr>
          <p:cNvPr id="3" name="Text Placeholder 2"/>
          <p:cNvSpPr>
            <a:spLocks noGrp="1"/>
          </p:cNvSpPr>
          <p:nvPr>
            <p:ph type="body" idx="1"/>
          </p:nvPr>
        </p:nvSpPr>
        <p:spPr/>
        <p:txBody>
          <a:bodyPr/>
          <a:lstStyle/>
          <a:p>
            <a:pPr marR="0" lvl="0" rtl="0"/>
            <a:r>
              <a:rPr lang="en-US" sz="2000" b="1" i="0" u="none" strike="noStrike" baseline="0" smtClean="0">
                <a:latin typeface="Segoe"/>
              </a:rPr>
              <a:t>GET READY. LAUNCH</a:t>
            </a:r>
            <a:r>
              <a:rPr lang="en-US" sz="2000" b="0" i="0" u="none" strike="noStrike" baseline="0" smtClean="0">
                <a:latin typeface="Segoe"/>
              </a:rPr>
              <a:t> Excel and open a new, blank workbook</a:t>
            </a:r>
            <a:r>
              <a:rPr lang="en-US" sz="2000" b="0" i="0" u="none" strike="noStrike" baseline="0" smtClean="0">
                <a:latin typeface="Times New Roman"/>
              </a:rPr>
              <a:t>.</a:t>
            </a:r>
          </a:p>
          <a:p>
            <a:pPr marR="0" lvl="1" rtl="0"/>
            <a:r>
              <a:rPr lang="en-US" sz="2000" b="0" i="0" u="none" strike="noStrike" baseline="0" smtClean="0">
                <a:latin typeface="Segoe"/>
              </a:rPr>
              <a:t>To become familiar with the tools </a:t>
            </a:r>
            <a:br>
              <a:rPr lang="en-US" sz="2000" b="0" i="0" u="none" strike="noStrike" baseline="0" smtClean="0">
                <a:latin typeface="Segoe"/>
              </a:rPr>
            </a:br>
            <a:r>
              <a:rPr lang="en-US" sz="2000" b="0" i="0" u="none" strike="noStrike" baseline="0" smtClean="0">
                <a:latin typeface="Segoe"/>
              </a:rPr>
              <a:t>available to build formulas and insert </a:t>
            </a:r>
            <a:br>
              <a:rPr lang="en-US" sz="2000" b="0" i="0" u="none" strike="noStrike" baseline="0" smtClean="0">
                <a:latin typeface="Segoe"/>
              </a:rPr>
            </a:br>
            <a:r>
              <a:rPr lang="en-US" sz="2000" b="0" i="0" u="none" strike="noStrike" baseline="0" smtClean="0">
                <a:latin typeface="Segoe"/>
              </a:rPr>
              <a:t>functions, click the </a:t>
            </a:r>
            <a:r>
              <a:rPr lang="en-US" sz="2000" b="1" i="0" u="none" strike="noStrike" baseline="0" smtClean="0">
                <a:latin typeface="Segoe"/>
              </a:rPr>
              <a:t>FORMULAS</a:t>
            </a:r>
            <a:r>
              <a:rPr lang="en-US" sz="2000" b="0" i="0" u="none" strike="noStrike" baseline="0" smtClean="0">
                <a:latin typeface="Segoe"/>
              </a:rPr>
              <a:t> tab. </a:t>
            </a:r>
            <a:br>
              <a:rPr lang="en-US" sz="2000" b="0" i="0" u="none" strike="noStrike" baseline="0" smtClean="0">
                <a:latin typeface="Segoe"/>
              </a:rPr>
            </a:br>
            <a:r>
              <a:rPr lang="en-US" sz="2000" b="0" i="0" u="none" strike="noStrike" baseline="0" smtClean="0">
                <a:latin typeface="Segoe"/>
              </a:rPr>
              <a:t>Excel arranges functions by category </a:t>
            </a:r>
            <a:br>
              <a:rPr lang="en-US" sz="2000" b="0" i="0" u="none" strike="noStrike" baseline="0" smtClean="0">
                <a:latin typeface="Segoe"/>
              </a:rPr>
            </a:br>
            <a:r>
              <a:rPr lang="en-US" sz="2000" b="0" i="0" u="none" strike="noStrike" baseline="0" smtClean="0">
                <a:latin typeface="Segoe"/>
              </a:rPr>
              <a:t>in the Function Library group, such as </a:t>
            </a:r>
            <a:br>
              <a:rPr lang="en-US" sz="2000" b="0" i="0" u="none" strike="noStrike" baseline="0" smtClean="0">
                <a:latin typeface="Segoe"/>
              </a:rPr>
            </a:br>
            <a:r>
              <a:rPr lang="en-US" sz="2000" b="0" i="0" u="none" strike="noStrike" baseline="0" smtClean="0">
                <a:latin typeface="Segoe"/>
              </a:rPr>
              <a:t>Financial, Logical, Text, and so on. </a:t>
            </a:r>
            <a:br>
              <a:rPr lang="en-US" sz="2000" b="0" i="0" u="none" strike="noStrike" baseline="0" smtClean="0">
                <a:latin typeface="Segoe"/>
              </a:rPr>
            </a:br>
            <a:r>
              <a:rPr lang="en-US" sz="2000" b="0" i="0" u="none" strike="noStrike" baseline="0" smtClean="0">
                <a:latin typeface="Segoe"/>
              </a:rPr>
              <a:t>Click the </a:t>
            </a:r>
            <a:r>
              <a:rPr lang="en-US" sz="2000" b="1" i="0" u="none" strike="noStrike" baseline="0" smtClean="0">
                <a:latin typeface="Segoe"/>
              </a:rPr>
              <a:t>Financial </a:t>
            </a:r>
            <a:r>
              <a:rPr lang="en-US" sz="2000" b="0" i="0" u="none" strike="noStrike" baseline="0" smtClean="0">
                <a:latin typeface="Segoe"/>
              </a:rPr>
              <a:t>button arrow to </a:t>
            </a:r>
            <a:br>
              <a:rPr lang="en-US" sz="2000" b="0" i="0" u="none" strike="noStrike" baseline="0" smtClean="0">
                <a:latin typeface="Segoe"/>
              </a:rPr>
            </a:br>
            <a:r>
              <a:rPr lang="en-US" sz="2000" b="0" i="0" u="none" strike="noStrike" baseline="0" smtClean="0">
                <a:latin typeface="Segoe"/>
              </a:rPr>
              <a:t>display a drop-down list of functions </a:t>
            </a:r>
            <a:br>
              <a:rPr lang="en-US" sz="2000" b="0" i="0" u="none" strike="noStrike" baseline="0" smtClean="0">
                <a:latin typeface="Segoe"/>
              </a:rPr>
            </a:br>
            <a:r>
              <a:rPr lang="en-US" sz="2000" b="0" i="0" u="none" strike="noStrike" baseline="0" smtClean="0">
                <a:latin typeface="Segoe"/>
              </a:rPr>
              <a:t>(right)</a:t>
            </a:r>
            <a:r>
              <a:rPr lang="en-US" sz="2000" b="0" i="0" u="none" strike="noStrike" baseline="0" smtClean="0">
                <a:latin typeface="Times New Roman"/>
              </a:rPr>
              <a:t>.</a:t>
            </a:r>
            <a:r>
              <a:rPr lang="en-US" sz="2000" b="0" i="0" u="none" strike="noStrike" baseline="0" smtClean="0">
                <a:latin typeface="Segoe"/>
              </a:rPr>
              <a:t> If you create a financial function, </a:t>
            </a:r>
            <a:br>
              <a:rPr lang="en-US" sz="2000" b="0" i="0" u="none" strike="noStrike" baseline="0" smtClean="0">
                <a:latin typeface="Segoe"/>
              </a:rPr>
            </a:br>
            <a:r>
              <a:rPr lang="en-US" sz="2000" b="0" i="0" u="none" strike="noStrike" baseline="0" smtClean="0">
                <a:latin typeface="Segoe"/>
              </a:rPr>
              <a:t>you can simply scroll through the list </a:t>
            </a:r>
            <a:br>
              <a:rPr lang="en-US" sz="2000" b="0" i="0" u="none" strike="noStrike" baseline="0" smtClean="0">
                <a:latin typeface="Segoe"/>
              </a:rPr>
            </a:br>
            <a:r>
              <a:rPr lang="en-US" sz="2000" b="0" i="0" u="none" strike="noStrike" baseline="0" smtClean="0">
                <a:latin typeface="Segoe"/>
              </a:rPr>
              <a:t>and select the function you want.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a:t>
            </a:fld>
            <a:endParaRPr lang="en-US" dirty="0"/>
          </a:p>
        </p:txBody>
      </p:sp>
      <p:pic>
        <p:nvPicPr>
          <p:cNvPr id="7" name="Picture 6" descr="05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057400"/>
            <a:ext cx="2437739" cy="2846552"/>
          </a:xfrm>
          <a:prstGeom prst="rect">
            <a:avLst/>
          </a:prstGeom>
        </p:spPr>
      </p:pic>
    </p:spTree>
    <p:extLst>
      <p:ext uri="{BB962C8B-B14F-4D97-AF65-F5344CB8AC3E}">
        <p14:creationId xmlns:p14="http://schemas.microsoft.com/office/powerpoint/2010/main" val="38687256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Modifying Ranges for Subtotaling</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Once you create a range in a subtotal, you can easily modify it by editing the range in the formula. </a:t>
            </a:r>
          </a:p>
          <a:p>
            <a:pPr marR="0" lvl="0" rtl="0"/>
            <a:r>
              <a:rPr lang="en-US" b="0" i="0" u="none" strike="noStrike" baseline="0" smtClean="0">
                <a:latin typeface="Segoe"/>
              </a:rPr>
              <a:t>You can also modify ranges that are already used in formulas that include the SUBTOTAL function.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50</a:t>
            </a:fld>
            <a:endParaRPr lang="en-US" dirty="0"/>
          </a:p>
        </p:txBody>
      </p:sp>
    </p:spTree>
    <p:extLst>
      <p:ext uri="{BB962C8B-B14F-4D97-AF65-F5344CB8AC3E}">
        <p14:creationId xmlns:p14="http://schemas.microsoft.com/office/powerpoint/2010/main" val="4065964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Modify Ranges for Subtotaling</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sz="2000" b="1" i="0" u="none" strike="noStrike" baseline="0" smtClean="0">
                <a:latin typeface="Segoe"/>
              </a:rPr>
              <a:t>GET READY. USE</a:t>
            </a:r>
            <a:r>
              <a:rPr lang="en-US" sz="2000" b="0" i="0" u="none" strike="noStrike" baseline="0" smtClean="0">
                <a:latin typeface="Segoe"/>
              </a:rPr>
              <a:t> the workbook you modified in the previous exercise.</a:t>
            </a:r>
          </a:p>
          <a:p>
            <a:pPr marR="0" lvl="1" rtl="0"/>
            <a:r>
              <a:rPr lang="en-US" sz="2000" b="0" i="0" u="none" strike="noStrike" baseline="0" smtClean="0">
                <a:latin typeface="Segoe"/>
              </a:rPr>
              <a:t>In cell N17, notice that the result of the current formulas is </a:t>
            </a:r>
            <a:r>
              <a:rPr lang="en-US" sz="2000" b="0" i="1" u="none" strike="noStrike" baseline="0" smtClean="0">
                <a:latin typeface="Segoe"/>
              </a:rPr>
              <a:t>24,230</a:t>
            </a:r>
            <a:r>
              <a:rPr lang="en-US" sz="2000" b="0" i="0" u="none" strike="noStrike" baseline="0" smtClean="0">
                <a:latin typeface="Times New Roman"/>
              </a:rPr>
              <a:t>.</a:t>
            </a:r>
          </a:p>
          <a:p>
            <a:pPr marR="0" lvl="1" rtl="0"/>
            <a:r>
              <a:rPr lang="en-US" sz="2000" b="0" i="0" u="none" strike="noStrike" baseline="0" smtClean="0">
                <a:latin typeface="Segoe"/>
              </a:rPr>
              <a:t>Use the formula bar to modify the formula in N17 like this: </a:t>
            </a:r>
            <a:r>
              <a:rPr lang="en-US" sz="2000" b="1" i="0" u="none" strike="noStrike" baseline="0" smtClean="0">
                <a:latin typeface="Segoe"/>
              </a:rPr>
              <a:t>=SUBTOTAL(9,Nonutility_Subtotals,Utility_Subtotals)</a:t>
            </a:r>
            <a:r>
              <a:rPr lang="en-US" sz="2000" b="0" i="0" u="none" strike="noStrike" baseline="0" smtClean="0">
                <a:latin typeface="Segoe"/>
              </a:rPr>
              <a:t>. See below. Press </a:t>
            </a:r>
            <a:r>
              <a:rPr lang="en-US" sz="2000" b="1" i="0" u="none" strike="noStrike" baseline="0" smtClean="0">
                <a:latin typeface="Segoe"/>
              </a:rPr>
              <a:t>Enter</a:t>
            </a:r>
            <a:r>
              <a:rPr lang="en-US" sz="2000" b="0" i="0" u="none" strike="noStrike" baseline="0" smtClean="0">
                <a:latin typeface="Segoe"/>
              </a:rPr>
              <a:t>. This formula replaces the cell ranges with named ranges to add all nonutility and utility expenses for the year, and the result remains the same at </a:t>
            </a:r>
            <a:r>
              <a:rPr lang="en-US" sz="2000" b="0" i="1" u="none" strike="noStrike" baseline="0" smtClean="0">
                <a:latin typeface="Segoe"/>
              </a:rPr>
              <a:t>24,230</a:t>
            </a:r>
            <a:r>
              <a:rPr lang="en-US" sz="2000"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51</a:t>
            </a:fld>
            <a:endParaRPr lang="en-US" dirty="0"/>
          </a:p>
        </p:txBody>
      </p:sp>
      <p:pic>
        <p:nvPicPr>
          <p:cNvPr id="7" name="Picture 6" descr="05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4572000"/>
            <a:ext cx="6031186" cy="1626283"/>
          </a:xfrm>
          <a:prstGeom prst="rect">
            <a:avLst/>
          </a:prstGeom>
        </p:spPr>
      </p:pic>
    </p:spTree>
    <p:extLst>
      <p:ext uri="{BB962C8B-B14F-4D97-AF65-F5344CB8AC3E}">
        <p14:creationId xmlns:p14="http://schemas.microsoft.com/office/powerpoint/2010/main" val="17494099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Modify Ranges for Subtotaling</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3"/>
            </a:pPr>
            <a:r>
              <a:rPr lang="en-US" b="0" i="0" u="none" strike="noStrike" baseline="0" smtClean="0">
                <a:latin typeface="Segoe"/>
              </a:rPr>
              <a:t>Click in cell </a:t>
            </a:r>
            <a:r>
              <a:rPr lang="en-US" b="1" i="0" u="none" strike="noStrike" baseline="0" smtClean="0">
                <a:latin typeface="Segoe"/>
              </a:rPr>
              <a:t>B19</a:t>
            </a:r>
            <a:r>
              <a:rPr lang="en-US" b="0" i="0" u="none" strike="noStrike" baseline="0" smtClean="0">
                <a:latin typeface="Segoe"/>
              </a:rPr>
              <a:t> and then click in the formula bar. Change the formula from =SUM(Q1Expenses) to </a:t>
            </a:r>
            <a:r>
              <a:rPr lang="en-US" b="1" i="0" u="none" strike="noStrike" baseline="0" smtClean="0">
                <a:latin typeface="Segoe"/>
              </a:rPr>
              <a:t>=SUBTOTAL(9,Q1Expenses)</a:t>
            </a:r>
            <a:r>
              <a:rPr lang="en-US" b="0" i="0" u="none" strike="noStrike" baseline="0" smtClean="0">
                <a:latin typeface="Segoe"/>
              </a:rPr>
              <a:t>. This cell sums the named range Q1Expenses. Because the named range includes monthly data and subtotals, you need to correct the range to include only subtotal figures.</a:t>
            </a:r>
          </a:p>
          <a:p>
            <a:pPr marR="0" lvl="1" rtl="0">
              <a:buAutoNum type="arabicPeriod" startAt="3"/>
            </a:pPr>
            <a:r>
              <a:rPr lang="en-US" b="0" i="0" u="none" strike="noStrike" baseline="0" smtClean="0">
                <a:latin typeface="Segoe"/>
              </a:rPr>
              <a:t>On the FORMULAS tab, in the Defined Names group, click </a:t>
            </a:r>
            <a:r>
              <a:rPr lang="en-US" b="1" i="0" u="none" strike="noStrike" baseline="0" smtClean="0">
                <a:latin typeface="Segoe"/>
              </a:rPr>
              <a:t>Name Manager</a:t>
            </a:r>
            <a:r>
              <a:rPr lang="en-US" b="0" i="0" u="none" strike="noStrike" baseline="0" smtClean="0">
                <a:latin typeface="Times New Roman"/>
              </a:rPr>
              <a:t>.</a:t>
            </a:r>
            <a:endParaRPr lang="en-US" b="1"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52</a:t>
            </a:fld>
            <a:endParaRPr lang="en-US" dirty="0"/>
          </a:p>
        </p:txBody>
      </p:sp>
    </p:spTree>
    <p:extLst>
      <p:ext uri="{BB962C8B-B14F-4D97-AF65-F5344CB8AC3E}">
        <p14:creationId xmlns:p14="http://schemas.microsoft.com/office/powerpoint/2010/main" val="2954390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Modify Ranges for Subtotaling</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5"/>
            </a:pPr>
            <a:r>
              <a:rPr lang="en-US" sz="2000" b="0" i="0" u="none" strike="noStrike" baseline="0" smtClean="0">
                <a:latin typeface="Segoe"/>
              </a:rPr>
              <a:t>Select </a:t>
            </a:r>
            <a:r>
              <a:rPr lang="en-US" sz="2000" b="1" i="0" u="none" strike="noStrike" baseline="0" smtClean="0">
                <a:latin typeface="Segoe"/>
              </a:rPr>
              <a:t>Q1Expenses</a:t>
            </a:r>
            <a:r>
              <a:rPr lang="en-US" sz="2000" b="0" i="0" u="none" strike="noStrike" baseline="0" smtClean="0">
                <a:latin typeface="Segoe"/>
              </a:rPr>
              <a:t> in the list and click </a:t>
            </a:r>
            <a:r>
              <a:rPr lang="en-US" sz="2000" b="1" i="0" u="none" strike="noStrike" baseline="0" smtClean="0">
                <a:latin typeface="Segoe"/>
              </a:rPr>
              <a:t>Edit</a:t>
            </a:r>
            <a:r>
              <a:rPr lang="en-US" sz="2000" b="0" i="0" u="none" strike="noStrike" baseline="0" smtClean="0">
                <a:latin typeface="Segoe"/>
              </a:rPr>
              <a:t>. </a:t>
            </a:r>
            <a:br>
              <a:rPr lang="en-US" sz="2000" b="0" i="0" u="none" strike="noStrike" baseline="0" smtClean="0">
                <a:latin typeface="Segoe"/>
              </a:rPr>
            </a:br>
            <a:r>
              <a:rPr lang="en-US" sz="2000" b="0" i="0" u="none" strike="noStrike" baseline="0" smtClean="0">
                <a:latin typeface="Segoe"/>
              </a:rPr>
              <a:t>The Edit Name dialog box opens (right).  </a:t>
            </a:r>
          </a:p>
          <a:p>
            <a:pPr marR="0" lvl="1" rtl="0">
              <a:buAutoNum type="arabicPeriod" startAt="5"/>
            </a:pPr>
            <a:r>
              <a:rPr lang="en-US" sz="2000" b="0" i="0" u="none" strike="noStrike" baseline="0" smtClean="0">
                <a:latin typeface="Segoe"/>
              </a:rPr>
              <a:t>Highlight everything in the Refers to text box </a:t>
            </a:r>
            <a:br>
              <a:rPr lang="en-US" sz="2000" b="0" i="0" u="none" strike="noStrike" baseline="0" smtClean="0">
                <a:latin typeface="Segoe"/>
              </a:rPr>
            </a:br>
            <a:r>
              <a:rPr lang="en-US" sz="2000" b="0" i="0" u="none" strike="noStrike" baseline="0" smtClean="0">
                <a:latin typeface="Segoe"/>
              </a:rPr>
              <a:t>and press </a:t>
            </a:r>
            <a:r>
              <a:rPr lang="en-US" sz="2000" b="1" i="0" u="none" strike="noStrike" baseline="0" smtClean="0">
                <a:latin typeface="Segoe"/>
              </a:rPr>
              <a:t>Backspace</a:t>
            </a:r>
            <a:r>
              <a:rPr lang="en-US" sz="2000" b="0" i="0" u="none" strike="noStrike" baseline="0" smtClean="0">
                <a:latin typeface="Segoe"/>
              </a:rPr>
              <a:t> to delete it. </a:t>
            </a:r>
          </a:p>
          <a:p>
            <a:pPr marR="0" lvl="1" rtl="0">
              <a:buAutoNum type="arabicPeriod" startAt="5"/>
            </a:pPr>
            <a:r>
              <a:rPr lang="en-US" sz="2000" b="0" i="0" u="none" strike="noStrike" baseline="0" smtClean="0">
                <a:latin typeface="Segoe"/>
              </a:rPr>
              <a:t>Click cell </a:t>
            </a:r>
            <a:r>
              <a:rPr lang="en-US" sz="2000" b="1" i="0" u="none" strike="noStrike" baseline="0" smtClean="0">
                <a:latin typeface="Segoe"/>
              </a:rPr>
              <a:t>B7</a:t>
            </a:r>
            <a:r>
              <a:rPr lang="en-US" sz="2000" b="0" i="0" u="none" strike="noStrike" baseline="0" smtClean="0">
                <a:latin typeface="Segoe"/>
              </a:rPr>
              <a:t>, press and hold the </a:t>
            </a:r>
            <a:r>
              <a:rPr lang="en-US" sz="2000" b="1" i="0" u="none" strike="noStrike" baseline="0" smtClean="0">
                <a:latin typeface="Segoe"/>
              </a:rPr>
              <a:t>Shift</a:t>
            </a:r>
            <a:r>
              <a:rPr lang="en-US" sz="2000" b="0" i="0" u="none" strike="noStrike" baseline="0" smtClean="0">
                <a:latin typeface="Segoe"/>
              </a:rPr>
              <a:t> key, </a:t>
            </a:r>
            <a:br>
              <a:rPr lang="en-US" sz="2000" b="0" i="0" u="none" strike="noStrike" baseline="0" smtClean="0">
                <a:latin typeface="Segoe"/>
              </a:rPr>
            </a:br>
            <a:r>
              <a:rPr lang="en-US" sz="2000" b="0" i="0" u="none" strike="noStrike" baseline="0" smtClean="0">
                <a:latin typeface="Segoe"/>
              </a:rPr>
              <a:t>and click </a:t>
            </a:r>
            <a:r>
              <a:rPr lang="en-US" sz="2000" b="1" i="0" u="none" strike="noStrike" baseline="0" smtClean="0">
                <a:latin typeface="Segoe"/>
              </a:rPr>
              <a:t>D7</a:t>
            </a:r>
            <a:r>
              <a:rPr lang="en-US" sz="2000" b="0" i="0" u="none" strike="noStrike" baseline="0" smtClean="0">
                <a:latin typeface="Segoe"/>
              </a:rPr>
              <a:t>. The range B7:D7 is highlighted.</a:t>
            </a:r>
          </a:p>
          <a:p>
            <a:pPr marR="0" lvl="1" rtl="0">
              <a:buAutoNum type="arabicPeriod" startAt="5"/>
            </a:pPr>
            <a:r>
              <a:rPr lang="en-US" sz="2000" b="0" i="0" u="none" strike="noStrike" baseline="0" smtClean="0">
                <a:latin typeface="Segoe"/>
              </a:rPr>
              <a:t>Press and hold the </a:t>
            </a:r>
            <a:r>
              <a:rPr lang="en-US" sz="2000" b="1" i="0" u="none" strike="noStrike" baseline="0" smtClean="0">
                <a:latin typeface="Segoe"/>
              </a:rPr>
              <a:t>Ctrl</a:t>
            </a:r>
            <a:r>
              <a:rPr lang="en-US" sz="2000" b="0" i="0" u="none" strike="noStrike" baseline="0" smtClean="0">
                <a:latin typeface="Segoe"/>
              </a:rPr>
              <a:t> key while clicking cells </a:t>
            </a:r>
            <a:r>
              <a:rPr lang="en-US" sz="2000" b="1" i="0" u="none" strike="noStrike" baseline="0" smtClean="0">
                <a:latin typeface="Segoe"/>
              </a:rPr>
              <a:t>B16</a:t>
            </a:r>
            <a:r>
              <a:rPr lang="en-US" sz="2000" b="0" i="0" u="none" strike="noStrike" baseline="0" smtClean="0">
                <a:latin typeface="Segoe"/>
              </a:rPr>
              <a:t>, </a:t>
            </a:r>
            <a:r>
              <a:rPr lang="en-US" sz="2000" b="1" i="0" u="none" strike="noStrike" baseline="0" smtClean="0">
                <a:latin typeface="Segoe"/>
              </a:rPr>
              <a:t>C16</a:t>
            </a:r>
            <a:r>
              <a:rPr lang="en-US" sz="2000" b="0" i="0" u="none" strike="noStrike" baseline="0" smtClean="0">
                <a:latin typeface="Segoe"/>
              </a:rPr>
              <a:t>, and </a:t>
            </a:r>
            <a:r>
              <a:rPr lang="en-US" sz="2000" b="1" i="0" u="none" strike="noStrike" baseline="0" smtClean="0">
                <a:latin typeface="Segoe"/>
              </a:rPr>
              <a:t>D16</a:t>
            </a:r>
            <a:r>
              <a:rPr lang="en-US" sz="2000" b="0" i="0" u="none" strike="noStrike" baseline="0" smtClean="0">
                <a:latin typeface="Segoe"/>
              </a:rPr>
              <a:t>. The selections are shown below.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53</a:t>
            </a:fld>
            <a:endParaRPr lang="en-US" dirty="0"/>
          </a:p>
        </p:txBody>
      </p:sp>
      <p:pic>
        <p:nvPicPr>
          <p:cNvPr id="7" name="Picture 6" descr="05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407" y="1600200"/>
            <a:ext cx="1984973" cy="1525704"/>
          </a:xfrm>
          <a:prstGeom prst="rect">
            <a:avLst/>
          </a:prstGeom>
        </p:spPr>
      </p:pic>
      <p:pic>
        <p:nvPicPr>
          <p:cNvPr id="8" name="Picture 7" descr="05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4419600"/>
            <a:ext cx="6325360" cy="1556455"/>
          </a:xfrm>
          <a:prstGeom prst="rect">
            <a:avLst/>
          </a:prstGeom>
        </p:spPr>
      </p:pic>
    </p:spTree>
    <p:extLst>
      <p:ext uri="{BB962C8B-B14F-4D97-AF65-F5344CB8AC3E}">
        <p14:creationId xmlns:p14="http://schemas.microsoft.com/office/powerpoint/2010/main" val="41880826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Modify Ranges for Subtotaling</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9"/>
            </a:pPr>
            <a:r>
              <a:rPr lang="en-US" sz="2000" b="0" i="0" u="none" strike="noStrike" baseline="0" smtClean="0">
                <a:latin typeface="Segoe"/>
              </a:rPr>
              <a:t>In the Edit Name dialog box, click </a:t>
            </a:r>
            <a:r>
              <a:rPr lang="en-US" sz="2000" b="1" i="0" u="none" strike="noStrike" baseline="0" smtClean="0">
                <a:latin typeface="Segoe"/>
              </a:rPr>
              <a:t>OK</a:t>
            </a:r>
            <a:r>
              <a:rPr lang="en-US" sz="2000" b="0" i="0" u="none" strike="noStrike" baseline="0" smtClean="0">
                <a:latin typeface="Times New Roman"/>
              </a:rPr>
              <a:t>.</a:t>
            </a:r>
          </a:p>
          <a:p>
            <a:pPr marR="0" lvl="1" rtl="0">
              <a:buAutoNum type="arabicPeriod" startAt="9"/>
            </a:pPr>
            <a:r>
              <a:rPr lang="en-US" sz="2000" b="0" i="0" u="none" strike="noStrike" baseline="0" smtClean="0">
                <a:latin typeface="Segoe"/>
              </a:rPr>
              <a:t>In the Name Manager dialog box, click </a:t>
            </a:r>
            <a:r>
              <a:rPr lang="en-US" sz="2000" b="1" i="0" u="none" strike="noStrike" baseline="0" smtClean="0">
                <a:latin typeface="Segoe"/>
              </a:rPr>
              <a:t>Close</a:t>
            </a:r>
            <a:r>
              <a:rPr lang="en-US" sz="2000" b="0" i="0" u="none" strike="noStrike" baseline="0" smtClean="0">
                <a:latin typeface="Times New Roman"/>
              </a:rPr>
              <a:t>.</a:t>
            </a:r>
          </a:p>
          <a:p>
            <a:pPr marR="0" lvl="1" rtl="0">
              <a:buAutoNum type="arabicPeriod" startAt="9"/>
            </a:pPr>
            <a:r>
              <a:rPr lang="en-US" sz="2000" b="0" i="0" u="none" strike="noStrike" baseline="0" smtClean="0">
                <a:latin typeface="Segoe"/>
              </a:rPr>
              <a:t>To verify that you selected the proper ranges for the Q1Expenses range, open the </a:t>
            </a:r>
            <a:r>
              <a:rPr lang="en-US" sz="2000" b="1" i="0" u="none" strike="noStrike" baseline="0" smtClean="0">
                <a:latin typeface="Segoe"/>
              </a:rPr>
              <a:t>Name</a:t>
            </a:r>
            <a:r>
              <a:rPr lang="en-US" sz="2000" b="0" i="0" u="none" strike="noStrike" baseline="0" smtClean="0">
                <a:latin typeface="Segoe"/>
              </a:rPr>
              <a:t> box drop-down list (to the left of the formula bar) and select </a:t>
            </a:r>
            <a:r>
              <a:rPr lang="en-US" sz="2000" b="1" i="0" u="none" strike="noStrike" baseline="0" smtClean="0">
                <a:latin typeface="Segoe"/>
              </a:rPr>
              <a:t>Q1Expenses</a:t>
            </a:r>
            <a:r>
              <a:rPr lang="en-US" sz="2000" b="0" i="0" u="none" strike="noStrike" baseline="0" smtClean="0">
                <a:latin typeface="Segoe"/>
              </a:rPr>
              <a:t>. The ranges B7:D7 and B16:D16 are selected (below).</a:t>
            </a:r>
          </a:p>
          <a:p>
            <a:pPr marR="0" lvl="1" rtl="0">
              <a:buAutoNum type="arabicPeriod" startAt="9"/>
            </a:pPr>
            <a:r>
              <a:rPr lang="en-US" sz="2000" b="0" i="0" u="none" strike="noStrike" baseline="0" smtClean="0">
                <a:latin typeface="Segoe"/>
              </a:rPr>
              <a:t>Create named ranges for Q2Expenses (E7:G7, E16:G16), Q3Expenses (H7:J7, H16:J16), and Q4Expenses (K7:M7, K16:M16).</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54</a:t>
            </a:fld>
            <a:endParaRPr lang="en-US" dirty="0"/>
          </a:p>
        </p:txBody>
      </p:sp>
      <p:pic>
        <p:nvPicPr>
          <p:cNvPr id="7" name="Picture 6" descr="05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4419600"/>
            <a:ext cx="4659586" cy="1630373"/>
          </a:xfrm>
          <a:prstGeom prst="rect">
            <a:avLst/>
          </a:prstGeom>
        </p:spPr>
      </p:pic>
    </p:spTree>
    <p:extLst>
      <p:ext uri="{BB962C8B-B14F-4D97-AF65-F5344CB8AC3E}">
        <p14:creationId xmlns:p14="http://schemas.microsoft.com/office/powerpoint/2010/main" val="2593102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Modify Ranges for Subtotaling</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13"/>
            </a:pPr>
            <a:r>
              <a:rPr lang="en-US" b="0" i="0" u="none" strike="noStrike" baseline="0" smtClean="0">
                <a:latin typeface="Segoe"/>
              </a:rPr>
              <a:t>Copy the formula from cell </a:t>
            </a:r>
            <a:r>
              <a:rPr lang="en-US" b="1" i="0" u="none" strike="noStrike" baseline="0" smtClean="0">
                <a:latin typeface="Segoe"/>
              </a:rPr>
              <a:t>B19</a:t>
            </a:r>
            <a:r>
              <a:rPr lang="en-US" b="0" i="0" u="none" strike="noStrike" baseline="0" smtClean="0">
                <a:latin typeface="Segoe"/>
              </a:rPr>
              <a:t> to </a:t>
            </a:r>
            <a:r>
              <a:rPr lang="en-US" b="1" i="0" u="none" strike="noStrike" baseline="0" smtClean="0">
                <a:latin typeface="Segoe"/>
              </a:rPr>
              <a:t>B20:B22</a:t>
            </a:r>
            <a:r>
              <a:rPr lang="en-US" b="0" i="0" u="none" strike="noStrike" baseline="0" smtClean="0">
                <a:latin typeface="Segoe"/>
              </a:rPr>
              <a:t>. Edit the formulas in cells B20, B21, and B22 to use the appropriate named range. For example, the formula in cell B20 should be =SUBTOTAL(9,Q2Expenses)</a:t>
            </a:r>
            <a:r>
              <a:rPr lang="en-US" b="0" i="0" u="none" strike="noStrike" baseline="0" smtClean="0">
                <a:latin typeface="Times New Roman"/>
              </a:rPr>
              <a:t>.</a:t>
            </a:r>
          </a:p>
          <a:p>
            <a:pPr marR="0" lvl="1" rtl="0">
              <a:buAutoNum type="arabicPeriod" startAt="13"/>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as </a:t>
            </a:r>
            <a:r>
              <a:rPr lang="en-US" b="1" i="1" u="none" strike="noStrike" baseline="0" smtClean="0">
                <a:latin typeface="Segoe"/>
              </a:rPr>
              <a:t>05 Budget Subtotals Solution</a:t>
            </a:r>
            <a:r>
              <a:rPr lang="en-US" b="0" i="0" u="none" strike="noStrike" baseline="0" smtClean="0">
                <a:latin typeface="Segoe"/>
              </a:rPr>
              <a:t> and </a:t>
            </a:r>
            <a:r>
              <a:rPr lang="en-US" b="1" i="0" u="none" strike="noStrike" baseline="0" smtClean="0">
                <a:latin typeface="Segoe"/>
              </a:rPr>
              <a:t>CLOSE</a:t>
            </a:r>
            <a:r>
              <a:rPr lang="en-US" b="0" i="0" u="none" strike="noStrike" baseline="0" smtClean="0">
                <a:latin typeface="Segoe"/>
              </a:rPr>
              <a:t> it</a:t>
            </a:r>
            <a:r>
              <a:rPr lang="en-US" b="0" i="0" u="none" strike="noStrike" baseline="0" smtClean="0">
                <a:latin typeface="Times New Roman"/>
              </a:rPr>
              <a:t>.</a:t>
            </a:r>
          </a:p>
          <a:p>
            <a:pPr marR="0" lvl="0" rtl="0"/>
            <a:r>
              <a:rPr lang="en-US" b="1" i="0" u="none" strike="noStrike" baseline="0" smtClean="0">
                <a:latin typeface="Segoe"/>
              </a:rPr>
              <a:t>PAUSE.</a:t>
            </a:r>
            <a:r>
              <a:rPr lang="en-US" b="0" i="0" u="none" strike="noStrike" baseline="0" smtClean="0">
                <a:latin typeface="Segoe"/>
              </a:rPr>
              <a:t> Leave Excel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55</a:t>
            </a:fld>
            <a:endParaRPr lang="en-US" dirty="0"/>
          </a:p>
        </p:txBody>
      </p:sp>
    </p:spTree>
    <p:extLst>
      <p:ext uri="{BB962C8B-B14F-4D97-AF65-F5344CB8AC3E}">
        <p14:creationId xmlns:p14="http://schemas.microsoft.com/office/powerpoint/2010/main" val="31474297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Uncovering Formula Errors</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Because of the sometimes-complex mathematics behind them, formulas are prone to errors when you enter them manually. </a:t>
            </a:r>
          </a:p>
          <a:p>
            <a:pPr marR="0" lvl="0" rtl="0"/>
            <a:r>
              <a:rPr lang="en-US" b="0" i="0" u="none" strike="noStrike" baseline="0" smtClean="0">
                <a:latin typeface="Segoe"/>
              </a:rPr>
              <a:t>Excel provides easy-to-use tools to find and correct problems.</a:t>
            </a:r>
          </a:p>
          <a:p>
            <a:pPr marR="0" lvl="0" rtl="0"/>
            <a:r>
              <a:rPr lang="en-US" b="0" i="0" u="none" strike="noStrike" baseline="0" smtClean="0">
                <a:latin typeface="Segoe"/>
              </a:rPr>
              <a:t>The best way to resolve an error is to analyze, or audit, the error message Excel provides. </a:t>
            </a:r>
          </a:p>
          <a:p>
            <a:pPr marR="0" lvl="0" rtl="0"/>
            <a:r>
              <a:rPr lang="en-US" b="0" i="0" u="none" strike="noStrike" baseline="0" smtClean="0">
                <a:latin typeface="Segoe"/>
              </a:rPr>
              <a:t>A warning icon appears to the left of cell errors, and clicking that icon provides a pop-up menu with formula evaluation and formula editing commands, and access to Excel Help.</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56</a:t>
            </a:fld>
            <a:endParaRPr lang="en-US" dirty="0"/>
          </a:p>
        </p:txBody>
      </p:sp>
    </p:spTree>
    <p:extLst>
      <p:ext uri="{BB962C8B-B14F-4D97-AF65-F5344CB8AC3E}">
        <p14:creationId xmlns:p14="http://schemas.microsoft.com/office/powerpoint/2010/main" val="12821101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Review an Error Message</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LAUNCH</a:t>
            </a:r>
            <a:r>
              <a:rPr lang="en-US" b="0" i="0" u="none" strike="noStrike" baseline="0" smtClean="0">
                <a:latin typeface="Segoe"/>
              </a:rPr>
              <a:t> Excel if it is not already running.</a:t>
            </a:r>
          </a:p>
          <a:p>
            <a:pPr marR="0" lvl="1" rtl="0"/>
            <a:r>
              <a:rPr lang="en-US" i="0" u="none" strike="noStrike" baseline="0" smtClean="0">
                <a:latin typeface="Segoe"/>
              </a:rPr>
              <a:t> </a:t>
            </a:r>
            <a:r>
              <a:rPr lang="en-US" b="1" i="0" u="none" strike="noStrike" baseline="0" smtClean="0">
                <a:latin typeface="Segoe"/>
              </a:rPr>
              <a:t>OPEN</a:t>
            </a:r>
            <a:r>
              <a:rPr lang="en-US" b="0" i="0" u="none" strike="noStrike" baseline="0" smtClean="0">
                <a:latin typeface="Segoe"/>
              </a:rPr>
              <a:t> the </a:t>
            </a:r>
            <a:r>
              <a:rPr lang="en-US" b="1" i="1" u="none" strike="noStrike" baseline="0" smtClean="0">
                <a:latin typeface="Segoe"/>
              </a:rPr>
              <a:t>05 Budget Error</a:t>
            </a:r>
            <a:r>
              <a:rPr lang="en-US" b="0" i="0" u="none" strike="noStrike" baseline="0" smtClean="0">
                <a:latin typeface="Segoe"/>
              </a:rPr>
              <a:t> data file for this lesson. </a:t>
            </a:r>
          </a:p>
          <a:p>
            <a:pPr marR="0" lvl="1" rtl="0"/>
            <a:r>
              <a:rPr lang="en-US" b="0" i="0" u="none" strike="noStrike" baseline="0" smtClean="0">
                <a:latin typeface="Segoe"/>
              </a:rPr>
              <a:t>Click in cell </a:t>
            </a:r>
            <a:r>
              <a:rPr lang="en-US" b="1" i="0" u="none" strike="noStrike" baseline="0" smtClean="0">
                <a:latin typeface="Segoe"/>
              </a:rPr>
              <a:t>S6</a:t>
            </a:r>
            <a:r>
              <a:rPr lang="en-US" b="0" i="0" u="none" strike="noStrike" baseline="0" smtClean="0">
                <a:latin typeface="Times New Roman"/>
              </a:rPr>
              <a:t>.</a:t>
            </a:r>
          </a:p>
          <a:p>
            <a:pPr marR="0" lvl="1" rtl="0"/>
            <a:r>
              <a:rPr lang="en-US" b="0" i="0" u="none" strike="noStrike" baseline="0" smtClean="0">
                <a:latin typeface="Segoe"/>
              </a:rPr>
              <a:t>Edit the formula to change S3 to </a:t>
            </a:r>
            <a:r>
              <a:rPr lang="en-US" b="1" i="0" u="none" strike="noStrike" baseline="0" smtClean="0">
                <a:latin typeface="Segoe"/>
              </a:rPr>
              <a:t>R3</a:t>
            </a:r>
            <a:r>
              <a:rPr lang="en-US" b="0" i="0" u="none" strike="noStrike" baseline="0" smtClean="0">
                <a:latin typeface="Segoe"/>
              </a:rPr>
              <a:t> and </a:t>
            </a:r>
            <a:br>
              <a:rPr lang="en-US" b="0" i="0" u="none" strike="noStrike" baseline="0" smtClean="0">
                <a:latin typeface="Segoe"/>
              </a:rPr>
            </a:br>
            <a:r>
              <a:rPr lang="en-US" b="0" i="0" u="none" strike="noStrike" baseline="0" smtClean="0">
                <a:latin typeface="Segoe"/>
              </a:rPr>
              <a:t>press </a:t>
            </a:r>
            <a:r>
              <a:rPr lang="en-US" b="1" i="0" u="none" strike="noStrike" baseline="0" smtClean="0">
                <a:latin typeface="Segoe"/>
              </a:rPr>
              <a:t>Enter</a:t>
            </a:r>
            <a:r>
              <a:rPr lang="en-US" b="0" i="0" u="none" strike="noStrike" baseline="0" smtClean="0">
                <a:latin typeface="Segoe"/>
              </a:rPr>
              <a:t>. The first cell reference in the </a:t>
            </a:r>
            <a:br>
              <a:rPr lang="en-US" b="0" i="0" u="none" strike="noStrike" baseline="0" smtClean="0">
                <a:latin typeface="Segoe"/>
              </a:rPr>
            </a:br>
            <a:r>
              <a:rPr lang="en-US" b="0" i="0" u="none" strike="noStrike" baseline="0" smtClean="0">
                <a:latin typeface="Segoe"/>
              </a:rPr>
              <a:t>PMT formula now points to the wrong cell</a:t>
            </a:r>
            <a:r>
              <a:rPr lang="en-US" b="0" i="0" u="none" strike="noStrike" baseline="0" smtClean="0">
                <a:latin typeface="Times New Roman"/>
              </a:rPr>
              <a:t>.</a:t>
            </a:r>
            <a:r>
              <a:rPr lang="en-US" b="0" i="0" u="none" strike="noStrike" baseline="0" smtClean="0">
                <a:latin typeface="Segoe"/>
              </a:rPr>
              <a:t> </a:t>
            </a:r>
            <a:br>
              <a:rPr lang="en-US" b="0" i="0" u="none" strike="noStrike" baseline="0" smtClean="0">
                <a:latin typeface="Segoe"/>
              </a:rPr>
            </a:br>
            <a:r>
              <a:rPr lang="en-US" b="0" i="0" u="none" strike="noStrike" baseline="0" smtClean="0">
                <a:latin typeface="Segoe"/>
              </a:rPr>
              <a:t>A #VALUE! error displays in cell S6 (right).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57</a:t>
            </a:fld>
            <a:endParaRPr lang="en-US" dirty="0"/>
          </a:p>
        </p:txBody>
      </p:sp>
      <p:pic>
        <p:nvPicPr>
          <p:cNvPr id="7" name="Picture 6" descr="05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2590800"/>
            <a:ext cx="1562100" cy="2108200"/>
          </a:xfrm>
          <a:prstGeom prst="rect">
            <a:avLst/>
          </a:prstGeom>
        </p:spPr>
      </p:pic>
    </p:spTree>
    <p:extLst>
      <p:ext uri="{BB962C8B-B14F-4D97-AF65-F5344CB8AC3E}">
        <p14:creationId xmlns:p14="http://schemas.microsoft.com/office/powerpoint/2010/main" val="8490848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Review an Error Message</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4"/>
            </a:pPr>
            <a:r>
              <a:rPr lang="en-US" b="0" i="0" u="none" strike="noStrike" baseline="0" smtClean="0">
                <a:latin typeface="Segoe"/>
              </a:rPr>
              <a:t>Click in cell </a:t>
            </a:r>
            <a:r>
              <a:rPr lang="en-US" b="1" i="0" u="none" strike="noStrike" baseline="0" smtClean="0">
                <a:latin typeface="Segoe"/>
              </a:rPr>
              <a:t>S6</a:t>
            </a:r>
            <a:r>
              <a:rPr lang="en-US" b="0" i="0" u="none" strike="noStrike" baseline="0" smtClean="0">
                <a:latin typeface="Segoe"/>
              </a:rPr>
              <a:t>. Click the small, yellow </a:t>
            </a:r>
            <a:br>
              <a:rPr lang="en-US" b="0" i="0" u="none" strike="noStrike" baseline="0" smtClean="0">
                <a:latin typeface="Segoe"/>
              </a:rPr>
            </a:br>
            <a:r>
              <a:rPr lang="en-US" b="0" i="0" u="none" strike="noStrike" baseline="0" smtClean="0">
                <a:latin typeface="Segoe"/>
              </a:rPr>
              <a:t>warning icon to the left of the cell. A </a:t>
            </a:r>
            <a:br>
              <a:rPr lang="en-US" b="0" i="0" u="none" strike="noStrike" baseline="0" smtClean="0">
                <a:latin typeface="Segoe"/>
              </a:rPr>
            </a:br>
            <a:r>
              <a:rPr lang="en-US" b="0" i="0" u="none" strike="noStrike" baseline="0" smtClean="0">
                <a:latin typeface="Segoe"/>
              </a:rPr>
              <a:t>pop-up menu appears (right). The first </a:t>
            </a:r>
            <a:br>
              <a:rPr lang="en-US" b="0" i="0" u="none" strike="noStrike" baseline="0" smtClean="0">
                <a:latin typeface="Segoe"/>
              </a:rPr>
            </a:br>
            <a:r>
              <a:rPr lang="en-US" b="0" i="0" u="none" strike="noStrike" baseline="0" smtClean="0">
                <a:latin typeface="Segoe"/>
              </a:rPr>
              <a:t>item tells you that there is a value error </a:t>
            </a:r>
            <a:br>
              <a:rPr lang="en-US" b="0" i="0" u="none" strike="noStrike" baseline="0" smtClean="0">
                <a:latin typeface="Segoe"/>
              </a:rPr>
            </a:br>
            <a:r>
              <a:rPr lang="en-US" b="0" i="0" u="none" strike="noStrike" baseline="0" smtClean="0">
                <a:latin typeface="Segoe"/>
              </a:rPr>
              <a:t>in the function.</a:t>
            </a:r>
          </a:p>
          <a:p>
            <a:pPr marR="0" lvl="1" rtl="0">
              <a:buAutoNum type="arabicPeriod" startAt="4"/>
            </a:pPr>
            <a:r>
              <a:rPr lang="en-US" b="0" i="0" u="none" strike="noStrike" baseline="0" smtClean="0">
                <a:latin typeface="Segoe"/>
              </a:rPr>
              <a:t>Select </a:t>
            </a:r>
            <a:r>
              <a:rPr lang="en-US" b="1" i="0" u="none" strike="noStrike" baseline="0" smtClean="0">
                <a:latin typeface="Segoe"/>
              </a:rPr>
              <a:t>Help on this error</a:t>
            </a:r>
            <a:r>
              <a:rPr lang="en-US" b="0" i="0" u="none" strike="noStrike" baseline="0" smtClean="0">
                <a:latin typeface="Segoe"/>
              </a:rPr>
              <a:t> in the menu. </a:t>
            </a:r>
            <a:br>
              <a:rPr lang="en-US" b="0" i="0" u="none" strike="noStrike" baseline="0" smtClean="0">
                <a:latin typeface="Segoe"/>
              </a:rPr>
            </a:br>
            <a:r>
              <a:rPr lang="en-US" b="0" i="0" u="none" strike="noStrike" baseline="0" smtClean="0">
                <a:latin typeface="Segoe"/>
              </a:rPr>
              <a:t>Excel Help opens to a page on </a:t>
            </a:r>
            <a:br>
              <a:rPr lang="en-US" b="0" i="0" u="none" strike="noStrike" baseline="0" smtClean="0">
                <a:latin typeface="Segoe"/>
              </a:rPr>
            </a:br>
            <a:r>
              <a:rPr lang="en-US" b="0" i="0" u="none" strike="noStrike" baseline="0" smtClean="0">
                <a:latin typeface="Segoe"/>
              </a:rPr>
              <a:t>information regarding formula errors. Browse the help topics to see if any of the potential solutions apply to your situation.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58</a:t>
            </a:fld>
            <a:endParaRPr lang="en-US" dirty="0"/>
          </a:p>
        </p:txBody>
      </p:sp>
      <p:pic>
        <p:nvPicPr>
          <p:cNvPr id="7" name="Picture 6" descr="05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1600200"/>
            <a:ext cx="2128291" cy="2397015"/>
          </a:xfrm>
          <a:prstGeom prst="rect">
            <a:avLst/>
          </a:prstGeom>
        </p:spPr>
      </p:pic>
    </p:spTree>
    <p:extLst>
      <p:ext uri="{BB962C8B-B14F-4D97-AF65-F5344CB8AC3E}">
        <p14:creationId xmlns:p14="http://schemas.microsoft.com/office/powerpoint/2010/main" val="12411628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Review an Error Message</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6"/>
            </a:pPr>
            <a:r>
              <a:rPr lang="en-US" i="0" u="none" strike="noStrike" baseline="0" smtClean="0">
                <a:latin typeface="Segoe"/>
              </a:rPr>
              <a:t> </a:t>
            </a:r>
            <a:r>
              <a:rPr lang="en-US" b="1" i="0" u="none" strike="noStrike" baseline="0" smtClean="0">
                <a:latin typeface="Segoe"/>
              </a:rPr>
              <a:t>Close</a:t>
            </a:r>
            <a:r>
              <a:rPr lang="en-US" b="0" i="0" u="none" strike="noStrike" baseline="0" smtClean="0">
                <a:latin typeface="Segoe"/>
              </a:rPr>
              <a:t> the Excel Help window.</a:t>
            </a:r>
          </a:p>
          <a:p>
            <a:pPr marR="0" lvl="1" rtl="0">
              <a:buAutoNum type="arabicPeriod" startAt="6"/>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a:t>
            </a:r>
          </a:p>
          <a:p>
            <a:pPr marR="0" lvl="0" rtl="0"/>
            <a:r>
              <a:rPr lang="en-US" b="1" i="0" u="none" strike="noStrike" baseline="0" smtClean="0">
                <a:latin typeface="Segoe"/>
              </a:rPr>
              <a:t>PAUSE.</a:t>
            </a:r>
            <a:r>
              <a:rPr lang="en-US" b="0" i="0" u="none" strike="noStrike" baseline="0" smtClean="0">
                <a:latin typeface="Segoe"/>
              </a:rPr>
              <a:t> Leave the workbook open to use in the next exercise.</a:t>
            </a:r>
          </a:p>
          <a:p>
            <a:pPr marR="0" lvl="0" rtl="0"/>
            <a:r>
              <a:rPr lang="en-US" b="0" i="0" u="none" strike="noStrike" baseline="0" smtClean="0">
                <a:latin typeface="Segoe"/>
              </a:rPr>
              <a:t>Notice the small green triangle in the upper-left corner of cell S6. This means there is a submenu for the cell in which you can click.</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59</a:t>
            </a:fld>
            <a:endParaRPr lang="en-US" dirty="0"/>
          </a:p>
        </p:txBody>
      </p:sp>
    </p:spTree>
    <p:extLst>
      <p:ext uri="{BB962C8B-B14F-4D97-AF65-F5344CB8AC3E}">
        <p14:creationId xmlns:p14="http://schemas.microsoft.com/office/powerpoint/2010/main" val="3855443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Explore Functions</a:t>
            </a:r>
          </a:p>
        </p:txBody>
      </p:sp>
      <p:sp>
        <p:nvSpPr>
          <p:cNvPr id="3" name="Text Placeholder 2"/>
          <p:cNvSpPr>
            <a:spLocks noGrp="1"/>
          </p:cNvSpPr>
          <p:nvPr>
            <p:ph type="body" idx="1"/>
          </p:nvPr>
        </p:nvSpPr>
        <p:spPr/>
        <p:txBody>
          <a:bodyPr/>
          <a:lstStyle/>
          <a:p>
            <a:pPr marR="0" lvl="1" rtl="0">
              <a:buFont typeface="+mj-lt"/>
              <a:buAutoNum type="arabicPeriod" startAt="2"/>
            </a:pPr>
            <a:r>
              <a:rPr lang="en-US" b="0" i="0" u="none" strike="noStrike" baseline="0" smtClean="0">
                <a:latin typeface="Segoe"/>
              </a:rPr>
              <a:t>You can also find a function using the Insert Function dialog box. On the FORMULAS tab or on the formula bar, click the </a:t>
            </a:r>
            <a:r>
              <a:rPr lang="en-US" b="1" i="0" u="none" strike="noStrike" baseline="0" smtClean="0">
                <a:latin typeface="Segoe"/>
              </a:rPr>
              <a:t>Insert Function</a:t>
            </a:r>
            <a:r>
              <a:rPr lang="en-US" b="0" i="0" u="none" strike="noStrike" baseline="0" smtClean="0">
                <a:latin typeface="Segoe"/>
              </a:rPr>
              <a:t> button. The buttons are shown below.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a:t>
            </a:fld>
            <a:endParaRPr lang="en-US" dirty="0"/>
          </a:p>
        </p:txBody>
      </p:sp>
      <p:pic>
        <p:nvPicPr>
          <p:cNvPr id="7" name="Picture 6" descr="05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200400"/>
            <a:ext cx="6350000" cy="2247900"/>
          </a:xfrm>
          <a:prstGeom prst="rect">
            <a:avLst/>
          </a:prstGeom>
        </p:spPr>
      </p:pic>
    </p:spTree>
    <p:extLst>
      <p:ext uri="{BB962C8B-B14F-4D97-AF65-F5344CB8AC3E}">
        <p14:creationId xmlns:p14="http://schemas.microsoft.com/office/powerpoint/2010/main" val="23662285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Review an Error Message</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sz="2000" b="0" i="0" u="none" strike="noStrike" baseline="0" smtClean="0">
                <a:latin typeface="Segoe"/>
              </a:rPr>
              <a:t>To evaluate the error in the formula, </a:t>
            </a:r>
            <a:br>
              <a:rPr lang="en-US" sz="2000" b="0" i="0" u="none" strike="noStrike" baseline="0" smtClean="0">
                <a:latin typeface="Segoe"/>
              </a:rPr>
            </a:br>
            <a:r>
              <a:rPr lang="en-US" sz="2000" b="0" i="0" u="none" strike="noStrike" baseline="0" smtClean="0">
                <a:latin typeface="Segoe"/>
              </a:rPr>
              <a:t>select the Show Calculation Steps option </a:t>
            </a:r>
            <a:br>
              <a:rPr lang="en-US" sz="2000" b="0" i="0" u="none" strike="noStrike" baseline="0" smtClean="0">
                <a:latin typeface="Segoe"/>
              </a:rPr>
            </a:br>
            <a:r>
              <a:rPr lang="en-US" sz="2000" b="0" i="0" u="none" strike="noStrike" baseline="0" smtClean="0">
                <a:latin typeface="Segoe"/>
              </a:rPr>
              <a:t>from the pop-up menu that appears </a:t>
            </a:r>
            <a:br>
              <a:rPr lang="en-US" sz="2000" b="0" i="0" u="none" strike="noStrike" baseline="0" smtClean="0">
                <a:latin typeface="Segoe"/>
              </a:rPr>
            </a:br>
            <a:r>
              <a:rPr lang="en-US" sz="2000" b="0" i="0" u="none" strike="noStrike" baseline="0" smtClean="0">
                <a:latin typeface="Segoe"/>
              </a:rPr>
              <a:t>after you click the warning icon. The </a:t>
            </a:r>
            <a:br>
              <a:rPr lang="en-US" sz="2000" b="0" i="0" u="none" strike="noStrike" baseline="0" smtClean="0">
                <a:latin typeface="Segoe"/>
              </a:rPr>
            </a:br>
            <a:r>
              <a:rPr lang="en-US" sz="2000" b="0" i="0" u="none" strike="noStrike" baseline="0" smtClean="0">
                <a:latin typeface="Segoe"/>
              </a:rPr>
              <a:t>Evaluate Formula dialog box, shown </a:t>
            </a:r>
            <a:br>
              <a:rPr lang="en-US" sz="2000" b="0" i="0" u="none" strike="noStrike" baseline="0" smtClean="0">
                <a:latin typeface="Segoe"/>
              </a:rPr>
            </a:br>
            <a:r>
              <a:rPr lang="en-US" sz="2000" b="0" i="0" u="none" strike="noStrike" baseline="0" smtClean="0">
                <a:latin typeface="Segoe"/>
              </a:rPr>
              <a:t>at right, indicates the first part of the </a:t>
            </a:r>
            <a:br>
              <a:rPr lang="en-US" sz="2000" b="0" i="0" u="none" strike="noStrike" baseline="0" smtClean="0">
                <a:latin typeface="Segoe"/>
              </a:rPr>
            </a:br>
            <a:r>
              <a:rPr lang="en-US" sz="2000" b="0" i="0" u="none" strike="noStrike" baseline="0" smtClean="0">
                <a:latin typeface="Segoe"/>
              </a:rPr>
              <a:t>function is incorrect. In this case, the </a:t>
            </a:r>
            <a:br>
              <a:rPr lang="en-US" sz="2000" b="0" i="0" u="none" strike="noStrike" baseline="0" smtClean="0">
                <a:latin typeface="Segoe"/>
              </a:rPr>
            </a:br>
            <a:r>
              <a:rPr lang="en-US" sz="2000" b="0" i="0" u="none" strike="noStrike" baseline="0" smtClean="0">
                <a:latin typeface="Segoe"/>
              </a:rPr>
              <a:t>reference to cell R3 points to a cell containing text. The cell reference should be S3, which contains the interest figure.</a:t>
            </a:r>
          </a:p>
          <a:p>
            <a:pPr marR="0" lvl="0" rtl="0"/>
            <a:r>
              <a:rPr lang="en-US" sz="2000" b="0" i="0" u="none" strike="noStrike" baseline="0" smtClean="0">
                <a:latin typeface="Segoe"/>
              </a:rPr>
              <a:t>Once you know how to correct an error, you can click the warning icon and select Edit in Formula Bar from the pop-up menu. Make the necessary corrections directly to the formula.</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60</a:t>
            </a:fld>
            <a:endParaRPr lang="en-US" dirty="0"/>
          </a:p>
        </p:txBody>
      </p:sp>
      <p:pic>
        <p:nvPicPr>
          <p:cNvPr id="7" name="Picture 6" descr="05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831428"/>
            <a:ext cx="3256751" cy="1808436"/>
          </a:xfrm>
          <a:prstGeom prst="rect">
            <a:avLst/>
          </a:prstGeom>
        </p:spPr>
      </p:pic>
    </p:spTree>
    <p:extLst>
      <p:ext uri="{BB962C8B-B14F-4D97-AF65-F5344CB8AC3E}">
        <p14:creationId xmlns:p14="http://schemas.microsoft.com/office/powerpoint/2010/main" val="11758007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Tracing and Removing Trace Arrows</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It’s not always easy to resolve a formula error, even using the Show Calculation Steps command, the Evaluate Formula dialog box, and Excel Help. </a:t>
            </a:r>
          </a:p>
          <a:p>
            <a:pPr marR="0" lvl="0" rtl="0"/>
            <a:r>
              <a:rPr lang="en-US" b="0" i="0" u="none" strike="noStrike" baseline="0" smtClean="0">
                <a:latin typeface="Segoe"/>
              </a:rPr>
              <a:t>Another method is to use </a:t>
            </a:r>
            <a:r>
              <a:rPr lang="en-US" b="1" i="1" u="none" strike="noStrike" baseline="0" smtClean="0">
                <a:latin typeface="Segoe"/>
              </a:rPr>
              <a:t>trace arrows</a:t>
            </a:r>
            <a:r>
              <a:rPr lang="en-US" b="0" i="0" u="none" strike="noStrike" baseline="0" smtClean="0">
                <a:latin typeface="Segoe"/>
              </a:rPr>
              <a:t>, which show the relationship between formulas and the cells they refer to.</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61</a:t>
            </a:fld>
            <a:endParaRPr lang="en-US" dirty="0"/>
          </a:p>
        </p:txBody>
      </p:sp>
    </p:spTree>
    <p:extLst>
      <p:ext uri="{BB962C8B-B14F-4D97-AF65-F5344CB8AC3E}">
        <p14:creationId xmlns:p14="http://schemas.microsoft.com/office/powerpoint/2010/main" val="3407682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Trace a Formula and Remove Trace Arrows</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workbook you modified in the previous exercise.</a:t>
            </a:r>
          </a:p>
          <a:p>
            <a:pPr marR="0" lvl="1" rtl="0"/>
            <a:r>
              <a:rPr lang="en-US" b="0" i="0" u="none" strike="noStrike" baseline="0" smtClean="0">
                <a:latin typeface="Segoe"/>
              </a:rPr>
              <a:t>Select cell </a:t>
            </a:r>
            <a:r>
              <a:rPr lang="en-US" b="1" i="0" u="none" strike="noStrike" baseline="0" smtClean="0">
                <a:latin typeface="Segoe"/>
              </a:rPr>
              <a:t>S6</a:t>
            </a:r>
            <a:r>
              <a:rPr lang="en-US" b="0" i="0" u="none" strike="noStrike" baseline="0" smtClean="0">
                <a:latin typeface="Segoe"/>
              </a:rPr>
              <a:t> if it’s not already selected.</a:t>
            </a:r>
          </a:p>
          <a:p>
            <a:pPr marR="0" lvl="1" rtl="0"/>
            <a:r>
              <a:rPr lang="en-US" b="0" i="0" u="none" strike="noStrike" baseline="0" smtClean="0">
                <a:latin typeface="Segoe"/>
              </a:rPr>
              <a:t>On the FORMULAS tab, in the Formula </a:t>
            </a:r>
            <a:br>
              <a:rPr lang="en-US" b="0" i="0" u="none" strike="noStrike" baseline="0" smtClean="0">
                <a:latin typeface="Segoe"/>
              </a:rPr>
            </a:br>
            <a:r>
              <a:rPr lang="en-US" b="0" i="0" u="none" strike="noStrike" baseline="0" smtClean="0">
                <a:latin typeface="Segoe"/>
              </a:rPr>
              <a:t>Auditing group, click </a:t>
            </a:r>
            <a:r>
              <a:rPr lang="en-US" b="1" i="0" u="none" strike="noStrike" baseline="0" smtClean="0">
                <a:latin typeface="Segoe"/>
              </a:rPr>
              <a:t>Trace Precedents</a:t>
            </a:r>
            <a:r>
              <a:rPr lang="en-US" b="0" i="0" u="none" strike="noStrike" baseline="0" smtClean="0">
                <a:latin typeface="Segoe"/>
              </a:rPr>
              <a:t>. </a:t>
            </a:r>
            <a:br>
              <a:rPr lang="en-US" b="0" i="0" u="none" strike="noStrike" baseline="0" smtClean="0">
                <a:latin typeface="Segoe"/>
              </a:rPr>
            </a:br>
            <a:r>
              <a:rPr lang="en-US" b="0" i="0" u="none" strike="noStrike" baseline="0" smtClean="0">
                <a:latin typeface="Segoe"/>
              </a:rPr>
              <a:t>Two arrows appear (right). One arrow </a:t>
            </a:r>
            <a:br>
              <a:rPr lang="en-US" b="0" i="0" u="none" strike="noStrike" baseline="0" smtClean="0">
                <a:latin typeface="Segoe"/>
              </a:rPr>
            </a:br>
            <a:r>
              <a:rPr lang="en-US" b="0" i="0" u="none" strike="noStrike" baseline="0" smtClean="0">
                <a:latin typeface="Segoe"/>
              </a:rPr>
              <a:t>extends from cell R3 to cell S6, and another (combined) arrow extends from cells S4 and S5 to S6. The arrows indicate that the formula in cell S6 refers to cells R3, S4, and S5, referred to as </a:t>
            </a:r>
            <a:r>
              <a:rPr lang="en-US" b="0" i="1" u="none" strike="noStrike" baseline="0" smtClean="0">
                <a:latin typeface="Segoe"/>
              </a:rPr>
              <a:t>precedent cells</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62</a:t>
            </a:fld>
            <a:endParaRPr lang="en-US" dirty="0"/>
          </a:p>
        </p:txBody>
      </p:sp>
      <p:pic>
        <p:nvPicPr>
          <p:cNvPr id="7" name="Picture 6" descr="05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2209800"/>
            <a:ext cx="1600200" cy="1638300"/>
          </a:xfrm>
          <a:prstGeom prst="rect">
            <a:avLst/>
          </a:prstGeom>
        </p:spPr>
      </p:pic>
    </p:spTree>
    <p:extLst>
      <p:ext uri="{BB962C8B-B14F-4D97-AF65-F5344CB8AC3E}">
        <p14:creationId xmlns:p14="http://schemas.microsoft.com/office/powerpoint/2010/main" val="6420471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Trace a Formula and Remove Trace Arrows</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3"/>
            </a:pPr>
            <a:r>
              <a:rPr lang="en-US" b="0" i="0" u="none" strike="noStrike" baseline="0" smtClean="0">
                <a:latin typeface="Segoe"/>
              </a:rPr>
              <a:t>On the FORMULAS tab, in the Formula Auditing group, click </a:t>
            </a:r>
            <a:r>
              <a:rPr lang="en-US" b="1" i="0" u="none" strike="noStrike" baseline="0" smtClean="0">
                <a:latin typeface="Segoe"/>
              </a:rPr>
              <a:t>Remove Arrows</a:t>
            </a:r>
            <a:r>
              <a:rPr lang="en-US" b="0" i="0" u="none" strike="noStrike" baseline="0" smtClean="0">
                <a:latin typeface="Segoe"/>
              </a:rPr>
              <a:t>. The trace arrows disappear from the worksheet.</a:t>
            </a:r>
          </a:p>
          <a:p>
            <a:pPr marR="0" lvl="1" rtl="0">
              <a:buAutoNum type="arabicPeriod" startAt="3"/>
            </a:pPr>
            <a:r>
              <a:rPr lang="en-US" b="0" i="0" u="none" strike="noStrike" baseline="0" smtClean="0">
                <a:latin typeface="Segoe"/>
              </a:rPr>
              <a:t>Click in cell </a:t>
            </a:r>
            <a:r>
              <a:rPr lang="en-US" b="1" i="0" u="none" strike="noStrike" baseline="0" smtClean="0">
                <a:latin typeface="Segoe"/>
              </a:rPr>
              <a:t>S4</a:t>
            </a:r>
            <a:r>
              <a:rPr lang="en-US" b="0" i="0" u="none" strike="noStrike" baseline="0" smtClean="0">
                <a:latin typeface="Segoe"/>
              </a:rPr>
              <a:t>. On the FORMULAS tab, </a:t>
            </a:r>
            <a:br>
              <a:rPr lang="en-US" b="0" i="0" u="none" strike="noStrike" baseline="0" smtClean="0">
                <a:latin typeface="Segoe"/>
              </a:rPr>
            </a:br>
            <a:r>
              <a:rPr lang="en-US" b="0" i="0" u="none" strike="noStrike" baseline="0" smtClean="0">
                <a:latin typeface="Segoe"/>
              </a:rPr>
              <a:t>in the Formula Auditing group, click </a:t>
            </a:r>
            <a:br>
              <a:rPr lang="en-US" b="0" i="0" u="none" strike="noStrike" baseline="0" smtClean="0">
                <a:latin typeface="Segoe"/>
              </a:rPr>
            </a:br>
            <a:r>
              <a:rPr lang="en-US" b="1" i="0" u="none" strike="noStrike" baseline="0" smtClean="0">
                <a:latin typeface="Segoe"/>
              </a:rPr>
              <a:t>Trace Dependents</a:t>
            </a:r>
            <a:r>
              <a:rPr lang="en-US" b="0" i="0" u="none" strike="noStrike" baseline="0" smtClean="0">
                <a:latin typeface="Segoe"/>
              </a:rPr>
              <a:t>. One arrow appears </a:t>
            </a:r>
            <a:br>
              <a:rPr lang="en-US" b="0" i="0" u="none" strike="noStrike" baseline="0" smtClean="0">
                <a:latin typeface="Segoe"/>
              </a:rPr>
            </a:br>
            <a:r>
              <a:rPr lang="en-US" b="0" i="0" u="none" strike="noStrike" baseline="0" smtClean="0">
                <a:latin typeface="Segoe"/>
              </a:rPr>
              <a:t>from cell S4 to cell S6 (right). The arrow </a:t>
            </a:r>
            <a:br>
              <a:rPr lang="en-US" b="0" i="0" u="none" strike="noStrike" baseline="0" smtClean="0">
                <a:latin typeface="Segoe"/>
              </a:rPr>
            </a:br>
            <a:r>
              <a:rPr lang="en-US" b="0" i="0" u="none" strike="noStrike" baseline="0" smtClean="0">
                <a:latin typeface="Segoe"/>
              </a:rPr>
              <a:t>indicates that cell S4 is part of the formula in cell S6.</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63</a:t>
            </a:fld>
            <a:endParaRPr lang="en-US" dirty="0"/>
          </a:p>
        </p:txBody>
      </p:sp>
      <p:pic>
        <p:nvPicPr>
          <p:cNvPr id="7" name="Picture 6" descr="05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2362200"/>
            <a:ext cx="1574800" cy="1651000"/>
          </a:xfrm>
          <a:prstGeom prst="rect">
            <a:avLst/>
          </a:prstGeom>
        </p:spPr>
      </p:pic>
    </p:spTree>
    <p:extLst>
      <p:ext uri="{BB962C8B-B14F-4D97-AF65-F5344CB8AC3E}">
        <p14:creationId xmlns:p14="http://schemas.microsoft.com/office/powerpoint/2010/main" val="4256157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Trace a Formula and Remove Trace Arrows</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5"/>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as </a:t>
            </a:r>
            <a:r>
              <a:rPr lang="en-US" b="0" i="1" u="none" strike="noStrike" baseline="0" smtClean="0">
                <a:latin typeface="Segoe"/>
              </a:rPr>
              <a:t>05 Budget Error Solution</a:t>
            </a:r>
            <a:r>
              <a:rPr lang="en-US" b="0" i="0" u="none" strike="noStrike" baseline="0" smtClean="0">
                <a:latin typeface="Segoe"/>
              </a:rPr>
              <a:t> and CLOSE it</a:t>
            </a:r>
            <a:r>
              <a:rPr lang="en-US" b="0" i="0" u="none" strike="noStrike" baseline="0" smtClean="0">
                <a:latin typeface="Times New Roman"/>
              </a:rPr>
              <a:t>.</a:t>
            </a:r>
          </a:p>
          <a:p>
            <a:pPr marR="0" lvl="0" rtl="0"/>
            <a:r>
              <a:rPr lang="en-US" b="1" i="0" u="none" strike="noStrike" baseline="0" smtClean="0">
                <a:latin typeface="Segoe"/>
              </a:rPr>
              <a:t>PAUSE</a:t>
            </a:r>
            <a:r>
              <a:rPr lang="en-US" b="0" i="0" u="none" strike="noStrike" baseline="0" smtClean="0">
                <a:latin typeface="Segoe"/>
              </a:rPr>
              <a:t>. Leave Excel open to use in the next exercise.</a:t>
            </a:r>
          </a:p>
          <a:p>
            <a:pPr marR="0" lvl="0" rtl="0"/>
            <a:r>
              <a:rPr lang="en-US" b="0" i="0" u="none" strike="noStrike" baseline="0" smtClean="0">
                <a:latin typeface="Segoe"/>
              </a:rPr>
              <a:t>You can use trace precedents and trace dependents for formulas that reference cells in another workbook. However, the external workbook must be open before you use the trace commands.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64</a:t>
            </a:fld>
            <a:endParaRPr lang="en-US" dirty="0"/>
          </a:p>
        </p:txBody>
      </p:sp>
    </p:spTree>
    <p:extLst>
      <p:ext uri="{BB962C8B-B14F-4D97-AF65-F5344CB8AC3E}">
        <p14:creationId xmlns:p14="http://schemas.microsoft.com/office/powerpoint/2010/main" val="27338333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Displaying and Printing Formulas</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When you audit the formulas in a worksheet, you might find it useful to print the worksheet with the formulas displayed.</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65</a:t>
            </a:fld>
            <a:endParaRPr lang="en-US" dirty="0"/>
          </a:p>
        </p:txBody>
      </p:sp>
    </p:spTree>
    <p:extLst>
      <p:ext uri="{BB962C8B-B14F-4D97-AF65-F5344CB8AC3E}">
        <p14:creationId xmlns:p14="http://schemas.microsoft.com/office/powerpoint/2010/main" val="31210822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Print Formulas</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LAUNCH</a:t>
            </a:r>
            <a:r>
              <a:rPr lang="en-US" b="0" i="0" u="none" strike="noStrike" baseline="0" smtClean="0">
                <a:latin typeface="Segoe"/>
              </a:rPr>
              <a:t> Excel if it is not already running.</a:t>
            </a:r>
          </a:p>
          <a:p>
            <a:pPr marR="0" lvl="1" rtl="0"/>
            <a:r>
              <a:rPr lang="en-US" i="0" u="none" strike="noStrike" baseline="0" smtClean="0">
                <a:latin typeface="Segoe"/>
              </a:rPr>
              <a:t> </a:t>
            </a:r>
            <a:r>
              <a:rPr lang="en-US" b="1" i="0" u="none" strike="noStrike" baseline="0" smtClean="0">
                <a:latin typeface="Segoe"/>
              </a:rPr>
              <a:t>OPEN</a:t>
            </a:r>
            <a:r>
              <a:rPr lang="en-US" b="0" i="0" u="none" strike="noStrike" baseline="0" smtClean="0">
                <a:latin typeface="Segoe"/>
              </a:rPr>
              <a:t> </a:t>
            </a:r>
            <a:r>
              <a:rPr lang="en-US" b="1" i="1" u="none" strike="noStrike" baseline="0" smtClean="0">
                <a:latin typeface="Segoe"/>
              </a:rPr>
              <a:t>05</a:t>
            </a:r>
            <a:r>
              <a:rPr lang="en-US" b="0" i="0" u="none" strike="noStrike" baseline="0" smtClean="0">
                <a:latin typeface="Segoe"/>
              </a:rPr>
              <a:t> </a:t>
            </a:r>
            <a:r>
              <a:rPr lang="en-US" b="1" i="1" u="none" strike="noStrike" baseline="0" smtClean="0">
                <a:latin typeface="Segoe"/>
              </a:rPr>
              <a:t>Budget Print</a:t>
            </a:r>
            <a:r>
              <a:rPr lang="en-US" b="0" i="0" u="none" strike="noStrike" baseline="0" smtClean="0">
                <a:latin typeface="Segoe"/>
              </a:rPr>
              <a:t> from your Lesson 5 folder.</a:t>
            </a:r>
          </a:p>
          <a:p>
            <a:pPr marR="0" lvl="1" rtl="0"/>
            <a:r>
              <a:rPr lang="en-US" b="0" i="0" u="none" strike="noStrike" baseline="0" smtClean="0">
                <a:latin typeface="Segoe"/>
              </a:rPr>
              <a:t>On the FORMULAS tab, in the Formula Auditing group, click </a:t>
            </a:r>
            <a:r>
              <a:rPr lang="en-US" b="1" i="0" u="none" strike="noStrike" baseline="0" smtClean="0">
                <a:latin typeface="Segoe"/>
              </a:rPr>
              <a:t>Show Formulas</a:t>
            </a:r>
            <a:r>
              <a:rPr lang="en-US" b="0" i="0" u="none" strike="noStrike" baseline="0" smtClean="0">
                <a:latin typeface="Times New Roman"/>
              </a:rPr>
              <a:t>.</a:t>
            </a:r>
            <a:r>
              <a:rPr lang="en-US" b="0" i="0" u="none" strike="noStrike" baseline="0" smtClean="0">
                <a:latin typeface="Segoe"/>
              </a:rPr>
              <a:t> The formulas appear in the worksheet (below).</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66</a:t>
            </a:fld>
            <a:endParaRPr lang="en-US" dirty="0"/>
          </a:p>
        </p:txBody>
      </p:sp>
      <p:pic>
        <p:nvPicPr>
          <p:cNvPr id="7" name="Picture 6" descr="05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86" y="3787924"/>
            <a:ext cx="7952828" cy="2111188"/>
          </a:xfrm>
          <a:prstGeom prst="rect">
            <a:avLst/>
          </a:prstGeom>
        </p:spPr>
      </p:pic>
    </p:spTree>
    <p:extLst>
      <p:ext uri="{BB962C8B-B14F-4D97-AF65-F5344CB8AC3E}">
        <p14:creationId xmlns:p14="http://schemas.microsoft.com/office/powerpoint/2010/main" val="15799243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Print Formulas</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3"/>
            </a:pPr>
            <a:r>
              <a:rPr lang="en-US" b="0" i="0" u="none" strike="noStrike" baseline="0" smtClean="0">
                <a:latin typeface="Segoe"/>
              </a:rPr>
              <a:t>Click the</a:t>
            </a:r>
            <a:r>
              <a:rPr lang="en-US" b="1" i="0" u="none" strike="noStrike" baseline="0" smtClean="0">
                <a:latin typeface="Segoe"/>
              </a:rPr>
              <a:t> FILE </a:t>
            </a:r>
            <a:r>
              <a:rPr lang="en-US" b="0" i="0" u="none" strike="noStrike" baseline="0" smtClean="0">
                <a:latin typeface="Segoe"/>
              </a:rPr>
              <a:t>tab. Click </a:t>
            </a:r>
            <a:r>
              <a:rPr lang="en-US" b="1" i="0" u="none" strike="noStrike" baseline="0" smtClean="0">
                <a:latin typeface="Segoe"/>
              </a:rPr>
              <a:t>Print</a:t>
            </a:r>
            <a:r>
              <a:rPr lang="en-US" b="0" i="0" u="none" strike="noStrike" baseline="0" smtClean="0">
                <a:latin typeface="Segoe"/>
              </a:rPr>
              <a:t> and view the Print Preview.</a:t>
            </a:r>
          </a:p>
          <a:p>
            <a:pPr marR="0" lvl="1" rtl="0">
              <a:buAutoNum type="arabicPeriod" startAt="3"/>
            </a:pPr>
            <a:r>
              <a:rPr lang="en-US" b="0" i="0" u="none" strike="noStrike" baseline="0" smtClean="0">
                <a:latin typeface="Segoe"/>
              </a:rPr>
              <a:t>Click the </a:t>
            </a:r>
            <a:r>
              <a:rPr lang="en-US" b="1" i="0" u="none" strike="noStrike" baseline="0" smtClean="0">
                <a:latin typeface="Segoe"/>
              </a:rPr>
              <a:t>Portrait Orientation</a:t>
            </a:r>
            <a:r>
              <a:rPr lang="en-US" b="0" i="0" u="none" strike="noStrike" baseline="0" smtClean="0">
                <a:latin typeface="Segoe"/>
              </a:rPr>
              <a:t> button and select </a:t>
            </a:r>
            <a:r>
              <a:rPr lang="en-US" b="1" i="0" u="none" strike="noStrike" baseline="0" smtClean="0">
                <a:latin typeface="Segoe"/>
              </a:rPr>
              <a:t>Landscape Orientation</a:t>
            </a:r>
            <a:r>
              <a:rPr lang="en-US" b="0" i="0" u="none" strike="noStrike" baseline="0" smtClean="0">
                <a:latin typeface="Times New Roman"/>
              </a:rPr>
              <a:t>.</a:t>
            </a:r>
          </a:p>
          <a:p>
            <a:pPr marR="0" lvl="1" rtl="0">
              <a:buAutoNum type="arabicPeriod" startAt="3"/>
            </a:pPr>
            <a:r>
              <a:rPr lang="en-US" b="0" i="0" u="none" strike="noStrike" baseline="0" smtClean="0">
                <a:latin typeface="Segoe"/>
              </a:rPr>
              <a:t>Click the </a:t>
            </a:r>
            <a:r>
              <a:rPr lang="en-US" b="1" i="0" u="none" strike="noStrike" baseline="0" smtClean="0">
                <a:latin typeface="Segoe"/>
              </a:rPr>
              <a:t>Page Setup</a:t>
            </a:r>
            <a:r>
              <a:rPr lang="en-US" b="0" i="0" u="none" strike="noStrike" baseline="0" smtClean="0">
                <a:latin typeface="Segoe"/>
              </a:rPr>
              <a:t> link at the bottom of the print settings to open the Page Setup dialog box</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67</a:t>
            </a:fld>
            <a:endParaRPr lang="en-US" dirty="0"/>
          </a:p>
        </p:txBody>
      </p:sp>
    </p:spTree>
    <p:extLst>
      <p:ext uri="{BB962C8B-B14F-4D97-AF65-F5344CB8AC3E}">
        <p14:creationId xmlns:p14="http://schemas.microsoft.com/office/powerpoint/2010/main" val="1938344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Print Formulas</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6"/>
            </a:pPr>
            <a:r>
              <a:rPr lang="en-US" sz="2000" b="0" i="0" u="none" strike="noStrike" baseline="0" smtClean="0">
                <a:latin typeface="Segoe"/>
              </a:rPr>
              <a:t>On the Page tab of the dialog box, click </a:t>
            </a:r>
            <a:r>
              <a:rPr lang="en-US" sz="2000" b="1" i="0" u="none" strike="noStrike" baseline="0" smtClean="0">
                <a:latin typeface="Segoe"/>
              </a:rPr>
              <a:t>Fit to: </a:t>
            </a:r>
            <a:r>
              <a:rPr lang="en-US" sz="2000" b="0" i="0" u="none" strike="noStrike" baseline="0" smtClean="0">
                <a:latin typeface="Segoe"/>
              </a:rPr>
              <a:t>and leave the defaults as</a:t>
            </a:r>
            <a:r>
              <a:rPr lang="en-US" sz="2000" b="1" i="0" u="none" strike="noStrike" baseline="0" smtClean="0">
                <a:latin typeface="Segoe"/>
              </a:rPr>
              <a:t> 1 page(s) wide</a:t>
            </a:r>
            <a:r>
              <a:rPr lang="en-US" sz="2000" b="0" i="0" u="none" strike="noStrike" baseline="0" smtClean="0">
                <a:latin typeface="Segoe"/>
              </a:rPr>
              <a:t> by </a:t>
            </a:r>
            <a:r>
              <a:rPr lang="en-US" sz="2000" b="1" i="0" u="none" strike="noStrike" baseline="0" smtClean="0">
                <a:latin typeface="Segoe"/>
              </a:rPr>
              <a:t>1 tall</a:t>
            </a:r>
            <a:r>
              <a:rPr lang="en-US" sz="2000" b="0" i="0" u="none" strike="noStrike" baseline="0" smtClean="0">
                <a:latin typeface="Segoe"/>
              </a:rPr>
              <a:t> (below). Click </a:t>
            </a:r>
            <a:r>
              <a:rPr lang="en-US" sz="2000" b="1" i="0" u="none" strike="noStrike" baseline="0" smtClean="0">
                <a:latin typeface="Segoe"/>
              </a:rPr>
              <a:t>OK</a:t>
            </a:r>
            <a:r>
              <a:rPr lang="en-US" sz="2000" b="0" i="0" u="none" strike="noStrike" baseline="0" smtClean="0">
                <a:latin typeface="Segoe"/>
              </a:rPr>
              <a:t> to close the dialog box.</a:t>
            </a:r>
          </a:p>
          <a:p>
            <a:pPr marR="0" lvl="1" rtl="0">
              <a:buAutoNum type="arabicPeriod" startAt="6"/>
            </a:pPr>
            <a:r>
              <a:rPr lang="en-US" sz="2000" b="0" i="0" u="none" strike="noStrike" baseline="0" smtClean="0">
                <a:latin typeface="Segoe"/>
              </a:rPr>
              <a:t>Click the </a:t>
            </a:r>
            <a:r>
              <a:rPr lang="en-US" sz="2000" b="1" i="0" u="none" strike="noStrike" baseline="0" smtClean="0">
                <a:latin typeface="Segoe"/>
              </a:rPr>
              <a:t>Print </a:t>
            </a:r>
            <a:r>
              <a:rPr lang="en-US" sz="2000" b="0" i="0" u="none" strike="noStrike" baseline="0" smtClean="0">
                <a:latin typeface="Segoe"/>
              </a:rPr>
              <a:t>button at the top-left corner of the Backstage view window to print the worksheet with formulas displayed.</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68</a:t>
            </a:fld>
            <a:endParaRPr lang="en-US" dirty="0"/>
          </a:p>
        </p:txBody>
      </p:sp>
      <p:pic>
        <p:nvPicPr>
          <p:cNvPr id="7" name="Picture 6" descr="05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423745"/>
            <a:ext cx="5250356" cy="2752018"/>
          </a:xfrm>
          <a:prstGeom prst="rect">
            <a:avLst/>
          </a:prstGeom>
        </p:spPr>
      </p:pic>
    </p:spTree>
    <p:extLst>
      <p:ext uri="{BB962C8B-B14F-4D97-AF65-F5344CB8AC3E}">
        <p14:creationId xmlns:p14="http://schemas.microsoft.com/office/powerpoint/2010/main" val="25785816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Print Formulas</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8"/>
            </a:pPr>
            <a:r>
              <a:rPr lang="en-US" b="0" i="0" u="none" strike="noStrike" baseline="0" smtClean="0">
                <a:latin typeface="Segoe"/>
              </a:rPr>
              <a:t>On the FORMULAS tab, in the Formula Auditing group, click </a:t>
            </a:r>
            <a:r>
              <a:rPr lang="en-US" b="1" i="0" u="none" strike="noStrike" baseline="0" smtClean="0">
                <a:latin typeface="Segoe"/>
              </a:rPr>
              <a:t>Show Formulas</a:t>
            </a:r>
            <a:r>
              <a:rPr lang="en-US" b="0" i="0" u="none" strike="noStrike" baseline="0" smtClean="0">
                <a:latin typeface="Segoe"/>
              </a:rPr>
              <a:t> again to stop displaying formulas in the worksheet.</a:t>
            </a:r>
          </a:p>
          <a:p>
            <a:pPr marR="0" lvl="1" rtl="0">
              <a:buFont typeface="+mj-lt"/>
              <a:buAutoNum type="arabicPeriod" startAt="8"/>
            </a:pPr>
            <a:r>
              <a:rPr lang="en-US">
                <a:latin typeface="Segoe"/>
              </a:rPr>
              <a:t> </a:t>
            </a:r>
            <a:r>
              <a:rPr lang="en-US" b="1" i="0" u="none" strike="noStrike" baseline="0" smtClean="0">
                <a:latin typeface="Segoe"/>
              </a:rPr>
              <a:t>SAVE</a:t>
            </a:r>
            <a:r>
              <a:rPr lang="en-US" b="0" i="0" u="none" strike="noStrike" baseline="0" smtClean="0">
                <a:latin typeface="Segoe"/>
              </a:rPr>
              <a:t> the workbook as </a:t>
            </a:r>
            <a:r>
              <a:rPr lang="en-US" b="0" i="1" u="none" strike="noStrike" baseline="0" smtClean="0">
                <a:latin typeface="Segoe"/>
              </a:rPr>
              <a:t>05 Budget Print Solution</a:t>
            </a:r>
            <a:r>
              <a:rPr lang="en-US" b="0" i="0" u="none" strike="noStrike" baseline="0" smtClean="0">
                <a:latin typeface="Segoe"/>
              </a:rPr>
              <a:t> and </a:t>
            </a:r>
            <a:r>
              <a:rPr lang="en-US" b="1" i="0" u="none" strike="noStrike" baseline="0" smtClean="0">
                <a:latin typeface="Segoe"/>
              </a:rPr>
              <a:t>CLOSE</a:t>
            </a:r>
            <a:r>
              <a:rPr lang="en-US" b="0" i="0" u="none" strike="noStrike" baseline="0" smtClean="0">
                <a:latin typeface="Segoe"/>
              </a:rPr>
              <a:t> it</a:t>
            </a:r>
            <a:r>
              <a:rPr lang="en-US" b="0" i="0" u="none" strike="noStrike" baseline="0" smtClean="0">
                <a:latin typeface="Times New Roman"/>
              </a:rPr>
              <a:t>.</a:t>
            </a:r>
          </a:p>
          <a:p>
            <a:pPr marR="0" lvl="0" rtl="0"/>
            <a:r>
              <a:rPr lang="en-US" b="1" i="0" u="none" strike="noStrike" baseline="0" smtClean="0">
                <a:latin typeface="Segoe"/>
              </a:rPr>
              <a:t>CLOSE</a:t>
            </a:r>
            <a:r>
              <a:rPr lang="en-US" b="0" i="0" u="none" strike="noStrike" baseline="0" smtClean="0">
                <a:latin typeface="Segoe"/>
              </a:rPr>
              <a:t> Excel.</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69</a:t>
            </a:fld>
            <a:endParaRPr lang="en-US" dirty="0"/>
          </a:p>
        </p:txBody>
      </p:sp>
    </p:spTree>
    <p:extLst>
      <p:ext uri="{BB962C8B-B14F-4D97-AF65-F5344CB8AC3E}">
        <p14:creationId xmlns:p14="http://schemas.microsoft.com/office/powerpoint/2010/main" val="1748308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Explore Functions</a:t>
            </a:r>
          </a:p>
        </p:txBody>
      </p:sp>
      <p:sp>
        <p:nvSpPr>
          <p:cNvPr id="3" name="Text Placeholder 2"/>
          <p:cNvSpPr>
            <a:spLocks noGrp="1"/>
          </p:cNvSpPr>
          <p:nvPr>
            <p:ph type="body" idx="1"/>
          </p:nvPr>
        </p:nvSpPr>
        <p:spPr/>
        <p:txBody>
          <a:bodyPr/>
          <a:lstStyle/>
          <a:p>
            <a:pPr marR="0" lvl="1" rtl="0">
              <a:buFont typeface="+mj-lt"/>
              <a:buAutoNum type="arabicPeriod" startAt="3"/>
            </a:pPr>
            <a:r>
              <a:rPr lang="en-US" b="0" i="0" u="none" strike="noStrike" baseline="0" smtClean="0">
                <a:latin typeface="Segoe"/>
              </a:rPr>
              <a:t>In the Insert Function dialog </a:t>
            </a:r>
            <a:br>
              <a:rPr lang="en-US" b="0" i="0" u="none" strike="noStrike" baseline="0" smtClean="0">
                <a:latin typeface="Segoe"/>
              </a:rPr>
            </a:br>
            <a:r>
              <a:rPr lang="en-US" b="0" i="0" u="none" strike="noStrike" baseline="0" smtClean="0">
                <a:latin typeface="Segoe"/>
              </a:rPr>
              <a:t>box, type a description of </a:t>
            </a:r>
            <a:br>
              <a:rPr lang="en-US" b="0" i="0" u="none" strike="noStrike" baseline="0" smtClean="0">
                <a:latin typeface="Segoe"/>
              </a:rPr>
            </a:br>
            <a:r>
              <a:rPr lang="en-US" b="0" i="0" u="none" strike="noStrike" baseline="0" smtClean="0">
                <a:latin typeface="Segoe"/>
              </a:rPr>
              <a:t>what you want to do. For </a:t>
            </a:r>
            <a:br>
              <a:rPr lang="en-US" b="0" i="0" u="none" strike="noStrike" baseline="0" smtClean="0">
                <a:latin typeface="Segoe"/>
              </a:rPr>
            </a:br>
            <a:r>
              <a:rPr lang="en-US" b="0" i="0" u="none" strike="noStrike" baseline="0" smtClean="0">
                <a:latin typeface="Segoe"/>
              </a:rPr>
              <a:t>example, type </a:t>
            </a:r>
            <a:r>
              <a:rPr lang="en-US" b="1" i="0" u="none" strike="noStrike" baseline="0" smtClean="0">
                <a:latin typeface="Segoe"/>
              </a:rPr>
              <a:t>date</a:t>
            </a:r>
            <a:r>
              <a:rPr lang="en-US" b="0" i="0" u="none" strike="noStrike" baseline="0" smtClean="0">
                <a:latin typeface="Segoe"/>
              </a:rPr>
              <a:t> and </a:t>
            </a:r>
            <a:br>
              <a:rPr lang="en-US" b="0" i="0" u="none" strike="noStrike" baseline="0" smtClean="0">
                <a:latin typeface="Segoe"/>
              </a:rPr>
            </a:br>
            <a:r>
              <a:rPr lang="en-US" b="0" i="0" u="none" strike="noStrike" baseline="0" smtClean="0">
                <a:latin typeface="Segoe"/>
              </a:rPr>
              <a:t>click </a:t>
            </a:r>
            <a:r>
              <a:rPr lang="en-US" b="1" i="0" u="none" strike="noStrike" baseline="0" smtClean="0">
                <a:latin typeface="Segoe"/>
              </a:rPr>
              <a:t>Go</a:t>
            </a:r>
            <a:r>
              <a:rPr lang="en-US" b="0" i="0" u="none" strike="noStrike" baseline="0" smtClean="0">
                <a:latin typeface="Segoe"/>
              </a:rPr>
              <a:t>. Excel returns a list </a:t>
            </a:r>
            <a:br>
              <a:rPr lang="en-US" b="0" i="0" u="none" strike="noStrike" baseline="0" smtClean="0">
                <a:latin typeface="Segoe"/>
              </a:rPr>
            </a:br>
            <a:r>
              <a:rPr lang="en-US" b="0" i="0" u="none" strike="noStrike" baseline="0" smtClean="0">
                <a:latin typeface="Segoe"/>
              </a:rPr>
              <a:t>of functions that most </a:t>
            </a:r>
            <a:br>
              <a:rPr lang="en-US" b="0" i="0" u="none" strike="noStrike" baseline="0" smtClean="0">
                <a:latin typeface="Segoe"/>
              </a:rPr>
            </a:br>
            <a:r>
              <a:rPr lang="en-US" b="0" i="0" u="none" strike="noStrike" baseline="0" smtClean="0">
                <a:latin typeface="Segoe"/>
              </a:rPr>
              <a:t>closely match your </a:t>
            </a:r>
            <a:br>
              <a:rPr lang="en-US" b="0" i="0" u="none" strike="noStrike" baseline="0" smtClean="0">
                <a:latin typeface="Segoe"/>
              </a:rPr>
            </a:br>
            <a:r>
              <a:rPr lang="en-US" b="0" i="0" u="none" strike="noStrike" baseline="0" smtClean="0">
                <a:latin typeface="Segoe"/>
              </a:rPr>
              <a:t>description (right).</a:t>
            </a:r>
          </a:p>
          <a:p>
            <a:pPr marR="0" lvl="1" rtl="0">
              <a:buAutoNum type="arabicPeriod" startAt="3"/>
            </a:pPr>
            <a:r>
              <a:rPr lang="en-US" b="0" i="0" u="none" strike="noStrike" baseline="0" smtClean="0">
                <a:latin typeface="Segoe"/>
              </a:rPr>
              <a:t>With DATE selected in the </a:t>
            </a:r>
            <a:br>
              <a:rPr lang="en-US" b="0" i="0" u="none" strike="noStrike" baseline="0" smtClean="0">
                <a:latin typeface="Segoe"/>
              </a:rPr>
            </a:br>
            <a:r>
              <a:rPr lang="en-US" b="0" i="0" u="none" strike="noStrike" baseline="0" smtClean="0">
                <a:latin typeface="Segoe"/>
              </a:rPr>
              <a:t>Select a function list, click </a:t>
            </a:r>
            <a:r>
              <a:rPr lang="en-US" b="1" i="0" u="none" strike="noStrike" baseline="0" smtClean="0">
                <a:latin typeface="Segoe"/>
              </a:rPr>
              <a:t>OK</a:t>
            </a:r>
            <a:r>
              <a:rPr lang="en-US" b="0" i="0" u="none" strike="noStrike" baseline="0" smtClean="0">
                <a:latin typeface="Segoe"/>
              </a:rPr>
              <a:t>. The Function Arguments dialog box opens.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7</a:t>
            </a:fld>
            <a:endParaRPr lang="en-US" dirty="0"/>
          </a:p>
        </p:txBody>
      </p:sp>
      <p:pic>
        <p:nvPicPr>
          <p:cNvPr id="7" name="Picture 6" descr="05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676400"/>
            <a:ext cx="3479800" cy="3035300"/>
          </a:xfrm>
          <a:prstGeom prst="rect">
            <a:avLst/>
          </a:prstGeom>
        </p:spPr>
      </p:pic>
    </p:spTree>
    <p:extLst>
      <p:ext uri="{BB962C8B-B14F-4D97-AF65-F5344CB8AC3E}">
        <p14:creationId xmlns:p14="http://schemas.microsoft.com/office/powerpoint/2010/main" val="41000941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solidFill>
                  <a:srgbClr val="007233"/>
                </a:solidFill>
                <a:latin typeface="Segoe"/>
              </a:rPr>
              <a:t>Skills Summary</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70</a:t>
            </a:fld>
            <a:endParaRPr lang="en-US" dirty="0"/>
          </a:p>
        </p:txBody>
      </p:sp>
      <p:pic>
        <p:nvPicPr>
          <p:cNvPr id="7" name="Picture 6" descr="05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000"/>
            <a:ext cx="8135007" cy="3346123"/>
          </a:xfrm>
          <a:prstGeom prst="rect">
            <a:avLst/>
          </a:prstGeom>
        </p:spPr>
      </p:pic>
    </p:spTree>
    <p:extLst>
      <p:ext uri="{BB962C8B-B14F-4D97-AF65-F5344CB8AC3E}">
        <p14:creationId xmlns:p14="http://schemas.microsoft.com/office/powerpoint/2010/main" val="654413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Explore Functions</a:t>
            </a:r>
          </a:p>
        </p:txBody>
      </p:sp>
      <p:sp>
        <p:nvSpPr>
          <p:cNvPr id="3" name="Text Placeholder 2"/>
          <p:cNvSpPr>
            <a:spLocks noGrp="1"/>
          </p:cNvSpPr>
          <p:nvPr>
            <p:ph type="body" idx="1"/>
          </p:nvPr>
        </p:nvSpPr>
        <p:spPr/>
        <p:txBody>
          <a:bodyPr/>
          <a:lstStyle/>
          <a:p>
            <a:pPr marR="0" lvl="1" rtl="0">
              <a:buFont typeface="+mj-lt"/>
              <a:buAutoNum type="arabicPeriod" startAt="5"/>
            </a:pPr>
            <a:r>
              <a:rPr lang="en-US" b="0" i="0" u="none" strike="noStrike" baseline="0" smtClean="0">
                <a:latin typeface="Segoe"/>
              </a:rPr>
              <a:t>Enter the current year, the number of the current month, and the number of the current day (below). Click </a:t>
            </a:r>
            <a:r>
              <a:rPr lang="en-US" b="1" i="0" u="none" strike="noStrike" baseline="0" smtClean="0">
                <a:latin typeface="Segoe"/>
              </a:rPr>
              <a:t>OK</a:t>
            </a:r>
            <a:r>
              <a:rPr lang="en-US" b="0" i="0" u="none" strike="noStrike" baseline="0" smtClean="0">
                <a:latin typeface="Segoe"/>
              </a:rPr>
              <a:t>. The date is entered into the worksheet in cell A1.</a:t>
            </a:r>
          </a:p>
          <a:p>
            <a:pPr marR="0" lvl="1" rtl="0">
              <a:buAutoNum type="arabicPeriod" startAt="5"/>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as </a:t>
            </a:r>
            <a:r>
              <a:rPr lang="en-US" b="1" i="1" u="none" strike="noStrike" baseline="0" smtClean="0">
                <a:latin typeface="Segoe"/>
              </a:rPr>
              <a:t>05 Practice</a:t>
            </a:r>
            <a:r>
              <a:rPr lang="en-US" b="0" i="0" u="none" strike="noStrike" baseline="0" smtClean="0">
                <a:latin typeface="Times New Roman"/>
              </a:rPr>
              <a:t>.</a:t>
            </a:r>
          </a:p>
          <a:p>
            <a:pPr marR="0" lvl="0" rtl="0"/>
            <a:r>
              <a:rPr lang="en-US" b="1" i="0" u="none" strike="noStrike" baseline="0" smtClean="0">
                <a:latin typeface="Segoe"/>
              </a:rPr>
              <a:t>PAUSE. </a:t>
            </a:r>
            <a:r>
              <a:rPr lang="en-US" b="0" i="0" u="none" strike="noStrike" baseline="0" smtClean="0">
                <a:latin typeface="Segoe"/>
              </a:rPr>
              <a:t>Leave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8</a:t>
            </a:fld>
            <a:endParaRPr lang="en-US" dirty="0"/>
          </a:p>
        </p:txBody>
      </p:sp>
      <p:pic>
        <p:nvPicPr>
          <p:cNvPr id="7" name="Picture 6" descr="05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733800"/>
            <a:ext cx="4547695" cy="2298510"/>
          </a:xfrm>
          <a:prstGeom prst="rect">
            <a:avLst/>
          </a:prstGeom>
        </p:spPr>
      </p:pic>
    </p:spTree>
    <p:extLst>
      <p:ext uri="{BB962C8B-B14F-4D97-AF65-F5344CB8AC3E}">
        <p14:creationId xmlns:p14="http://schemas.microsoft.com/office/powerpoint/2010/main" val="2298294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Explore Functions</a:t>
            </a:r>
          </a:p>
        </p:txBody>
      </p:sp>
      <p:sp>
        <p:nvSpPr>
          <p:cNvPr id="3" name="Text Placeholder 2"/>
          <p:cNvSpPr>
            <a:spLocks noGrp="1"/>
          </p:cNvSpPr>
          <p:nvPr>
            <p:ph type="body" idx="1"/>
          </p:nvPr>
        </p:nvSpPr>
        <p:spPr/>
        <p:txBody>
          <a:bodyPr/>
          <a:lstStyle/>
          <a:p>
            <a:pPr lvl="0"/>
            <a:r>
              <a:rPr lang="en-US">
                <a:latin typeface="Segoe"/>
              </a:rPr>
              <a:t>Functions are a simplified way of entering formulas. The parameters of a function are called </a:t>
            </a:r>
            <a:r>
              <a:rPr lang="en-US" b="1" i="1">
                <a:latin typeface="Segoe"/>
              </a:rPr>
              <a:t>arguments</a:t>
            </a:r>
            <a:r>
              <a:rPr lang="en-US">
                <a:latin typeface="Segoe"/>
              </a:rPr>
              <a:t>. </a:t>
            </a:r>
          </a:p>
          <a:p>
            <a:pPr lvl="0"/>
            <a:r>
              <a:rPr lang="en-US">
                <a:latin typeface="Segoe"/>
              </a:rPr>
              <a:t>Each function name is followed by parentheses, which let Excel know where the arguments begin and end. </a:t>
            </a:r>
          </a:p>
          <a:p>
            <a:pPr marR="0" lvl="0" rtl="0"/>
            <a:r>
              <a:rPr lang="en-US" b="0" i="0" u="none" strike="noStrike" baseline="0" smtClean="0">
                <a:latin typeface="Segoe"/>
              </a:rPr>
              <a:t>Arguments appear within the parentheses and are performed from left to right. Depending on the function, an argument can be a constant value, a single-cell reference, a range of cells, or even another function. If a function contains multiple arguments, the arguments are separated by commas.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9</a:t>
            </a:fld>
            <a:endParaRPr lang="en-US" dirty="0"/>
          </a:p>
        </p:txBody>
      </p:sp>
    </p:spTree>
    <p:extLst>
      <p:ext uri="{BB962C8B-B14F-4D97-AF65-F5344CB8AC3E}">
        <p14:creationId xmlns:p14="http://schemas.microsoft.com/office/powerpoint/2010/main" val="3330132608"/>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245</TotalTime>
  <Words>6012</Words>
  <Application>Microsoft Macintosh PowerPoint</Application>
  <PresentationFormat>On-screen Show (4:3)</PresentationFormat>
  <Paragraphs>494</Paragraphs>
  <Slides>70</Slides>
  <Notes>3</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template</vt:lpstr>
      <vt:lpstr>Using Function</vt:lpstr>
      <vt:lpstr>Objectives</vt:lpstr>
      <vt:lpstr>Software Orientation</vt:lpstr>
      <vt:lpstr>Exploring Functions</vt:lpstr>
      <vt:lpstr>Step by Step: Explore Functions</vt:lpstr>
      <vt:lpstr>Step by Step: Explore Functions</vt:lpstr>
      <vt:lpstr>Step by Step: Explore Functions</vt:lpstr>
      <vt:lpstr>Step by Step: Explore Functions</vt:lpstr>
      <vt:lpstr>Step by Step: Explore Functions</vt:lpstr>
      <vt:lpstr>Step by Step: Explore Functions</vt:lpstr>
      <vt:lpstr>Displaying Dates and Times with Functions</vt:lpstr>
      <vt:lpstr>Exploring Dates</vt:lpstr>
      <vt:lpstr>Step by Step: Explore Dates</vt:lpstr>
      <vt:lpstr>Step by Step: Explore Dates</vt:lpstr>
      <vt:lpstr>Using TODAY</vt:lpstr>
      <vt:lpstr>Step by Step: Use the TODAY Function</vt:lpstr>
      <vt:lpstr>Step by Step: Use the TODAY Function</vt:lpstr>
      <vt:lpstr>Using NOW</vt:lpstr>
      <vt:lpstr>Step by Step: Use the NOW Function</vt:lpstr>
      <vt:lpstr>Step by Step: Use the NOW Function</vt:lpstr>
      <vt:lpstr>Step by Step: Use the NOW Function</vt:lpstr>
      <vt:lpstr>Summarizing Data with Functions</vt:lpstr>
      <vt:lpstr>Summarizing Data with Functions</vt:lpstr>
      <vt:lpstr>Step by Step: Use the SUM Function</vt:lpstr>
      <vt:lpstr>Step by Step: Use the SUM Function</vt:lpstr>
      <vt:lpstr>Step by Step: Use the SUM Function</vt:lpstr>
      <vt:lpstr>Step by Step: Use the COUNT Function</vt:lpstr>
      <vt:lpstr>Step by Step: Use the COUNT Function</vt:lpstr>
      <vt:lpstr>Step by Step: Use the COUNTA Function</vt:lpstr>
      <vt:lpstr>Step by Step: Use the COUNTA Function</vt:lpstr>
      <vt:lpstr>Step by Step: Use the COUNTA Function</vt:lpstr>
      <vt:lpstr>Step by Step: Use the AVERAGE Function</vt:lpstr>
      <vt:lpstr>Step by Step: Use the AVERAGE Function</vt:lpstr>
      <vt:lpstr>Step by Step: Use the MIN Function</vt:lpstr>
      <vt:lpstr>Step by Step: Use the MIN Function</vt:lpstr>
      <vt:lpstr>Step by Step: Use the MAX Function</vt:lpstr>
      <vt:lpstr>Using a Financial Function</vt:lpstr>
      <vt:lpstr>Use PMT</vt:lpstr>
      <vt:lpstr>Step by Step: Use the PMT Function</vt:lpstr>
      <vt:lpstr>Step by Step: Use the PMT Function</vt:lpstr>
      <vt:lpstr>Step by Step: Use the PMT Function</vt:lpstr>
      <vt:lpstr>Step by Step: Use the PMT Function</vt:lpstr>
      <vt:lpstr>Using Formulas to Create Subtotals</vt:lpstr>
      <vt:lpstr>Step by Step: Select and Create Ranges for Subtotaling</vt:lpstr>
      <vt:lpstr>Step by Step: Select and Create Ranges for Subtotaling</vt:lpstr>
      <vt:lpstr>Building Formulas for Subtotaling</vt:lpstr>
      <vt:lpstr>Step by Step: Build Formulas to Subtotal</vt:lpstr>
      <vt:lpstr>Step by Step: Build Formulas to Subtotal</vt:lpstr>
      <vt:lpstr>Step by Step: Build Formulas to Subtotal</vt:lpstr>
      <vt:lpstr>Modifying Ranges for Subtotaling</vt:lpstr>
      <vt:lpstr>Step by Step: Modify Ranges for Subtotaling</vt:lpstr>
      <vt:lpstr>Step by Step: Modify Ranges for Subtotaling</vt:lpstr>
      <vt:lpstr>Step by Step: Modify Ranges for Subtotaling</vt:lpstr>
      <vt:lpstr>Step by Step: Modify Ranges for Subtotaling</vt:lpstr>
      <vt:lpstr>Step by Step: Modify Ranges for Subtotaling</vt:lpstr>
      <vt:lpstr>Uncovering Formula Errors</vt:lpstr>
      <vt:lpstr>Step by Step: Review an Error Message</vt:lpstr>
      <vt:lpstr>Step by Step: Review an Error Message</vt:lpstr>
      <vt:lpstr>Step by Step: Review an Error Message</vt:lpstr>
      <vt:lpstr>Step by Step: Review an Error Message</vt:lpstr>
      <vt:lpstr>Tracing and Removing Trace Arrows</vt:lpstr>
      <vt:lpstr>Step by Step: Trace a Formula and Remove Trace Arrows</vt:lpstr>
      <vt:lpstr>Step by Step: Trace a Formula and Remove Trace Arrows</vt:lpstr>
      <vt:lpstr>Step by Step: Trace a Formula and Remove Trace Arrows</vt:lpstr>
      <vt:lpstr>Displaying and Printing Formulas</vt:lpstr>
      <vt:lpstr>Step by Step: Print Formulas</vt:lpstr>
      <vt:lpstr>Step by Step: Print Formulas</vt:lpstr>
      <vt:lpstr>Step by Step: Print Formulas</vt:lpstr>
      <vt:lpstr>Step by Step: Print Formulas</vt:lpstr>
      <vt:lpstr>Skills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Rich Kershner</cp:lastModifiedBy>
  <cp:revision>398</cp:revision>
  <dcterms:created xsi:type="dcterms:W3CDTF">2011-08-08T12:10:51Z</dcterms:created>
  <dcterms:modified xsi:type="dcterms:W3CDTF">2013-08-09T00:52:02Z</dcterms:modified>
</cp:coreProperties>
</file>