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0" r:id="rId1"/>
  </p:sldMasterIdLst>
  <p:notesMasterIdLst>
    <p:notesMasterId r:id="rId91"/>
  </p:notesMasterIdLst>
  <p:sldIdLst>
    <p:sldId id="256" r:id="rId2"/>
    <p:sldId id="257" r:id="rId3"/>
    <p:sldId id="259" r:id="rId4"/>
    <p:sldId id="458" r:id="rId5"/>
    <p:sldId id="545" r:id="rId6"/>
    <p:sldId id="546" r:id="rId7"/>
    <p:sldId id="550" r:id="rId8"/>
    <p:sldId id="551" r:id="rId9"/>
    <p:sldId id="413" r:id="rId10"/>
    <p:sldId id="547" r:id="rId11"/>
    <p:sldId id="548" r:id="rId12"/>
    <p:sldId id="549" r:id="rId13"/>
    <p:sldId id="552" r:id="rId14"/>
    <p:sldId id="553" r:id="rId15"/>
    <p:sldId id="554" r:id="rId16"/>
    <p:sldId id="555" r:id="rId17"/>
    <p:sldId id="556" r:id="rId18"/>
    <p:sldId id="557" r:id="rId19"/>
    <p:sldId id="558" r:id="rId20"/>
    <p:sldId id="559" r:id="rId21"/>
    <p:sldId id="560" r:id="rId22"/>
    <p:sldId id="561" r:id="rId23"/>
    <p:sldId id="562" r:id="rId24"/>
    <p:sldId id="563" r:id="rId25"/>
    <p:sldId id="564" r:id="rId26"/>
    <p:sldId id="565" r:id="rId27"/>
    <p:sldId id="566" r:id="rId28"/>
    <p:sldId id="567" r:id="rId29"/>
    <p:sldId id="568" r:id="rId30"/>
    <p:sldId id="569" r:id="rId31"/>
    <p:sldId id="570" r:id="rId32"/>
    <p:sldId id="571" r:id="rId33"/>
    <p:sldId id="572" r:id="rId34"/>
    <p:sldId id="573" r:id="rId35"/>
    <p:sldId id="574" r:id="rId36"/>
    <p:sldId id="575" r:id="rId37"/>
    <p:sldId id="576" r:id="rId38"/>
    <p:sldId id="577" r:id="rId39"/>
    <p:sldId id="578" r:id="rId40"/>
    <p:sldId id="579" r:id="rId41"/>
    <p:sldId id="580" r:id="rId42"/>
    <p:sldId id="581" r:id="rId43"/>
    <p:sldId id="582" r:id="rId44"/>
    <p:sldId id="583" r:id="rId45"/>
    <p:sldId id="584" r:id="rId46"/>
    <p:sldId id="585" r:id="rId47"/>
    <p:sldId id="586" r:id="rId48"/>
    <p:sldId id="587" r:id="rId49"/>
    <p:sldId id="588" r:id="rId50"/>
    <p:sldId id="589" r:id="rId51"/>
    <p:sldId id="590" r:id="rId52"/>
    <p:sldId id="591" r:id="rId53"/>
    <p:sldId id="592" r:id="rId54"/>
    <p:sldId id="593" r:id="rId55"/>
    <p:sldId id="594" r:id="rId56"/>
    <p:sldId id="595" r:id="rId57"/>
    <p:sldId id="596" r:id="rId58"/>
    <p:sldId id="597" r:id="rId59"/>
    <p:sldId id="598" r:id="rId60"/>
    <p:sldId id="599" r:id="rId61"/>
    <p:sldId id="600" r:id="rId62"/>
    <p:sldId id="601" r:id="rId63"/>
    <p:sldId id="602" r:id="rId64"/>
    <p:sldId id="603" r:id="rId65"/>
    <p:sldId id="604" r:id="rId66"/>
    <p:sldId id="605" r:id="rId67"/>
    <p:sldId id="606" r:id="rId68"/>
    <p:sldId id="607" r:id="rId69"/>
    <p:sldId id="608" r:id="rId70"/>
    <p:sldId id="609" r:id="rId71"/>
    <p:sldId id="610" r:id="rId72"/>
    <p:sldId id="611" r:id="rId73"/>
    <p:sldId id="612" r:id="rId74"/>
    <p:sldId id="613" r:id="rId75"/>
    <p:sldId id="614" r:id="rId76"/>
    <p:sldId id="615" r:id="rId77"/>
    <p:sldId id="616" r:id="rId78"/>
    <p:sldId id="617" r:id="rId79"/>
    <p:sldId id="618" r:id="rId80"/>
    <p:sldId id="619" r:id="rId81"/>
    <p:sldId id="620" r:id="rId82"/>
    <p:sldId id="621" r:id="rId83"/>
    <p:sldId id="622" r:id="rId84"/>
    <p:sldId id="623" r:id="rId85"/>
    <p:sldId id="624" r:id="rId86"/>
    <p:sldId id="625" r:id="rId87"/>
    <p:sldId id="626" r:id="rId88"/>
    <p:sldId id="627" r:id="rId89"/>
    <p:sldId id="457" r:id="rId90"/>
  </p:sldIdLst>
  <p:sldSz cx="9144000" cy="6858000" type="screen4x3"/>
  <p:notesSz cx="6858000" cy="9144000"/>
  <p:defaultTextStyle>
    <a:defPPr>
      <a:defRPr lang="en-US"/>
    </a:defPPr>
    <a:lvl1pPr algn="r" rtl="0" fontAlgn="base">
      <a:spcBef>
        <a:spcPct val="0"/>
      </a:spcBef>
      <a:spcAft>
        <a:spcPct val="0"/>
      </a:spcAft>
      <a:defRPr kern="1200">
        <a:solidFill>
          <a:schemeClr val="tx1"/>
        </a:solidFill>
        <a:latin typeface="Arial" charset="0"/>
        <a:ea typeface="+mn-ea"/>
        <a:cs typeface="+mn-cs"/>
      </a:defRPr>
    </a:lvl1pPr>
    <a:lvl2pPr marL="457200" algn="r" rtl="0" fontAlgn="base">
      <a:spcBef>
        <a:spcPct val="0"/>
      </a:spcBef>
      <a:spcAft>
        <a:spcPct val="0"/>
      </a:spcAft>
      <a:defRPr kern="1200">
        <a:solidFill>
          <a:schemeClr val="tx1"/>
        </a:solidFill>
        <a:latin typeface="Arial" charset="0"/>
        <a:ea typeface="+mn-ea"/>
        <a:cs typeface="+mn-cs"/>
      </a:defRPr>
    </a:lvl2pPr>
    <a:lvl3pPr marL="914400" algn="r" rtl="0" fontAlgn="base">
      <a:spcBef>
        <a:spcPct val="0"/>
      </a:spcBef>
      <a:spcAft>
        <a:spcPct val="0"/>
      </a:spcAft>
      <a:defRPr kern="1200">
        <a:solidFill>
          <a:schemeClr val="tx1"/>
        </a:solidFill>
        <a:latin typeface="Arial" charset="0"/>
        <a:ea typeface="+mn-ea"/>
        <a:cs typeface="+mn-cs"/>
      </a:defRPr>
    </a:lvl3pPr>
    <a:lvl4pPr marL="1371600" algn="r" rtl="0" fontAlgn="base">
      <a:spcBef>
        <a:spcPct val="0"/>
      </a:spcBef>
      <a:spcAft>
        <a:spcPct val="0"/>
      </a:spcAft>
      <a:defRPr kern="1200">
        <a:solidFill>
          <a:schemeClr val="tx1"/>
        </a:solidFill>
        <a:latin typeface="Arial" charset="0"/>
        <a:ea typeface="+mn-ea"/>
        <a:cs typeface="+mn-cs"/>
      </a:defRPr>
    </a:lvl4pPr>
    <a:lvl5pPr marL="1828800" algn="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0000CC"/>
    <a:srgbClr val="0000FF"/>
    <a:srgbClr val="DECD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808" autoAdjust="0"/>
    <p:restoredTop sz="90603" autoAdjust="0"/>
  </p:normalViewPr>
  <p:slideViewPr>
    <p:cSldViewPr>
      <p:cViewPr>
        <p:scale>
          <a:sx n="70" d="100"/>
          <a:sy n="70" d="100"/>
        </p:scale>
        <p:origin x="-1908" y="-72"/>
      </p:cViewPr>
      <p:guideLst>
        <p:guide orient="horz" pos="1008"/>
        <p:guide pos="288"/>
        <p:guide pos="5424"/>
        <p:guide pos="3002"/>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280ED1C-4248-4D12-A428-232B8B03309D}" type="datetimeFigureOut">
              <a:rPr lang="en-US"/>
              <a:pPr>
                <a:defRPr/>
              </a:pPr>
              <a:t>1/20/2013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428BCDC7-795C-45EE-A9AA-E637D7416180}" type="slidenum">
              <a:rPr lang="en-US"/>
              <a:pPr>
                <a:defRPr/>
              </a:pPr>
              <a:t>‹#›</a:t>
            </a:fld>
            <a:endParaRPr lang="en-US"/>
          </a:p>
        </p:txBody>
      </p:sp>
    </p:spTree>
    <p:extLst>
      <p:ext uri="{BB962C8B-B14F-4D97-AF65-F5344CB8AC3E}">
        <p14:creationId xmlns:p14="http://schemas.microsoft.com/office/powerpoint/2010/main" val="15946743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fld id="{2DBF21D6-1232-4A45-9874-F1E25BDAB220}" type="slidenum">
              <a:rPr lang="en-US" smtClean="0"/>
              <a:pPr eaLnBrk="1" hangingPunct="1"/>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10</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11</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12</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13</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14</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15</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Troubleshooting: </a:t>
            </a:r>
            <a:r>
              <a:rPr lang="en-US" sz="1200" kern="1200" dirty="0" smtClean="0">
                <a:solidFill>
                  <a:schemeClr val="tx1"/>
                </a:solidFill>
                <a:latin typeface="+mn-lt"/>
                <a:ea typeface="+mn-ea"/>
                <a:cs typeface="+mn-cs"/>
              </a:rPr>
              <a:t>Always test the data validation to make sure that it works correctly. Try entering both valid and invalid data in the cells to make sure that your settings work as you intend and that the expected message appears when invalid data is entered.</a:t>
            </a:r>
          </a:p>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16</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17</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18</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19</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Troubleshooting: </a:t>
            </a:r>
            <a:r>
              <a:rPr lang="en-US" sz="1200" kern="1200" dirty="0" smtClean="0">
                <a:solidFill>
                  <a:schemeClr val="tx1"/>
                </a:solidFill>
                <a:latin typeface="+mn-lt"/>
                <a:ea typeface="+mn-ea"/>
                <a:cs typeface="+mn-cs"/>
              </a:rPr>
              <a:t>Regardless of the format applied to and displayed in a cell, the cell’s true value is displayed in the Formula bar. Duplicate values are determined by the value displayed in the cell and not necessarily the true value stored in the cell. This is an important distinction when dates are entered in different formats. For example, if Aug 5, 2008 is entered in one row and 08/05/2008 is entered in another row, the values are considered unique—not duplicate. It is a good idea to check formatting before removing duplicate values.</a:t>
            </a:r>
            <a:r>
              <a:rPr lang="en-US" dirty="0" smtClean="0"/>
              <a:t> </a:t>
            </a:r>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20</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21</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Take Note: </a:t>
            </a:r>
            <a:r>
              <a:rPr lang="en-US" sz="1200" kern="1200" dirty="0" smtClean="0">
                <a:solidFill>
                  <a:schemeClr val="tx1"/>
                </a:solidFill>
                <a:latin typeface="+mn-lt"/>
                <a:ea typeface="+mn-ea"/>
                <a:cs typeface="+mn-cs"/>
              </a:rPr>
              <a:t>Because you are permanently deleting data, it is a good idea to copy the original range of cells to another worksheet or workbook before removing duplicate values. You saved the file at the end of the previous exercise; therefore, you have a backup if you inadvertently remove data that you do not intend to remove.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Later in this lesson you will to learn to filter data. You can filter for unique values first to confirm that the results of removing duplicate values will return the result you want.</a:t>
            </a:r>
          </a:p>
          <a:p>
            <a:r>
              <a:rPr lang="en-US" sz="1200" b="1" kern="1200" dirty="0" smtClean="0">
                <a:solidFill>
                  <a:schemeClr val="tx1"/>
                </a:solidFill>
                <a:latin typeface="+mn-lt"/>
                <a:ea typeface="+mn-ea"/>
                <a:cs typeface="+mn-cs"/>
              </a:rPr>
              <a:t>Take Note: </a:t>
            </a:r>
            <a:r>
              <a:rPr lang="en-US" sz="1200" kern="1200" dirty="0" smtClean="0">
                <a:solidFill>
                  <a:schemeClr val="tx1"/>
                </a:solidFill>
                <a:latin typeface="+mn-lt"/>
                <a:ea typeface="+mn-ea"/>
                <a:cs typeface="+mn-cs"/>
              </a:rPr>
              <a:t>You are working with a relatively small amount of data in the practice exercises, and it would not take a great deal of time to review the data and identify duplicate entries. However, if a company has hundreds of employees, you can see the benefit of this Excel feature.</a:t>
            </a:r>
            <a:r>
              <a:rPr lang="en-US" dirty="0" smtClean="0"/>
              <a:t>  </a:t>
            </a:r>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22</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23</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24</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25</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26</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27</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Take Note: </a:t>
            </a:r>
            <a:r>
              <a:rPr lang="en-US" sz="1200" kern="1200" dirty="0" smtClean="0">
                <a:solidFill>
                  <a:schemeClr val="tx1"/>
                </a:solidFill>
                <a:latin typeface="+mn-lt"/>
                <a:ea typeface="+mn-ea"/>
                <a:cs typeface="+mn-cs"/>
              </a:rPr>
              <a:t>Sort and Filter commands are in the Editing group on the Home tab as well as the Sort &amp; Filter group on the Data tab.</a:t>
            </a:r>
            <a:r>
              <a:rPr lang="en-US" dirty="0" smtClean="0"/>
              <a:t> </a:t>
            </a:r>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28</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29</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fld id="{6FE97E2D-18AE-4910-B36E-63455E68A661}" type="slidenum">
              <a:rPr lang="en-US" smtClean="0"/>
              <a:pPr eaLnBrk="1" hangingPunct="1"/>
              <a:t>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30</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31</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Take Note: </a:t>
            </a:r>
            <a:r>
              <a:rPr lang="en-US" sz="1200" kern="1200" dirty="0" smtClean="0">
                <a:solidFill>
                  <a:schemeClr val="tx1"/>
                </a:solidFill>
                <a:latin typeface="+mn-lt"/>
                <a:ea typeface="+mn-ea"/>
                <a:cs typeface="+mn-cs"/>
              </a:rPr>
              <a:t>In Excel, you can sort by up to 64 columns. For best results, the range of cells that you sort should have column headings.</a:t>
            </a:r>
            <a:r>
              <a:rPr lang="en-US" dirty="0" smtClean="0"/>
              <a:t> </a:t>
            </a:r>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32</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33</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34</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Cross-Reference: </a:t>
            </a:r>
            <a:r>
              <a:rPr lang="en-US" sz="1200" kern="1200" dirty="0" smtClean="0">
                <a:solidFill>
                  <a:schemeClr val="tx1"/>
                </a:solidFill>
                <a:latin typeface="+mn-lt"/>
                <a:ea typeface="+mn-ea"/>
                <a:cs typeface="+mn-cs"/>
              </a:rPr>
              <a:t>You learned about applying conditional formatting in Lesson 4, Formatting Cells and Ranges.</a:t>
            </a:r>
            <a:r>
              <a:rPr lang="en-US" dirty="0" smtClean="0"/>
              <a:t> </a:t>
            </a:r>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35</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36</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37</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Troubleshooting:</a:t>
            </a:r>
            <a:r>
              <a:rPr lang="en-US" b="1" baseline="0" dirty="0" smtClean="0"/>
              <a:t> </a:t>
            </a:r>
            <a:r>
              <a:rPr lang="en-US" sz="1200" kern="1200" dirty="0" smtClean="0">
                <a:solidFill>
                  <a:schemeClr val="tx1"/>
                </a:solidFill>
                <a:latin typeface="+mn-lt"/>
                <a:ea typeface="+mn-ea"/>
                <a:cs typeface="+mn-cs"/>
              </a:rPr>
              <a:t>This sort will result in the green arrows (highest values) on top. However, the medium and low range values are not sorted. You need to implement a multiple-criteria sort.</a:t>
            </a:r>
            <a:r>
              <a:rPr lang="en-US" dirty="0" smtClean="0"/>
              <a:t> </a:t>
            </a:r>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38</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39</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fld id="{6FE97E2D-18AE-4910-B36E-63455E68A661}" type="slidenum">
              <a:rPr lang="en-US" smtClean="0"/>
              <a:pPr eaLnBrk="1" hangingPunct="1"/>
              <a:t>4</a:t>
            </a:fld>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40</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Take Note: </a:t>
            </a:r>
            <a:r>
              <a:rPr lang="en-US" sz="1200" kern="1200" dirty="0" smtClean="0">
                <a:solidFill>
                  <a:schemeClr val="tx1"/>
                </a:solidFill>
                <a:latin typeface="+mn-lt"/>
                <a:ea typeface="+mn-ea"/>
                <a:cs typeface="+mn-cs"/>
              </a:rPr>
              <a:t>Excel also allows you to sort by font color. To do this, in the Sort On section, you would select Font Color instead of Cell Color.</a:t>
            </a:r>
            <a:r>
              <a:rPr lang="en-US" dirty="0" smtClean="0"/>
              <a:t> </a:t>
            </a:r>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41</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Troubleshooting: </a:t>
            </a:r>
            <a:r>
              <a:rPr lang="en-US" sz="1200" kern="1200" dirty="0" smtClean="0">
                <a:solidFill>
                  <a:schemeClr val="tx1"/>
                </a:solidFill>
                <a:latin typeface="+mn-lt"/>
                <a:ea typeface="+mn-ea"/>
                <a:cs typeface="+mn-cs"/>
              </a:rPr>
              <a:t>When a worksheet contains unevenly sized merged cells, if you do not select data before you open the Sort dialog box, you will receive an error message that tells you a sort requires merged cells to be identically sized. The </a:t>
            </a:r>
            <a:r>
              <a:rPr lang="en-US" sz="1200" i="1" kern="1200" dirty="0" smtClean="0">
                <a:solidFill>
                  <a:schemeClr val="tx1"/>
                </a:solidFill>
                <a:latin typeface="+mn-lt"/>
                <a:ea typeface="+mn-ea"/>
                <a:cs typeface="+mn-cs"/>
              </a:rPr>
              <a:t>MA Assignments </a:t>
            </a:r>
            <a:r>
              <a:rPr lang="en-US" sz="1200" kern="1200" dirty="0" smtClean="0">
                <a:solidFill>
                  <a:schemeClr val="tx1"/>
                </a:solidFill>
                <a:latin typeface="+mn-lt"/>
                <a:ea typeface="+mn-ea"/>
                <a:cs typeface="+mn-cs"/>
              </a:rPr>
              <a:t>worksheet contained two rows with merged cells. Therefore, you had to select the data range (including column labels) the first time you sorted the worksheet. If you performed additional sorts, Excel would remember the data range and you would not need to select it again.</a:t>
            </a:r>
          </a:p>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42</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43</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44</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45</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Troubleshooting: </a:t>
            </a:r>
            <a:r>
              <a:rPr lang="en-US" sz="1200" kern="1200" dirty="0" smtClean="0">
                <a:solidFill>
                  <a:schemeClr val="tx1"/>
                </a:solidFill>
                <a:latin typeface="+mn-lt"/>
                <a:ea typeface="+mn-ea"/>
                <a:cs typeface="+mn-cs"/>
              </a:rPr>
              <a:t>To make the AutoFilter menu wider or longer, click and drag the grip handle at the bottom</a:t>
            </a:r>
          </a:p>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46</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47</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48</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49</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fld id="{6FE97E2D-18AE-4910-B36E-63455E68A661}" type="slidenum">
              <a:rPr lang="en-US" smtClean="0"/>
              <a:pPr eaLnBrk="1" hangingPunct="1"/>
              <a:t>5</a:t>
            </a:fld>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50</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51</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52</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Take Note: </a:t>
            </a:r>
            <a:r>
              <a:rPr lang="en-US" sz="1200" kern="1200" dirty="0" smtClean="0">
                <a:solidFill>
                  <a:schemeClr val="tx1"/>
                </a:solidFill>
                <a:latin typeface="+mn-lt"/>
                <a:ea typeface="+mn-ea"/>
                <a:cs typeface="+mn-cs"/>
              </a:rPr>
              <a:t>To remove a filter from a set of data (and see all the data in the worksheet again), you click on the Filter button again. This will make all the data visible again.</a:t>
            </a:r>
            <a:r>
              <a:rPr lang="en-US" dirty="0" smtClean="0"/>
              <a:t> </a:t>
            </a:r>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53</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54</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55</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56</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57</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58</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59</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fld id="{6FE97E2D-18AE-4910-B36E-63455E68A661}" type="slidenum">
              <a:rPr lang="en-US" smtClean="0"/>
              <a:pPr eaLnBrk="1" hangingPunct="1"/>
              <a:t>6</a:t>
            </a:fld>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60</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61</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62</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63</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64</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65</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66</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67</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68</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69</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fld id="{6FE97E2D-18AE-4910-B36E-63455E68A661}" type="slidenum">
              <a:rPr lang="en-US" smtClean="0"/>
              <a:pPr eaLnBrk="1" hangingPunct="1"/>
              <a:t>7</a:t>
            </a:fld>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70</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71</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Take Note: </a:t>
            </a:r>
            <a:r>
              <a:rPr lang="en-US" sz="1200" kern="1200" dirty="0" smtClean="0">
                <a:solidFill>
                  <a:schemeClr val="tx1"/>
                </a:solidFill>
                <a:latin typeface="+mn-lt"/>
                <a:ea typeface="+mn-ea"/>
                <a:cs typeface="+mn-cs"/>
              </a:rPr>
              <a:t>If the workbook is set to automatically calculate formulas, the Subtotal command recalculates subtotal values automatically as you edit the detail data.</a:t>
            </a:r>
          </a:p>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72</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73</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74</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75</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76</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77</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78</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Take Note: </a:t>
            </a:r>
            <a:r>
              <a:rPr lang="en-US" sz="1200" kern="1200" dirty="0" smtClean="0">
                <a:solidFill>
                  <a:schemeClr val="tx1"/>
                </a:solidFill>
                <a:latin typeface="+mn-lt"/>
                <a:ea typeface="+mn-ea"/>
                <a:cs typeface="+mn-cs"/>
              </a:rPr>
              <a:t>Because the data selected for the table did not have headers, default names (i.e., Column1) are displayed above the table.</a:t>
            </a:r>
          </a:p>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79</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dirty="0" smtClean="0"/>
              <a:t>Take Note: </a:t>
            </a:r>
            <a:r>
              <a:rPr lang="en-US" sz="1200" kern="1200" dirty="0" smtClean="0">
                <a:solidFill>
                  <a:schemeClr val="tx1"/>
                </a:solidFill>
                <a:latin typeface="+mn-lt"/>
                <a:ea typeface="+mn-ea"/>
                <a:cs typeface="+mn-cs"/>
              </a:rPr>
              <a:t>If you do not enter an Error Alert title or text, the Excel default message will be displayed: </a:t>
            </a:r>
            <a:r>
              <a:rPr lang="en-US" sz="1200" i="1" kern="1200" dirty="0" smtClean="0">
                <a:solidFill>
                  <a:schemeClr val="tx1"/>
                </a:solidFill>
                <a:latin typeface="+mn-lt"/>
                <a:ea typeface="+mn-ea"/>
                <a:cs typeface="+mn-cs"/>
              </a:rPr>
              <a:t>The value you entered is not valid. A user has restricted values that can be entered in this cell.</a:t>
            </a:r>
            <a:r>
              <a:rPr lang="en-US" dirty="0" smtClean="0"/>
              <a:t> </a:t>
            </a:r>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fld id="{6FE97E2D-18AE-4910-B36E-63455E68A661}" type="slidenum">
              <a:rPr lang="en-US" smtClean="0"/>
              <a:pPr eaLnBrk="1" hangingPunct="1"/>
              <a:t>8</a:t>
            </a:fld>
            <a:endParaRPr lang="en-US"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80</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81</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Another Way: </a:t>
            </a:r>
            <a:r>
              <a:rPr lang="en-US" sz="1200" kern="1200" dirty="0" smtClean="0">
                <a:solidFill>
                  <a:schemeClr val="tx1"/>
                </a:solidFill>
                <a:latin typeface="+mn-lt"/>
                <a:ea typeface="+mn-ea"/>
                <a:cs typeface="+mn-cs"/>
              </a:rPr>
              <a:t>You can also right-click on a table row or column to open the shortcut menu. Point to Insert and options to insert rows or columns.</a:t>
            </a:r>
          </a:p>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82</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83</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84</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85</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86</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87</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88</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9</a:t>
            </a:fld>
            <a:endParaRPr lang="en-US"/>
          </a:p>
        </p:txBody>
      </p:sp>
    </p:spTree>
    <p:extLst>
      <p:ext uri="{BB962C8B-B14F-4D97-AF65-F5344CB8AC3E}">
        <p14:creationId xmlns:p14="http://schemas.microsoft.com/office/powerpoint/2010/main" val="1626015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DFA799A-B725-4221-990B-632516315D87}" type="datetimeFigureOut">
              <a:rPr lang="en-US"/>
              <a:pPr>
                <a:defRPr/>
              </a:pPr>
              <a:t>1/20/2013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40459FF-3F71-4B7E-B046-907AA8018BDF}" type="slidenum">
              <a:rPr lang="en-US"/>
              <a:pPr>
                <a:defRPr/>
              </a:pPr>
              <a:t>‹#›</a:t>
            </a:fld>
            <a:endParaRPr lang="en-US"/>
          </a:p>
        </p:txBody>
      </p:sp>
    </p:spTree>
    <p:extLst>
      <p:ext uri="{BB962C8B-B14F-4D97-AF65-F5344CB8AC3E}">
        <p14:creationId xmlns:p14="http://schemas.microsoft.com/office/powerpoint/2010/main" val="2293582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77AF6941-1278-41CB-B8AB-CCC0291E6487}" type="datetimeFigureOut">
              <a:rPr lang="en-US"/>
              <a:pPr>
                <a:defRPr/>
              </a:pPr>
              <a:t>1/20/2013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6C2D24E-22F0-472D-A177-7290747F42E4}" type="slidenum">
              <a:rPr lang="en-US"/>
              <a:pPr>
                <a:defRPr/>
              </a:pPr>
              <a:t>‹#›</a:t>
            </a:fld>
            <a:endParaRPr lang="en-US"/>
          </a:p>
        </p:txBody>
      </p:sp>
    </p:spTree>
    <p:extLst>
      <p:ext uri="{BB962C8B-B14F-4D97-AF65-F5344CB8AC3E}">
        <p14:creationId xmlns:p14="http://schemas.microsoft.com/office/powerpoint/2010/main" val="2710210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3F52AE2A-2E00-452E-A053-BE63EB5B4F82}" type="datetimeFigureOut">
              <a:rPr lang="en-US"/>
              <a:pPr>
                <a:defRPr/>
              </a:pPr>
              <a:t>1/20/2013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52DE83-7917-4EFF-B203-C419F0B2909C}" type="slidenum">
              <a:rPr lang="en-US"/>
              <a:pPr>
                <a:defRPr/>
              </a:pPr>
              <a:t>‹#›</a:t>
            </a:fld>
            <a:endParaRPr lang="en-US"/>
          </a:p>
        </p:txBody>
      </p:sp>
    </p:spTree>
    <p:extLst>
      <p:ext uri="{BB962C8B-B14F-4D97-AF65-F5344CB8AC3E}">
        <p14:creationId xmlns:p14="http://schemas.microsoft.com/office/powerpoint/2010/main" val="26410109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447800"/>
            <a:ext cx="8229600" cy="5029200"/>
          </a:xfrm>
        </p:spPr>
        <p:txBody>
          <a:bodyPr/>
          <a:lstStyle/>
          <a:p>
            <a:pPr lvl="0"/>
            <a:r>
              <a:rPr lang="en-US" noProof="0" smtClean="0"/>
              <a:t>Click icon to add table</a:t>
            </a:r>
          </a:p>
        </p:txBody>
      </p:sp>
      <p:sp>
        <p:nvSpPr>
          <p:cNvPr id="4" name="Rectangle 4"/>
          <p:cNvSpPr>
            <a:spLocks noGrp="1" noChangeArrowheads="1"/>
          </p:cNvSpPr>
          <p:nvPr>
            <p:ph type="dt" sz="half" idx="10"/>
          </p:nvPr>
        </p:nvSpPr>
        <p:spPr>
          <a:ln/>
        </p:spPr>
        <p:txBody>
          <a:bodyPr/>
          <a:lstStyle>
            <a:lvl1pPr>
              <a:defRPr/>
            </a:lvl1pPr>
          </a:lstStyle>
          <a:p>
            <a:pPr>
              <a:defRPr/>
            </a:pPr>
            <a:fld id="{0B0896BD-CA6D-43F9-BBB8-44A21E934B9D}" type="datetimeFigureOut">
              <a:rPr lang="en-US"/>
              <a:pPr>
                <a:defRPr/>
              </a:pPr>
              <a:t>1/20/2013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27066C-25CD-4A3B-B69F-B91E783C25B3}" type="slidenum">
              <a:rPr lang="en-US"/>
              <a:pPr>
                <a:defRPr/>
              </a:pPr>
              <a:t>‹#›</a:t>
            </a:fld>
            <a:endParaRPr lang="en-US"/>
          </a:p>
        </p:txBody>
      </p:sp>
    </p:spTree>
    <p:extLst>
      <p:ext uri="{BB962C8B-B14F-4D97-AF65-F5344CB8AC3E}">
        <p14:creationId xmlns:p14="http://schemas.microsoft.com/office/powerpoint/2010/main" val="1734006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E6255F0-6A78-4CE6-888D-9FE612BDB09D}" type="datetimeFigureOut">
              <a:rPr lang="en-US"/>
              <a:pPr>
                <a:defRPr/>
              </a:pPr>
              <a:t>1/20/2013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453F413-A379-4AA4-A6AE-7C7FDF82C384}" type="slidenum">
              <a:rPr lang="en-US"/>
              <a:pPr>
                <a:defRPr/>
              </a:pPr>
              <a:t>‹#›</a:t>
            </a:fld>
            <a:endParaRPr lang="en-US"/>
          </a:p>
        </p:txBody>
      </p:sp>
    </p:spTree>
    <p:extLst>
      <p:ext uri="{BB962C8B-B14F-4D97-AF65-F5344CB8AC3E}">
        <p14:creationId xmlns:p14="http://schemas.microsoft.com/office/powerpoint/2010/main" val="1432068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4D672B51-62A1-47F2-8BD3-985B99507B1A}" type="datetimeFigureOut">
              <a:rPr lang="en-US"/>
              <a:pPr>
                <a:defRPr/>
              </a:pPr>
              <a:t>1/20/2013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AF097D-FD51-42BB-BF26-7FAFAC6D60B7}" type="slidenum">
              <a:rPr lang="en-US"/>
              <a:pPr>
                <a:defRPr/>
              </a:pPr>
              <a:t>‹#›</a:t>
            </a:fld>
            <a:endParaRPr lang="en-US"/>
          </a:p>
        </p:txBody>
      </p:sp>
    </p:spTree>
    <p:extLst>
      <p:ext uri="{BB962C8B-B14F-4D97-AF65-F5344CB8AC3E}">
        <p14:creationId xmlns:p14="http://schemas.microsoft.com/office/powerpoint/2010/main" val="1576491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D04801C1-4E54-4EB1-8F45-4FC1EA4D7B4C}" type="datetimeFigureOut">
              <a:rPr lang="en-US"/>
              <a:pPr>
                <a:defRPr/>
              </a:pPr>
              <a:t>1/20/2013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B4B5463-1AC5-44D9-A7E0-25B4A933145A}" type="slidenum">
              <a:rPr lang="en-US"/>
              <a:pPr>
                <a:defRPr/>
              </a:pPr>
              <a:t>‹#›</a:t>
            </a:fld>
            <a:endParaRPr lang="en-US"/>
          </a:p>
        </p:txBody>
      </p:sp>
    </p:spTree>
    <p:extLst>
      <p:ext uri="{BB962C8B-B14F-4D97-AF65-F5344CB8AC3E}">
        <p14:creationId xmlns:p14="http://schemas.microsoft.com/office/powerpoint/2010/main" val="391360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C65F256C-26DB-4B6E-8CA1-A57C4ADF0290}" type="datetimeFigureOut">
              <a:rPr lang="en-US"/>
              <a:pPr>
                <a:defRPr/>
              </a:pPr>
              <a:t>1/20/2013</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A6C543E-908C-43D6-A406-AFACB94C8388}" type="slidenum">
              <a:rPr lang="en-US"/>
              <a:pPr>
                <a:defRPr/>
              </a:pPr>
              <a:t>‹#›</a:t>
            </a:fld>
            <a:endParaRPr lang="en-US"/>
          </a:p>
        </p:txBody>
      </p:sp>
    </p:spTree>
    <p:extLst>
      <p:ext uri="{BB962C8B-B14F-4D97-AF65-F5344CB8AC3E}">
        <p14:creationId xmlns:p14="http://schemas.microsoft.com/office/powerpoint/2010/main" val="3279208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B3944CF1-4598-46E3-8AE2-C378EF9DCB3D}" type="datetimeFigureOut">
              <a:rPr lang="en-US"/>
              <a:pPr>
                <a:defRPr/>
              </a:pPr>
              <a:t>1/20/2013</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8BFF6DF-3303-4C48-854A-FA250DD79FB4}" type="slidenum">
              <a:rPr lang="en-US"/>
              <a:pPr>
                <a:defRPr/>
              </a:pPr>
              <a:t>‹#›</a:t>
            </a:fld>
            <a:endParaRPr lang="en-US"/>
          </a:p>
        </p:txBody>
      </p:sp>
    </p:spTree>
    <p:extLst>
      <p:ext uri="{BB962C8B-B14F-4D97-AF65-F5344CB8AC3E}">
        <p14:creationId xmlns:p14="http://schemas.microsoft.com/office/powerpoint/2010/main" val="2342102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12DACD84-BDB5-4545-B156-EED29850E27E}" type="datetimeFigureOut">
              <a:rPr lang="en-US"/>
              <a:pPr>
                <a:defRPr/>
              </a:pPr>
              <a:t>1/20/2013</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1C3ADB1-AE50-4B45-8824-17FB8311405F}" type="slidenum">
              <a:rPr lang="en-US"/>
              <a:pPr>
                <a:defRPr/>
              </a:pPr>
              <a:t>‹#›</a:t>
            </a:fld>
            <a:endParaRPr lang="en-US"/>
          </a:p>
        </p:txBody>
      </p:sp>
    </p:spTree>
    <p:extLst>
      <p:ext uri="{BB962C8B-B14F-4D97-AF65-F5344CB8AC3E}">
        <p14:creationId xmlns:p14="http://schemas.microsoft.com/office/powerpoint/2010/main" val="3088223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98E9268-9AD8-4F20-9585-F5A8CF41DF34}" type="datetimeFigureOut">
              <a:rPr lang="en-US"/>
              <a:pPr>
                <a:defRPr/>
              </a:pPr>
              <a:t>1/20/2013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78FCE9E-789B-4FAD-AE65-1A54666FD9FC}" type="slidenum">
              <a:rPr lang="en-US"/>
              <a:pPr>
                <a:defRPr/>
              </a:pPr>
              <a:t>‹#›</a:t>
            </a:fld>
            <a:endParaRPr lang="en-US"/>
          </a:p>
        </p:txBody>
      </p:sp>
    </p:spTree>
    <p:extLst>
      <p:ext uri="{BB962C8B-B14F-4D97-AF65-F5344CB8AC3E}">
        <p14:creationId xmlns:p14="http://schemas.microsoft.com/office/powerpoint/2010/main" val="3057951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3F8D9F0A-E7C0-4A59-889B-272E4DCC1624}" type="datetimeFigureOut">
              <a:rPr lang="en-US"/>
              <a:pPr>
                <a:defRPr/>
              </a:pPr>
              <a:t>1/20/2013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954E121-91E1-4C60-A5AB-A63ED2F86162}" type="slidenum">
              <a:rPr lang="en-US"/>
              <a:pPr>
                <a:defRPr/>
              </a:pPr>
              <a:t>‹#›</a:t>
            </a:fld>
            <a:endParaRPr lang="en-US"/>
          </a:p>
        </p:txBody>
      </p:sp>
    </p:spTree>
    <p:extLst>
      <p:ext uri="{BB962C8B-B14F-4D97-AF65-F5344CB8AC3E}">
        <p14:creationId xmlns:p14="http://schemas.microsoft.com/office/powerpoint/2010/main" val="3997973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DECDCB"/>
        </a:solidFill>
        <a:effectLst/>
      </p:bgPr>
    </p:bg>
    <p:spTree>
      <p:nvGrpSpPr>
        <p:cNvPr id="1" name=""/>
        <p:cNvGrpSpPr/>
        <p:nvPr/>
      </p:nvGrpSpPr>
      <p:grpSpPr>
        <a:xfrm>
          <a:off x="0" y="0"/>
          <a:ext cx="0" cy="0"/>
          <a:chOff x="0" y="0"/>
          <a:chExt cx="0" cy="0"/>
        </a:xfrm>
      </p:grpSpPr>
      <p:sp>
        <p:nvSpPr>
          <p:cNvPr id="7" name="Rounded Rectangle 6"/>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ounded Rectangle 8"/>
          <p:cNvSpPr/>
          <p:nvPr/>
        </p:nvSpPr>
        <p:spPr>
          <a:xfrm>
            <a:off x="418596" y="435546"/>
            <a:ext cx="8306809" cy="603387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030" name="Straight Connector 7"/>
          <p:cNvCxnSpPr>
            <a:cxnSpLocks noChangeShapeType="1"/>
          </p:cNvCxnSpPr>
          <p:nvPr/>
        </p:nvCxnSpPr>
        <p:spPr bwMode="auto">
          <a:xfrm>
            <a:off x="533400" y="1447800"/>
            <a:ext cx="8077200" cy="1588"/>
          </a:xfrm>
          <a:prstGeom prst="line">
            <a:avLst/>
          </a:prstGeom>
          <a:noFill/>
          <a:ln w="57150" algn="ctr">
            <a:solidFill>
              <a:srgbClr val="000080"/>
            </a:solidFill>
            <a:round/>
            <a:headEnd/>
            <a:tailEnd/>
          </a:ln>
          <a:extLst>
            <a:ext uri="{909E8E84-426E-40DD-AFC4-6F175D3DCCD1}">
              <a14:hiddenFill xmlns:a14="http://schemas.microsoft.com/office/drawing/2010/main">
                <a:noFill/>
              </a14:hiddenFill>
            </a:ext>
          </a:extLst>
        </p:spPr>
      </p:cxnSp>
      <p:sp>
        <p:nvSpPr>
          <p:cNvPr id="149506" name="Rectangle 2"/>
          <p:cNvSpPr>
            <a:spLocks noGrp="1" noChangeArrowheads="1"/>
          </p:cNvSpPr>
          <p:nvPr>
            <p:ph type="title"/>
          </p:nvPr>
        </p:nvSpPr>
        <p:spPr bwMode="auto">
          <a:xfrm>
            <a:off x="457200" y="457200"/>
            <a:ext cx="8229600" cy="914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2" name="Rectangle 3"/>
          <p:cNvSpPr>
            <a:spLocks noGrp="1" noChangeArrowheads="1"/>
          </p:cNvSpPr>
          <p:nvPr>
            <p:ph type="body" idx="1"/>
          </p:nvPr>
        </p:nvSpPr>
        <p:spPr bwMode="auto">
          <a:xfrm>
            <a:off x="457200" y="1447800"/>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4950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lvl1pPr>
          </a:lstStyle>
          <a:p>
            <a:pPr>
              <a:defRPr/>
            </a:pPr>
            <a:fld id="{EFD6DACF-D783-44D8-A281-0E5E547D7289}" type="datetimeFigureOut">
              <a:rPr lang="en-US"/>
              <a:pPr>
                <a:defRPr/>
              </a:pPr>
              <a:t>1/20/2013</a:t>
            </a:fld>
            <a:endParaRPr lang="en-US"/>
          </a:p>
        </p:txBody>
      </p:sp>
      <p:sp>
        <p:nvSpPr>
          <p:cNvPr id="14950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defRPr/>
            </a:pPr>
            <a:endParaRPr lang="en-US"/>
          </a:p>
        </p:txBody>
      </p:sp>
      <p:sp>
        <p:nvSpPr>
          <p:cNvPr id="14951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vl1pPr>
          </a:lstStyle>
          <a:p>
            <a:pPr>
              <a:defRPr/>
            </a:pPr>
            <a:fld id="{18D557D5-F51C-4717-8E58-4F544614364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51" r:id="rId1"/>
    <p:sldLayoutId id="2147484052" r:id="rId2"/>
    <p:sldLayoutId id="2147484053" r:id="rId3"/>
    <p:sldLayoutId id="2147484054" r:id="rId4"/>
    <p:sldLayoutId id="2147484055" r:id="rId5"/>
    <p:sldLayoutId id="2147484056" r:id="rId6"/>
    <p:sldLayoutId id="2147484057" r:id="rId7"/>
    <p:sldLayoutId id="2147484058" r:id="rId8"/>
    <p:sldLayoutId id="2147484059" r:id="rId9"/>
    <p:sldLayoutId id="2147484060" r:id="rId10"/>
    <p:sldLayoutId id="2147484061" r:id="rId11"/>
    <p:sldLayoutId id="2147484062" r:id="rId12"/>
  </p:sldLayoutIdLst>
  <p:txStyles>
    <p:titleStyle>
      <a:lvl1pPr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mj-lt"/>
          <a:ea typeface="+mj-ea"/>
          <a:cs typeface="+mj-cs"/>
        </a:defRPr>
      </a:lvl1pPr>
      <a:lvl2pPr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2pPr>
      <a:lvl3pPr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3pPr>
      <a:lvl4pPr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4pPr>
      <a:lvl5pPr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5pPr>
      <a:lvl6pPr marL="457200"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6pPr>
      <a:lvl7pPr marL="914400"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7pPr>
      <a:lvl8pPr marL="1371600"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8pPr>
      <a:lvl9pPr marL="1828800"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9pPr>
    </p:titleStyle>
    <p:bodyStyle>
      <a:lvl1pPr marL="342900" indent="-342900" algn="l" rtl="0" eaLnBrk="1" fontAlgn="base" hangingPunct="1">
        <a:spcBef>
          <a:spcPct val="20000"/>
        </a:spcBef>
        <a:spcAft>
          <a:spcPct val="0"/>
        </a:spcAft>
        <a:buClr>
          <a:srgbClr val="0000CC"/>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0000CC"/>
        </a:buClr>
        <a:buChar char="–"/>
        <a:defRPr sz="3000">
          <a:solidFill>
            <a:schemeClr val="tx1"/>
          </a:solidFill>
          <a:latin typeface="+mn-lt"/>
        </a:defRPr>
      </a:lvl2pPr>
      <a:lvl3pPr marL="1143000" indent="-228600" algn="l" rtl="0" eaLnBrk="1" fontAlgn="base" hangingPunct="1">
        <a:spcBef>
          <a:spcPct val="20000"/>
        </a:spcBef>
        <a:spcAft>
          <a:spcPct val="0"/>
        </a:spcAft>
        <a:buClr>
          <a:schemeClr val="tx1"/>
        </a:buClr>
        <a:buChar char="•"/>
        <a:defRPr sz="2800">
          <a:solidFill>
            <a:schemeClr val="tx1"/>
          </a:solidFill>
          <a:latin typeface="+mn-lt"/>
        </a:defRPr>
      </a:lvl3pPr>
      <a:lvl4pPr marL="1600200" indent="-228600" algn="l" rtl="0" eaLnBrk="1" fontAlgn="base" hangingPunct="1">
        <a:spcBef>
          <a:spcPct val="20000"/>
        </a:spcBef>
        <a:spcAft>
          <a:spcPct val="0"/>
        </a:spcAft>
        <a:buChar char="–"/>
        <a:defRPr sz="2000" b="1">
          <a:solidFill>
            <a:schemeClr val="tx1"/>
          </a:solidFill>
          <a:latin typeface="+mn-lt"/>
        </a:defRPr>
      </a:lvl4pPr>
      <a:lvl5pPr marL="2057400" indent="-228600" algn="l" rtl="0" eaLnBrk="1" fontAlgn="base" hangingPunct="1">
        <a:spcBef>
          <a:spcPct val="20000"/>
        </a:spcBef>
        <a:spcAft>
          <a:spcPct val="0"/>
        </a:spcAft>
        <a:buChar char="»"/>
        <a:defRPr sz="2000" b="1">
          <a:solidFill>
            <a:schemeClr val="tx1"/>
          </a:solidFill>
          <a:latin typeface="+mn-lt"/>
        </a:defRPr>
      </a:lvl5pPr>
      <a:lvl6pPr marL="2514600" indent="-228600" algn="l" rtl="0" eaLnBrk="1" fontAlgn="base" hangingPunct="1">
        <a:spcBef>
          <a:spcPct val="20000"/>
        </a:spcBef>
        <a:spcAft>
          <a:spcPct val="0"/>
        </a:spcAft>
        <a:buChar char="»"/>
        <a:defRPr sz="2000" b="1">
          <a:solidFill>
            <a:schemeClr val="tx1"/>
          </a:solidFill>
          <a:latin typeface="+mn-lt"/>
        </a:defRPr>
      </a:lvl6pPr>
      <a:lvl7pPr marL="2971800" indent="-228600" algn="l" rtl="0" eaLnBrk="1" fontAlgn="base" hangingPunct="1">
        <a:spcBef>
          <a:spcPct val="20000"/>
        </a:spcBef>
        <a:spcAft>
          <a:spcPct val="0"/>
        </a:spcAft>
        <a:buChar char="»"/>
        <a:defRPr sz="2000" b="1">
          <a:solidFill>
            <a:schemeClr val="tx1"/>
          </a:solidFill>
          <a:latin typeface="+mn-lt"/>
        </a:defRPr>
      </a:lvl7pPr>
      <a:lvl8pPr marL="3429000" indent="-228600" algn="l" rtl="0" eaLnBrk="1" fontAlgn="base" hangingPunct="1">
        <a:spcBef>
          <a:spcPct val="20000"/>
        </a:spcBef>
        <a:spcAft>
          <a:spcPct val="0"/>
        </a:spcAft>
        <a:buChar char="»"/>
        <a:defRPr sz="2000" b="1">
          <a:solidFill>
            <a:schemeClr val="tx1"/>
          </a:solidFill>
          <a:latin typeface="+mn-lt"/>
        </a:defRPr>
      </a:lvl8pPr>
      <a:lvl9pPr marL="3886200" indent="-228600" algn="l" rtl="0" eaLnBrk="1" fontAlgn="base" hangingPunct="1">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9.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ounded Rectangle 6"/>
          <p:cNvSpPr/>
          <p:nvPr/>
        </p:nvSpPr>
        <p:spPr>
          <a:xfrm>
            <a:off x="304800" y="1452563"/>
            <a:ext cx="8532813" cy="3043237"/>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ounded Rectangle 8"/>
          <p:cNvSpPr/>
          <p:nvPr/>
        </p:nvSpPr>
        <p:spPr>
          <a:xfrm>
            <a:off x="418596" y="1528074"/>
            <a:ext cx="8306809" cy="2889482"/>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idx="4294967295"/>
          </p:nvPr>
        </p:nvSpPr>
        <p:spPr>
          <a:xfrm>
            <a:off x="0" y="2286000"/>
            <a:ext cx="8534400" cy="898525"/>
          </a:xfrm>
        </p:spPr>
        <p:txBody>
          <a:bodyPr lIns="45720" rIns="45720">
            <a:normAutofit/>
          </a:bodyPr>
          <a:lstStyle/>
          <a:p>
            <a:pPr algn="r" eaLnBrk="1" hangingPunct="1">
              <a:defRPr/>
            </a:pPr>
            <a:r>
              <a:rPr lang="en-US" sz="4200" dirty="0" smtClean="0"/>
              <a:t>Working with Data</a:t>
            </a:r>
          </a:p>
        </p:txBody>
      </p:sp>
      <p:sp>
        <p:nvSpPr>
          <p:cNvPr id="2055" name="Subtitle 2"/>
          <p:cNvSpPr>
            <a:spLocks noGrp="1"/>
          </p:cNvSpPr>
          <p:nvPr>
            <p:ph type="body" idx="1"/>
          </p:nvPr>
        </p:nvSpPr>
        <p:spPr>
          <a:xfrm>
            <a:off x="304800" y="3124200"/>
            <a:ext cx="8183563" cy="1066800"/>
          </a:xfrm>
        </p:spPr>
        <p:txBody>
          <a:bodyPr lIns="182880" tIns="0"/>
          <a:lstStyle/>
          <a:p>
            <a:pPr marL="36513" indent="0" algn="r" eaLnBrk="1" hangingPunct="1">
              <a:spcBef>
                <a:spcPct val="0"/>
              </a:spcBef>
              <a:buFontTx/>
              <a:buNone/>
            </a:pPr>
            <a:r>
              <a:rPr lang="en-US" sz="2800" dirty="0" smtClean="0"/>
              <a:t>Lesson 7</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100" dirty="0" smtClean="0"/>
              <a:t>Step-by-Step: Restrict Cell Entries to Data Types</a:t>
            </a:r>
            <a:endParaRPr lang="en-US" sz="3100"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5"/>
            </a:pPr>
            <a:r>
              <a:rPr lang="en-US" sz="2400" dirty="0" smtClean="0"/>
              <a:t>Key </a:t>
            </a:r>
            <a:r>
              <a:rPr lang="en-US" sz="2400" b="1" dirty="0" smtClean="0"/>
              <a:t>15 </a:t>
            </a:r>
            <a:r>
              <a:rPr lang="en-US" sz="2400" dirty="0" smtClean="0"/>
              <a:t>in the </a:t>
            </a:r>
            <a:r>
              <a:rPr lang="en-US" sz="2400" i="1" dirty="0" smtClean="0"/>
              <a:t>Minimum</a:t>
            </a:r>
            <a:r>
              <a:rPr lang="en-US" sz="2400" dirty="0" smtClean="0"/>
              <a:t> box and </a:t>
            </a:r>
            <a:r>
              <a:rPr lang="en-US" sz="2400" b="1" dirty="0" smtClean="0"/>
              <a:t>40 </a:t>
            </a:r>
            <a:r>
              <a:rPr lang="en-US" sz="2400" dirty="0" smtClean="0"/>
              <a:t>in the </a:t>
            </a:r>
            <a:br>
              <a:rPr lang="en-US" sz="2400" dirty="0" smtClean="0"/>
            </a:br>
            <a:r>
              <a:rPr lang="en-US" sz="2400" i="1" dirty="0" smtClean="0"/>
              <a:t>Maximum</a:t>
            </a:r>
            <a:r>
              <a:rPr lang="en-US" sz="2400" dirty="0" smtClean="0"/>
              <a:t> box. You have now set your </a:t>
            </a:r>
            <a:br>
              <a:rPr lang="en-US" sz="2400" dirty="0" smtClean="0"/>
            </a:br>
            <a:r>
              <a:rPr lang="en-US" sz="2400" dirty="0" smtClean="0"/>
              <a:t>whole number range. The </a:t>
            </a:r>
            <a:r>
              <a:rPr lang="en-US" sz="2400" i="1" dirty="0" smtClean="0"/>
              <a:t>Data Validation</a:t>
            </a:r>
            <a:r>
              <a:rPr lang="en-US" sz="2400" dirty="0" smtClean="0"/>
              <a:t> </a:t>
            </a:r>
            <a:br>
              <a:rPr lang="en-US" sz="2400" dirty="0" smtClean="0"/>
            </a:br>
            <a:r>
              <a:rPr lang="en-US" sz="2400" dirty="0" smtClean="0"/>
              <a:t>dialog box should look like the figure.</a:t>
            </a:r>
          </a:p>
          <a:p>
            <a:pPr marL="457200" indent="-457200">
              <a:buFont typeface="+mj-lt"/>
              <a:buAutoNum type="arabicPeriod" startAt="5"/>
            </a:pPr>
            <a:r>
              <a:rPr lang="en-US" sz="2400" dirty="0" smtClean="0"/>
              <a:t>Click the </a:t>
            </a:r>
            <a:r>
              <a:rPr lang="en-US" sz="2400" b="1" dirty="0" smtClean="0"/>
              <a:t>Error Alert </a:t>
            </a:r>
            <a:r>
              <a:rPr lang="en-US" sz="2400" dirty="0" smtClean="0"/>
              <a:t>tab in the dialog box. </a:t>
            </a:r>
            <a:br>
              <a:rPr lang="en-US" sz="2400" dirty="0" smtClean="0"/>
            </a:br>
            <a:r>
              <a:rPr lang="en-US" sz="2400" dirty="0" smtClean="0"/>
              <a:t>Be sure the Show error alert after invalid data is entered check box is selected. Key </a:t>
            </a:r>
            <a:r>
              <a:rPr lang="en-US" sz="2400" b="1" dirty="0" smtClean="0"/>
              <a:t>Invalid Entry </a:t>
            </a:r>
            <a:r>
              <a:rPr lang="en-US" sz="2400" dirty="0" smtClean="0"/>
              <a:t>in the </a:t>
            </a:r>
            <a:r>
              <a:rPr lang="en-US" sz="2400" i="1" dirty="0" smtClean="0"/>
              <a:t>Title</a:t>
            </a:r>
            <a:r>
              <a:rPr lang="en-US" sz="2400" dirty="0" smtClean="0"/>
              <a:t> box. This will display an alert when an invalid entry has been made to the cell.  </a:t>
            </a:r>
          </a:p>
          <a:p>
            <a:pPr marL="514350" indent="-514350">
              <a:buFont typeface="+mj-lt"/>
              <a:buAutoNum type="arabicPeriod" startAt="5"/>
            </a:pPr>
            <a:endParaRPr lang="en-US" sz="2400" dirty="0" smtClean="0"/>
          </a:p>
        </p:txBody>
      </p:sp>
      <p:pic>
        <p:nvPicPr>
          <p:cNvPr id="4" name="Picture 3" descr="f0702.JPG"/>
          <p:cNvPicPr>
            <a:picLocks noChangeAspect="1"/>
          </p:cNvPicPr>
          <p:nvPr/>
        </p:nvPicPr>
        <p:blipFill>
          <a:blip r:embed="rId3"/>
          <a:stretch>
            <a:fillRect/>
          </a:stretch>
        </p:blipFill>
        <p:spPr>
          <a:xfrm>
            <a:off x="6553200" y="1752600"/>
            <a:ext cx="2057400" cy="162877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100" dirty="0" smtClean="0"/>
              <a:t>Step-by-Step: Restrict Cell Entries to Data Types</a:t>
            </a:r>
            <a:endParaRPr lang="en-US" sz="3100"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7"/>
            </a:pPr>
            <a:r>
              <a:rPr lang="en-US" sz="2400" dirty="0" smtClean="0"/>
              <a:t>Key </a:t>
            </a:r>
            <a:r>
              <a:rPr lang="en-US" sz="2400" b="1" dirty="0" smtClean="0"/>
              <a:t>Only whole numbers can be entered </a:t>
            </a:r>
            <a:br>
              <a:rPr lang="en-US" sz="2400" b="1" dirty="0" smtClean="0"/>
            </a:br>
            <a:r>
              <a:rPr lang="en-US" sz="2400" dirty="0" smtClean="0"/>
              <a:t>in the </a:t>
            </a:r>
            <a:r>
              <a:rPr lang="en-US" sz="2400" i="1" dirty="0" smtClean="0"/>
              <a:t>error message</a:t>
            </a:r>
            <a:r>
              <a:rPr lang="en-US" sz="2400" dirty="0" smtClean="0"/>
              <a:t> box as shown in </a:t>
            </a:r>
            <a:br>
              <a:rPr lang="en-US" sz="2400" dirty="0" smtClean="0"/>
            </a:br>
            <a:r>
              <a:rPr lang="en-US" sz="2400" dirty="0" smtClean="0"/>
              <a:t>the figure. This will display the error </a:t>
            </a:r>
            <a:br>
              <a:rPr lang="en-US" sz="2400" dirty="0" smtClean="0"/>
            </a:br>
            <a:r>
              <a:rPr lang="en-US" sz="2400" dirty="0" smtClean="0"/>
              <a:t>message that you want the user to see. </a:t>
            </a:r>
          </a:p>
          <a:p>
            <a:pPr marL="457200" indent="-457200">
              <a:buFont typeface="+mj-lt"/>
              <a:buAutoNum type="arabicPeriod" startAt="7"/>
            </a:pPr>
            <a:r>
              <a:rPr lang="en-US" sz="2400" dirty="0" smtClean="0"/>
              <a:t>Click the </a:t>
            </a:r>
            <a:r>
              <a:rPr lang="en-US" sz="2400" b="1" dirty="0" smtClean="0"/>
              <a:t>Input Message </a:t>
            </a:r>
            <a:r>
              <a:rPr lang="en-US" sz="2400" dirty="0" smtClean="0"/>
              <a:t>tab and in the </a:t>
            </a:r>
            <a:br>
              <a:rPr lang="en-US" sz="2400" dirty="0" smtClean="0"/>
            </a:br>
            <a:r>
              <a:rPr lang="en-US" sz="2400" i="1" dirty="0" smtClean="0"/>
              <a:t>Input Message</a:t>
            </a:r>
            <a:r>
              <a:rPr lang="en-US" sz="2400" dirty="0" smtClean="0"/>
              <a:t> box, key </a:t>
            </a:r>
            <a:r>
              <a:rPr lang="en-US" sz="2400" b="1" dirty="0" smtClean="0"/>
              <a:t>Enter a whole number between</a:t>
            </a:r>
            <a:r>
              <a:rPr lang="en-US" sz="2400" b="1" i="1" dirty="0" smtClean="0"/>
              <a:t> </a:t>
            </a:r>
            <a:r>
              <a:rPr lang="en-US" sz="2400" b="1" dirty="0" smtClean="0"/>
              <a:t>15 and 40</a:t>
            </a:r>
            <a:r>
              <a:rPr lang="en-US" sz="2400" dirty="0" smtClean="0"/>
              <a:t>. Click </a:t>
            </a:r>
            <a:r>
              <a:rPr lang="en-US" sz="2400" b="1" dirty="0" smtClean="0"/>
              <a:t>OK</a:t>
            </a:r>
            <a:r>
              <a:rPr lang="en-US" sz="2400" dirty="0" smtClean="0"/>
              <a:t>. This will create the message for the user to follow to correct their error.   </a:t>
            </a:r>
          </a:p>
          <a:p>
            <a:pPr marL="514350" indent="-514350">
              <a:buFont typeface="+mj-lt"/>
              <a:buAutoNum type="arabicPeriod" startAt="7"/>
            </a:pPr>
            <a:endParaRPr lang="en-US" sz="2400" dirty="0" smtClean="0"/>
          </a:p>
        </p:txBody>
      </p:sp>
      <p:pic>
        <p:nvPicPr>
          <p:cNvPr id="6" name="Picture 5" descr="f0703.JPG"/>
          <p:cNvPicPr>
            <a:picLocks noChangeAspect="1"/>
          </p:cNvPicPr>
          <p:nvPr/>
        </p:nvPicPr>
        <p:blipFill>
          <a:blip r:embed="rId3"/>
          <a:stretch>
            <a:fillRect/>
          </a:stretch>
        </p:blipFill>
        <p:spPr>
          <a:xfrm>
            <a:off x="6400800" y="1743075"/>
            <a:ext cx="2114550" cy="168592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100" dirty="0" smtClean="0"/>
              <a:t>Step-by-Step: Restrict Cell Entries to Data Types</a:t>
            </a:r>
            <a:endParaRPr lang="en-US" sz="3100"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9"/>
            </a:pPr>
            <a:r>
              <a:rPr lang="en-US" sz="2400" dirty="0" smtClean="0"/>
              <a:t>Select cell </a:t>
            </a:r>
            <a:r>
              <a:rPr lang="en-US" sz="2400" b="1" dirty="0" smtClean="0"/>
              <a:t>D6</a:t>
            </a:r>
            <a:r>
              <a:rPr lang="en-US" sz="2400" dirty="0" smtClean="0"/>
              <a:t>, key </a:t>
            </a:r>
            <a:r>
              <a:rPr lang="en-US" sz="2400" b="1" dirty="0" smtClean="0"/>
              <a:t>35.5</a:t>
            </a:r>
            <a:r>
              <a:rPr lang="en-US" sz="2400" dirty="0" smtClean="0"/>
              <a:t>, and press </a:t>
            </a:r>
            <a:r>
              <a:rPr lang="en-US" sz="2400" b="1" dirty="0" smtClean="0"/>
              <a:t>Enter</a:t>
            </a:r>
            <a:r>
              <a:rPr lang="en-US" sz="2400" dirty="0" smtClean="0"/>
              <a:t>. </a:t>
            </a:r>
            <a:br>
              <a:rPr lang="en-US" sz="2400" dirty="0" smtClean="0"/>
            </a:br>
            <a:r>
              <a:rPr lang="en-US" sz="2400" dirty="0" smtClean="0"/>
              <a:t>The </a:t>
            </a:r>
            <a:r>
              <a:rPr lang="en-US" sz="2400" i="1" dirty="0" smtClean="0"/>
              <a:t>Invalid Entry</a:t>
            </a:r>
            <a:r>
              <a:rPr lang="en-US" sz="2400" dirty="0" smtClean="0"/>
              <a:t> dialog box (see the figure) </a:t>
            </a:r>
            <a:br>
              <a:rPr lang="en-US" sz="2400" dirty="0" smtClean="0"/>
            </a:br>
            <a:r>
              <a:rPr lang="en-US" sz="2400" dirty="0" smtClean="0"/>
              <a:t>opens, displaying the error message you created. </a:t>
            </a:r>
          </a:p>
          <a:p>
            <a:pPr marL="457200" indent="-457200">
              <a:buFont typeface="+mj-lt"/>
              <a:buAutoNum type="arabicPeriod" startAt="9"/>
            </a:pPr>
            <a:r>
              <a:rPr lang="en-US" sz="2400" dirty="0" smtClean="0"/>
              <a:t>Click </a:t>
            </a:r>
            <a:r>
              <a:rPr lang="en-US" sz="2400" b="1" dirty="0" smtClean="0"/>
              <a:t>Retry </a:t>
            </a:r>
            <a:r>
              <a:rPr lang="en-US" sz="2400" dirty="0" smtClean="0"/>
              <a:t>to close the error message; key </a:t>
            </a:r>
            <a:r>
              <a:rPr lang="en-US" sz="2400" b="1" dirty="0" smtClean="0"/>
              <a:t>36</a:t>
            </a:r>
            <a:r>
              <a:rPr lang="en-US" sz="2400" dirty="0" smtClean="0"/>
              <a:t>, and press </a:t>
            </a:r>
            <a:r>
              <a:rPr lang="en-US" sz="2400" b="1" dirty="0" smtClean="0"/>
              <a:t>Enter</a:t>
            </a:r>
            <a:r>
              <a:rPr lang="en-US" sz="2400" dirty="0" smtClean="0"/>
              <a:t>.</a:t>
            </a:r>
          </a:p>
          <a:p>
            <a:pPr marL="457200" indent="-457200">
              <a:buFont typeface="+mj-lt"/>
              <a:buAutoNum type="arabicPeriod" startAt="9"/>
            </a:pPr>
            <a:r>
              <a:rPr lang="en-US" sz="2400" dirty="0" smtClean="0"/>
              <a:t>Use the following employee information to key values in row 29. Patricia Doyle was hired today as a receptionist. She will work 20 hours each week.</a:t>
            </a:r>
          </a:p>
          <a:p>
            <a:pPr marL="457200" indent="-457200">
              <a:buFont typeface="+mj-lt"/>
              <a:buAutoNum type="arabicPeriod" startAt="9"/>
            </a:pPr>
            <a:r>
              <a:rPr lang="en-US" sz="2400" dirty="0" smtClean="0"/>
              <a:t>Create a Lesson 7 folder and </a:t>
            </a:r>
            <a:r>
              <a:rPr lang="en-US" sz="2400" b="1" dirty="0" smtClean="0"/>
              <a:t>SAVE</a:t>
            </a:r>
            <a:r>
              <a:rPr lang="en-US" sz="2400" dirty="0" smtClean="0"/>
              <a:t> the file as </a:t>
            </a:r>
            <a:r>
              <a:rPr lang="en-US" sz="2400" b="1" i="1" dirty="0" err="1" smtClean="0"/>
              <a:t>Contoso</a:t>
            </a:r>
            <a:r>
              <a:rPr lang="en-US" sz="2400" b="1" i="1" dirty="0" smtClean="0"/>
              <a:t> Data</a:t>
            </a:r>
            <a:r>
              <a:rPr lang="en-US" sz="2400" dirty="0" smtClean="0"/>
              <a:t>.</a:t>
            </a:r>
          </a:p>
          <a:p>
            <a:r>
              <a:rPr lang="en-US" sz="2400" b="1" dirty="0" smtClean="0"/>
              <a:t>LEAVE</a:t>
            </a:r>
            <a:r>
              <a:rPr lang="en-US" sz="2400" dirty="0" smtClean="0"/>
              <a:t> the workbook open to use in the next exercise. </a:t>
            </a:r>
          </a:p>
        </p:txBody>
      </p:sp>
      <p:pic>
        <p:nvPicPr>
          <p:cNvPr id="5" name="Picture 4" descr="f0704.JPG"/>
          <p:cNvPicPr>
            <a:picLocks noChangeAspect="1"/>
          </p:cNvPicPr>
          <p:nvPr/>
        </p:nvPicPr>
        <p:blipFill>
          <a:blip r:embed="rId3"/>
          <a:stretch>
            <a:fillRect/>
          </a:stretch>
        </p:blipFill>
        <p:spPr>
          <a:xfrm>
            <a:off x="6858000" y="1676400"/>
            <a:ext cx="1695450" cy="67627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Allowing Specific Values to Be Entered in Cells</a:t>
            </a:r>
            <a:endParaRPr lang="en-US" dirty="0"/>
          </a:p>
        </p:txBody>
      </p:sp>
      <p:sp>
        <p:nvSpPr>
          <p:cNvPr id="6147" name="Content Placeholder 2"/>
          <p:cNvSpPr>
            <a:spLocks noGrp="1"/>
          </p:cNvSpPr>
          <p:nvPr>
            <p:ph idx="1"/>
          </p:nvPr>
        </p:nvSpPr>
        <p:spPr>
          <a:xfrm>
            <a:off x="457200" y="1600200"/>
            <a:ext cx="8229600" cy="4876800"/>
          </a:xfrm>
        </p:spPr>
        <p:txBody>
          <a:bodyPr/>
          <a:lstStyle/>
          <a:p>
            <a:r>
              <a:rPr lang="en-US" sz="2400" dirty="0" smtClean="0"/>
              <a:t>To make data entry easier, or to limit entries to predefined items, you can create a drop-down list of valid entries. </a:t>
            </a:r>
          </a:p>
          <a:p>
            <a:r>
              <a:rPr lang="en-US" sz="2400" dirty="0" smtClean="0"/>
              <a:t>The entries on the list can be forced-choice (i.e., yes, no) or can be compiled from cells elsewhere in the workbook. </a:t>
            </a:r>
          </a:p>
          <a:p>
            <a:r>
              <a:rPr lang="en-US" sz="2400" dirty="0" smtClean="0"/>
              <a:t>A drop-down list displays as an arrow in the cell. </a:t>
            </a:r>
          </a:p>
          <a:p>
            <a:r>
              <a:rPr lang="en-US" sz="2400" dirty="0" smtClean="0"/>
              <a:t>To enter information in the restricted cell, click the arrow and then click the entry you want.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Allowing Specific Values to Be Entered in Cells</a:t>
            </a:r>
            <a:endParaRPr lang="en-US" dirty="0"/>
          </a:p>
        </p:txBody>
      </p:sp>
      <p:sp>
        <p:nvSpPr>
          <p:cNvPr id="6147" name="Content Placeholder 2"/>
          <p:cNvSpPr>
            <a:spLocks noGrp="1"/>
          </p:cNvSpPr>
          <p:nvPr>
            <p:ph idx="1"/>
          </p:nvPr>
        </p:nvSpPr>
        <p:spPr>
          <a:xfrm>
            <a:off x="457200" y="1600200"/>
            <a:ext cx="8229600" cy="4876800"/>
          </a:xfrm>
        </p:spPr>
        <p:txBody>
          <a:bodyPr/>
          <a:lstStyle/>
          <a:p>
            <a:r>
              <a:rPr lang="en-US" sz="2400" dirty="0" smtClean="0"/>
              <a:t>To make data entry easier, or to limit entries to predefined items, you can create a drop-down list of valid entries. </a:t>
            </a:r>
          </a:p>
          <a:p>
            <a:r>
              <a:rPr lang="en-US" sz="2400" dirty="0" smtClean="0"/>
              <a:t>The entries on the list can be forced-choice (i.e., yes, no) or can be compiled from cells elsewhere in the workbook. </a:t>
            </a:r>
          </a:p>
          <a:p>
            <a:r>
              <a:rPr lang="en-US" sz="2400" dirty="0" smtClean="0"/>
              <a:t>A drop-down list displays as an arrow in the cell. </a:t>
            </a:r>
            <a:endParaRPr lang="en-US" sz="2400" smtClean="0"/>
          </a:p>
          <a:p>
            <a:r>
              <a:rPr lang="en-US" sz="2400" smtClean="0"/>
              <a:t>To </a:t>
            </a:r>
            <a:r>
              <a:rPr lang="en-US" sz="2400" dirty="0" smtClean="0"/>
              <a:t>enter information in the restricted cell, click the arrow and then click the entry you want.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Allowing Specific Values to Be Entered in Cells</a:t>
            </a:r>
            <a:endParaRPr lang="en-US" dirty="0"/>
          </a:p>
        </p:txBody>
      </p:sp>
      <p:sp>
        <p:nvSpPr>
          <p:cNvPr id="6147" name="Content Placeholder 2"/>
          <p:cNvSpPr>
            <a:spLocks noGrp="1"/>
          </p:cNvSpPr>
          <p:nvPr>
            <p:ph idx="1"/>
          </p:nvPr>
        </p:nvSpPr>
        <p:spPr>
          <a:xfrm>
            <a:off x="457200" y="1600200"/>
            <a:ext cx="8229600" cy="4876800"/>
          </a:xfrm>
        </p:spPr>
        <p:txBody>
          <a:bodyPr/>
          <a:lstStyle/>
          <a:p>
            <a:r>
              <a:rPr lang="en-US" sz="2400" dirty="0" smtClean="0"/>
              <a:t>In the next exercise, </a:t>
            </a:r>
            <a:r>
              <a:rPr lang="en-US" sz="2400" dirty="0" err="1" smtClean="0"/>
              <a:t>Contoso</a:t>
            </a:r>
            <a:r>
              <a:rPr lang="en-US" sz="2400" dirty="0" smtClean="0"/>
              <a:t>, Ltd. provides health insurance benefits to those employees who work 30 or more hours each week. By applying a Yes, No list validation, the office manager can quickly identify employees who are entitled to insurance benefits. </a:t>
            </a:r>
          </a:p>
          <a:p>
            <a:r>
              <a:rPr lang="en-US" sz="2400" dirty="0" smtClean="0"/>
              <a:t>You restrict the input for column E to two choices, but a list can include multiple choices. The choices can be defined in the Source box on the Settings tab.</a:t>
            </a:r>
          </a:p>
          <a:p>
            <a:r>
              <a:rPr lang="en-US" sz="2400" dirty="0" smtClean="0"/>
              <a:t>Use a comma to separate choices. For example, if you want to rate a vendor’s performance, you might have three choices: Low, Average, and High.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Allowing Specific Values to Be Entered in Cells</a:t>
            </a:r>
            <a:endParaRPr lang="en-US" dirty="0"/>
          </a:p>
        </p:txBody>
      </p:sp>
      <p:sp>
        <p:nvSpPr>
          <p:cNvPr id="6147" name="Content Placeholder 2"/>
          <p:cNvSpPr>
            <a:spLocks noGrp="1"/>
          </p:cNvSpPr>
          <p:nvPr>
            <p:ph idx="1"/>
          </p:nvPr>
        </p:nvSpPr>
        <p:spPr>
          <a:xfrm>
            <a:off x="457200" y="1600200"/>
            <a:ext cx="8229600" cy="4876800"/>
          </a:xfrm>
        </p:spPr>
        <p:txBody>
          <a:bodyPr/>
          <a:lstStyle/>
          <a:p>
            <a:r>
              <a:rPr lang="en-US" sz="2200" dirty="0" smtClean="0"/>
              <a:t>There are a variety of other ways to limit data that can be entered into a cell range. </a:t>
            </a:r>
          </a:p>
          <a:p>
            <a:pPr lvl="1"/>
            <a:r>
              <a:rPr lang="en-US" sz="2100" dirty="0" smtClean="0"/>
              <a:t>You can base a list on criteria contained in the active worksheet, within the active workbook, or in another workbook. </a:t>
            </a:r>
          </a:p>
          <a:p>
            <a:pPr lvl="1"/>
            <a:r>
              <a:rPr lang="en-US" sz="2100" dirty="0" smtClean="0"/>
              <a:t>Enter the range of cells in the Source box on the Settings tab or key the cell range for the criteria. </a:t>
            </a:r>
          </a:p>
          <a:p>
            <a:pPr lvl="1"/>
            <a:r>
              <a:rPr lang="en-US" sz="2100" dirty="0" smtClean="0"/>
              <a:t>You can calculate what will be allowed based on the content of another cell. For example, you can create a data validation formula that enters yes or no in column E based on the value in column D. </a:t>
            </a:r>
          </a:p>
          <a:p>
            <a:r>
              <a:rPr lang="en-US" sz="2200" dirty="0" smtClean="0"/>
              <a:t>Data validation can be based on a decimal with limits, a date within a timeframe, or a time within a timeframe. You can also specify the length of the text that can be entered within a cell.</a:t>
            </a:r>
            <a:r>
              <a:rPr lang="en-US" sz="2400" dirty="0" smtClean="0"/>
              <a:t> </a:t>
            </a:r>
            <a:endParaRPr lang="en-US"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Allow Specific Values in Cells</a:t>
            </a:r>
            <a:endParaRPr lang="en-US" dirty="0"/>
          </a:p>
        </p:txBody>
      </p:sp>
      <p:sp>
        <p:nvSpPr>
          <p:cNvPr id="6147" name="Content Placeholder 2"/>
          <p:cNvSpPr>
            <a:spLocks noGrp="1"/>
          </p:cNvSpPr>
          <p:nvPr>
            <p:ph idx="1"/>
          </p:nvPr>
        </p:nvSpPr>
        <p:spPr>
          <a:xfrm>
            <a:off x="457200" y="1600200"/>
            <a:ext cx="8229600" cy="4876800"/>
          </a:xfrm>
        </p:spPr>
        <p:txBody>
          <a:bodyPr/>
          <a:lstStyle/>
          <a:p>
            <a:r>
              <a:rPr lang="en-US" sz="2400" b="1" dirty="0" smtClean="0"/>
              <a:t>USE</a:t>
            </a:r>
            <a:r>
              <a:rPr lang="en-US" sz="2400" dirty="0" smtClean="0"/>
              <a:t> the workbook from the previous exercise. </a:t>
            </a:r>
          </a:p>
          <a:p>
            <a:pPr marL="457200" indent="-457200">
              <a:buFont typeface="+mj-lt"/>
              <a:buAutoNum type="arabicPeriod"/>
            </a:pPr>
            <a:r>
              <a:rPr lang="en-US" sz="2400" dirty="0" smtClean="0"/>
              <a:t>Select </a:t>
            </a:r>
            <a:r>
              <a:rPr lang="en-US" sz="2400" b="1" dirty="0" smtClean="0"/>
              <a:t>E3:E29</a:t>
            </a:r>
            <a:r>
              <a:rPr lang="en-US" sz="2400" dirty="0" smtClean="0"/>
              <a:t>. Click </a:t>
            </a:r>
            <a:r>
              <a:rPr lang="en-US" sz="2400" b="1" dirty="0" smtClean="0"/>
              <a:t>Data Validation </a:t>
            </a:r>
            <a:r>
              <a:rPr lang="en-US" sz="2400" dirty="0" smtClean="0"/>
              <a:t>in the </a:t>
            </a:r>
            <a:r>
              <a:rPr lang="en-US" sz="2400" i="1" dirty="0" smtClean="0"/>
              <a:t>Data Tools</a:t>
            </a:r>
            <a:r>
              <a:rPr lang="en-US" sz="2400" dirty="0" smtClean="0"/>
              <a:t> group on the </a:t>
            </a:r>
            <a:r>
              <a:rPr lang="en-US" sz="2400" i="1" dirty="0" smtClean="0"/>
              <a:t>Data</a:t>
            </a:r>
            <a:r>
              <a:rPr lang="en-US" sz="2400" dirty="0" smtClean="0"/>
              <a:t> tab.</a:t>
            </a:r>
          </a:p>
          <a:p>
            <a:pPr marL="457200" indent="-457200">
              <a:buFont typeface="+mj-lt"/>
              <a:buAutoNum type="arabicPeriod"/>
            </a:pPr>
            <a:r>
              <a:rPr lang="en-US" sz="2400" dirty="0" smtClean="0"/>
              <a:t>Click the </a:t>
            </a:r>
            <a:r>
              <a:rPr lang="en-US" sz="2400" b="1" dirty="0" smtClean="0"/>
              <a:t>Settings </a:t>
            </a:r>
            <a:r>
              <a:rPr lang="en-US" sz="2400" dirty="0" smtClean="0"/>
              <a:t>tab, in the </a:t>
            </a:r>
            <a:r>
              <a:rPr lang="en-US" sz="2400" i="1" dirty="0" smtClean="0"/>
              <a:t>Allow</a:t>
            </a:r>
            <a:r>
              <a:rPr lang="en-US" sz="2400" dirty="0" smtClean="0"/>
              <a:t> box, select </a:t>
            </a:r>
            <a:r>
              <a:rPr lang="en-US" sz="2400" b="1" dirty="0" smtClean="0"/>
              <a:t>List</a:t>
            </a:r>
            <a:r>
              <a:rPr lang="en-US" sz="2400" dirty="0" smtClean="0"/>
              <a:t>. The In-cell drop-down check box is selected by default.</a:t>
            </a:r>
          </a:p>
          <a:p>
            <a:pPr marL="457200" indent="-457200">
              <a:buFont typeface="+mj-lt"/>
              <a:buAutoNum type="arabicPeriod"/>
            </a:pPr>
            <a:r>
              <a:rPr lang="en-US" sz="2400" dirty="0" smtClean="0"/>
              <a:t>In the </a:t>
            </a:r>
            <a:r>
              <a:rPr lang="en-US" sz="2400" i="1" dirty="0" smtClean="0"/>
              <a:t>Source</a:t>
            </a:r>
            <a:r>
              <a:rPr lang="en-US" sz="2400" dirty="0" smtClean="0"/>
              <a:t> box, key </a:t>
            </a:r>
            <a:r>
              <a:rPr lang="en-US" sz="2400" b="1" dirty="0" smtClean="0"/>
              <a:t>Yes</a:t>
            </a:r>
            <a:r>
              <a:rPr lang="en-US" sz="2400" b="1" i="1" dirty="0" smtClean="0"/>
              <a:t>,</a:t>
            </a:r>
            <a:r>
              <a:rPr lang="en-US" sz="2400" b="1" dirty="0" smtClean="0"/>
              <a:t> No</a:t>
            </a:r>
            <a:r>
              <a:rPr lang="en-US" sz="2400" dirty="0" smtClean="0"/>
              <a:t>. Click </a:t>
            </a:r>
            <a:r>
              <a:rPr lang="en-US" sz="2400" b="1" dirty="0" smtClean="0"/>
              <a:t>OK </a:t>
            </a:r>
            <a:r>
              <a:rPr lang="en-US" sz="2400" dirty="0" smtClean="0"/>
              <a:t>to accept the settings. An arrow now appears to the right of the cell range.</a:t>
            </a:r>
          </a:p>
          <a:p>
            <a:pPr marL="457200" indent="-457200">
              <a:buFont typeface="+mj-lt"/>
              <a:buAutoNum type="arabicPeriod"/>
            </a:pPr>
            <a:r>
              <a:rPr lang="en-US" sz="2400" dirty="0" smtClean="0"/>
              <a:t>Click </a:t>
            </a:r>
            <a:r>
              <a:rPr lang="en-US" sz="2400" b="1" dirty="0" smtClean="0"/>
              <a:t>E3</a:t>
            </a:r>
            <a:r>
              <a:rPr lang="en-US" sz="2400" dirty="0" smtClean="0"/>
              <a:t>. Click the arrow to the right of the cell. You now see the list options you created in the previous step.</a:t>
            </a:r>
          </a:p>
          <a:p>
            <a:endParaRPr lang="en-US"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Allow Specific Values in Cells</a:t>
            </a:r>
            <a:endParaRPr lang="en-US"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5"/>
            </a:pPr>
            <a:r>
              <a:rPr lang="en-US" sz="2400" dirty="0" smtClean="0"/>
              <a:t>If the value in column D is 30 or more hours, from the newly created drop-down list, choose </a:t>
            </a:r>
            <a:r>
              <a:rPr lang="en-US" sz="2400" b="1" dirty="0" smtClean="0"/>
              <a:t>Yes</a:t>
            </a:r>
            <a:r>
              <a:rPr lang="en-US" sz="2400" dirty="0" smtClean="0"/>
              <a:t>. If it is less than 30 hours, select </a:t>
            </a:r>
            <a:r>
              <a:rPr lang="en-US" sz="2400" b="1" dirty="0" smtClean="0"/>
              <a:t>No</a:t>
            </a:r>
            <a:r>
              <a:rPr lang="en-US" sz="2400" dirty="0" smtClean="0"/>
              <a:t>. </a:t>
            </a:r>
          </a:p>
          <a:p>
            <a:pPr marL="457200" indent="-457200">
              <a:buFont typeface="+mj-lt"/>
              <a:buAutoNum type="arabicPeriod" startAt="5"/>
            </a:pPr>
            <a:r>
              <a:rPr lang="en-US" sz="2400" dirty="0" smtClean="0"/>
              <a:t>Continue to apply the appropriate response from the list for each cell in E4:E29.</a:t>
            </a:r>
          </a:p>
          <a:p>
            <a:pPr marL="457200" indent="-457200">
              <a:buFont typeface="+mj-lt"/>
              <a:buAutoNum type="arabicPeriod" startAt="5"/>
            </a:pPr>
            <a:r>
              <a:rPr lang="en-US" sz="2400" b="1" dirty="0" smtClean="0"/>
              <a:t>SAVE </a:t>
            </a:r>
            <a:r>
              <a:rPr lang="en-US" sz="2400" dirty="0" smtClean="0"/>
              <a:t>the workbook.</a:t>
            </a:r>
          </a:p>
          <a:p>
            <a:r>
              <a:rPr lang="en-US" sz="2400" b="1" dirty="0" smtClean="0"/>
              <a:t>LEAVE</a:t>
            </a:r>
            <a:r>
              <a:rPr lang="en-US" sz="2400" dirty="0" smtClean="0"/>
              <a:t> the workbook open to use in the next exercise. </a:t>
            </a:r>
            <a:endParaRPr lang="en-US"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Removing Duplicate Cells, Rows, or Columns</a:t>
            </a:r>
            <a:endParaRPr lang="en-US" dirty="0"/>
          </a:p>
        </p:txBody>
      </p:sp>
      <p:sp>
        <p:nvSpPr>
          <p:cNvPr id="6147" name="Content Placeholder 2"/>
          <p:cNvSpPr>
            <a:spLocks noGrp="1"/>
          </p:cNvSpPr>
          <p:nvPr>
            <p:ph idx="1"/>
          </p:nvPr>
        </p:nvSpPr>
        <p:spPr>
          <a:xfrm>
            <a:off x="457200" y="1600200"/>
            <a:ext cx="8229600" cy="4876800"/>
          </a:xfrm>
        </p:spPr>
        <p:txBody>
          <a:bodyPr/>
          <a:lstStyle/>
          <a:p>
            <a:r>
              <a:rPr lang="en-US" sz="2400" dirty="0" smtClean="0"/>
              <a:t>A </a:t>
            </a:r>
            <a:r>
              <a:rPr lang="en-US" sz="2400" b="1" i="1" dirty="0" smtClean="0"/>
              <a:t>duplicate value </a:t>
            </a:r>
            <a:r>
              <a:rPr lang="en-US" sz="2400" dirty="0" smtClean="0"/>
              <a:t>occurs when all values in the row are an exact match of all the values in another row. </a:t>
            </a:r>
          </a:p>
          <a:p>
            <a:r>
              <a:rPr lang="en-US" sz="2400" dirty="0" smtClean="0"/>
              <a:t>In a very large worksheet, data may be inadvertently entered more than once. This is even more likely to happen when more than one individual enters data in a worksheet.</a:t>
            </a:r>
          </a:p>
          <a:p>
            <a:r>
              <a:rPr lang="en-US" sz="2400" dirty="0" smtClean="0"/>
              <a:t>Duplicate rows or duplicate columns need to be removed before data is analyzed. </a:t>
            </a:r>
          </a:p>
          <a:p>
            <a:r>
              <a:rPr lang="en-US" sz="2400" dirty="0" smtClean="0"/>
              <a:t>When you remove duplicate values, only the values in the selection are affected. Values outside the range of cells are not altered or removed. </a:t>
            </a:r>
          </a:p>
          <a:p>
            <a:r>
              <a:rPr lang="en-US" sz="2400" dirty="0" smtClean="0"/>
              <a:t>In the next exercise, you will learn how to remove duplicate cells, rows, or columns from a worksheet. </a:t>
            </a:r>
            <a:endParaRPr lang="en-US"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pPr eaLnBrk="1" hangingPunct="1">
              <a:defRPr/>
            </a:pPr>
            <a:r>
              <a:rPr lang="en-US" dirty="0" smtClean="0"/>
              <a:t>Objectives</a:t>
            </a:r>
          </a:p>
        </p:txBody>
      </p:sp>
      <p:sp>
        <p:nvSpPr>
          <p:cNvPr id="3075" name="Rectangle 22"/>
          <p:cNvSpPr>
            <a:spLocks noChangeArrowheads="1"/>
          </p:cNvSpPr>
          <p:nvPr/>
        </p:nvSpPr>
        <p:spPr bwMode="auto">
          <a:xfrm>
            <a:off x="457200" y="1447800"/>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spcBef>
                <a:spcPct val="20000"/>
              </a:spcBef>
              <a:buClr>
                <a:srgbClr val="0000CC"/>
              </a:buClr>
              <a:buFontTx/>
              <a:buChar char="•"/>
            </a:pPr>
            <a:endParaRPr lang="en-US" sz="3200">
              <a:latin typeface="Franklin Gothic Book" pitchFamily="34" charset="0"/>
            </a:endParaRPr>
          </a:p>
        </p:txBody>
      </p:sp>
      <p:pic>
        <p:nvPicPr>
          <p:cNvPr id="5" name="Picture 4" descr="matrix.JPG"/>
          <p:cNvPicPr>
            <a:picLocks noChangeAspect="1"/>
          </p:cNvPicPr>
          <p:nvPr/>
        </p:nvPicPr>
        <p:blipFill>
          <a:blip r:embed="rId3"/>
          <a:stretch>
            <a:fillRect/>
          </a:stretch>
        </p:blipFill>
        <p:spPr>
          <a:xfrm>
            <a:off x="1538287" y="1885950"/>
            <a:ext cx="6067425" cy="192405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Removing Duplicate Cells, Rows, or Columns</a:t>
            </a:r>
            <a:endParaRPr lang="en-US" dirty="0"/>
          </a:p>
        </p:txBody>
      </p:sp>
      <p:sp>
        <p:nvSpPr>
          <p:cNvPr id="6147" name="Content Placeholder 2"/>
          <p:cNvSpPr>
            <a:spLocks noGrp="1"/>
          </p:cNvSpPr>
          <p:nvPr>
            <p:ph idx="1"/>
          </p:nvPr>
        </p:nvSpPr>
        <p:spPr>
          <a:xfrm>
            <a:off x="457200" y="1600200"/>
            <a:ext cx="8229600" cy="4876800"/>
          </a:xfrm>
        </p:spPr>
        <p:txBody>
          <a:bodyPr/>
          <a:lstStyle/>
          <a:p>
            <a:r>
              <a:rPr lang="en-US" sz="2400" dirty="0" smtClean="0"/>
              <a:t>You can specify which columns should be checked for duplicates. When the Remove Duplicates dialog box opens, all columns are selected by default. </a:t>
            </a:r>
          </a:p>
          <a:p>
            <a:r>
              <a:rPr lang="en-US" sz="2400" dirty="0" smtClean="0"/>
              <a:t>If the range of cells contains many columns and you want to select only a few columns, you can quickly clear all columns by clicking Unselect All and then selecting the columns you want to check for duplicates. </a:t>
            </a:r>
          </a:p>
          <a:p>
            <a:r>
              <a:rPr lang="en-US" sz="2400" dirty="0" smtClean="0"/>
              <a:t>In the data used for this exercise, it is possible that an employee had been entered twice, but the number of hours was different. If you accepted the default and left all columns selected, that employee would not have been removed. </a:t>
            </a:r>
            <a:endParaRPr lang="en-US" sz="2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100" dirty="0" smtClean="0"/>
              <a:t>Step-by-Step: Remove Duplicates</a:t>
            </a:r>
            <a:endParaRPr lang="en-US" sz="3100" dirty="0"/>
          </a:p>
        </p:txBody>
      </p:sp>
      <p:sp>
        <p:nvSpPr>
          <p:cNvPr id="6147" name="Content Placeholder 2"/>
          <p:cNvSpPr>
            <a:spLocks noGrp="1"/>
          </p:cNvSpPr>
          <p:nvPr>
            <p:ph idx="1"/>
          </p:nvPr>
        </p:nvSpPr>
        <p:spPr>
          <a:xfrm>
            <a:off x="457200" y="1600200"/>
            <a:ext cx="8229600" cy="4876800"/>
          </a:xfrm>
        </p:spPr>
        <p:txBody>
          <a:bodyPr/>
          <a:lstStyle/>
          <a:p>
            <a:r>
              <a:rPr lang="en-US" sz="2400" b="1" dirty="0" smtClean="0"/>
              <a:t>USE</a:t>
            </a:r>
            <a:r>
              <a:rPr lang="en-US" sz="2400" dirty="0" smtClean="0"/>
              <a:t> the workbook from the previous exercise. </a:t>
            </a:r>
          </a:p>
          <a:p>
            <a:pPr marL="457200" indent="-457200">
              <a:buFont typeface="+mj-lt"/>
              <a:buAutoNum type="arabicPeriod"/>
            </a:pPr>
            <a:r>
              <a:rPr lang="en-US" sz="2400" dirty="0" smtClean="0"/>
              <a:t>Select </a:t>
            </a:r>
            <a:r>
              <a:rPr lang="en-US" sz="2400" b="1" dirty="0" smtClean="0"/>
              <a:t>A3:E29</a:t>
            </a:r>
            <a:r>
              <a:rPr lang="en-US" sz="2400" dirty="0" smtClean="0"/>
              <a:t>. In the </a:t>
            </a:r>
            <a:r>
              <a:rPr lang="en-US" sz="2400" i="1" dirty="0" smtClean="0"/>
              <a:t>Data </a:t>
            </a:r>
            <a:br>
              <a:rPr lang="en-US" sz="2400" i="1" dirty="0" smtClean="0"/>
            </a:br>
            <a:r>
              <a:rPr lang="en-US" sz="2400" i="1" dirty="0" smtClean="0"/>
              <a:t>Tools</a:t>
            </a:r>
            <a:r>
              <a:rPr lang="en-US" sz="2400" dirty="0" smtClean="0"/>
              <a:t> group, click </a:t>
            </a:r>
            <a:r>
              <a:rPr lang="en-US" sz="2400" b="1" dirty="0" smtClean="0"/>
              <a:t>Remove </a:t>
            </a:r>
            <a:br>
              <a:rPr lang="en-US" sz="2400" b="1" dirty="0" smtClean="0"/>
            </a:br>
            <a:r>
              <a:rPr lang="en-US" sz="2400" b="1" dirty="0" smtClean="0"/>
              <a:t>Duplicates</a:t>
            </a:r>
            <a:r>
              <a:rPr lang="en-US" sz="2400" dirty="0" smtClean="0"/>
              <a:t>. The </a:t>
            </a:r>
            <a:r>
              <a:rPr lang="en-US" sz="2400" i="1" dirty="0" smtClean="0"/>
              <a:t>Remove </a:t>
            </a:r>
            <a:br>
              <a:rPr lang="en-US" sz="2400" i="1" dirty="0" smtClean="0"/>
            </a:br>
            <a:r>
              <a:rPr lang="en-US" sz="2400" i="1" dirty="0" smtClean="0"/>
              <a:t>Duplicates</a:t>
            </a:r>
            <a:r>
              <a:rPr lang="en-US" sz="2400" dirty="0" smtClean="0"/>
              <a:t> dialog box shown </a:t>
            </a:r>
            <a:br>
              <a:rPr lang="en-US" sz="2400" dirty="0" smtClean="0"/>
            </a:br>
            <a:r>
              <a:rPr lang="en-US" sz="2400" dirty="0" smtClean="0"/>
              <a:t>in in the figure opens.</a:t>
            </a:r>
          </a:p>
          <a:p>
            <a:pPr marL="457200" indent="-457200">
              <a:buFont typeface="+mj-lt"/>
              <a:buAutoNum type="arabicPeriod"/>
            </a:pPr>
            <a:r>
              <a:rPr lang="en-US" sz="2400" dirty="0" smtClean="0"/>
              <a:t>Remove the check from Hours and Insurance. You will identify duplicate employee data based on last name, first name, and job title.</a:t>
            </a:r>
          </a:p>
        </p:txBody>
      </p:sp>
      <p:pic>
        <p:nvPicPr>
          <p:cNvPr id="4" name="Picture 3" descr="f0705.JPG"/>
          <p:cNvPicPr>
            <a:picLocks noChangeAspect="1"/>
          </p:cNvPicPr>
          <p:nvPr/>
        </p:nvPicPr>
        <p:blipFill>
          <a:blip r:embed="rId3"/>
          <a:stretch>
            <a:fillRect/>
          </a:stretch>
        </p:blipFill>
        <p:spPr>
          <a:xfrm>
            <a:off x="4800600" y="2286000"/>
            <a:ext cx="3838575" cy="1572678"/>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100" dirty="0" smtClean="0"/>
              <a:t>Step-by-Step: </a:t>
            </a:r>
            <a:r>
              <a:rPr lang="en-US" sz="3100" smtClean="0"/>
              <a:t>Remove Duplicates</a:t>
            </a:r>
            <a:endParaRPr lang="en-US" sz="3100"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3"/>
            </a:pPr>
            <a:r>
              <a:rPr lang="en-US" sz="2400" dirty="0" smtClean="0"/>
              <a:t>My data has headers is </a:t>
            </a:r>
            <a:br>
              <a:rPr lang="en-US" sz="2400" dirty="0" smtClean="0"/>
            </a:br>
            <a:r>
              <a:rPr lang="en-US" sz="2400" dirty="0" smtClean="0"/>
              <a:t>selected by default. </a:t>
            </a:r>
            <a:br>
              <a:rPr lang="en-US" sz="2400" dirty="0" smtClean="0"/>
            </a:br>
            <a:r>
              <a:rPr lang="en-US" sz="2400" dirty="0" smtClean="0"/>
              <a:t>Click </a:t>
            </a:r>
            <a:r>
              <a:rPr lang="en-US" sz="2400" b="1" dirty="0" smtClean="0"/>
              <a:t>OK</a:t>
            </a:r>
            <a:r>
              <a:rPr lang="en-US" sz="2400" dirty="0" smtClean="0"/>
              <a:t>. Duplicate rows </a:t>
            </a:r>
            <a:br>
              <a:rPr lang="en-US" sz="2400" dirty="0" smtClean="0"/>
            </a:br>
            <a:r>
              <a:rPr lang="en-US" sz="2400" dirty="0" smtClean="0"/>
              <a:t>are removed and the </a:t>
            </a:r>
            <a:br>
              <a:rPr lang="en-US" sz="2400" dirty="0" smtClean="0"/>
            </a:br>
            <a:r>
              <a:rPr lang="en-US" sz="2400" dirty="0" smtClean="0"/>
              <a:t>confirmation box shown </a:t>
            </a:r>
            <a:br>
              <a:rPr lang="en-US" sz="2400" dirty="0" smtClean="0"/>
            </a:br>
            <a:r>
              <a:rPr lang="en-US" sz="2400" dirty="0" smtClean="0"/>
              <a:t>in the figure appears </a:t>
            </a:r>
            <a:br>
              <a:rPr lang="en-US" sz="2400" dirty="0" smtClean="0"/>
            </a:br>
            <a:r>
              <a:rPr lang="en-US" sz="2400" dirty="0" smtClean="0"/>
              <a:t>informing you that two </a:t>
            </a:r>
            <a:br>
              <a:rPr lang="en-US" sz="2400" dirty="0" smtClean="0"/>
            </a:br>
            <a:r>
              <a:rPr lang="en-US" sz="2400" dirty="0" smtClean="0"/>
              <a:t>duplicate values were </a:t>
            </a:r>
            <a:br>
              <a:rPr lang="en-US" sz="2400" dirty="0" smtClean="0"/>
            </a:br>
            <a:r>
              <a:rPr lang="en-US" sz="2400" dirty="0" smtClean="0"/>
              <a:t>found and removed.</a:t>
            </a:r>
          </a:p>
          <a:p>
            <a:pPr marL="457200" indent="-457200">
              <a:buFont typeface="+mj-lt"/>
              <a:buAutoNum type="arabicPeriod" startAt="3"/>
            </a:pPr>
            <a:r>
              <a:rPr lang="en-US" sz="2400" dirty="0" smtClean="0"/>
              <a:t>Click </a:t>
            </a:r>
            <a:r>
              <a:rPr lang="en-US" sz="2400" b="1" dirty="0" smtClean="0"/>
              <a:t>OK</a:t>
            </a:r>
            <a:r>
              <a:rPr lang="en-US" sz="2400" dirty="0" smtClean="0"/>
              <a:t>. </a:t>
            </a:r>
            <a:r>
              <a:rPr lang="en-US" sz="2400" b="1" dirty="0" smtClean="0"/>
              <a:t>SAVE</a:t>
            </a:r>
            <a:r>
              <a:rPr lang="en-US" sz="2400" dirty="0" smtClean="0"/>
              <a:t> the </a:t>
            </a:r>
            <a:br>
              <a:rPr lang="en-US" sz="2400" dirty="0" smtClean="0"/>
            </a:br>
            <a:r>
              <a:rPr lang="en-US" sz="2400" dirty="0" smtClean="0"/>
              <a:t>workbook.</a:t>
            </a:r>
          </a:p>
          <a:p>
            <a:r>
              <a:rPr lang="en-US" sz="2400" b="1" dirty="0" smtClean="0"/>
              <a:t>LEAVE</a:t>
            </a:r>
            <a:r>
              <a:rPr lang="en-US" sz="2400" dirty="0" smtClean="0"/>
              <a:t> the workbook open to use in the next exercise.  </a:t>
            </a:r>
          </a:p>
        </p:txBody>
      </p:sp>
      <p:pic>
        <p:nvPicPr>
          <p:cNvPr id="5" name="Picture 4" descr="f0706.JPG"/>
          <p:cNvPicPr>
            <a:picLocks noChangeAspect="1"/>
          </p:cNvPicPr>
          <p:nvPr/>
        </p:nvPicPr>
        <p:blipFill>
          <a:blip r:embed="rId3"/>
          <a:stretch>
            <a:fillRect/>
          </a:stretch>
        </p:blipFill>
        <p:spPr>
          <a:xfrm>
            <a:off x="4267200" y="1600200"/>
            <a:ext cx="4374876" cy="4114799"/>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Sorting Data</a:t>
            </a:r>
            <a:endParaRPr lang="en-US" dirty="0"/>
          </a:p>
        </p:txBody>
      </p:sp>
      <p:sp>
        <p:nvSpPr>
          <p:cNvPr id="6147" name="Content Placeholder 2"/>
          <p:cNvSpPr>
            <a:spLocks noGrp="1"/>
          </p:cNvSpPr>
          <p:nvPr>
            <p:ph idx="1"/>
          </p:nvPr>
        </p:nvSpPr>
        <p:spPr>
          <a:xfrm>
            <a:off x="457200" y="1600200"/>
            <a:ext cx="8229600" cy="4876800"/>
          </a:xfrm>
        </p:spPr>
        <p:txBody>
          <a:bodyPr/>
          <a:lstStyle/>
          <a:p>
            <a:r>
              <a:rPr lang="en-US" sz="2400" dirty="0" smtClean="0"/>
              <a:t>Data can be sorted on a single criterion (one column) in ascending or descending order. </a:t>
            </a:r>
          </a:p>
          <a:p>
            <a:r>
              <a:rPr lang="en-US" sz="2400" dirty="0" smtClean="0"/>
              <a:t>In </a:t>
            </a:r>
            <a:r>
              <a:rPr lang="en-US" sz="2400" b="1" i="1" dirty="0" smtClean="0"/>
              <a:t>ascending order</a:t>
            </a:r>
            <a:r>
              <a:rPr lang="en-US" sz="2400" dirty="0" smtClean="0"/>
              <a:t>, alphabetic data appears A to Z, numeric data appears from lowest to highest or smallest to largest, and dates appear from oldest to most recent. </a:t>
            </a:r>
          </a:p>
          <a:p>
            <a:r>
              <a:rPr lang="en-US" sz="2400" dirty="0" smtClean="0"/>
              <a:t>In </a:t>
            </a:r>
            <a:r>
              <a:rPr lang="en-US" sz="2400" b="1" i="1" dirty="0" smtClean="0"/>
              <a:t>descending order</a:t>
            </a:r>
            <a:r>
              <a:rPr lang="en-US" sz="2400" dirty="0" smtClean="0"/>
              <a:t>, the opposite is true—alphabetic data appears Z to A, numeric data appears from highest to lowest or largest to smallest, and dates appear from most recent to oldest. </a:t>
            </a:r>
          </a:p>
          <a:p>
            <a:r>
              <a:rPr lang="en-US" sz="2400" dirty="0" smtClean="0"/>
              <a:t>In the next exercise you will sort data.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Sorting Data</a:t>
            </a:r>
            <a:endParaRPr lang="en-US" dirty="0"/>
          </a:p>
        </p:txBody>
      </p:sp>
      <p:sp>
        <p:nvSpPr>
          <p:cNvPr id="6147" name="Content Placeholder 2"/>
          <p:cNvSpPr>
            <a:spLocks noGrp="1"/>
          </p:cNvSpPr>
          <p:nvPr>
            <p:ph idx="1"/>
          </p:nvPr>
        </p:nvSpPr>
        <p:spPr>
          <a:xfrm>
            <a:off x="457200" y="1600200"/>
            <a:ext cx="8229600" cy="4876800"/>
          </a:xfrm>
        </p:spPr>
        <p:txBody>
          <a:bodyPr/>
          <a:lstStyle/>
          <a:p>
            <a:r>
              <a:rPr lang="en-US" sz="2400" dirty="0" smtClean="0"/>
              <a:t>In the next exercise, you sort data on one criterion. Unless the worksheet contains multiple merged cells, you do not need to select data to use the Sort commands. The Sort A to Z and Sort Z to A commands automatically sort the data range on the column that contains the active cell.</a:t>
            </a:r>
          </a:p>
          <a:p>
            <a:r>
              <a:rPr lang="en-US" sz="2400" dirty="0" smtClean="0"/>
              <a:t>It is best to have column headings that have a different format than the data when you sort a data range. By default, the heading is not included in the sort operation. In your worksheet, a heading style is applied to the column headings. Therefore, Excel recognizes the header row and </a:t>
            </a:r>
            <a:r>
              <a:rPr lang="en-US" sz="2400" i="1" dirty="0" smtClean="0"/>
              <a:t>My data has headers </a:t>
            </a:r>
            <a:r>
              <a:rPr lang="en-US" sz="2400" dirty="0" smtClean="0"/>
              <a:t>is selected by default on the Sort dialog box.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Sort Data on a Single Criterion</a:t>
            </a:r>
            <a:endParaRPr lang="en-US" dirty="0"/>
          </a:p>
        </p:txBody>
      </p:sp>
      <p:sp>
        <p:nvSpPr>
          <p:cNvPr id="6147" name="Content Placeholder 2"/>
          <p:cNvSpPr>
            <a:spLocks noGrp="1"/>
          </p:cNvSpPr>
          <p:nvPr>
            <p:ph idx="1"/>
          </p:nvPr>
        </p:nvSpPr>
        <p:spPr>
          <a:xfrm>
            <a:off x="457200" y="1600200"/>
            <a:ext cx="8229600" cy="4876800"/>
          </a:xfrm>
        </p:spPr>
        <p:txBody>
          <a:bodyPr/>
          <a:lstStyle/>
          <a:p>
            <a:r>
              <a:rPr lang="en-US" sz="2400" b="1" dirty="0" smtClean="0"/>
              <a:t>USE</a:t>
            </a:r>
            <a:r>
              <a:rPr lang="en-US" sz="2400" dirty="0" smtClean="0"/>
              <a:t> the workbook from the previous exercise. </a:t>
            </a:r>
          </a:p>
          <a:p>
            <a:pPr marL="457200" indent="-457200">
              <a:buFont typeface="+mj-lt"/>
              <a:buAutoNum type="arabicPeriod"/>
            </a:pPr>
            <a:r>
              <a:rPr lang="en-US" sz="2400" dirty="0" smtClean="0"/>
              <a:t>Before you begin, Delete the contents of row 1 from your worksheet.</a:t>
            </a:r>
          </a:p>
          <a:p>
            <a:pPr marL="457200" indent="-457200">
              <a:buFont typeface="+mj-lt"/>
              <a:buAutoNum type="arabicPeriod"/>
            </a:pPr>
            <a:r>
              <a:rPr lang="en-US" sz="2400" dirty="0" smtClean="0"/>
              <a:t>Select </a:t>
            </a:r>
            <a:r>
              <a:rPr lang="en-US" sz="2400" b="1" dirty="0" smtClean="0"/>
              <a:t>D2:D27 </a:t>
            </a:r>
            <a:r>
              <a:rPr lang="en-US" sz="2400" dirty="0" smtClean="0"/>
              <a:t>(column heading and data in column D).</a:t>
            </a:r>
          </a:p>
          <a:p>
            <a:pPr marL="457200" indent="-457200">
              <a:buFont typeface="+mj-lt"/>
              <a:buAutoNum type="arabicPeriod"/>
            </a:pPr>
            <a:r>
              <a:rPr lang="en-US" sz="2400" dirty="0" smtClean="0"/>
              <a:t>On the </a:t>
            </a:r>
            <a:r>
              <a:rPr lang="en-US" sz="2400" i="1" dirty="0" smtClean="0"/>
              <a:t>Data</a:t>
            </a:r>
            <a:r>
              <a:rPr lang="en-US" sz="2400" dirty="0" smtClean="0"/>
              <a:t> tab, click the </a:t>
            </a:r>
            <a:r>
              <a:rPr lang="en-US" sz="2400" b="1" dirty="0" smtClean="0"/>
              <a:t>Sort         </a:t>
            </a:r>
            <a:r>
              <a:rPr lang="en-US" sz="2400" dirty="0" smtClean="0"/>
              <a:t>button.</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3303236"/>
            <a:ext cx="462006" cy="73921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Sort Data on a Single Criterion</a:t>
            </a:r>
            <a:endParaRPr lang="en-US" dirty="0"/>
          </a:p>
        </p:txBody>
      </p:sp>
      <p:sp>
        <p:nvSpPr>
          <p:cNvPr id="6147" name="Content Placeholder 2"/>
          <p:cNvSpPr>
            <a:spLocks noGrp="1"/>
          </p:cNvSpPr>
          <p:nvPr>
            <p:ph idx="1"/>
          </p:nvPr>
        </p:nvSpPr>
        <p:spPr>
          <a:xfrm>
            <a:off x="457200" y="1600200"/>
            <a:ext cx="8229600" cy="4800600"/>
          </a:xfrm>
        </p:spPr>
        <p:txBody>
          <a:bodyPr/>
          <a:lstStyle/>
          <a:p>
            <a:pPr marL="457200" indent="-457200">
              <a:buFont typeface="+mj-lt"/>
              <a:buAutoNum type="arabicPeriod" startAt="4"/>
            </a:pPr>
            <a:r>
              <a:rPr lang="en-US" sz="2400" dirty="0" smtClean="0"/>
              <a:t>A Sort Warning message appears and by default prompts you to expand the data selection. Click </a:t>
            </a:r>
            <a:r>
              <a:rPr lang="en-US" sz="2400" b="1" dirty="0" smtClean="0"/>
              <a:t>Expand the </a:t>
            </a:r>
            <a:r>
              <a:rPr lang="en-US" sz="2400" b="1" dirty="0" smtClean="0"/>
              <a:t>selection </a:t>
            </a:r>
            <a:r>
              <a:rPr lang="en-US" sz="2400" dirty="0" smtClean="0"/>
              <a:t>option and click the </a:t>
            </a:r>
            <a:r>
              <a:rPr lang="en-US" sz="2400" b="1" dirty="0" smtClean="0"/>
              <a:t>Sort </a:t>
            </a:r>
            <a:r>
              <a:rPr lang="en-US" sz="2400" dirty="0" smtClean="0"/>
              <a:t>button. The </a:t>
            </a:r>
            <a:r>
              <a:rPr lang="en-US" sz="2400" i="1" dirty="0" smtClean="0"/>
              <a:t>Sort</a:t>
            </a:r>
            <a:r>
              <a:rPr lang="en-US" sz="2400" dirty="0" smtClean="0"/>
              <a:t> dialog box opens. Excel will automatically organize your column information. It </a:t>
            </a:r>
            <a:br>
              <a:rPr lang="en-US" sz="2400" dirty="0" smtClean="0"/>
            </a:br>
            <a:r>
              <a:rPr lang="en-US" sz="2400" dirty="0" smtClean="0"/>
              <a:t>recognizes the header, </a:t>
            </a:r>
            <a:br>
              <a:rPr lang="en-US" sz="2400" dirty="0" smtClean="0"/>
            </a:br>
            <a:r>
              <a:rPr lang="en-US" sz="2400" dirty="0" smtClean="0"/>
              <a:t>understands the numeric values, and gives you the sort options. You will accept </a:t>
            </a:r>
            <a:br>
              <a:rPr lang="en-US" sz="2400" dirty="0" smtClean="0"/>
            </a:br>
            <a:r>
              <a:rPr lang="en-US" sz="2400" dirty="0" smtClean="0"/>
              <a:t>what Excel has selected. </a:t>
            </a:r>
            <a:br>
              <a:rPr lang="en-US" sz="2400" dirty="0" smtClean="0"/>
            </a:br>
            <a:r>
              <a:rPr lang="en-US" sz="2400" dirty="0" smtClean="0"/>
              <a:t>See the figure. Click </a:t>
            </a:r>
            <a:r>
              <a:rPr lang="en-US" sz="2400" b="1" dirty="0" smtClean="0"/>
              <a:t>OK </a:t>
            </a:r>
            <a:br>
              <a:rPr lang="en-US" sz="2400" b="1" dirty="0" smtClean="0"/>
            </a:br>
            <a:r>
              <a:rPr lang="en-US" sz="2400" dirty="0" smtClean="0"/>
              <a:t>to accept the first single </a:t>
            </a:r>
            <a:br>
              <a:rPr lang="en-US" sz="2400" dirty="0" smtClean="0"/>
            </a:br>
            <a:r>
              <a:rPr lang="en-US" sz="2400" dirty="0" smtClean="0"/>
              <a:t>sort criteria. </a:t>
            </a:r>
          </a:p>
        </p:txBody>
      </p:sp>
      <p:pic>
        <p:nvPicPr>
          <p:cNvPr id="4" name="Picture 3" descr="f0707.JPG"/>
          <p:cNvPicPr>
            <a:picLocks noChangeAspect="1"/>
          </p:cNvPicPr>
          <p:nvPr/>
        </p:nvPicPr>
        <p:blipFill>
          <a:blip r:embed="rId3"/>
          <a:stretch>
            <a:fillRect/>
          </a:stretch>
        </p:blipFill>
        <p:spPr>
          <a:xfrm>
            <a:off x="4296871" y="3200400"/>
            <a:ext cx="4389929" cy="32004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Sort Data on a Single Criterion</a:t>
            </a:r>
            <a:endParaRPr lang="en-US" dirty="0"/>
          </a:p>
        </p:txBody>
      </p:sp>
      <p:sp>
        <p:nvSpPr>
          <p:cNvPr id="6147" name="Content Placeholder 2"/>
          <p:cNvSpPr>
            <a:spLocks noGrp="1"/>
          </p:cNvSpPr>
          <p:nvPr>
            <p:ph idx="1"/>
          </p:nvPr>
        </p:nvSpPr>
        <p:spPr>
          <a:xfrm>
            <a:off x="457200" y="1600200"/>
            <a:ext cx="8229600" cy="4800600"/>
          </a:xfrm>
        </p:spPr>
        <p:txBody>
          <a:bodyPr/>
          <a:lstStyle/>
          <a:p>
            <a:pPr marL="457200" indent="-457200">
              <a:buFont typeface="+mj-lt"/>
              <a:buAutoNum type="arabicPeriod" startAt="5"/>
            </a:pPr>
            <a:r>
              <a:rPr lang="en-US" sz="2400" dirty="0" smtClean="0"/>
              <a:t>Select any cell in column A and click the </a:t>
            </a:r>
            <a:r>
              <a:rPr lang="en-US" sz="2400" b="1" dirty="0" smtClean="0"/>
              <a:t>Sort A to Z </a:t>
            </a:r>
            <a:br>
              <a:rPr lang="en-US" sz="2400" b="1" dirty="0" smtClean="0"/>
            </a:br>
            <a:r>
              <a:rPr lang="en-US" sz="2400" dirty="0" smtClean="0"/>
              <a:t>button.</a:t>
            </a:r>
            <a:r>
              <a:rPr lang="en-US" sz="2400" b="1" i="1" dirty="0" smtClean="0"/>
              <a:t> </a:t>
            </a:r>
            <a:r>
              <a:rPr lang="en-US" sz="2400" dirty="0" smtClean="0"/>
              <a:t>Data is sorted by last name. You have chosen your second single criteria of sorting alphabetically from A–Z.</a:t>
            </a:r>
          </a:p>
          <a:p>
            <a:pPr marL="457200" indent="-457200">
              <a:buFont typeface="+mj-lt"/>
              <a:buAutoNum type="arabicPeriod" startAt="5"/>
            </a:pPr>
            <a:r>
              <a:rPr lang="en-US" sz="2400" dirty="0" smtClean="0"/>
              <a:t>Select </a:t>
            </a:r>
            <a:r>
              <a:rPr lang="en-US" sz="2400" b="1" dirty="0" smtClean="0"/>
              <a:t>A2:E27 </a:t>
            </a:r>
            <a:r>
              <a:rPr lang="en-US" sz="2400" dirty="0" smtClean="0"/>
              <a:t>and click the </a:t>
            </a:r>
            <a:r>
              <a:rPr lang="en-US" sz="2400" b="1" dirty="0" smtClean="0"/>
              <a:t>Sort </a:t>
            </a:r>
            <a:r>
              <a:rPr lang="en-US" sz="2400" dirty="0" smtClean="0"/>
              <a:t>button to launch the </a:t>
            </a:r>
            <a:r>
              <a:rPr lang="en-US" sz="2400" i="1" dirty="0" smtClean="0"/>
              <a:t>Sort</a:t>
            </a:r>
            <a:r>
              <a:rPr lang="en-US" sz="2400" dirty="0" smtClean="0"/>
              <a:t> dialog box shown in the figure below. </a:t>
            </a:r>
          </a:p>
        </p:txBody>
      </p:sp>
      <p:pic>
        <p:nvPicPr>
          <p:cNvPr id="5" name="Picture 4" descr="f0708.JPG"/>
          <p:cNvPicPr>
            <a:picLocks noChangeAspect="1"/>
          </p:cNvPicPr>
          <p:nvPr/>
        </p:nvPicPr>
        <p:blipFill>
          <a:blip r:embed="rId3"/>
          <a:stretch>
            <a:fillRect/>
          </a:stretch>
        </p:blipFill>
        <p:spPr>
          <a:xfrm>
            <a:off x="3124200" y="3886200"/>
            <a:ext cx="2971800" cy="12954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6200" y="1600200"/>
            <a:ext cx="428664" cy="428664"/>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Sort Data on a Single Criterion</a:t>
            </a:r>
            <a:endParaRPr lang="en-US" dirty="0"/>
          </a:p>
        </p:txBody>
      </p:sp>
      <p:sp>
        <p:nvSpPr>
          <p:cNvPr id="6147" name="Content Placeholder 2"/>
          <p:cNvSpPr>
            <a:spLocks noGrp="1"/>
          </p:cNvSpPr>
          <p:nvPr>
            <p:ph idx="1"/>
          </p:nvPr>
        </p:nvSpPr>
        <p:spPr>
          <a:xfrm>
            <a:off x="457200" y="1600200"/>
            <a:ext cx="8229600" cy="4800600"/>
          </a:xfrm>
        </p:spPr>
        <p:txBody>
          <a:bodyPr/>
          <a:lstStyle/>
          <a:p>
            <a:pPr marL="457200" indent="-457200">
              <a:buFont typeface="+mj-lt"/>
              <a:buAutoNum type="arabicPeriod" startAt="7"/>
            </a:pPr>
            <a:r>
              <a:rPr lang="en-US" sz="2400" dirty="0" smtClean="0"/>
              <a:t>In the Column section’s </a:t>
            </a:r>
            <a:r>
              <a:rPr lang="en-US" sz="2400" i="1" dirty="0" smtClean="0"/>
              <a:t>Sort By</a:t>
            </a:r>
            <a:r>
              <a:rPr lang="en-US" sz="2400" dirty="0" smtClean="0"/>
              <a:t> box, click the </a:t>
            </a:r>
            <a:r>
              <a:rPr lang="en-US" sz="2400" b="1" dirty="0" smtClean="0"/>
              <a:t>arrow </a:t>
            </a:r>
            <a:r>
              <a:rPr lang="en-US" sz="2400" dirty="0" smtClean="0"/>
              <a:t>to activate the drop-down list and select </a:t>
            </a:r>
            <a:r>
              <a:rPr lang="en-US" sz="2400" b="1" dirty="0" smtClean="0"/>
              <a:t>Job Title</a:t>
            </a:r>
            <a:r>
              <a:rPr lang="en-US" sz="2400" dirty="0" smtClean="0"/>
              <a:t>. Click </a:t>
            </a:r>
            <a:r>
              <a:rPr lang="en-US" sz="2400" b="1" dirty="0" smtClean="0"/>
              <a:t>OK</a:t>
            </a:r>
            <a:r>
              <a:rPr lang="en-US" sz="2400" dirty="0" smtClean="0"/>
              <a:t>. You have selected the third single sort criteria. Note that your worksheet is now sorted by Job Title.</a:t>
            </a:r>
          </a:p>
          <a:p>
            <a:pPr marL="457200" indent="-457200">
              <a:buFont typeface="+mj-lt"/>
              <a:buAutoNum type="arabicPeriod" startAt="7"/>
            </a:pPr>
            <a:r>
              <a:rPr lang="en-US" sz="2400" dirty="0" smtClean="0"/>
              <a:t>Click the </a:t>
            </a:r>
            <a:r>
              <a:rPr lang="en-US" sz="2400" b="1" dirty="0" smtClean="0"/>
              <a:t>Sort </a:t>
            </a:r>
            <a:r>
              <a:rPr lang="en-US" sz="2400" dirty="0" smtClean="0"/>
              <a:t>button in the </a:t>
            </a:r>
            <a:r>
              <a:rPr lang="en-US" sz="2400" i="1" dirty="0" smtClean="0"/>
              <a:t>Sort and Filter</a:t>
            </a:r>
            <a:r>
              <a:rPr lang="en-US" sz="2400" dirty="0" smtClean="0"/>
              <a:t> group; the data range is automatically selected and the Sort dialog box opens. Select </a:t>
            </a:r>
            <a:r>
              <a:rPr lang="en-US" sz="2400" b="1" dirty="0" smtClean="0"/>
              <a:t>Hours </a:t>
            </a:r>
            <a:r>
              <a:rPr lang="en-US" sz="2400" dirty="0" smtClean="0"/>
              <a:t>in the Column section’s </a:t>
            </a:r>
            <a:r>
              <a:rPr lang="en-US" sz="2400" i="1" dirty="0" smtClean="0"/>
              <a:t>Sort By</a:t>
            </a:r>
            <a:r>
              <a:rPr lang="en-US" sz="2400" dirty="0" smtClean="0"/>
              <a:t> box. </a:t>
            </a:r>
            <a:r>
              <a:rPr lang="en-US" sz="2400" dirty="0" smtClean="0"/>
              <a:t>Change the order options to Smallest to Largest. Click </a:t>
            </a:r>
            <a:r>
              <a:rPr lang="en-US" sz="2400" b="1" dirty="0" smtClean="0"/>
              <a:t>OK</a:t>
            </a:r>
            <a:r>
              <a:rPr lang="en-US" sz="2400" dirty="0" smtClean="0"/>
              <a:t>. You have now selected you last single sort criteria. Note that your worksheet is once again sorted by the data in the Hours column.</a:t>
            </a:r>
          </a:p>
          <a:p>
            <a:r>
              <a:rPr lang="en-US" sz="2400" b="1" dirty="0" smtClean="0"/>
              <a:t>LEAVE</a:t>
            </a:r>
            <a:r>
              <a:rPr lang="en-US" sz="2400" dirty="0" smtClean="0"/>
              <a:t> the workbook open to use in the next exercise.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Sorting Data on Multiple Criteria</a:t>
            </a:r>
            <a:endParaRPr lang="en-US" dirty="0"/>
          </a:p>
        </p:txBody>
      </p:sp>
      <p:sp>
        <p:nvSpPr>
          <p:cNvPr id="6147" name="Content Placeholder 2"/>
          <p:cNvSpPr>
            <a:spLocks noGrp="1"/>
          </p:cNvSpPr>
          <p:nvPr>
            <p:ph idx="1"/>
          </p:nvPr>
        </p:nvSpPr>
        <p:spPr>
          <a:xfrm>
            <a:off x="457200" y="1600200"/>
            <a:ext cx="8229600" cy="4800600"/>
          </a:xfrm>
        </p:spPr>
        <p:txBody>
          <a:bodyPr/>
          <a:lstStyle/>
          <a:p>
            <a:r>
              <a:rPr lang="en-US" sz="2400" dirty="0" smtClean="0"/>
              <a:t>When working with large files, you often need to perform a multiple-criteria sort, for example, sorting data by more than one column. </a:t>
            </a:r>
          </a:p>
          <a:p>
            <a:r>
              <a:rPr lang="en-US" sz="2400" dirty="0" smtClean="0"/>
              <a:t>Using Excel’s Sort dialog box, you can identify each criterion by which you want to sort. </a:t>
            </a:r>
          </a:p>
          <a:p>
            <a:r>
              <a:rPr lang="en-US" sz="2400" dirty="0" smtClean="0"/>
              <a:t>In the next exercise, you will sort the </a:t>
            </a:r>
            <a:r>
              <a:rPr lang="en-US" sz="2400" dirty="0" err="1" smtClean="0"/>
              <a:t>Contoso</a:t>
            </a:r>
            <a:r>
              <a:rPr lang="en-US" sz="2400" dirty="0" smtClean="0"/>
              <a:t> employee data by job title and then sort the names alphabetically within each job category.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eaLnBrk="1" hangingPunct="1">
              <a:defRPr/>
            </a:pPr>
            <a:r>
              <a:rPr lang="en-US" dirty="0" smtClean="0"/>
              <a:t>Software Orientation: Excel’s Data Tab</a:t>
            </a:r>
          </a:p>
        </p:txBody>
      </p:sp>
      <p:sp>
        <p:nvSpPr>
          <p:cNvPr id="4099" name="Rectangle 3"/>
          <p:cNvSpPr>
            <a:spLocks noGrp="1" noChangeArrowheads="1"/>
          </p:cNvSpPr>
          <p:nvPr>
            <p:ph type="body" idx="1"/>
          </p:nvPr>
        </p:nvSpPr>
        <p:spPr>
          <a:xfrm>
            <a:off x="457200" y="1600200"/>
            <a:ext cx="8229600" cy="4876800"/>
          </a:xfrm>
        </p:spPr>
        <p:txBody>
          <a:bodyPr/>
          <a:lstStyle/>
          <a:p>
            <a:r>
              <a:rPr lang="en-US" sz="2300" dirty="0" smtClean="0"/>
              <a:t>The command groups on Excel’s Data tab, shown in the figure below, enable you to sort and filter data, convert text to columns, ensure valid data entry, conduct what-if analyses, and outline data. You can also get external data into Excel by using Data commands.</a:t>
            </a:r>
          </a:p>
          <a:p>
            <a:endParaRPr lang="en-US" sz="2300" dirty="0" smtClean="0"/>
          </a:p>
          <a:p>
            <a:endParaRPr lang="en-US" sz="2300" dirty="0" smtClean="0"/>
          </a:p>
          <a:p>
            <a:endParaRPr lang="en-US" sz="2300" dirty="0" smtClean="0"/>
          </a:p>
          <a:p>
            <a:endParaRPr lang="en-US" sz="2300" dirty="0" smtClean="0"/>
          </a:p>
          <a:p>
            <a:r>
              <a:rPr lang="en-US" sz="2300" dirty="0" smtClean="0"/>
              <a:t>In this lesson, you will learn many ways to use the command groups on Excel’s Data tab to manage spreadsheet data. Use this figure as a guide to these powerful commands. </a:t>
            </a:r>
          </a:p>
        </p:txBody>
      </p:sp>
      <p:pic>
        <p:nvPicPr>
          <p:cNvPr id="4" name="Picture 3" descr="f0701.JPG"/>
          <p:cNvPicPr>
            <a:picLocks noChangeAspect="1"/>
          </p:cNvPicPr>
          <p:nvPr/>
        </p:nvPicPr>
        <p:blipFill>
          <a:blip r:embed="rId3"/>
          <a:stretch>
            <a:fillRect/>
          </a:stretch>
        </p:blipFill>
        <p:spPr>
          <a:xfrm>
            <a:off x="1524000" y="3571875"/>
            <a:ext cx="6038850" cy="1457325"/>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Sorting Data on Multiple Criteria</a:t>
            </a:r>
            <a:endParaRPr lang="en-US" dirty="0"/>
          </a:p>
        </p:txBody>
      </p:sp>
      <p:sp>
        <p:nvSpPr>
          <p:cNvPr id="6147" name="Content Placeholder 2"/>
          <p:cNvSpPr>
            <a:spLocks noGrp="1"/>
          </p:cNvSpPr>
          <p:nvPr>
            <p:ph idx="1"/>
          </p:nvPr>
        </p:nvSpPr>
        <p:spPr>
          <a:xfrm>
            <a:off x="457200" y="1600200"/>
            <a:ext cx="8229600" cy="4800600"/>
          </a:xfrm>
        </p:spPr>
        <p:txBody>
          <a:bodyPr/>
          <a:lstStyle/>
          <a:p>
            <a:r>
              <a:rPr lang="en-US" sz="2400" dirty="0" smtClean="0"/>
              <a:t>You can continue to add levels in the Sort dialog box to expand your sort criteria, and you can delete or copy a criterion level. </a:t>
            </a:r>
          </a:p>
          <a:p>
            <a:r>
              <a:rPr lang="en-US" sz="2400" dirty="0" smtClean="0"/>
              <a:t>To change the sort order, select the criterion and click the up or down arrow. Entries higher in the list are sorted before entries lower in the list. </a:t>
            </a:r>
          </a:p>
          <a:p>
            <a:r>
              <a:rPr lang="en-US" sz="2400" dirty="0" smtClean="0"/>
              <a:t>To sort by case sensitivity, so that Excel sorts lowercase entries before uppercase </a:t>
            </a:r>
            <a:br>
              <a:rPr lang="en-US" sz="2400" dirty="0" smtClean="0"/>
            </a:br>
            <a:r>
              <a:rPr lang="en-US" sz="2400" dirty="0" smtClean="0"/>
              <a:t>entries, click the Options </a:t>
            </a:r>
            <a:br>
              <a:rPr lang="en-US" sz="2400" dirty="0" smtClean="0"/>
            </a:br>
            <a:r>
              <a:rPr lang="en-US" sz="2400" dirty="0" smtClean="0"/>
              <a:t>button in the Sort dialog box</a:t>
            </a:r>
            <a:br>
              <a:rPr lang="en-US" sz="2400" dirty="0" smtClean="0"/>
            </a:br>
            <a:r>
              <a:rPr lang="en-US" sz="2400" dirty="0" smtClean="0"/>
              <a:t>to open the Sort Options </a:t>
            </a:r>
            <a:br>
              <a:rPr lang="en-US" sz="2400" dirty="0" smtClean="0"/>
            </a:br>
            <a:r>
              <a:rPr lang="en-US" sz="2400" dirty="0" smtClean="0"/>
              <a:t>dialog box shown in the figure. </a:t>
            </a:r>
          </a:p>
        </p:txBody>
      </p:sp>
      <p:pic>
        <p:nvPicPr>
          <p:cNvPr id="4" name="Picture 3" descr="f0710.JPG"/>
          <p:cNvPicPr>
            <a:picLocks noChangeAspect="1"/>
          </p:cNvPicPr>
          <p:nvPr/>
        </p:nvPicPr>
        <p:blipFill>
          <a:blip r:embed="rId3"/>
          <a:stretch>
            <a:fillRect/>
          </a:stretch>
        </p:blipFill>
        <p:spPr>
          <a:xfrm>
            <a:off x="4724400" y="4495800"/>
            <a:ext cx="3810000" cy="128936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Sort Data on Multiple Criteria</a:t>
            </a:r>
            <a:endParaRPr lang="en-US" dirty="0"/>
          </a:p>
        </p:txBody>
      </p:sp>
      <p:sp>
        <p:nvSpPr>
          <p:cNvPr id="6147" name="Content Placeholder 2"/>
          <p:cNvSpPr>
            <a:spLocks noGrp="1"/>
          </p:cNvSpPr>
          <p:nvPr>
            <p:ph idx="1"/>
          </p:nvPr>
        </p:nvSpPr>
        <p:spPr>
          <a:xfrm>
            <a:off x="457200" y="1600200"/>
            <a:ext cx="8229600" cy="4800600"/>
          </a:xfrm>
        </p:spPr>
        <p:txBody>
          <a:bodyPr/>
          <a:lstStyle/>
          <a:p>
            <a:r>
              <a:rPr lang="en-US" sz="2400" b="1" dirty="0" smtClean="0"/>
              <a:t>USE</a:t>
            </a:r>
            <a:r>
              <a:rPr lang="en-US" sz="2400" dirty="0" smtClean="0"/>
              <a:t> the workbook from the previous exercise. </a:t>
            </a:r>
          </a:p>
          <a:p>
            <a:pPr marL="457200" indent="-457200">
              <a:buFont typeface="+mj-lt"/>
              <a:buAutoNum type="arabicPeriod"/>
            </a:pPr>
            <a:r>
              <a:rPr lang="en-US" sz="2400" dirty="0" smtClean="0"/>
              <a:t>Select the range </a:t>
            </a:r>
            <a:r>
              <a:rPr lang="en-US" sz="2400" b="1" dirty="0" smtClean="0"/>
              <a:t>A2:E27</a:t>
            </a:r>
            <a:r>
              <a:rPr lang="en-US" sz="2400" dirty="0" smtClean="0"/>
              <a:t>, if it isn’t already selected.</a:t>
            </a:r>
          </a:p>
          <a:p>
            <a:pPr marL="457200" indent="-457200">
              <a:buFont typeface="+mj-lt"/>
              <a:buAutoNum type="arabicPeriod"/>
            </a:pPr>
            <a:r>
              <a:rPr lang="en-US" sz="2400" dirty="0" smtClean="0"/>
              <a:t>Click </a:t>
            </a:r>
            <a:r>
              <a:rPr lang="en-US" sz="2400" b="1" dirty="0" smtClean="0"/>
              <a:t>Sort </a:t>
            </a:r>
            <a:r>
              <a:rPr lang="en-US" sz="2400" dirty="0" smtClean="0"/>
              <a:t>in the </a:t>
            </a:r>
            <a:r>
              <a:rPr lang="en-US" sz="2400" i="1" dirty="0" smtClean="0"/>
              <a:t>Sort and Filter</a:t>
            </a:r>
            <a:r>
              <a:rPr lang="en-US" sz="2400" dirty="0" smtClean="0"/>
              <a:t> group on the </a:t>
            </a:r>
            <a:r>
              <a:rPr lang="en-US" sz="2400" i="1" dirty="0" smtClean="0"/>
              <a:t>Data</a:t>
            </a:r>
            <a:r>
              <a:rPr lang="en-US" sz="2400" dirty="0" smtClean="0"/>
              <a:t> tab to open the dialog box.</a:t>
            </a:r>
          </a:p>
          <a:p>
            <a:pPr marL="457200" indent="-457200">
              <a:buFont typeface="+mj-lt"/>
              <a:buAutoNum type="arabicPeriod"/>
            </a:pPr>
            <a:r>
              <a:rPr lang="en-US" sz="2400" dirty="0" smtClean="0"/>
              <a:t>Select </a:t>
            </a:r>
            <a:r>
              <a:rPr lang="en-US" sz="2400" b="1" dirty="0" smtClean="0"/>
              <a:t>Job Title </a:t>
            </a:r>
            <a:r>
              <a:rPr lang="en-US" sz="2400" dirty="0" smtClean="0"/>
              <a:t>in the </a:t>
            </a:r>
            <a:r>
              <a:rPr lang="en-US" sz="2400" i="1" dirty="0" smtClean="0"/>
              <a:t>Column</a:t>
            </a:r>
            <a:r>
              <a:rPr lang="en-US" sz="2400" dirty="0" smtClean="0"/>
              <a:t> section’s </a:t>
            </a:r>
            <a:r>
              <a:rPr lang="en-US" sz="2400" i="1" dirty="0" smtClean="0"/>
              <a:t>Sort By</a:t>
            </a:r>
            <a:r>
              <a:rPr lang="en-US" sz="2400" dirty="0" smtClean="0"/>
              <a:t> box and </a:t>
            </a:r>
            <a:r>
              <a:rPr lang="en-US" sz="2400" b="1" dirty="0" smtClean="0"/>
              <a:t>A to Z</a:t>
            </a:r>
            <a:r>
              <a:rPr lang="en-US" sz="2400" dirty="0" smtClean="0"/>
              <a:t> in the </a:t>
            </a:r>
            <a:r>
              <a:rPr lang="en-US" sz="2400" i="1" dirty="0" smtClean="0"/>
              <a:t>Order</a:t>
            </a:r>
            <a:r>
              <a:rPr lang="en-US" sz="2400" dirty="0" smtClean="0"/>
              <a:t> box.</a:t>
            </a:r>
          </a:p>
          <a:p>
            <a:pPr marL="457200" indent="-457200">
              <a:buFont typeface="+mj-lt"/>
              <a:buAutoNum type="arabicPeriod"/>
            </a:pPr>
            <a:r>
              <a:rPr lang="en-US" sz="2400" dirty="0" smtClean="0"/>
              <a:t>Click the </a:t>
            </a:r>
            <a:r>
              <a:rPr lang="en-US" sz="2400" b="1" dirty="0" smtClean="0"/>
              <a:t>Add Level </a:t>
            </a:r>
            <a:r>
              <a:rPr lang="en-US" sz="2400" dirty="0" smtClean="0"/>
              <a:t>button in the dialog box to identify the second sort criteria. A new criterion line is added to the dialog box.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Sort Data on Multiple Criteria</a:t>
            </a:r>
            <a:endParaRPr lang="en-US" dirty="0"/>
          </a:p>
        </p:txBody>
      </p:sp>
      <p:sp>
        <p:nvSpPr>
          <p:cNvPr id="6147" name="Content Placeholder 2"/>
          <p:cNvSpPr>
            <a:spLocks noGrp="1"/>
          </p:cNvSpPr>
          <p:nvPr>
            <p:ph idx="1"/>
          </p:nvPr>
        </p:nvSpPr>
        <p:spPr>
          <a:xfrm>
            <a:off x="457200" y="1600200"/>
            <a:ext cx="8229600" cy="4800600"/>
          </a:xfrm>
        </p:spPr>
        <p:txBody>
          <a:bodyPr/>
          <a:lstStyle/>
          <a:p>
            <a:pPr marL="457200" indent="-457200">
              <a:buFont typeface="+mj-lt"/>
              <a:buAutoNum type="arabicPeriod" startAt="5"/>
            </a:pPr>
            <a:r>
              <a:rPr lang="en-US" sz="2400" dirty="0" smtClean="0"/>
              <a:t>In the </a:t>
            </a:r>
            <a:r>
              <a:rPr lang="en-US" sz="2400" i="1" dirty="0" smtClean="0"/>
              <a:t>Then By</a:t>
            </a:r>
            <a:r>
              <a:rPr lang="en-US" sz="2400" dirty="0" smtClean="0"/>
              <a:t> box in the </a:t>
            </a:r>
            <a:r>
              <a:rPr lang="en-US" sz="2400" i="1" dirty="0" smtClean="0"/>
              <a:t>Column</a:t>
            </a:r>
            <a:r>
              <a:rPr lang="en-US" sz="2400" dirty="0" smtClean="0"/>
              <a:t> section select </a:t>
            </a:r>
            <a:r>
              <a:rPr lang="en-US" sz="2400" b="1" dirty="0" smtClean="0"/>
              <a:t>Last Name </a:t>
            </a:r>
            <a:r>
              <a:rPr lang="en-US" sz="2400" dirty="0" smtClean="0"/>
              <a:t>as the second criterion. </a:t>
            </a:r>
            <a:r>
              <a:rPr lang="en-US" sz="2400" b="1" dirty="0" smtClean="0"/>
              <a:t>A to Z</a:t>
            </a:r>
            <a:r>
              <a:rPr lang="en-US" sz="2400" dirty="0" smtClean="0"/>
              <a:t> should be the default in the </a:t>
            </a:r>
            <a:r>
              <a:rPr lang="en-US" sz="2400" i="1" dirty="0" smtClean="0"/>
              <a:t>Order</a:t>
            </a:r>
            <a:r>
              <a:rPr lang="en-US" sz="2400" dirty="0" smtClean="0"/>
              <a:t> box as shown in the figure. </a:t>
            </a:r>
            <a:br>
              <a:rPr lang="en-US" sz="2400" dirty="0" smtClean="0"/>
            </a:br>
            <a:r>
              <a:rPr lang="en-US" sz="2400" dirty="0" smtClean="0"/>
              <a:t>Click </a:t>
            </a:r>
            <a:r>
              <a:rPr lang="en-US" sz="2400" b="1" dirty="0" smtClean="0"/>
              <a:t>OK</a:t>
            </a:r>
            <a:r>
              <a:rPr lang="en-US" sz="2400" dirty="0" smtClean="0"/>
              <a:t>. You have now sorted </a:t>
            </a:r>
            <a:br>
              <a:rPr lang="en-US" sz="2400" dirty="0" smtClean="0"/>
            </a:br>
            <a:r>
              <a:rPr lang="en-US" sz="2400" dirty="0" smtClean="0"/>
              <a:t>using multiple criteria; first by</a:t>
            </a:r>
            <a:br>
              <a:rPr lang="en-US" sz="2400" dirty="0" smtClean="0"/>
            </a:br>
            <a:r>
              <a:rPr lang="en-US" sz="2400" dirty="0" smtClean="0"/>
              <a:t>job title and then alphabetically</a:t>
            </a:r>
            <a:br>
              <a:rPr lang="en-US" sz="2400" dirty="0" smtClean="0"/>
            </a:br>
            <a:r>
              <a:rPr lang="en-US" sz="2400" dirty="0" smtClean="0"/>
              <a:t>by last name. </a:t>
            </a:r>
          </a:p>
          <a:p>
            <a:pPr marL="457200" indent="-457200">
              <a:buFont typeface="+mj-lt"/>
              <a:buAutoNum type="arabicPeriod" startAt="5"/>
            </a:pPr>
            <a:r>
              <a:rPr lang="en-US" sz="2400" b="1" dirty="0" smtClean="0"/>
              <a:t>SAVE</a:t>
            </a:r>
            <a:r>
              <a:rPr lang="en-US" sz="2400" dirty="0" smtClean="0"/>
              <a:t> the workbook. </a:t>
            </a:r>
          </a:p>
          <a:p>
            <a:r>
              <a:rPr lang="en-US" sz="2400" b="1" dirty="0" smtClean="0"/>
              <a:t>LEAVE</a:t>
            </a:r>
            <a:r>
              <a:rPr lang="en-US" sz="2400" dirty="0" smtClean="0"/>
              <a:t> the workbook open to use in the next exercise. </a:t>
            </a:r>
          </a:p>
        </p:txBody>
      </p:sp>
      <p:pic>
        <p:nvPicPr>
          <p:cNvPr id="4" name="Picture 3" descr="f0709.JPG"/>
          <p:cNvPicPr>
            <a:picLocks noChangeAspect="1"/>
          </p:cNvPicPr>
          <p:nvPr/>
        </p:nvPicPr>
        <p:blipFill>
          <a:blip r:embed="rId3"/>
          <a:stretch>
            <a:fillRect/>
          </a:stretch>
        </p:blipFill>
        <p:spPr>
          <a:xfrm>
            <a:off x="5167896" y="2895600"/>
            <a:ext cx="3442704" cy="152400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Sorting Data Using Conditional Formatting</a:t>
            </a:r>
            <a:endParaRPr lang="en-US" dirty="0"/>
          </a:p>
        </p:txBody>
      </p:sp>
      <p:sp>
        <p:nvSpPr>
          <p:cNvPr id="6147" name="Content Placeholder 2"/>
          <p:cNvSpPr>
            <a:spLocks noGrp="1"/>
          </p:cNvSpPr>
          <p:nvPr>
            <p:ph idx="1"/>
          </p:nvPr>
        </p:nvSpPr>
        <p:spPr>
          <a:xfrm>
            <a:off x="457200" y="1600200"/>
            <a:ext cx="8229600" cy="4800600"/>
          </a:xfrm>
        </p:spPr>
        <p:txBody>
          <a:bodyPr/>
          <a:lstStyle/>
          <a:p>
            <a:r>
              <a:rPr lang="en-US" sz="2400" dirty="0" smtClean="0"/>
              <a:t>If you have conditionally formatted a range of cells with an icon set, you can sort by the icon. Recall that an icon set can be used to annotate and classify data into categories.</a:t>
            </a:r>
          </a:p>
          <a:p>
            <a:r>
              <a:rPr lang="en-US" sz="2400" dirty="0" smtClean="0"/>
              <a:t>Each icon represents a range of values. For example, in a three-color arrow set, the green up arrow represents the highest values, the yellow sideways arrow represents the middle values, and the red down arrow represents the lower values.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Sorting Data Using Conditional Formatting</a:t>
            </a:r>
            <a:endParaRPr lang="en-US" dirty="0"/>
          </a:p>
        </p:txBody>
      </p:sp>
      <p:sp>
        <p:nvSpPr>
          <p:cNvPr id="6147" name="Content Placeholder 2"/>
          <p:cNvSpPr>
            <a:spLocks noGrp="1"/>
          </p:cNvSpPr>
          <p:nvPr>
            <p:ph idx="1"/>
          </p:nvPr>
        </p:nvSpPr>
        <p:spPr>
          <a:xfrm>
            <a:off x="457200" y="1600200"/>
            <a:ext cx="8229600" cy="4800600"/>
          </a:xfrm>
        </p:spPr>
        <p:txBody>
          <a:bodyPr/>
          <a:lstStyle/>
          <a:p>
            <a:r>
              <a:rPr lang="en-US" sz="2400" dirty="0" smtClean="0"/>
              <a:t>The first time you perform a sort, you must select the entire range of cells, including the column header row. </a:t>
            </a:r>
          </a:p>
          <a:p>
            <a:r>
              <a:rPr lang="en-US" sz="2400" dirty="0" smtClean="0"/>
              <a:t>When you want to sort the data using different criteria, select any cell within the data range and the entire range will be selected for the sort. </a:t>
            </a:r>
          </a:p>
          <a:p>
            <a:r>
              <a:rPr lang="en-US" sz="2400" dirty="0" smtClean="0"/>
              <a:t>You need to select the data only if you want to use a different range for a sort.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100" dirty="0" smtClean="0"/>
              <a:t>Step-by-Step: Sort Using Conditional Formatting</a:t>
            </a:r>
            <a:endParaRPr lang="en-US" sz="3100" dirty="0"/>
          </a:p>
        </p:txBody>
      </p:sp>
      <p:sp>
        <p:nvSpPr>
          <p:cNvPr id="6147" name="Content Placeholder 2"/>
          <p:cNvSpPr>
            <a:spLocks noGrp="1"/>
          </p:cNvSpPr>
          <p:nvPr>
            <p:ph idx="1"/>
          </p:nvPr>
        </p:nvSpPr>
        <p:spPr>
          <a:xfrm>
            <a:off x="457200" y="1600200"/>
            <a:ext cx="8229600" cy="4800600"/>
          </a:xfrm>
        </p:spPr>
        <p:txBody>
          <a:bodyPr/>
          <a:lstStyle/>
          <a:p>
            <a:r>
              <a:rPr lang="en-US" sz="2400" b="1" dirty="0" smtClean="0"/>
              <a:t>USE</a:t>
            </a:r>
            <a:r>
              <a:rPr lang="en-US" sz="2400" dirty="0" smtClean="0"/>
              <a:t> the workbook from the previous exercise. </a:t>
            </a:r>
          </a:p>
          <a:p>
            <a:pPr marL="457200" indent="-457200">
              <a:buFont typeface="+mj-lt"/>
              <a:buAutoNum type="arabicPeriod"/>
            </a:pPr>
            <a:r>
              <a:rPr lang="en-US" sz="2400" dirty="0" smtClean="0"/>
              <a:t>On the </a:t>
            </a:r>
            <a:r>
              <a:rPr lang="en-US" sz="2400" i="1" dirty="0" smtClean="0"/>
              <a:t>Home</a:t>
            </a:r>
            <a:r>
              <a:rPr lang="en-US" sz="2400" dirty="0" smtClean="0"/>
              <a:t> tab, click </a:t>
            </a:r>
            <a:r>
              <a:rPr lang="en-US" sz="2400" b="1" dirty="0" smtClean="0"/>
              <a:t>Find &amp; Select </a:t>
            </a:r>
            <a:r>
              <a:rPr lang="en-US" sz="2400" dirty="0" smtClean="0"/>
              <a:t>in the </a:t>
            </a:r>
            <a:r>
              <a:rPr lang="en-US" sz="2400" i="1" dirty="0" smtClean="0"/>
              <a:t>Editing</a:t>
            </a:r>
            <a:r>
              <a:rPr lang="en-US" sz="2400" dirty="0" smtClean="0"/>
              <a:t> command group, and click </a:t>
            </a:r>
            <a:r>
              <a:rPr lang="en-US" sz="2400" b="1" dirty="0" smtClean="0"/>
              <a:t>Conditional Formatting </a:t>
            </a:r>
            <a:r>
              <a:rPr lang="en-US" sz="2400" dirty="0" smtClean="0"/>
              <a:t>in the drop-down menu. A message is returned that no cells in the worksheet contain conditional formatting. Click </a:t>
            </a:r>
            <a:r>
              <a:rPr lang="en-US" sz="2400" b="1" dirty="0" smtClean="0"/>
              <a:t>OK </a:t>
            </a:r>
            <a:r>
              <a:rPr lang="en-US" sz="2400" dirty="0" smtClean="0"/>
              <a:t>to close the message box. This step is to make sure there are no conditional formatting rules in place.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100" dirty="0" smtClean="0"/>
              <a:t>Step-by-Step: Sort Using Conditional Formatting</a:t>
            </a:r>
            <a:endParaRPr lang="en-US" sz="3100" dirty="0"/>
          </a:p>
        </p:txBody>
      </p:sp>
      <p:sp>
        <p:nvSpPr>
          <p:cNvPr id="6147" name="Content Placeholder 2"/>
          <p:cNvSpPr>
            <a:spLocks noGrp="1"/>
          </p:cNvSpPr>
          <p:nvPr>
            <p:ph idx="1"/>
          </p:nvPr>
        </p:nvSpPr>
        <p:spPr>
          <a:xfrm>
            <a:off x="457200" y="1600200"/>
            <a:ext cx="8229600" cy="4800600"/>
          </a:xfrm>
        </p:spPr>
        <p:txBody>
          <a:bodyPr/>
          <a:lstStyle/>
          <a:p>
            <a:pPr marL="457200" indent="-457200">
              <a:buFont typeface="+mj-lt"/>
              <a:buAutoNum type="arabicPeriod" startAt="2"/>
            </a:pPr>
            <a:r>
              <a:rPr lang="en-US" sz="2400" dirty="0" smtClean="0"/>
              <a:t>Select </a:t>
            </a:r>
            <a:r>
              <a:rPr lang="en-US" sz="2400" b="1" dirty="0" smtClean="0"/>
              <a:t>D3:D27</a:t>
            </a:r>
            <a:r>
              <a:rPr lang="en-US" sz="2400" dirty="0" smtClean="0"/>
              <a:t>. </a:t>
            </a:r>
            <a:r>
              <a:rPr lang="en-US" sz="2400" dirty="0" smtClean="0"/>
              <a:t>Click </a:t>
            </a:r>
            <a:r>
              <a:rPr lang="en-US" sz="2400" b="1" dirty="0" smtClean="0"/>
              <a:t>Conditional Formatting </a:t>
            </a:r>
            <a:r>
              <a:rPr lang="en-US" sz="2400" dirty="0" smtClean="0"/>
              <a:t>in the </a:t>
            </a:r>
            <a:r>
              <a:rPr lang="en-US" sz="2400" i="1" dirty="0" smtClean="0"/>
              <a:t>Styles</a:t>
            </a:r>
            <a:r>
              <a:rPr lang="en-US" sz="2400" dirty="0" smtClean="0"/>
              <a:t> group, and then open the </a:t>
            </a:r>
            <a:r>
              <a:rPr lang="en-US" sz="2400" b="1" dirty="0" smtClean="0"/>
              <a:t>Icon Sets </a:t>
            </a:r>
            <a:r>
              <a:rPr lang="en-US" sz="2400" dirty="0" smtClean="0"/>
              <a:t>gallery. See the figure below.  </a:t>
            </a:r>
          </a:p>
        </p:txBody>
      </p:sp>
      <p:pic>
        <p:nvPicPr>
          <p:cNvPr id="4" name="Picture 3" descr="f0711.JPG"/>
          <p:cNvPicPr>
            <a:picLocks noChangeAspect="1"/>
          </p:cNvPicPr>
          <p:nvPr/>
        </p:nvPicPr>
        <p:blipFill>
          <a:blip r:embed="rId3"/>
          <a:stretch>
            <a:fillRect/>
          </a:stretch>
        </p:blipFill>
        <p:spPr>
          <a:xfrm>
            <a:off x="2514600" y="3048000"/>
            <a:ext cx="4371975" cy="302895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100" dirty="0" smtClean="0"/>
              <a:t>Step-by-Step: Sort Using Conditional Formatting</a:t>
            </a:r>
            <a:endParaRPr lang="en-US" sz="3100" dirty="0"/>
          </a:p>
        </p:txBody>
      </p:sp>
      <p:sp>
        <p:nvSpPr>
          <p:cNvPr id="6147" name="Content Placeholder 2"/>
          <p:cNvSpPr>
            <a:spLocks noGrp="1"/>
          </p:cNvSpPr>
          <p:nvPr>
            <p:ph idx="1"/>
          </p:nvPr>
        </p:nvSpPr>
        <p:spPr>
          <a:xfrm>
            <a:off x="457200" y="1600200"/>
            <a:ext cx="8229600" cy="4800600"/>
          </a:xfrm>
        </p:spPr>
        <p:txBody>
          <a:bodyPr/>
          <a:lstStyle/>
          <a:p>
            <a:pPr marL="457200" indent="-457200">
              <a:buFont typeface="+mj-lt"/>
              <a:buAutoNum type="arabicPeriod" startAt="3"/>
            </a:pPr>
            <a:r>
              <a:rPr lang="en-US" sz="2400" dirty="0" smtClean="0"/>
              <a:t>Click the </a:t>
            </a:r>
            <a:r>
              <a:rPr lang="en-US" sz="2400" b="1" dirty="0" smtClean="0"/>
              <a:t>3 Arrows icon set</a:t>
            </a:r>
            <a:r>
              <a:rPr lang="en-US" sz="2400" dirty="0" smtClean="0"/>
              <a:t>. Each value in the selected column now has an arrow that represents whether the value falls within the high, middle, or low range of your data.</a:t>
            </a:r>
          </a:p>
          <a:p>
            <a:pPr marL="457200" indent="-457200">
              <a:buFont typeface="+mj-lt"/>
              <a:buAutoNum type="arabicPeriod" startAt="3"/>
            </a:pPr>
            <a:r>
              <a:rPr lang="en-US" sz="2400" dirty="0" smtClean="0"/>
              <a:t>Select </a:t>
            </a:r>
            <a:r>
              <a:rPr lang="en-US" sz="2400" b="1" dirty="0" smtClean="0"/>
              <a:t>A3:E27</a:t>
            </a:r>
            <a:r>
              <a:rPr lang="en-US" sz="2400" dirty="0" smtClean="0"/>
              <a:t>. </a:t>
            </a:r>
            <a:r>
              <a:rPr lang="en-US" sz="2400" dirty="0" smtClean="0"/>
              <a:t>On the </a:t>
            </a:r>
            <a:r>
              <a:rPr lang="en-US" sz="2400" i="1" dirty="0" smtClean="0"/>
              <a:t>Home</a:t>
            </a:r>
            <a:r>
              <a:rPr lang="en-US" sz="2400" dirty="0" smtClean="0"/>
              <a:t> tab, </a:t>
            </a:r>
            <a:br>
              <a:rPr lang="en-US" sz="2400" dirty="0" smtClean="0"/>
            </a:br>
            <a:r>
              <a:rPr lang="en-US" sz="2400" dirty="0" smtClean="0"/>
              <a:t>click </a:t>
            </a:r>
            <a:r>
              <a:rPr lang="en-US" sz="2400" b="1" dirty="0" smtClean="0"/>
              <a:t>Sort &amp; Filter </a:t>
            </a:r>
            <a:r>
              <a:rPr lang="en-US" sz="2400" dirty="0" smtClean="0"/>
              <a:t>and then click </a:t>
            </a:r>
            <a:br>
              <a:rPr lang="en-US" sz="2400" dirty="0" smtClean="0"/>
            </a:br>
            <a:r>
              <a:rPr lang="en-US" sz="2400" b="1" dirty="0" smtClean="0"/>
              <a:t>Custom Sort </a:t>
            </a:r>
            <a:r>
              <a:rPr lang="en-US" sz="2400" dirty="0" smtClean="0"/>
              <a:t>(see the figure); the </a:t>
            </a:r>
            <a:br>
              <a:rPr lang="en-US" sz="2400" dirty="0" smtClean="0"/>
            </a:br>
            <a:r>
              <a:rPr lang="en-US" sz="2400" i="1" dirty="0" smtClean="0"/>
              <a:t>Sort</a:t>
            </a:r>
            <a:r>
              <a:rPr lang="en-US" sz="2400" dirty="0" smtClean="0"/>
              <a:t> dialog box opens. </a:t>
            </a:r>
          </a:p>
        </p:txBody>
      </p:sp>
      <p:pic>
        <p:nvPicPr>
          <p:cNvPr id="5" name="Picture 4" descr="f0712.JPG"/>
          <p:cNvPicPr>
            <a:picLocks noChangeAspect="1"/>
          </p:cNvPicPr>
          <p:nvPr/>
        </p:nvPicPr>
        <p:blipFill>
          <a:blip r:embed="rId3"/>
          <a:stretch>
            <a:fillRect/>
          </a:stretch>
        </p:blipFill>
        <p:spPr>
          <a:xfrm>
            <a:off x="5486400" y="3105150"/>
            <a:ext cx="3134688" cy="192405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100" dirty="0" smtClean="0"/>
              <a:t>Step-by-Step: Sort Using Conditional Formatting</a:t>
            </a:r>
            <a:endParaRPr lang="en-US" sz="3100" dirty="0"/>
          </a:p>
        </p:txBody>
      </p:sp>
      <p:sp>
        <p:nvSpPr>
          <p:cNvPr id="6147" name="Content Placeholder 2"/>
          <p:cNvSpPr>
            <a:spLocks noGrp="1"/>
          </p:cNvSpPr>
          <p:nvPr>
            <p:ph idx="1"/>
          </p:nvPr>
        </p:nvSpPr>
        <p:spPr>
          <a:xfrm>
            <a:off x="457200" y="1600200"/>
            <a:ext cx="8229600" cy="4800600"/>
          </a:xfrm>
        </p:spPr>
        <p:txBody>
          <a:bodyPr/>
          <a:lstStyle/>
          <a:p>
            <a:pPr marL="457200" indent="-457200">
              <a:buFont typeface="+mj-lt"/>
              <a:buAutoNum type="arabicPeriod" startAt="5"/>
            </a:pPr>
            <a:r>
              <a:rPr lang="en-US" sz="2300" dirty="0" smtClean="0"/>
              <a:t>Select </a:t>
            </a:r>
            <a:r>
              <a:rPr lang="en-US" sz="2300" b="1" dirty="0" smtClean="0"/>
              <a:t>Hours </a:t>
            </a:r>
            <a:r>
              <a:rPr lang="en-US" sz="2300" dirty="0" smtClean="0"/>
              <a:t>in the </a:t>
            </a:r>
            <a:r>
              <a:rPr lang="en-US" sz="2300" i="1" dirty="0" smtClean="0"/>
              <a:t>Sort </a:t>
            </a:r>
            <a:br>
              <a:rPr lang="en-US" sz="2300" i="1" dirty="0" smtClean="0"/>
            </a:br>
            <a:r>
              <a:rPr lang="en-US" sz="2300" i="1" dirty="0" smtClean="0"/>
              <a:t>By</a:t>
            </a:r>
            <a:r>
              <a:rPr lang="en-US" sz="2300" dirty="0" smtClean="0"/>
              <a:t> box. Select </a:t>
            </a:r>
            <a:r>
              <a:rPr lang="en-US" sz="2300" b="1" dirty="0" smtClean="0"/>
              <a:t>Cell Icon </a:t>
            </a:r>
            <a:r>
              <a:rPr lang="en-US" sz="2300" dirty="0" smtClean="0"/>
              <a:t/>
            </a:r>
            <a:br>
              <a:rPr lang="en-US" sz="2300" dirty="0" smtClean="0"/>
            </a:br>
            <a:r>
              <a:rPr lang="en-US" sz="2300" dirty="0" smtClean="0"/>
              <a:t>in the </a:t>
            </a:r>
            <a:r>
              <a:rPr lang="en-US" sz="2300" i="1" dirty="0" smtClean="0"/>
              <a:t>Sort On</a:t>
            </a:r>
            <a:r>
              <a:rPr lang="en-US" sz="2300" dirty="0" smtClean="0"/>
              <a:t> section’s </a:t>
            </a:r>
            <a:br>
              <a:rPr lang="en-US" sz="2300" dirty="0" smtClean="0"/>
            </a:br>
            <a:r>
              <a:rPr lang="en-US" sz="2300" dirty="0" smtClean="0"/>
              <a:t>drop-down list. Click the </a:t>
            </a:r>
            <a:br>
              <a:rPr lang="en-US" sz="2300" dirty="0" smtClean="0"/>
            </a:br>
            <a:r>
              <a:rPr lang="en-US" sz="2300" b="1" dirty="0" smtClean="0"/>
              <a:t>green arrow </a:t>
            </a:r>
            <a:r>
              <a:rPr lang="en-US" sz="2300" dirty="0" smtClean="0"/>
              <a:t>under </a:t>
            </a:r>
            <a:r>
              <a:rPr lang="en-US" sz="2300" i="1" dirty="0" smtClean="0"/>
              <a:t>Order</a:t>
            </a:r>
            <a:r>
              <a:rPr lang="en-US" sz="2300" dirty="0" smtClean="0"/>
              <a:t> </a:t>
            </a:r>
            <a:br>
              <a:rPr lang="en-US" sz="2300" dirty="0" smtClean="0"/>
            </a:br>
            <a:r>
              <a:rPr lang="en-US" sz="2300" dirty="0" smtClean="0"/>
              <a:t>(see the figure).</a:t>
            </a:r>
          </a:p>
          <a:p>
            <a:pPr marL="457200" indent="-457200">
              <a:buFont typeface="+mj-lt"/>
              <a:buAutoNum type="arabicPeriod" startAt="5"/>
            </a:pPr>
            <a:r>
              <a:rPr lang="en-US" sz="2300" dirty="0" smtClean="0"/>
              <a:t>Select </a:t>
            </a:r>
            <a:r>
              <a:rPr lang="en-US" sz="2300" b="1" dirty="0" smtClean="0"/>
              <a:t>Hours </a:t>
            </a:r>
            <a:r>
              <a:rPr lang="en-US" sz="2300" dirty="0" smtClean="0"/>
              <a:t>in the </a:t>
            </a:r>
            <a:r>
              <a:rPr lang="en-US" sz="2300" i="1" dirty="0" smtClean="0"/>
              <a:t>Then by</a:t>
            </a:r>
            <a:r>
              <a:rPr lang="en-US" sz="2300" dirty="0" smtClean="0"/>
              <a:t> box. Select </a:t>
            </a:r>
            <a:r>
              <a:rPr lang="en-US" sz="2300" b="1" dirty="0" smtClean="0"/>
              <a:t>Cell Icon </a:t>
            </a:r>
            <a:r>
              <a:rPr lang="en-US" sz="2300" dirty="0" smtClean="0"/>
              <a:t>under </a:t>
            </a:r>
            <a:r>
              <a:rPr lang="en-US" sz="2300" i="1" dirty="0" smtClean="0"/>
              <a:t>Sort On</a:t>
            </a:r>
            <a:r>
              <a:rPr lang="en-US" sz="2300" dirty="0" smtClean="0"/>
              <a:t> and accept the yellow arrow and </a:t>
            </a:r>
            <a:r>
              <a:rPr lang="en-US" sz="2300" b="1" dirty="0" smtClean="0"/>
              <a:t>On top </a:t>
            </a:r>
            <a:r>
              <a:rPr lang="en-US" sz="2300" dirty="0" smtClean="0"/>
              <a:t>in the </a:t>
            </a:r>
            <a:r>
              <a:rPr lang="en-US" sz="2300" i="1" dirty="0" smtClean="0"/>
              <a:t>Order</a:t>
            </a:r>
            <a:r>
              <a:rPr lang="en-US" sz="2300" dirty="0" smtClean="0"/>
              <a:t> field. Click </a:t>
            </a:r>
            <a:r>
              <a:rPr lang="en-US" sz="2300" b="1" dirty="0" smtClean="0"/>
              <a:t>OK</a:t>
            </a:r>
            <a:r>
              <a:rPr lang="en-US" sz="2300" dirty="0" smtClean="0"/>
              <a:t>. Data sorts by icon set. The criteria caused the data to sort first by the Green arrow Icon and then by the Yellow.</a:t>
            </a:r>
          </a:p>
          <a:p>
            <a:pPr marL="457200" indent="-457200">
              <a:buFont typeface="+mj-lt"/>
              <a:buAutoNum type="arabicPeriod" startAt="5"/>
            </a:pPr>
            <a:r>
              <a:rPr lang="en-US" sz="2300" b="1" dirty="0" smtClean="0"/>
              <a:t>SAVE</a:t>
            </a:r>
            <a:r>
              <a:rPr lang="en-US" sz="2300" dirty="0" smtClean="0"/>
              <a:t> your workbook as </a:t>
            </a:r>
            <a:r>
              <a:rPr lang="en-US" sz="2300" b="1" i="1" dirty="0" err="1" smtClean="0"/>
              <a:t>Contoso</a:t>
            </a:r>
            <a:r>
              <a:rPr lang="en-US" sz="2300" b="1" i="1" dirty="0" smtClean="0"/>
              <a:t> Icons</a:t>
            </a:r>
            <a:r>
              <a:rPr lang="en-US" sz="2300" dirty="0" smtClean="0"/>
              <a:t>. </a:t>
            </a:r>
            <a:r>
              <a:rPr lang="en-US" sz="2300" b="1" dirty="0" smtClean="0"/>
              <a:t>CLOSE</a:t>
            </a:r>
            <a:r>
              <a:rPr lang="en-US" sz="2300" dirty="0" smtClean="0"/>
              <a:t> the workbook.</a:t>
            </a:r>
          </a:p>
          <a:p>
            <a:r>
              <a:rPr lang="en-US" sz="2300" b="1" dirty="0" smtClean="0"/>
              <a:t>LEAVE</a:t>
            </a:r>
            <a:r>
              <a:rPr lang="en-US" sz="2300" dirty="0" smtClean="0"/>
              <a:t> Excel open to use in the next exercise.</a:t>
            </a:r>
            <a:r>
              <a:rPr lang="en-US" sz="2400" dirty="0" smtClean="0"/>
              <a:t> </a:t>
            </a:r>
          </a:p>
        </p:txBody>
      </p:sp>
      <p:pic>
        <p:nvPicPr>
          <p:cNvPr id="6" name="Picture 5" descr="f0713.JPG"/>
          <p:cNvPicPr>
            <a:picLocks noChangeAspect="1"/>
          </p:cNvPicPr>
          <p:nvPr/>
        </p:nvPicPr>
        <p:blipFill>
          <a:blip r:embed="rId3"/>
          <a:stretch>
            <a:fillRect/>
          </a:stretch>
        </p:blipFill>
        <p:spPr>
          <a:xfrm>
            <a:off x="4114800" y="1828799"/>
            <a:ext cx="4524375" cy="1845865"/>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Sorting Data Using Cell Attributes</a:t>
            </a:r>
            <a:endParaRPr lang="en-US" dirty="0"/>
          </a:p>
        </p:txBody>
      </p:sp>
      <p:sp>
        <p:nvSpPr>
          <p:cNvPr id="6147" name="Content Placeholder 2"/>
          <p:cNvSpPr>
            <a:spLocks noGrp="1"/>
          </p:cNvSpPr>
          <p:nvPr>
            <p:ph idx="1"/>
          </p:nvPr>
        </p:nvSpPr>
        <p:spPr>
          <a:xfrm>
            <a:off x="457200" y="1600200"/>
            <a:ext cx="8229600" cy="4800600"/>
          </a:xfrm>
        </p:spPr>
        <p:txBody>
          <a:bodyPr/>
          <a:lstStyle/>
          <a:p>
            <a:r>
              <a:rPr lang="en-US" sz="2200" dirty="0" smtClean="0"/>
              <a:t>If you have formatted a range of cells by cell color or by font color, you can create a custom sort to sort by colors. </a:t>
            </a:r>
          </a:p>
          <a:p>
            <a:r>
              <a:rPr lang="en-US" sz="2200" dirty="0" smtClean="0"/>
              <a:t>In the next exercise, you learn to sort by cell attribute (in this case, color) using the Sort dialog box to select the order in which you want the colors sorted. </a:t>
            </a:r>
          </a:p>
          <a:p>
            <a:r>
              <a:rPr lang="en-US" sz="2200" dirty="0" smtClean="0"/>
              <a:t>At </a:t>
            </a:r>
            <a:r>
              <a:rPr lang="en-US" sz="2200" dirty="0" err="1" smtClean="0"/>
              <a:t>Contoso</a:t>
            </a:r>
            <a:r>
              <a:rPr lang="en-US" sz="2200" dirty="0" smtClean="0"/>
              <a:t>, Ltd., each medical assistant is assigned to work with a specific physician. To assist with scheduling, the office manager created the </a:t>
            </a:r>
            <a:r>
              <a:rPr lang="en-US" sz="2200" i="1" dirty="0" smtClean="0"/>
              <a:t>MA Assignments </a:t>
            </a:r>
            <a:r>
              <a:rPr lang="en-US" sz="2200" dirty="0" smtClean="0"/>
              <a:t>worksheet with color-coded assignments for the physician/medical assistant. The color coding serves as a reminder that the two must be scheduled for the same days and hours when the weekly schedule is created. Color coding enables you to sort the data so that the work assignments are grouped for the physician and his or her medical assistant.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eaLnBrk="1" hangingPunct="1">
              <a:defRPr/>
            </a:pPr>
            <a:r>
              <a:rPr lang="en-US" dirty="0" smtClean="0"/>
              <a:t>Ensuring Your Data’s Integrity</a:t>
            </a:r>
          </a:p>
        </p:txBody>
      </p:sp>
      <p:sp>
        <p:nvSpPr>
          <p:cNvPr id="4099" name="Rectangle 3"/>
          <p:cNvSpPr>
            <a:spLocks noGrp="1" noChangeArrowheads="1"/>
          </p:cNvSpPr>
          <p:nvPr>
            <p:ph type="body" idx="1"/>
          </p:nvPr>
        </p:nvSpPr>
        <p:spPr>
          <a:xfrm>
            <a:off x="457200" y="1600200"/>
            <a:ext cx="8229600" cy="4876800"/>
          </a:xfrm>
        </p:spPr>
        <p:txBody>
          <a:bodyPr/>
          <a:lstStyle/>
          <a:p>
            <a:r>
              <a:rPr lang="en-US" sz="2400" dirty="0" smtClean="0"/>
              <a:t>Ensuring valid data entry is an important task for Excel users. In many worksheets that you create, other users may enter data to get desired calculations and results.</a:t>
            </a:r>
          </a:p>
          <a:p>
            <a:r>
              <a:rPr lang="en-US" sz="2400" dirty="0" smtClean="0"/>
              <a:t>Restricting the type of data that can be entered in a cell is one way to ensure data integrity. You may want to restrict data entry to a certain range of dates, limit choices by using a drop-down list, or make sure that only positive whole numbers are entered. </a:t>
            </a:r>
          </a:p>
          <a:p>
            <a:r>
              <a:rPr lang="en-US" sz="2400" dirty="0" smtClean="0"/>
              <a:t>And, because it’s not uncommon for users to inadvertently enter duplicate rows of information in lengthy spreadsheets, you need to have a mechanism for finding and eliminating duplicate information. </a:t>
            </a:r>
            <a:endParaRPr lang="en-US" sz="2400" dirty="0"/>
          </a:p>
        </p:txBody>
      </p:sp>
    </p:spTree>
    <p:extLst>
      <p:ext uri="{BB962C8B-B14F-4D97-AF65-F5344CB8AC3E}">
        <p14:creationId xmlns:p14="http://schemas.microsoft.com/office/powerpoint/2010/main" val="1997094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Sorting Data Using Cell Attributes</a:t>
            </a:r>
            <a:endParaRPr lang="en-US" dirty="0"/>
          </a:p>
        </p:txBody>
      </p:sp>
      <p:sp>
        <p:nvSpPr>
          <p:cNvPr id="6147" name="Content Placeholder 2"/>
          <p:cNvSpPr>
            <a:spLocks noGrp="1"/>
          </p:cNvSpPr>
          <p:nvPr>
            <p:ph idx="1"/>
          </p:nvPr>
        </p:nvSpPr>
        <p:spPr>
          <a:xfrm>
            <a:off x="457200" y="1600200"/>
            <a:ext cx="8229600" cy="4800600"/>
          </a:xfrm>
        </p:spPr>
        <p:txBody>
          <a:bodyPr/>
          <a:lstStyle/>
          <a:p>
            <a:r>
              <a:rPr lang="en-US" sz="2400" dirty="0" smtClean="0"/>
              <a:t>Most sort operations are by columns, but you can custom sort by rows. Create a custom sort by clicking Options on the Sort dialog box. You can then choose </a:t>
            </a:r>
            <a:r>
              <a:rPr lang="en-US" sz="2400" i="1" dirty="0" smtClean="0"/>
              <a:t>Sort left to right </a:t>
            </a:r>
            <a:r>
              <a:rPr lang="en-US" sz="2400" dirty="0" smtClean="0"/>
              <a:t>under Orientation. </a:t>
            </a:r>
          </a:p>
          <a:p>
            <a:r>
              <a:rPr lang="en-US" sz="2400" dirty="0" smtClean="0"/>
              <a:t>Sort criteria are saved with the workbook so that you can reapply the sort each time the workbook is opened. The following table </a:t>
            </a:r>
            <a:br>
              <a:rPr lang="en-US" sz="2400" dirty="0" smtClean="0"/>
            </a:br>
            <a:r>
              <a:rPr lang="en-US" sz="2400" dirty="0" smtClean="0"/>
              <a:t>summarizes Excel’s</a:t>
            </a:r>
            <a:br>
              <a:rPr lang="en-US" sz="2400" dirty="0" smtClean="0"/>
            </a:br>
            <a:r>
              <a:rPr lang="en-US" sz="2400" dirty="0" smtClean="0"/>
              <a:t>default ascending </a:t>
            </a:r>
            <a:br>
              <a:rPr lang="en-US" sz="2400" dirty="0" smtClean="0"/>
            </a:br>
            <a:r>
              <a:rPr lang="en-US" sz="2400" dirty="0" smtClean="0"/>
              <a:t>sort orders. The </a:t>
            </a:r>
            <a:br>
              <a:rPr lang="en-US" sz="2400" dirty="0" smtClean="0"/>
            </a:br>
            <a:r>
              <a:rPr lang="en-US" sz="2400" dirty="0" smtClean="0"/>
              <a:t>order is reversed </a:t>
            </a:r>
            <a:br>
              <a:rPr lang="en-US" sz="2400" dirty="0" smtClean="0"/>
            </a:br>
            <a:r>
              <a:rPr lang="en-US" sz="2400" dirty="0" smtClean="0"/>
              <a:t>for a descending </a:t>
            </a:r>
            <a:br>
              <a:rPr lang="en-US" sz="2400" dirty="0" smtClean="0"/>
            </a:br>
            <a:r>
              <a:rPr lang="en-US" sz="2400" dirty="0" smtClean="0"/>
              <a:t>sort. </a:t>
            </a:r>
            <a:endParaRPr lang="en-US" sz="2200" dirty="0" smtClean="0"/>
          </a:p>
        </p:txBody>
      </p:sp>
      <p:pic>
        <p:nvPicPr>
          <p:cNvPr id="4" name="Picture 3" descr="t0701.JPG"/>
          <p:cNvPicPr>
            <a:picLocks noChangeAspect="1"/>
          </p:cNvPicPr>
          <p:nvPr/>
        </p:nvPicPr>
        <p:blipFill>
          <a:blip r:embed="rId3"/>
          <a:stretch>
            <a:fillRect/>
          </a:stretch>
        </p:blipFill>
        <p:spPr>
          <a:xfrm>
            <a:off x="3505200" y="4028364"/>
            <a:ext cx="4953000" cy="1978989"/>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Sort Data Using Cell Attributes</a:t>
            </a:r>
            <a:endParaRPr lang="en-US" dirty="0"/>
          </a:p>
        </p:txBody>
      </p:sp>
      <p:sp>
        <p:nvSpPr>
          <p:cNvPr id="6147" name="Content Placeholder 2"/>
          <p:cNvSpPr>
            <a:spLocks noGrp="1"/>
          </p:cNvSpPr>
          <p:nvPr>
            <p:ph idx="1"/>
          </p:nvPr>
        </p:nvSpPr>
        <p:spPr>
          <a:xfrm>
            <a:off x="457200" y="1600200"/>
            <a:ext cx="8229600" cy="4800600"/>
          </a:xfrm>
        </p:spPr>
        <p:txBody>
          <a:bodyPr/>
          <a:lstStyle/>
          <a:p>
            <a:r>
              <a:rPr lang="en-US" sz="2400" b="1" dirty="0" smtClean="0"/>
              <a:t>OPEN</a:t>
            </a:r>
            <a:r>
              <a:rPr lang="en-US" sz="2400" dirty="0" smtClean="0"/>
              <a:t> the </a:t>
            </a:r>
            <a:r>
              <a:rPr lang="en-US" sz="2400" b="1" i="1" dirty="0" smtClean="0"/>
              <a:t>MA Assignments</a:t>
            </a:r>
            <a:r>
              <a:rPr lang="en-US" sz="2400" dirty="0" smtClean="0"/>
              <a:t> data file for this lesson. </a:t>
            </a:r>
          </a:p>
          <a:p>
            <a:pPr marL="457200" indent="-457200">
              <a:buFont typeface="+mj-lt"/>
              <a:buAutoNum type="arabicPeriod"/>
            </a:pPr>
            <a:r>
              <a:rPr lang="en-US" sz="2400" dirty="0" smtClean="0"/>
              <a:t>Select the entire data range (including the column headings). On the </a:t>
            </a:r>
            <a:r>
              <a:rPr lang="en-US" sz="2400" i="1" dirty="0" smtClean="0"/>
              <a:t>Data</a:t>
            </a:r>
            <a:r>
              <a:rPr lang="en-US" sz="2400" dirty="0" smtClean="0"/>
              <a:t> tab, click </a:t>
            </a:r>
            <a:r>
              <a:rPr lang="en-US" sz="2400" b="1" dirty="0" smtClean="0"/>
              <a:t>Sort</a:t>
            </a:r>
            <a:r>
              <a:rPr lang="en-US" sz="2400" dirty="0" smtClean="0"/>
              <a:t>.</a:t>
            </a:r>
          </a:p>
          <a:p>
            <a:pPr marL="457200" indent="-457200">
              <a:buFont typeface="+mj-lt"/>
              <a:buAutoNum type="arabicPeriod"/>
            </a:pPr>
            <a:r>
              <a:rPr lang="en-US" sz="2400" dirty="0" smtClean="0"/>
              <a:t>In the </a:t>
            </a:r>
            <a:r>
              <a:rPr lang="en-US" sz="2400" i="1" dirty="0" smtClean="0"/>
              <a:t>Sort</a:t>
            </a:r>
            <a:r>
              <a:rPr lang="en-US" sz="2400" dirty="0" smtClean="0"/>
              <a:t> dialog box, accept </a:t>
            </a:r>
            <a:r>
              <a:rPr lang="en-US" sz="2400" b="1" dirty="0" smtClean="0"/>
              <a:t>Last Name</a:t>
            </a:r>
            <a:r>
              <a:rPr lang="en-US" sz="2400" dirty="0" smtClean="0"/>
              <a:t> in the </a:t>
            </a:r>
            <a:r>
              <a:rPr lang="en-US" sz="2400" i="1" dirty="0" smtClean="0"/>
              <a:t>Sort By</a:t>
            </a:r>
            <a:r>
              <a:rPr lang="en-US" sz="2400" dirty="0" smtClean="0"/>
              <a:t> box. Under </a:t>
            </a:r>
            <a:r>
              <a:rPr lang="en-US" sz="2400" i="1" dirty="0" smtClean="0"/>
              <a:t>Sort On</a:t>
            </a:r>
            <a:r>
              <a:rPr lang="en-US" sz="2400" dirty="0" smtClean="0"/>
              <a:t>, select </a:t>
            </a:r>
            <a:r>
              <a:rPr lang="en-US" sz="2400" b="1" dirty="0" smtClean="0"/>
              <a:t>Cell Color</a:t>
            </a:r>
            <a:r>
              <a:rPr lang="en-US" sz="2400" dirty="0" smtClean="0"/>
              <a:t>.</a:t>
            </a:r>
          </a:p>
          <a:p>
            <a:pPr marL="457200" indent="-457200">
              <a:buFont typeface="+mj-lt"/>
              <a:buAutoNum type="arabicPeriod"/>
            </a:pPr>
            <a:r>
              <a:rPr lang="en-US" sz="2400" dirty="0" smtClean="0"/>
              <a:t>Under </a:t>
            </a:r>
            <a:r>
              <a:rPr lang="en-US" sz="2400" i="1" dirty="0" smtClean="0"/>
              <a:t>Order</a:t>
            </a:r>
            <a:r>
              <a:rPr lang="en-US" sz="2400" dirty="0" smtClean="0"/>
              <a:t>, select </a:t>
            </a:r>
            <a:r>
              <a:rPr lang="en-US" sz="2400" b="1" dirty="0" smtClean="0"/>
              <a:t>Pink </a:t>
            </a:r>
            <a:r>
              <a:rPr lang="en-US" sz="2400" dirty="0" smtClean="0"/>
              <a:t>and </a:t>
            </a:r>
            <a:r>
              <a:rPr lang="en-US" sz="2400" b="1" dirty="0" smtClean="0"/>
              <a:t>On Top</a:t>
            </a:r>
            <a:r>
              <a:rPr lang="en-US" sz="2400" dirty="0" smtClean="0"/>
              <a:t>.</a:t>
            </a:r>
          </a:p>
          <a:p>
            <a:pPr marL="457200" indent="-457200">
              <a:buFont typeface="+mj-lt"/>
              <a:buAutoNum type="arabicPeriod"/>
            </a:pPr>
            <a:r>
              <a:rPr lang="en-US" sz="2400" dirty="0" smtClean="0"/>
              <a:t>Click the </a:t>
            </a:r>
            <a:r>
              <a:rPr lang="en-US" sz="2400" b="1" dirty="0" smtClean="0"/>
              <a:t>Add Level </a:t>
            </a:r>
            <a:r>
              <a:rPr lang="en-US" sz="2400" dirty="0" smtClean="0"/>
              <a:t>button in the dialog box and select </a:t>
            </a:r>
            <a:r>
              <a:rPr lang="en-US" sz="2400" b="1" dirty="0" smtClean="0"/>
              <a:t>Last Name </a:t>
            </a:r>
            <a:r>
              <a:rPr lang="en-US" sz="2400" dirty="0" smtClean="0"/>
              <a:t>in the </a:t>
            </a:r>
            <a:r>
              <a:rPr lang="en-US" sz="2400" i="1" dirty="0" smtClean="0"/>
              <a:t>Sort By</a:t>
            </a:r>
            <a:r>
              <a:rPr lang="en-US" sz="2400" dirty="0" smtClean="0"/>
              <a:t> box. In the </a:t>
            </a:r>
            <a:r>
              <a:rPr lang="en-US" sz="2400" i="1" dirty="0" smtClean="0"/>
              <a:t>Sort On</a:t>
            </a:r>
            <a:r>
              <a:rPr lang="en-US" sz="2400" dirty="0" smtClean="0"/>
              <a:t> section, select </a:t>
            </a:r>
            <a:r>
              <a:rPr lang="en-US" sz="2400" b="1" dirty="0" smtClean="0"/>
              <a:t>Cell Color</a:t>
            </a:r>
            <a:r>
              <a:rPr lang="en-US" sz="2400" dirty="0" smtClean="0"/>
              <a:t>. Select </a:t>
            </a:r>
            <a:r>
              <a:rPr lang="en-US" sz="2400" b="1" dirty="0" smtClean="0"/>
              <a:t>Yellow </a:t>
            </a:r>
            <a:r>
              <a:rPr lang="en-US" sz="2400" dirty="0" smtClean="0"/>
              <a:t>and </a:t>
            </a:r>
            <a:r>
              <a:rPr lang="en-US" sz="2400" b="1" dirty="0" smtClean="0"/>
              <a:t>On Top </a:t>
            </a:r>
            <a:r>
              <a:rPr lang="en-US" sz="2400" dirty="0" smtClean="0"/>
              <a:t>in the </a:t>
            </a:r>
            <a:r>
              <a:rPr lang="en-US" sz="2400" i="1" dirty="0" smtClean="0"/>
              <a:t>Order</a:t>
            </a:r>
            <a:r>
              <a:rPr lang="en-US" sz="2400" dirty="0" smtClean="0"/>
              <a:t> section.  </a:t>
            </a:r>
            <a:endParaRPr lang="en-US" sz="2200" dirty="0" smtClean="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Sort Data Using Cell Attributes</a:t>
            </a:r>
            <a:endParaRPr lang="en-US" dirty="0"/>
          </a:p>
        </p:txBody>
      </p:sp>
      <p:sp>
        <p:nvSpPr>
          <p:cNvPr id="6147" name="Content Placeholder 2"/>
          <p:cNvSpPr>
            <a:spLocks noGrp="1"/>
          </p:cNvSpPr>
          <p:nvPr>
            <p:ph idx="1"/>
          </p:nvPr>
        </p:nvSpPr>
        <p:spPr>
          <a:xfrm>
            <a:off x="457200" y="1600200"/>
            <a:ext cx="8229600" cy="4800600"/>
          </a:xfrm>
        </p:spPr>
        <p:txBody>
          <a:bodyPr/>
          <a:lstStyle/>
          <a:p>
            <a:pPr marL="457200" indent="-457200">
              <a:buFont typeface="+mj-lt"/>
              <a:buAutoNum type="arabicPeriod" startAt="5"/>
            </a:pPr>
            <a:r>
              <a:rPr lang="en-US" sz="2400" dirty="0" smtClean="0"/>
              <a:t>Using the same method you used </a:t>
            </a:r>
            <a:br>
              <a:rPr lang="en-US" sz="2400" dirty="0" smtClean="0"/>
            </a:br>
            <a:r>
              <a:rPr lang="en-US" sz="2400" dirty="0" smtClean="0"/>
              <a:t>in step 4, add a level for Green </a:t>
            </a:r>
            <a:br>
              <a:rPr lang="en-US" sz="2400" dirty="0" smtClean="0"/>
            </a:br>
            <a:r>
              <a:rPr lang="en-US" sz="2400" dirty="0" smtClean="0"/>
              <a:t>and then add a level for Blue. You </a:t>
            </a:r>
            <a:br>
              <a:rPr lang="en-US" sz="2400" dirty="0" smtClean="0"/>
            </a:br>
            <a:r>
              <a:rPr lang="en-US" sz="2400" dirty="0" smtClean="0"/>
              <a:t>should have a criterion for each </a:t>
            </a:r>
            <a:br>
              <a:rPr lang="en-US" sz="2400" dirty="0" smtClean="0"/>
            </a:br>
            <a:r>
              <a:rPr lang="en-US" sz="2400" dirty="0" smtClean="0"/>
              <a:t>color as illustrated in the figure. </a:t>
            </a:r>
            <a:br>
              <a:rPr lang="en-US" sz="2400" dirty="0" smtClean="0"/>
            </a:br>
            <a:r>
              <a:rPr lang="en-US" sz="2400" dirty="0" smtClean="0"/>
              <a:t>Click </a:t>
            </a:r>
            <a:r>
              <a:rPr lang="en-US" sz="2400" b="1" dirty="0" smtClean="0"/>
              <a:t>OK</a:t>
            </a:r>
            <a:r>
              <a:rPr lang="en-US" sz="2400" dirty="0" smtClean="0"/>
              <a:t>. </a:t>
            </a:r>
          </a:p>
          <a:p>
            <a:pPr marL="457200" indent="-457200">
              <a:buFont typeface="+mj-lt"/>
              <a:buAutoNum type="arabicPeriod" startAt="5"/>
            </a:pPr>
            <a:r>
              <a:rPr lang="en-US" sz="2400" b="1" dirty="0" smtClean="0"/>
              <a:t>SAVE</a:t>
            </a:r>
            <a:r>
              <a:rPr lang="en-US" sz="2400" dirty="0" smtClean="0"/>
              <a:t> the workbook in your Lesson 7 folder as </a:t>
            </a:r>
            <a:r>
              <a:rPr lang="en-US" sz="2400" b="1" i="1" dirty="0" smtClean="0"/>
              <a:t>MA Assignments</a:t>
            </a:r>
            <a:r>
              <a:rPr lang="en-US" sz="2400" dirty="0" smtClean="0"/>
              <a:t>.</a:t>
            </a:r>
          </a:p>
          <a:p>
            <a:r>
              <a:rPr lang="en-US" sz="2400" b="1" dirty="0" smtClean="0"/>
              <a:t>LEAVE</a:t>
            </a:r>
            <a:r>
              <a:rPr lang="en-US" sz="2400" dirty="0" smtClean="0"/>
              <a:t> the workbook open to use in the next exercise.   </a:t>
            </a:r>
            <a:endParaRPr lang="en-US" sz="2200" dirty="0" smtClean="0"/>
          </a:p>
        </p:txBody>
      </p:sp>
      <p:pic>
        <p:nvPicPr>
          <p:cNvPr id="4" name="Picture 3" descr="f0714.JPG"/>
          <p:cNvPicPr>
            <a:picLocks noChangeAspect="1"/>
          </p:cNvPicPr>
          <p:nvPr/>
        </p:nvPicPr>
        <p:blipFill>
          <a:blip r:embed="rId3"/>
          <a:stretch>
            <a:fillRect/>
          </a:stretch>
        </p:blipFill>
        <p:spPr>
          <a:xfrm>
            <a:off x="5562600" y="1981200"/>
            <a:ext cx="2962275" cy="1371600"/>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Filtering Data</a:t>
            </a:r>
            <a:endParaRPr lang="en-US" dirty="0"/>
          </a:p>
        </p:txBody>
      </p:sp>
      <p:sp>
        <p:nvSpPr>
          <p:cNvPr id="6147" name="Content Placeholder 2"/>
          <p:cNvSpPr>
            <a:spLocks noGrp="1"/>
          </p:cNvSpPr>
          <p:nvPr>
            <p:ph idx="1"/>
          </p:nvPr>
        </p:nvSpPr>
        <p:spPr>
          <a:xfrm>
            <a:off x="457200" y="1600200"/>
            <a:ext cx="8229600" cy="4800600"/>
          </a:xfrm>
        </p:spPr>
        <p:txBody>
          <a:bodyPr/>
          <a:lstStyle/>
          <a:p>
            <a:r>
              <a:rPr lang="en-US" sz="2400" dirty="0" smtClean="0"/>
              <a:t>Worksheets can hold as much data as you need, but you may not want to work with all of the data at the same time.</a:t>
            </a:r>
          </a:p>
          <a:p>
            <a:r>
              <a:rPr lang="en-US" sz="2400" dirty="0" smtClean="0"/>
              <a:t>You can temporarily isolate specific data in a worksheet by placing a restriction, called a </a:t>
            </a:r>
            <a:r>
              <a:rPr lang="en-US" sz="2400" b="1" i="1" dirty="0" smtClean="0"/>
              <a:t>filter</a:t>
            </a:r>
            <a:r>
              <a:rPr lang="en-US" sz="2400" dirty="0" smtClean="0"/>
              <a:t>, on the worksheet. Filtering data enables you to focus on the data pertinent to a particular analysis by displaying only the rows that meet specified criteria and hiding rows you do not want to see. </a:t>
            </a:r>
          </a:p>
          <a:p>
            <a:r>
              <a:rPr lang="en-US" sz="2400" dirty="0" smtClean="0"/>
              <a:t>You can use Excel’s AutoFilter feature to filter data, and you can filter data using conditional formatting or cell attributes.   </a:t>
            </a:r>
            <a:endParaRPr lang="en-US" sz="2200" dirty="0" smtClean="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Using AutoFilter</a:t>
            </a:r>
            <a:endParaRPr lang="en-US" dirty="0"/>
          </a:p>
        </p:txBody>
      </p:sp>
      <p:sp>
        <p:nvSpPr>
          <p:cNvPr id="6147" name="Content Placeholder 2"/>
          <p:cNvSpPr>
            <a:spLocks noGrp="1"/>
          </p:cNvSpPr>
          <p:nvPr>
            <p:ph idx="1"/>
          </p:nvPr>
        </p:nvSpPr>
        <p:spPr>
          <a:xfrm>
            <a:off x="457200" y="1600200"/>
            <a:ext cx="8229600" cy="4800600"/>
          </a:xfrm>
        </p:spPr>
        <p:txBody>
          <a:bodyPr/>
          <a:lstStyle/>
          <a:p>
            <a:r>
              <a:rPr lang="en-US" sz="2400" b="1" i="1" dirty="0" smtClean="0"/>
              <a:t>AutoFilter </a:t>
            </a:r>
            <a:r>
              <a:rPr lang="en-US" sz="2400" dirty="0" smtClean="0"/>
              <a:t>is a built-in set of filtering capabilities. </a:t>
            </a:r>
          </a:p>
          <a:p>
            <a:r>
              <a:rPr lang="en-US" sz="2400" dirty="0" smtClean="0"/>
              <a:t>Using AutoFilter to isolate data is a quick and easy way to find and work with a subset of data in a specified range of cells or table columns. </a:t>
            </a:r>
          </a:p>
          <a:p>
            <a:r>
              <a:rPr lang="en-US" sz="2400" dirty="0" smtClean="0"/>
              <a:t>You can use AutoFilter to create three types of filters: list value, format, or criteria. Each filter type is mutually exclusive. For example, you can filter by list value or format, but not both. </a:t>
            </a:r>
          </a:p>
          <a:p>
            <a:r>
              <a:rPr lang="en-US" sz="2400" dirty="0" smtClean="0"/>
              <a:t>In the next exercise, you will use AutoFilter to organize your data.</a:t>
            </a:r>
            <a:endParaRPr lang="en-US" sz="24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Using AutoFilter</a:t>
            </a:r>
            <a:endParaRPr lang="en-US" dirty="0"/>
          </a:p>
        </p:txBody>
      </p:sp>
      <p:sp>
        <p:nvSpPr>
          <p:cNvPr id="6147" name="Content Placeholder 2"/>
          <p:cNvSpPr>
            <a:spLocks noGrp="1"/>
          </p:cNvSpPr>
          <p:nvPr>
            <p:ph idx="1"/>
          </p:nvPr>
        </p:nvSpPr>
        <p:spPr>
          <a:xfrm>
            <a:off x="457200" y="1600200"/>
            <a:ext cx="8229600" cy="4800600"/>
          </a:xfrm>
        </p:spPr>
        <p:txBody>
          <a:bodyPr/>
          <a:lstStyle/>
          <a:p>
            <a:r>
              <a:rPr lang="en-US" sz="2400" dirty="0" smtClean="0"/>
              <a:t>In the next exercise, you use two text filters to display only the receptionists and accounts receivables clerks. </a:t>
            </a:r>
          </a:p>
          <a:p>
            <a:r>
              <a:rPr lang="en-US" sz="2400" dirty="0" smtClean="0"/>
              <a:t>This information is especially useful when the office manager is creating a work schedule. </a:t>
            </a:r>
          </a:p>
          <a:p>
            <a:r>
              <a:rPr lang="en-US" sz="2400" dirty="0" smtClean="0"/>
              <a:t>This feature allows him or her to isolate relevant data quickly. </a:t>
            </a:r>
            <a:endParaRPr lang="en-US" sz="24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Use AutoFilter</a:t>
            </a:r>
            <a:endParaRPr lang="en-US" dirty="0"/>
          </a:p>
        </p:txBody>
      </p:sp>
      <p:sp>
        <p:nvSpPr>
          <p:cNvPr id="6147" name="Content Placeholder 2"/>
          <p:cNvSpPr>
            <a:spLocks noGrp="1"/>
          </p:cNvSpPr>
          <p:nvPr>
            <p:ph idx="1"/>
          </p:nvPr>
        </p:nvSpPr>
        <p:spPr>
          <a:xfrm>
            <a:off x="457200" y="1600200"/>
            <a:ext cx="8229600" cy="4800600"/>
          </a:xfrm>
        </p:spPr>
        <p:txBody>
          <a:bodyPr/>
          <a:lstStyle/>
          <a:p>
            <a:r>
              <a:rPr lang="en-US" sz="2400" b="1" dirty="0" smtClean="0"/>
              <a:t>USE</a:t>
            </a:r>
            <a:r>
              <a:rPr lang="en-US" sz="2400" dirty="0" smtClean="0"/>
              <a:t> the workbook from the previous exercise. </a:t>
            </a:r>
          </a:p>
          <a:p>
            <a:pPr marL="457200" indent="-457200">
              <a:buFont typeface="+mj-lt"/>
              <a:buAutoNum type="arabicPeriod"/>
            </a:pPr>
            <a:r>
              <a:rPr lang="en-US" sz="2400" dirty="0" smtClean="0"/>
              <a:t>Select </a:t>
            </a:r>
            <a:r>
              <a:rPr lang="en-US" sz="2400" b="1" dirty="0" smtClean="0"/>
              <a:t>A3:E28</a:t>
            </a:r>
            <a:r>
              <a:rPr lang="en-US" sz="2400" dirty="0" smtClean="0"/>
              <a:t>. Click </a:t>
            </a:r>
            <a:br>
              <a:rPr lang="en-US" sz="2400" dirty="0" smtClean="0"/>
            </a:br>
            <a:r>
              <a:rPr lang="en-US" sz="2400" b="1" dirty="0" smtClean="0"/>
              <a:t>Filter </a:t>
            </a:r>
            <a:r>
              <a:rPr lang="en-US" sz="2400" dirty="0" smtClean="0"/>
              <a:t>on the </a:t>
            </a:r>
            <a:r>
              <a:rPr lang="en-US" sz="2400" i="1" dirty="0" smtClean="0"/>
              <a:t>Data</a:t>
            </a:r>
            <a:r>
              <a:rPr lang="en-US" sz="2400" dirty="0" smtClean="0"/>
              <a:t> tab in </a:t>
            </a:r>
            <a:br>
              <a:rPr lang="en-US" sz="2400" dirty="0" smtClean="0"/>
            </a:br>
            <a:r>
              <a:rPr lang="en-US" sz="2400" dirty="0" smtClean="0"/>
              <a:t>the </a:t>
            </a:r>
            <a:r>
              <a:rPr lang="en-US" sz="2400" i="1" dirty="0" smtClean="0"/>
              <a:t>Sort &amp; Filter</a:t>
            </a:r>
            <a:r>
              <a:rPr lang="en-US" sz="2400" dirty="0" smtClean="0"/>
              <a:t> group; a </a:t>
            </a:r>
            <a:br>
              <a:rPr lang="en-US" sz="2400" dirty="0" smtClean="0"/>
            </a:br>
            <a:r>
              <a:rPr lang="en-US" sz="2400" dirty="0" smtClean="0"/>
              <a:t>filter arrow is added to </a:t>
            </a:r>
            <a:br>
              <a:rPr lang="en-US" sz="2400" dirty="0" smtClean="0"/>
            </a:br>
            <a:r>
              <a:rPr lang="en-US" sz="2400" dirty="0" smtClean="0"/>
              <a:t>each column heading.</a:t>
            </a:r>
          </a:p>
          <a:p>
            <a:pPr marL="457200" indent="-457200">
              <a:buFont typeface="+mj-lt"/>
              <a:buAutoNum type="arabicPeriod"/>
            </a:pPr>
            <a:r>
              <a:rPr lang="en-US" sz="2400" dirty="0" smtClean="0"/>
              <a:t>Click the filter arrow in </a:t>
            </a:r>
            <a:br>
              <a:rPr lang="en-US" sz="2400" dirty="0" smtClean="0"/>
            </a:br>
            <a:r>
              <a:rPr lang="en-US" sz="2400" dirty="0" smtClean="0"/>
              <a:t>the </a:t>
            </a:r>
            <a:r>
              <a:rPr lang="en-US" sz="2400" i="1" dirty="0" smtClean="0"/>
              <a:t>Job Title</a:t>
            </a:r>
            <a:r>
              <a:rPr lang="en-US" sz="2400" dirty="0" smtClean="0"/>
              <a:t> column. </a:t>
            </a:r>
            <a:br>
              <a:rPr lang="en-US" sz="2400" dirty="0" smtClean="0"/>
            </a:br>
            <a:r>
              <a:rPr lang="en-US" sz="2400" dirty="0" smtClean="0"/>
              <a:t>The </a:t>
            </a:r>
            <a:r>
              <a:rPr lang="en-US" sz="2400" i="1" dirty="0" smtClean="0"/>
              <a:t>AutoFilter</a:t>
            </a:r>
            <a:r>
              <a:rPr lang="en-US" sz="2400" dirty="0" smtClean="0"/>
              <a:t> menu </a:t>
            </a:r>
            <a:br>
              <a:rPr lang="en-US" sz="2400" dirty="0" smtClean="0"/>
            </a:br>
            <a:r>
              <a:rPr lang="en-US" sz="2400" dirty="0" smtClean="0"/>
              <a:t>shown in the figure is </a:t>
            </a:r>
            <a:br>
              <a:rPr lang="en-US" sz="2400" dirty="0" smtClean="0"/>
            </a:br>
            <a:r>
              <a:rPr lang="en-US" sz="2400" dirty="0" smtClean="0"/>
              <a:t>displayed. </a:t>
            </a:r>
            <a:endParaRPr lang="en-US" sz="2400" dirty="0"/>
          </a:p>
        </p:txBody>
      </p:sp>
      <p:pic>
        <p:nvPicPr>
          <p:cNvPr id="4" name="Picture 3" descr="f0715.JPG"/>
          <p:cNvPicPr>
            <a:picLocks noChangeAspect="1"/>
          </p:cNvPicPr>
          <p:nvPr/>
        </p:nvPicPr>
        <p:blipFill>
          <a:blip r:embed="rId3"/>
          <a:stretch>
            <a:fillRect/>
          </a:stretch>
        </p:blipFill>
        <p:spPr>
          <a:xfrm>
            <a:off x="4343400" y="2190750"/>
            <a:ext cx="4295775" cy="3981450"/>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Use AutoFilter</a:t>
            </a:r>
            <a:endParaRPr lang="en-US" dirty="0"/>
          </a:p>
        </p:txBody>
      </p:sp>
      <p:sp>
        <p:nvSpPr>
          <p:cNvPr id="6147" name="Content Placeholder 2"/>
          <p:cNvSpPr>
            <a:spLocks noGrp="1"/>
          </p:cNvSpPr>
          <p:nvPr>
            <p:ph idx="1"/>
          </p:nvPr>
        </p:nvSpPr>
        <p:spPr>
          <a:xfrm>
            <a:off x="457200" y="1600200"/>
            <a:ext cx="8229600" cy="4800600"/>
          </a:xfrm>
        </p:spPr>
        <p:txBody>
          <a:bodyPr/>
          <a:lstStyle/>
          <a:p>
            <a:pPr marL="457200" indent="-457200">
              <a:buFont typeface="+mj-lt"/>
              <a:buAutoNum type="arabicPeriod" startAt="3"/>
            </a:pPr>
            <a:r>
              <a:rPr lang="en-US" sz="2400" dirty="0" smtClean="0"/>
              <a:t>Currently the data is not filtered, so all job titles are selected. Click </a:t>
            </a:r>
            <a:r>
              <a:rPr lang="en-US" sz="2400" b="1" dirty="0" smtClean="0"/>
              <a:t>Select All </a:t>
            </a:r>
            <a:r>
              <a:rPr lang="en-US" sz="2400" dirty="0" smtClean="0"/>
              <a:t>to deselect all titles.</a:t>
            </a:r>
          </a:p>
          <a:p>
            <a:pPr marL="457200" indent="-457200">
              <a:buFont typeface="+mj-lt"/>
              <a:buAutoNum type="arabicPeriod" startAt="3"/>
            </a:pPr>
            <a:r>
              <a:rPr lang="en-US" sz="2400" dirty="0" smtClean="0"/>
              <a:t>Click </a:t>
            </a:r>
            <a:r>
              <a:rPr lang="en-US" sz="2400" b="1" dirty="0" smtClean="0"/>
              <a:t>Accounts Receivable </a:t>
            </a:r>
            <a:br>
              <a:rPr lang="en-US" sz="2400" b="1" dirty="0" smtClean="0"/>
            </a:br>
            <a:r>
              <a:rPr lang="en-US" sz="2400" b="1" dirty="0" smtClean="0"/>
              <a:t>Clerk </a:t>
            </a:r>
            <a:r>
              <a:rPr lang="en-US" sz="2400" dirty="0" smtClean="0"/>
              <a:t>and </a:t>
            </a:r>
            <a:r>
              <a:rPr lang="en-US" sz="2400" b="1" dirty="0" smtClean="0"/>
              <a:t>Receptionist</a:t>
            </a:r>
            <a:r>
              <a:rPr lang="en-US" sz="2400" dirty="0" smtClean="0"/>
              <a:t>. Click </a:t>
            </a:r>
            <a:br>
              <a:rPr lang="en-US" sz="2400" dirty="0" smtClean="0"/>
            </a:br>
            <a:r>
              <a:rPr lang="en-US" sz="2400" b="1" dirty="0" smtClean="0"/>
              <a:t>OK</a:t>
            </a:r>
            <a:r>
              <a:rPr lang="en-US" sz="2400" dirty="0" smtClean="0"/>
              <a:t>. Data for six employees </a:t>
            </a:r>
            <a:br>
              <a:rPr lang="en-US" sz="2400" dirty="0" smtClean="0"/>
            </a:br>
            <a:r>
              <a:rPr lang="en-US" sz="2400" dirty="0" smtClean="0"/>
              <a:t>who hold these titles is </a:t>
            </a:r>
            <a:br>
              <a:rPr lang="en-US" sz="2400" dirty="0" smtClean="0"/>
            </a:br>
            <a:r>
              <a:rPr lang="en-US" sz="2400" dirty="0" smtClean="0"/>
              <a:t>displayed. All other </a:t>
            </a:r>
            <a:br>
              <a:rPr lang="en-US" sz="2400" dirty="0" smtClean="0"/>
            </a:br>
            <a:r>
              <a:rPr lang="en-US" sz="2400" dirty="0" smtClean="0"/>
              <a:t>employees are filtered out. </a:t>
            </a:r>
            <a:br>
              <a:rPr lang="en-US" sz="2400" dirty="0" smtClean="0"/>
            </a:br>
            <a:r>
              <a:rPr lang="en-US" sz="2400" dirty="0" smtClean="0"/>
              <a:t>See the figure. </a:t>
            </a:r>
          </a:p>
          <a:p>
            <a:r>
              <a:rPr lang="en-US" sz="2400" b="1" dirty="0" smtClean="0"/>
              <a:t>LEAVE</a:t>
            </a:r>
            <a:r>
              <a:rPr lang="en-US" sz="2400" dirty="0" smtClean="0"/>
              <a:t> the workbook open with the filtered data displayed to use in the next exercise. </a:t>
            </a:r>
            <a:endParaRPr lang="en-US" sz="2400" dirty="0"/>
          </a:p>
        </p:txBody>
      </p:sp>
      <p:pic>
        <p:nvPicPr>
          <p:cNvPr id="5" name="Picture 4" descr="f0716.JPG"/>
          <p:cNvPicPr>
            <a:picLocks noChangeAspect="1"/>
          </p:cNvPicPr>
          <p:nvPr/>
        </p:nvPicPr>
        <p:blipFill>
          <a:blip r:embed="rId3"/>
          <a:stretch>
            <a:fillRect/>
          </a:stretch>
        </p:blipFill>
        <p:spPr>
          <a:xfrm>
            <a:off x="4793974" y="2667000"/>
            <a:ext cx="3892826" cy="1905000"/>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Creating a Custom AutoFilter</a:t>
            </a:r>
            <a:endParaRPr lang="en-US" dirty="0"/>
          </a:p>
        </p:txBody>
      </p:sp>
      <p:sp>
        <p:nvSpPr>
          <p:cNvPr id="6147" name="Content Placeholder 2"/>
          <p:cNvSpPr>
            <a:spLocks noGrp="1"/>
          </p:cNvSpPr>
          <p:nvPr>
            <p:ph idx="1"/>
          </p:nvPr>
        </p:nvSpPr>
        <p:spPr>
          <a:xfrm>
            <a:off x="457200" y="1600200"/>
            <a:ext cx="8229600" cy="4800600"/>
          </a:xfrm>
        </p:spPr>
        <p:txBody>
          <a:bodyPr/>
          <a:lstStyle/>
          <a:p>
            <a:r>
              <a:rPr lang="en-US" sz="2400" dirty="0" smtClean="0"/>
              <a:t>You can create a custom AutoFilter to further filter data by two comparison operators. </a:t>
            </a:r>
          </a:p>
          <a:p>
            <a:r>
              <a:rPr lang="en-US" sz="2400" dirty="0" smtClean="0"/>
              <a:t>A </a:t>
            </a:r>
            <a:r>
              <a:rPr lang="en-US" sz="2400" b="1" i="1" dirty="0" smtClean="0"/>
              <a:t>comparison operator </a:t>
            </a:r>
            <a:r>
              <a:rPr lang="en-US" sz="2400" dirty="0" smtClean="0"/>
              <a:t>is a sign, such as </a:t>
            </a:r>
            <a:r>
              <a:rPr lang="en-US" sz="2400" i="1" dirty="0" smtClean="0"/>
              <a:t>greater than </a:t>
            </a:r>
            <a:r>
              <a:rPr lang="en-US" sz="2400" dirty="0" smtClean="0"/>
              <a:t>or </a:t>
            </a:r>
            <a:r>
              <a:rPr lang="en-US" sz="2400" i="1" dirty="0" smtClean="0"/>
              <a:t>less than</a:t>
            </a:r>
            <a:r>
              <a:rPr lang="en-US" sz="2400" dirty="0" smtClean="0"/>
              <a:t>,</a:t>
            </a:r>
            <a:r>
              <a:rPr lang="en-US" sz="2400" i="1" dirty="0" smtClean="0"/>
              <a:t> </a:t>
            </a:r>
            <a:r>
              <a:rPr lang="en-US" sz="2400" dirty="0" smtClean="0"/>
              <a:t>that is used in criteria to compare two values. For example, you might create a filter to identify values </a:t>
            </a:r>
            <a:r>
              <a:rPr lang="en-US" sz="2400" i="1" dirty="0" smtClean="0"/>
              <a:t>greater than </a:t>
            </a:r>
            <a:r>
              <a:rPr lang="en-US" sz="2400" dirty="0" smtClean="0"/>
              <a:t>50 but </a:t>
            </a:r>
            <a:r>
              <a:rPr lang="en-US" sz="2400" i="1" dirty="0" smtClean="0"/>
              <a:t>less than </a:t>
            </a:r>
            <a:r>
              <a:rPr lang="en-US" sz="2400" dirty="0" smtClean="0"/>
              <a:t>100. Such a filter would display values from 51 to 99.</a:t>
            </a:r>
            <a:endParaRPr lang="en-US" sz="24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Creating a Custom AutoFilter</a:t>
            </a:r>
            <a:endParaRPr lang="en-US" dirty="0"/>
          </a:p>
        </p:txBody>
      </p:sp>
      <p:sp>
        <p:nvSpPr>
          <p:cNvPr id="6147" name="Content Placeholder 2"/>
          <p:cNvSpPr>
            <a:spLocks noGrp="1"/>
          </p:cNvSpPr>
          <p:nvPr>
            <p:ph idx="1"/>
          </p:nvPr>
        </p:nvSpPr>
        <p:spPr>
          <a:xfrm>
            <a:off x="457200" y="1600200"/>
            <a:ext cx="8229600" cy="4800600"/>
          </a:xfrm>
        </p:spPr>
        <p:txBody>
          <a:bodyPr/>
          <a:lstStyle/>
          <a:p>
            <a:r>
              <a:rPr lang="en-US" sz="2200" dirty="0" smtClean="0"/>
              <a:t>Comparison operators are used to create a formula that Excel uses to filter numeric data. The operators are identified in the following table.</a:t>
            </a:r>
          </a:p>
          <a:p>
            <a:endParaRPr lang="en-US" sz="2200" dirty="0" smtClean="0"/>
          </a:p>
          <a:p>
            <a:endParaRPr lang="en-US" sz="2200" dirty="0" smtClean="0"/>
          </a:p>
          <a:p>
            <a:pPr>
              <a:buNone/>
            </a:pPr>
            <a:endParaRPr lang="en-US" sz="2200" dirty="0" smtClean="0"/>
          </a:p>
          <a:p>
            <a:endParaRPr lang="en-US" sz="2200" dirty="0" smtClean="0"/>
          </a:p>
          <a:p>
            <a:endParaRPr lang="en-US" sz="2200" i="1" dirty="0" smtClean="0"/>
          </a:p>
          <a:p>
            <a:endParaRPr lang="en-US" sz="2200" i="1" dirty="0" smtClean="0"/>
          </a:p>
          <a:p>
            <a:r>
              <a:rPr lang="en-US" sz="2100" i="1" dirty="0" smtClean="0"/>
              <a:t>Equal to </a:t>
            </a:r>
            <a:r>
              <a:rPr lang="en-US" sz="2100" dirty="0" smtClean="0"/>
              <a:t>and </a:t>
            </a:r>
            <a:r>
              <a:rPr lang="en-US" sz="2100" i="1" dirty="0" smtClean="0"/>
              <a:t>Less than </a:t>
            </a:r>
            <a:r>
              <a:rPr lang="en-US" sz="2100" dirty="0" smtClean="0"/>
              <a:t>are options for creating custom text filters. Text Filter options also allow you to filter text that begins with a specific letter (Begins With option) or text that has a specific letter anywhere in the text (Contains option).  </a:t>
            </a:r>
            <a:endParaRPr lang="en-US" sz="2100" dirty="0"/>
          </a:p>
        </p:txBody>
      </p:sp>
      <p:pic>
        <p:nvPicPr>
          <p:cNvPr id="4" name="Picture 3" descr="t0702.JPG"/>
          <p:cNvPicPr>
            <a:picLocks noChangeAspect="1"/>
          </p:cNvPicPr>
          <p:nvPr/>
        </p:nvPicPr>
        <p:blipFill>
          <a:blip r:embed="rId3"/>
          <a:stretch>
            <a:fillRect/>
          </a:stretch>
        </p:blipFill>
        <p:spPr>
          <a:xfrm>
            <a:off x="1676400" y="2895600"/>
            <a:ext cx="5581650" cy="208381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eaLnBrk="1" hangingPunct="1">
              <a:defRPr/>
            </a:pPr>
            <a:r>
              <a:rPr lang="en-US" dirty="0" smtClean="0"/>
              <a:t>Restricting Cell Entries to Certain Data Types</a:t>
            </a:r>
          </a:p>
        </p:txBody>
      </p:sp>
      <p:sp>
        <p:nvSpPr>
          <p:cNvPr id="4099" name="Rectangle 3"/>
          <p:cNvSpPr>
            <a:spLocks noGrp="1" noChangeArrowheads="1"/>
          </p:cNvSpPr>
          <p:nvPr>
            <p:ph type="body" idx="1"/>
          </p:nvPr>
        </p:nvSpPr>
        <p:spPr>
          <a:xfrm>
            <a:off x="457200" y="1600200"/>
            <a:ext cx="8229600" cy="4876800"/>
          </a:xfrm>
        </p:spPr>
        <p:txBody>
          <a:bodyPr/>
          <a:lstStyle/>
          <a:p>
            <a:r>
              <a:rPr lang="en-US" sz="2400" dirty="0" smtClean="0"/>
              <a:t>When you decide what data type you want to use in a cell or range of cells and how you want it used, formatted, or displayed, you are ready to set up the validation </a:t>
            </a:r>
            <a:r>
              <a:rPr lang="en-US" sz="2400" b="1" i="1" dirty="0" smtClean="0"/>
              <a:t>criteria</a:t>
            </a:r>
            <a:r>
              <a:rPr lang="en-US" sz="2400" dirty="0" smtClean="0"/>
              <a:t> for that data. </a:t>
            </a:r>
          </a:p>
          <a:p>
            <a:r>
              <a:rPr lang="en-US" sz="2400" dirty="0" smtClean="0"/>
              <a:t>Data Validation is the feature in Excel that will manage data that is to be entered or displayed based on your specified criteria. </a:t>
            </a:r>
          </a:p>
          <a:p>
            <a:r>
              <a:rPr lang="en-US" sz="2400" dirty="0" smtClean="0"/>
              <a:t>When you restrict (validate) data entry, it is necessary to provide immediate feedback to instruct users about the data that is permitted in a cell. This feedback is on the form of alerts and error messages that you create. </a:t>
            </a:r>
            <a:endParaRPr lang="en-US" sz="2400" dirty="0"/>
          </a:p>
        </p:txBody>
      </p:sp>
    </p:spTree>
    <p:extLst>
      <p:ext uri="{BB962C8B-B14F-4D97-AF65-F5344CB8AC3E}">
        <p14:creationId xmlns:p14="http://schemas.microsoft.com/office/powerpoint/2010/main" val="39398374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Creating a Custom AutoFilter</a:t>
            </a:r>
            <a:endParaRPr lang="en-US" dirty="0"/>
          </a:p>
        </p:txBody>
      </p:sp>
      <p:sp>
        <p:nvSpPr>
          <p:cNvPr id="6147" name="Content Placeholder 2"/>
          <p:cNvSpPr>
            <a:spLocks noGrp="1"/>
          </p:cNvSpPr>
          <p:nvPr>
            <p:ph idx="1"/>
          </p:nvPr>
        </p:nvSpPr>
        <p:spPr>
          <a:xfrm>
            <a:off x="457200" y="1600200"/>
            <a:ext cx="8229600" cy="4800600"/>
          </a:xfrm>
        </p:spPr>
        <p:txBody>
          <a:bodyPr/>
          <a:lstStyle/>
          <a:p>
            <a:r>
              <a:rPr lang="en-US" sz="2400" dirty="0" smtClean="0"/>
              <a:t>As illustrated in the figure, you can</a:t>
            </a:r>
            <a:br>
              <a:rPr lang="en-US" sz="2400" dirty="0" smtClean="0"/>
            </a:br>
            <a:r>
              <a:rPr lang="en-US" sz="2400" dirty="0" smtClean="0"/>
              <a:t>design a two-criterion custom filter</a:t>
            </a:r>
            <a:br>
              <a:rPr lang="en-US" sz="2400" dirty="0" smtClean="0"/>
            </a:br>
            <a:r>
              <a:rPr lang="en-US" sz="2400" dirty="0" smtClean="0"/>
              <a:t>that selects data that contains </a:t>
            </a:r>
            <a:br>
              <a:rPr lang="en-US" sz="2400" dirty="0" smtClean="0"/>
            </a:br>
            <a:r>
              <a:rPr lang="en-US" sz="2400" dirty="0" smtClean="0"/>
              <a:t>both criteria (</a:t>
            </a:r>
            <a:r>
              <a:rPr lang="en-US" sz="2400" i="1" dirty="0" smtClean="0"/>
              <a:t>And </a:t>
            </a:r>
            <a:r>
              <a:rPr lang="en-US" sz="2400" dirty="0" smtClean="0"/>
              <a:t>option) or selects</a:t>
            </a:r>
            <a:br>
              <a:rPr lang="en-US" sz="2400" dirty="0" smtClean="0"/>
            </a:br>
            <a:r>
              <a:rPr lang="en-US" sz="2400" dirty="0" smtClean="0"/>
              <a:t>data that contains one or the other</a:t>
            </a:r>
            <a:br>
              <a:rPr lang="en-US" sz="2400" dirty="0" smtClean="0"/>
            </a:br>
            <a:r>
              <a:rPr lang="en-US" sz="2400" dirty="0" smtClean="0"/>
              <a:t>of the criteria (</a:t>
            </a:r>
            <a:r>
              <a:rPr lang="en-US" sz="2400" i="1" dirty="0" smtClean="0"/>
              <a:t>Or </a:t>
            </a:r>
            <a:r>
              <a:rPr lang="en-US" sz="2400" dirty="0" smtClean="0"/>
              <a:t>option). If you </a:t>
            </a:r>
            <a:br>
              <a:rPr lang="en-US" sz="2400" dirty="0" smtClean="0"/>
            </a:br>
            <a:r>
              <a:rPr lang="en-US" sz="2400" dirty="0" smtClean="0"/>
              <a:t>select </a:t>
            </a:r>
            <a:r>
              <a:rPr lang="en-US" sz="2400" i="1" dirty="0" smtClean="0"/>
              <a:t>Or</a:t>
            </a:r>
            <a:r>
              <a:rPr lang="en-US" sz="2400" dirty="0" smtClean="0"/>
              <a:t>, less data will be filtered out, giving a much wider filter. When choosing the </a:t>
            </a:r>
            <a:r>
              <a:rPr lang="en-US" sz="2400" i="1" dirty="0" smtClean="0"/>
              <a:t>And</a:t>
            </a:r>
            <a:r>
              <a:rPr lang="en-US" sz="2400" dirty="0" smtClean="0"/>
              <a:t> option, it narrows your filtered data.</a:t>
            </a:r>
          </a:p>
          <a:p>
            <a:r>
              <a:rPr lang="en-US" sz="2400" dirty="0" smtClean="0"/>
              <a:t>Creating a filter is also known as “defining” a filter. </a:t>
            </a:r>
            <a:endParaRPr lang="en-US" sz="2400" dirty="0"/>
          </a:p>
        </p:txBody>
      </p:sp>
      <p:pic>
        <p:nvPicPr>
          <p:cNvPr id="5" name="Picture 4" descr="f0718.JPG"/>
          <p:cNvPicPr>
            <a:picLocks noChangeAspect="1"/>
          </p:cNvPicPr>
          <p:nvPr/>
        </p:nvPicPr>
        <p:blipFill>
          <a:blip r:embed="rId3"/>
          <a:stretch>
            <a:fillRect/>
          </a:stretch>
        </p:blipFill>
        <p:spPr>
          <a:xfrm>
            <a:off x="5486400" y="1752600"/>
            <a:ext cx="3076575" cy="1985376"/>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Create a Custom AutoFilter</a:t>
            </a:r>
            <a:endParaRPr lang="en-US" dirty="0"/>
          </a:p>
        </p:txBody>
      </p:sp>
      <p:sp>
        <p:nvSpPr>
          <p:cNvPr id="6147" name="Content Placeholder 2"/>
          <p:cNvSpPr>
            <a:spLocks noGrp="1"/>
          </p:cNvSpPr>
          <p:nvPr>
            <p:ph idx="1"/>
          </p:nvPr>
        </p:nvSpPr>
        <p:spPr>
          <a:xfrm>
            <a:off x="457200" y="1600200"/>
            <a:ext cx="8229600" cy="4800600"/>
          </a:xfrm>
        </p:spPr>
        <p:txBody>
          <a:bodyPr/>
          <a:lstStyle/>
          <a:p>
            <a:r>
              <a:rPr lang="en-US" sz="2400" b="1" dirty="0" smtClean="0"/>
              <a:t>USE</a:t>
            </a:r>
            <a:r>
              <a:rPr lang="en-US" sz="2400" dirty="0" smtClean="0"/>
              <a:t> the workbook from the previous exercise.</a:t>
            </a:r>
          </a:p>
          <a:p>
            <a:pPr marL="457200" indent="-457200">
              <a:buFont typeface="+mj-lt"/>
              <a:buAutoNum type="arabicPeriod"/>
            </a:pPr>
            <a:r>
              <a:rPr lang="en-US" sz="2400" dirty="0" smtClean="0"/>
              <a:t>With the filtered list displayed, click the </a:t>
            </a:r>
            <a:r>
              <a:rPr lang="en-US" sz="2400" b="1" dirty="0" smtClean="0"/>
              <a:t>filter arrow </a:t>
            </a:r>
            <a:r>
              <a:rPr lang="en-US" sz="2400" dirty="0" smtClean="0"/>
              <a:t>in column D. In the </a:t>
            </a:r>
            <a:br>
              <a:rPr lang="en-US" sz="2400" dirty="0" smtClean="0"/>
            </a:br>
            <a:r>
              <a:rPr lang="en-US" sz="2400" i="1" dirty="0" smtClean="0"/>
              <a:t>AutoFilter</a:t>
            </a:r>
            <a:r>
              <a:rPr lang="en-US" sz="2400" dirty="0" smtClean="0"/>
              <a:t> menu, point </a:t>
            </a:r>
            <a:br>
              <a:rPr lang="en-US" sz="2400" dirty="0" smtClean="0"/>
            </a:br>
            <a:r>
              <a:rPr lang="en-US" sz="2400" dirty="0" smtClean="0"/>
              <a:t>to Number Filters. </a:t>
            </a:r>
            <a:br>
              <a:rPr lang="en-US" sz="2400" dirty="0" smtClean="0"/>
            </a:br>
            <a:r>
              <a:rPr lang="en-US" sz="2400" dirty="0" smtClean="0"/>
              <a:t>As shown in the figure,</a:t>
            </a:r>
            <a:br>
              <a:rPr lang="en-US" sz="2400" dirty="0" smtClean="0"/>
            </a:br>
            <a:r>
              <a:rPr lang="en-US" sz="2400" dirty="0" smtClean="0"/>
              <a:t>the menu expands to</a:t>
            </a:r>
            <a:br>
              <a:rPr lang="en-US" sz="2400" dirty="0" smtClean="0"/>
            </a:br>
            <a:r>
              <a:rPr lang="en-US" sz="2400" dirty="0" smtClean="0"/>
              <a:t>allow you to customize</a:t>
            </a:r>
            <a:br>
              <a:rPr lang="en-US" sz="2400" dirty="0" smtClean="0"/>
            </a:br>
            <a:r>
              <a:rPr lang="en-US" sz="2400" dirty="0" smtClean="0"/>
              <a:t>the filter.   </a:t>
            </a:r>
            <a:endParaRPr lang="en-US" sz="2400" dirty="0"/>
          </a:p>
        </p:txBody>
      </p:sp>
      <p:pic>
        <p:nvPicPr>
          <p:cNvPr id="6" name="Picture 5" descr="f0717.JPG"/>
          <p:cNvPicPr>
            <a:picLocks noChangeAspect="1"/>
          </p:cNvPicPr>
          <p:nvPr/>
        </p:nvPicPr>
        <p:blipFill>
          <a:blip r:embed="rId3"/>
          <a:stretch>
            <a:fillRect/>
          </a:stretch>
        </p:blipFill>
        <p:spPr>
          <a:xfrm>
            <a:off x="4076252" y="2743200"/>
            <a:ext cx="4277173" cy="3276600"/>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Create a Custom AutoFilter</a:t>
            </a:r>
            <a:endParaRPr lang="en-US" dirty="0"/>
          </a:p>
        </p:txBody>
      </p:sp>
      <p:sp>
        <p:nvSpPr>
          <p:cNvPr id="6147" name="Content Placeholder 2"/>
          <p:cNvSpPr>
            <a:spLocks noGrp="1"/>
          </p:cNvSpPr>
          <p:nvPr>
            <p:ph idx="1"/>
          </p:nvPr>
        </p:nvSpPr>
        <p:spPr>
          <a:xfrm>
            <a:off x="457200" y="1600200"/>
            <a:ext cx="8229600" cy="4800600"/>
          </a:xfrm>
        </p:spPr>
        <p:txBody>
          <a:bodyPr/>
          <a:lstStyle/>
          <a:p>
            <a:pPr marL="457200" indent="-457200">
              <a:buFont typeface="+mj-lt"/>
              <a:buAutoNum type="arabicPeriod" startAt="2"/>
            </a:pPr>
            <a:r>
              <a:rPr lang="en-US" sz="2400" dirty="0" smtClean="0"/>
              <a:t>Select </a:t>
            </a:r>
            <a:r>
              <a:rPr lang="en-US" sz="2400" b="1" dirty="0" smtClean="0"/>
              <a:t>Less Than </a:t>
            </a:r>
            <a:r>
              <a:rPr lang="en-US" sz="2400" dirty="0" smtClean="0"/>
              <a:t>on the expanded menu and key </a:t>
            </a:r>
            <a:r>
              <a:rPr lang="en-US" sz="2400" b="1" dirty="0" smtClean="0"/>
              <a:t>30 </a:t>
            </a:r>
            <a:r>
              <a:rPr lang="en-US" sz="2400" dirty="0" smtClean="0"/>
              <a:t>in the amount box. Click </a:t>
            </a:r>
            <a:r>
              <a:rPr lang="en-US" sz="2400" b="1" dirty="0" smtClean="0"/>
              <a:t>OK</a:t>
            </a:r>
            <a:r>
              <a:rPr lang="en-US" sz="2400" dirty="0" smtClean="0"/>
              <a:t>. The AutoFilter menu closes and the filtered list reduces to four employees who work fewer than 30 hours per week.</a:t>
            </a:r>
          </a:p>
          <a:p>
            <a:pPr marL="457200" indent="-457200">
              <a:buFont typeface="+mj-lt"/>
              <a:buAutoNum type="arabicPeriod" startAt="2"/>
            </a:pPr>
            <a:r>
              <a:rPr lang="en-US" sz="2400" dirty="0" smtClean="0"/>
              <a:t>Click the </a:t>
            </a:r>
            <a:r>
              <a:rPr lang="en-US" sz="2400" b="1" dirty="0" smtClean="0"/>
              <a:t>Filter </a:t>
            </a:r>
            <a:r>
              <a:rPr lang="en-US" sz="2400" dirty="0" smtClean="0"/>
              <a:t>button in the </a:t>
            </a:r>
            <a:r>
              <a:rPr lang="en-US" sz="2400" i="1" dirty="0" smtClean="0"/>
              <a:t>Sort &amp; Filter</a:t>
            </a:r>
            <a:r>
              <a:rPr lang="en-US" sz="2400" dirty="0" smtClean="0"/>
              <a:t> group on the </a:t>
            </a:r>
            <a:r>
              <a:rPr lang="en-US" sz="2400" i="1" dirty="0" smtClean="0"/>
              <a:t>Data</a:t>
            </a:r>
            <a:r>
              <a:rPr lang="en-US" sz="2400" dirty="0" smtClean="0"/>
              <a:t> tab to display all data. With the data range still selected, click </a:t>
            </a:r>
            <a:r>
              <a:rPr lang="en-US" sz="2400" b="1" dirty="0" smtClean="0"/>
              <a:t>Filter </a:t>
            </a:r>
            <a:r>
              <a:rPr lang="en-US" sz="2400" dirty="0" smtClean="0"/>
              <a:t>again.</a:t>
            </a:r>
          </a:p>
          <a:p>
            <a:pPr marL="457200" indent="-457200">
              <a:buFont typeface="+mj-lt"/>
              <a:buAutoNum type="arabicPeriod" startAt="2"/>
            </a:pPr>
            <a:r>
              <a:rPr lang="en-US" sz="2400" dirty="0" smtClean="0"/>
              <a:t>Click the </a:t>
            </a:r>
            <a:r>
              <a:rPr lang="en-US" sz="2400" b="1" dirty="0" smtClean="0"/>
              <a:t>filter arrow </a:t>
            </a:r>
            <a:r>
              <a:rPr lang="en-US" sz="2400" dirty="0" smtClean="0"/>
              <a:t>in column D to open the </a:t>
            </a:r>
            <a:r>
              <a:rPr lang="en-US" sz="2400" i="1" dirty="0" smtClean="0"/>
              <a:t>AutoFilter</a:t>
            </a:r>
            <a:r>
              <a:rPr lang="en-US" sz="2400" dirty="0" smtClean="0"/>
              <a:t> menu. Point to Number Filters and select </a:t>
            </a:r>
            <a:r>
              <a:rPr lang="en-US" sz="2400" b="1" dirty="0" smtClean="0"/>
              <a:t>Greater Than</a:t>
            </a:r>
            <a:r>
              <a:rPr lang="en-US" sz="2400" dirty="0" smtClean="0"/>
              <a:t>. Key </a:t>
            </a:r>
            <a:r>
              <a:rPr lang="en-US" sz="2400" b="1" dirty="0" smtClean="0"/>
              <a:t>15 </a:t>
            </a:r>
            <a:r>
              <a:rPr lang="en-US" sz="2400" dirty="0" smtClean="0"/>
              <a:t>and press </a:t>
            </a:r>
            <a:r>
              <a:rPr lang="en-US" sz="2400" b="1" dirty="0" smtClean="0"/>
              <a:t>Tab</a:t>
            </a:r>
            <a:r>
              <a:rPr lang="en-US" sz="2400" dirty="0" smtClean="0"/>
              <a:t> twice to move to the second comparison operator criteria box.   </a:t>
            </a:r>
            <a:endParaRPr lang="en-US" sz="24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Create a Custom AutoFilter</a:t>
            </a:r>
            <a:endParaRPr lang="en-US" dirty="0"/>
          </a:p>
        </p:txBody>
      </p:sp>
      <p:sp>
        <p:nvSpPr>
          <p:cNvPr id="6147" name="Content Placeholder 2"/>
          <p:cNvSpPr>
            <a:spLocks noGrp="1"/>
          </p:cNvSpPr>
          <p:nvPr>
            <p:ph idx="1"/>
          </p:nvPr>
        </p:nvSpPr>
        <p:spPr>
          <a:xfrm>
            <a:off x="457200" y="1600200"/>
            <a:ext cx="8229600" cy="4800600"/>
          </a:xfrm>
        </p:spPr>
        <p:txBody>
          <a:bodyPr/>
          <a:lstStyle/>
          <a:p>
            <a:pPr marL="457200" indent="-457200">
              <a:buFont typeface="+mj-lt"/>
              <a:buAutoNum type="arabicPeriod" startAt="5"/>
            </a:pPr>
            <a:r>
              <a:rPr lang="en-US" sz="2400" dirty="0" smtClean="0"/>
              <a:t>Click the </a:t>
            </a:r>
            <a:r>
              <a:rPr lang="en-US" sz="2400" b="1" dirty="0" smtClean="0"/>
              <a:t>arrow </a:t>
            </a:r>
            <a:r>
              <a:rPr lang="en-US" sz="2400" dirty="0" smtClean="0"/>
              <a:t>for the comparison operator drop-down list and select </a:t>
            </a:r>
            <a:r>
              <a:rPr lang="en-US" sz="2400" b="1" dirty="0" smtClean="0"/>
              <a:t>is less than </a:t>
            </a:r>
            <a:r>
              <a:rPr lang="en-US" sz="2400" dirty="0" smtClean="0"/>
              <a:t>as the second comparison operator and press </a:t>
            </a:r>
            <a:r>
              <a:rPr lang="en-US" sz="2400" b="1" dirty="0" smtClean="0"/>
              <a:t>Tab</a:t>
            </a:r>
            <a:r>
              <a:rPr lang="en-US" sz="2400" dirty="0" smtClean="0"/>
              <a:t>. Key </a:t>
            </a:r>
            <a:r>
              <a:rPr lang="en-US" sz="2400" b="1" dirty="0" smtClean="0"/>
              <a:t>30 </a:t>
            </a:r>
            <a:r>
              <a:rPr lang="en-US" sz="2400" dirty="0" smtClean="0"/>
              <a:t>and click </a:t>
            </a:r>
            <a:r>
              <a:rPr lang="en-US" sz="2400" b="1" dirty="0" smtClean="0"/>
              <a:t>OK</a:t>
            </a:r>
            <a:r>
              <a:rPr lang="en-US" sz="2400" dirty="0" smtClean="0"/>
              <a:t>. The list should be filtered to six employees.</a:t>
            </a:r>
          </a:p>
          <a:p>
            <a:pPr marL="457200" indent="-457200">
              <a:buFont typeface="+mj-lt"/>
              <a:buAutoNum type="arabicPeriod" startAt="5"/>
            </a:pPr>
            <a:r>
              <a:rPr lang="en-US" sz="2400" dirty="0" smtClean="0"/>
              <a:t>Click the </a:t>
            </a:r>
            <a:r>
              <a:rPr lang="en-US" sz="2400" b="1" dirty="0" smtClean="0"/>
              <a:t>Filter </a:t>
            </a:r>
            <a:r>
              <a:rPr lang="en-US" sz="2400" dirty="0" smtClean="0"/>
              <a:t>button to once again display all data.</a:t>
            </a:r>
          </a:p>
          <a:p>
            <a:pPr marL="457200" indent="-457200">
              <a:buFont typeface="+mj-lt"/>
              <a:buAutoNum type="arabicPeriod" startAt="5"/>
            </a:pPr>
            <a:r>
              <a:rPr lang="en-US" sz="2400" b="1" dirty="0" smtClean="0"/>
              <a:t>SAVE</a:t>
            </a:r>
            <a:r>
              <a:rPr lang="en-US" sz="2400" dirty="0" smtClean="0"/>
              <a:t> and </a:t>
            </a:r>
            <a:r>
              <a:rPr lang="en-US" sz="2400" b="1" dirty="0" smtClean="0"/>
              <a:t>CLOSE</a:t>
            </a:r>
            <a:r>
              <a:rPr lang="en-US" sz="2400" dirty="0" smtClean="0"/>
              <a:t> the workbook.</a:t>
            </a:r>
          </a:p>
          <a:p>
            <a:r>
              <a:rPr lang="en-US" sz="2400" b="1" dirty="0" smtClean="0"/>
              <a:t>LEAVE</a:t>
            </a:r>
            <a:r>
              <a:rPr lang="en-US" sz="2400" dirty="0" smtClean="0"/>
              <a:t> Excel open to use in the next exercise.</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Filtering Data Using Conditional Formatting</a:t>
            </a:r>
            <a:endParaRPr lang="en-US" dirty="0"/>
          </a:p>
        </p:txBody>
      </p:sp>
      <p:sp>
        <p:nvSpPr>
          <p:cNvPr id="6147" name="Content Placeholder 2"/>
          <p:cNvSpPr>
            <a:spLocks noGrp="1"/>
          </p:cNvSpPr>
          <p:nvPr>
            <p:ph idx="1"/>
          </p:nvPr>
        </p:nvSpPr>
        <p:spPr>
          <a:xfrm>
            <a:off x="457200" y="1600200"/>
            <a:ext cx="8229600" cy="4800600"/>
          </a:xfrm>
        </p:spPr>
        <p:txBody>
          <a:bodyPr/>
          <a:lstStyle/>
          <a:p>
            <a:r>
              <a:rPr lang="en-US" sz="2400" dirty="0" smtClean="0"/>
              <a:t>If you have conditionally formatted a range of cells, you can filter the data by that format. A conditional format is a visual guide that helps you quickly understand variation in a worksheet’s data. </a:t>
            </a:r>
          </a:p>
          <a:p>
            <a:r>
              <a:rPr lang="en-US" sz="2400" dirty="0" smtClean="0"/>
              <a:t>By using conditional formatting as a filter, you can easily organize and highlight cells or ranges in order to emphasize the values based on one or more criteria. </a:t>
            </a:r>
          </a:p>
          <a:p>
            <a:r>
              <a:rPr lang="en-US" sz="2400" dirty="0" smtClean="0"/>
              <a:t>In the next exercise, you learn to use icon sets to identify the number of hours employees work each week.</a:t>
            </a:r>
            <a:endParaRPr lang="en-US" sz="24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000" dirty="0" smtClean="0"/>
              <a:t>Step-by-Step: Filter Using Conditional Formatting</a:t>
            </a:r>
            <a:endParaRPr lang="en-US" sz="3000" dirty="0"/>
          </a:p>
        </p:txBody>
      </p:sp>
      <p:sp>
        <p:nvSpPr>
          <p:cNvPr id="6147" name="Content Placeholder 2"/>
          <p:cNvSpPr>
            <a:spLocks noGrp="1"/>
          </p:cNvSpPr>
          <p:nvPr>
            <p:ph idx="1"/>
          </p:nvPr>
        </p:nvSpPr>
        <p:spPr>
          <a:xfrm>
            <a:off x="457200" y="1600200"/>
            <a:ext cx="8229600" cy="4800600"/>
          </a:xfrm>
        </p:spPr>
        <p:txBody>
          <a:bodyPr/>
          <a:lstStyle/>
          <a:p>
            <a:r>
              <a:rPr lang="en-US" sz="2300" b="1" dirty="0" smtClean="0"/>
              <a:t>OPEN</a:t>
            </a:r>
            <a:r>
              <a:rPr lang="en-US" sz="2300" dirty="0" smtClean="0"/>
              <a:t> </a:t>
            </a:r>
            <a:r>
              <a:rPr lang="en-US" sz="2300" b="1" i="1" dirty="0" smtClean="0"/>
              <a:t>Conditional Format</a:t>
            </a:r>
            <a:r>
              <a:rPr lang="en-US" sz="2300" dirty="0" smtClean="0"/>
              <a:t> from the data files for this lesson.</a:t>
            </a:r>
          </a:p>
          <a:p>
            <a:pPr marL="457200" indent="-457200">
              <a:buFont typeface="+mj-lt"/>
              <a:buAutoNum type="arabicPeriod"/>
            </a:pPr>
            <a:r>
              <a:rPr lang="en-US" sz="2300" dirty="0" smtClean="0"/>
              <a:t>Select </a:t>
            </a:r>
            <a:r>
              <a:rPr lang="en-US" sz="2300" b="1" dirty="0" smtClean="0"/>
              <a:t>A3:E32</a:t>
            </a:r>
            <a:r>
              <a:rPr lang="en-US" sz="2300" dirty="0" smtClean="0"/>
              <a:t>. On the </a:t>
            </a:r>
            <a:r>
              <a:rPr lang="en-US" sz="2300" i="1" dirty="0" smtClean="0"/>
              <a:t>Data</a:t>
            </a:r>
            <a:r>
              <a:rPr lang="en-US" sz="2300" dirty="0" smtClean="0"/>
              <a:t> tab, click </a:t>
            </a:r>
            <a:r>
              <a:rPr lang="en-US" sz="2300" b="1" dirty="0" smtClean="0"/>
              <a:t>Filter</a:t>
            </a:r>
            <a:r>
              <a:rPr lang="en-US" sz="2300" dirty="0" smtClean="0"/>
              <a:t>.</a:t>
            </a:r>
          </a:p>
          <a:p>
            <a:pPr marL="457200" indent="-457200">
              <a:buFont typeface="+mj-lt"/>
              <a:buAutoNum type="arabicPeriod"/>
            </a:pPr>
            <a:r>
              <a:rPr lang="en-US" sz="2300" dirty="0" smtClean="0"/>
              <a:t>Click the </a:t>
            </a:r>
            <a:r>
              <a:rPr lang="en-US" sz="2300" b="1" dirty="0" smtClean="0"/>
              <a:t>filter arrow </a:t>
            </a:r>
            <a:r>
              <a:rPr lang="en-US" sz="2300" dirty="0" smtClean="0"/>
              <a:t>in column D. Point to Filter by Color in the </a:t>
            </a:r>
            <a:r>
              <a:rPr lang="en-US" sz="2300" i="1" dirty="0" smtClean="0"/>
              <a:t>AutoFilter</a:t>
            </a:r>
            <a:r>
              <a:rPr lang="en-US" sz="2300" dirty="0" smtClean="0"/>
              <a:t> menu that appears. Click the </a:t>
            </a:r>
            <a:r>
              <a:rPr lang="en-US" sz="2300" b="1" dirty="0" smtClean="0"/>
              <a:t>green flag </a:t>
            </a:r>
            <a:r>
              <a:rPr lang="en-US" sz="2300" dirty="0" smtClean="0"/>
              <a:t>under the </a:t>
            </a:r>
            <a:r>
              <a:rPr lang="en-US" sz="2300" i="1" dirty="0" smtClean="0"/>
              <a:t>Filter by Cell</a:t>
            </a:r>
            <a:r>
              <a:rPr lang="en-US" sz="2300" dirty="0" smtClean="0"/>
              <a:t> icon. Data formatted with a green flag (highest number of work hours) is displayed.</a:t>
            </a:r>
          </a:p>
          <a:p>
            <a:pPr marL="457200" indent="-457200">
              <a:buFont typeface="+mj-lt"/>
              <a:buAutoNum type="arabicPeriod"/>
            </a:pPr>
            <a:r>
              <a:rPr lang="en-US" sz="2300" dirty="0" smtClean="0"/>
              <a:t>Click the </a:t>
            </a:r>
            <a:r>
              <a:rPr lang="en-US" sz="2300" b="1" dirty="0" smtClean="0"/>
              <a:t>filter arrow </a:t>
            </a:r>
            <a:r>
              <a:rPr lang="en-US" sz="2300" dirty="0" smtClean="0"/>
              <a:t>in column D. Point to Filter by Color. Click the </a:t>
            </a:r>
            <a:r>
              <a:rPr lang="en-US" sz="2300" b="1" dirty="0" smtClean="0"/>
              <a:t>red flag </a:t>
            </a:r>
            <a:r>
              <a:rPr lang="en-US" sz="2300" dirty="0" smtClean="0"/>
              <a:t>under the </a:t>
            </a:r>
            <a:r>
              <a:rPr lang="en-US" sz="2300" i="1" dirty="0" smtClean="0"/>
              <a:t>Filter by Cell</a:t>
            </a:r>
            <a:r>
              <a:rPr lang="en-US" sz="2300" dirty="0" smtClean="0"/>
              <a:t> icon. The data formatted by a green flag is replaced in the worksheet by data formatted with a red flag (lowest number of work hours).</a:t>
            </a:r>
          </a:p>
          <a:p>
            <a:pPr marL="457200" indent="-457200">
              <a:buFont typeface="+mj-lt"/>
              <a:buAutoNum type="arabicPeriod"/>
            </a:pPr>
            <a:r>
              <a:rPr lang="en-US" sz="2300" dirty="0" smtClean="0"/>
              <a:t>Click </a:t>
            </a:r>
            <a:r>
              <a:rPr lang="en-US" sz="2300" b="1" dirty="0" smtClean="0"/>
              <a:t>Filter </a:t>
            </a:r>
            <a:r>
              <a:rPr lang="en-US" sz="2300" dirty="0" smtClean="0"/>
              <a:t>to remove the filter arrows.</a:t>
            </a:r>
          </a:p>
          <a:p>
            <a:r>
              <a:rPr lang="en-US" sz="2300" b="1" dirty="0" smtClean="0"/>
              <a:t>LEAVE</a:t>
            </a:r>
            <a:r>
              <a:rPr lang="en-US" sz="2300" dirty="0" smtClean="0"/>
              <a:t> the workbook open to use in the next exercise.</a:t>
            </a:r>
          </a:p>
          <a:p>
            <a:pPr>
              <a:buNone/>
            </a:pPr>
            <a:endParaRPr lang="en-US" sz="2400" dirty="0" smtClean="0"/>
          </a:p>
          <a:p>
            <a:endParaRPr lang="en-US" sz="24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Filtering Data Using Cell Attributes</a:t>
            </a:r>
            <a:endParaRPr lang="en-US" dirty="0"/>
          </a:p>
        </p:txBody>
      </p:sp>
      <p:sp>
        <p:nvSpPr>
          <p:cNvPr id="6147" name="Content Placeholder 2"/>
          <p:cNvSpPr>
            <a:spLocks noGrp="1"/>
          </p:cNvSpPr>
          <p:nvPr>
            <p:ph idx="1"/>
          </p:nvPr>
        </p:nvSpPr>
        <p:spPr>
          <a:xfrm>
            <a:off x="457200" y="1600200"/>
            <a:ext cx="8229600" cy="4800600"/>
          </a:xfrm>
        </p:spPr>
        <p:txBody>
          <a:bodyPr/>
          <a:lstStyle/>
          <a:p>
            <a:r>
              <a:rPr lang="en-US" sz="2400" dirty="0" smtClean="0"/>
              <a:t>If you have formatted a range of cells with fill color or font color, you can filter on those attributes. </a:t>
            </a:r>
          </a:p>
          <a:p>
            <a:r>
              <a:rPr lang="en-US" sz="2400" dirty="0" smtClean="0"/>
              <a:t>It is not necessary to select the data range to filter using cell attributes. Excel will search for any cell that contains either background or font color. </a:t>
            </a:r>
          </a:p>
          <a:p>
            <a:r>
              <a:rPr lang="en-US" sz="2400" dirty="0" smtClean="0"/>
              <a:t>In the next exercise, icon sets are used to identify the number of hours employees work each week, and font color has been used to identify the medical assistant assigned to each physician. </a:t>
            </a:r>
          </a:p>
          <a:p>
            <a:r>
              <a:rPr lang="en-US" sz="2400" dirty="0" smtClean="0"/>
              <a:t>In the next exercise, you will use font attributes as your filter criteria.</a:t>
            </a:r>
          </a:p>
          <a:p>
            <a:pPr>
              <a:buNone/>
            </a:pPr>
            <a:endParaRPr lang="en-US" sz="240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Filtering Data Using Cell Attributes</a:t>
            </a:r>
            <a:endParaRPr lang="en-US" dirty="0"/>
          </a:p>
        </p:txBody>
      </p:sp>
      <p:sp>
        <p:nvSpPr>
          <p:cNvPr id="6147" name="Content Placeholder 2"/>
          <p:cNvSpPr>
            <a:spLocks noGrp="1"/>
          </p:cNvSpPr>
          <p:nvPr>
            <p:ph idx="1"/>
          </p:nvPr>
        </p:nvSpPr>
        <p:spPr>
          <a:xfrm>
            <a:off x="457200" y="1600200"/>
            <a:ext cx="8229600" cy="4800600"/>
          </a:xfrm>
        </p:spPr>
        <p:txBody>
          <a:bodyPr/>
          <a:lstStyle/>
          <a:p>
            <a:r>
              <a:rPr lang="en-US" sz="2400" dirty="0" smtClean="0"/>
              <a:t>In the preceding and next exercises, you used Excel’s Sort and Filter features to organize data using a variety of criteria. </a:t>
            </a:r>
          </a:p>
          <a:p>
            <a:r>
              <a:rPr lang="en-US" sz="2400" dirty="0" smtClean="0"/>
              <a:t>Both Sort and Filter allow you to select and analyze specific data. The two functions have a great deal in common. In both instances, you can focus on data that meets specific criteria. </a:t>
            </a:r>
          </a:p>
          <a:p>
            <a:r>
              <a:rPr lang="en-US" sz="2400" dirty="0" smtClean="0"/>
              <a:t>Unrelated data is displayed when you sort; it is hidden when you use the filter command. </a:t>
            </a:r>
            <a:endParaRPr lang="en-US" sz="240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Filter Data Using Cell Attributes</a:t>
            </a:r>
            <a:endParaRPr lang="en-US" dirty="0"/>
          </a:p>
        </p:txBody>
      </p:sp>
      <p:sp>
        <p:nvSpPr>
          <p:cNvPr id="6147" name="Content Placeholder 2"/>
          <p:cNvSpPr>
            <a:spLocks noGrp="1"/>
          </p:cNvSpPr>
          <p:nvPr>
            <p:ph idx="1"/>
          </p:nvPr>
        </p:nvSpPr>
        <p:spPr>
          <a:xfrm>
            <a:off x="457200" y="1600200"/>
            <a:ext cx="8229600" cy="4800600"/>
          </a:xfrm>
        </p:spPr>
        <p:txBody>
          <a:bodyPr/>
          <a:lstStyle/>
          <a:p>
            <a:r>
              <a:rPr lang="en-US" sz="2400" b="1" dirty="0" smtClean="0"/>
              <a:t>USE</a:t>
            </a:r>
            <a:r>
              <a:rPr lang="en-US" sz="2400" dirty="0" smtClean="0"/>
              <a:t> the workbook from the previous exercise. </a:t>
            </a:r>
          </a:p>
          <a:p>
            <a:pPr marL="457200" indent="-457200">
              <a:buFont typeface="+mj-lt"/>
              <a:buAutoNum type="arabicPeriod"/>
            </a:pPr>
            <a:r>
              <a:rPr lang="en-US" sz="2400" dirty="0" smtClean="0"/>
              <a:t>Select any cell in the data range and click the </a:t>
            </a:r>
            <a:r>
              <a:rPr lang="en-US" sz="2400" b="1" dirty="0" smtClean="0"/>
              <a:t>Filter </a:t>
            </a:r>
            <a:r>
              <a:rPr lang="en-US" sz="2400" dirty="0" smtClean="0"/>
              <a:t>button in the </a:t>
            </a:r>
            <a:r>
              <a:rPr lang="en-US" sz="2400" i="1" dirty="0" smtClean="0"/>
              <a:t>Sort &amp; Filter</a:t>
            </a:r>
            <a:r>
              <a:rPr lang="en-US" sz="2400" dirty="0" smtClean="0"/>
              <a:t> group on the </a:t>
            </a:r>
            <a:r>
              <a:rPr lang="en-US" sz="2400" i="1" dirty="0" smtClean="0"/>
              <a:t>Data</a:t>
            </a:r>
            <a:r>
              <a:rPr lang="en-US" sz="2400" dirty="0" smtClean="0"/>
              <a:t> tab.</a:t>
            </a:r>
          </a:p>
          <a:p>
            <a:pPr marL="457200" indent="-457200">
              <a:buFont typeface="+mj-lt"/>
              <a:buAutoNum type="arabicPeriod"/>
            </a:pPr>
            <a:r>
              <a:rPr lang="en-US" sz="2400" dirty="0" smtClean="0"/>
              <a:t>Click the arrow next to the Title header (</a:t>
            </a:r>
            <a:r>
              <a:rPr lang="en-US" sz="2400" dirty="0" err="1" smtClean="0"/>
              <a:t>Contoso</a:t>
            </a:r>
            <a:r>
              <a:rPr lang="en-US" sz="2400" dirty="0" smtClean="0"/>
              <a:t>, Ltd.) and point to Filter by Color. Click </a:t>
            </a:r>
            <a:r>
              <a:rPr lang="en-US" sz="2400" b="1" dirty="0" smtClean="0"/>
              <a:t>More Font Colors</a:t>
            </a:r>
            <a:r>
              <a:rPr lang="en-US" sz="2400" dirty="0" smtClean="0"/>
              <a:t>. A dialog box opens that displays the font colors used in the worksheet.</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Filter Data Using Cell Attributes</a:t>
            </a:r>
            <a:endParaRPr lang="en-US" dirty="0"/>
          </a:p>
        </p:txBody>
      </p:sp>
      <p:sp>
        <p:nvSpPr>
          <p:cNvPr id="6147" name="Content Placeholder 2"/>
          <p:cNvSpPr>
            <a:spLocks noGrp="1"/>
          </p:cNvSpPr>
          <p:nvPr>
            <p:ph idx="1"/>
          </p:nvPr>
        </p:nvSpPr>
        <p:spPr>
          <a:xfrm>
            <a:off x="457200" y="1600200"/>
            <a:ext cx="8229600" cy="4800600"/>
          </a:xfrm>
        </p:spPr>
        <p:txBody>
          <a:bodyPr/>
          <a:lstStyle/>
          <a:p>
            <a:pPr marL="457200" indent="-457200">
              <a:buFont typeface="+mj-lt"/>
              <a:buAutoNum type="arabicPeriod" startAt="3"/>
            </a:pPr>
            <a:r>
              <a:rPr lang="en-US" sz="2400" dirty="0" smtClean="0"/>
              <a:t>As in the figure below, the first color appears in the </a:t>
            </a:r>
            <a:r>
              <a:rPr lang="en-US" sz="2400" i="1" dirty="0" smtClean="0"/>
              <a:t>Selected</a:t>
            </a:r>
            <a:r>
              <a:rPr lang="en-US" sz="2400" dirty="0" smtClean="0"/>
              <a:t> field. Click </a:t>
            </a:r>
            <a:r>
              <a:rPr lang="en-US" sz="2400" b="1" dirty="0" smtClean="0"/>
              <a:t>OK</a:t>
            </a:r>
            <a:r>
              <a:rPr lang="en-US" sz="2400" dirty="0" smtClean="0"/>
              <a:t>. The heading rows are displayed. These are the colors in </a:t>
            </a:r>
            <a:r>
              <a:rPr lang="en-US" sz="2400" smtClean="0"/>
              <a:t>the </a:t>
            </a:r>
            <a:r>
              <a:rPr lang="en-US" sz="2400" smtClean="0"/>
              <a:t>Office theme </a:t>
            </a:r>
            <a:r>
              <a:rPr lang="en-US" sz="2400" dirty="0" smtClean="0"/>
              <a:t>that was applied to this worksheet. </a:t>
            </a:r>
            <a:endParaRPr lang="en-US" sz="2400" dirty="0"/>
          </a:p>
        </p:txBody>
      </p:sp>
      <p:pic>
        <p:nvPicPr>
          <p:cNvPr id="4" name="Picture 3" descr="f0719.JPG"/>
          <p:cNvPicPr>
            <a:picLocks noChangeAspect="1"/>
          </p:cNvPicPr>
          <p:nvPr/>
        </p:nvPicPr>
        <p:blipFill>
          <a:blip r:embed="rId3"/>
          <a:stretch>
            <a:fillRect/>
          </a:stretch>
        </p:blipFill>
        <p:spPr>
          <a:xfrm>
            <a:off x="3276600" y="2875128"/>
            <a:ext cx="4638675" cy="338470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eaLnBrk="1" hangingPunct="1">
              <a:defRPr/>
            </a:pPr>
            <a:r>
              <a:rPr lang="en-US" dirty="0" smtClean="0"/>
              <a:t>Restricting Cell Entries to Certain Data Types</a:t>
            </a:r>
          </a:p>
        </p:txBody>
      </p:sp>
      <p:sp>
        <p:nvSpPr>
          <p:cNvPr id="4099" name="Rectangle 3"/>
          <p:cNvSpPr>
            <a:spLocks noGrp="1" noChangeArrowheads="1"/>
          </p:cNvSpPr>
          <p:nvPr>
            <p:ph type="body" idx="1"/>
          </p:nvPr>
        </p:nvSpPr>
        <p:spPr>
          <a:xfrm>
            <a:off x="457200" y="1600200"/>
            <a:ext cx="8229600" cy="4876800"/>
          </a:xfrm>
        </p:spPr>
        <p:txBody>
          <a:bodyPr/>
          <a:lstStyle/>
          <a:p>
            <a:r>
              <a:rPr lang="en-US" sz="2400" dirty="0" smtClean="0"/>
              <a:t>You can provide an input message when a restricted cell is selected or provide an instructive message when an invalid entry is made. </a:t>
            </a:r>
          </a:p>
          <a:p>
            <a:r>
              <a:rPr lang="en-US" sz="2400" dirty="0" smtClean="0"/>
              <a:t>In the next exercise, you learn how to validate data and restrict data entry while supplying clear feedback to users to assure a smooth, trouble-free data entry experience. This is vital to worksheet performance because it restricts errors in data entry.</a:t>
            </a:r>
            <a:endParaRPr lang="en-US" sz="2400" dirty="0"/>
          </a:p>
        </p:txBody>
      </p:sp>
    </p:spTree>
    <p:extLst>
      <p:ext uri="{BB962C8B-B14F-4D97-AF65-F5344CB8AC3E}">
        <p14:creationId xmlns:p14="http://schemas.microsoft.com/office/powerpoint/2010/main" val="393983747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Filter Data Using Cell Attributes</a:t>
            </a:r>
            <a:endParaRPr lang="en-US" dirty="0"/>
          </a:p>
        </p:txBody>
      </p:sp>
      <p:sp>
        <p:nvSpPr>
          <p:cNvPr id="6147" name="Content Placeholder 2"/>
          <p:cNvSpPr>
            <a:spLocks noGrp="1"/>
          </p:cNvSpPr>
          <p:nvPr>
            <p:ph idx="1"/>
          </p:nvPr>
        </p:nvSpPr>
        <p:spPr>
          <a:xfrm>
            <a:off x="457200" y="1600200"/>
            <a:ext cx="8229600" cy="4800600"/>
          </a:xfrm>
        </p:spPr>
        <p:txBody>
          <a:bodyPr/>
          <a:lstStyle/>
          <a:p>
            <a:pPr marL="457200" indent="-457200">
              <a:buFont typeface="+mj-lt"/>
              <a:buAutoNum type="arabicPeriod" startAt="4"/>
            </a:pPr>
            <a:r>
              <a:rPr lang="en-US" sz="2400" dirty="0" smtClean="0"/>
              <a:t>Click the </a:t>
            </a:r>
            <a:r>
              <a:rPr lang="en-US" sz="2400" b="1" dirty="0" smtClean="0"/>
              <a:t>filter arrow </a:t>
            </a:r>
            <a:r>
              <a:rPr lang="en-US" sz="2400" dirty="0" smtClean="0"/>
              <a:t>next to the </a:t>
            </a:r>
            <a:r>
              <a:rPr lang="en-US" sz="2400" i="1" dirty="0" smtClean="0"/>
              <a:t>Title</a:t>
            </a:r>
            <a:r>
              <a:rPr lang="en-US" sz="2400" dirty="0" smtClean="0"/>
              <a:t> header again and click </a:t>
            </a:r>
            <a:r>
              <a:rPr lang="en-US" sz="2400" b="1" dirty="0" smtClean="0"/>
              <a:t>Clear Filter From “</a:t>
            </a:r>
            <a:r>
              <a:rPr lang="en-US" sz="2400" b="1" dirty="0" err="1" smtClean="0"/>
              <a:t>Contoso</a:t>
            </a:r>
            <a:r>
              <a:rPr lang="en-US" sz="2400" b="1" dirty="0" smtClean="0"/>
              <a:t>, Ltd.”</a:t>
            </a:r>
          </a:p>
          <a:p>
            <a:pPr marL="457200" indent="-457200">
              <a:buFont typeface="+mj-lt"/>
              <a:buAutoNum type="arabicPeriod" startAt="4"/>
            </a:pPr>
            <a:r>
              <a:rPr lang="en-US" sz="2400" dirty="0" smtClean="0"/>
              <a:t>Click the </a:t>
            </a:r>
            <a:r>
              <a:rPr lang="en-US" sz="2400" b="1" dirty="0" smtClean="0"/>
              <a:t>Title header filter arrow </a:t>
            </a:r>
            <a:r>
              <a:rPr lang="en-US" sz="2400" dirty="0" smtClean="0"/>
              <a:t>again and point to Filter by Color. Select </a:t>
            </a:r>
            <a:r>
              <a:rPr lang="en-US" sz="2400" b="1" dirty="0" smtClean="0"/>
              <a:t>Purple </a:t>
            </a:r>
            <a:r>
              <a:rPr lang="en-US" sz="2400" dirty="0" smtClean="0"/>
              <a:t>in the </a:t>
            </a:r>
            <a:r>
              <a:rPr lang="en-US" sz="2400" i="1" dirty="0" smtClean="0"/>
              <a:t>Filter by Font Color</a:t>
            </a:r>
            <a:r>
              <a:rPr lang="en-US" sz="2400" dirty="0" smtClean="0"/>
              <a:t> drop-down menu (3rd selection). Data for Dr. Blythe (new physician) and his two medical assistants is displayed because you chose the Purple font in your sort criteria. </a:t>
            </a:r>
          </a:p>
          <a:p>
            <a:pPr marL="457200" indent="-457200">
              <a:buFont typeface="+mj-lt"/>
              <a:buAutoNum type="arabicPeriod" startAt="4"/>
            </a:pPr>
            <a:r>
              <a:rPr lang="en-US" sz="2400" dirty="0" smtClean="0"/>
              <a:t>Click the </a:t>
            </a:r>
            <a:r>
              <a:rPr lang="en-US" sz="2400" b="1" dirty="0" smtClean="0"/>
              <a:t>Filter </a:t>
            </a:r>
            <a:r>
              <a:rPr lang="en-US" sz="2400" dirty="0" smtClean="0"/>
              <a:t>button to clear the filter arrows.</a:t>
            </a:r>
          </a:p>
          <a:p>
            <a:pPr marL="457200" indent="-457200">
              <a:buFont typeface="+mj-lt"/>
              <a:buAutoNum type="arabicPeriod" startAt="4"/>
            </a:pPr>
            <a:r>
              <a:rPr lang="en-US" sz="2400" b="1" dirty="0" smtClean="0"/>
              <a:t>CLOSE</a:t>
            </a:r>
            <a:r>
              <a:rPr lang="en-US" sz="2400" dirty="0" smtClean="0"/>
              <a:t> the file. You have not made changes to the data, so it is not necessary to save the file.</a:t>
            </a:r>
          </a:p>
          <a:p>
            <a:r>
              <a:rPr lang="en-US" sz="2400" b="1" dirty="0" smtClean="0"/>
              <a:t>LEAVE</a:t>
            </a:r>
            <a:r>
              <a:rPr lang="en-US" sz="2400" dirty="0" smtClean="0"/>
              <a:t> Excel open to use in the next exercise.</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Subtotaling Data</a:t>
            </a:r>
            <a:endParaRPr lang="en-US" dirty="0"/>
          </a:p>
        </p:txBody>
      </p:sp>
      <p:sp>
        <p:nvSpPr>
          <p:cNvPr id="6147" name="Content Placeholder 2"/>
          <p:cNvSpPr>
            <a:spLocks noGrp="1"/>
          </p:cNvSpPr>
          <p:nvPr>
            <p:ph idx="1"/>
          </p:nvPr>
        </p:nvSpPr>
        <p:spPr>
          <a:xfrm>
            <a:off x="457200" y="1600200"/>
            <a:ext cx="8229600" cy="4800600"/>
          </a:xfrm>
        </p:spPr>
        <p:txBody>
          <a:bodyPr/>
          <a:lstStyle/>
          <a:p>
            <a:r>
              <a:rPr lang="en-US" sz="2400" dirty="0" smtClean="0"/>
              <a:t>Excel provides a number of features that enable you to organize large groups of data into more manageable groups. </a:t>
            </a:r>
          </a:p>
          <a:p>
            <a:r>
              <a:rPr lang="en-US" sz="2400" dirty="0" smtClean="0"/>
              <a:t>Data in a list can be summarized by inserting a subtotal.</a:t>
            </a:r>
          </a:p>
          <a:p>
            <a:r>
              <a:rPr lang="en-US" sz="2400" dirty="0" smtClean="0"/>
              <a:t>Before you can subtotal, however, you must first sort the list by the field on which you want the list subtotaled.</a:t>
            </a:r>
            <a:endParaRPr lang="en-US" sz="240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Grouping and Ungrouping Data for Subtotaling</a:t>
            </a:r>
            <a:endParaRPr lang="en-US" dirty="0"/>
          </a:p>
        </p:txBody>
      </p:sp>
      <p:sp>
        <p:nvSpPr>
          <p:cNvPr id="6147" name="Content Placeholder 2"/>
          <p:cNvSpPr>
            <a:spLocks noGrp="1"/>
          </p:cNvSpPr>
          <p:nvPr>
            <p:ph idx="1"/>
          </p:nvPr>
        </p:nvSpPr>
        <p:spPr>
          <a:xfrm>
            <a:off x="457200" y="1600200"/>
            <a:ext cx="8229600" cy="4800600"/>
          </a:xfrm>
        </p:spPr>
        <p:txBody>
          <a:bodyPr/>
          <a:lstStyle/>
          <a:p>
            <a:r>
              <a:rPr lang="en-US" sz="2400" dirty="0" smtClean="0"/>
              <a:t>If you have a list of data that you want to group and summarize, you can create an outline. </a:t>
            </a:r>
          </a:p>
          <a:p>
            <a:r>
              <a:rPr lang="en-US" sz="2400" b="1" i="1" dirty="0" smtClean="0"/>
              <a:t>Grouping </a:t>
            </a:r>
            <a:r>
              <a:rPr lang="en-US" sz="2400" dirty="0" smtClean="0"/>
              <a:t>refers to organizing data so that it can be viewed as a collapsible and expandable outline. </a:t>
            </a:r>
          </a:p>
          <a:p>
            <a:r>
              <a:rPr lang="en-US" sz="2400" dirty="0" smtClean="0"/>
              <a:t>To group data, each column must have a label in the first row and the column must contain similar facts. The data must be sorted by the column or columns for that group.</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Grouping and Ungrouping Data for Subtotaling</a:t>
            </a:r>
            <a:endParaRPr lang="en-US" dirty="0"/>
          </a:p>
        </p:txBody>
      </p:sp>
      <p:sp>
        <p:nvSpPr>
          <p:cNvPr id="6147" name="Content Placeholder 2"/>
          <p:cNvSpPr>
            <a:spLocks noGrp="1"/>
          </p:cNvSpPr>
          <p:nvPr>
            <p:ph idx="1"/>
          </p:nvPr>
        </p:nvSpPr>
        <p:spPr>
          <a:xfrm>
            <a:off x="457200" y="1600200"/>
            <a:ext cx="8229600" cy="4800600"/>
          </a:xfrm>
        </p:spPr>
        <p:txBody>
          <a:bodyPr/>
          <a:lstStyle/>
          <a:p>
            <a:r>
              <a:rPr lang="en-US" sz="2400" dirty="0" smtClean="0"/>
              <a:t>In the preceding and next exercises, you manually grouped and subtotaled salary data for </a:t>
            </a:r>
            <a:r>
              <a:rPr lang="en-US" sz="2400" dirty="0" err="1" smtClean="0"/>
              <a:t>Contoso</a:t>
            </a:r>
            <a:r>
              <a:rPr lang="en-US" sz="2400" dirty="0" smtClean="0"/>
              <a:t>, Ltd. You will use Excel’s automatic subtotal feature in the an exercise later in this lesson.</a:t>
            </a:r>
          </a:p>
          <a:p>
            <a:r>
              <a:rPr lang="en-US" sz="2400" dirty="0" smtClean="0"/>
              <a:t>To outline data by rows, you must have summary rows that contain formulas that reference cells in each of the detail rows for that group. </a:t>
            </a:r>
          </a:p>
          <a:p>
            <a:r>
              <a:rPr lang="en-US" sz="2400" dirty="0" smtClean="0"/>
              <a:t>In the next exercise, your outline contained three levels: the grand total level, the subtotals level, and the detail rows level. You can create an outline of up to eight levels.</a:t>
            </a:r>
            <a:endParaRPr lang="en-US" sz="2400"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Grouping and Ungrouping Data for Subtotaling</a:t>
            </a:r>
            <a:endParaRPr lang="en-US" dirty="0"/>
          </a:p>
        </p:txBody>
      </p:sp>
      <p:sp>
        <p:nvSpPr>
          <p:cNvPr id="6147" name="Content Placeholder 2"/>
          <p:cNvSpPr>
            <a:spLocks noGrp="1"/>
          </p:cNvSpPr>
          <p:nvPr>
            <p:ph idx="1"/>
          </p:nvPr>
        </p:nvSpPr>
        <p:spPr>
          <a:xfrm>
            <a:off x="457200" y="1600200"/>
            <a:ext cx="8229600" cy="4800600"/>
          </a:xfrm>
        </p:spPr>
        <p:txBody>
          <a:bodyPr/>
          <a:lstStyle/>
          <a:p>
            <a:r>
              <a:rPr lang="en-US" sz="2400" dirty="0" smtClean="0"/>
              <a:t>Each inner level displays detail data for the preceding outer level. Inner levels are represented by a higher number in the </a:t>
            </a:r>
            <a:r>
              <a:rPr lang="en-US" sz="2400" b="1" i="1" dirty="0" smtClean="0"/>
              <a:t>outline symbols</a:t>
            </a:r>
            <a:r>
              <a:rPr lang="en-US" sz="2400" dirty="0" smtClean="0"/>
              <a:t>, which are symbols that you use to change the view of an outlined worksheet. You can show or hide detailed data by </a:t>
            </a:r>
            <a:br>
              <a:rPr lang="en-US" sz="2400" dirty="0" smtClean="0"/>
            </a:br>
            <a:r>
              <a:rPr lang="en-US" sz="2400" dirty="0" smtClean="0"/>
              <a:t>pressing the plus sign, </a:t>
            </a:r>
            <a:br>
              <a:rPr lang="en-US" sz="2400" dirty="0" smtClean="0"/>
            </a:br>
            <a:r>
              <a:rPr lang="en-US" sz="2400" dirty="0" smtClean="0"/>
              <a:t>minus sign, or the </a:t>
            </a:r>
            <a:br>
              <a:rPr lang="en-US" sz="2400" dirty="0" smtClean="0"/>
            </a:br>
            <a:r>
              <a:rPr lang="en-US" sz="2400" dirty="0" smtClean="0"/>
              <a:t>numbers 1, 2, or 3 that </a:t>
            </a:r>
            <a:br>
              <a:rPr lang="en-US" sz="2400" dirty="0" smtClean="0"/>
            </a:br>
            <a:r>
              <a:rPr lang="en-US" sz="2400" dirty="0" smtClean="0"/>
              <a:t>indicate the outline level </a:t>
            </a:r>
            <a:br>
              <a:rPr lang="en-US" sz="2400" dirty="0" smtClean="0"/>
            </a:br>
            <a:r>
              <a:rPr lang="en-US" sz="2400" dirty="0" smtClean="0"/>
              <a:t>to hide, unhide, and </a:t>
            </a:r>
            <a:br>
              <a:rPr lang="en-US" sz="2400" dirty="0" smtClean="0"/>
            </a:br>
            <a:r>
              <a:rPr lang="en-US" sz="2400" dirty="0" smtClean="0"/>
              <a:t>view your data. Refer </a:t>
            </a:r>
            <a:br>
              <a:rPr lang="en-US" sz="2400" dirty="0" smtClean="0"/>
            </a:br>
            <a:r>
              <a:rPr lang="en-US" sz="2400" dirty="0" smtClean="0"/>
              <a:t>to the example in the </a:t>
            </a:r>
            <a:br>
              <a:rPr lang="en-US" sz="2400" dirty="0" smtClean="0"/>
            </a:br>
            <a:r>
              <a:rPr lang="en-US" sz="2400" dirty="0" smtClean="0"/>
              <a:t>figure. </a:t>
            </a:r>
            <a:endParaRPr lang="en-US" sz="2400" dirty="0"/>
          </a:p>
        </p:txBody>
      </p:sp>
      <p:pic>
        <p:nvPicPr>
          <p:cNvPr id="4" name="Picture 3" descr="f0722.JPG"/>
          <p:cNvPicPr>
            <a:picLocks noChangeAspect="1"/>
          </p:cNvPicPr>
          <p:nvPr/>
        </p:nvPicPr>
        <p:blipFill>
          <a:blip r:embed="rId3"/>
          <a:stretch>
            <a:fillRect/>
          </a:stretch>
        </p:blipFill>
        <p:spPr>
          <a:xfrm>
            <a:off x="4191000" y="3200400"/>
            <a:ext cx="4419600" cy="3181350"/>
          </a:xfrm>
          <a:prstGeom prst="rect">
            <a:avLst/>
          </a:prstGeo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000" dirty="0" smtClean="0"/>
              <a:t>Step-by-Step: Group and Ungroup for Subtotaling</a:t>
            </a:r>
            <a:endParaRPr lang="en-US" sz="3000" dirty="0"/>
          </a:p>
        </p:txBody>
      </p:sp>
      <p:sp>
        <p:nvSpPr>
          <p:cNvPr id="6147" name="Content Placeholder 2"/>
          <p:cNvSpPr>
            <a:spLocks noGrp="1"/>
          </p:cNvSpPr>
          <p:nvPr>
            <p:ph idx="1"/>
          </p:nvPr>
        </p:nvSpPr>
        <p:spPr>
          <a:xfrm>
            <a:off x="457200" y="1600200"/>
            <a:ext cx="8229600" cy="4800600"/>
          </a:xfrm>
        </p:spPr>
        <p:txBody>
          <a:bodyPr/>
          <a:lstStyle/>
          <a:p>
            <a:r>
              <a:rPr lang="en-US" sz="2400" b="1" dirty="0" smtClean="0"/>
              <a:t>OPEN</a:t>
            </a:r>
            <a:r>
              <a:rPr lang="en-US" sz="2400" dirty="0" smtClean="0"/>
              <a:t> the </a:t>
            </a:r>
            <a:r>
              <a:rPr lang="en-US" sz="2400" b="1" i="1" dirty="0" smtClean="0"/>
              <a:t>Salary </a:t>
            </a:r>
            <a:r>
              <a:rPr lang="en-US" sz="2400" dirty="0" smtClean="0"/>
              <a:t>data file for this lesson.</a:t>
            </a:r>
          </a:p>
          <a:p>
            <a:pPr marL="457200" indent="-457200">
              <a:buFont typeface="+mj-lt"/>
              <a:buAutoNum type="arabicPeriod"/>
            </a:pPr>
            <a:r>
              <a:rPr lang="en-US" sz="2400" dirty="0" smtClean="0"/>
              <a:t>Select any cell in the data range. Click </a:t>
            </a:r>
            <a:r>
              <a:rPr lang="en-US" sz="2400" b="1" dirty="0" smtClean="0"/>
              <a:t>Sort </a:t>
            </a:r>
            <a:r>
              <a:rPr lang="en-US" sz="2400" dirty="0" smtClean="0"/>
              <a:t>on the </a:t>
            </a:r>
            <a:r>
              <a:rPr lang="en-US" sz="2400" i="1" dirty="0" smtClean="0"/>
              <a:t>Data</a:t>
            </a:r>
            <a:r>
              <a:rPr lang="en-US" sz="2400" dirty="0" smtClean="0"/>
              <a:t> tab.</a:t>
            </a:r>
          </a:p>
          <a:p>
            <a:pPr marL="457200" indent="-457200">
              <a:buFont typeface="+mj-lt"/>
              <a:buAutoNum type="arabicPeriod"/>
            </a:pPr>
            <a:r>
              <a:rPr lang="en-US" sz="2400" dirty="0" smtClean="0"/>
              <a:t>In the </a:t>
            </a:r>
            <a:r>
              <a:rPr lang="en-US" sz="2400" i="1" dirty="0" smtClean="0"/>
              <a:t>Sort</a:t>
            </a:r>
            <a:r>
              <a:rPr lang="en-US" sz="2400" dirty="0" smtClean="0"/>
              <a:t> dialog box, sort first by Job Category in ascending order.</a:t>
            </a:r>
          </a:p>
          <a:p>
            <a:pPr marL="457200" indent="-457200">
              <a:buFont typeface="+mj-lt"/>
              <a:buAutoNum type="arabicPeriod"/>
            </a:pPr>
            <a:r>
              <a:rPr lang="en-US" sz="2400" dirty="0" smtClean="0"/>
              <a:t>Add a sort level, sort by Job Title in ascending order, and click </a:t>
            </a:r>
            <a:r>
              <a:rPr lang="en-US" sz="2400" b="1" dirty="0" smtClean="0"/>
              <a:t>OK</a:t>
            </a:r>
            <a:r>
              <a:rPr lang="en-US" sz="2400" dirty="0" smtClean="0"/>
              <a:t>.</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000" dirty="0" smtClean="0"/>
              <a:t>Step-by-Step: Group and Ungroup for Subtotaling</a:t>
            </a:r>
            <a:endParaRPr lang="en-US" sz="3000" dirty="0"/>
          </a:p>
        </p:txBody>
      </p:sp>
      <p:sp>
        <p:nvSpPr>
          <p:cNvPr id="6147" name="Content Placeholder 2"/>
          <p:cNvSpPr>
            <a:spLocks noGrp="1"/>
          </p:cNvSpPr>
          <p:nvPr>
            <p:ph idx="1"/>
          </p:nvPr>
        </p:nvSpPr>
        <p:spPr>
          <a:xfrm>
            <a:off x="457200" y="1600200"/>
            <a:ext cx="8229600" cy="4800600"/>
          </a:xfrm>
        </p:spPr>
        <p:txBody>
          <a:bodyPr/>
          <a:lstStyle/>
          <a:p>
            <a:pPr marL="457200" indent="-457200">
              <a:buFont typeface="+mj-lt"/>
              <a:buAutoNum type="arabicPeriod" startAt="4"/>
            </a:pPr>
            <a:r>
              <a:rPr lang="en-US" sz="2400" dirty="0" smtClean="0"/>
              <a:t>Select row </a:t>
            </a:r>
            <a:r>
              <a:rPr lang="en-US" sz="2400" b="1" dirty="0" smtClean="0"/>
              <a:t>14</a:t>
            </a:r>
            <a:r>
              <a:rPr lang="en-US" sz="2400" dirty="0" smtClean="0"/>
              <a:t>, press </a:t>
            </a:r>
            <a:br>
              <a:rPr lang="en-US" sz="2400" dirty="0" smtClean="0"/>
            </a:br>
            <a:r>
              <a:rPr lang="en-US" sz="2400" b="1" dirty="0" smtClean="0"/>
              <a:t>Ctrl</a:t>
            </a:r>
            <a:r>
              <a:rPr lang="en-US" sz="2400" dirty="0" smtClean="0"/>
              <a:t>, and select row </a:t>
            </a:r>
            <a:r>
              <a:rPr lang="en-US" sz="2400" b="1" dirty="0" smtClean="0"/>
              <a:t>27</a:t>
            </a:r>
            <a:r>
              <a:rPr lang="en-US" sz="2400" dirty="0" smtClean="0"/>
              <a:t>. </a:t>
            </a:r>
            <a:br>
              <a:rPr lang="en-US" sz="2400" dirty="0" smtClean="0"/>
            </a:br>
            <a:r>
              <a:rPr lang="en-US" sz="2400" dirty="0" smtClean="0"/>
              <a:t>On the </a:t>
            </a:r>
            <a:r>
              <a:rPr lang="en-US" sz="2400" i="1" dirty="0" smtClean="0"/>
              <a:t>Home</a:t>
            </a:r>
            <a:r>
              <a:rPr lang="en-US" sz="2400" dirty="0" smtClean="0"/>
              <a:t> tab, click </a:t>
            </a:r>
            <a:br>
              <a:rPr lang="en-US" sz="2400" dirty="0" smtClean="0"/>
            </a:br>
            <a:r>
              <a:rPr lang="en-US" sz="2400" dirty="0" smtClean="0"/>
              <a:t>the </a:t>
            </a:r>
            <a:r>
              <a:rPr lang="en-US" sz="2400" b="1" dirty="0" smtClean="0"/>
              <a:t>Insert arrow </a:t>
            </a:r>
            <a:r>
              <a:rPr lang="en-US" sz="2400" dirty="0" smtClean="0"/>
              <a:t>in the </a:t>
            </a:r>
            <a:br>
              <a:rPr lang="en-US" sz="2400" dirty="0" smtClean="0"/>
            </a:br>
            <a:r>
              <a:rPr lang="en-US" sz="2400" i="1" dirty="0" smtClean="0"/>
              <a:t>Cells</a:t>
            </a:r>
            <a:r>
              <a:rPr lang="en-US" sz="2400" dirty="0" smtClean="0"/>
              <a:t> group and click </a:t>
            </a:r>
            <a:br>
              <a:rPr lang="en-US" sz="2400" dirty="0" smtClean="0"/>
            </a:br>
            <a:r>
              <a:rPr lang="en-US" sz="2400" b="1" dirty="0" smtClean="0"/>
              <a:t>Insert Sheet Rows </a:t>
            </a:r>
            <a:r>
              <a:rPr lang="en-US" sz="2400" dirty="0" smtClean="0"/>
              <a:t>from </a:t>
            </a:r>
            <a:br>
              <a:rPr lang="en-US" sz="2400" dirty="0" smtClean="0"/>
            </a:br>
            <a:r>
              <a:rPr lang="en-US" sz="2400" dirty="0" smtClean="0"/>
              <a:t>the drop-down menu </a:t>
            </a:r>
            <a:br>
              <a:rPr lang="en-US" sz="2400" dirty="0" smtClean="0"/>
            </a:br>
            <a:r>
              <a:rPr lang="en-US" sz="2400" dirty="0" smtClean="0"/>
              <a:t>that appears. This step </a:t>
            </a:r>
            <a:br>
              <a:rPr lang="en-US" sz="2400" dirty="0" smtClean="0"/>
            </a:br>
            <a:r>
              <a:rPr lang="en-US" sz="2400" dirty="0" smtClean="0"/>
              <a:t>inserts rows to separate </a:t>
            </a:r>
            <a:br>
              <a:rPr lang="en-US" sz="2400" dirty="0" smtClean="0"/>
            </a:br>
            <a:r>
              <a:rPr lang="en-US" sz="2400" dirty="0" smtClean="0"/>
              <a:t>the job categories. </a:t>
            </a:r>
            <a:br>
              <a:rPr lang="en-US" sz="2400" dirty="0" smtClean="0"/>
            </a:br>
            <a:r>
              <a:rPr lang="en-US" sz="2400" dirty="0" smtClean="0"/>
              <a:t>Refer to the figure. </a:t>
            </a:r>
          </a:p>
        </p:txBody>
      </p:sp>
      <p:pic>
        <p:nvPicPr>
          <p:cNvPr id="4" name="Picture 3" descr="f0720.JPG"/>
          <p:cNvPicPr>
            <a:picLocks noChangeAspect="1"/>
          </p:cNvPicPr>
          <p:nvPr/>
        </p:nvPicPr>
        <p:blipFill>
          <a:blip r:embed="rId3"/>
          <a:stretch>
            <a:fillRect/>
          </a:stretch>
        </p:blipFill>
        <p:spPr>
          <a:xfrm>
            <a:off x="4276725" y="1971675"/>
            <a:ext cx="4333875" cy="3514725"/>
          </a:xfrm>
          <a:prstGeom prst="rect">
            <a:avLst/>
          </a:prstGeo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000" dirty="0" smtClean="0"/>
              <a:t>Step-by-Step: Group and Ungroup for Subtotaling</a:t>
            </a:r>
            <a:endParaRPr lang="en-US" sz="3000" dirty="0"/>
          </a:p>
        </p:txBody>
      </p:sp>
      <p:sp>
        <p:nvSpPr>
          <p:cNvPr id="6147" name="Content Placeholder 2"/>
          <p:cNvSpPr>
            <a:spLocks noGrp="1"/>
          </p:cNvSpPr>
          <p:nvPr>
            <p:ph idx="1"/>
          </p:nvPr>
        </p:nvSpPr>
        <p:spPr>
          <a:xfrm>
            <a:off x="457200" y="1600200"/>
            <a:ext cx="8229600" cy="4800600"/>
          </a:xfrm>
        </p:spPr>
        <p:txBody>
          <a:bodyPr/>
          <a:lstStyle/>
          <a:p>
            <a:pPr marL="457200" indent="-457200">
              <a:buFont typeface="+mj-lt"/>
              <a:buAutoNum type="arabicPeriod" startAt="5"/>
            </a:pPr>
            <a:r>
              <a:rPr lang="en-US" sz="2400" dirty="0" smtClean="0"/>
              <a:t>In C14, key </a:t>
            </a:r>
            <a:r>
              <a:rPr lang="en-US" sz="2400" b="1" dirty="0" smtClean="0"/>
              <a:t>Subtotal</a:t>
            </a:r>
            <a:r>
              <a:rPr lang="en-US" sz="2400" dirty="0" smtClean="0"/>
              <a:t>. Select </a:t>
            </a:r>
            <a:r>
              <a:rPr lang="en-US" sz="2400" b="1" dirty="0" smtClean="0"/>
              <a:t>F14 </a:t>
            </a:r>
            <a:r>
              <a:rPr lang="en-US" sz="2400" dirty="0" smtClean="0"/>
              <a:t>and click the </a:t>
            </a:r>
            <a:r>
              <a:rPr lang="en-US" sz="2400" b="1" dirty="0" smtClean="0"/>
              <a:t>Sum </a:t>
            </a:r>
            <a:r>
              <a:rPr lang="en-US" sz="2400" dirty="0" smtClean="0"/>
              <a:t>icon (also shown in the figure on the previous slide). The values above F14 are selected. Press </a:t>
            </a:r>
            <a:r>
              <a:rPr lang="en-US" sz="2400" b="1" dirty="0" smtClean="0"/>
              <a:t>Enter</a:t>
            </a:r>
            <a:r>
              <a:rPr lang="en-US" sz="2400" dirty="0" smtClean="0"/>
              <a:t> and Excel subtotals the category.</a:t>
            </a:r>
          </a:p>
          <a:p>
            <a:pPr marL="457200" indent="-457200">
              <a:buFont typeface="+mj-lt"/>
              <a:buAutoNum type="arabicPeriod" startAt="5"/>
            </a:pPr>
            <a:r>
              <a:rPr lang="en-US" sz="2400" dirty="0" smtClean="0"/>
              <a:t>In C28, key </a:t>
            </a:r>
            <a:r>
              <a:rPr lang="en-US" sz="2400" b="1" dirty="0" smtClean="0"/>
              <a:t>Subtotal</a:t>
            </a:r>
            <a:r>
              <a:rPr lang="en-US" sz="2400" dirty="0" smtClean="0"/>
              <a:t>. Select </a:t>
            </a:r>
            <a:r>
              <a:rPr lang="en-US" sz="2400" b="1" dirty="0" smtClean="0"/>
              <a:t>F28 </a:t>
            </a:r>
            <a:r>
              <a:rPr lang="en-US" sz="2400" dirty="0" smtClean="0"/>
              <a:t>and click </a:t>
            </a:r>
            <a:r>
              <a:rPr lang="en-US" sz="2400" b="1" dirty="0" smtClean="0"/>
              <a:t>Sum</a:t>
            </a:r>
            <a:r>
              <a:rPr lang="en-US" sz="2400" dirty="0" smtClean="0"/>
              <a:t>. Press </a:t>
            </a:r>
            <a:r>
              <a:rPr lang="en-US" sz="2400" b="1" dirty="0" smtClean="0"/>
              <a:t>Enter</a:t>
            </a:r>
            <a:r>
              <a:rPr lang="en-US" sz="2400" dirty="0" smtClean="0"/>
              <a:t>.</a:t>
            </a:r>
          </a:p>
          <a:p>
            <a:pPr marL="457200" indent="-457200">
              <a:buFont typeface="+mj-lt"/>
              <a:buAutoNum type="arabicPeriod" startAt="5"/>
            </a:pPr>
            <a:r>
              <a:rPr lang="en-US" sz="2400" dirty="0" smtClean="0"/>
              <a:t>In C36, key </a:t>
            </a:r>
            <a:r>
              <a:rPr lang="en-US" sz="2400" b="1" dirty="0" smtClean="0"/>
              <a:t>Subtotal</a:t>
            </a:r>
            <a:r>
              <a:rPr lang="en-US" sz="2400" dirty="0" smtClean="0"/>
              <a:t>. Select </a:t>
            </a:r>
            <a:r>
              <a:rPr lang="en-US" sz="2400" b="1" dirty="0" smtClean="0"/>
              <a:t>F36 </a:t>
            </a:r>
            <a:r>
              <a:rPr lang="en-US" sz="2400" dirty="0" smtClean="0"/>
              <a:t>and click </a:t>
            </a:r>
            <a:r>
              <a:rPr lang="en-US" sz="2400" b="1" dirty="0" smtClean="0"/>
              <a:t>Sum</a:t>
            </a:r>
            <a:r>
              <a:rPr lang="en-US" sz="2400" dirty="0" smtClean="0"/>
              <a:t>. Press </a:t>
            </a:r>
            <a:r>
              <a:rPr lang="en-US" sz="2400" b="1" dirty="0" smtClean="0"/>
              <a:t>Enter</a:t>
            </a:r>
            <a:r>
              <a:rPr lang="en-US" sz="2400" dirty="0" smtClean="0"/>
              <a:t>.</a:t>
            </a:r>
          </a:p>
          <a:p>
            <a:pPr marL="457200" indent="-457200">
              <a:buFont typeface="+mj-lt"/>
              <a:buAutoNum type="arabicPeriod" startAt="5"/>
            </a:pPr>
            <a:r>
              <a:rPr lang="en-US" sz="2400" dirty="0" smtClean="0"/>
              <a:t>In C37, key </a:t>
            </a:r>
            <a:r>
              <a:rPr lang="en-US" sz="2400" b="1" dirty="0" smtClean="0"/>
              <a:t>Grand Total</a:t>
            </a:r>
            <a:r>
              <a:rPr lang="en-US" sz="2400" dirty="0" smtClean="0"/>
              <a:t>. Select </a:t>
            </a:r>
            <a:r>
              <a:rPr lang="en-US" sz="2400" b="1" dirty="0" smtClean="0"/>
              <a:t>F37 </a:t>
            </a:r>
            <a:r>
              <a:rPr lang="en-US" sz="2400" dirty="0" smtClean="0"/>
              <a:t>and click </a:t>
            </a:r>
            <a:r>
              <a:rPr lang="en-US" sz="2400" b="1" dirty="0" smtClean="0"/>
              <a:t>Sum</a:t>
            </a:r>
            <a:r>
              <a:rPr lang="en-US" sz="2400" dirty="0" smtClean="0"/>
              <a:t>. The three subtotals are selected. Press </a:t>
            </a:r>
            <a:r>
              <a:rPr lang="en-US" sz="2400" b="1" dirty="0" smtClean="0"/>
              <a:t>Enter</a:t>
            </a:r>
            <a:r>
              <a:rPr lang="en-US" sz="2400" dirty="0" smtClean="0"/>
              <a:t>.</a:t>
            </a:r>
            <a:endParaRPr lang="en-US" sz="2400"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000" dirty="0" smtClean="0"/>
              <a:t>Step-by-Step: Group and Ungroup for Subtotaling</a:t>
            </a:r>
            <a:endParaRPr lang="en-US" sz="3000" dirty="0"/>
          </a:p>
        </p:txBody>
      </p:sp>
      <p:sp>
        <p:nvSpPr>
          <p:cNvPr id="6147" name="Content Placeholder 2"/>
          <p:cNvSpPr>
            <a:spLocks noGrp="1"/>
          </p:cNvSpPr>
          <p:nvPr>
            <p:ph idx="1"/>
          </p:nvPr>
        </p:nvSpPr>
        <p:spPr>
          <a:xfrm>
            <a:off x="457200" y="1600200"/>
            <a:ext cx="8229600" cy="4800600"/>
          </a:xfrm>
        </p:spPr>
        <p:txBody>
          <a:bodyPr/>
          <a:lstStyle/>
          <a:p>
            <a:pPr marL="457200" indent="-457200">
              <a:buFont typeface="+mj-lt"/>
              <a:buAutoNum type="arabicPeriod" startAt="9"/>
            </a:pPr>
            <a:r>
              <a:rPr lang="en-US" sz="2300" dirty="0" smtClean="0"/>
              <a:t>Select a cell in the data </a:t>
            </a:r>
            <a:br>
              <a:rPr lang="en-US" sz="2300" dirty="0" smtClean="0"/>
            </a:br>
            <a:r>
              <a:rPr lang="en-US" sz="2300" dirty="0" smtClean="0"/>
              <a:t>range. On the </a:t>
            </a:r>
            <a:r>
              <a:rPr lang="en-US" sz="2300" i="1" dirty="0" smtClean="0"/>
              <a:t>Data</a:t>
            </a:r>
            <a:r>
              <a:rPr lang="en-US" sz="2300" dirty="0" smtClean="0"/>
              <a:t> tab, </a:t>
            </a:r>
            <a:br>
              <a:rPr lang="en-US" sz="2300" dirty="0" smtClean="0"/>
            </a:br>
            <a:r>
              <a:rPr lang="en-US" sz="2300" dirty="0" smtClean="0"/>
              <a:t>click the </a:t>
            </a:r>
            <a:r>
              <a:rPr lang="en-US" sz="2300" b="1" dirty="0" smtClean="0"/>
              <a:t>Group </a:t>
            </a:r>
            <a:r>
              <a:rPr lang="en-US" sz="2300" dirty="0" smtClean="0"/>
              <a:t>arrow in the </a:t>
            </a:r>
            <a:br>
              <a:rPr lang="en-US" sz="2300" dirty="0" smtClean="0"/>
            </a:br>
            <a:r>
              <a:rPr lang="en-US" sz="2300" i="1" dirty="0" smtClean="0"/>
              <a:t>Outline</a:t>
            </a:r>
            <a:r>
              <a:rPr lang="en-US" sz="2300" dirty="0" smtClean="0"/>
              <a:t> group, and then </a:t>
            </a:r>
            <a:br>
              <a:rPr lang="en-US" sz="2300" dirty="0" smtClean="0"/>
            </a:br>
            <a:r>
              <a:rPr lang="en-US" sz="2300" dirty="0" smtClean="0"/>
              <a:t>click </a:t>
            </a:r>
            <a:r>
              <a:rPr lang="en-US" sz="2300" b="1" dirty="0" smtClean="0"/>
              <a:t>Auto Outline </a:t>
            </a:r>
            <a:r>
              <a:rPr lang="en-US" sz="2300" dirty="0" smtClean="0"/>
              <a:t>from the </a:t>
            </a:r>
            <a:br>
              <a:rPr lang="en-US" sz="2300" dirty="0" smtClean="0"/>
            </a:br>
            <a:r>
              <a:rPr lang="en-US" sz="2300" dirty="0" smtClean="0"/>
              <a:t>drop-down menu. A three-</a:t>
            </a:r>
            <a:br>
              <a:rPr lang="en-US" sz="2300" dirty="0" smtClean="0"/>
            </a:br>
            <a:r>
              <a:rPr lang="en-US" sz="2300" dirty="0" smtClean="0"/>
              <a:t>level outline is created. The </a:t>
            </a:r>
            <a:br>
              <a:rPr lang="en-US" sz="2300" dirty="0" smtClean="0"/>
            </a:br>
            <a:r>
              <a:rPr lang="en-US" sz="2300" dirty="0" smtClean="0"/>
              <a:t>figure shows your worksheet </a:t>
            </a:r>
            <a:br>
              <a:rPr lang="en-US" sz="2300" dirty="0" smtClean="0"/>
            </a:br>
            <a:r>
              <a:rPr lang="en-US" sz="2300" dirty="0" smtClean="0"/>
              <a:t>complete with subtotals and </a:t>
            </a:r>
            <a:br>
              <a:rPr lang="en-US" sz="2300" dirty="0" smtClean="0"/>
            </a:br>
            <a:r>
              <a:rPr lang="en-US" sz="2300" dirty="0" smtClean="0"/>
              <a:t>grand total. To view your </a:t>
            </a:r>
            <a:br>
              <a:rPr lang="en-US" sz="2300" dirty="0" smtClean="0"/>
            </a:br>
            <a:r>
              <a:rPr lang="en-US" sz="2300" dirty="0" smtClean="0"/>
              <a:t>worksheet as in the figure, </a:t>
            </a:r>
            <a:br>
              <a:rPr lang="en-US" sz="2300" dirty="0" smtClean="0"/>
            </a:br>
            <a:r>
              <a:rPr lang="en-US" sz="2300" dirty="0" smtClean="0"/>
              <a:t>adjust your zoom to 75%. </a:t>
            </a:r>
          </a:p>
          <a:p>
            <a:pPr marL="457200" indent="-457200"/>
            <a:r>
              <a:rPr lang="en-US" sz="2300" b="1" dirty="0" smtClean="0"/>
              <a:t>LEAVE</a:t>
            </a:r>
            <a:r>
              <a:rPr lang="en-US" sz="2300" dirty="0" smtClean="0"/>
              <a:t> the workbook open to use in the next exercise. </a:t>
            </a:r>
            <a:endParaRPr lang="en-US" sz="2300" dirty="0"/>
          </a:p>
        </p:txBody>
      </p:sp>
      <p:pic>
        <p:nvPicPr>
          <p:cNvPr id="4" name="Picture 3" descr="f0721.JPG"/>
          <p:cNvPicPr>
            <a:picLocks noChangeAspect="1"/>
          </p:cNvPicPr>
          <p:nvPr/>
        </p:nvPicPr>
        <p:blipFill>
          <a:blip r:embed="rId3"/>
          <a:stretch>
            <a:fillRect/>
          </a:stretch>
        </p:blipFill>
        <p:spPr>
          <a:xfrm>
            <a:off x="4673953" y="1905000"/>
            <a:ext cx="4012847" cy="3810000"/>
          </a:xfrm>
          <a:prstGeom prst="rect">
            <a:avLst/>
          </a:prstGeom>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Subtotaling Data in a List</a:t>
            </a:r>
            <a:endParaRPr lang="en-US" dirty="0"/>
          </a:p>
        </p:txBody>
      </p:sp>
      <p:sp>
        <p:nvSpPr>
          <p:cNvPr id="6147" name="Content Placeholder 2"/>
          <p:cNvSpPr>
            <a:spLocks noGrp="1"/>
          </p:cNvSpPr>
          <p:nvPr>
            <p:ph idx="1"/>
          </p:nvPr>
        </p:nvSpPr>
        <p:spPr>
          <a:xfrm>
            <a:off x="457200" y="1600200"/>
            <a:ext cx="8229600" cy="4800600"/>
          </a:xfrm>
        </p:spPr>
        <p:txBody>
          <a:bodyPr/>
          <a:lstStyle/>
          <a:p>
            <a:r>
              <a:rPr lang="en-US" sz="2400" dirty="0" smtClean="0"/>
              <a:t>As you have learned, when data is not categorized, you can manually insert subtotals. </a:t>
            </a:r>
          </a:p>
          <a:p>
            <a:r>
              <a:rPr lang="en-US" sz="2400" dirty="0" smtClean="0"/>
              <a:t>When the data you want to subtotal can be grouped according to a category, the Subtotal command is the best choice. </a:t>
            </a:r>
          </a:p>
          <a:p>
            <a:r>
              <a:rPr lang="en-US" sz="2400" dirty="0" smtClean="0"/>
              <a:t>You can automatically calculate subtotals and grand totals for a column by using the Subtotal command in the Outline group on the Data tab. </a:t>
            </a:r>
          </a:p>
          <a:p>
            <a:r>
              <a:rPr lang="en-US" sz="2400" dirty="0" smtClean="0"/>
              <a:t>You can display more than one type of summary function for each column.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eaLnBrk="1" hangingPunct="1">
              <a:defRPr/>
            </a:pPr>
            <a:r>
              <a:rPr lang="en-US" dirty="0" smtClean="0"/>
              <a:t>Restricting Cell Entries to Certain Data Types</a:t>
            </a:r>
          </a:p>
        </p:txBody>
      </p:sp>
      <p:sp>
        <p:nvSpPr>
          <p:cNvPr id="4099" name="Rectangle 3"/>
          <p:cNvSpPr>
            <a:spLocks noGrp="1" noChangeArrowheads="1"/>
          </p:cNvSpPr>
          <p:nvPr>
            <p:ph type="body" idx="1"/>
          </p:nvPr>
        </p:nvSpPr>
        <p:spPr>
          <a:xfrm>
            <a:off x="457200" y="1600200"/>
            <a:ext cx="8229600" cy="4876800"/>
          </a:xfrm>
        </p:spPr>
        <p:txBody>
          <a:bodyPr/>
          <a:lstStyle/>
          <a:p>
            <a:r>
              <a:rPr lang="en-US" sz="2400" dirty="0" smtClean="0"/>
              <a:t>After completing the next exercise, you will take the first step toward ensuring the integrity of data entered in the </a:t>
            </a:r>
            <a:r>
              <a:rPr lang="en-US" sz="2400" i="1" dirty="0" err="1" smtClean="0"/>
              <a:t>Contoso</a:t>
            </a:r>
            <a:r>
              <a:rPr lang="en-US" sz="2400" i="1" dirty="0" smtClean="0"/>
              <a:t> Data </a:t>
            </a:r>
            <a:r>
              <a:rPr lang="en-US" sz="2400" dirty="0" smtClean="0"/>
              <a:t>workbook. </a:t>
            </a:r>
          </a:p>
          <a:p>
            <a:r>
              <a:rPr lang="en-US" sz="2400" dirty="0" smtClean="0"/>
              <a:t>An employee cannot inadvertently enter text or values that are outside the parameters you set in the validation criteria.</a:t>
            </a:r>
          </a:p>
          <a:p>
            <a:r>
              <a:rPr lang="en-US" sz="2400" dirty="0" smtClean="0"/>
              <a:t>By extending the range beyond the current data, when new employee data is entered, the validation criteria will be applied.</a:t>
            </a:r>
          </a:p>
        </p:txBody>
      </p:sp>
    </p:spTree>
    <p:extLst>
      <p:ext uri="{BB962C8B-B14F-4D97-AF65-F5344CB8AC3E}">
        <p14:creationId xmlns:p14="http://schemas.microsoft.com/office/powerpoint/2010/main" val="393983747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Subtotaling Data in a List</a:t>
            </a:r>
            <a:endParaRPr lang="en-US" dirty="0"/>
          </a:p>
        </p:txBody>
      </p:sp>
      <p:sp>
        <p:nvSpPr>
          <p:cNvPr id="6147" name="Content Placeholder 2"/>
          <p:cNvSpPr>
            <a:spLocks noGrp="1"/>
          </p:cNvSpPr>
          <p:nvPr>
            <p:ph idx="1"/>
          </p:nvPr>
        </p:nvSpPr>
        <p:spPr>
          <a:xfrm>
            <a:off x="457200" y="1600200"/>
            <a:ext cx="8229600" cy="4800600"/>
          </a:xfrm>
        </p:spPr>
        <p:txBody>
          <a:bodyPr/>
          <a:lstStyle/>
          <a:p>
            <a:r>
              <a:rPr lang="en-US" sz="2400" dirty="0" smtClean="0"/>
              <a:t>The Subtotal command outlines the list so that you can display and hide the detail rows for each subtotal. </a:t>
            </a:r>
          </a:p>
          <a:p>
            <a:r>
              <a:rPr lang="en-US" sz="2400" dirty="0" smtClean="0"/>
              <a:t>In the next exercise, you will use the subtotal command to accomplish the various tasks.</a:t>
            </a:r>
          </a:p>
          <a:p>
            <a:r>
              <a:rPr lang="en-US" sz="2400" dirty="0" smtClean="0"/>
              <a:t>You can subtotal groups within categories, as well. For example, you could subtotal the salaries for the accounts receivable clerks or the records management employees as well as find a total for the entire office staff.</a:t>
            </a:r>
          </a:p>
          <a:p>
            <a:endParaRPr lang="en-US" sz="2400"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Subtotal Data in a List</a:t>
            </a:r>
            <a:endParaRPr lang="en-US" dirty="0"/>
          </a:p>
        </p:txBody>
      </p:sp>
      <p:sp>
        <p:nvSpPr>
          <p:cNvPr id="6147" name="Content Placeholder 2"/>
          <p:cNvSpPr>
            <a:spLocks noGrp="1"/>
          </p:cNvSpPr>
          <p:nvPr>
            <p:ph idx="1"/>
          </p:nvPr>
        </p:nvSpPr>
        <p:spPr>
          <a:xfrm>
            <a:off x="457200" y="1600200"/>
            <a:ext cx="8229600" cy="4800600"/>
          </a:xfrm>
        </p:spPr>
        <p:txBody>
          <a:bodyPr/>
          <a:lstStyle/>
          <a:p>
            <a:r>
              <a:rPr lang="en-US" sz="2400" b="1" dirty="0" smtClean="0"/>
              <a:t>USE</a:t>
            </a:r>
            <a:r>
              <a:rPr lang="en-US" sz="2400" dirty="0" smtClean="0"/>
              <a:t> the worksheet from the previous exercise.</a:t>
            </a:r>
          </a:p>
          <a:p>
            <a:pPr marL="457200" indent="-457200">
              <a:buFont typeface="+mj-lt"/>
              <a:buAutoNum type="arabicPeriod"/>
            </a:pPr>
            <a:r>
              <a:rPr lang="en-US" sz="2400" dirty="0" smtClean="0"/>
              <a:t>In the </a:t>
            </a:r>
            <a:r>
              <a:rPr lang="en-US" sz="2400" i="1" dirty="0" smtClean="0"/>
              <a:t>Outline</a:t>
            </a:r>
            <a:r>
              <a:rPr lang="en-US" sz="2400" dirty="0" smtClean="0"/>
              <a:t> group on the </a:t>
            </a:r>
            <a:r>
              <a:rPr lang="en-US" sz="2400" i="1" dirty="0" smtClean="0"/>
              <a:t>Data</a:t>
            </a:r>
            <a:r>
              <a:rPr lang="en-US" sz="2400" dirty="0" smtClean="0"/>
              <a:t> tab, click the </a:t>
            </a:r>
            <a:r>
              <a:rPr lang="en-US" sz="2400" b="1" dirty="0" smtClean="0"/>
              <a:t>Ungroup </a:t>
            </a:r>
            <a:r>
              <a:rPr lang="en-US" sz="2400" dirty="0" smtClean="0"/>
              <a:t>arrow and then click </a:t>
            </a:r>
            <a:r>
              <a:rPr lang="en-US" sz="2400" b="1" dirty="0" smtClean="0"/>
              <a:t>Clear Outline</a:t>
            </a:r>
            <a:r>
              <a:rPr lang="en-US" sz="2400" dirty="0" smtClean="0"/>
              <a:t>.</a:t>
            </a:r>
          </a:p>
          <a:p>
            <a:pPr marL="457200" indent="-457200">
              <a:buFont typeface="+mj-lt"/>
              <a:buAutoNum type="arabicPeriod"/>
            </a:pPr>
            <a:r>
              <a:rPr lang="en-US" sz="2400" dirty="0" smtClean="0"/>
              <a:t>Select rows </a:t>
            </a:r>
            <a:r>
              <a:rPr lang="en-US" sz="2400" b="1" dirty="0" smtClean="0"/>
              <a:t>14</a:t>
            </a:r>
            <a:r>
              <a:rPr lang="en-US" sz="2400" dirty="0" smtClean="0"/>
              <a:t>, </a:t>
            </a:r>
            <a:r>
              <a:rPr lang="en-US" sz="2400" b="1" dirty="0" smtClean="0"/>
              <a:t>28</a:t>
            </a:r>
            <a:r>
              <a:rPr lang="en-US" sz="2400" dirty="0" smtClean="0"/>
              <a:t>, </a:t>
            </a:r>
            <a:r>
              <a:rPr lang="en-US" sz="2400" b="1" dirty="0" smtClean="0"/>
              <a:t>36</a:t>
            </a:r>
            <a:r>
              <a:rPr lang="en-US" sz="2400" dirty="0" smtClean="0"/>
              <a:t>, and </a:t>
            </a:r>
            <a:r>
              <a:rPr lang="en-US" sz="2400" b="1" dirty="0" smtClean="0"/>
              <a:t>37</a:t>
            </a:r>
            <a:r>
              <a:rPr lang="en-US" sz="2400" dirty="0" smtClean="0"/>
              <a:t>, right-click and Delete all selected rows. Remember, to select nonadjacent rows, click the first row then press and hold the </a:t>
            </a:r>
            <a:r>
              <a:rPr lang="en-US" sz="2400" b="1" dirty="0" smtClean="0"/>
              <a:t>Ctrl </a:t>
            </a:r>
            <a:r>
              <a:rPr lang="en-US" sz="2400" dirty="0" smtClean="0"/>
              <a:t>key and proceed to click the additional rows you wish to select.</a:t>
            </a:r>
          </a:p>
          <a:p>
            <a:pPr marL="457200" indent="-457200">
              <a:buFont typeface="+mj-lt"/>
              <a:buAutoNum type="arabicPeriod"/>
            </a:pPr>
            <a:r>
              <a:rPr lang="en-US" sz="2400" dirty="0" smtClean="0"/>
              <a:t>Select the data range (</a:t>
            </a:r>
            <a:r>
              <a:rPr lang="en-US" sz="2400" b="1" dirty="0" smtClean="0"/>
              <a:t>A3:F33</a:t>
            </a:r>
            <a:r>
              <a:rPr lang="en-US" sz="2400" dirty="0" smtClean="0"/>
              <a:t>), including the column labels in the selection.</a:t>
            </a:r>
          </a:p>
          <a:p>
            <a:pPr marL="457200" indent="-457200">
              <a:buFont typeface="+mj-lt"/>
              <a:buAutoNum type="arabicPeriod"/>
            </a:pPr>
            <a:r>
              <a:rPr lang="en-US" sz="2400" dirty="0" smtClean="0"/>
              <a:t>Click </a:t>
            </a:r>
            <a:r>
              <a:rPr lang="en-US" sz="2400" b="1" dirty="0" smtClean="0"/>
              <a:t>Subtotal </a:t>
            </a:r>
            <a:r>
              <a:rPr lang="en-US" sz="2400" dirty="0" smtClean="0"/>
              <a:t>in the </a:t>
            </a:r>
            <a:r>
              <a:rPr lang="en-US" sz="2400" i="1" dirty="0" smtClean="0"/>
              <a:t>Outline</a:t>
            </a:r>
            <a:r>
              <a:rPr lang="en-US" sz="2400" dirty="0" smtClean="0"/>
              <a:t> group on the </a:t>
            </a:r>
            <a:r>
              <a:rPr lang="en-US" sz="2400" i="1" dirty="0" smtClean="0"/>
              <a:t>Data</a:t>
            </a:r>
            <a:r>
              <a:rPr lang="en-US" sz="2400" dirty="0" smtClean="0"/>
              <a:t> tab. The </a:t>
            </a:r>
            <a:r>
              <a:rPr lang="en-US" sz="2400" i="1" dirty="0" smtClean="0"/>
              <a:t>Subtotal</a:t>
            </a:r>
            <a:r>
              <a:rPr lang="en-US" sz="2400" dirty="0" smtClean="0"/>
              <a:t> dialog box is displayed.</a:t>
            </a:r>
          </a:p>
          <a:p>
            <a:pPr marL="457200" indent="-457200">
              <a:buFont typeface="+mj-lt"/>
              <a:buAutoNum type="arabicPeriod"/>
            </a:pPr>
            <a:r>
              <a:rPr lang="en-US" sz="2400" dirty="0" smtClean="0"/>
              <a:t>Select </a:t>
            </a:r>
            <a:r>
              <a:rPr lang="en-US" sz="2400" b="1" dirty="0" smtClean="0"/>
              <a:t>Job Category </a:t>
            </a:r>
            <a:r>
              <a:rPr lang="en-US" sz="2400" dirty="0" smtClean="0"/>
              <a:t>in the </a:t>
            </a:r>
            <a:r>
              <a:rPr lang="en-US" sz="2400" i="1" dirty="0" smtClean="0"/>
              <a:t>At Each Change in</a:t>
            </a:r>
            <a:r>
              <a:rPr lang="en-US" sz="2400" dirty="0" smtClean="0"/>
              <a:t> box.</a:t>
            </a:r>
          </a:p>
          <a:p>
            <a:endParaRPr lang="en-US" sz="2400"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Subtotal Data in a List</a:t>
            </a:r>
            <a:endParaRPr lang="en-US" dirty="0"/>
          </a:p>
        </p:txBody>
      </p:sp>
      <p:sp>
        <p:nvSpPr>
          <p:cNvPr id="6147" name="Content Placeholder 2"/>
          <p:cNvSpPr>
            <a:spLocks noGrp="1"/>
          </p:cNvSpPr>
          <p:nvPr>
            <p:ph idx="1"/>
          </p:nvPr>
        </p:nvSpPr>
        <p:spPr>
          <a:xfrm>
            <a:off x="457200" y="1600200"/>
            <a:ext cx="8229600" cy="4800600"/>
          </a:xfrm>
        </p:spPr>
        <p:txBody>
          <a:bodyPr/>
          <a:lstStyle/>
          <a:p>
            <a:pPr marL="457200" indent="-457200">
              <a:buFont typeface="+mj-lt"/>
              <a:buAutoNum type="arabicPeriod" startAt="6"/>
            </a:pPr>
            <a:r>
              <a:rPr lang="en-US" sz="2300" dirty="0" smtClean="0"/>
              <a:t>Under </a:t>
            </a:r>
            <a:r>
              <a:rPr lang="en-US" sz="2300" i="1" dirty="0" smtClean="0"/>
              <a:t>Add Subtotal To</a:t>
            </a:r>
            <a:r>
              <a:rPr lang="en-US" sz="2300" dirty="0" smtClean="0"/>
              <a:t>, </a:t>
            </a:r>
            <a:br>
              <a:rPr lang="en-US" sz="2300" dirty="0" smtClean="0"/>
            </a:br>
            <a:r>
              <a:rPr lang="en-US" sz="2300" dirty="0" smtClean="0"/>
              <a:t>Salary should already be </a:t>
            </a:r>
            <a:br>
              <a:rPr lang="en-US" sz="2300" dirty="0" smtClean="0"/>
            </a:br>
            <a:r>
              <a:rPr lang="en-US" sz="2300" dirty="0" err="1" smtClean="0"/>
              <a:t>checkmarked</a:t>
            </a:r>
            <a:r>
              <a:rPr lang="en-US" sz="2300" dirty="0" smtClean="0"/>
              <a:t>. Click </a:t>
            </a:r>
            <a:r>
              <a:rPr lang="en-US" sz="2300" b="1" dirty="0" smtClean="0"/>
              <a:t>OK </a:t>
            </a:r>
            <a:r>
              <a:rPr lang="en-US" sz="2300" dirty="0" smtClean="0"/>
              <a:t>to </a:t>
            </a:r>
            <a:br>
              <a:rPr lang="en-US" sz="2300" dirty="0" smtClean="0"/>
            </a:br>
            <a:r>
              <a:rPr lang="en-US" sz="2300" dirty="0" smtClean="0"/>
              <a:t>accept the remaining </a:t>
            </a:r>
            <a:br>
              <a:rPr lang="en-US" sz="2300" dirty="0" smtClean="0"/>
            </a:br>
            <a:r>
              <a:rPr lang="en-US" sz="2300" dirty="0" smtClean="0"/>
              <a:t>defaults. Subtotals are </a:t>
            </a:r>
            <a:br>
              <a:rPr lang="en-US" sz="2300" dirty="0" smtClean="0"/>
            </a:br>
            <a:r>
              <a:rPr lang="en-US" sz="2300" dirty="0" smtClean="0"/>
              <a:t>inserted for each of the </a:t>
            </a:r>
            <a:br>
              <a:rPr lang="en-US" sz="2300" dirty="0" smtClean="0"/>
            </a:br>
            <a:r>
              <a:rPr lang="en-US" sz="2300" dirty="0" smtClean="0"/>
              <a:t>three job categories, and a </a:t>
            </a:r>
            <a:br>
              <a:rPr lang="en-US" sz="2300" dirty="0" smtClean="0"/>
            </a:br>
            <a:r>
              <a:rPr lang="en-US" sz="2300" dirty="0" smtClean="0"/>
              <a:t>grand total is calculated at </a:t>
            </a:r>
            <a:br>
              <a:rPr lang="en-US" sz="2300" dirty="0" smtClean="0"/>
            </a:br>
            <a:r>
              <a:rPr lang="en-US" sz="2300" dirty="0" smtClean="0"/>
              <a:t>the bottom of the list. The </a:t>
            </a:r>
            <a:br>
              <a:rPr lang="en-US" sz="2300" dirty="0" smtClean="0"/>
            </a:br>
            <a:r>
              <a:rPr lang="en-US" sz="2300" dirty="0" smtClean="0"/>
              <a:t>figure has the outline groups with subtotals and grand total.</a:t>
            </a:r>
          </a:p>
          <a:p>
            <a:pPr marL="457200" indent="-457200">
              <a:buFont typeface="+mj-lt"/>
              <a:buAutoNum type="arabicPeriod" startAt="6"/>
            </a:pPr>
            <a:r>
              <a:rPr lang="en-US" sz="2300" b="1" dirty="0" smtClean="0"/>
              <a:t>SAVE</a:t>
            </a:r>
            <a:r>
              <a:rPr lang="en-US" sz="2300" dirty="0" smtClean="0"/>
              <a:t> the workbook as </a:t>
            </a:r>
            <a:r>
              <a:rPr lang="en-US" sz="2300" b="1" i="1" dirty="0" smtClean="0"/>
              <a:t>Salaries</a:t>
            </a:r>
            <a:r>
              <a:rPr lang="en-US" sz="2300" dirty="0" smtClean="0"/>
              <a:t>.</a:t>
            </a:r>
          </a:p>
          <a:p>
            <a:r>
              <a:rPr lang="en-US" sz="2300" b="1" dirty="0" smtClean="0"/>
              <a:t>CLOSE</a:t>
            </a:r>
            <a:r>
              <a:rPr lang="en-US" sz="2300" dirty="0" smtClean="0"/>
              <a:t> the workbook, but </a:t>
            </a:r>
            <a:r>
              <a:rPr lang="en-US" sz="2300" b="1" dirty="0" smtClean="0"/>
              <a:t>LEAVE</a:t>
            </a:r>
            <a:r>
              <a:rPr lang="en-US" sz="2300" dirty="0" smtClean="0"/>
              <a:t> Excel open for the next exercise.</a:t>
            </a:r>
          </a:p>
          <a:p>
            <a:endParaRPr lang="en-US" sz="2300" dirty="0"/>
          </a:p>
        </p:txBody>
      </p:sp>
      <p:pic>
        <p:nvPicPr>
          <p:cNvPr id="4" name="Picture 3" descr="f0723.JPG"/>
          <p:cNvPicPr>
            <a:picLocks noChangeAspect="1"/>
          </p:cNvPicPr>
          <p:nvPr/>
        </p:nvPicPr>
        <p:blipFill>
          <a:blip r:embed="rId3"/>
          <a:stretch>
            <a:fillRect/>
          </a:stretch>
        </p:blipFill>
        <p:spPr>
          <a:xfrm>
            <a:off x="4495800" y="1676400"/>
            <a:ext cx="4014651" cy="3048000"/>
          </a:xfrm>
          <a:prstGeom prst="rect">
            <a:avLst/>
          </a:prstGeom>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Setting Up Data in a Table Format</a:t>
            </a:r>
            <a:endParaRPr lang="en-US" dirty="0"/>
          </a:p>
        </p:txBody>
      </p:sp>
      <p:sp>
        <p:nvSpPr>
          <p:cNvPr id="6147" name="Content Placeholder 2"/>
          <p:cNvSpPr>
            <a:spLocks noGrp="1"/>
          </p:cNvSpPr>
          <p:nvPr>
            <p:ph idx="1"/>
          </p:nvPr>
        </p:nvSpPr>
        <p:spPr>
          <a:xfrm>
            <a:off x="457200" y="1600200"/>
            <a:ext cx="8229600" cy="4800600"/>
          </a:xfrm>
        </p:spPr>
        <p:txBody>
          <a:bodyPr/>
          <a:lstStyle/>
          <a:p>
            <a:r>
              <a:rPr lang="en-US" sz="2400" dirty="0" smtClean="0"/>
              <a:t>When you create a table in Excel, you can manage and analyze data in the table independently of data outside the table. </a:t>
            </a:r>
          </a:p>
          <a:p>
            <a:r>
              <a:rPr lang="en-US" sz="2400" dirty="0" smtClean="0"/>
              <a:t>For example, you can filter table columns, add a row for totals, apply table formatting, and publish a table to a server. </a:t>
            </a:r>
          </a:p>
          <a:p>
            <a:endParaRPr lang="en-US" sz="2300"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Formatting a Table with a Quick Style</a:t>
            </a:r>
            <a:endParaRPr lang="en-US" dirty="0"/>
          </a:p>
        </p:txBody>
      </p:sp>
      <p:sp>
        <p:nvSpPr>
          <p:cNvPr id="6147" name="Content Placeholder 2"/>
          <p:cNvSpPr>
            <a:spLocks noGrp="1"/>
          </p:cNvSpPr>
          <p:nvPr>
            <p:ph idx="1"/>
          </p:nvPr>
        </p:nvSpPr>
        <p:spPr>
          <a:xfrm>
            <a:off x="457200" y="1600200"/>
            <a:ext cx="8229600" cy="4800600"/>
          </a:xfrm>
        </p:spPr>
        <p:txBody>
          <a:bodyPr/>
          <a:lstStyle/>
          <a:p>
            <a:r>
              <a:rPr lang="en-US" sz="2400" dirty="0" smtClean="0"/>
              <a:t>You can turn a range of cells into an Excel table and manage and analyze a group of related data independently.</a:t>
            </a:r>
          </a:p>
          <a:p>
            <a:r>
              <a:rPr lang="en-US" sz="2400" dirty="0" smtClean="0"/>
              <a:t>When you create a table, a Design tab appears on the Ribbon offering Excel’s Table Tools. You can use the tools on the Design tab to customize or edit the table. </a:t>
            </a:r>
          </a:p>
          <a:p>
            <a:r>
              <a:rPr lang="en-US" sz="2400" dirty="0" smtClean="0"/>
              <a:t>By default, when you insert a table, the table has filtering enabled in the header row so that you can filter or sort your table quickly.</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Formatting a Table with a Quick Style</a:t>
            </a:r>
            <a:endParaRPr lang="en-US" dirty="0"/>
          </a:p>
        </p:txBody>
      </p:sp>
      <p:sp>
        <p:nvSpPr>
          <p:cNvPr id="6147" name="Content Placeholder 2"/>
          <p:cNvSpPr>
            <a:spLocks noGrp="1"/>
          </p:cNvSpPr>
          <p:nvPr>
            <p:ph idx="1"/>
          </p:nvPr>
        </p:nvSpPr>
        <p:spPr>
          <a:xfrm>
            <a:off x="457200" y="1600200"/>
            <a:ext cx="8229600" cy="4800600"/>
          </a:xfrm>
        </p:spPr>
        <p:txBody>
          <a:bodyPr/>
          <a:lstStyle/>
          <a:p>
            <a:r>
              <a:rPr lang="en-US" sz="2400" dirty="0" smtClean="0"/>
              <a:t>Four table styles are </a:t>
            </a:r>
            <a:br>
              <a:rPr lang="en-US" sz="2400" dirty="0" smtClean="0"/>
            </a:br>
            <a:r>
              <a:rPr lang="en-US" sz="2400" dirty="0" smtClean="0"/>
              <a:t>displayed in the Table </a:t>
            </a:r>
            <a:br>
              <a:rPr lang="en-US" sz="2400" dirty="0" smtClean="0"/>
            </a:br>
            <a:r>
              <a:rPr lang="en-US" sz="2400" dirty="0" smtClean="0"/>
              <a:t>Styles group. Click the </a:t>
            </a:r>
            <a:br>
              <a:rPr lang="en-US" sz="2400" dirty="0" smtClean="0"/>
            </a:br>
            <a:r>
              <a:rPr lang="en-US" sz="2400" dirty="0" smtClean="0"/>
              <a:t>arrows to the right of </a:t>
            </a:r>
            <a:br>
              <a:rPr lang="en-US" sz="2400" dirty="0" smtClean="0"/>
            </a:br>
            <a:r>
              <a:rPr lang="en-US" sz="2400" dirty="0" smtClean="0"/>
              <a:t>the styles to display </a:t>
            </a:r>
            <a:br>
              <a:rPr lang="en-US" sz="2400" dirty="0" smtClean="0"/>
            </a:br>
            <a:r>
              <a:rPr lang="en-US" sz="2400" dirty="0" smtClean="0"/>
              <a:t>additional styles. You </a:t>
            </a:r>
            <a:br>
              <a:rPr lang="en-US" sz="2400" dirty="0" smtClean="0"/>
            </a:br>
            <a:r>
              <a:rPr lang="en-US" sz="2400" dirty="0" smtClean="0"/>
              <a:t>can view the styles </a:t>
            </a:r>
            <a:br>
              <a:rPr lang="en-US" sz="2400" dirty="0" smtClean="0"/>
            </a:br>
            <a:r>
              <a:rPr lang="en-US" sz="2400" dirty="0" smtClean="0"/>
              <a:t>samples in the figure. </a:t>
            </a:r>
          </a:p>
          <a:p>
            <a:r>
              <a:rPr lang="en-US" sz="2400" dirty="0" smtClean="0"/>
              <a:t>In the next exercise, </a:t>
            </a:r>
            <a:br>
              <a:rPr lang="en-US" sz="2400" dirty="0" smtClean="0"/>
            </a:br>
            <a:r>
              <a:rPr lang="en-US" sz="2400" dirty="0" smtClean="0"/>
              <a:t>you will learn how to </a:t>
            </a:r>
            <a:br>
              <a:rPr lang="en-US" sz="2400" dirty="0" smtClean="0"/>
            </a:br>
            <a:r>
              <a:rPr lang="en-US" sz="2400" dirty="0" smtClean="0"/>
              <a:t>use a quick style.</a:t>
            </a:r>
          </a:p>
        </p:txBody>
      </p:sp>
      <p:pic>
        <p:nvPicPr>
          <p:cNvPr id="4" name="Picture 3" descr="f0724.JPG"/>
          <p:cNvPicPr>
            <a:picLocks noChangeAspect="1"/>
          </p:cNvPicPr>
          <p:nvPr/>
        </p:nvPicPr>
        <p:blipFill>
          <a:blip r:embed="rId3"/>
          <a:stretch>
            <a:fillRect/>
          </a:stretch>
        </p:blipFill>
        <p:spPr>
          <a:xfrm>
            <a:off x="4267200" y="1971675"/>
            <a:ext cx="4343400" cy="3514725"/>
          </a:xfrm>
          <a:prstGeom prst="rect">
            <a:avLst/>
          </a:prstGeom>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100" dirty="0" smtClean="0"/>
              <a:t>Step-by-Step: Format a Table with a Quick Style</a:t>
            </a:r>
            <a:endParaRPr lang="en-US" sz="3100" dirty="0"/>
          </a:p>
        </p:txBody>
      </p:sp>
      <p:sp>
        <p:nvSpPr>
          <p:cNvPr id="6147" name="Content Placeholder 2"/>
          <p:cNvSpPr>
            <a:spLocks noGrp="1"/>
          </p:cNvSpPr>
          <p:nvPr>
            <p:ph idx="1"/>
          </p:nvPr>
        </p:nvSpPr>
        <p:spPr>
          <a:xfrm>
            <a:off x="457200" y="1600200"/>
            <a:ext cx="8229600" cy="4800600"/>
          </a:xfrm>
        </p:spPr>
        <p:txBody>
          <a:bodyPr/>
          <a:lstStyle/>
          <a:p>
            <a:r>
              <a:rPr lang="en-US" sz="2400" b="1" dirty="0" smtClean="0"/>
              <a:t>OPEN</a:t>
            </a:r>
            <a:r>
              <a:rPr lang="en-US" sz="2400" dirty="0" smtClean="0"/>
              <a:t> </a:t>
            </a:r>
            <a:r>
              <a:rPr lang="en-US" sz="2400" b="1" i="1" dirty="0" smtClean="0"/>
              <a:t>Salary</a:t>
            </a:r>
            <a:r>
              <a:rPr lang="en-US" sz="2400" dirty="0" smtClean="0"/>
              <a:t> from the data files for this lesson. </a:t>
            </a:r>
          </a:p>
          <a:p>
            <a:pPr marL="457200" indent="-457200">
              <a:buFont typeface="+mj-lt"/>
              <a:buAutoNum type="arabicPeriod"/>
            </a:pPr>
            <a:r>
              <a:rPr lang="en-US" sz="2400" dirty="0" smtClean="0"/>
              <a:t>Select any cell in the data. Click </a:t>
            </a:r>
            <a:r>
              <a:rPr lang="en-US" sz="2400" b="1" dirty="0" smtClean="0"/>
              <a:t>Sort </a:t>
            </a:r>
            <a:r>
              <a:rPr lang="en-US" sz="2400" dirty="0" smtClean="0"/>
              <a:t>on the </a:t>
            </a:r>
            <a:r>
              <a:rPr lang="en-US" sz="2400" i="1" dirty="0" smtClean="0"/>
              <a:t>Data</a:t>
            </a:r>
            <a:r>
              <a:rPr lang="en-US" sz="2400" dirty="0" smtClean="0"/>
              <a:t> tab.</a:t>
            </a:r>
          </a:p>
          <a:p>
            <a:pPr marL="457200" indent="-457200">
              <a:buFont typeface="+mj-lt"/>
              <a:buAutoNum type="arabicPeriod"/>
            </a:pPr>
            <a:r>
              <a:rPr lang="en-US" sz="2400" dirty="0" smtClean="0"/>
              <a:t>In the </a:t>
            </a:r>
            <a:r>
              <a:rPr lang="en-US" sz="2400" i="1" dirty="0" smtClean="0"/>
              <a:t>Sort</a:t>
            </a:r>
            <a:r>
              <a:rPr lang="en-US" sz="2400" dirty="0" smtClean="0"/>
              <a:t> dialog box, sort first by </a:t>
            </a:r>
            <a:r>
              <a:rPr lang="en-US" sz="2400" b="1" dirty="0" smtClean="0"/>
              <a:t>Job Category </a:t>
            </a:r>
            <a:r>
              <a:rPr lang="en-US" sz="2400" dirty="0" smtClean="0"/>
              <a:t>in ascending order.</a:t>
            </a:r>
          </a:p>
          <a:p>
            <a:pPr marL="457200" indent="-457200">
              <a:buFont typeface="+mj-lt"/>
              <a:buAutoNum type="arabicPeriod"/>
            </a:pPr>
            <a:r>
              <a:rPr lang="en-US" sz="2400" dirty="0" smtClean="0"/>
              <a:t>Add a sort level and sort by Job Title in ascending order. Click </a:t>
            </a:r>
            <a:r>
              <a:rPr lang="en-US" sz="2400" b="1" dirty="0" smtClean="0"/>
              <a:t>OK</a:t>
            </a:r>
            <a:r>
              <a:rPr lang="en-US" sz="2400" dirty="0" smtClean="0"/>
              <a:t>. Your data has been sorted first by Job Category and then by Job Title.</a:t>
            </a:r>
          </a:p>
          <a:p>
            <a:pPr marL="457200" indent="-457200">
              <a:buFont typeface="+mj-lt"/>
              <a:buAutoNum type="arabicPeriod"/>
            </a:pPr>
            <a:r>
              <a:rPr lang="en-US" sz="2400" dirty="0" smtClean="0"/>
              <a:t>On the </a:t>
            </a:r>
            <a:r>
              <a:rPr lang="en-US" sz="2400" i="1" dirty="0" smtClean="0"/>
              <a:t>Home</a:t>
            </a:r>
            <a:r>
              <a:rPr lang="en-US" sz="2400" dirty="0" smtClean="0"/>
              <a:t> tab, click </a:t>
            </a:r>
            <a:r>
              <a:rPr lang="en-US" sz="2400" b="1" dirty="0" smtClean="0"/>
              <a:t>Format as Table </a:t>
            </a:r>
            <a:r>
              <a:rPr lang="en-US" sz="2400" dirty="0" smtClean="0"/>
              <a:t>in the </a:t>
            </a:r>
            <a:r>
              <a:rPr lang="en-US" sz="2400" i="1" dirty="0" smtClean="0"/>
              <a:t>Styles</a:t>
            </a:r>
            <a:r>
              <a:rPr lang="en-US" sz="2400" dirty="0" smtClean="0"/>
              <a:t> Group. The </a:t>
            </a:r>
            <a:r>
              <a:rPr lang="en-US" sz="2400" i="1" dirty="0" smtClean="0"/>
              <a:t>Table styles</a:t>
            </a:r>
            <a:r>
              <a:rPr lang="en-US" sz="2400" dirty="0" smtClean="0"/>
              <a:t> gallery opens.</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100" dirty="0" smtClean="0"/>
              <a:t>Step-by-Step: Format a Table with a Quick Style</a:t>
            </a:r>
            <a:endParaRPr lang="en-US" sz="3100" dirty="0"/>
          </a:p>
        </p:txBody>
      </p:sp>
      <p:sp>
        <p:nvSpPr>
          <p:cNvPr id="6147" name="Content Placeholder 2"/>
          <p:cNvSpPr>
            <a:spLocks noGrp="1"/>
          </p:cNvSpPr>
          <p:nvPr>
            <p:ph idx="1"/>
          </p:nvPr>
        </p:nvSpPr>
        <p:spPr>
          <a:xfrm>
            <a:off x="457200" y="1600200"/>
            <a:ext cx="8229600" cy="4800600"/>
          </a:xfrm>
        </p:spPr>
        <p:txBody>
          <a:bodyPr/>
          <a:lstStyle/>
          <a:p>
            <a:pPr marL="457200" indent="-457200">
              <a:buFont typeface="+mj-lt"/>
              <a:buAutoNum type="arabicPeriod" startAt="5"/>
            </a:pPr>
            <a:r>
              <a:rPr lang="en-US" sz="2400" dirty="0" smtClean="0"/>
              <a:t>Mouse over the Table styles to Table Style Medium 5 from the gallery. The </a:t>
            </a:r>
            <a:r>
              <a:rPr lang="en-US" sz="2400" i="1" dirty="0" smtClean="0"/>
              <a:t>Format as Table</a:t>
            </a:r>
            <a:r>
              <a:rPr lang="en-US" sz="2400" dirty="0" smtClean="0"/>
              <a:t> dialog box opens. </a:t>
            </a:r>
          </a:p>
          <a:p>
            <a:pPr marL="457200" indent="-457200">
              <a:buFont typeface="+mj-lt"/>
              <a:buAutoNum type="arabicPeriod" startAt="5"/>
            </a:pPr>
            <a:r>
              <a:rPr lang="en-US" sz="2400" dirty="0" smtClean="0"/>
              <a:t>Click the </a:t>
            </a:r>
            <a:r>
              <a:rPr lang="en-US" sz="2400" b="1" dirty="0" smtClean="0"/>
              <a:t>hide dialog box         </a:t>
            </a:r>
            <a:r>
              <a:rPr lang="en-US" sz="2400" dirty="0" smtClean="0"/>
              <a:t>icon</a:t>
            </a:r>
            <a:r>
              <a:rPr lang="en-US" sz="2400" b="1" i="1" dirty="0" smtClean="0"/>
              <a:t> </a:t>
            </a:r>
            <a:r>
              <a:rPr lang="en-US" sz="2400" dirty="0" smtClean="0"/>
              <a:t>in the </a:t>
            </a:r>
            <a:r>
              <a:rPr lang="en-US" sz="2400" i="1" dirty="0" smtClean="0"/>
              <a:t>Where Is the Data for Your Table?</a:t>
            </a:r>
            <a:r>
              <a:rPr lang="en-US" sz="2400" dirty="0" smtClean="0"/>
              <a:t> box to collapse the </a:t>
            </a:r>
            <a:r>
              <a:rPr lang="en-US" sz="2400" i="1" dirty="0" smtClean="0"/>
              <a:t>Format as Table</a:t>
            </a:r>
            <a:r>
              <a:rPr lang="en-US" sz="2400" dirty="0" smtClean="0"/>
              <a:t> dialog box so you can select the data to be included in the table.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158" y="2362200"/>
            <a:ext cx="459662" cy="452480"/>
          </a:xfrm>
          <a:prstGeom prst="rect">
            <a:avLst/>
          </a:prstGeom>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100" dirty="0" smtClean="0"/>
              <a:t>Step-by-Step: Format a Table with a Quick Style</a:t>
            </a:r>
            <a:endParaRPr lang="en-US" sz="3100" dirty="0"/>
          </a:p>
        </p:txBody>
      </p:sp>
      <p:sp>
        <p:nvSpPr>
          <p:cNvPr id="6147" name="Content Placeholder 2"/>
          <p:cNvSpPr>
            <a:spLocks noGrp="1"/>
          </p:cNvSpPr>
          <p:nvPr>
            <p:ph idx="1"/>
          </p:nvPr>
        </p:nvSpPr>
        <p:spPr>
          <a:xfrm>
            <a:off x="457200" y="1600200"/>
            <a:ext cx="8229600" cy="4800600"/>
          </a:xfrm>
        </p:spPr>
        <p:txBody>
          <a:bodyPr/>
          <a:lstStyle/>
          <a:p>
            <a:pPr marL="457200" indent="-457200">
              <a:buFont typeface="+mj-lt"/>
              <a:buAutoNum type="arabicPeriod" startAt="7"/>
            </a:pPr>
            <a:r>
              <a:rPr lang="en-US" sz="2400" dirty="0" smtClean="0"/>
              <a:t>Select </a:t>
            </a:r>
            <a:r>
              <a:rPr lang="en-US" sz="2400" b="1" dirty="0" smtClean="0"/>
              <a:t>A27:F32 </a:t>
            </a:r>
            <a:r>
              <a:rPr lang="en-US" sz="2400" dirty="0" smtClean="0"/>
              <a:t>as </a:t>
            </a:r>
            <a:br>
              <a:rPr lang="en-US" sz="2400" dirty="0" smtClean="0"/>
            </a:br>
            <a:r>
              <a:rPr lang="en-US" sz="2400" dirty="0" smtClean="0"/>
              <a:t>shown in the figure and </a:t>
            </a:r>
            <a:br>
              <a:rPr lang="en-US" sz="2400" dirty="0" smtClean="0"/>
            </a:br>
            <a:r>
              <a:rPr lang="en-US" sz="2400" dirty="0" smtClean="0"/>
              <a:t>press </a:t>
            </a:r>
            <a:r>
              <a:rPr lang="en-US" sz="2400" b="1" dirty="0" smtClean="0"/>
              <a:t>Enter</a:t>
            </a:r>
            <a:r>
              <a:rPr lang="en-US" sz="2400" dirty="0" smtClean="0"/>
              <a:t>. The </a:t>
            </a:r>
            <a:r>
              <a:rPr lang="en-US" sz="2400" i="1" dirty="0" smtClean="0"/>
              <a:t>Create </a:t>
            </a:r>
            <a:br>
              <a:rPr lang="en-US" sz="2400" i="1" dirty="0" smtClean="0"/>
            </a:br>
            <a:r>
              <a:rPr lang="en-US" sz="2400" i="1" dirty="0" smtClean="0"/>
              <a:t>Table</a:t>
            </a:r>
            <a:r>
              <a:rPr lang="en-US" sz="2400" dirty="0" smtClean="0"/>
              <a:t> dialog box </a:t>
            </a:r>
            <a:br>
              <a:rPr lang="en-US" sz="2400" dirty="0" smtClean="0"/>
            </a:br>
            <a:r>
              <a:rPr lang="en-US" sz="2400" dirty="0" smtClean="0"/>
              <a:t>appears. Your table </a:t>
            </a:r>
            <a:br>
              <a:rPr lang="en-US" sz="2400" dirty="0" smtClean="0"/>
            </a:br>
            <a:r>
              <a:rPr lang="en-US" sz="2400" dirty="0" smtClean="0"/>
              <a:t>does not have headers, </a:t>
            </a:r>
            <a:br>
              <a:rPr lang="en-US" sz="2400" dirty="0" smtClean="0"/>
            </a:br>
            <a:r>
              <a:rPr lang="en-US" sz="2400" dirty="0" smtClean="0"/>
              <a:t>so click </a:t>
            </a:r>
            <a:r>
              <a:rPr lang="en-US" sz="2400" b="1" dirty="0" smtClean="0"/>
              <a:t>OK</a:t>
            </a:r>
            <a:r>
              <a:rPr lang="en-US" sz="2400" dirty="0" smtClean="0"/>
              <a:t>. The Table </a:t>
            </a:r>
            <a:br>
              <a:rPr lang="en-US" sz="2400" dirty="0" smtClean="0"/>
            </a:br>
            <a:r>
              <a:rPr lang="en-US" sz="2400" dirty="0" smtClean="0"/>
              <a:t>Style Medium 5 format </a:t>
            </a:r>
            <a:br>
              <a:rPr lang="en-US" sz="2400" dirty="0" smtClean="0"/>
            </a:br>
            <a:r>
              <a:rPr lang="en-US" sz="2400" dirty="0" smtClean="0"/>
              <a:t>is applied and filtering </a:t>
            </a:r>
            <a:br>
              <a:rPr lang="en-US" sz="2400" dirty="0" smtClean="0"/>
            </a:br>
            <a:r>
              <a:rPr lang="en-US" sz="2400" dirty="0" smtClean="0"/>
              <a:t>column headers are </a:t>
            </a:r>
            <a:br>
              <a:rPr lang="en-US" sz="2400" dirty="0" smtClean="0"/>
            </a:br>
            <a:r>
              <a:rPr lang="en-US" sz="2400" dirty="0" smtClean="0"/>
              <a:t>inserted as illustrated </a:t>
            </a:r>
            <a:br>
              <a:rPr lang="en-US" sz="2400" dirty="0" smtClean="0"/>
            </a:br>
            <a:r>
              <a:rPr lang="en-US" sz="2400" dirty="0" smtClean="0"/>
              <a:t>in the figure on the </a:t>
            </a:r>
            <a:br>
              <a:rPr lang="en-US" sz="2400" dirty="0" smtClean="0"/>
            </a:br>
            <a:r>
              <a:rPr lang="en-US" sz="2400" dirty="0" smtClean="0"/>
              <a:t>next slide. </a:t>
            </a:r>
          </a:p>
        </p:txBody>
      </p:sp>
      <p:pic>
        <p:nvPicPr>
          <p:cNvPr id="6" name="Picture 5" descr="f0725.JPG"/>
          <p:cNvPicPr>
            <a:picLocks noChangeAspect="1"/>
          </p:cNvPicPr>
          <p:nvPr/>
        </p:nvPicPr>
        <p:blipFill>
          <a:blip r:embed="rId3"/>
          <a:stretch>
            <a:fillRect/>
          </a:stretch>
        </p:blipFill>
        <p:spPr>
          <a:xfrm>
            <a:off x="4191000" y="1914525"/>
            <a:ext cx="4429125" cy="4181475"/>
          </a:xfrm>
          <a:prstGeom prst="rect">
            <a:avLst/>
          </a:prstGeom>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100" dirty="0" smtClean="0"/>
              <a:t>Step-by-Step: Format a Table with a Quick Style</a:t>
            </a:r>
            <a:endParaRPr lang="en-US" sz="3100" dirty="0"/>
          </a:p>
        </p:txBody>
      </p:sp>
      <p:sp>
        <p:nvSpPr>
          <p:cNvPr id="6147" name="Content Placeholder 2"/>
          <p:cNvSpPr>
            <a:spLocks noGrp="1"/>
          </p:cNvSpPr>
          <p:nvPr>
            <p:ph idx="1"/>
          </p:nvPr>
        </p:nvSpPr>
        <p:spPr>
          <a:xfrm>
            <a:off x="457200" y="5181600"/>
            <a:ext cx="8229600" cy="1219200"/>
          </a:xfrm>
        </p:spPr>
        <p:txBody>
          <a:bodyPr/>
          <a:lstStyle/>
          <a:p>
            <a:pPr marL="457200" indent="-457200">
              <a:buFont typeface="+mj-lt"/>
              <a:buAutoNum type="arabicPeriod" startAt="8"/>
            </a:pPr>
            <a:r>
              <a:rPr lang="en-US" sz="2400" b="1" dirty="0" smtClean="0"/>
              <a:t>SAVE</a:t>
            </a:r>
            <a:r>
              <a:rPr lang="en-US" sz="2400" dirty="0" smtClean="0"/>
              <a:t> the workbook as </a:t>
            </a:r>
            <a:r>
              <a:rPr lang="en-US" sz="2400" b="1" i="1" dirty="0" smtClean="0"/>
              <a:t>Table</a:t>
            </a:r>
            <a:r>
              <a:rPr lang="en-US" sz="2400" dirty="0" smtClean="0"/>
              <a:t> in the Lesson 7 folder.</a:t>
            </a:r>
          </a:p>
          <a:p>
            <a:r>
              <a:rPr lang="en-US" sz="2400" b="1" dirty="0" smtClean="0"/>
              <a:t>LEAVE</a:t>
            </a:r>
            <a:r>
              <a:rPr lang="en-US" sz="2400" dirty="0" smtClean="0"/>
              <a:t> the workbook open to use in the next exercise.</a:t>
            </a:r>
            <a:endParaRPr lang="en-US" sz="2400" dirty="0"/>
          </a:p>
        </p:txBody>
      </p:sp>
      <p:pic>
        <p:nvPicPr>
          <p:cNvPr id="5" name="Picture 4" descr="f0726.JPG"/>
          <p:cNvPicPr>
            <a:picLocks noChangeAspect="1"/>
          </p:cNvPicPr>
          <p:nvPr/>
        </p:nvPicPr>
        <p:blipFill>
          <a:blip r:embed="rId3"/>
          <a:stretch>
            <a:fillRect/>
          </a:stretch>
        </p:blipFill>
        <p:spPr>
          <a:xfrm>
            <a:off x="2362200" y="1676400"/>
            <a:ext cx="4343400" cy="329565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eaLnBrk="1" hangingPunct="1">
              <a:defRPr/>
            </a:pPr>
            <a:r>
              <a:rPr lang="en-US" dirty="0" smtClean="0"/>
              <a:t>Restricting Cell Entries to Certain Data Types</a:t>
            </a:r>
          </a:p>
        </p:txBody>
      </p:sp>
      <p:sp>
        <p:nvSpPr>
          <p:cNvPr id="4099" name="Rectangle 3"/>
          <p:cNvSpPr>
            <a:spLocks noGrp="1" noChangeArrowheads="1"/>
          </p:cNvSpPr>
          <p:nvPr>
            <p:ph type="body" idx="1"/>
          </p:nvPr>
        </p:nvSpPr>
        <p:spPr>
          <a:xfrm>
            <a:off x="457200" y="1600200"/>
            <a:ext cx="8229600" cy="4876800"/>
          </a:xfrm>
        </p:spPr>
        <p:txBody>
          <a:bodyPr/>
          <a:lstStyle/>
          <a:p>
            <a:r>
              <a:rPr lang="en-US" sz="2400" dirty="0" smtClean="0"/>
              <a:t>You can specify how you want Excel to respond when invalid data is entered. In the next exercise, you accept the default value, Stop, in the Style box on the Error Alert tab (see the figure on slide 11). </a:t>
            </a:r>
          </a:p>
          <a:p>
            <a:r>
              <a:rPr lang="en-US" sz="2400" dirty="0" smtClean="0"/>
              <a:t>If you select Warning in the Style box, you will be warned that you have made an entry that is not in the defined range, but you can choose to ignore the warning and enter the invalid data. </a:t>
            </a:r>
            <a:endParaRPr lang="en-US" sz="2400" dirty="0"/>
          </a:p>
        </p:txBody>
      </p:sp>
    </p:spTree>
    <p:extLst>
      <p:ext uri="{BB962C8B-B14F-4D97-AF65-F5344CB8AC3E}">
        <p14:creationId xmlns:p14="http://schemas.microsoft.com/office/powerpoint/2010/main" val="393983747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Using the Total Row Command in a Table</a:t>
            </a:r>
            <a:endParaRPr lang="en-US" dirty="0"/>
          </a:p>
        </p:txBody>
      </p:sp>
      <p:sp>
        <p:nvSpPr>
          <p:cNvPr id="6147" name="Content Placeholder 2"/>
          <p:cNvSpPr>
            <a:spLocks noGrp="1"/>
          </p:cNvSpPr>
          <p:nvPr>
            <p:ph idx="1"/>
          </p:nvPr>
        </p:nvSpPr>
        <p:spPr>
          <a:xfrm>
            <a:off x="457200" y="1600200"/>
            <a:ext cx="8229600" cy="4800600"/>
          </a:xfrm>
        </p:spPr>
        <p:txBody>
          <a:bodyPr/>
          <a:lstStyle/>
          <a:p>
            <a:r>
              <a:rPr lang="en-US" sz="2400" dirty="0" smtClean="0"/>
              <a:t>To total your data, you could insert a new row at the end of the table. But it is faster to total the data in an Excel table by using the Total Row command in the Table Styles Options group on the Design tab. </a:t>
            </a:r>
          </a:p>
          <a:p>
            <a:r>
              <a:rPr lang="en-US" sz="2400" dirty="0" smtClean="0"/>
              <a:t>In the next exercise, you will use this command.</a:t>
            </a:r>
          </a:p>
          <a:p>
            <a:r>
              <a:rPr lang="en-US" sz="2400" dirty="0" smtClean="0"/>
              <a:t>If you press Tab in the last cell of the last row of the table, a blank row will be added at the end of the table, which would allow you to add new data to the table. Once a Totals row has been added to the table, however, pressing Tab will not add a new row.</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Use the Total Row Command</a:t>
            </a:r>
            <a:endParaRPr lang="en-US" dirty="0"/>
          </a:p>
        </p:txBody>
      </p:sp>
      <p:sp>
        <p:nvSpPr>
          <p:cNvPr id="6147" name="Content Placeholder 2"/>
          <p:cNvSpPr>
            <a:spLocks noGrp="1"/>
          </p:cNvSpPr>
          <p:nvPr>
            <p:ph idx="1"/>
          </p:nvPr>
        </p:nvSpPr>
        <p:spPr>
          <a:xfrm>
            <a:off x="457200" y="1600200"/>
            <a:ext cx="8229600" cy="4800600"/>
          </a:xfrm>
        </p:spPr>
        <p:txBody>
          <a:bodyPr/>
          <a:lstStyle/>
          <a:p>
            <a:r>
              <a:rPr lang="en-US" sz="2400" b="1" dirty="0" smtClean="0"/>
              <a:t>USE</a:t>
            </a:r>
            <a:r>
              <a:rPr lang="en-US" sz="2400" dirty="0" smtClean="0"/>
              <a:t> the workbook from the previous exercise.</a:t>
            </a:r>
          </a:p>
          <a:p>
            <a:pPr marL="457200" indent="-457200">
              <a:buFont typeface="+mj-lt"/>
              <a:buAutoNum type="arabicPeriod"/>
            </a:pPr>
            <a:r>
              <a:rPr lang="en-US" sz="2400" dirty="0" smtClean="0"/>
              <a:t>Select a cell inside the </a:t>
            </a:r>
            <a:br>
              <a:rPr lang="en-US" sz="2400" dirty="0" smtClean="0"/>
            </a:br>
            <a:r>
              <a:rPr lang="en-US" sz="2400" dirty="0" smtClean="0"/>
              <a:t>table and click the </a:t>
            </a:r>
            <a:r>
              <a:rPr lang="en-US" sz="2400" b="1" dirty="0" smtClean="0"/>
              <a:t>Total </a:t>
            </a:r>
            <a:br>
              <a:rPr lang="en-US" sz="2400" b="1" dirty="0" smtClean="0"/>
            </a:br>
            <a:r>
              <a:rPr lang="en-US" sz="2400" b="1" dirty="0" smtClean="0"/>
              <a:t>Row </a:t>
            </a:r>
            <a:r>
              <a:rPr lang="en-US" sz="2400" dirty="0" smtClean="0"/>
              <a:t>command box in </a:t>
            </a:r>
            <a:br>
              <a:rPr lang="en-US" sz="2400" dirty="0" smtClean="0"/>
            </a:br>
            <a:r>
              <a:rPr lang="en-US" sz="2400" dirty="0" smtClean="0"/>
              <a:t>the </a:t>
            </a:r>
            <a:r>
              <a:rPr lang="en-US" sz="2400" i="1" dirty="0" smtClean="0"/>
              <a:t>Table Style Options</a:t>
            </a:r>
            <a:r>
              <a:rPr lang="en-US" sz="2400" dirty="0" smtClean="0"/>
              <a:t> </a:t>
            </a:r>
            <a:br>
              <a:rPr lang="en-US" sz="2400" dirty="0" smtClean="0"/>
            </a:br>
            <a:r>
              <a:rPr lang="en-US" sz="2400" dirty="0" smtClean="0"/>
              <a:t>group on the </a:t>
            </a:r>
            <a:r>
              <a:rPr lang="en-US" sz="2400" i="1" dirty="0" smtClean="0"/>
              <a:t>Design</a:t>
            </a:r>
            <a:r>
              <a:rPr lang="en-US" sz="2400" dirty="0" smtClean="0"/>
              <a:t> </a:t>
            </a:r>
            <a:br>
              <a:rPr lang="en-US" sz="2400" dirty="0" smtClean="0"/>
            </a:br>
            <a:r>
              <a:rPr lang="en-US" sz="2400" dirty="0" smtClean="0"/>
              <a:t>tab. A row is inserted </a:t>
            </a:r>
            <a:br>
              <a:rPr lang="en-US" sz="2400" dirty="0" smtClean="0"/>
            </a:br>
            <a:r>
              <a:rPr lang="en-US" sz="2400" dirty="0" smtClean="0"/>
              <a:t>below the table and the </a:t>
            </a:r>
            <a:br>
              <a:rPr lang="en-US" sz="2400" dirty="0" smtClean="0"/>
            </a:br>
            <a:r>
              <a:rPr lang="en-US" sz="2400" dirty="0" smtClean="0"/>
              <a:t>salaries in column F of </a:t>
            </a:r>
            <a:br>
              <a:rPr lang="en-US" sz="2400" dirty="0" smtClean="0"/>
            </a:br>
            <a:r>
              <a:rPr lang="en-US" sz="2400" dirty="0" smtClean="0"/>
              <a:t>the table are totaled. </a:t>
            </a:r>
            <a:br>
              <a:rPr lang="en-US" sz="2400" dirty="0" smtClean="0"/>
            </a:br>
            <a:r>
              <a:rPr lang="en-US" sz="2400" dirty="0" smtClean="0"/>
              <a:t>This is illustrated in the </a:t>
            </a:r>
            <a:br>
              <a:rPr lang="en-US" sz="2400" dirty="0" smtClean="0"/>
            </a:br>
            <a:r>
              <a:rPr lang="en-US" sz="2400" dirty="0" smtClean="0"/>
              <a:t>figure. </a:t>
            </a:r>
            <a:endParaRPr lang="en-US" sz="2400" dirty="0"/>
          </a:p>
        </p:txBody>
      </p:sp>
      <p:pic>
        <p:nvPicPr>
          <p:cNvPr id="4" name="Picture 3" descr="f0727.JPG"/>
          <p:cNvPicPr>
            <a:picLocks noChangeAspect="1"/>
          </p:cNvPicPr>
          <p:nvPr/>
        </p:nvPicPr>
        <p:blipFill>
          <a:blip r:embed="rId3"/>
          <a:stretch>
            <a:fillRect/>
          </a:stretch>
        </p:blipFill>
        <p:spPr>
          <a:xfrm>
            <a:off x="4276725" y="2524125"/>
            <a:ext cx="4333875" cy="3343275"/>
          </a:xfrm>
          <a:prstGeom prst="rect">
            <a:avLst/>
          </a:prstGeom>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Use the Total Row Command</a:t>
            </a:r>
            <a:endParaRPr lang="en-US" dirty="0"/>
          </a:p>
        </p:txBody>
      </p:sp>
      <p:sp>
        <p:nvSpPr>
          <p:cNvPr id="6147" name="Content Placeholder 2"/>
          <p:cNvSpPr>
            <a:spLocks noGrp="1"/>
          </p:cNvSpPr>
          <p:nvPr>
            <p:ph idx="1"/>
          </p:nvPr>
        </p:nvSpPr>
        <p:spPr>
          <a:xfrm>
            <a:off x="457200" y="1600200"/>
            <a:ext cx="8229600" cy="4800600"/>
          </a:xfrm>
        </p:spPr>
        <p:txBody>
          <a:bodyPr/>
          <a:lstStyle/>
          <a:p>
            <a:pPr marL="457200" indent="-457200">
              <a:buFont typeface="+mj-lt"/>
              <a:buAutoNum type="arabicPeriod" startAt="2"/>
            </a:pPr>
            <a:r>
              <a:rPr lang="en-US" sz="2400" dirty="0" smtClean="0"/>
              <a:t>Click any </a:t>
            </a:r>
            <a:r>
              <a:rPr lang="en-US" sz="2400" i="1" dirty="0" smtClean="0"/>
              <a:t>blank</a:t>
            </a:r>
            <a:r>
              <a:rPr lang="en-US" sz="2400" dirty="0" smtClean="0"/>
              <a:t> cell to deselect the table. Adjust the column width to display the total amount if necessary. Click on any cell inside the table.</a:t>
            </a:r>
          </a:p>
          <a:p>
            <a:pPr marL="457200" indent="-457200">
              <a:buFont typeface="+mj-lt"/>
              <a:buAutoNum type="arabicPeriod" startAt="2"/>
            </a:pPr>
            <a:r>
              <a:rPr lang="en-US" sz="2400" b="1" dirty="0" smtClean="0"/>
              <a:t>SAVE</a:t>
            </a:r>
            <a:r>
              <a:rPr lang="en-US" sz="2400" dirty="0" smtClean="0"/>
              <a:t> the workbook.</a:t>
            </a:r>
          </a:p>
          <a:p>
            <a:r>
              <a:rPr lang="en-US" sz="2400" b="1" dirty="0" smtClean="0"/>
              <a:t>LEAVE</a:t>
            </a:r>
            <a:r>
              <a:rPr lang="en-US" sz="2400" dirty="0" smtClean="0"/>
              <a:t> the workbook open to use in the next exercise.</a:t>
            </a:r>
            <a:endParaRPr lang="en-US" sz="2400"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Adding and Removing Rows or Columns</a:t>
            </a:r>
            <a:endParaRPr lang="en-US" dirty="0"/>
          </a:p>
        </p:txBody>
      </p:sp>
      <p:sp>
        <p:nvSpPr>
          <p:cNvPr id="6147" name="Content Placeholder 2"/>
          <p:cNvSpPr>
            <a:spLocks noGrp="1"/>
          </p:cNvSpPr>
          <p:nvPr>
            <p:ph idx="1"/>
          </p:nvPr>
        </p:nvSpPr>
        <p:spPr>
          <a:xfrm>
            <a:off x="457200" y="1600200"/>
            <a:ext cx="8229600" cy="4800600"/>
          </a:xfrm>
        </p:spPr>
        <p:txBody>
          <a:bodyPr/>
          <a:lstStyle/>
          <a:p>
            <a:r>
              <a:rPr lang="en-US" sz="2400" dirty="0" smtClean="0"/>
              <a:t>After you create a table in your worksheet, you can easily add rows or columns. </a:t>
            </a:r>
          </a:p>
          <a:p>
            <a:r>
              <a:rPr lang="en-US" sz="2400" dirty="0" smtClean="0"/>
              <a:t>You can add adjacent rows to the table by using the mouse to drag the resize handle down to select rows or drag to the right to select columns. </a:t>
            </a:r>
          </a:p>
          <a:p>
            <a:r>
              <a:rPr lang="en-US" sz="2400" dirty="0" smtClean="0"/>
              <a:t>You can enter text or values in an adjacent row or column that you want to include in the table. </a:t>
            </a:r>
          </a:p>
          <a:p>
            <a:r>
              <a:rPr lang="en-US" sz="2400" dirty="0" smtClean="0"/>
              <a:t>You can add a blank row at the end of the table, or insert table rows or columns anywhere in the table. </a:t>
            </a:r>
          </a:p>
          <a:p>
            <a:r>
              <a:rPr lang="en-US" sz="2400" dirty="0" smtClean="0"/>
              <a:t>In the next exercise, you will learn to add and remove rows and columns.</a:t>
            </a:r>
            <a:endParaRPr lang="en-US" sz="2400"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Adding and Removing Rows or Columns</a:t>
            </a:r>
            <a:endParaRPr lang="en-US" dirty="0"/>
          </a:p>
        </p:txBody>
      </p:sp>
      <p:sp>
        <p:nvSpPr>
          <p:cNvPr id="6147" name="Content Placeholder 2"/>
          <p:cNvSpPr>
            <a:spLocks noGrp="1"/>
          </p:cNvSpPr>
          <p:nvPr>
            <p:ph idx="1"/>
          </p:nvPr>
        </p:nvSpPr>
        <p:spPr>
          <a:xfrm>
            <a:off x="457200" y="1600200"/>
            <a:ext cx="8229600" cy="4800600"/>
          </a:xfrm>
        </p:spPr>
        <p:txBody>
          <a:bodyPr/>
          <a:lstStyle/>
          <a:p>
            <a:r>
              <a:rPr lang="en-US" sz="2400" dirty="0" smtClean="0"/>
              <a:t>When you resize a table, the table headers must remain in the same row, and the revised table range must overlap the original table range. </a:t>
            </a:r>
          </a:p>
          <a:p>
            <a:r>
              <a:rPr lang="en-US" sz="2400" dirty="0" smtClean="0"/>
              <a:t>In the exercise, you add a row from below to the table, but you are not able to add a row from above the table. You can click the resizing handle in the lower-right corner of the table and drag it to the right to add a column.</a:t>
            </a:r>
          </a:p>
          <a:p>
            <a:r>
              <a:rPr lang="en-US" sz="2400" dirty="0" smtClean="0"/>
              <a:t>When you finish working with a table, you can click Convert to Range in the Tools group and convert the table to a data range. The formatting, column headers, and table total remain.</a:t>
            </a:r>
            <a:endParaRPr lang="en-US" sz="2400"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000" dirty="0" smtClean="0"/>
              <a:t>Step-by-Step: Add and Remove Rows or Columns</a:t>
            </a:r>
            <a:endParaRPr lang="en-US" sz="3000" dirty="0"/>
          </a:p>
        </p:txBody>
      </p:sp>
      <p:sp>
        <p:nvSpPr>
          <p:cNvPr id="6147" name="Content Placeholder 2"/>
          <p:cNvSpPr>
            <a:spLocks noGrp="1"/>
          </p:cNvSpPr>
          <p:nvPr>
            <p:ph idx="1"/>
          </p:nvPr>
        </p:nvSpPr>
        <p:spPr>
          <a:xfrm>
            <a:off x="457200" y="1524000"/>
            <a:ext cx="8229600" cy="4800600"/>
          </a:xfrm>
        </p:spPr>
        <p:txBody>
          <a:bodyPr/>
          <a:lstStyle/>
          <a:p>
            <a:r>
              <a:rPr lang="en-US" sz="2200" b="1" dirty="0" smtClean="0"/>
              <a:t>USE</a:t>
            </a:r>
            <a:r>
              <a:rPr lang="en-US" sz="2200" dirty="0" smtClean="0"/>
              <a:t> the workbook from the previous exercise.</a:t>
            </a:r>
          </a:p>
          <a:p>
            <a:pPr marL="457200" indent="-457200">
              <a:buFont typeface="+mj-lt"/>
              <a:buAutoNum type="arabicPeriod"/>
            </a:pPr>
            <a:r>
              <a:rPr lang="en-US" sz="2200" dirty="0" smtClean="0"/>
              <a:t>On the </a:t>
            </a:r>
            <a:r>
              <a:rPr lang="en-US" sz="2200" i="1" dirty="0" smtClean="0"/>
              <a:t>Design</a:t>
            </a:r>
            <a:r>
              <a:rPr lang="en-US" sz="2200" dirty="0" smtClean="0"/>
              <a:t> tab, in the </a:t>
            </a:r>
            <a:r>
              <a:rPr lang="en-US" sz="2200" i="1" dirty="0" smtClean="0"/>
              <a:t>Properties</a:t>
            </a:r>
            <a:r>
              <a:rPr lang="en-US" sz="2200" dirty="0" smtClean="0"/>
              <a:t> group, click </a:t>
            </a:r>
            <a:r>
              <a:rPr lang="en-US" sz="2200" b="1" dirty="0" smtClean="0"/>
              <a:t>Resize </a:t>
            </a:r>
            <a:r>
              <a:rPr lang="en-US" sz="2200" dirty="0" smtClean="0"/>
              <a:t/>
            </a:r>
            <a:br>
              <a:rPr lang="en-US" sz="2200" dirty="0" smtClean="0"/>
            </a:br>
            <a:r>
              <a:rPr lang="en-US" sz="2200" b="1" dirty="0" smtClean="0"/>
              <a:t>Table</a:t>
            </a:r>
            <a:r>
              <a:rPr lang="en-US" sz="2200" dirty="0" smtClean="0"/>
              <a:t>. The </a:t>
            </a:r>
            <a:r>
              <a:rPr lang="en-US" sz="2200" i="1" dirty="0" smtClean="0"/>
              <a:t>Resize Table</a:t>
            </a:r>
            <a:r>
              <a:rPr lang="en-US" sz="2200" dirty="0" smtClean="0"/>
              <a:t> dialog box opens.</a:t>
            </a:r>
          </a:p>
          <a:p>
            <a:pPr marL="457200" indent="-457200">
              <a:buFont typeface="+mj-lt"/>
              <a:buAutoNum type="arabicPeriod"/>
            </a:pPr>
            <a:r>
              <a:rPr lang="en-US" sz="2200" dirty="0" smtClean="0"/>
              <a:t>Collapse the Resize Table dialog </a:t>
            </a:r>
            <a:br>
              <a:rPr lang="en-US" sz="2200" dirty="0" smtClean="0"/>
            </a:br>
            <a:r>
              <a:rPr lang="en-US" sz="2200" dirty="0" smtClean="0"/>
              <a:t>box by clicking the </a:t>
            </a:r>
            <a:r>
              <a:rPr lang="en-US" sz="2200" b="1" dirty="0" smtClean="0"/>
              <a:t>collapse </a:t>
            </a:r>
            <a:br>
              <a:rPr lang="en-US" sz="2200" b="1" dirty="0" smtClean="0"/>
            </a:br>
            <a:r>
              <a:rPr lang="en-US" sz="2200" b="1" dirty="0" smtClean="0"/>
              <a:t>dialog box</a:t>
            </a:r>
            <a:r>
              <a:rPr lang="en-US" sz="2200" dirty="0" smtClean="0"/>
              <a:t> button, and select </a:t>
            </a:r>
            <a:br>
              <a:rPr lang="en-US" sz="2200" dirty="0" smtClean="0"/>
            </a:br>
            <a:r>
              <a:rPr lang="en-US" sz="2200" b="1" dirty="0" smtClean="0"/>
              <a:t>A27:F35</a:t>
            </a:r>
            <a:r>
              <a:rPr lang="en-US" sz="2200" dirty="0" smtClean="0"/>
              <a:t>. Press </a:t>
            </a:r>
            <a:r>
              <a:rPr lang="en-US" sz="2200" b="1" dirty="0" smtClean="0"/>
              <a:t>Enter</a:t>
            </a:r>
            <a:r>
              <a:rPr lang="en-US" sz="2200" dirty="0" smtClean="0"/>
              <a:t> to accept </a:t>
            </a:r>
            <a:br>
              <a:rPr lang="en-US" sz="2200" dirty="0" smtClean="0"/>
            </a:br>
            <a:r>
              <a:rPr lang="en-US" sz="2200" dirty="0" smtClean="0"/>
              <a:t>the new range of cells. Click </a:t>
            </a:r>
            <a:r>
              <a:rPr lang="en-US" sz="2200" b="1" dirty="0" smtClean="0"/>
              <a:t>OK </a:t>
            </a:r>
            <a:r>
              <a:rPr lang="en-US" sz="2200" dirty="0" smtClean="0"/>
              <a:t/>
            </a:r>
            <a:br>
              <a:rPr lang="en-US" sz="2200" dirty="0" smtClean="0"/>
            </a:br>
            <a:r>
              <a:rPr lang="en-US" sz="2200" dirty="0" smtClean="0"/>
              <a:t>to accept the change to the table </a:t>
            </a:r>
            <a:br>
              <a:rPr lang="en-US" sz="2200" dirty="0" smtClean="0"/>
            </a:br>
            <a:r>
              <a:rPr lang="en-US" sz="2200" dirty="0" smtClean="0"/>
              <a:t>and apply the new settings. The </a:t>
            </a:r>
            <a:br>
              <a:rPr lang="en-US" sz="2200" dirty="0" smtClean="0"/>
            </a:br>
            <a:r>
              <a:rPr lang="en-US" sz="2200" dirty="0" smtClean="0"/>
              <a:t>physician assistant data is </a:t>
            </a:r>
            <a:br>
              <a:rPr lang="en-US" sz="2200" dirty="0" smtClean="0"/>
            </a:br>
            <a:r>
              <a:rPr lang="en-US" sz="2200" dirty="0" smtClean="0"/>
              <a:t>moved above the total line, and </a:t>
            </a:r>
            <a:br>
              <a:rPr lang="en-US" sz="2200" dirty="0" smtClean="0"/>
            </a:br>
            <a:r>
              <a:rPr lang="en-US" sz="2200" dirty="0" smtClean="0"/>
              <a:t>the total is recalculated. Refer to </a:t>
            </a:r>
            <a:br>
              <a:rPr lang="en-US" sz="2200" dirty="0" smtClean="0"/>
            </a:br>
            <a:r>
              <a:rPr lang="en-US" sz="2200" dirty="0" smtClean="0"/>
              <a:t>the figure.</a:t>
            </a:r>
          </a:p>
        </p:txBody>
      </p:sp>
      <p:pic>
        <p:nvPicPr>
          <p:cNvPr id="4" name="Picture 3" descr="f0728.JPG"/>
          <p:cNvPicPr>
            <a:picLocks noChangeAspect="1"/>
          </p:cNvPicPr>
          <p:nvPr/>
        </p:nvPicPr>
        <p:blipFill>
          <a:blip r:embed="rId3"/>
          <a:stretch>
            <a:fillRect/>
          </a:stretch>
        </p:blipFill>
        <p:spPr>
          <a:xfrm>
            <a:off x="5029200" y="2886767"/>
            <a:ext cx="3643313" cy="3437833"/>
          </a:xfrm>
          <a:prstGeom prst="rect">
            <a:avLst/>
          </a:prstGeom>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000" dirty="0" smtClean="0"/>
              <a:t>Step-by-Step: Add and Remove Rows or Columns</a:t>
            </a:r>
            <a:endParaRPr lang="en-US" sz="3000" dirty="0"/>
          </a:p>
        </p:txBody>
      </p:sp>
      <p:sp>
        <p:nvSpPr>
          <p:cNvPr id="6147" name="Content Placeholder 2"/>
          <p:cNvSpPr>
            <a:spLocks noGrp="1"/>
          </p:cNvSpPr>
          <p:nvPr>
            <p:ph idx="1"/>
          </p:nvPr>
        </p:nvSpPr>
        <p:spPr>
          <a:xfrm>
            <a:off x="457200" y="1524000"/>
            <a:ext cx="8229600" cy="4800600"/>
          </a:xfrm>
        </p:spPr>
        <p:txBody>
          <a:bodyPr/>
          <a:lstStyle/>
          <a:p>
            <a:pPr marL="457200" indent="-457200">
              <a:buFont typeface="+mj-lt"/>
              <a:buAutoNum type="arabicPeriod" startAt="3"/>
            </a:pPr>
            <a:r>
              <a:rPr lang="en-US" sz="2400" dirty="0" smtClean="0"/>
              <a:t>Select </a:t>
            </a:r>
            <a:r>
              <a:rPr lang="en-US" sz="2400" b="1" dirty="0" smtClean="0"/>
              <a:t>C28</a:t>
            </a:r>
            <a:r>
              <a:rPr lang="en-US" sz="2400" dirty="0" smtClean="0"/>
              <a:t>. On the </a:t>
            </a:r>
            <a:r>
              <a:rPr lang="en-US" sz="2400" i="1" dirty="0" smtClean="0"/>
              <a:t>Home</a:t>
            </a:r>
            <a:r>
              <a:rPr lang="en-US" sz="2400" dirty="0" smtClean="0"/>
              <a:t> </a:t>
            </a:r>
            <a:br>
              <a:rPr lang="en-US" sz="2400" dirty="0" smtClean="0"/>
            </a:br>
            <a:r>
              <a:rPr lang="en-US" sz="2400" dirty="0" smtClean="0"/>
              <a:t>tab, click the </a:t>
            </a:r>
            <a:r>
              <a:rPr lang="en-US" sz="2400" b="1" dirty="0" smtClean="0"/>
              <a:t>Delete arrow </a:t>
            </a:r>
            <a:br>
              <a:rPr lang="en-US" sz="2400" b="1" dirty="0" smtClean="0"/>
            </a:br>
            <a:r>
              <a:rPr lang="en-US" sz="2400" dirty="0" smtClean="0"/>
              <a:t>in the </a:t>
            </a:r>
            <a:r>
              <a:rPr lang="en-US" sz="2400" i="1" dirty="0" smtClean="0"/>
              <a:t>Cells</a:t>
            </a:r>
            <a:r>
              <a:rPr lang="en-US" sz="2400" dirty="0" smtClean="0"/>
              <a:t> group, and </a:t>
            </a:r>
            <a:br>
              <a:rPr lang="en-US" sz="2400" dirty="0" smtClean="0"/>
            </a:br>
            <a:r>
              <a:rPr lang="en-US" sz="2400" dirty="0" smtClean="0"/>
              <a:t>click </a:t>
            </a:r>
            <a:r>
              <a:rPr lang="en-US" sz="2400" b="1" dirty="0" smtClean="0"/>
              <a:t>Delete Table Columns </a:t>
            </a:r>
            <a:br>
              <a:rPr lang="en-US" sz="2400" b="1" dirty="0" smtClean="0"/>
            </a:br>
            <a:r>
              <a:rPr lang="en-US" sz="2400" dirty="0" smtClean="0"/>
              <a:t>from the drop-down menu </a:t>
            </a:r>
            <a:br>
              <a:rPr lang="en-US" sz="2400" dirty="0" smtClean="0"/>
            </a:br>
            <a:r>
              <a:rPr lang="en-US" sz="2400" dirty="0" smtClean="0"/>
              <a:t>that appears. Column C is </a:t>
            </a:r>
            <a:br>
              <a:rPr lang="en-US" sz="2400" dirty="0" smtClean="0"/>
            </a:br>
            <a:r>
              <a:rPr lang="en-US" sz="2400" dirty="0" smtClean="0"/>
              <a:t>deleted. Refer to the figure </a:t>
            </a:r>
            <a:br>
              <a:rPr lang="en-US" sz="2400" dirty="0" smtClean="0"/>
            </a:br>
            <a:r>
              <a:rPr lang="en-US" sz="2400" dirty="0" smtClean="0"/>
              <a:t>for the drop-down menu. </a:t>
            </a:r>
          </a:p>
          <a:p>
            <a:pPr marL="457200" indent="-457200">
              <a:buFont typeface="+mj-lt"/>
              <a:buAutoNum type="arabicPeriod" startAt="3"/>
            </a:pPr>
            <a:r>
              <a:rPr lang="en-US" sz="2400" dirty="0" smtClean="0"/>
              <a:t>Click the </a:t>
            </a:r>
            <a:r>
              <a:rPr lang="en-US" sz="2400" b="1" dirty="0" smtClean="0"/>
              <a:t>Column1</a:t>
            </a:r>
            <a:r>
              <a:rPr lang="en-US" sz="2400" dirty="0" smtClean="0"/>
              <a:t> heading </a:t>
            </a:r>
            <a:br>
              <a:rPr lang="en-US" sz="2400" dirty="0" smtClean="0"/>
            </a:br>
            <a:r>
              <a:rPr lang="en-US" sz="2400" dirty="0" smtClean="0"/>
              <a:t>and key </a:t>
            </a:r>
            <a:r>
              <a:rPr lang="en-US" sz="2400" b="1" dirty="0" smtClean="0"/>
              <a:t>Last Name</a:t>
            </a:r>
            <a:r>
              <a:rPr lang="en-US" sz="2400" dirty="0" smtClean="0"/>
              <a:t>. Press </a:t>
            </a:r>
            <a:r>
              <a:rPr lang="en-US" sz="2400" b="1" dirty="0" smtClean="0"/>
              <a:t>Tab</a:t>
            </a:r>
            <a:r>
              <a:rPr lang="en-US" sz="2400" dirty="0" smtClean="0"/>
              <a:t> to move to the Column 2 heading. Key </a:t>
            </a:r>
            <a:r>
              <a:rPr lang="en-US" sz="2400" b="1" dirty="0" smtClean="0"/>
              <a:t>First Name </a:t>
            </a:r>
            <a:r>
              <a:rPr lang="en-US" sz="2400" dirty="0" smtClean="0"/>
              <a:t>in that column heading and press </a:t>
            </a:r>
            <a:r>
              <a:rPr lang="en-US" sz="2400" b="1" dirty="0" smtClean="0"/>
              <a:t>Tab </a:t>
            </a:r>
            <a:r>
              <a:rPr lang="en-US" sz="2400" dirty="0" smtClean="0"/>
              <a:t>to advance to the next heading. Key </a:t>
            </a:r>
            <a:r>
              <a:rPr lang="en-US" sz="2400" b="1" dirty="0" smtClean="0"/>
              <a:t>Job Title </a:t>
            </a:r>
            <a:r>
              <a:rPr lang="en-US" sz="2400" dirty="0" smtClean="0"/>
              <a:t>in the column 4 heading and press </a:t>
            </a:r>
            <a:r>
              <a:rPr lang="en-US" sz="2400" b="1" dirty="0" smtClean="0"/>
              <a:t>Tab</a:t>
            </a:r>
            <a:r>
              <a:rPr lang="en-US" sz="2400" dirty="0" smtClean="0"/>
              <a:t>. </a:t>
            </a:r>
            <a:endParaRPr lang="en-US" sz="2200" dirty="0" smtClean="0"/>
          </a:p>
        </p:txBody>
      </p:sp>
      <p:pic>
        <p:nvPicPr>
          <p:cNvPr id="5" name="Picture 4" descr="f0729.JPG"/>
          <p:cNvPicPr>
            <a:picLocks noChangeAspect="1"/>
          </p:cNvPicPr>
          <p:nvPr/>
        </p:nvPicPr>
        <p:blipFill>
          <a:blip r:embed="rId3"/>
          <a:stretch>
            <a:fillRect/>
          </a:stretch>
        </p:blipFill>
        <p:spPr>
          <a:xfrm>
            <a:off x="4572000" y="1818730"/>
            <a:ext cx="4114800" cy="2981870"/>
          </a:xfrm>
          <a:prstGeom prst="rect">
            <a:avLst/>
          </a:prstGeom>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000" dirty="0" smtClean="0"/>
              <a:t>Step-by-Step: Add and Remove Rows or Columns</a:t>
            </a:r>
            <a:endParaRPr lang="en-US" sz="3000" dirty="0"/>
          </a:p>
        </p:txBody>
      </p:sp>
      <p:sp>
        <p:nvSpPr>
          <p:cNvPr id="6147" name="Content Placeholder 2"/>
          <p:cNvSpPr>
            <a:spLocks noGrp="1"/>
          </p:cNvSpPr>
          <p:nvPr>
            <p:ph idx="1"/>
          </p:nvPr>
        </p:nvSpPr>
        <p:spPr>
          <a:xfrm>
            <a:off x="457200" y="1524000"/>
            <a:ext cx="8229600" cy="4800600"/>
          </a:xfrm>
        </p:spPr>
        <p:txBody>
          <a:bodyPr/>
          <a:lstStyle/>
          <a:p>
            <a:pPr marL="457200" indent="-457200">
              <a:buFont typeface="+mj-lt"/>
              <a:buAutoNum type="arabicPeriod" startAt="5"/>
            </a:pPr>
            <a:r>
              <a:rPr lang="en-US" sz="2400" dirty="0" smtClean="0"/>
              <a:t>Key </a:t>
            </a:r>
            <a:r>
              <a:rPr lang="en-US" sz="2400" b="1" dirty="0" smtClean="0"/>
              <a:t>Hours </a:t>
            </a:r>
            <a:r>
              <a:rPr lang="en-US" sz="2400" dirty="0" smtClean="0"/>
              <a:t>in column 5. </a:t>
            </a:r>
            <a:br>
              <a:rPr lang="en-US" sz="2400" dirty="0" smtClean="0"/>
            </a:br>
            <a:r>
              <a:rPr lang="en-US" sz="2400" dirty="0" smtClean="0"/>
              <a:t>Press </a:t>
            </a:r>
            <a:r>
              <a:rPr lang="en-US" sz="2400" b="1" dirty="0" smtClean="0"/>
              <a:t>Tab</a:t>
            </a:r>
            <a:r>
              <a:rPr lang="en-US" sz="2400" dirty="0" smtClean="0"/>
              <a:t>. In the </a:t>
            </a:r>
            <a:r>
              <a:rPr lang="en-US" sz="2400" i="1" dirty="0" smtClean="0"/>
              <a:t>Invalid </a:t>
            </a:r>
            <a:br>
              <a:rPr lang="en-US" sz="2400" i="1" dirty="0" smtClean="0"/>
            </a:br>
            <a:r>
              <a:rPr lang="en-US" sz="2400" i="1" dirty="0" smtClean="0"/>
              <a:t>Entry</a:t>
            </a:r>
            <a:r>
              <a:rPr lang="en-US" sz="2400" dirty="0" smtClean="0"/>
              <a:t> dialog box that </a:t>
            </a:r>
            <a:br>
              <a:rPr lang="en-US" sz="2400" dirty="0" smtClean="0"/>
            </a:br>
            <a:r>
              <a:rPr lang="en-US" sz="2400" dirty="0" smtClean="0"/>
              <a:t>displays, click </a:t>
            </a:r>
            <a:r>
              <a:rPr lang="en-US" sz="2400" b="1" dirty="0" smtClean="0"/>
              <a:t>Yes </a:t>
            </a:r>
            <a:r>
              <a:rPr lang="en-US" sz="2400" dirty="0" smtClean="0"/>
              <a:t>to </a:t>
            </a:r>
            <a:br>
              <a:rPr lang="en-US" sz="2400" dirty="0" smtClean="0"/>
            </a:br>
            <a:r>
              <a:rPr lang="en-US" sz="2400" dirty="0" smtClean="0"/>
              <a:t>continue. Clicking </a:t>
            </a:r>
            <a:r>
              <a:rPr lang="en-US" sz="2400" b="1" dirty="0" smtClean="0"/>
              <a:t>Yes </a:t>
            </a:r>
            <a:br>
              <a:rPr lang="en-US" sz="2400" b="1" dirty="0" smtClean="0"/>
            </a:br>
            <a:r>
              <a:rPr lang="en-US" sz="2400" dirty="0" smtClean="0"/>
              <a:t>here will  override the </a:t>
            </a:r>
            <a:br>
              <a:rPr lang="en-US" sz="2400" dirty="0" smtClean="0"/>
            </a:br>
            <a:r>
              <a:rPr lang="en-US" sz="2400" dirty="0" smtClean="0"/>
              <a:t>data restrictions and </a:t>
            </a:r>
            <a:br>
              <a:rPr lang="en-US" sz="2400" dirty="0" smtClean="0"/>
            </a:br>
            <a:r>
              <a:rPr lang="en-US" sz="2400" dirty="0" smtClean="0"/>
              <a:t>dismiss the Invalid </a:t>
            </a:r>
            <a:br>
              <a:rPr lang="en-US" sz="2400" dirty="0" smtClean="0"/>
            </a:br>
            <a:r>
              <a:rPr lang="en-US" sz="2400" dirty="0" smtClean="0"/>
              <a:t>Entry dialog box. Key </a:t>
            </a:r>
            <a:br>
              <a:rPr lang="en-US" sz="2400" dirty="0" smtClean="0"/>
            </a:br>
            <a:r>
              <a:rPr lang="en-US" sz="2400" b="1" dirty="0" smtClean="0"/>
              <a:t>Salary </a:t>
            </a:r>
            <a:r>
              <a:rPr lang="en-US" sz="2400" dirty="0" smtClean="0"/>
              <a:t>in the column 6 heading and press </a:t>
            </a:r>
            <a:r>
              <a:rPr lang="en-US" sz="2400" b="1" dirty="0" smtClean="0"/>
              <a:t>Enter</a:t>
            </a:r>
            <a:r>
              <a:rPr lang="en-US" sz="2400" dirty="0" smtClean="0"/>
              <a:t>. Your table headings should appear as illustrated in the figure. </a:t>
            </a:r>
            <a:endParaRPr lang="en-US" sz="2200" dirty="0" smtClean="0"/>
          </a:p>
        </p:txBody>
      </p:sp>
      <p:pic>
        <p:nvPicPr>
          <p:cNvPr id="6" name="Picture 5" descr="f0730.JPG"/>
          <p:cNvPicPr>
            <a:picLocks noChangeAspect="1"/>
          </p:cNvPicPr>
          <p:nvPr/>
        </p:nvPicPr>
        <p:blipFill>
          <a:blip r:embed="rId3"/>
          <a:stretch>
            <a:fillRect/>
          </a:stretch>
        </p:blipFill>
        <p:spPr>
          <a:xfrm>
            <a:off x="4267200" y="1762125"/>
            <a:ext cx="4381500" cy="2962275"/>
          </a:xfrm>
          <a:prstGeom prst="rect">
            <a:avLst/>
          </a:prstGeom>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000" dirty="0" smtClean="0"/>
              <a:t>Step-by-Step: Add and Remove Rows or Columns</a:t>
            </a:r>
            <a:endParaRPr lang="en-US" sz="3000" dirty="0"/>
          </a:p>
        </p:txBody>
      </p:sp>
      <p:sp>
        <p:nvSpPr>
          <p:cNvPr id="6147" name="Content Placeholder 2"/>
          <p:cNvSpPr>
            <a:spLocks noGrp="1"/>
          </p:cNvSpPr>
          <p:nvPr>
            <p:ph idx="1"/>
          </p:nvPr>
        </p:nvSpPr>
        <p:spPr>
          <a:xfrm>
            <a:off x="457200" y="1524000"/>
            <a:ext cx="8229600" cy="4800600"/>
          </a:xfrm>
        </p:spPr>
        <p:txBody>
          <a:bodyPr/>
          <a:lstStyle/>
          <a:p>
            <a:pPr marL="457200" indent="-457200">
              <a:buFont typeface="+mj-lt"/>
              <a:buAutoNum type="arabicPeriod" startAt="6"/>
            </a:pPr>
            <a:r>
              <a:rPr lang="en-US" sz="2400" dirty="0" smtClean="0"/>
              <a:t>If necessary, adjust the column E width to display the total salary amount.</a:t>
            </a:r>
          </a:p>
          <a:p>
            <a:pPr marL="457200" indent="-457200">
              <a:buFont typeface="+mj-lt"/>
              <a:buAutoNum type="arabicPeriod" startAt="6"/>
            </a:pPr>
            <a:r>
              <a:rPr lang="en-US" sz="2400" dirty="0" smtClean="0"/>
              <a:t>In the </a:t>
            </a:r>
            <a:r>
              <a:rPr lang="en-US" sz="2400" i="1" dirty="0" smtClean="0"/>
              <a:t>Properties</a:t>
            </a:r>
            <a:r>
              <a:rPr lang="en-US" sz="2400" dirty="0" smtClean="0"/>
              <a:t> group on the </a:t>
            </a:r>
            <a:r>
              <a:rPr lang="en-US" sz="2400" i="1" dirty="0" smtClean="0"/>
              <a:t>Design</a:t>
            </a:r>
            <a:r>
              <a:rPr lang="en-US" sz="2400" dirty="0" smtClean="0"/>
              <a:t> tab, select the text in the </a:t>
            </a:r>
            <a:r>
              <a:rPr lang="en-US" sz="2400" i="1" dirty="0" smtClean="0"/>
              <a:t>Table Name</a:t>
            </a:r>
            <a:r>
              <a:rPr lang="en-US" sz="2400" dirty="0" smtClean="0"/>
              <a:t> box and key </a:t>
            </a:r>
            <a:r>
              <a:rPr lang="en-US" sz="2400" b="1" dirty="0" smtClean="0"/>
              <a:t>Schedule </a:t>
            </a:r>
            <a:r>
              <a:rPr lang="en-US" sz="2400" dirty="0" smtClean="0"/>
              <a:t>and press </a:t>
            </a:r>
            <a:r>
              <a:rPr lang="en-US" sz="2400" b="1" dirty="0" smtClean="0"/>
              <a:t>Enter</a:t>
            </a:r>
            <a:r>
              <a:rPr lang="en-US" sz="2400" dirty="0" smtClean="0"/>
              <a:t>. This table represents the individuals with whom patients schedule appointments.</a:t>
            </a:r>
          </a:p>
          <a:p>
            <a:pPr marL="457200" indent="-457200">
              <a:buFont typeface="+mj-lt"/>
              <a:buAutoNum type="arabicPeriod" startAt="6"/>
            </a:pPr>
            <a:r>
              <a:rPr lang="en-US" sz="2400" b="1" dirty="0" smtClean="0"/>
              <a:t>SAVE</a:t>
            </a:r>
            <a:r>
              <a:rPr lang="en-US" sz="2400" dirty="0" smtClean="0"/>
              <a:t> the file and then </a:t>
            </a:r>
            <a:r>
              <a:rPr lang="en-US" sz="2400" b="1" dirty="0" smtClean="0"/>
              <a:t>CLOSE</a:t>
            </a:r>
            <a:r>
              <a:rPr lang="en-US" sz="2400" dirty="0" smtClean="0"/>
              <a:t> the file.</a:t>
            </a:r>
          </a:p>
          <a:p>
            <a:r>
              <a:rPr lang="en-US" sz="2400" b="1" dirty="0" smtClean="0"/>
              <a:t>CLOSE</a:t>
            </a:r>
            <a:r>
              <a:rPr lang="en-US" sz="2400" dirty="0" smtClean="0"/>
              <a:t> Excel.</a:t>
            </a:r>
            <a:endParaRPr lang="en-US" sz="2400"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pPr eaLnBrk="1" hangingPunct="1">
              <a:defRPr/>
            </a:pPr>
            <a:r>
              <a:rPr lang="en-US" dirty="0" smtClean="0"/>
              <a:t>Lesson Summary</a:t>
            </a:r>
          </a:p>
        </p:txBody>
      </p:sp>
      <p:sp>
        <p:nvSpPr>
          <p:cNvPr id="49155" name="Rectangle 22"/>
          <p:cNvSpPr>
            <a:spLocks noChangeArrowheads="1"/>
          </p:cNvSpPr>
          <p:nvPr/>
        </p:nvSpPr>
        <p:spPr bwMode="auto">
          <a:xfrm>
            <a:off x="457200" y="1447800"/>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spcBef>
                <a:spcPct val="20000"/>
              </a:spcBef>
              <a:buClr>
                <a:srgbClr val="0000CC"/>
              </a:buClr>
              <a:buFontTx/>
              <a:buChar char="•"/>
            </a:pPr>
            <a:endParaRPr lang="en-US" sz="3200">
              <a:latin typeface="Franklin Gothic Book" pitchFamily="34" charset="0"/>
            </a:endParaRPr>
          </a:p>
        </p:txBody>
      </p:sp>
      <p:pic>
        <p:nvPicPr>
          <p:cNvPr id="4" name="Picture 3" descr="matrix.JPG"/>
          <p:cNvPicPr>
            <a:picLocks noChangeAspect="1"/>
          </p:cNvPicPr>
          <p:nvPr/>
        </p:nvPicPr>
        <p:blipFill>
          <a:blip r:embed="rId3"/>
          <a:stretch>
            <a:fillRect/>
          </a:stretch>
        </p:blipFill>
        <p:spPr>
          <a:xfrm>
            <a:off x="1538287" y="1885950"/>
            <a:ext cx="6067425" cy="192405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100" dirty="0" smtClean="0"/>
              <a:t>Step-by-Step: Restrict Cell Entries to Data Types</a:t>
            </a:r>
            <a:endParaRPr lang="en-US" sz="3100" dirty="0"/>
          </a:p>
        </p:txBody>
      </p:sp>
      <p:sp>
        <p:nvSpPr>
          <p:cNvPr id="6147" name="Content Placeholder 2"/>
          <p:cNvSpPr>
            <a:spLocks noGrp="1"/>
          </p:cNvSpPr>
          <p:nvPr>
            <p:ph idx="1"/>
          </p:nvPr>
        </p:nvSpPr>
        <p:spPr>
          <a:xfrm>
            <a:off x="457200" y="1600200"/>
            <a:ext cx="8229600" cy="4876800"/>
          </a:xfrm>
        </p:spPr>
        <p:txBody>
          <a:bodyPr/>
          <a:lstStyle/>
          <a:p>
            <a:r>
              <a:rPr lang="en-US" sz="2400" dirty="0" smtClean="0"/>
              <a:t>Before you begin these steps, be sure to </a:t>
            </a:r>
            <a:r>
              <a:rPr lang="en-US" sz="2400" b="1" dirty="0" smtClean="0"/>
              <a:t>LAUNCH</a:t>
            </a:r>
            <a:r>
              <a:rPr lang="en-US" sz="2400" dirty="0" smtClean="0"/>
              <a:t> Microsoft Excel. Click </a:t>
            </a:r>
            <a:r>
              <a:rPr lang="en-US" sz="2400" dirty="0"/>
              <a:t>the </a:t>
            </a:r>
            <a:r>
              <a:rPr lang="en-US" sz="2400" b="1" dirty="0"/>
              <a:t>File</a:t>
            </a:r>
            <a:r>
              <a:rPr lang="en-US" sz="2400" dirty="0"/>
              <a:t> tab in the upper-left corner of the Ribbon.</a:t>
            </a:r>
            <a:endParaRPr lang="en-US" sz="2400" dirty="0" smtClean="0"/>
          </a:p>
          <a:p>
            <a:pPr marL="457200" lvl="0" indent="-457200">
              <a:buFont typeface="+mj-lt"/>
              <a:buAutoNum type="arabicPeriod"/>
            </a:pPr>
            <a:r>
              <a:rPr lang="en-US" sz="2400" b="1" dirty="0" smtClean="0"/>
              <a:t>OPEN</a:t>
            </a:r>
            <a:r>
              <a:rPr lang="en-US" sz="2400" dirty="0" smtClean="0"/>
              <a:t> the </a:t>
            </a:r>
            <a:r>
              <a:rPr lang="en-US" sz="2400" b="1" i="1" dirty="0" smtClean="0"/>
              <a:t>Employee Data</a:t>
            </a:r>
            <a:r>
              <a:rPr lang="en-US" sz="2400" dirty="0" smtClean="0"/>
              <a:t> data file for this lesson.</a:t>
            </a:r>
          </a:p>
          <a:p>
            <a:pPr marL="457200" indent="-457200">
              <a:buFont typeface="+mj-lt"/>
              <a:buAutoNum type="arabicPeriod"/>
            </a:pPr>
            <a:r>
              <a:rPr lang="en-US" sz="2400" dirty="0" smtClean="0"/>
              <a:t>Select the cell range </a:t>
            </a:r>
            <a:r>
              <a:rPr lang="en-US" sz="2400" b="1" dirty="0" smtClean="0"/>
              <a:t>D3:D50</a:t>
            </a:r>
            <a:r>
              <a:rPr lang="en-US" sz="2400" dirty="0" smtClean="0"/>
              <a:t>.</a:t>
            </a:r>
          </a:p>
          <a:p>
            <a:pPr marL="457200" indent="-457200">
              <a:buFont typeface="+mj-lt"/>
              <a:buAutoNum type="arabicPeriod"/>
            </a:pPr>
            <a:r>
              <a:rPr lang="en-US" sz="2400" dirty="0" smtClean="0"/>
              <a:t>On the </a:t>
            </a:r>
            <a:r>
              <a:rPr lang="en-US" sz="2400" i="1" dirty="0" smtClean="0"/>
              <a:t>Data</a:t>
            </a:r>
            <a:r>
              <a:rPr lang="en-US" sz="2400" dirty="0" smtClean="0"/>
              <a:t> tab, in the </a:t>
            </a:r>
            <a:r>
              <a:rPr lang="en-US" sz="2400" i="1" dirty="0" smtClean="0"/>
              <a:t>Data Tools</a:t>
            </a:r>
            <a:r>
              <a:rPr lang="en-US" sz="2400" dirty="0" smtClean="0"/>
              <a:t> group, click </a:t>
            </a:r>
            <a:r>
              <a:rPr lang="en-US" sz="2400" b="1" dirty="0" smtClean="0"/>
              <a:t>Data Validation</a:t>
            </a:r>
            <a:r>
              <a:rPr lang="en-US" sz="2400" dirty="0" smtClean="0"/>
              <a:t>. You will now begin to set your validation criteria.</a:t>
            </a:r>
          </a:p>
          <a:p>
            <a:pPr marL="457200" indent="-457200">
              <a:buFont typeface="+mj-lt"/>
              <a:buAutoNum type="arabicPeriod"/>
            </a:pPr>
            <a:r>
              <a:rPr lang="en-US" sz="2400" dirty="0" smtClean="0"/>
              <a:t>On the </a:t>
            </a:r>
            <a:r>
              <a:rPr lang="en-US" sz="2400" i="1" dirty="0" smtClean="0"/>
              <a:t>Settings </a:t>
            </a:r>
            <a:r>
              <a:rPr lang="en-US" sz="2400" dirty="0" smtClean="0"/>
              <a:t>tab of the </a:t>
            </a:r>
            <a:r>
              <a:rPr lang="en-US" sz="2400" i="1" dirty="0" smtClean="0"/>
              <a:t>Data Validation</a:t>
            </a:r>
            <a:r>
              <a:rPr lang="en-US" sz="2400" dirty="0" smtClean="0"/>
              <a:t> dialog box, select </a:t>
            </a:r>
            <a:r>
              <a:rPr lang="en-US" sz="2400" b="1" dirty="0" smtClean="0"/>
              <a:t>Whole number </a:t>
            </a:r>
            <a:r>
              <a:rPr lang="en-US" sz="2400" dirty="0" smtClean="0"/>
              <a:t>in the Allow box. This sets the number format for your validation.</a:t>
            </a:r>
          </a:p>
          <a:p>
            <a:pPr marL="514350" indent="-514350">
              <a:buFont typeface="+mj-lt"/>
              <a:buAutoNum type="arabicPeriod"/>
            </a:pPr>
            <a:endParaRPr lang="en-US" sz="2400" dirty="0" smtClean="0"/>
          </a:p>
        </p:txBody>
      </p:sp>
    </p:spTree>
  </p:cSld>
  <p:clrMapOvr>
    <a:masterClrMapping/>
  </p:clrMapOvr>
</p:sld>
</file>

<file path=ppt/theme/theme1.xml><?xml version="1.0" encoding="utf-8"?>
<a:theme xmlns:a="http://schemas.openxmlformats.org/drawingml/2006/main" name="templat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Franklin Gothic Medium"/>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3229</TotalTime>
  <Words>6980</Words>
  <Application>Microsoft Office PowerPoint</Application>
  <PresentationFormat>On-screen Show (4:3)</PresentationFormat>
  <Paragraphs>464</Paragraphs>
  <Slides>89</Slides>
  <Notes>89</Notes>
  <HiddenSlides>0</HiddenSlides>
  <MMClips>0</MMClips>
  <ScaleCrop>false</ScaleCrop>
  <HeadingPairs>
    <vt:vector size="4" baseType="variant">
      <vt:variant>
        <vt:lpstr>Theme</vt:lpstr>
      </vt:variant>
      <vt:variant>
        <vt:i4>1</vt:i4>
      </vt:variant>
      <vt:variant>
        <vt:lpstr>Slide Titles</vt:lpstr>
      </vt:variant>
      <vt:variant>
        <vt:i4>89</vt:i4>
      </vt:variant>
    </vt:vector>
  </HeadingPairs>
  <TitlesOfParts>
    <vt:vector size="90" baseType="lpstr">
      <vt:lpstr>template</vt:lpstr>
      <vt:lpstr>Working with Data</vt:lpstr>
      <vt:lpstr>Objectives</vt:lpstr>
      <vt:lpstr>Software Orientation: Excel’s Data Tab</vt:lpstr>
      <vt:lpstr>Ensuring Your Data’s Integrity</vt:lpstr>
      <vt:lpstr>Restricting Cell Entries to Certain Data Types</vt:lpstr>
      <vt:lpstr>Restricting Cell Entries to Certain Data Types</vt:lpstr>
      <vt:lpstr>Restricting Cell Entries to Certain Data Types</vt:lpstr>
      <vt:lpstr>Restricting Cell Entries to Certain Data Types</vt:lpstr>
      <vt:lpstr>Step-by-Step: Restrict Cell Entries to Data Types</vt:lpstr>
      <vt:lpstr>Step-by-Step: Restrict Cell Entries to Data Types</vt:lpstr>
      <vt:lpstr>Step-by-Step: Restrict Cell Entries to Data Types</vt:lpstr>
      <vt:lpstr>Step-by-Step: Restrict Cell Entries to Data Types</vt:lpstr>
      <vt:lpstr>Allowing Specific Values to Be Entered in Cells</vt:lpstr>
      <vt:lpstr>Allowing Specific Values to Be Entered in Cells</vt:lpstr>
      <vt:lpstr>Allowing Specific Values to Be Entered in Cells</vt:lpstr>
      <vt:lpstr>Allowing Specific Values to Be Entered in Cells</vt:lpstr>
      <vt:lpstr>Step-by-Step: Allow Specific Values in Cells</vt:lpstr>
      <vt:lpstr>Step-by-Step: Allow Specific Values in Cells</vt:lpstr>
      <vt:lpstr>Removing Duplicate Cells, Rows, or Columns</vt:lpstr>
      <vt:lpstr>Removing Duplicate Cells, Rows, or Columns</vt:lpstr>
      <vt:lpstr>Step-by-Step: Remove Duplicates</vt:lpstr>
      <vt:lpstr>Step-by-Step: Remove Duplicates</vt:lpstr>
      <vt:lpstr>Sorting Data</vt:lpstr>
      <vt:lpstr>Sorting Data</vt:lpstr>
      <vt:lpstr>Step-by-Step: Sort Data on a Single Criterion</vt:lpstr>
      <vt:lpstr>Step-by-Step: Sort Data on a Single Criterion</vt:lpstr>
      <vt:lpstr>Step-by-Step: Sort Data on a Single Criterion</vt:lpstr>
      <vt:lpstr>Step-by-Step: Sort Data on a Single Criterion</vt:lpstr>
      <vt:lpstr>Sorting Data on Multiple Criteria</vt:lpstr>
      <vt:lpstr>Sorting Data on Multiple Criteria</vt:lpstr>
      <vt:lpstr>Step-by-Step: Sort Data on Multiple Criteria</vt:lpstr>
      <vt:lpstr>Step-by-Step: Sort Data on Multiple Criteria</vt:lpstr>
      <vt:lpstr>Sorting Data Using Conditional Formatting</vt:lpstr>
      <vt:lpstr>Sorting Data Using Conditional Formatting</vt:lpstr>
      <vt:lpstr>Step-by-Step: Sort Using Conditional Formatting</vt:lpstr>
      <vt:lpstr>Step-by-Step: Sort Using Conditional Formatting</vt:lpstr>
      <vt:lpstr>Step-by-Step: Sort Using Conditional Formatting</vt:lpstr>
      <vt:lpstr>Step-by-Step: Sort Using Conditional Formatting</vt:lpstr>
      <vt:lpstr>Sorting Data Using Cell Attributes</vt:lpstr>
      <vt:lpstr>Sorting Data Using Cell Attributes</vt:lpstr>
      <vt:lpstr>Step-by-Step: Sort Data Using Cell Attributes</vt:lpstr>
      <vt:lpstr>Step-by-Step: Sort Data Using Cell Attributes</vt:lpstr>
      <vt:lpstr>Filtering Data</vt:lpstr>
      <vt:lpstr>Using AutoFilter</vt:lpstr>
      <vt:lpstr>Using AutoFilter</vt:lpstr>
      <vt:lpstr>Step-by-Step: Use AutoFilter</vt:lpstr>
      <vt:lpstr>Step-by-Step: Use AutoFilter</vt:lpstr>
      <vt:lpstr>Creating a Custom AutoFilter</vt:lpstr>
      <vt:lpstr>Creating a Custom AutoFilter</vt:lpstr>
      <vt:lpstr>Creating a Custom AutoFilter</vt:lpstr>
      <vt:lpstr>Step-by-Step: Create a Custom AutoFilter</vt:lpstr>
      <vt:lpstr>Step-by-Step: Create a Custom AutoFilter</vt:lpstr>
      <vt:lpstr>Step-by-Step: Create a Custom AutoFilter</vt:lpstr>
      <vt:lpstr>Filtering Data Using Conditional Formatting</vt:lpstr>
      <vt:lpstr>Step-by-Step: Filter Using Conditional Formatting</vt:lpstr>
      <vt:lpstr>Filtering Data Using Cell Attributes</vt:lpstr>
      <vt:lpstr>Filtering Data Using Cell Attributes</vt:lpstr>
      <vt:lpstr>Step-by-Step: Filter Data Using Cell Attributes</vt:lpstr>
      <vt:lpstr>Step-by-Step: Filter Data Using Cell Attributes</vt:lpstr>
      <vt:lpstr>Step-by-Step: Filter Data Using Cell Attributes</vt:lpstr>
      <vt:lpstr>Subtotaling Data</vt:lpstr>
      <vt:lpstr>Grouping and Ungrouping Data for Subtotaling</vt:lpstr>
      <vt:lpstr>Grouping and Ungrouping Data for Subtotaling</vt:lpstr>
      <vt:lpstr>Grouping and Ungrouping Data for Subtotaling</vt:lpstr>
      <vt:lpstr>Step-by-Step: Group and Ungroup for Subtotaling</vt:lpstr>
      <vt:lpstr>Step-by-Step: Group and Ungroup for Subtotaling</vt:lpstr>
      <vt:lpstr>Step-by-Step: Group and Ungroup for Subtotaling</vt:lpstr>
      <vt:lpstr>Step-by-Step: Group and Ungroup for Subtotaling</vt:lpstr>
      <vt:lpstr>Subtotaling Data in a List</vt:lpstr>
      <vt:lpstr>Subtotaling Data in a List</vt:lpstr>
      <vt:lpstr>Step-by-Step: Subtotal Data in a List</vt:lpstr>
      <vt:lpstr>Step-by-Step: Subtotal Data in a List</vt:lpstr>
      <vt:lpstr>Setting Up Data in a Table Format</vt:lpstr>
      <vt:lpstr>Formatting a Table with a Quick Style</vt:lpstr>
      <vt:lpstr>Formatting a Table with a Quick Style</vt:lpstr>
      <vt:lpstr>Step-by-Step: Format a Table with a Quick Style</vt:lpstr>
      <vt:lpstr>Step-by-Step: Format a Table with a Quick Style</vt:lpstr>
      <vt:lpstr>Step-by-Step: Format a Table with a Quick Style</vt:lpstr>
      <vt:lpstr>Step-by-Step: Format a Table with a Quick Style</vt:lpstr>
      <vt:lpstr>Using the Total Row Command in a Table</vt:lpstr>
      <vt:lpstr>Step-by-Step: Use the Total Row Command</vt:lpstr>
      <vt:lpstr>Step-by-Step: Use the Total Row Command</vt:lpstr>
      <vt:lpstr>Adding and Removing Rows or Columns</vt:lpstr>
      <vt:lpstr>Adding and Removing Rows or Columns</vt:lpstr>
      <vt:lpstr>Step-by-Step: Add and Remove Rows or Columns</vt:lpstr>
      <vt:lpstr>Step-by-Step: Add and Remove Rows or Columns</vt:lpstr>
      <vt:lpstr>Step-by-Step: Add and Remove Rows or Columns</vt:lpstr>
      <vt:lpstr>Step-by-Step: Add and Remove Rows or Columns</vt:lpstr>
      <vt:lpstr>Lesson 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dc:title>
  <dc:creator>Box Twelve Communications, Inc.</dc:creator>
  <cp:lastModifiedBy>Jennifer Lartz</cp:lastModifiedBy>
  <cp:revision>179</cp:revision>
  <dcterms:created xsi:type="dcterms:W3CDTF">2011-08-17T12:37:07Z</dcterms:created>
  <dcterms:modified xsi:type="dcterms:W3CDTF">2013-01-21T01:01:57Z</dcterms:modified>
</cp:coreProperties>
</file>