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6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326"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9" r:id="rId42"/>
    <p:sldId id="300" r:id="rId43"/>
    <p:sldId id="301" r:id="rId44"/>
    <p:sldId id="302" r:id="rId45"/>
    <p:sldId id="303" r:id="rId46"/>
    <p:sldId id="304" r:id="rId47"/>
    <p:sldId id="305" r:id="rId48"/>
    <p:sldId id="306" r:id="rId49"/>
    <p:sldId id="307" r:id="rId50"/>
    <p:sldId id="308" r:id="rId51"/>
    <p:sldId id="311" r:id="rId52"/>
    <p:sldId id="312" r:id="rId53"/>
    <p:sldId id="313" r:id="rId54"/>
    <p:sldId id="315" r:id="rId55"/>
    <p:sldId id="316" r:id="rId56"/>
    <p:sldId id="318" r:id="rId57"/>
    <p:sldId id="319" r:id="rId58"/>
    <p:sldId id="320" r:id="rId59"/>
    <p:sldId id="321" r:id="rId60"/>
    <p:sldId id="322" r:id="rId61"/>
    <p:sldId id="323" r:id="rId62"/>
    <p:sldId id="324" r:id="rId63"/>
    <p:sldId id="325" r:id="rId6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104"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commentAuthors" Target="commentAuthors.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6-25T15:42:42.866" idx="1">
    <p:pos x="10" y="4"/>
    <p:text>We are using Microsoft's preferred font (Segoe family), and the color R0 G114 B198 (which is one of the MS Office 2013 family of colors).</p:text>
    <p:extLst mod="1">
      <p:ext uri="{C676402C-5697-4E1C-873F-D02D1690AC5C}">
        <p15:threadingInfo xmlns:p15="http://schemas.microsoft.com/office/powerpoint/2012/main" timeZoneBias="240"/>
      </p:ext>
    </p:extLst>
  </p:cm>
  <p:cm authorId="2" dt="2013-08-03T23:40:10.266" idx="1">
    <p:pos x="10" y="10"/>
    <p:text>Bryan -- This green might need a tweak. I used r78,g184,b87 which is a translation of the CMYK color I used in the book.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The Split command is especially useful when you need to compare various portions of a long worksheet.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34</a:t>
            </a:fld>
            <a:endParaRPr lang="en-US"/>
          </a:p>
        </p:txBody>
      </p:sp>
    </p:spTree>
    <p:extLst>
      <p:ext uri="{BB962C8B-B14F-4D97-AF65-F5344CB8AC3E}">
        <p14:creationId xmlns:p14="http://schemas.microsoft.com/office/powerpoint/2010/main" val="305645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smtClean="0">
                <a:latin typeface="Segoe"/>
                <a:ea typeface="ＭＳ ゴシック"/>
              </a:rPr>
              <a:t>Take Note: Clicking the Close Window button closes only the new window opened at the beginning of this exercise. If you use the Close command on the FILE tab, you will close the entire workbook. </a:t>
            </a:r>
          </a:p>
          <a:p>
            <a:pPr lvl="2" rtl="0"/>
            <a:r>
              <a:rPr lang="en-US" b="0" i="0" u="none" strike="noStrike" baseline="0" smtClean="0">
                <a:latin typeface="Segoe"/>
                <a:ea typeface="ＭＳ ゴシック"/>
              </a:rPr>
              <a:t>Another Way: You also can use the Arrange All command on the VIEW tab to display open windows side by side so that you can compare various parts of a large worksheet. Use the View Side by Side and Synchronous Scrolling to have both windows scroll together.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39</a:t>
            </a:fld>
            <a:endParaRPr lang="en-US"/>
          </a:p>
        </p:txBody>
      </p:sp>
    </p:spTree>
    <p:extLst>
      <p:ext uri="{BB962C8B-B14F-4D97-AF65-F5344CB8AC3E}">
        <p14:creationId xmlns:p14="http://schemas.microsoft.com/office/powerpoint/2010/main" val="297353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display the Open options in Backstage without using the FILE tab, press Ctrl+O. To display the Open dialog box, press Ctrl+F12.</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Throughout this book</a:t>
            </a:r>
            <a:r>
              <a:rPr lang="en-US" b="0" i="0" u="none" strike="noStrike" baseline="0" smtClean="0">
                <a:latin typeface="Times New Roman"/>
                <a:ea typeface="ＭＳ ゴシック"/>
              </a:rPr>
              <a:t>,</a:t>
            </a:r>
            <a:r>
              <a:rPr lang="en-US" b="0" i="0" u="none" strike="noStrike" baseline="0" smtClean="0">
                <a:latin typeface="Segoe"/>
                <a:ea typeface="ＭＳ ゴシック"/>
              </a:rPr>
              <a:t> you see information that appears in brackets, such as [your e</a:t>
            </a:r>
            <a:r>
              <a:rPr lang="en-US" b="0" i="0" u="none" strike="noStrike" baseline="0" smtClean="0">
                <a:latin typeface="Times New Roman"/>
                <a:ea typeface="ＭＳ ゴシック"/>
              </a:rPr>
              <a:t>-</a:t>
            </a:r>
            <a:r>
              <a:rPr lang="en-US" b="0" i="0" u="none" strike="noStrike" baseline="0" smtClean="0">
                <a:latin typeface="Segoe"/>
                <a:ea typeface="ＭＳ ゴシック"/>
              </a:rPr>
              <a:t>mail address]. The information contained in the brackets is intended to be directions specific for you rather than something you actually type word for word. It instructs you to perform an action or substitute text. Do </a:t>
            </a:r>
            <a:r>
              <a:rPr lang="en-US" b="0" i="1" u="none" strike="noStrike" baseline="0" smtClean="0">
                <a:latin typeface="Segoe"/>
                <a:ea typeface="ＭＳ ゴシック"/>
              </a:rPr>
              <a:t>not</a:t>
            </a:r>
            <a:r>
              <a:rPr lang="en-US" b="0" i="0" u="none" strike="noStrike" baseline="0" smtClean="0">
                <a:latin typeface="Segoe"/>
                <a:ea typeface="ＭＳ ゴシック"/>
              </a:rPr>
              <a:t> type the actual text that appears within brackets.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42</a:t>
            </a:fld>
            <a:endParaRPr lang="en-US"/>
          </a:p>
        </p:txBody>
      </p:sp>
    </p:spTree>
    <p:extLst>
      <p:ext uri="{BB962C8B-B14F-4D97-AF65-F5344CB8AC3E}">
        <p14:creationId xmlns:p14="http://schemas.microsoft.com/office/powerpoint/2010/main" val="175866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By default, the Open dialog box lists only the files that were created in the program you are using—in this case, Excel. To see files created in other programs, you can select All Files in the Files of type box (next to the File name box) at the bottom of the Open dialog box.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43</a:t>
            </a:fld>
            <a:endParaRPr lang="en-US"/>
          </a:p>
        </p:txBody>
      </p:sp>
    </p:spTree>
    <p:extLst>
      <p:ext uri="{BB962C8B-B14F-4D97-AF65-F5344CB8AC3E}">
        <p14:creationId xmlns:p14="http://schemas.microsoft.com/office/powerpoint/2010/main" val="242097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press Alt+F4 to close the current file and Excel at the same time.</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44</a:t>
            </a:fld>
            <a:endParaRPr lang="en-US"/>
          </a:p>
        </p:txBody>
      </p:sp>
    </p:spTree>
    <p:extLst>
      <p:ext uri="{BB962C8B-B14F-4D97-AF65-F5344CB8AC3E}">
        <p14:creationId xmlns:p14="http://schemas.microsoft.com/office/powerpoint/2010/main" val="127217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A worksheet can be very large or quite small depending on your needs. Available columns go from A through XFD</a:t>
            </a:r>
            <a:r>
              <a:rPr lang="en-US" b="0" i="0" u="none" strike="noStrike" baseline="0" smtClean="0">
                <a:latin typeface="Times New Roman"/>
                <a:ea typeface="ＭＳ ゴシック"/>
              </a:rPr>
              <a:t>,</a:t>
            </a:r>
            <a:r>
              <a:rPr lang="en-US" b="0" i="0" u="none" strike="noStrike" baseline="0" smtClean="0">
                <a:latin typeface="Segoe"/>
                <a:ea typeface="ＭＳ ゴシック"/>
              </a:rPr>
              <a:t> and available rows can go from 1 through 1,048,567.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48</a:t>
            </a:fld>
            <a:endParaRPr lang="en-US"/>
          </a:p>
        </p:txBody>
      </p:sp>
    </p:spTree>
    <p:extLst>
      <p:ext uri="{BB962C8B-B14F-4D97-AF65-F5344CB8AC3E}">
        <p14:creationId xmlns:p14="http://schemas.microsoft.com/office/powerpoint/2010/main" val="189145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When Scroll Lock is on, SCROLL LOCK is displayed on the left side of the Status bar. To use the arrow keys to move between cells, you must turn off Scroll Lock. Some keyboards come equipped with an onboard scroll lock key, whereas others do not. This is an option, not a necessity.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50</a:t>
            </a:fld>
            <a:endParaRPr lang="en-US"/>
          </a:p>
        </p:txBody>
      </p:sp>
    </p:spTree>
    <p:extLst>
      <p:ext uri="{BB962C8B-B14F-4D97-AF65-F5344CB8AC3E}">
        <p14:creationId xmlns:p14="http://schemas.microsoft.com/office/powerpoint/2010/main" val="284756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If you aren’t sure what an onscreen tool does, just point to it. Once the mouse pointer rests on a tool, a box called a </a:t>
            </a:r>
            <a:r>
              <a:rPr lang="en-US" b="0" i="1" u="none" strike="noStrike" baseline="0" smtClean="0">
                <a:latin typeface="Segoe"/>
                <a:ea typeface="ＭＳ ゴシック"/>
              </a:rPr>
              <a:t>ScreenTip</a:t>
            </a:r>
            <a:r>
              <a:rPr lang="en-US" b="0" i="0" u="none" strike="noStrike" baseline="0" smtClean="0">
                <a:latin typeface="Segoe"/>
                <a:ea typeface="ＭＳ ゴシック"/>
              </a:rPr>
              <a:t> appears. A basic ScreenTip displays the tool’s name and shortcut key (if a shortcut exists for that tool). Some of the ribbon’s tools have enhanced ScreenTips, which also provide a brief description of the tool.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55</a:t>
            </a:fld>
            <a:endParaRPr lang="en-US"/>
          </a:p>
        </p:txBody>
      </p:sp>
    </p:spTree>
    <p:extLst>
      <p:ext uri="{BB962C8B-B14F-4D97-AF65-F5344CB8AC3E}">
        <p14:creationId xmlns:p14="http://schemas.microsoft.com/office/powerpoint/2010/main" val="125511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You can also press F1 to open the Help window.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57</a:t>
            </a:fld>
            <a:endParaRPr lang="en-US"/>
          </a:p>
        </p:txBody>
      </p:sp>
    </p:spTree>
    <p:extLst>
      <p:ext uri="{BB962C8B-B14F-4D97-AF65-F5344CB8AC3E}">
        <p14:creationId xmlns:p14="http://schemas.microsoft.com/office/powerpoint/2010/main" val="2501876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press Ctrl+T to keep the Help window as the top window.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59</a:t>
            </a:fld>
            <a:endParaRPr lang="en-US"/>
          </a:p>
        </p:txBody>
      </p:sp>
    </p:spTree>
    <p:extLst>
      <p:ext uri="{BB962C8B-B14F-4D97-AF65-F5344CB8AC3E}">
        <p14:creationId xmlns:p14="http://schemas.microsoft.com/office/powerpoint/2010/main" val="4428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use the Windows logo key or with a touch screen, swipe in from the right edge of your screen and tap the Start charm.</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While in the Start window, you can also begin typing Excel and the icon appears.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a:t>
            </a:fld>
            <a:endParaRPr lang="en-US"/>
          </a:p>
        </p:txBody>
      </p:sp>
    </p:spTree>
    <p:extLst>
      <p:ext uri="{BB962C8B-B14F-4D97-AF65-F5344CB8AC3E}">
        <p14:creationId xmlns:p14="http://schemas.microsoft.com/office/powerpoint/2010/main" val="1229646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smtClean="0">
                <a:latin typeface="Segoe"/>
                <a:ea typeface="ＭＳ ゴシック"/>
              </a:rPr>
              <a:t>Take Note: Many Excel dialog boxes contain a Help button. When you click it, a Help window opens with information about that dialog box.</a:t>
            </a:r>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60</a:t>
            </a:fld>
            <a:endParaRPr lang="en-US"/>
          </a:p>
        </p:txBody>
      </p:sp>
    </p:spTree>
    <p:extLst>
      <p:ext uri="{BB962C8B-B14F-4D97-AF65-F5344CB8AC3E}">
        <p14:creationId xmlns:p14="http://schemas.microsoft.com/office/powerpoint/2010/main" val="155749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If you use Excel repeatedly, you will want to pin your application to the Start screen. From the All Apps screen, right-click the app, and choose Pin to Start. You can also choose Pin to taskbar to allow you to click the icon on the bottom of the Windows Desktop screen to start Excel.</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a:t>
            </a:fld>
            <a:endParaRPr lang="en-US"/>
          </a:p>
        </p:txBody>
      </p:sp>
    </p:spTree>
    <p:extLst>
      <p:ext uri="{BB962C8B-B14F-4D97-AF65-F5344CB8AC3E}">
        <p14:creationId xmlns:p14="http://schemas.microsoft.com/office/powerpoint/2010/main" val="202436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Use ScreenTips to remind you of a command's function. Enhanced ScreenTips display in a larger rectangle that contains more descriptive text than a ScreenTip. Most Enhanced ScreenTips contain a link to a Help topic.</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11</a:t>
            </a:fld>
            <a:endParaRPr lang="en-US"/>
          </a:p>
        </p:txBody>
      </p:sp>
    </p:spTree>
    <p:extLst>
      <p:ext uri="{BB962C8B-B14F-4D97-AF65-F5344CB8AC3E}">
        <p14:creationId xmlns:p14="http://schemas.microsoft.com/office/powerpoint/2010/main" val="1681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add a command to the Quick Access Toolbar, you can also right-click any icon on the ribbon and then click Add to Quick Access Toolbar.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12</a:t>
            </a:fld>
            <a:endParaRPr lang="en-US"/>
          </a:p>
        </p:txBody>
      </p:sp>
    </p:spTree>
    <p:extLst>
      <p:ext uri="{BB962C8B-B14F-4D97-AF65-F5344CB8AC3E}">
        <p14:creationId xmlns:p14="http://schemas.microsoft.com/office/powerpoint/2010/main" val="269364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To add commands to the Quick Access Toolbar that do not appear in the drop-down list, click More Commands on the drop-down list. The Excel Options dialog box will open. You can also right-click the Quick Access Toolbar or any ribbon tab and select Customize Quick Access Toolbar to open the Excel Options dialog box.</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13</a:t>
            </a:fld>
            <a:endParaRPr lang="en-US"/>
          </a:p>
        </p:txBody>
      </p:sp>
    </p:spTree>
    <p:extLst>
      <p:ext uri="{BB962C8B-B14F-4D97-AF65-F5344CB8AC3E}">
        <p14:creationId xmlns:p14="http://schemas.microsoft.com/office/powerpoint/2010/main" val="363437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Keytips are sometimes also referred to as </a:t>
            </a:r>
            <a:r>
              <a:rPr lang="en-US" b="0" i="1" u="none" strike="noStrike" baseline="0" smtClean="0">
                <a:latin typeface="Segoe"/>
                <a:ea typeface="ＭＳ ゴシック"/>
              </a:rPr>
              <a:t>hotkeys</a:t>
            </a:r>
            <a:r>
              <a:rPr lang="en-US" b="0" i="0" u="none" strike="noStrike" baseline="0" smtClean="0">
                <a:latin typeface="Segoe"/>
                <a:ea typeface="ＭＳ ゴシック"/>
              </a:rPr>
              <a:t>. Note, however, that when you use the Microsoft Office 2013 Help, no reference is listed for hotkeys. Only Keytips is referenced.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14</a:t>
            </a:fld>
            <a:endParaRPr lang="en-US"/>
          </a:p>
        </p:txBody>
      </p:sp>
    </p:spTree>
    <p:extLst>
      <p:ext uri="{BB962C8B-B14F-4D97-AF65-F5344CB8AC3E}">
        <p14:creationId xmlns:p14="http://schemas.microsoft.com/office/powerpoint/2010/main" val="157344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Troubleshooting: Backstage defaults to different commands depending on what you're doing. When you are working in a blank workbook or with no workbooks opened, Backstage defaults to the Open command, which shows different options for opening files. If you have started typing in a document, Backsage defaults to Info.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23</a:t>
            </a:fld>
            <a:endParaRPr lang="en-US"/>
          </a:p>
        </p:txBody>
      </p:sp>
    </p:spTree>
    <p:extLst>
      <p:ext uri="{BB962C8B-B14F-4D97-AF65-F5344CB8AC3E}">
        <p14:creationId xmlns:p14="http://schemas.microsoft.com/office/powerpoint/2010/main" val="2050325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change the view among Normal, Page Layout, Page Break Preview</a:t>
            </a:r>
            <a:r>
              <a:rPr lang="en-US" b="0" i="0" u="none" strike="noStrike" baseline="0" smtClean="0">
                <a:latin typeface="Times New Roman"/>
                <a:ea typeface="ＭＳ ゴシック"/>
              </a:rPr>
              <a:t>,</a:t>
            </a:r>
            <a:r>
              <a:rPr lang="en-US" b="0" i="0" u="none" strike="noStrike" baseline="0" smtClean="0">
                <a:latin typeface="Segoe"/>
                <a:ea typeface="ＭＳ ゴシック"/>
              </a:rPr>
              <a:t> and Zoom by using the icons in the status bar at the bottom of the screen.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29</a:t>
            </a:fld>
            <a:endParaRPr lang="en-US"/>
          </a:p>
        </p:txBody>
      </p:sp>
    </p:spTree>
    <p:extLst>
      <p:ext uri="{BB962C8B-B14F-4D97-AF65-F5344CB8AC3E}">
        <p14:creationId xmlns:p14="http://schemas.microsoft.com/office/powerpoint/2010/main" val="704712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07E97-153E-AE46-B60D-D445BFBC1879}" type="datetimeFigureOut">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00B06-8FFF-9143-9FB0-D43CF085827A}" type="slidenum">
              <a:t>‹#›</a:t>
            </a:fld>
            <a:endParaRPr lang="en-US"/>
          </a:p>
        </p:txBody>
      </p:sp>
    </p:spTree>
    <p:extLst>
      <p:ext uri="{BB962C8B-B14F-4D97-AF65-F5344CB8AC3E}">
        <p14:creationId xmlns:p14="http://schemas.microsoft.com/office/powerpoint/2010/main" val="165342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EB857"/>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4EB857"/>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4EB857"/>
        </a:buClr>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4EB857"/>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Overview</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4EB857"/>
                </a:solidFill>
              </a:rPr>
              <a:t>Lesson 1</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4EB857"/>
                </a:solidFill>
                <a:latin typeface="Segoe UI Semibold" panose="020B0702040204020203" pitchFamily="34" charset="0"/>
              </a:rPr>
              <a:t>Microsoft</a:t>
            </a:r>
            <a:r>
              <a:rPr lang="en-US" sz="4800" b="1" dirty="0" smtClean="0">
                <a:solidFill>
                  <a:srgbClr val="0072C6"/>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Working in the Excel window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When you launch Excel and click Blank workbook, the program opens a new workbook and displays a blank worksheet. </a:t>
            </a:r>
          </a:p>
          <a:p>
            <a:pPr lvl="0" rtl="0"/>
            <a:r>
              <a:rPr lang="en-US" b="0" i="0" u="none" strike="noStrike" baseline="0" smtClean="0">
                <a:latin typeface="Segoe"/>
                <a:ea typeface="ＭＳ ゴシック"/>
              </a:rPr>
              <a:t>The </a:t>
            </a:r>
            <a:r>
              <a:rPr lang="en-US" b="1" i="1" u="none" strike="noStrike" baseline="0" smtClean="0">
                <a:latin typeface="Segoe"/>
                <a:ea typeface="ＭＳ ゴシック"/>
              </a:rPr>
              <a:t>Quick Access Toolbar</a:t>
            </a:r>
            <a:r>
              <a:rPr lang="en-US" b="0" i="0" u="none" strike="noStrike" baseline="0" smtClean="0">
                <a:latin typeface="Segoe"/>
                <a:ea typeface="ＭＳ ゴシック"/>
              </a:rPr>
              <a:t> gives you fast and easy access to the tools you use most often in any given Excel session. It appears on the left side of the title bar, above the ribbon (although you can move the toolbar below the ribbon if you want it closer to your work area). </a:t>
            </a:r>
          </a:p>
          <a:p>
            <a:pPr lvl="0" rtl="0"/>
            <a:r>
              <a:rPr lang="en-US" b="0" i="0" u="none" strike="noStrike" baseline="0" smtClean="0">
                <a:latin typeface="Segoe"/>
                <a:ea typeface="ＭＳ ゴシック"/>
              </a:rPr>
              <a:t>You can add and remove commands to and from the toolbar so that it contains only those commands you use most frequently.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spTree>
    <p:extLst>
      <p:ext uri="{BB962C8B-B14F-4D97-AF65-F5344CB8AC3E}">
        <p14:creationId xmlns:p14="http://schemas.microsoft.com/office/powerpoint/2010/main" val="11283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a:t>
            </a:r>
            <a:r>
              <a:rPr lang="en-US" sz="2000" b="0" i="0" u="none" strike="noStrike" baseline="0" smtClean="0">
                <a:latin typeface="Segoe"/>
                <a:ea typeface="ＭＳ ゴシック"/>
              </a:rPr>
              <a:t> </a:t>
            </a:r>
            <a:r>
              <a:rPr lang="en-US" sz="2000" b="1" i="0" u="none" strike="noStrike" baseline="0" smtClean="0">
                <a:latin typeface="Segoe"/>
                <a:ea typeface="ＭＳ ゴシック"/>
              </a:rPr>
              <a:t>USE</a:t>
            </a:r>
            <a:r>
              <a:rPr lang="en-US" sz="2000" b="0" i="0" u="none" strike="noStrike" baseline="0" smtClean="0">
                <a:latin typeface="Segoe"/>
                <a:ea typeface="ＭＳ ゴシック"/>
              </a:rPr>
              <a:t> the blank workbook you opened in the previous exercise to perform these steps:</a:t>
            </a:r>
          </a:p>
          <a:p>
            <a:pPr lvl="1" rtl="0"/>
            <a:r>
              <a:rPr lang="en-US" sz="2000" b="0" i="0" u="none" strike="noStrike" baseline="0" smtClean="0">
                <a:latin typeface="Segoe"/>
                <a:ea typeface="ＭＳ ゴシック"/>
              </a:rPr>
              <a:t>Point to each icon on the Quick Access Toolbar and read the description that appears as a ScreenTip.</a:t>
            </a:r>
          </a:p>
          <a:p>
            <a:pPr lvl="1"/>
            <a:r>
              <a:rPr lang="en-US" sz="2000" b="0" i="0" u="none" strike="noStrike" baseline="0" smtClean="0">
                <a:latin typeface="Segoe"/>
                <a:ea typeface="ＭＳ ゴシック"/>
              </a:rPr>
              <a:t>Click the drop-down arrow at the </a:t>
            </a:r>
            <a:br>
              <a:rPr lang="en-US" sz="2000" b="0" i="0" u="none" strike="noStrike" baseline="0" smtClean="0">
                <a:latin typeface="Segoe"/>
                <a:ea typeface="ＭＳ ゴシック"/>
              </a:rPr>
            </a:br>
            <a:r>
              <a:rPr lang="en-US" sz="2000" b="0" i="0" u="none" strike="noStrike" baseline="0" smtClean="0">
                <a:latin typeface="Segoe"/>
                <a:ea typeface="ＭＳ ゴシック"/>
              </a:rPr>
              <a:t>right side of the Quick Access Tool</a:t>
            </a:r>
            <a:br>
              <a:rPr lang="en-US" sz="2000" b="0" i="0" u="none" strike="noStrike" baseline="0" smtClean="0">
                <a:latin typeface="Segoe"/>
                <a:ea typeface="ＭＳ ゴシック"/>
              </a:rPr>
            </a:br>
            <a:r>
              <a:rPr lang="en-US" sz="2000" b="0" i="0" u="none" strike="noStrike" baseline="0" smtClean="0">
                <a:latin typeface="Segoe"/>
                <a:ea typeface="ＭＳ ゴシック"/>
              </a:rPr>
              <a:t>bar. From the drop-down list, </a:t>
            </a:r>
            <a:br>
              <a:rPr lang="en-US" sz="2000" b="0" i="0" u="none" strike="noStrike" baseline="0" smtClean="0">
                <a:latin typeface="Segoe"/>
                <a:ea typeface="ＭＳ ゴシック"/>
              </a:rPr>
            </a:br>
            <a:r>
              <a:rPr lang="en-US" sz="2000" b="0" i="0" u="none" strike="noStrike" baseline="0" smtClean="0">
                <a:latin typeface="Segoe"/>
                <a:ea typeface="ＭＳ ゴシック"/>
              </a:rPr>
              <a:t>select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The Open icon is </a:t>
            </a:r>
            <a:br>
              <a:rPr lang="en-US" sz="2000" b="0" i="0" u="none" strike="noStrike" baseline="0" smtClean="0">
                <a:latin typeface="Segoe"/>
                <a:ea typeface="ＭＳ ゴシック"/>
              </a:rPr>
            </a:br>
            <a:r>
              <a:rPr lang="en-US" sz="2000" b="0" i="0" u="none" strike="noStrike" baseline="0" smtClean="0">
                <a:latin typeface="Segoe"/>
                <a:ea typeface="ＭＳ ゴシック"/>
              </a:rPr>
              <a:t>added to the Quick Access </a:t>
            </a:r>
            <a:br>
              <a:rPr lang="en-US" sz="2000" b="0" i="0" u="none" strike="noStrike" baseline="0" smtClean="0">
                <a:latin typeface="Segoe"/>
                <a:ea typeface="ＭＳ ゴシック"/>
              </a:rPr>
            </a:br>
            <a:r>
              <a:rPr lang="en-US" sz="2000" b="0" i="0" u="none" strike="noStrike" baseline="0" smtClean="0">
                <a:latin typeface="Segoe"/>
                <a:ea typeface="ＭＳ ゴシック"/>
              </a:rPr>
              <a:t>Toolbar. Click the down arrow </a:t>
            </a:r>
            <a:br>
              <a:rPr lang="en-US" sz="2000" b="0" i="0" u="none" strike="noStrike" baseline="0" smtClean="0">
                <a:latin typeface="Segoe"/>
                <a:ea typeface="ＭＳ ゴシック"/>
              </a:rPr>
            </a:br>
            <a:r>
              <a:rPr lang="en-US" sz="2000" b="0" i="0" u="none" strike="noStrike" baseline="0" smtClean="0">
                <a:latin typeface="Segoe"/>
                <a:ea typeface="ＭＳ ゴシック"/>
              </a:rPr>
              <a:t>again and select </a:t>
            </a:r>
            <a:r>
              <a:rPr lang="en-US" sz="2000" b="1" i="0" u="none" strike="noStrike" baseline="0" smtClean="0">
                <a:latin typeface="Segoe"/>
                <a:ea typeface="ＭＳ ゴシック"/>
              </a:rPr>
              <a:t>Quick Print</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from the drop-down list </a:t>
            </a:r>
            <a:br>
              <a:rPr lang="en-US" sz="2000" b="0" i="0" u="none" strike="noStrike" baseline="0" smtClean="0">
                <a:latin typeface="Segoe"/>
                <a:ea typeface="ＭＳ ゴシック"/>
              </a:rPr>
            </a:br>
            <a:r>
              <a:rPr lang="en-US" sz="2000" b="0" i="0" u="none" strike="noStrike" baseline="0" smtClean="0">
                <a:latin typeface="Segoe"/>
                <a:ea typeface="ＭＳ ゴシック"/>
              </a:rPr>
              <a:t>as shown at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pic>
        <p:nvPicPr>
          <p:cNvPr id="7" name="Picture 6" descr="0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417" y="2819400"/>
            <a:ext cx="3246383" cy="3301406"/>
          </a:xfrm>
          <a:prstGeom prst="rect">
            <a:avLst/>
          </a:prstGeom>
        </p:spPr>
      </p:pic>
    </p:spTree>
    <p:extLst>
      <p:ext uri="{BB962C8B-B14F-4D97-AF65-F5344CB8AC3E}">
        <p14:creationId xmlns:p14="http://schemas.microsoft.com/office/powerpoint/2010/main" val="274236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Next, right-click anywhere on the Quick Access Toolbar, and then select </a:t>
            </a:r>
            <a:r>
              <a:rPr lang="en-US" b="1" i="0" u="none" strike="noStrike" baseline="0" smtClean="0">
                <a:latin typeface="Segoe"/>
                <a:ea typeface="ＭＳ ゴシック"/>
              </a:rPr>
              <a:t>Show Quick Access Toolbar Below the Ribbon</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Right-click the </a:t>
            </a:r>
            <a:r>
              <a:rPr lang="en-US" b="1" i="0" u="none" strike="noStrike" baseline="0" smtClean="0">
                <a:latin typeface="Segoe"/>
                <a:ea typeface="ＭＳ ゴシック"/>
              </a:rPr>
              <a:t>HOME</a:t>
            </a:r>
            <a:r>
              <a:rPr lang="en-US" b="0" i="0" u="none" strike="noStrike" baseline="0" smtClean="0">
                <a:latin typeface="Segoe"/>
                <a:ea typeface="ＭＳ ゴシック"/>
              </a:rPr>
              <a:t> tab and click </a:t>
            </a:r>
            <a:r>
              <a:rPr lang="en-US" b="1" i="0" u="none" strike="noStrike" baseline="0" smtClean="0">
                <a:latin typeface="Segoe"/>
                <a:ea typeface="ＭＳ ゴシック"/>
              </a:rPr>
              <a:t>Collapse the Ribbon</a:t>
            </a:r>
            <a:r>
              <a:rPr lang="en-US" b="0" i="0" u="none" strike="noStrike" baseline="0" smtClean="0">
                <a:latin typeface="Segoe"/>
                <a:ea typeface="ＭＳ ゴシック"/>
              </a:rPr>
              <a:t>. Now, only the tabs remain on display, increasing the workspace area.</a:t>
            </a:r>
          </a:p>
          <a:p>
            <a:pPr lvl="1" rtl="0">
              <a:buAutoNum type="arabicPeriod" startAt="3"/>
            </a:pPr>
            <a:r>
              <a:rPr lang="en-US" b="0" i="0" u="none" strike="noStrike" baseline="0" smtClean="0">
                <a:latin typeface="Segoe"/>
                <a:ea typeface="ＭＳ ゴシック"/>
              </a:rPr>
              <a:t>Right-click the </a:t>
            </a:r>
            <a:r>
              <a:rPr lang="en-US" b="1" i="0" u="none" strike="noStrike" baseline="0" smtClean="0">
                <a:latin typeface="Segoe"/>
                <a:ea typeface="ＭＳ ゴシック"/>
              </a:rPr>
              <a:t>HOME </a:t>
            </a:r>
            <a:r>
              <a:rPr lang="en-US" b="0" i="0" u="none" strike="noStrike" baseline="0" smtClean="0">
                <a:latin typeface="Segoe"/>
                <a:ea typeface="ＭＳ ゴシック"/>
              </a:rPr>
              <a:t>tab again and choose </a:t>
            </a:r>
            <a:r>
              <a:rPr lang="en-US" b="1" i="0" u="none" strike="noStrike" baseline="0" smtClean="0">
                <a:latin typeface="Segoe"/>
                <a:ea typeface="ＭＳ ゴシック"/>
              </a:rPr>
              <a:t>Collapse the Ribbon</a:t>
            </a:r>
            <a:r>
              <a:rPr lang="en-US" b="0" i="0" u="none" strike="noStrike" baseline="0" smtClean="0">
                <a:latin typeface="Segoe"/>
                <a:ea typeface="ＭＳ ゴシック"/>
              </a:rPr>
              <a:t> to uncheck the option and make the ribbon commands visible again.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12</a:t>
            </a:fld>
            <a:endParaRPr lang="en-US" dirty="0"/>
          </a:p>
        </p:txBody>
      </p:sp>
    </p:spTree>
    <p:extLst>
      <p:ext uri="{BB962C8B-B14F-4D97-AF65-F5344CB8AC3E}">
        <p14:creationId xmlns:p14="http://schemas.microsoft.com/office/powerpoint/2010/main" val="208948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1" rtl="0">
              <a:buFont typeface="+mj-lt"/>
              <a:buAutoNum type="arabicPeriod" startAt="6"/>
            </a:pPr>
            <a:r>
              <a:rPr lang="en-US" sz="2000" b="0" i="0" u="none" strike="noStrike" baseline="0" smtClean="0">
                <a:latin typeface="Segoe"/>
                <a:ea typeface="ＭＳ ゴシック"/>
              </a:rPr>
              <a:t>Click the drop-down arrow on the right side of the Quick Access Toolbar to produce a menu of options. Click </a:t>
            </a:r>
            <a:r>
              <a:rPr lang="en-US" sz="2000" b="1" i="0" u="none" strike="noStrike" baseline="0" smtClean="0">
                <a:latin typeface="Segoe"/>
                <a:ea typeface="ＭＳ ゴシック"/>
              </a:rPr>
              <a:t>Show</a:t>
            </a:r>
            <a:r>
              <a:rPr lang="en-US" sz="2000" b="0" i="0" u="none" strike="noStrike" baseline="0" smtClean="0">
                <a:latin typeface="Segoe"/>
                <a:ea typeface="ＭＳ ゴシック"/>
              </a:rPr>
              <a:t> </a:t>
            </a:r>
            <a:r>
              <a:rPr lang="en-US" sz="2000" b="1" i="0" u="none" strike="noStrike" baseline="0" smtClean="0">
                <a:latin typeface="Segoe"/>
                <a:ea typeface="ＭＳ ゴシック"/>
              </a:rPr>
              <a:t>Above the Ribbon </a:t>
            </a:r>
            <a:r>
              <a:rPr lang="en-US" sz="2000" b="0" i="0" u="none" strike="noStrike" baseline="0" smtClean="0">
                <a:latin typeface="Segoe"/>
                <a:ea typeface="ＭＳ ゴシック"/>
              </a:rPr>
              <a:t>from the pop-up menu.</a:t>
            </a:r>
          </a:p>
          <a:p>
            <a:pPr lvl="1" rtl="0">
              <a:buAutoNum type="arabicPeriod" startAt="6"/>
            </a:pPr>
            <a:r>
              <a:rPr lang="en-US" sz="2000" b="0" i="0" u="none" strike="noStrike" baseline="0" smtClean="0">
                <a:latin typeface="Segoe"/>
                <a:ea typeface="ＭＳ ゴシック"/>
              </a:rPr>
              <a:t>Right-click the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command, and select </a:t>
            </a:r>
            <a:r>
              <a:rPr lang="en-US" sz="2000" b="1" i="0" u="none" strike="noStrike" baseline="0" smtClean="0">
                <a:latin typeface="Segoe"/>
                <a:ea typeface="ＭＳ ゴシック"/>
              </a:rPr>
              <a:t>Remove from Quick Access Toolbar</a:t>
            </a:r>
            <a:r>
              <a:rPr lang="en-US" sz="2000" b="0" i="0" u="none" strike="noStrike" baseline="0" smtClean="0">
                <a:latin typeface="Segoe"/>
                <a:ea typeface="ＭＳ ゴシック"/>
              </a:rPr>
              <a:t>. </a:t>
            </a:r>
          </a:p>
          <a:p>
            <a:pPr lvl="1" rtl="0">
              <a:buAutoNum type="arabicPeriod" startAt="6"/>
            </a:pPr>
            <a:r>
              <a:rPr lang="en-US" sz="2000" b="0" i="0" u="none" strike="noStrike" baseline="0" smtClean="0">
                <a:latin typeface="Segoe"/>
                <a:ea typeface="ＭＳ ゴシック"/>
              </a:rPr>
              <a:t>Click the drop-down arrow on the right side of the Quick Access Toolbar and click </a:t>
            </a:r>
            <a:r>
              <a:rPr lang="en-US" sz="2000" b="1" i="0" u="none" strike="noStrike" baseline="0" smtClean="0">
                <a:latin typeface="Segoe"/>
                <a:ea typeface="ＭＳ ゴシック"/>
              </a:rPr>
              <a:t>Quick Print</a:t>
            </a:r>
            <a:r>
              <a:rPr lang="en-US" sz="2000" b="0" i="0" u="none" strike="noStrike" baseline="0" smtClean="0">
                <a:latin typeface="Segoe"/>
                <a:ea typeface="ＭＳ ゴシック"/>
              </a:rPr>
              <a:t> to remove the checkmark from the menu and thus remove the Quick Print icon from the Quick Access Toolbar. </a:t>
            </a:r>
          </a:p>
          <a:p>
            <a:pPr marL="800100" lvl="1" indent="-342900">
              <a:buFont typeface="Arial"/>
              <a:buChar char="•"/>
            </a:pPr>
            <a:r>
              <a:rPr lang="en-US" sz="2000" b="1">
                <a:latin typeface="Segoe"/>
                <a:ea typeface="ＭＳ ゴシック"/>
              </a:rPr>
              <a:t>PAUSE. LEAVE</a:t>
            </a:r>
            <a:r>
              <a:rPr lang="en-US" sz="2000">
                <a:latin typeface="Segoe"/>
                <a:ea typeface="ＭＳ ゴシック"/>
              </a:rPr>
              <a:t> the workbook open for the next exercise. </a:t>
            </a:r>
          </a:p>
          <a:p>
            <a:pPr lvl="0"/>
            <a:r>
              <a:rPr lang="en-US" sz="2000">
                <a:latin typeface="Segoe"/>
                <a:ea typeface="ＭＳ ゴシック"/>
              </a:rPr>
              <a:t>You can customize the Quick Access Toolbar so that it contains the commands you use most often. </a:t>
            </a:r>
          </a:p>
          <a:p>
            <a:pPr lvl="0"/>
            <a:r>
              <a:rPr lang="en-US" sz="2000">
                <a:latin typeface="Segoe"/>
                <a:ea typeface="ＭＳ ゴシック"/>
              </a:rPr>
              <a:t>Do not, however, remove the Undo and Redo commands. These commands are not available on the ribbon's command tabs.</a:t>
            </a:r>
          </a:p>
          <a:p>
            <a:pPr lvl="1" rtl="0">
              <a:buAutoNum type="arabicPeriod" startAt="6"/>
            </a:pPr>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spTree>
    <p:extLst>
      <p:ext uri="{BB962C8B-B14F-4D97-AF65-F5344CB8AC3E}">
        <p14:creationId xmlns:p14="http://schemas.microsoft.com/office/powerpoint/2010/main" val="230705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Navigating the Ribbon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ribbon organizes tools and commands into an intuitive and useful interface. </a:t>
            </a:r>
          </a:p>
          <a:p>
            <a:pPr lvl="0" rtl="0"/>
            <a:r>
              <a:rPr lang="en-US" b="0" i="0" u="none" strike="noStrike" baseline="0" smtClean="0">
                <a:latin typeface="Segoe"/>
                <a:ea typeface="ＭＳ ゴシック"/>
              </a:rPr>
              <a:t>Having commands visible on the work surface lets you work quickly and efficiently and is especially helpful for new users. </a:t>
            </a:r>
          </a:p>
          <a:p>
            <a:pPr lvl="0" rtl="0"/>
            <a:r>
              <a:rPr lang="en-US" b="0" i="0" u="none" strike="noStrike" baseline="0" smtClean="0">
                <a:latin typeface="Segoe"/>
                <a:ea typeface="ＭＳ ゴシック"/>
              </a:rPr>
              <a:t>The ribbon in Microsoft Office Excel 2013 is made up of a series of tabs, each related to specific kinds of tasks that users perform. </a:t>
            </a:r>
          </a:p>
          <a:p>
            <a:pPr lvl="0" rtl="0"/>
            <a:r>
              <a:rPr lang="en-US" b="0" i="0" u="none" strike="noStrike" baseline="0" smtClean="0">
                <a:latin typeface="Segoe"/>
                <a:ea typeface="ＭＳ ゴシック"/>
              </a:rPr>
              <a:t>Pressing and releasing the Alt key reveals </a:t>
            </a:r>
            <a:r>
              <a:rPr lang="en-US" b="1" i="1" u="none" strike="noStrike" baseline="0" smtClean="0">
                <a:latin typeface="Segoe"/>
                <a:ea typeface="ＭＳ ゴシック"/>
              </a:rPr>
              <a:t>Keytips</a:t>
            </a:r>
            <a:r>
              <a:rPr lang="en-US" b="0" i="0" u="none" strike="noStrike" baseline="0" smtClean="0">
                <a:latin typeface="Segoe"/>
                <a:ea typeface="ＭＳ ゴシック"/>
              </a:rPr>
              <a:t>, or small badges displaying keyboard shortcuts for specific tabs and commands on the ribbon and Quick Access Toolbar.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spTree>
    <p:extLst>
      <p:ext uri="{BB962C8B-B14F-4D97-AF65-F5344CB8AC3E}">
        <p14:creationId xmlns:p14="http://schemas.microsoft.com/office/powerpoint/2010/main" val="595123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Navigating the Ribbon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Within each tab on the ribbon, commands are organized into related tasks called </a:t>
            </a:r>
            <a:r>
              <a:rPr lang="en-US" sz="2000" b="0" i="1" u="none" strike="noStrike" baseline="0" smtClean="0">
                <a:latin typeface="Segoe"/>
                <a:ea typeface="ＭＳ ゴシック"/>
              </a:rPr>
              <a:t>command groups</a:t>
            </a:r>
            <a:r>
              <a:rPr lang="en-US" sz="2000" b="0" i="0" u="none" strike="noStrike" baseline="0" smtClean="0">
                <a:latin typeface="Segoe"/>
                <a:ea typeface="ＭＳ ゴシック"/>
              </a:rPr>
              <a:t>, or just </a:t>
            </a:r>
            <a:r>
              <a:rPr lang="en-US" sz="2000" b="0" i="1" u="none" strike="noStrike" baseline="0" smtClean="0">
                <a:latin typeface="Segoe"/>
                <a:ea typeface="ＭＳ ゴシック"/>
              </a:rPr>
              <a:t>groups</a:t>
            </a:r>
            <a:r>
              <a:rPr lang="en-US" sz="2000" b="0" i="0" u="none" strike="noStrike" baseline="0" smtClean="0">
                <a:latin typeface="Segoe"/>
                <a:ea typeface="ＭＳ ゴシック"/>
              </a:rPr>
              <a:t>, as shown below. </a:t>
            </a:r>
          </a:p>
          <a:p>
            <a:pPr lvl="0" rtl="0"/>
            <a:r>
              <a:rPr lang="en-US" sz="2000" b="0" i="0" u="none" strike="noStrike" baseline="0" smtClean="0">
                <a:latin typeface="Segoe"/>
                <a:ea typeface="ＭＳ ゴシック"/>
              </a:rPr>
              <a:t>When the HOME tab is displayed, you see the Clipboard group, which contains the command buttons to cut, copy, and paste data. </a:t>
            </a:r>
          </a:p>
          <a:p>
            <a:pPr lvl="0" rtl="0"/>
            <a:r>
              <a:rPr lang="en-US" sz="2000" b="0" i="0" u="none" strike="noStrike" baseline="0" smtClean="0">
                <a:latin typeface="Segoe"/>
                <a:ea typeface="ＭＳ ゴシック"/>
              </a:rPr>
              <a:t>These commands allow you to revise, move, and repeat data within a worksheet. </a:t>
            </a:r>
          </a:p>
          <a:p>
            <a:pPr lvl="0" rtl="0"/>
            <a:r>
              <a:rPr lang="en-US" sz="2000" b="0" i="0" u="none" strike="noStrike" baseline="0" smtClean="0">
                <a:latin typeface="Segoe"/>
                <a:ea typeface="ＭＳ ゴシック"/>
              </a:rPr>
              <a:t>You can use commands in the Editing group to fill adjacent cells, sort and filter data, find specific data within a worksheet, and perform other tasks related to editing worksheet data.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pic>
        <p:nvPicPr>
          <p:cNvPr id="7" name="Picture 6" descr="0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18572"/>
            <a:ext cx="4430986" cy="1696974"/>
          </a:xfrm>
          <a:prstGeom prst="rect">
            <a:avLst/>
          </a:prstGeom>
        </p:spPr>
      </p:pic>
    </p:spTree>
    <p:extLst>
      <p:ext uri="{BB962C8B-B14F-4D97-AF65-F5344CB8AC3E}">
        <p14:creationId xmlns:p14="http://schemas.microsoft.com/office/powerpoint/2010/main" val="87598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Navigating the Ribbon</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Some of the commands have an options arrow that displays additional options for the command. </a:t>
            </a:r>
          </a:p>
          <a:p>
            <a:pPr lvl="0" rtl="0"/>
            <a:r>
              <a:rPr lang="en-US" b="0" i="0" u="none" strike="noStrike" baseline="0" smtClean="0">
                <a:latin typeface="Segoe"/>
                <a:ea typeface="ＭＳ ゴシック"/>
              </a:rPr>
              <a:t>Some command groups have icons in the bottom right corner of the group. These </a:t>
            </a:r>
            <a:r>
              <a:rPr lang="en-US" b="1" i="1" u="none" strike="noStrike" baseline="0" smtClean="0">
                <a:latin typeface="Segoe"/>
                <a:ea typeface="ＭＳ ゴシック"/>
              </a:rPr>
              <a:t>Dialog Box Launchers</a:t>
            </a:r>
            <a:r>
              <a:rPr lang="en-US" b="0" i="0" u="none" strike="noStrike" baseline="0" smtClean="0">
                <a:latin typeface="Segoe"/>
                <a:ea typeface="ＭＳ ゴシック"/>
              </a:rPr>
              <a:t> open a dialog box and give more options than display on the ribbon.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spTree>
    <p:extLst>
      <p:ext uri="{BB962C8B-B14F-4D97-AF65-F5344CB8AC3E}">
        <p14:creationId xmlns:p14="http://schemas.microsoft.com/office/powerpoint/2010/main" val="2061686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the Ribbon</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a:t>
            </a:r>
            <a:r>
              <a:rPr lang="en-US" sz="2000" b="0" i="0" u="none" strike="noStrike" baseline="0" smtClean="0">
                <a:latin typeface="Segoe"/>
                <a:ea typeface="ＭＳ ゴシック"/>
              </a:rPr>
              <a:t> </a:t>
            </a:r>
            <a:r>
              <a:rPr lang="en-US" sz="2000" b="1" i="0" u="none" strike="noStrike" baseline="0" smtClean="0">
                <a:latin typeface="Segoe"/>
                <a:ea typeface="ＭＳ ゴシック"/>
              </a:rPr>
              <a:t>LAUNCH</a:t>
            </a:r>
            <a:r>
              <a:rPr lang="en-US" sz="2000" b="0" i="0" u="none" strike="noStrike" baseline="0" smtClean="0">
                <a:latin typeface="Segoe"/>
                <a:ea typeface="ＭＳ ゴシック"/>
              </a:rPr>
              <a:t> Excel if necessary and open any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HOME</a:t>
            </a:r>
            <a:r>
              <a:rPr lang="en-US" sz="2000" b="0" i="0" u="none" strike="noStrike" baseline="0" smtClean="0">
                <a:latin typeface="Segoe"/>
                <a:ea typeface="ＭＳ ゴシック"/>
              </a:rPr>
              <a:t> tab to make it active and click </a:t>
            </a:r>
            <a:r>
              <a:rPr lang="en-US" sz="2000" b="1" i="0" u="none" strike="noStrike" baseline="0" smtClean="0">
                <a:latin typeface="Segoe"/>
                <a:ea typeface="ＭＳ ゴシック"/>
              </a:rPr>
              <a:t>cell A1</a:t>
            </a:r>
            <a:r>
              <a:rPr lang="en-US" sz="2000" b="0" i="0" u="none" strike="noStrike" baseline="0" smtClean="0">
                <a:latin typeface="Segoe"/>
                <a:ea typeface="ＭＳ ゴシック"/>
              </a:rPr>
              <a:t>. Your ribbon should look similar to the one shown below.</a:t>
            </a:r>
          </a:p>
          <a:p>
            <a:pPr lvl="1" rtl="0"/>
            <a:r>
              <a:rPr lang="en-US" sz="2000" b="0" i="0" u="none" strike="noStrike" baseline="0" smtClean="0">
                <a:latin typeface="Segoe"/>
                <a:ea typeface="ＭＳ ゴシック"/>
              </a:rPr>
              <a:t>In the Alignment group, click the </a:t>
            </a:r>
            <a:r>
              <a:rPr lang="en-US" sz="2000" b="1" i="0" u="none" strike="noStrike" baseline="0" smtClean="0">
                <a:latin typeface="Segoe"/>
                <a:ea typeface="ＭＳ ゴシック"/>
              </a:rPr>
              <a:t>Dialog Box Launcher</a:t>
            </a:r>
            <a:r>
              <a:rPr lang="en-US" sz="2000" b="0" i="0" u="none" strike="noStrike" baseline="0" smtClean="0">
                <a:latin typeface="Segoe"/>
                <a:ea typeface="ＭＳ ゴシック"/>
              </a:rPr>
              <a:t> to display the Alignment tab in the Format Cells dialog box.</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Cancel</a:t>
            </a:r>
            <a:r>
              <a:rPr lang="en-US" sz="2000" b="0" i="0" u="none" strike="noStrike" baseline="0" smtClean="0">
                <a:latin typeface="Segoe"/>
                <a:ea typeface="ＭＳ ゴシック"/>
              </a:rPr>
              <a:t> button to close the dialog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pic>
        <p:nvPicPr>
          <p:cNvPr id="7" name="Picture 6" descr="01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810000"/>
            <a:ext cx="6069724" cy="2328867"/>
          </a:xfrm>
          <a:prstGeom prst="rect">
            <a:avLst/>
          </a:prstGeom>
        </p:spPr>
      </p:pic>
    </p:spTree>
    <p:extLst>
      <p:ext uri="{BB962C8B-B14F-4D97-AF65-F5344CB8AC3E}">
        <p14:creationId xmlns:p14="http://schemas.microsoft.com/office/powerpoint/2010/main" val="183955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the Ribbon</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INSERT</a:t>
            </a:r>
            <a:r>
              <a:rPr lang="en-US" b="0" i="0" u="none" strike="noStrike" baseline="0" smtClean="0">
                <a:latin typeface="Segoe"/>
                <a:ea typeface="ＭＳ ゴシック"/>
              </a:rPr>
              <a:t> tab. Your screen should now look similar to Figure 1-6. Commands on the INSERT tab enable you to add charts and illustrations and perform other functions that add items to enhance your Excel worksheets.</a:t>
            </a:r>
          </a:p>
          <a:p>
            <a:pPr lvl="1" rtl="0">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HOME</a:t>
            </a:r>
            <a:r>
              <a:rPr lang="en-US" b="0" i="0" u="none" strike="noStrike" baseline="0" smtClean="0">
                <a:latin typeface="Segoe"/>
                <a:ea typeface="ＭＳ ゴシック"/>
              </a:rPr>
              <a:t>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pic>
        <p:nvPicPr>
          <p:cNvPr id="7" name="Picture 6" descr="01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276" y="3710771"/>
            <a:ext cx="6323724" cy="2388114"/>
          </a:xfrm>
          <a:prstGeom prst="rect">
            <a:avLst/>
          </a:prstGeom>
        </p:spPr>
      </p:pic>
    </p:spTree>
    <p:extLst>
      <p:ext uri="{BB962C8B-B14F-4D97-AF65-F5344CB8AC3E}">
        <p14:creationId xmlns:p14="http://schemas.microsoft.com/office/powerpoint/2010/main" val="267868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Navigate the Ribbon</a:t>
            </a:r>
            <a:endParaRPr lang="en-US"/>
          </a:p>
        </p:txBody>
      </p:sp>
      <p:sp>
        <p:nvSpPr>
          <p:cNvPr id="3" name="Content Placeholder 2"/>
          <p:cNvSpPr>
            <a:spLocks noGrp="1"/>
          </p:cNvSpPr>
          <p:nvPr>
            <p:ph idx="1"/>
          </p:nvPr>
        </p:nvSpPr>
        <p:spPr/>
        <p:txBody>
          <a:bodyPr/>
          <a:lstStyle/>
          <a:p>
            <a:pPr lvl="1">
              <a:buFont typeface="+mj-lt"/>
              <a:buAutoNum type="arabicPeriod" startAt="6"/>
            </a:pPr>
            <a:r>
              <a:rPr lang="en-US">
                <a:latin typeface="Segoe"/>
                <a:ea typeface="ＭＳ ゴシック"/>
              </a:rPr>
              <a:t>Press and release the </a:t>
            </a:r>
            <a:r>
              <a:rPr lang="en-US" b="1">
                <a:latin typeface="Segoe"/>
                <a:ea typeface="ＭＳ ゴシック"/>
              </a:rPr>
              <a:t>Alt</a:t>
            </a:r>
            <a:r>
              <a:rPr lang="en-US">
                <a:latin typeface="Segoe"/>
                <a:ea typeface="ＭＳ ゴシック"/>
              </a:rPr>
              <a:t> key to display onscreen Keytips that show keyboard shortcuts for certain commands (below).</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19</a:t>
            </a:fld>
            <a:endParaRPr lang="en-US" dirty="0"/>
          </a:p>
        </p:txBody>
      </p:sp>
      <p:pic>
        <p:nvPicPr>
          <p:cNvPr id="7" name="Picture 6" descr="0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19400"/>
            <a:ext cx="7464900" cy="2785242"/>
          </a:xfrm>
          <a:prstGeom prst="rect">
            <a:avLst/>
          </a:prstGeom>
        </p:spPr>
      </p:pic>
    </p:spTree>
    <p:extLst>
      <p:ext uri="{BB962C8B-B14F-4D97-AF65-F5344CB8AC3E}">
        <p14:creationId xmlns:p14="http://schemas.microsoft.com/office/powerpoint/2010/main" val="1488766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Objectives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8" name="Picture 7" descr="0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08883" cy="2326232"/>
          </a:xfrm>
          <a:prstGeom prst="rect">
            <a:avLst/>
          </a:prstGeom>
        </p:spPr>
      </p:pic>
    </p:spTree>
    <p:extLst>
      <p:ext uri="{BB962C8B-B14F-4D97-AF65-F5344CB8AC3E}">
        <p14:creationId xmlns:p14="http://schemas.microsoft.com/office/powerpoint/2010/main" val="230261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the Ribbon</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Type </a:t>
            </a:r>
            <a:r>
              <a:rPr lang="en-US" b="1" i="0" u="none" strike="noStrike" baseline="0" smtClean="0">
                <a:latin typeface="Segoe"/>
                <a:ea typeface="ＭＳ ゴシック"/>
              </a:rPr>
              <a:t>W</a:t>
            </a:r>
            <a:r>
              <a:rPr lang="en-US" b="0" i="0" u="none" strike="noStrike" baseline="0" smtClean="0">
                <a:latin typeface="Segoe"/>
                <a:ea typeface="ＭＳ ゴシック"/>
              </a:rPr>
              <a:t> to display the VIEW tab and then type </a:t>
            </a:r>
            <a:r>
              <a:rPr lang="en-US" b="1" i="0" u="none" strike="noStrike" baseline="0" smtClean="0">
                <a:latin typeface="Segoe"/>
                <a:ea typeface="ＭＳ ゴシック"/>
              </a:rPr>
              <a:t>Q</a:t>
            </a:r>
            <a:r>
              <a:rPr lang="en-US" b="0" i="0" u="none" strike="noStrike" baseline="0" smtClean="0">
                <a:latin typeface="Segoe"/>
                <a:ea typeface="ＭＳ ゴシック"/>
              </a:rPr>
              <a:t> to display the Zoom dialog box. </a:t>
            </a:r>
          </a:p>
          <a:p>
            <a:pPr lvl="1" rtl="0">
              <a:buAutoNum type="arabicPeriod" startAt="7"/>
            </a:pPr>
            <a:r>
              <a:rPr lang="en-US" b="0" i="0" u="none" strike="noStrike" baseline="0" smtClean="0">
                <a:latin typeface="Segoe"/>
                <a:ea typeface="ＭＳ ゴシック"/>
              </a:rPr>
              <a:t>Click </a:t>
            </a:r>
            <a:r>
              <a:rPr lang="en-US" b="1" i="0" u="none" strike="noStrike" baseline="0" smtClean="0">
                <a:latin typeface="Segoe"/>
                <a:ea typeface="ＭＳ ゴシック"/>
              </a:rPr>
              <a:t>Cancel</a:t>
            </a:r>
            <a:r>
              <a:rPr lang="en-US" b="0" i="0" u="none" strike="noStrike" baseline="0" smtClean="0">
                <a:latin typeface="Segoe"/>
                <a:ea typeface="ＭＳ ゴシック"/>
              </a:rPr>
              <a:t> or press </a:t>
            </a:r>
            <a:r>
              <a:rPr lang="en-US" b="1" i="0" u="none" strike="noStrike" baseline="0" smtClean="0">
                <a:latin typeface="Segoe"/>
                <a:ea typeface="ＭＳ ゴシック"/>
              </a:rPr>
              <a:t>Esc</a:t>
            </a:r>
            <a:r>
              <a:rPr lang="en-US" b="0" i="0" u="none" strike="noStrike" baseline="0" smtClean="0">
                <a:latin typeface="Segoe"/>
                <a:ea typeface="ＭＳ ゴシック"/>
              </a:rPr>
              <a:t> to close the Zoom dialog box.</a:t>
            </a:r>
          </a:p>
          <a:p>
            <a:pPr lvl="1" rtl="0">
              <a:buAutoNum type="arabicPeriod" startAt="7"/>
            </a:pPr>
            <a:r>
              <a:rPr lang="en-US" b="0" i="0" u="none" strike="noStrike" baseline="0" smtClean="0">
                <a:latin typeface="Segoe"/>
                <a:ea typeface="ＭＳ ゴシック"/>
              </a:rPr>
              <a:t>Press </a:t>
            </a:r>
            <a:r>
              <a:rPr lang="en-US" b="1" i="0" u="none" strike="noStrike" baseline="0" smtClean="0">
                <a:latin typeface="Segoe"/>
                <a:ea typeface="ＭＳ ゴシック"/>
              </a:rPr>
              <a:t>Alt + H</a:t>
            </a:r>
            <a:r>
              <a:rPr lang="en-US" b="0" i="0" u="none" strike="noStrike" baseline="0" smtClean="0">
                <a:latin typeface="Segoe"/>
                <a:ea typeface="ＭＳ ゴシック"/>
              </a:rPr>
              <a:t> to return to the HOME tab.</a:t>
            </a:r>
          </a:p>
          <a:p>
            <a:pPr lvl="1" rtl="0">
              <a:buAutoNum type="arabicPeriod" startAt="7"/>
            </a:pPr>
            <a:r>
              <a:rPr lang="en-US" b="0" i="0" u="none" strike="noStrike" baseline="0" smtClean="0">
                <a:latin typeface="Segoe"/>
                <a:ea typeface="ＭＳ ゴシック"/>
              </a:rPr>
              <a:t>Press </a:t>
            </a:r>
            <a:r>
              <a:rPr lang="en-US" b="1" i="0" u="none" strike="noStrike" baseline="0" smtClean="0">
                <a:latin typeface="Segoe"/>
                <a:ea typeface="ＭＳ ゴシック"/>
              </a:rPr>
              <a:t>Alt</a:t>
            </a:r>
            <a:r>
              <a:rPr lang="en-US" b="0" i="0" u="none" strike="noStrike" baseline="0" smtClean="0">
                <a:latin typeface="Segoe"/>
                <a:ea typeface="ＭＳ ゴシック"/>
              </a:rPr>
              <a:t> to turn off the Keytips.</a:t>
            </a:r>
          </a:p>
          <a:p>
            <a:pPr lvl="1" rtl="0">
              <a:buAutoNum type="arabicPeriod" startAt="7"/>
            </a:pPr>
            <a:r>
              <a:rPr lang="en-US" b="0" i="0" u="none" strike="noStrike" baseline="0" smtClean="0">
                <a:latin typeface="Segoe"/>
                <a:ea typeface="ＭＳ ゴシック"/>
              </a:rPr>
              <a:t>In the Editing group, click the </a:t>
            </a:r>
            <a:r>
              <a:rPr lang="en-US" b="1" i="0" u="none" strike="noStrike" baseline="0" smtClean="0">
                <a:latin typeface="Segoe"/>
                <a:ea typeface="ＭＳ ゴシック"/>
              </a:rPr>
              <a:t>Clear arrow</a:t>
            </a:r>
            <a:r>
              <a:rPr lang="en-US" b="0" i="0" u="none" strike="noStrike" baseline="0" smtClean="0">
                <a:latin typeface="Segoe"/>
                <a:ea typeface="ＭＳ ゴシック"/>
              </a:rPr>
              <a:t> to display the Clear options. </a:t>
            </a:r>
          </a:p>
          <a:p>
            <a:pPr lvl="1" rtl="0">
              <a:buAutoNum type="arabicPeriod" startAt="7"/>
            </a:pPr>
            <a:r>
              <a:rPr lang="en-US" b="0" i="0" u="none" strike="noStrike" baseline="0" smtClean="0">
                <a:latin typeface="Segoe"/>
                <a:ea typeface="ＭＳ ゴシック"/>
              </a:rPr>
              <a:t>Press </a:t>
            </a:r>
            <a:r>
              <a:rPr lang="en-US" b="1" i="0" u="none" strike="noStrike" baseline="0" smtClean="0">
                <a:latin typeface="Segoe"/>
                <a:ea typeface="ＭＳ ゴシック"/>
              </a:rPr>
              <a:t>Esc</a:t>
            </a:r>
            <a:r>
              <a:rPr lang="en-US" b="0" i="0" u="none" strike="noStrike" baseline="0" smtClean="0">
                <a:latin typeface="Segoe"/>
                <a:ea typeface="ＭＳ ゴシック"/>
              </a:rPr>
              <a:t> to turn off the options.</a:t>
            </a:r>
          </a:p>
          <a:p>
            <a:pPr marL="800100" lvl="1" indent="-342900" rtl="0">
              <a:buFont typeface="Arial"/>
              <a:buChar char="•"/>
            </a:pPr>
            <a:r>
              <a:rPr lang="en-US" b="1" i="0" u="none" strike="noStrike" baseline="0" smtClean="0">
                <a:latin typeface="Segoe"/>
                <a:ea typeface="ＭＳ ゴシック"/>
              </a:rPr>
              <a:t>PAUSE. CLOSE</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3814513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Introducing Office Backstage</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most noticeable new feature in Microsoft Office 2010 and 2013 is Backstage. </a:t>
            </a:r>
          </a:p>
          <a:p>
            <a:pPr lvl="0" rtl="0"/>
            <a:r>
              <a:rPr lang="en-US" b="0" i="0" u="none" strike="noStrike" baseline="0" smtClean="0">
                <a:latin typeface="Segoe"/>
                <a:ea typeface="ＭＳ ゴシック"/>
              </a:rPr>
              <a:t>The </a:t>
            </a:r>
            <a:r>
              <a:rPr lang="en-US" b="1" i="1" u="none" strike="noStrike" baseline="0" smtClean="0">
                <a:latin typeface="Segoe"/>
                <a:ea typeface="ＭＳ ゴシック"/>
              </a:rPr>
              <a:t>Backstage view</a:t>
            </a:r>
            <a:r>
              <a:rPr lang="en-US" b="0" i="0" u="none" strike="noStrike" baseline="0" smtClean="0">
                <a:latin typeface="Segoe"/>
                <a:ea typeface="ＭＳ ゴシック"/>
              </a:rPr>
              <a:t> shows you behind</a:t>
            </a:r>
            <a:r>
              <a:rPr lang="en-US" b="0" i="0" u="none" strike="noStrike" baseline="0" smtClean="0">
                <a:latin typeface="Times New Roman"/>
                <a:ea typeface="ＭＳ ゴシック"/>
              </a:rPr>
              <a:t>-</a:t>
            </a:r>
            <a:r>
              <a:rPr lang="en-US" b="0" i="0" u="none" strike="noStrike" baseline="0" smtClean="0">
                <a:latin typeface="Segoe"/>
                <a:ea typeface="ＭＳ ゴシック"/>
              </a:rPr>
              <a:t>the</a:t>
            </a:r>
            <a:r>
              <a:rPr lang="en-US" b="0" i="0" u="none" strike="noStrike" baseline="0" smtClean="0">
                <a:latin typeface="Times New Roman"/>
                <a:ea typeface="ＭＳ ゴシック"/>
              </a:rPr>
              <a:t>-</a:t>
            </a:r>
            <a:r>
              <a:rPr lang="en-US" b="0" i="0" u="none" strike="noStrike" baseline="0" smtClean="0">
                <a:latin typeface="Segoe"/>
                <a:ea typeface="ＭＳ ゴシック"/>
              </a:rPr>
              <a:t>scenes options to manage files such as opening, saving, printing, and documenting files. Backstage view is covered in more depth in Lesson 3, but you need to know how to access it for simple commands in this lesson.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spTree>
    <p:extLst>
      <p:ext uri="{BB962C8B-B14F-4D97-AF65-F5344CB8AC3E}">
        <p14:creationId xmlns:p14="http://schemas.microsoft.com/office/powerpoint/2010/main" val="2158885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Office Backstage</a:t>
            </a:r>
          </a:p>
        </p:txBody>
      </p:sp>
      <p:sp>
        <p:nvSpPr>
          <p:cNvPr id="3" name="Text Placeholder 2"/>
          <p:cNvSpPr>
            <a:spLocks noGrp="1"/>
          </p:cNvSpPr>
          <p:nvPr>
            <p:ph type="body" idx="1"/>
          </p:nvPr>
        </p:nvSpPr>
        <p:spPr/>
        <p:txBody>
          <a:bodyPr/>
          <a:lstStyle/>
          <a:p>
            <a:pPr lvl="1"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You should not have Excel running for this exercise</a:t>
            </a:r>
            <a:r>
              <a:rPr lang="en-US" b="0" i="0" u="none" strike="noStrike" baseline="0" smtClean="0">
                <a:latin typeface="Times New Roman"/>
                <a:ea typeface="ＭＳ ゴシック"/>
              </a:rPr>
              <a:t>.</a:t>
            </a:r>
          </a:p>
          <a:p>
            <a:pPr lvl="1" rtl="0"/>
            <a:r>
              <a:rPr lang="en-US" b="1" i="0" u="none" strike="noStrike" baseline="0" smtClean="0">
                <a:latin typeface="Segoe"/>
                <a:ea typeface="ＭＳ ゴシック"/>
              </a:rPr>
              <a:t>LAUNCH</a:t>
            </a:r>
            <a:r>
              <a:rPr lang="en-US" b="0" i="0" u="none" strike="noStrike" baseline="0" smtClean="0">
                <a:latin typeface="Segoe"/>
                <a:ea typeface="ＭＳ ゴシック"/>
              </a:rPr>
              <a:t> Excel and click </a:t>
            </a:r>
            <a:br>
              <a:rPr lang="en-US" b="0" i="0" u="none" strike="noStrike" baseline="0" smtClean="0">
                <a:latin typeface="Segoe"/>
                <a:ea typeface="ＭＳ ゴシック"/>
              </a:rPr>
            </a:br>
            <a:r>
              <a:rPr lang="en-US" b="1" i="0" u="none" strike="noStrike" baseline="0" smtClean="0">
                <a:latin typeface="Segoe"/>
                <a:ea typeface="ＭＳ ゴシック"/>
              </a:rPr>
              <a:t>Blank workbook</a:t>
            </a:r>
            <a:r>
              <a:rPr lang="en-US" b="0" i="0" u="none" strike="noStrike" baseline="0" smtClean="0">
                <a:latin typeface="Segoe"/>
                <a:ea typeface="ＭＳ ゴシック"/>
              </a:rPr>
              <a:t> to </a:t>
            </a:r>
            <a:br>
              <a:rPr lang="en-US" b="0" i="0" u="none" strike="noStrike" baseline="0" smtClean="0">
                <a:latin typeface="Segoe"/>
                <a:ea typeface="ＭＳ ゴシック"/>
              </a:rPr>
            </a:br>
            <a:r>
              <a:rPr lang="en-US" b="0" i="0" u="none" strike="noStrike" baseline="0" smtClean="0">
                <a:latin typeface="Segoe"/>
                <a:ea typeface="ＭＳ ゴシック"/>
              </a:rPr>
              <a:t>start a new workbook. </a:t>
            </a:r>
            <a:br>
              <a:rPr lang="en-US" b="0" i="0" u="none" strike="noStrike" baseline="0" smtClean="0">
                <a:latin typeface="Segoe"/>
                <a:ea typeface="ＭＳ ゴシック"/>
              </a:rPr>
            </a:br>
            <a:r>
              <a:rPr lang="en-US" b="0" i="0" u="none" strike="noStrike" baseline="0" smtClean="0">
                <a:latin typeface="Segoe"/>
                <a:ea typeface="ＭＳ ゴシック"/>
              </a:rPr>
              <a:t>Notice that Book1 </a:t>
            </a:r>
            <a:br>
              <a:rPr lang="en-US" b="0" i="0" u="none" strike="noStrike" baseline="0" smtClean="0">
                <a:latin typeface="Segoe"/>
                <a:ea typeface="ＭＳ ゴシック"/>
              </a:rPr>
            </a:br>
            <a:r>
              <a:rPr lang="en-US" b="0" i="0" u="none" strike="noStrike" baseline="0" smtClean="0">
                <a:latin typeface="Segoe"/>
                <a:ea typeface="ＭＳ ゴシック"/>
              </a:rPr>
              <a:t>displays in the title bar </a:t>
            </a:r>
            <a:br>
              <a:rPr lang="en-US" b="0" i="0" u="none" strike="noStrike" baseline="0" smtClean="0">
                <a:latin typeface="Segoe"/>
                <a:ea typeface="ＭＳ ゴシック"/>
              </a:rPr>
            </a:br>
            <a:r>
              <a:rPr lang="en-US" b="0" i="0" u="none" strike="noStrike" baseline="0" smtClean="0">
                <a:latin typeface="Segoe"/>
                <a:ea typeface="ＭＳ ゴシック"/>
              </a:rPr>
              <a:t>at the top of the screen.</a:t>
            </a:r>
          </a:p>
          <a:p>
            <a:pPr lvl="1"/>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This </a:t>
            </a:r>
            <a:br>
              <a:rPr lang="en-US" b="0" i="0" u="none" strike="noStrike" baseline="0" smtClean="0">
                <a:latin typeface="Segoe"/>
                <a:ea typeface="ＭＳ ゴシック"/>
              </a:rPr>
            </a:br>
            <a:r>
              <a:rPr lang="en-US" b="0" i="0" u="none" strike="noStrike" baseline="0" smtClean="0">
                <a:latin typeface="Segoe"/>
                <a:ea typeface="ＭＳ ゴシック"/>
              </a:rPr>
              <a:t>opens Backstage view </a:t>
            </a:r>
            <a:br>
              <a:rPr lang="en-US" b="0" i="0" u="none" strike="noStrike" baseline="0" smtClean="0">
                <a:latin typeface="Segoe"/>
                <a:ea typeface="ＭＳ ゴシック"/>
              </a:rPr>
            </a:br>
            <a:r>
              <a:rPr lang="en-US" b="0" i="0" u="none" strike="noStrike" baseline="0" smtClean="0">
                <a:latin typeface="Segoe"/>
                <a:ea typeface="ＭＳ ゴシック"/>
              </a:rPr>
              <a:t>(see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pic>
        <p:nvPicPr>
          <p:cNvPr id="7" name="Picture 6" descr="0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81200"/>
            <a:ext cx="4111456" cy="3279228"/>
          </a:xfrm>
          <a:prstGeom prst="rect">
            <a:avLst/>
          </a:prstGeom>
        </p:spPr>
      </p:pic>
    </p:spTree>
    <p:extLst>
      <p:ext uri="{BB962C8B-B14F-4D97-AF65-F5344CB8AC3E}">
        <p14:creationId xmlns:p14="http://schemas.microsoft.com/office/powerpoint/2010/main" val="164981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Office Backstage</a:t>
            </a:r>
          </a:p>
        </p:txBody>
      </p:sp>
      <p:sp>
        <p:nvSpPr>
          <p:cNvPr id="3" name="Text Placeholder 2"/>
          <p:cNvSpPr>
            <a:spLocks noGrp="1"/>
          </p:cNvSpPr>
          <p:nvPr>
            <p:ph type="body" idx="1"/>
          </p:nvPr>
        </p:nvSpPr>
        <p:spPr/>
        <p:txBody>
          <a:bodyPr/>
          <a:lstStyle/>
          <a:p>
            <a:pPr lvl="1">
              <a:buFont typeface="+mj-lt"/>
              <a:buAutoNum type="arabicPeriod" startAt="3"/>
            </a:pPr>
            <a:r>
              <a:rPr lang="en-US">
                <a:latin typeface="Segoe"/>
                <a:ea typeface="ＭＳ ゴシック"/>
              </a:rPr>
              <a:t>Notice that the Excel </a:t>
            </a:r>
            <a:br>
              <a:rPr lang="en-US">
                <a:latin typeface="Segoe"/>
                <a:ea typeface="ＭＳ ゴシック"/>
              </a:rPr>
            </a:br>
            <a:r>
              <a:rPr lang="en-US">
                <a:latin typeface="Segoe"/>
                <a:ea typeface="ＭＳ ゴシック"/>
              </a:rPr>
              <a:t>Backstage view and </a:t>
            </a:r>
            <a:br>
              <a:rPr lang="en-US">
                <a:latin typeface="Segoe"/>
                <a:ea typeface="ＭＳ ゴシック"/>
              </a:rPr>
            </a:br>
            <a:r>
              <a:rPr lang="en-US">
                <a:latin typeface="Segoe"/>
                <a:ea typeface="ＭＳ ゴシック"/>
              </a:rPr>
              <a:t>Excel icon on the </a:t>
            </a:r>
            <a:br>
              <a:rPr lang="en-US">
                <a:latin typeface="Segoe"/>
                <a:ea typeface="ＭＳ ゴシック"/>
              </a:rPr>
            </a:br>
            <a:r>
              <a:rPr lang="en-US">
                <a:latin typeface="Segoe"/>
                <a:ea typeface="ＭＳ ゴシック"/>
              </a:rPr>
              <a:t>taskbar is green. The </a:t>
            </a:r>
            <a:br>
              <a:rPr lang="en-US">
                <a:latin typeface="Segoe"/>
                <a:ea typeface="ＭＳ ゴシック"/>
              </a:rPr>
            </a:br>
            <a:r>
              <a:rPr lang="en-US">
                <a:latin typeface="Segoe"/>
                <a:ea typeface="ＭＳ ゴシック"/>
              </a:rPr>
              <a:t>Office suite has </a:t>
            </a:r>
            <a:br>
              <a:rPr lang="en-US">
                <a:latin typeface="Segoe"/>
                <a:ea typeface="ＭＳ ゴシック"/>
              </a:rPr>
            </a:br>
            <a:r>
              <a:rPr lang="en-US">
                <a:latin typeface="Segoe"/>
                <a:ea typeface="ＭＳ ゴシック"/>
              </a:rPr>
              <a:t>customized colors </a:t>
            </a:r>
            <a:br>
              <a:rPr lang="en-US">
                <a:latin typeface="Segoe"/>
                <a:ea typeface="ＭＳ ゴシック"/>
              </a:rPr>
            </a:br>
            <a:r>
              <a:rPr lang="en-US">
                <a:latin typeface="Segoe"/>
                <a:ea typeface="ＭＳ ゴシック"/>
              </a:rPr>
              <a:t>to designate which </a:t>
            </a:r>
            <a:br>
              <a:rPr lang="en-US">
                <a:latin typeface="Segoe"/>
                <a:ea typeface="ＭＳ ゴシック"/>
              </a:rPr>
            </a:br>
            <a:r>
              <a:rPr lang="en-US">
                <a:latin typeface="Segoe"/>
                <a:ea typeface="ＭＳ ゴシック"/>
              </a:rPr>
              <a:t>application you are </a:t>
            </a:r>
            <a:br>
              <a:rPr lang="en-US">
                <a:latin typeface="Segoe"/>
                <a:ea typeface="ＭＳ ゴシック"/>
              </a:rPr>
            </a:br>
            <a:r>
              <a:rPr lang="en-US">
                <a:latin typeface="Segoe"/>
                <a:ea typeface="ＭＳ ゴシック"/>
              </a:rPr>
              <a:t>using. </a:t>
            </a:r>
          </a:p>
          <a:p>
            <a:pPr lvl="1" rtl="0">
              <a:buAutoNum type="arabicPeriod" startAt="3"/>
            </a:pPr>
            <a:r>
              <a:rPr lang="en-US" b="0" i="0" u="none" strike="noStrike" baseline="0" smtClean="0">
                <a:latin typeface="Segoe"/>
                <a:ea typeface="ＭＳ ゴシック"/>
              </a:rPr>
              <a:t>The commands are </a:t>
            </a:r>
            <a:br>
              <a:rPr lang="en-US" b="0" i="0" u="none" strike="noStrike" baseline="0" smtClean="0">
                <a:latin typeface="Segoe"/>
                <a:ea typeface="ＭＳ ゴシック"/>
              </a:rPr>
            </a:br>
            <a:r>
              <a:rPr lang="en-US" b="0" i="0" u="none" strike="noStrike" baseline="0" smtClean="0">
                <a:latin typeface="Segoe"/>
                <a:ea typeface="ＭＳ ゴシック"/>
              </a:rPr>
              <a:t>on the left pane of the screen. Click </a:t>
            </a:r>
            <a:r>
              <a:rPr lang="en-US" b="1" i="0" u="none" strike="noStrike" baseline="0" smtClean="0">
                <a:latin typeface="Segoe"/>
                <a:ea typeface="ＭＳ ゴシック"/>
              </a:rPr>
              <a:t>Info</a:t>
            </a:r>
            <a:r>
              <a:rPr lang="en-US" b="0" i="0" u="none" strike="noStrike" baseline="0" smtClean="0">
                <a:latin typeface="Segoe"/>
                <a:ea typeface="ＭＳ ゴシック"/>
              </a:rPr>
              <a:t> and the right pane changes (above).</a:t>
            </a:r>
          </a:p>
          <a:p>
            <a:pPr lvl="1" rtl="0">
              <a:buFont typeface="Arial"/>
              <a:buChar char="•"/>
            </a:pPr>
            <a:r>
              <a:rPr lang="en-US" b="1" i="0" u="none" strike="noStrike" baseline="0" smtClean="0">
                <a:latin typeface="Segoe"/>
                <a:ea typeface="ＭＳ ゴシック"/>
              </a:rPr>
              <a:t>PAUSE.</a:t>
            </a:r>
            <a:r>
              <a:rPr lang="en-US" b="0" i="0" u="none" strike="noStrike" baseline="0" smtClean="0">
                <a:latin typeface="Segoe"/>
                <a:ea typeface="ＭＳ ゴシック"/>
              </a:rPr>
              <a:t> </a:t>
            </a:r>
            <a:r>
              <a:rPr lang="en-US" b="1" i="0" u="none" strike="noStrike" baseline="0" smtClean="0">
                <a:latin typeface="Segoe"/>
                <a:ea typeface="ＭＳ ゴシック"/>
              </a:rPr>
              <a:t>CLOSE</a:t>
            </a:r>
            <a:r>
              <a:rPr lang="en-US" b="0" i="0" u="none" strike="noStrike" baseline="0" smtClean="0">
                <a:latin typeface="Segoe"/>
                <a:ea typeface="ＭＳ ゴシック"/>
              </a:rPr>
              <a:t> Excel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pic>
        <p:nvPicPr>
          <p:cNvPr id="7" name="Picture 6" descr="0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690" y="1524000"/>
            <a:ext cx="4430110" cy="3255274"/>
          </a:xfrm>
          <a:prstGeom prst="rect">
            <a:avLst/>
          </a:prstGeom>
        </p:spPr>
      </p:pic>
    </p:spTree>
    <p:extLst>
      <p:ext uri="{BB962C8B-B14F-4D97-AF65-F5344CB8AC3E}">
        <p14:creationId xmlns:p14="http://schemas.microsoft.com/office/powerpoint/2010/main" val="2236931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Using the Microsoft Office FILE Tab and Backstage View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In Microsoft Office 2013, clicking the </a:t>
            </a:r>
            <a:r>
              <a:rPr lang="en-US" b="1" i="1" u="none" strike="noStrike" baseline="0" smtClean="0">
                <a:latin typeface="Segoe"/>
                <a:ea typeface="ＭＳ ゴシック"/>
              </a:rPr>
              <a:t>FILE tab</a:t>
            </a:r>
            <a:r>
              <a:rPr lang="en-US" b="0" i="0" u="none" strike="noStrike" baseline="0" smtClean="0">
                <a:latin typeface="Segoe"/>
                <a:ea typeface="ＭＳ ゴシック"/>
              </a:rPr>
              <a:t> takes you to Backstage view, with its navigation bar of commands extending down the left side of the Excel window. </a:t>
            </a:r>
          </a:p>
          <a:p>
            <a:pPr lvl="0" rtl="0"/>
            <a:r>
              <a:rPr lang="en-US" b="0" i="0" u="none" strike="noStrike" baseline="0" smtClean="0">
                <a:latin typeface="Segoe"/>
                <a:ea typeface="ＭＳ ゴシック"/>
              </a:rPr>
              <a:t>Backstage view helps you access and use file management features, just as the ribbon offers commands that control Excel's authoring features.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spTree>
    <p:extLst>
      <p:ext uri="{BB962C8B-B14F-4D97-AF65-F5344CB8AC3E}">
        <p14:creationId xmlns:p14="http://schemas.microsoft.com/office/powerpoint/2010/main" val="413697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Microsoft Office FILE Tab and Backstage View</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 LAUNCH</a:t>
            </a:r>
            <a:r>
              <a:rPr lang="en-US" sz="2000" b="0" i="0" u="none" strike="noStrike" baseline="0" smtClean="0">
                <a:latin typeface="Segoe"/>
                <a:ea typeface="ＭＳ ゴシック"/>
              </a:rPr>
              <a:t> Excel and open a new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to open Backstage view.</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Close</a:t>
            </a:r>
            <a:r>
              <a:rPr lang="en-US" sz="2000" b="0" i="0" u="none" strike="noStrike" baseline="0" smtClean="0">
                <a:latin typeface="Segoe"/>
                <a:ea typeface="ＭＳ ゴシック"/>
              </a:rPr>
              <a:t> in the left pane. Your worksheet disappears, but Excel remains open.</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again, and then click </a:t>
            </a:r>
            <a:r>
              <a:rPr lang="en-US" sz="2000" b="1" i="0" u="none" strike="noStrike" baseline="0" smtClean="0">
                <a:latin typeface="Segoe"/>
                <a:ea typeface="ＭＳ ゴシック"/>
              </a:rPr>
              <a:t>New</a:t>
            </a:r>
            <a:r>
              <a:rPr lang="en-US" sz="2000" b="0" i="0" u="none" strike="noStrike" baseline="0" smtClean="0">
                <a:latin typeface="Segoe"/>
                <a:ea typeface="ＭＳ ゴシック"/>
              </a:rPr>
              <a:t>. The right pane shows the available options</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which are the same as when you launch Excel.</a:t>
            </a:r>
          </a:p>
          <a:p>
            <a:pPr lvl="1"/>
            <a:r>
              <a:rPr lang="en-US" sz="2000">
                <a:latin typeface="Segoe"/>
                <a:ea typeface="ＭＳ ゴシック"/>
              </a:rPr>
              <a:t>Click </a:t>
            </a:r>
            <a:r>
              <a:rPr lang="en-US" sz="2000" b="1">
                <a:latin typeface="Segoe"/>
                <a:ea typeface="ＭＳ ゴシック"/>
              </a:rPr>
              <a:t>Blank workbook</a:t>
            </a:r>
            <a:r>
              <a:rPr lang="en-US" sz="2000">
                <a:latin typeface="Segoe"/>
                <a:ea typeface="ＭＳ ゴシック"/>
              </a:rPr>
              <a:t>. A new blank workbook is opened.</a:t>
            </a:r>
          </a:p>
          <a:p>
            <a:pPr marL="800100" lvl="1" indent="-342900">
              <a:buFont typeface="Arial"/>
              <a:buChar char="•"/>
            </a:pPr>
            <a:r>
              <a:rPr lang="en-US" sz="2000" b="1">
                <a:latin typeface="Segoe"/>
                <a:ea typeface="ＭＳ ゴシック"/>
              </a:rPr>
              <a:t>PAUSE. CLOSE</a:t>
            </a:r>
            <a:r>
              <a:rPr lang="en-US" sz="2000">
                <a:latin typeface="Segoe"/>
                <a:ea typeface="ＭＳ ゴシック"/>
              </a:rPr>
              <a:t> Excel.</a:t>
            </a:r>
          </a:p>
          <a:p>
            <a:pPr lvl="0"/>
            <a:r>
              <a:rPr lang="en-US" sz="2000">
                <a:latin typeface="Segoe"/>
                <a:ea typeface="ＭＳ ゴシック"/>
              </a:rPr>
              <a:t>A new blank workbook in Excel 2013 contains one worksheet. You can enter data in the first worksheet and click the New sheet button to create another. </a:t>
            </a:r>
          </a:p>
          <a:p>
            <a:pPr lvl="0"/>
            <a:r>
              <a:rPr lang="en-US" sz="2000">
                <a:latin typeface="Segoe"/>
                <a:ea typeface="ＭＳ ゴシック"/>
              </a:rPr>
              <a:t>Excel saves the worksheets together in one workbook, rather than as separate documents.</a:t>
            </a:r>
          </a:p>
          <a:p>
            <a:pPr lvl="1" rtl="0"/>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spTree>
    <p:extLst>
      <p:ext uri="{BB962C8B-B14F-4D97-AF65-F5344CB8AC3E}">
        <p14:creationId xmlns:p14="http://schemas.microsoft.com/office/powerpoint/2010/main" val="212487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Changing Excel’s View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On the ribbon, The VIEW tab holds commands for controlling the appearance of the displayed document. </a:t>
            </a:r>
          </a:p>
          <a:p>
            <a:pPr lvl="0" rtl="0"/>
            <a:r>
              <a:rPr lang="en-US" b="0" i="0" u="none" strike="noStrike" baseline="0" smtClean="0">
                <a:latin typeface="Segoe"/>
                <a:ea typeface="ＭＳ ゴシック"/>
              </a:rPr>
              <a:t>You can also open and arrange new windows and split windows for side-by-side views of different parts of your document.</a:t>
            </a:r>
          </a:p>
          <a:p>
            <a:pPr lvl="0" rtl="0"/>
            <a:r>
              <a:rPr lang="en-US" b="0" i="0" u="none" strike="noStrike" baseline="0" smtClean="0">
                <a:latin typeface="Segoe"/>
                <a:ea typeface="ＭＳ ゴシック"/>
              </a:rPr>
              <a:t>Some groups on the ribbon tabs have an arrow in their lower right corner, called a </a:t>
            </a:r>
            <a:r>
              <a:rPr lang="en-US" b="0" i="1" u="none" strike="noStrike" baseline="0" smtClean="0">
                <a:latin typeface="Segoe"/>
                <a:ea typeface="ＭＳ ゴシック"/>
              </a:rPr>
              <a:t>Dialog Box Launcher</a:t>
            </a:r>
            <a:r>
              <a:rPr lang="en-US" b="0" i="0" u="none" strike="noStrike" baseline="0" smtClean="0">
                <a:latin typeface="Segoe"/>
                <a:ea typeface="ＭＳ ゴシック"/>
              </a:rPr>
              <a:t>. </a:t>
            </a:r>
          </a:p>
          <a:p>
            <a:pPr lvl="0" rtl="0"/>
            <a:r>
              <a:rPr lang="en-US" b="0" i="0" u="none" strike="noStrike" baseline="0" smtClean="0">
                <a:latin typeface="Segoe"/>
                <a:ea typeface="ＭＳ ゴシック"/>
              </a:rPr>
              <a:t>Clicking the arrow opens a dialog box or a window containing more options for that particular group of commands. </a:t>
            </a:r>
          </a:p>
          <a:p>
            <a:pPr lvl="0" rtl="0"/>
            <a:r>
              <a:rPr lang="en-US" b="0" i="0" u="none" strike="noStrike" baseline="0" smtClean="0">
                <a:latin typeface="Segoe"/>
                <a:ea typeface="ＭＳ ゴシック"/>
              </a:rPr>
              <a:t>You use the VIEW tab commands (including those you access through the Dialog Box Launcher) to change Excel's view.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369322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1" i="0" u="none" strike="noStrike" baseline="0" smtClean="0">
                <a:latin typeface="Times New Roman"/>
                <a:ea typeface="ＭＳ ゴシック"/>
              </a:rPr>
              <a:t>.</a:t>
            </a:r>
            <a:r>
              <a:rPr lang="en-US" b="0" i="0" u="none" strike="noStrike" baseline="0" smtClean="0">
                <a:latin typeface="Segoe"/>
                <a:ea typeface="ＭＳ ゴシック"/>
              </a:rPr>
              <a:t> </a:t>
            </a:r>
            <a:r>
              <a:rPr lang="en-US" b="1" i="0" u="none" strike="noStrike" baseline="0" smtClean="0">
                <a:latin typeface="Segoe"/>
                <a:ea typeface="ＭＳ ゴシック"/>
              </a:rPr>
              <a:t>LAUNCH</a:t>
            </a:r>
            <a:r>
              <a:rPr lang="en-US" b="0" i="0" u="none" strike="noStrike" baseline="0" smtClean="0">
                <a:latin typeface="Segoe"/>
                <a:ea typeface="ＭＳ ゴシック"/>
              </a:rPr>
              <a:t> Excel and start a new workbook.</a:t>
            </a:r>
          </a:p>
          <a:p>
            <a:pPr lvl="1" rtl="0"/>
            <a:r>
              <a:rPr lang="en-US" b="0" i="0" u="none" strike="noStrike" baseline="0" smtClean="0">
                <a:latin typeface="Segoe"/>
                <a:ea typeface="ＭＳ ゴシック"/>
              </a:rPr>
              <a:t>If necessary, click the </a:t>
            </a:r>
            <a:r>
              <a:rPr lang="en-US" b="1" i="0" u="none" strike="noStrike" baseline="0" smtClean="0">
                <a:latin typeface="Segoe"/>
                <a:ea typeface="ＭＳ ゴシック"/>
              </a:rPr>
              <a:t>HOME</a:t>
            </a:r>
            <a:r>
              <a:rPr lang="en-US" b="0" i="0" u="none" strike="noStrike" baseline="0" smtClean="0">
                <a:latin typeface="Segoe"/>
                <a:ea typeface="ＭＳ ゴシック"/>
              </a:rPr>
              <a:t> tab to activate it.</a:t>
            </a:r>
          </a:p>
          <a:p>
            <a:pPr lvl="1" rtl="0"/>
            <a:r>
              <a:rPr lang="en-US" b="0" i="0" u="none" strike="noStrike" baseline="0" smtClean="0">
                <a:latin typeface="Segoe"/>
                <a:ea typeface="ＭＳ ゴシック"/>
              </a:rPr>
              <a:t>Select cell </a:t>
            </a:r>
            <a:r>
              <a:rPr lang="en-US" b="1" i="0" u="none" strike="noStrike" baseline="0" smtClean="0">
                <a:latin typeface="Segoe"/>
                <a:ea typeface="ＭＳ ゴシック"/>
              </a:rPr>
              <a:t>A1</a:t>
            </a:r>
            <a:r>
              <a:rPr lang="en-US" b="0" i="0" u="none" strike="noStrike" baseline="0" smtClean="0">
                <a:latin typeface="Segoe"/>
                <a:ea typeface="ＭＳ ゴシック"/>
              </a:rPr>
              <a:t> to make it active. Then type </a:t>
            </a:r>
            <a:r>
              <a:rPr lang="en-US" b="1" i="0" u="none" strike="noStrike" baseline="0" smtClean="0">
                <a:latin typeface="Segoe"/>
                <a:ea typeface="ＭＳ ゴシック"/>
              </a:rPr>
              <a:t>456</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the lower-right corner of the Font group, click the </a:t>
            </a:r>
            <a:r>
              <a:rPr lang="en-US" b="1" i="0" u="none" strike="noStrike" baseline="0" smtClean="0">
                <a:latin typeface="Segoe"/>
                <a:ea typeface="ＭＳ ゴシック"/>
              </a:rPr>
              <a:t>Dialog Box Launcher</a:t>
            </a:r>
            <a:r>
              <a:rPr lang="en-US" b="0" i="0" u="none" strike="noStrike" baseline="0" smtClean="0">
                <a:latin typeface="Segoe"/>
                <a:ea typeface="ＭＳ ゴシック"/>
              </a:rPr>
              <a:t> arrow. The Format Cells dialog box shown in Figure 1-10 opens. In most cases, your default font in Excel will be Calibri, 11 point, without bold or italics.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spTree>
    <p:extLst>
      <p:ext uri="{BB962C8B-B14F-4D97-AF65-F5344CB8AC3E}">
        <p14:creationId xmlns:p14="http://schemas.microsoft.com/office/powerpoint/2010/main" val="1321318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Notice that the Font tab of the dialog box is active. Scroll down in the </a:t>
            </a:r>
            <a:r>
              <a:rPr lang="en-US" b="1" i="0" u="none" strike="noStrike" baseline="0" smtClean="0">
                <a:latin typeface="Segoe"/>
                <a:ea typeface="ＭＳ ゴシック"/>
              </a:rPr>
              <a:t>Font</a:t>
            </a:r>
            <a:r>
              <a:rPr lang="en-US" b="0" i="0" u="none" strike="noStrike" baseline="0" smtClean="0">
                <a:latin typeface="Segoe"/>
                <a:ea typeface="ＭＳ ゴシック"/>
              </a:rPr>
              <a:t> list, click </a:t>
            </a:r>
            <a:r>
              <a:rPr lang="en-US" b="1" i="0" u="none" strike="noStrike" baseline="0" smtClean="0">
                <a:latin typeface="Segoe"/>
                <a:ea typeface="ＭＳ ゴシック"/>
              </a:rPr>
              <a:t>Arial</a:t>
            </a:r>
            <a:r>
              <a:rPr lang="en-US" b="0" i="0" u="none" strike="noStrike" baseline="0" smtClean="0">
                <a:latin typeface="Segoe"/>
                <a:ea typeface="ＭＳ ゴシック"/>
              </a:rPr>
              <a:t>, and then click </a:t>
            </a:r>
            <a:r>
              <a:rPr lang="en-US" b="1" i="0" u="none" strike="noStrike" baseline="0" smtClean="0">
                <a:latin typeface="Segoe"/>
                <a:ea typeface="ＭＳ ゴシック"/>
              </a:rPr>
              <a:t>OK</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Cell B1 should now be the active cell in your worksheet. Type </a:t>
            </a:r>
            <a:r>
              <a:rPr lang="en-US" b="1" i="0" u="none" strike="noStrike" baseline="0" smtClean="0">
                <a:latin typeface="Segoe"/>
                <a:ea typeface="ＭＳ ゴシック"/>
              </a:rPr>
              <a:t>456</a:t>
            </a:r>
            <a:r>
              <a:rPr lang="en-US" b="0" i="0" u="none" strike="noStrike" baseline="0" smtClean="0">
                <a:latin typeface="Segoe"/>
                <a:ea typeface="ＭＳ ゴシック"/>
              </a:rPr>
              <a:t> in this cell, and then press </a:t>
            </a:r>
            <a:r>
              <a:rPr lang="en-US" b="1" i="0" u="none" strike="noStrike" baseline="0" smtClean="0">
                <a:latin typeface="Segoe"/>
                <a:ea typeface="ＭＳ ゴシック"/>
              </a:rPr>
              <a:t>Tab</a:t>
            </a:r>
            <a:r>
              <a:rPr lang="en-US" b="0" i="0" u="none" strike="noStrike" baseline="0" smtClean="0">
                <a:latin typeface="Segoe"/>
                <a:ea typeface="ＭＳ ゴシック"/>
              </a:rPr>
              <a:t>. Notice the difference in size and appearance between this number and the one you entered in cell A1.</a:t>
            </a:r>
          </a:p>
          <a:p>
            <a:pPr lvl="1" rtl="0">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VIEW</a:t>
            </a:r>
            <a:r>
              <a:rPr lang="en-US" b="0" i="0" u="none" strike="noStrike" baseline="0" smtClean="0">
                <a:latin typeface="Segoe"/>
                <a:ea typeface="ＭＳ ゴシック"/>
              </a:rPr>
              <a:t>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spTree>
    <p:extLst>
      <p:ext uri="{BB962C8B-B14F-4D97-AF65-F5344CB8AC3E}">
        <p14:creationId xmlns:p14="http://schemas.microsoft.com/office/powerpoint/2010/main" val="4008662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lvl="1" rtl="0">
              <a:buFont typeface="+mj-lt"/>
              <a:buAutoNum type="arabicPeriod" startAt="7"/>
            </a:pPr>
            <a:r>
              <a:rPr lang="en-US" sz="2000" b="0" i="0" u="none" strike="noStrike" baseline="0" smtClean="0">
                <a:latin typeface="Segoe"/>
                <a:ea typeface="ＭＳ ゴシック"/>
              </a:rPr>
              <a:t>In the Workbook Views group, click </a:t>
            </a:r>
            <a:r>
              <a:rPr lang="en-US" sz="2000" b="1" i="0" u="none" strike="noStrike" baseline="0" smtClean="0">
                <a:latin typeface="Segoe"/>
                <a:ea typeface="ＭＳ ゴシック"/>
              </a:rPr>
              <a:t>Page Layout</a:t>
            </a:r>
            <a:r>
              <a:rPr lang="en-US" sz="2000" b="0" i="0" u="none" strike="noStrike" baseline="0" smtClean="0">
                <a:latin typeface="Segoe"/>
                <a:ea typeface="ＭＳ ゴシック"/>
              </a:rPr>
              <a:t>. Your worksheet should look like the figure below. In this view, you can see the margins, </a:t>
            </a:r>
            <a:br>
              <a:rPr lang="en-US" sz="2000" b="0" i="0" u="none" strike="noStrike" baseline="0" smtClean="0">
                <a:latin typeface="Segoe"/>
                <a:ea typeface="ＭＳ ゴシック"/>
              </a:rPr>
            </a:br>
            <a:r>
              <a:rPr lang="en-US" sz="2000" b="0" i="0" u="none" strike="noStrike" baseline="0" smtClean="0">
                <a:latin typeface="Segoe"/>
                <a:ea typeface="ＭＳ ゴシック"/>
              </a:rPr>
              <a:t>where pages break, </a:t>
            </a:r>
            <a:br>
              <a:rPr lang="en-US" sz="2000" b="0" i="0" u="none" strike="noStrike" baseline="0" smtClean="0">
                <a:latin typeface="Segoe"/>
                <a:ea typeface="ＭＳ ゴシック"/>
              </a:rPr>
            </a:br>
            <a:r>
              <a:rPr lang="en-US" sz="2000" b="0" i="0" u="none" strike="noStrike" baseline="0" smtClean="0">
                <a:latin typeface="Segoe"/>
                <a:ea typeface="ＭＳ ゴシック"/>
              </a:rPr>
              <a:t>and you can add a </a:t>
            </a:r>
            <a:br>
              <a:rPr lang="en-US" sz="2000" b="0" i="0" u="none" strike="noStrike" baseline="0" smtClean="0">
                <a:latin typeface="Segoe"/>
                <a:ea typeface="ＭＳ ゴシック"/>
              </a:rPr>
            </a:br>
            <a:r>
              <a:rPr lang="en-US" sz="2000" b="0" i="0" u="none" strike="noStrike" baseline="0" smtClean="0">
                <a:latin typeface="Segoe"/>
                <a:ea typeface="ＭＳ ゴシック"/>
              </a:rPr>
              <a:t>header or footer.</a:t>
            </a:r>
          </a:p>
          <a:p>
            <a:pPr lvl="1" rtl="0">
              <a:buAutoNum type="arabicPeriod" startAt="7"/>
            </a:pPr>
            <a:r>
              <a:rPr lang="en-US" sz="2000" b="0" i="0" u="none" strike="noStrike" baseline="0" smtClean="0">
                <a:latin typeface="Segoe"/>
                <a:ea typeface="ＭＳ ゴシック"/>
              </a:rPr>
              <a:t>In the Workbook Views </a:t>
            </a:r>
            <a:br>
              <a:rPr lang="en-US" sz="2000" b="0" i="0" u="none" strike="noStrike" baseline="0" smtClean="0">
                <a:latin typeface="Segoe"/>
                <a:ea typeface="ＭＳ ゴシック"/>
              </a:rPr>
            </a:br>
            <a:r>
              <a:rPr lang="en-US" sz="2000" b="0" i="0" u="none" strike="noStrike" baseline="0" smtClean="0">
                <a:latin typeface="Segoe"/>
                <a:ea typeface="ＭＳ ゴシック"/>
              </a:rPr>
              <a:t>group, click </a:t>
            </a:r>
            <a:r>
              <a:rPr lang="en-US" sz="2000" b="1" i="0" u="none" strike="noStrike" baseline="0" smtClean="0">
                <a:latin typeface="Segoe"/>
                <a:ea typeface="ＭＳ ゴシック"/>
              </a:rPr>
              <a:t>Normal</a:t>
            </a:r>
            <a:r>
              <a:rPr lang="en-US" sz="2000" b="0" i="0" u="none" strike="noStrike" baseline="0" smtClean="0">
                <a:latin typeface="Segoe"/>
                <a:ea typeface="ＭＳ ゴシック"/>
              </a:rPr>
              <a:t> to </a:t>
            </a:r>
            <a:br>
              <a:rPr lang="en-US" sz="2000" b="0" i="0" u="none" strike="noStrike" baseline="0" smtClean="0">
                <a:latin typeface="Segoe"/>
                <a:ea typeface="ＭＳ ゴシック"/>
              </a:rPr>
            </a:br>
            <a:r>
              <a:rPr lang="en-US" sz="2000" b="0" i="0" u="none" strike="noStrike" baseline="0" smtClean="0">
                <a:latin typeface="Segoe"/>
                <a:ea typeface="ＭＳ ゴシック"/>
              </a:rPr>
              <a:t>return the worksheet </a:t>
            </a:r>
            <a:br>
              <a:rPr lang="en-US" sz="2000" b="0" i="0" u="none" strike="noStrike" baseline="0" smtClean="0">
                <a:latin typeface="Segoe"/>
                <a:ea typeface="ＭＳ ゴシック"/>
              </a:rPr>
            </a:br>
            <a:r>
              <a:rPr lang="en-US" sz="2000" b="0" i="0" u="none" strike="noStrike" baseline="0" smtClean="0">
                <a:latin typeface="Segoe"/>
                <a:ea typeface="ＭＳ ゴシック"/>
              </a:rPr>
              <a:t>to the view that no </a:t>
            </a:r>
            <a:br>
              <a:rPr lang="en-US" sz="2000" b="0" i="0" u="none" strike="noStrike" baseline="0" smtClean="0">
                <a:latin typeface="Segoe"/>
                <a:ea typeface="ＭＳ ゴシック"/>
              </a:rPr>
            </a:br>
            <a:r>
              <a:rPr lang="en-US" sz="2000" b="0" i="0" u="none" strike="noStrike" baseline="0" smtClean="0">
                <a:latin typeface="Segoe"/>
                <a:ea typeface="ＭＳ ゴシック"/>
              </a:rPr>
              <a:t>longer shows rulers, </a:t>
            </a:r>
            <a:br>
              <a:rPr lang="en-US" sz="2000" b="0" i="0" u="none" strike="noStrike" baseline="0" smtClean="0">
                <a:latin typeface="Segoe"/>
                <a:ea typeface="ＭＳ ゴシック"/>
              </a:rPr>
            </a:br>
            <a:r>
              <a:rPr lang="en-US" sz="2000" b="0" i="0" u="none" strike="noStrike" baseline="0" smtClean="0">
                <a:latin typeface="Segoe"/>
                <a:ea typeface="ＭＳ ゴシック"/>
              </a:rPr>
              <a:t>headers, footers, or </a:t>
            </a:r>
            <a:br>
              <a:rPr lang="en-US" sz="2000" b="0" i="0" u="none" strike="noStrike" baseline="0" smtClean="0">
                <a:latin typeface="Segoe"/>
                <a:ea typeface="ＭＳ ゴシック"/>
              </a:rPr>
            </a:br>
            <a:r>
              <a:rPr lang="en-US" sz="2000" b="0" i="0" u="none" strike="noStrike" baseline="0" smtClean="0">
                <a:latin typeface="Segoe"/>
                <a:ea typeface="ＭＳ ゴシック"/>
              </a:rPr>
              <a:t>page breaks.</a:t>
            </a:r>
          </a:p>
          <a:p>
            <a:pPr marL="800100" lvl="1" indent="-342900" rtl="0">
              <a:buFont typeface="Arial"/>
              <a:buChar char="•"/>
            </a:pPr>
            <a:r>
              <a:rPr lang="en-US" sz="2000" b="1" i="0" u="none" strike="noStrike" baseline="0" smtClean="0">
                <a:latin typeface="Segoe"/>
                <a:ea typeface="ＭＳ ゴシック"/>
              </a:rPr>
              <a:t>PAUSE. LEAVE</a:t>
            </a:r>
            <a:r>
              <a:rPr lang="en-US" sz="2000"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pic>
        <p:nvPicPr>
          <p:cNvPr id="7" name="Picture 6" descr="01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286000"/>
            <a:ext cx="4396828" cy="3014178"/>
          </a:xfrm>
          <a:prstGeom prst="rect">
            <a:avLst/>
          </a:prstGeom>
        </p:spPr>
      </p:pic>
    </p:spTree>
    <p:extLst>
      <p:ext uri="{BB962C8B-B14F-4D97-AF65-F5344CB8AC3E}">
        <p14:creationId xmlns:p14="http://schemas.microsoft.com/office/powerpoint/2010/main" val="4286579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sz="2100" b="0" i="0" u="none" strike="noStrike" baseline="0" smtClean="0">
                <a:latin typeface="Segoe"/>
                <a:ea typeface="ＭＳ ゴシック"/>
              </a:rPr>
              <a:t>Microsoft Office Excel 2013 provides powerful tools to organize, analyze, manage, and share information. </a:t>
            </a:r>
          </a:p>
          <a:p>
            <a:pPr lvl="0" rtl="0"/>
            <a:r>
              <a:rPr lang="en-US" sz="2100" b="0" i="0" u="none" strike="noStrike" baseline="0" smtClean="0">
                <a:latin typeface="Segoe"/>
                <a:ea typeface="ＭＳ ゴシック"/>
              </a:rPr>
              <a:t>The foundation of Excel and locations where you do your work are cells, rows, and columns within a worksheet, and worksheets as part of a workbook. </a:t>
            </a:r>
          </a:p>
          <a:p>
            <a:pPr lvl="0" rtl="0"/>
            <a:r>
              <a:rPr lang="en-US" sz="2100" b="0" i="0" u="none" strike="noStrike" baseline="0" smtClean="0">
                <a:latin typeface="Segoe"/>
                <a:ea typeface="ＭＳ ゴシック"/>
              </a:rPr>
              <a:t>The tools you use to help you with these locations are within a broad band, called the </a:t>
            </a:r>
            <a:r>
              <a:rPr lang="en-US" sz="2100" b="1" i="1" u="none" strike="noStrike" baseline="0" smtClean="0">
                <a:latin typeface="Segoe"/>
                <a:ea typeface="ＭＳ ゴシック"/>
              </a:rPr>
              <a:t>ribbon</a:t>
            </a:r>
            <a:r>
              <a:rPr lang="en-US" sz="2100" b="0" i="0" u="none" strike="noStrike" baseline="0" smtClean="0">
                <a:latin typeface="Segoe"/>
                <a:ea typeface="ＭＳ ゴシック"/>
              </a:rPr>
              <a:t>, running across the top of the window. The ribbon is organized into task-oriented </a:t>
            </a:r>
            <a:r>
              <a:rPr lang="en-US" sz="2100" b="1" i="1" u="none" strike="noStrike" baseline="0" smtClean="0">
                <a:latin typeface="Segoe"/>
                <a:ea typeface="ＭＳ ゴシック"/>
              </a:rPr>
              <a:t>command tabs</a:t>
            </a:r>
            <a:r>
              <a:rPr lang="en-US" sz="2100" b="0" i="0" u="none" strike="noStrike" baseline="0" smtClean="0">
                <a:latin typeface="Segoe"/>
                <a:ea typeface="ＭＳ ゴシック"/>
              </a:rPr>
              <a:t>. </a:t>
            </a:r>
            <a:endParaRPr lang="en-US" sz="2100">
              <a:latin typeface="Segoe"/>
              <a:ea typeface="ＭＳ ゴシック"/>
            </a:endParaRPr>
          </a:p>
          <a:p>
            <a:r>
              <a:rPr lang="en-US" sz="2100">
                <a:latin typeface="Segoe"/>
                <a:ea typeface="ＭＳ ゴシック"/>
              </a:rPr>
              <a:t>Each tab is divided into task-specific </a:t>
            </a:r>
            <a:r>
              <a:rPr lang="en-US" sz="2100" b="1" i="1">
                <a:latin typeface="Segoe"/>
                <a:ea typeface="ＭＳ ゴシック"/>
              </a:rPr>
              <a:t>command groups</a:t>
            </a:r>
            <a:r>
              <a:rPr lang="en-US" sz="2100">
                <a:latin typeface="Segoe"/>
                <a:ea typeface="ＭＳ ゴシック"/>
              </a:rPr>
              <a:t> appropriate to the work being performing. The tabs and groups, introduced in Excel 2010, replace the menus and multiple tools that were present in Excel 2007 and earlier versions. </a:t>
            </a:r>
          </a:p>
          <a:p>
            <a:pPr lvl="0" rtl="0"/>
            <a:endParaRPr lang="en-US" sz="21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spTree>
    <p:extLst>
      <p:ext uri="{BB962C8B-B14F-4D97-AF65-F5344CB8AC3E}">
        <p14:creationId xmlns:p14="http://schemas.microsoft.com/office/powerpoint/2010/main" val="520847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preview your printed worksheet by clicking the ribbon's VIEW tab, and then clicking Page Layout in the Workbook Views group (first section). This view lets you fine-tune pages before printing. </a:t>
            </a:r>
          </a:p>
          <a:p>
            <a:pPr lvl="0" rtl="0"/>
            <a:r>
              <a:rPr lang="en-US" b="0" i="0" u="none" strike="noStrike" baseline="0" smtClean="0">
                <a:latin typeface="Segoe"/>
                <a:ea typeface="ＭＳ ゴシック"/>
              </a:rPr>
              <a:t>You can change your worksheet’s layout and format in both this view and Normal view. You can also use the rulers to measure the width and height of your window and determine whether you need to change its margins or print orientation.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spTree>
    <p:extLst>
      <p:ext uri="{BB962C8B-B14F-4D97-AF65-F5344CB8AC3E}">
        <p14:creationId xmlns:p14="http://schemas.microsoft.com/office/powerpoint/2010/main" val="209953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Splitting the Window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When a worksheet contains a lot of data, you can see only a small portion of the worksheet in Excel's Normal and Page Layout views. </a:t>
            </a:r>
          </a:p>
          <a:p>
            <a:pPr lvl="0" rtl="0"/>
            <a:r>
              <a:rPr lang="en-US" b="0" i="0" u="none" strike="noStrike" baseline="0" smtClean="0">
                <a:latin typeface="Segoe"/>
                <a:ea typeface="ＭＳ ゴシック"/>
              </a:rPr>
              <a:t>The Split command lets you viewing the worksheet in two panes or four quadrants. </a:t>
            </a:r>
          </a:p>
          <a:p>
            <a:pPr lvl="0" rtl="0"/>
            <a:r>
              <a:rPr lang="en-US" b="0" i="0" u="none" strike="noStrike" baseline="0" smtClean="0">
                <a:latin typeface="Segoe"/>
                <a:ea typeface="ＭＳ ゴシック"/>
              </a:rPr>
              <a:t>After issuing this command, you can use the scroll bars on the right and at the bottom of the window to display different sections of the worksheet at the same time so that you can more easily compare or contrast data or see what effect a change in one part of the worksheet might have on a distant part of the worksheet.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8032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a:t>
            </a:r>
            <a:r>
              <a:rPr lang="en-US" b="1" i="0" u="none" strike="noStrike" baseline="0" smtClean="0">
                <a:latin typeface="Segoe"/>
                <a:ea typeface="ＭＳ ゴシック"/>
              </a:rPr>
              <a:t>USE</a:t>
            </a:r>
            <a:r>
              <a:rPr lang="en-US" b="0" i="0" u="none" strike="noStrike" baseline="0" smtClean="0">
                <a:latin typeface="Segoe"/>
                <a:ea typeface="ＭＳ ゴシック"/>
              </a:rPr>
              <a:t> the worksheet you left open in the previous exercise or type 456 in cells A1 and B1 in a new workbook.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F1</a:t>
            </a:r>
            <a:r>
              <a:rPr lang="en-US" b="0" i="0" u="none" strike="noStrike" baseline="0" smtClean="0">
                <a:latin typeface="Segoe"/>
                <a:ea typeface="ＭＳ ゴシック"/>
              </a:rPr>
              <a:t> to make it active.</a:t>
            </a:r>
          </a:p>
          <a:p>
            <a:pPr lvl="1" rtl="0"/>
            <a:r>
              <a:rPr lang="en-US" b="0" i="0" u="none" strike="noStrike" baseline="0" smtClean="0">
                <a:latin typeface="Segoe"/>
                <a:ea typeface="ＭＳ ゴシック"/>
              </a:rPr>
              <a:t>On the VIEW tab, click </a:t>
            </a:r>
            <a:r>
              <a:rPr lang="en-US" b="1" i="0" u="none" strike="noStrike" baseline="0" smtClean="0">
                <a:latin typeface="Segoe"/>
                <a:ea typeface="ＭＳ ゴシック"/>
              </a:rPr>
              <a:t>Split</a:t>
            </a:r>
            <a:r>
              <a:rPr lang="en-US" b="0" i="0" u="none" strike="noStrike" baseline="0" smtClean="0">
                <a:latin typeface="Segoe"/>
                <a:ea typeface="ＭＳ ゴシック"/>
              </a:rPr>
              <a:t>. Notice that the screen is split vertically in two different panes. </a:t>
            </a:r>
          </a:p>
          <a:p>
            <a:pPr lvl="1" rtl="0"/>
            <a:r>
              <a:rPr lang="en-US" b="0" i="0" u="none" strike="noStrike" baseline="0" smtClean="0">
                <a:latin typeface="Segoe"/>
                <a:ea typeface="ＭＳ ゴシック"/>
              </a:rPr>
              <a:t>In the horizontal scroll bar of the right pane, hold down the right arrow until you see cell </a:t>
            </a:r>
            <a:r>
              <a:rPr lang="en-US" b="1" i="0" u="none" strike="noStrike" baseline="0" smtClean="0">
                <a:latin typeface="Segoe"/>
                <a:ea typeface="ＭＳ ゴシック"/>
              </a:rPr>
              <a:t>AA1</a:t>
            </a:r>
            <a:r>
              <a:rPr lang="en-US" b="0" i="0" u="none" strike="noStrike" baseline="0" smtClean="0">
                <a:latin typeface="Segoe"/>
                <a:ea typeface="ＭＳ ゴシック"/>
              </a:rPr>
              <a:t>. Notice that you can still see cells A1 and B1 in the left pane.</a:t>
            </a:r>
          </a:p>
          <a:p>
            <a:pPr lvl="1" rtl="0"/>
            <a:r>
              <a:rPr lang="en-US" b="0" i="0" u="none" strike="noStrike" baseline="0" smtClean="0">
                <a:latin typeface="Segoe"/>
                <a:ea typeface="ＭＳ ゴシック"/>
              </a:rPr>
              <a:t>Click </a:t>
            </a:r>
            <a:r>
              <a:rPr lang="en-US" b="1" i="0" u="none" strike="noStrike" baseline="0" smtClean="0">
                <a:latin typeface="Segoe"/>
                <a:ea typeface="ＭＳ ゴシック"/>
              </a:rPr>
              <a:t>Split</a:t>
            </a:r>
            <a:r>
              <a:rPr lang="en-US" b="0" i="0" u="none" strike="noStrike" baseline="0" smtClean="0">
                <a:latin typeface="Segoe"/>
                <a:ea typeface="ＭＳ ゴシック"/>
              </a:rPr>
              <a:t> again. The screen is no longer split.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4053412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in cell </a:t>
            </a:r>
            <a:r>
              <a:rPr lang="en-US" b="1" i="0" u="none" strike="noStrike" baseline="0" smtClean="0">
                <a:latin typeface="Segoe"/>
                <a:ea typeface="ＭＳ ゴシック"/>
              </a:rPr>
              <a:t>A17</a:t>
            </a:r>
            <a:r>
              <a:rPr lang="en-US" b="0" i="0" u="none" strike="noStrike" baseline="0" smtClean="0">
                <a:latin typeface="Segoe"/>
                <a:ea typeface="ＭＳ ゴシック"/>
              </a:rPr>
              <a:t> and click </a:t>
            </a:r>
            <a:r>
              <a:rPr lang="en-US" b="1" i="0" u="none" strike="noStrike" baseline="0" smtClean="0">
                <a:latin typeface="Segoe"/>
                <a:ea typeface="ＭＳ ゴシック"/>
              </a:rPr>
              <a:t>Split</a:t>
            </a:r>
            <a:r>
              <a:rPr lang="en-US" b="0" i="0" u="none" strike="noStrike" baseline="0" smtClean="0">
                <a:latin typeface="Segoe"/>
                <a:ea typeface="ＭＳ ゴシック"/>
              </a:rPr>
              <a:t>. The screen is split horizontally in two different panes.</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Split</a:t>
            </a:r>
            <a:r>
              <a:rPr lang="en-US" b="0" i="0" u="none" strike="noStrike" baseline="0" smtClean="0">
                <a:latin typeface="Segoe"/>
                <a:ea typeface="ＭＳ ゴシック"/>
              </a:rPr>
              <a:t> again. The screen is no longer split.</a:t>
            </a:r>
          </a:p>
          <a:p>
            <a:pPr lvl="1" rtl="0">
              <a:buAutoNum type="arabicPeriod" startAt="5"/>
            </a:pPr>
            <a:r>
              <a:rPr lang="en-US" b="0" i="0" u="none" strike="noStrike" baseline="0" smtClean="0">
                <a:latin typeface="Segoe"/>
                <a:ea typeface="ＭＳ ゴシック"/>
              </a:rPr>
              <a:t>Click in cell </a:t>
            </a:r>
            <a:r>
              <a:rPr lang="en-US" b="1" i="0" u="none" strike="noStrike" baseline="0" smtClean="0">
                <a:latin typeface="Segoe"/>
                <a:ea typeface="ＭＳ ゴシック"/>
              </a:rPr>
              <a:t>F14</a:t>
            </a:r>
            <a:r>
              <a:rPr lang="en-US" b="0" i="0" u="none" strike="noStrike" baseline="0" smtClean="0">
                <a:latin typeface="Segoe"/>
                <a:ea typeface="ＭＳ ゴシック"/>
              </a:rPr>
              <a:t> and click </a:t>
            </a:r>
            <a:r>
              <a:rPr lang="en-US" b="1" i="0" u="none" strike="noStrike" baseline="0" smtClean="0">
                <a:latin typeface="Segoe"/>
                <a:ea typeface="ＭＳ ゴシック"/>
              </a:rPr>
              <a:t>Split</a:t>
            </a:r>
            <a:r>
              <a:rPr lang="en-US" b="0" i="0" u="none" strike="noStrike" baseline="0" smtClean="0">
                <a:latin typeface="Segoe"/>
                <a:ea typeface="ＭＳ ゴシック"/>
              </a:rPr>
              <a:t>. The screen is split into four panes this time.</a:t>
            </a:r>
          </a:p>
          <a:p>
            <a:pPr lvl="1" rtl="0">
              <a:buAutoNum type="arabicPeriod" startAt="5"/>
            </a:pPr>
            <a:r>
              <a:rPr lang="en-US" b="0" i="0" u="none" strike="noStrike" baseline="0" smtClean="0">
                <a:latin typeface="Segoe"/>
                <a:ea typeface="ＭＳ ゴシック"/>
              </a:rPr>
              <a:t>Choose the lower right quadrant by clicking any cell in that pane, and then scroll down to display row </a:t>
            </a:r>
            <a:r>
              <a:rPr lang="en-US" b="1" i="0" u="none" strike="noStrike" baseline="0" smtClean="0">
                <a:latin typeface="Segoe"/>
                <a:ea typeface="ＭＳ ゴシック"/>
              </a:rPr>
              <a:t>40</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spTree>
    <p:extLst>
      <p:ext uri="{BB962C8B-B14F-4D97-AF65-F5344CB8AC3E}">
        <p14:creationId xmlns:p14="http://schemas.microsoft.com/office/powerpoint/2010/main" val="156242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lvl="1" rtl="0">
              <a:buFont typeface="+mj-lt"/>
              <a:buAutoNum type="arabicPeriod" startAt="9"/>
            </a:pPr>
            <a:r>
              <a:rPr lang="en-US" sz="2000" b="0" i="0" u="none" strike="noStrike" baseline="0" smtClean="0">
                <a:latin typeface="Segoe"/>
                <a:ea typeface="ＭＳ ゴシック"/>
              </a:rPr>
              <a:t>Type </a:t>
            </a:r>
            <a:r>
              <a:rPr lang="en-US" sz="2000" b="1" i="0" u="none" strike="noStrike" baseline="0" smtClean="0">
                <a:latin typeface="Segoe"/>
                <a:ea typeface="ＭＳ ゴシック"/>
              </a:rPr>
              <a:t>236</a:t>
            </a:r>
            <a:r>
              <a:rPr lang="en-US" sz="2000" b="0" i="0" u="none" strike="noStrike" baseline="0" smtClean="0">
                <a:latin typeface="Segoe"/>
                <a:ea typeface="ＭＳ ゴシック"/>
              </a:rPr>
              <a:t> in cell H40 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The data you entered in cells A1 and B1 should be visible along with what you just entered in cell H40 </a:t>
            </a:r>
            <a:br>
              <a:rPr lang="en-US" sz="2000" b="0" i="0" u="none" strike="noStrike" baseline="0" smtClean="0">
                <a:latin typeface="Segoe"/>
                <a:ea typeface="ＭＳ ゴシック"/>
              </a:rPr>
            </a:br>
            <a:r>
              <a:rPr lang="en-US" sz="2000" b="0" i="0" u="none" strike="noStrike" baseline="0" smtClean="0">
                <a:latin typeface="Segoe"/>
                <a:ea typeface="ＭＳ ゴシック"/>
              </a:rPr>
              <a:t>(right)</a:t>
            </a:r>
            <a:r>
              <a:rPr lang="en-US" sz="2000" b="0" i="0" u="none" strike="noStrike" baseline="0" smtClean="0">
                <a:latin typeface="Times New Roman"/>
                <a:ea typeface="ＭＳ ゴシック"/>
              </a:rPr>
              <a:t>.</a:t>
            </a:r>
          </a:p>
          <a:p>
            <a:pPr lvl="1" rtl="0">
              <a:buAutoNum type="arabicPeriod" startAt="9"/>
            </a:pPr>
            <a:r>
              <a:rPr lang="en-US" sz="2000" b="0" i="0" u="none" strike="noStrike" baseline="0" smtClean="0">
                <a:latin typeface="Segoe"/>
                <a:ea typeface="ＭＳ ゴシック"/>
              </a:rPr>
              <a:t>Click </a:t>
            </a:r>
            <a:r>
              <a:rPr lang="en-US" sz="2000" b="1" i="0" u="none" strike="noStrike" baseline="0" smtClean="0">
                <a:latin typeface="Segoe"/>
                <a:ea typeface="ＭＳ ゴシック"/>
              </a:rPr>
              <a:t>Split</a:t>
            </a:r>
            <a:r>
              <a:rPr lang="en-US" sz="2000" b="0" i="0" u="none" strike="noStrike" baseline="0" smtClean="0">
                <a:latin typeface="Segoe"/>
                <a:ea typeface="ＭＳ ゴシック"/>
              </a:rPr>
              <a:t> to remove </a:t>
            </a:r>
            <a:br>
              <a:rPr lang="en-US" sz="2000" b="0" i="0" u="none" strike="noStrike" baseline="0" smtClean="0">
                <a:latin typeface="Segoe"/>
                <a:ea typeface="ＭＳ ゴシック"/>
              </a:rPr>
            </a:br>
            <a:r>
              <a:rPr lang="en-US" sz="2000" b="0" i="0" u="none" strike="noStrike" baseline="0" smtClean="0">
                <a:latin typeface="Segoe"/>
                <a:ea typeface="ＭＳ ゴシック"/>
              </a:rPr>
              <a:t>the split. The data in cell </a:t>
            </a:r>
            <a:br>
              <a:rPr lang="en-US" sz="2000" b="0" i="0" u="none" strike="noStrike" baseline="0" smtClean="0">
                <a:latin typeface="Segoe"/>
                <a:ea typeface="ＭＳ ゴシック"/>
              </a:rPr>
            </a:br>
            <a:r>
              <a:rPr lang="en-US" sz="2000" b="0" i="0" u="none" strike="noStrike" baseline="0" smtClean="0">
                <a:latin typeface="Segoe"/>
                <a:ea typeface="ＭＳ ゴシック"/>
              </a:rPr>
              <a:t>H40 is no longer visible.</a:t>
            </a:r>
          </a:p>
          <a:p>
            <a:pPr marL="800100" lvl="1" indent="-342900" rtl="0">
              <a:buFont typeface="Arial"/>
              <a:buChar char="•"/>
            </a:pPr>
            <a:r>
              <a:rPr lang="en-US" sz="2000" b="1" i="0" u="none" strike="noStrike" baseline="0" smtClean="0">
                <a:latin typeface="Segoe"/>
                <a:ea typeface="ＭＳ ゴシック"/>
              </a:rPr>
              <a:t>PAUSE. LEAVE</a:t>
            </a:r>
            <a:r>
              <a:rPr lang="en-US" sz="2000" b="0" i="0" u="none" strike="noStrike" baseline="0" smtClean="0">
                <a:latin typeface="Segoe"/>
                <a:ea typeface="ＭＳ ゴシック"/>
              </a:rPr>
              <a:t> the </a:t>
            </a:r>
            <a:br>
              <a:rPr lang="en-US" sz="2000" b="0" i="0" u="none" strike="noStrike" baseline="0" smtClean="0">
                <a:latin typeface="Segoe"/>
                <a:ea typeface="ＭＳ ゴシック"/>
              </a:rPr>
            </a:br>
            <a:r>
              <a:rPr lang="en-US" sz="2000" b="0" i="0" u="none" strike="noStrike" baseline="0" smtClean="0">
                <a:latin typeface="Segoe"/>
                <a:ea typeface="ＭＳ ゴシック"/>
              </a:rPr>
              <a:t>workbook open to use </a:t>
            </a:r>
            <a:br>
              <a:rPr lang="en-US" sz="2000" b="0" i="0" u="none" strike="noStrike" baseline="0" smtClean="0">
                <a:latin typeface="Segoe"/>
                <a:ea typeface="ＭＳ ゴシック"/>
              </a:rPr>
            </a:br>
            <a:r>
              <a:rPr lang="en-US" sz="2000" b="0" i="0" u="none" strike="noStrike" baseline="0" smtClean="0">
                <a:latin typeface="Segoe"/>
                <a:ea typeface="ＭＳ ゴシック"/>
              </a:rPr>
              <a:t>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pic>
        <p:nvPicPr>
          <p:cNvPr id="7" name="Picture 6" descr="0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209800"/>
            <a:ext cx="3961008" cy="3185510"/>
          </a:xfrm>
          <a:prstGeom prst="rect">
            <a:avLst/>
          </a:prstGeom>
        </p:spPr>
      </p:pic>
    </p:spTree>
    <p:extLst>
      <p:ext uri="{BB962C8B-B14F-4D97-AF65-F5344CB8AC3E}">
        <p14:creationId xmlns:p14="http://schemas.microsoft.com/office/powerpoint/2010/main" val="1525917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When you use a worksheet that contains a small amount of data, it is easy to scroll through it and focus on specific cells. As you become experienced with Excel you might find yourself working on much larger worksheets. </a:t>
            </a:r>
          </a:p>
          <a:p>
            <a:pPr lvl="0" rtl="0"/>
            <a:r>
              <a:rPr lang="en-US" b="0" i="0" u="none" strike="noStrike" baseline="0" smtClean="0">
                <a:latin typeface="Segoe"/>
                <a:ea typeface="ＭＳ ゴシック"/>
              </a:rPr>
              <a:t>The ability to view more than one section of a worksheet at the same time by using split windows is especially useful when you need to compare different sections of data.</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spTree>
    <p:extLst>
      <p:ext uri="{BB962C8B-B14F-4D97-AF65-F5344CB8AC3E}">
        <p14:creationId xmlns:p14="http://schemas.microsoft.com/office/powerpoint/2010/main" val="2825489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Opening a New Window</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also view two sections of a worksheet by using the New Window command. </a:t>
            </a:r>
          </a:p>
          <a:p>
            <a:pPr lvl="0" rtl="0"/>
            <a:r>
              <a:rPr lang="en-US" b="0" i="0" u="none" strike="noStrike" baseline="0" smtClean="0">
                <a:latin typeface="Segoe"/>
                <a:ea typeface="ＭＳ ゴシック"/>
              </a:rPr>
              <a:t>You use the New Window command on the VIEW tab to open a new window in Excel. </a:t>
            </a:r>
          </a:p>
          <a:p>
            <a:pPr lvl="0" rtl="0"/>
            <a:r>
              <a:rPr lang="en-US" b="0" i="0" u="none" strike="noStrike" baseline="0" smtClean="0">
                <a:latin typeface="Segoe"/>
                <a:ea typeface="ＭＳ ゴシック"/>
              </a:rPr>
              <a:t>You use the Switch Window command to change the active window.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spTree>
    <p:extLst>
      <p:ext uri="{BB962C8B-B14F-4D97-AF65-F5344CB8AC3E}">
        <p14:creationId xmlns:p14="http://schemas.microsoft.com/office/powerpoint/2010/main" val="1546982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New Window</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1" i="0" u="none" strike="noStrike" baseline="0" smtClean="0">
                <a:latin typeface="Times New Roman"/>
                <a:ea typeface="ＭＳ ゴシック"/>
              </a:rPr>
              <a:t>.</a:t>
            </a:r>
            <a:r>
              <a:rPr lang="en-US" b="0" i="0" u="none" strike="noStrike" baseline="0" smtClean="0">
                <a:latin typeface="Segoe"/>
                <a:ea typeface="ＭＳ ゴシック"/>
              </a:rPr>
              <a:t> </a:t>
            </a:r>
            <a:r>
              <a:rPr lang="en-US" b="1" i="0" u="none" strike="noStrike" baseline="0" smtClean="0">
                <a:latin typeface="Segoe"/>
                <a:ea typeface="ＭＳ ゴシック"/>
              </a:rPr>
              <a:t>USE</a:t>
            </a:r>
            <a:r>
              <a:rPr lang="en-US" b="0" i="0" u="none" strike="noStrike" baseline="0" smtClean="0">
                <a:latin typeface="Segoe"/>
                <a:ea typeface="ＭＳ ゴシック"/>
              </a:rPr>
              <a:t> the worksheet you left open in the previous exercise or type 456 in cells A1 and B1and 236 in cell H40 in a new workbook.</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Segoe"/>
                <a:ea typeface="ＭＳ ゴシック"/>
              </a:rPr>
              <a:t> to make A1 the active cell.</a:t>
            </a:r>
          </a:p>
          <a:p>
            <a:pPr lvl="1" rtl="0"/>
            <a:r>
              <a:rPr lang="en-US" b="0" i="0" u="none" strike="noStrike" baseline="0" smtClean="0">
                <a:latin typeface="Segoe"/>
                <a:ea typeface="ＭＳ ゴシック"/>
              </a:rPr>
              <a:t>With the VIEW tab active, in the Window group, click </a:t>
            </a:r>
            <a:r>
              <a:rPr lang="en-US" b="1" i="0" u="none" strike="noStrike" baseline="0" smtClean="0">
                <a:latin typeface="Segoe"/>
                <a:ea typeface="ＭＳ ゴシック"/>
              </a:rPr>
              <a:t>New Window</a:t>
            </a:r>
            <a:r>
              <a:rPr lang="en-US" b="0" i="0" u="none" strike="noStrike" baseline="0" smtClean="0">
                <a:latin typeface="Segoe"/>
                <a:ea typeface="ＭＳ ゴシック"/>
              </a:rPr>
              <a:t>. A new window titled </a:t>
            </a:r>
            <a:r>
              <a:rPr lang="en-US" b="0" i="1" u="none" strike="noStrike" baseline="0" smtClean="0">
                <a:latin typeface="Segoe"/>
                <a:ea typeface="ＭＳ ゴシック"/>
              </a:rPr>
              <a:t>Book1:2</a:t>
            </a:r>
            <a:r>
              <a:rPr lang="en-US" b="0" i="0" u="none" strike="noStrike" baseline="0" smtClean="0">
                <a:latin typeface="Segoe"/>
                <a:ea typeface="ＭＳ ゴシック"/>
              </a:rPr>
              <a:t> opens. If you have opened a different number of new workbooks, your title bar might show a different book number. The colon and then 2 (:2) indicates that there are two windows of the same workbook open.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spTree>
    <p:extLst>
      <p:ext uri="{BB962C8B-B14F-4D97-AF65-F5344CB8AC3E}">
        <p14:creationId xmlns:p14="http://schemas.microsoft.com/office/powerpoint/2010/main" val="3550859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New Window</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Scroll down in the window </a:t>
            </a:r>
            <a:br>
              <a:rPr lang="en-US" sz="2000" b="0" i="0" u="none" strike="noStrike" baseline="0" smtClean="0">
                <a:latin typeface="Segoe"/>
                <a:ea typeface="ＭＳ ゴシック"/>
              </a:rPr>
            </a:br>
            <a:r>
              <a:rPr lang="en-US" sz="2000" b="0" i="0" u="none" strike="noStrike" baseline="0" smtClean="0">
                <a:latin typeface="Segoe"/>
                <a:ea typeface="ＭＳ ゴシック"/>
              </a:rPr>
              <a:t>until cell H40 is visible </a:t>
            </a:r>
            <a:br>
              <a:rPr lang="en-US" sz="2000" b="0" i="0" u="none" strike="noStrike" baseline="0" smtClean="0">
                <a:latin typeface="Segoe"/>
                <a:ea typeface="ＭＳ ゴシック"/>
              </a:rPr>
            </a:br>
            <a:r>
              <a:rPr lang="en-US" sz="2000" b="0" i="0" u="none" strike="noStrike" baseline="0" smtClean="0">
                <a:latin typeface="Segoe"/>
                <a:ea typeface="ＭＳ ゴシック"/>
              </a:rPr>
              <a:t>(right). Although cell A1 </a:t>
            </a:r>
            <a:br>
              <a:rPr lang="en-US" sz="2000" b="0" i="0" u="none" strike="noStrike" baseline="0" smtClean="0">
                <a:latin typeface="Segoe"/>
                <a:ea typeface="ＭＳ ゴシック"/>
              </a:rPr>
            </a:br>
            <a:r>
              <a:rPr lang="en-US" sz="2000" b="0" i="0" u="none" strike="noStrike" baseline="0" smtClean="0">
                <a:latin typeface="Segoe"/>
                <a:ea typeface="ＭＳ ゴシック"/>
              </a:rPr>
              <a:t>is not visible, it is still the </a:t>
            </a:r>
            <a:br>
              <a:rPr lang="en-US" sz="2000" b="0" i="0" u="none" strike="noStrike" baseline="0" smtClean="0">
                <a:latin typeface="Segoe"/>
                <a:ea typeface="ＭＳ ゴシック"/>
              </a:rPr>
            </a:br>
            <a:r>
              <a:rPr lang="en-US" sz="2000" b="0" i="0" u="none" strike="noStrike" baseline="0" smtClean="0">
                <a:latin typeface="Segoe"/>
                <a:ea typeface="ＭＳ ゴシック"/>
              </a:rPr>
              <a:t>active cell. It is important </a:t>
            </a:r>
            <a:br>
              <a:rPr lang="en-US" sz="2000" b="0" i="0" u="none" strike="noStrike" baseline="0" smtClean="0">
                <a:latin typeface="Segoe"/>
                <a:ea typeface="ＭＳ ゴシック"/>
              </a:rPr>
            </a:br>
            <a:r>
              <a:rPr lang="en-US" sz="2000" b="0" i="0" u="none" strike="noStrike" baseline="0" smtClean="0">
                <a:latin typeface="Segoe"/>
                <a:ea typeface="ＭＳ ゴシック"/>
              </a:rPr>
              <a:t>to note that you have </a:t>
            </a:r>
            <a:br>
              <a:rPr lang="en-US" sz="2000" b="0" i="0" u="none" strike="noStrike" baseline="0" smtClean="0">
                <a:latin typeface="Segoe"/>
                <a:ea typeface="ＭＳ ゴシック"/>
              </a:rPr>
            </a:br>
            <a:r>
              <a:rPr lang="en-US" sz="2000" b="0" i="0" u="none" strike="noStrike" baseline="0" smtClean="0">
                <a:latin typeface="Segoe"/>
                <a:ea typeface="ＭＳ ゴシック"/>
              </a:rPr>
              <a:t>opened a new view of the </a:t>
            </a:r>
            <a:br>
              <a:rPr lang="en-US" sz="2000" b="0" i="0" u="none" strike="noStrike" baseline="0" smtClean="0">
                <a:latin typeface="Segoe"/>
                <a:ea typeface="ＭＳ ゴシック"/>
              </a:rPr>
            </a:br>
            <a:r>
              <a:rPr lang="en-US" sz="2000" b="0" i="0" u="none" strike="noStrike" baseline="0" smtClean="0">
                <a:latin typeface="Segoe"/>
                <a:ea typeface="ＭＳ ゴシック"/>
              </a:rPr>
              <a:t>active worksheet—not a </a:t>
            </a:r>
            <a:br>
              <a:rPr lang="en-US" sz="2000" b="0" i="0" u="none" strike="noStrike" baseline="0" smtClean="0">
                <a:latin typeface="Segoe"/>
                <a:ea typeface="ＭＳ ゴシック"/>
              </a:rPr>
            </a:br>
            <a:r>
              <a:rPr lang="en-US" sz="2000" b="0" i="0" u="none" strike="noStrike" baseline="0" smtClean="0">
                <a:latin typeface="Segoe"/>
                <a:ea typeface="ＭＳ ゴシック"/>
              </a:rPr>
              <a:t>new worksheet.</a:t>
            </a:r>
          </a:p>
          <a:p>
            <a:pPr lvl="1" rtl="0">
              <a:buAutoNum type="arabicPeriod" startAt="3"/>
            </a:pPr>
            <a:r>
              <a:rPr lang="en-US" sz="2000" b="0" i="0" u="none" strike="noStrike" baseline="0" smtClean="0">
                <a:latin typeface="Segoe"/>
                <a:ea typeface="ＭＳ ゴシック"/>
              </a:rPr>
              <a:t>Click </a:t>
            </a:r>
            <a:r>
              <a:rPr lang="en-US" sz="2000" b="1" i="0" u="none" strike="noStrike" baseline="0" smtClean="0">
                <a:latin typeface="Segoe"/>
                <a:ea typeface="ＭＳ ゴシック"/>
              </a:rPr>
              <a:t>Switch Windows</a:t>
            </a:r>
            <a:r>
              <a:rPr lang="en-US" sz="2000" b="0" i="0" u="none" strike="noStrike" baseline="0" smtClean="0">
                <a:latin typeface="Segoe"/>
                <a:ea typeface="ＭＳ ゴシック"/>
              </a:rPr>
              <a:t>. A </a:t>
            </a:r>
            <a:br>
              <a:rPr lang="en-US" sz="2000" b="0" i="0" u="none" strike="noStrike" baseline="0" smtClean="0">
                <a:latin typeface="Segoe"/>
                <a:ea typeface="ＭＳ ゴシック"/>
              </a:rPr>
            </a:br>
            <a:r>
              <a:rPr lang="en-US" sz="2000" b="0" i="0" u="none" strike="noStrike" baseline="0" smtClean="0">
                <a:latin typeface="Segoe"/>
                <a:ea typeface="ＭＳ ゴシック"/>
              </a:rPr>
              <a:t>drop-down list of all open </a:t>
            </a:r>
            <a:br>
              <a:rPr lang="en-US" sz="2000" b="0" i="0" u="none" strike="noStrike" baseline="0" smtClean="0">
                <a:latin typeface="Segoe"/>
                <a:ea typeface="ＭＳ ゴシック"/>
              </a:rPr>
            </a:br>
            <a:r>
              <a:rPr lang="en-US" sz="2000" b="0" i="0" u="none" strike="noStrike" baseline="0" smtClean="0">
                <a:latin typeface="Segoe"/>
                <a:ea typeface="ＭＳ ゴシック"/>
              </a:rPr>
              <a:t>windows appears. Book 1:2 is checked, which indicates that it is the active window.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pic>
        <p:nvPicPr>
          <p:cNvPr id="7" name="Picture 6" descr="01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00200"/>
            <a:ext cx="4075386" cy="3288800"/>
          </a:xfrm>
          <a:prstGeom prst="rect">
            <a:avLst/>
          </a:prstGeom>
        </p:spPr>
      </p:pic>
    </p:spTree>
    <p:extLst>
      <p:ext uri="{BB962C8B-B14F-4D97-AF65-F5344CB8AC3E}">
        <p14:creationId xmlns:p14="http://schemas.microsoft.com/office/powerpoint/2010/main" val="1154326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New Window</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Book 1:1</a:t>
            </a:r>
            <a:r>
              <a:rPr lang="en-US" b="0" i="0" u="none" strike="noStrike" baseline="0" smtClean="0">
                <a:latin typeface="Segoe"/>
                <a:ea typeface="ＭＳ ゴシック"/>
              </a:rPr>
              <a:t>. You now see the original view of the worksheet with cell A1 active.</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Switch Windows</a:t>
            </a:r>
            <a:r>
              <a:rPr lang="en-US" b="0" i="0" u="none" strike="noStrike" baseline="0" smtClean="0">
                <a:latin typeface="Segoe"/>
                <a:ea typeface="ＭＳ ゴシック"/>
              </a:rPr>
              <a:t> and make </a:t>
            </a:r>
            <a:r>
              <a:rPr lang="en-US" b="1" i="0" u="none" strike="noStrike" baseline="0" smtClean="0">
                <a:latin typeface="Segoe"/>
                <a:ea typeface="ＭＳ ゴシック"/>
              </a:rPr>
              <a:t>Book1:2</a:t>
            </a:r>
            <a:r>
              <a:rPr lang="en-US" b="0" i="0" u="none" strike="noStrike" baseline="0" smtClean="0">
                <a:latin typeface="Segoe"/>
                <a:ea typeface="ＭＳ ゴシック"/>
              </a:rPr>
              <a:t> active.</a:t>
            </a:r>
          </a:p>
          <a:p>
            <a:pPr lvl="1" rtl="0">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Close Window</a:t>
            </a:r>
            <a:r>
              <a:rPr lang="en-US" b="0" i="0" u="none" strike="noStrike" baseline="0" smtClean="0">
                <a:latin typeface="Segoe"/>
                <a:ea typeface="ＭＳ ゴシック"/>
              </a:rPr>
              <a:t> button (in the upper-right corner of the workbook window) to close Book1:2. The window closes, and Book1 in the title bar tells you that you are now looking at the only open view of the workbook.</a:t>
            </a:r>
          </a:p>
          <a:p>
            <a:pPr lvl="1">
              <a:buFont typeface="+mj-lt"/>
              <a:buAutoNum type="arabicPeriod" startAt="8"/>
            </a:pPr>
            <a:r>
              <a:rPr lang="en-US">
                <a:latin typeface="Segoe"/>
                <a:ea typeface="ＭＳ ゴシック"/>
              </a:rPr>
              <a:t>Click the </a:t>
            </a:r>
            <a:r>
              <a:rPr lang="en-US" b="1">
                <a:latin typeface="Segoe"/>
                <a:ea typeface="ＭＳ ゴシック"/>
              </a:rPr>
              <a:t>FILE</a:t>
            </a:r>
            <a:r>
              <a:rPr lang="en-US">
                <a:latin typeface="Segoe"/>
                <a:ea typeface="ＭＳ ゴシック"/>
              </a:rPr>
              <a:t> tab and then click </a:t>
            </a:r>
            <a:r>
              <a:rPr lang="en-US" b="1">
                <a:latin typeface="Segoe"/>
                <a:ea typeface="ＭＳ ゴシック"/>
              </a:rPr>
              <a:t>Close</a:t>
            </a:r>
            <a:r>
              <a:rPr lang="en-US">
                <a:latin typeface="Times New Roman"/>
                <a:ea typeface="ＭＳ ゴシック"/>
              </a:rPr>
              <a:t>.</a:t>
            </a:r>
          </a:p>
          <a:p>
            <a:pPr lvl="1">
              <a:buAutoNum type="arabicPeriod" startAt="8"/>
            </a:pPr>
            <a:r>
              <a:rPr lang="en-US">
                <a:latin typeface="Segoe"/>
                <a:ea typeface="ＭＳ ゴシック"/>
              </a:rPr>
              <a:t>When asked if you want to save the changes in Book1, click </a:t>
            </a:r>
            <a:r>
              <a:rPr lang="en-US" b="1">
                <a:latin typeface="Segoe"/>
                <a:ea typeface="ＭＳ ゴシック"/>
              </a:rPr>
              <a:t>Don’t Save</a:t>
            </a:r>
            <a:r>
              <a:rPr lang="en-US">
                <a:latin typeface="Times New Roman"/>
                <a:ea typeface="ＭＳ ゴシック"/>
              </a:rPr>
              <a:t>.</a:t>
            </a:r>
          </a:p>
          <a:p>
            <a:pPr marL="800100" lvl="1" indent="-342900">
              <a:buFont typeface="Arial"/>
              <a:buChar char="•"/>
            </a:pPr>
            <a:r>
              <a:rPr lang="en-US" b="1">
                <a:latin typeface="Segoe"/>
                <a:ea typeface="ＭＳ ゴシック"/>
              </a:rPr>
              <a:t>PAUSE. LEAVE</a:t>
            </a:r>
            <a:r>
              <a:rPr lang="en-US">
                <a:latin typeface="Segoe"/>
                <a:ea typeface="ＭＳ ゴシック"/>
              </a:rPr>
              <a:t> Excel open for the next exercise.</a:t>
            </a:r>
          </a:p>
          <a:p>
            <a:pPr lvl="1" rtl="0">
              <a:buAutoNum type="arabicPeriod" startAt="5"/>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115669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a:t>
            </a:r>
            <a:r>
              <a:rPr lang="en-US" b="0" i="0" u="none" strike="noStrike" baseline="0" smtClean="0">
                <a:solidFill>
                  <a:srgbClr val="0072C6"/>
                </a:solidFill>
                <a:latin typeface="Segoe"/>
                <a:ea typeface="ＭＳ ゴシック"/>
              </a:rPr>
              <a:t> </a:t>
            </a:r>
            <a:r>
              <a:rPr lang="en-US" b="0" i="0" u="none" strike="noStrike" baseline="0" smtClean="0">
                <a:latin typeface="Segoe"/>
                <a:ea typeface="ＭＳ ゴシック"/>
              </a:rPr>
              <a:t>Orientation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Because you can customize the ribbon and new options might appear such as the DEVELOPER, ADD-IN, and POWERPIVOT tabs depending on your setup, your screen might appear differently.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2534949"/>
            <a:ext cx="5588000" cy="3591846"/>
          </a:xfrm>
          <a:prstGeom prst="rect">
            <a:avLst/>
          </a:prstGeom>
        </p:spPr>
      </p:pic>
    </p:spTree>
    <p:extLst>
      <p:ext uri="{BB962C8B-B14F-4D97-AF65-F5344CB8AC3E}">
        <p14:creationId xmlns:p14="http://schemas.microsoft.com/office/powerpoint/2010/main" val="1511587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Working with an Existing Workbook</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Many workbooks require frequent updating. Workers frequently open an existing workbook, update information, and then save the workbook to be revised again later</a:t>
            </a:r>
            <a:r>
              <a:rPr lang="en-US" b="0" i="0" u="none" strike="noStrike" baseline="0" smtClean="0">
                <a:latin typeface="Times New Roman"/>
                <a:ea typeface="ＭＳ ゴシック"/>
              </a:rPr>
              <a:t>.</a:t>
            </a:r>
          </a:p>
          <a:p>
            <a:pPr lvl="0" rtl="0"/>
            <a:r>
              <a:rPr lang="en-US" b="0" i="0" u="none" strike="noStrike" baseline="0" smtClean="0">
                <a:latin typeface="Segoe"/>
                <a:ea typeface="ＭＳ ゴシック"/>
              </a:rPr>
              <a:t>Often, files are created by one person, and then used and/or updated by others. Filenames should reflect the type of data contained in the file. A descriptive filename lets you locate and retrieve files quickly. </a:t>
            </a:r>
          </a:p>
          <a:p>
            <a:pPr lvl="0" rtl="0"/>
            <a:r>
              <a:rPr lang="en-US" b="0" i="0" u="none" strike="noStrike" baseline="0" smtClean="0">
                <a:latin typeface="Segoe"/>
                <a:ea typeface="ＭＳ ゴシック"/>
              </a:rPr>
              <a:t>Filenames can be up to 255 characters long, including the filename extension. However, most workers use short descriptive filenames that clearly identify the content of the workbook.</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spTree>
    <p:extLst>
      <p:ext uri="{BB962C8B-B14F-4D97-AF65-F5344CB8AC3E}">
        <p14:creationId xmlns:p14="http://schemas.microsoft.com/office/powerpoint/2010/main" val="392205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Opening an Existing Workbook</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When you save an Excel 2013 file, the program automatically adds the .xlsx extension to the end of the file's name. This extension identifies the program in which the file can be opened (for example, .xlsx is the file extension used in Excel). </a:t>
            </a:r>
          </a:p>
          <a:p>
            <a:pPr lvl="0" rtl="0"/>
            <a:r>
              <a:rPr lang="en-US" b="0" i="0" u="none" strike="noStrike" baseline="0" smtClean="0">
                <a:latin typeface="Segoe"/>
                <a:ea typeface="ＭＳ ゴシック"/>
              </a:rPr>
              <a:t>To open a file, you must also identify the location (such as network or SkyDrive), drive, and folder that contain the file. In your local computer environment, your local drive is usually designated as C:. Network</a:t>
            </a:r>
            <a:r>
              <a:rPr lang="en-US" b="0" i="0" u="none" strike="noStrike" baseline="0" smtClean="0">
                <a:latin typeface="Times New Roman"/>
                <a:ea typeface="ＭＳ ゴシック"/>
              </a:rPr>
              <a:t>,</a:t>
            </a:r>
            <a:r>
              <a:rPr lang="en-US" b="0" i="0" u="none" strike="noStrike" baseline="0" smtClean="0">
                <a:latin typeface="Segoe"/>
                <a:ea typeface="ＭＳ ゴシック"/>
              </a:rPr>
              <a:t> or flash drives can have other letters such as E: or S:.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41</a:t>
            </a:fld>
            <a:endParaRPr lang="en-US" dirty="0"/>
          </a:p>
        </p:txBody>
      </p:sp>
    </p:spTree>
    <p:extLst>
      <p:ext uri="{BB962C8B-B14F-4D97-AF65-F5344CB8AC3E}">
        <p14:creationId xmlns:p14="http://schemas.microsoft.com/office/powerpoint/2010/main" val="1810487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an Existing Workbook</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1" i="0" u="none" strike="noStrike" baseline="0" smtClean="0">
                <a:latin typeface="Times New Roman"/>
                <a:ea typeface="ＭＳ ゴシック"/>
              </a:rPr>
              <a:t>.</a:t>
            </a:r>
            <a:r>
              <a:rPr lang="en-US" b="0" i="0" u="none" strike="noStrike" baseline="0" smtClean="0">
                <a:latin typeface="Segoe"/>
                <a:ea typeface="ＭＳ ゴシック"/>
              </a:rPr>
              <a:t> In this exercise, you use commands on the FILE tab to find and open an existing workbook. </a:t>
            </a:r>
          </a:p>
          <a:p>
            <a:pPr lvl="1" rtl="0"/>
            <a:r>
              <a:rPr lang="en-US" b="0" i="0" u="none" strike="noStrike" baseline="0" smtClean="0">
                <a:latin typeface="Segoe"/>
                <a:ea typeface="ＭＳ ゴシック"/>
              </a:rPr>
              <a:t>In Excel, 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Open</a:t>
            </a:r>
            <a:r>
              <a:rPr lang="en-US" b="0" i="0" u="none" strike="noStrike" baseline="0" smtClean="0">
                <a:latin typeface="Segoe"/>
                <a:ea typeface="ＭＳ ゴシック"/>
              </a:rPr>
              <a:t>. Documents you recently created or edited appear in the right pane, in the Recent Workbooks area.</a:t>
            </a:r>
          </a:p>
          <a:p>
            <a:pPr lvl="1" rtl="0"/>
            <a:r>
              <a:rPr lang="en-US" b="0" i="0" u="none" strike="noStrike" baseline="0" smtClean="0">
                <a:latin typeface="Segoe"/>
                <a:ea typeface="ＭＳ ゴシック"/>
              </a:rPr>
              <a:t>Click </a:t>
            </a:r>
            <a:r>
              <a:rPr lang="en-US" b="1" i="0" u="none" strike="noStrike" baseline="0" smtClean="0">
                <a:latin typeface="Segoe"/>
                <a:ea typeface="ＭＳ ゴシック"/>
              </a:rPr>
              <a:t>Computer</a:t>
            </a:r>
            <a:r>
              <a:rPr lang="en-US" b="0" i="0" u="none" strike="noStrike" baseline="0" smtClean="0">
                <a:latin typeface="Segoe"/>
                <a:ea typeface="ＭＳ ゴシック"/>
              </a:rPr>
              <a:t> and then click </a:t>
            </a:r>
            <a:r>
              <a:rPr lang="en-US" b="1" i="0" u="none" strike="noStrike" baseline="0" smtClean="0">
                <a:latin typeface="Segoe"/>
                <a:ea typeface="ＭＳ ゴシック"/>
              </a:rPr>
              <a:t>Browse</a:t>
            </a:r>
            <a:r>
              <a:rPr lang="en-US" b="0" i="0" u="none" strike="noStrike" baseline="0" smtClean="0">
                <a:latin typeface="Segoe"/>
                <a:ea typeface="ＭＳ ゴシック"/>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42</a:t>
            </a:fld>
            <a:endParaRPr lang="en-US" dirty="0"/>
          </a:p>
        </p:txBody>
      </p:sp>
    </p:spTree>
    <p:extLst>
      <p:ext uri="{BB962C8B-B14F-4D97-AF65-F5344CB8AC3E}">
        <p14:creationId xmlns:p14="http://schemas.microsoft.com/office/powerpoint/2010/main" val="354103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an Existing Workbook</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In the Open dialog box, choose the location for the WileyPLUS files. </a:t>
            </a:r>
          </a:p>
          <a:p>
            <a:pPr lvl="1" rtl="0">
              <a:buFont typeface="+mj-lt"/>
              <a:buAutoNum type="arabicPeriod" startAt="3"/>
            </a:pPr>
            <a:r>
              <a:rPr lang="en-US" sz="2000" b="0" i="0" u="none" strike="noStrike" baseline="0" smtClean="0">
                <a:latin typeface="Segoe"/>
                <a:ea typeface="ＭＳ ゴシック"/>
              </a:rPr>
              <a:t>Select </a:t>
            </a:r>
            <a:r>
              <a:rPr lang="en-US" sz="2000" b="1" i="1" u="none" strike="noStrike" baseline="0" smtClean="0">
                <a:latin typeface="Segoe"/>
                <a:ea typeface="ＭＳ ゴシック"/>
              </a:rPr>
              <a:t>01 Contoso </a:t>
            </a:r>
            <a:br>
              <a:rPr lang="en-US" sz="2000" b="1" i="1" u="none" strike="noStrike" baseline="0" smtClean="0">
                <a:latin typeface="Segoe"/>
                <a:ea typeface="ＭＳ ゴシック"/>
              </a:rPr>
            </a:br>
            <a:r>
              <a:rPr lang="en-US" sz="2000" b="1" i="1" u="none" strike="noStrike" baseline="0" smtClean="0">
                <a:latin typeface="Segoe"/>
                <a:ea typeface="ＭＳ ゴシック"/>
              </a:rPr>
              <a:t>Employee Info </a:t>
            </a:r>
            <a:br>
              <a:rPr lang="en-US" sz="2000" b="1" i="1" u="none" strike="noStrike" baseline="0" smtClean="0">
                <a:latin typeface="Segoe"/>
                <a:ea typeface="ＭＳ ゴシック"/>
              </a:rPr>
            </a:br>
            <a:r>
              <a:rPr lang="en-US" sz="2000" b="0" i="0" u="none" strike="noStrike" baseline="0" smtClean="0">
                <a:latin typeface="Segoe"/>
                <a:ea typeface="ＭＳ ゴシック"/>
              </a:rPr>
              <a:t>from the listed </a:t>
            </a:r>
            <a:br>
              <a:rPr lang="en-US" sz="2000" b="0" i="0" u="none" strike="noStrike" baseline="0" smtClean="0">
                <a:latin typeface="Segoe"/>
                <a:ea typeface="ＭＳ ゴシック"/>
              </a:rPr>
            </a:br>
            <a:r>
              <a:rPr lang="en-US" sz="2000" b="0" i="0" u="none" strike="noStrike" baseline="0" smtClean="0">
                <a:latin typeface="Segoe"/>
                <a:ea typeface="ＭＳ ゴシック"/>
              </a:rPr>
              <a:t>files, and then </a:t>
            </a:r>
            <a:br>
              <a:rPr lang="en-US" sz="2000" b="0" i="0" u="none" strike="noStrike" baseline="0" smtClean="0">
                <a:latin typeface="Segoe"/>
                <a:ea typeface="ＭＳ ゴシック"/>
              </a:rPr>
            </a:br>
            <a:r>
              <a:rPr lang="en-US" sz="2000" b="0" i="0" u="none" strike="noStrike" baseline="0" smtClean="0">
                <a:latin typeface="Segoe"/>
                <a:ea typeface="ＭＳ ゴシック"/>
              </a:rPr>
              <a:t>click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The file </a:t>
            </a:r>
            <a:br>
              <a:rPr lang="en-US" sz="2000" b="0" i="0" u="none" strike="noStrike" baseline="0" smtClean="0">
                <a:latin typeface="Segoe"/>
                <a:ea typeface="ＭＳ ゴシック"/>
              </a:rPr>
            </a:br>
            <a:r>
              <a:rPr lang="en-US" sz="2000" b="0" i="0" u="none" strike="noStrike" baseline="0" smtClean="0">
                <a:latin typeface="Segoe"/>
                <a:ea typeface="ＭＳ ゴシック"/>
              </a:rPr>
              <a:t>opens as shown </a:t>
            </a:r>
            <a:br>
              <a:rPr lang="en-US" sz="2000" b="0" i="0" u="none" strike="noStrike" baseline="0" smtClean="0">
                <a:latin typeface="Segoe"/>
                <a:ea typeface="ＭＳ ゴシック"/>
              </a:rPr>
            </a:br>
            <a:r>
              <a:rPr lang="en-US" sz="2000" b="0" i="0" u="none" strike="noStrike" baseline="0" smtClean="0">
                <a:latin typeface="Segoe"/>
                <a:ea typeface="ＭＳ ゴシック"/>
              </a:rPr>
              <a:t>at right, with the </a:t>
            </a:r>
            <a:br>
              <a:rPr lang="en-US" sz="2000" b="0" i="0" u="none" strike="noStrike" baseline="0" smtClean="0">
                <a:latin typeface="Segoe"/>
                <a:ea typeface="ＭＳ ゴシック"/>
              </a:rPr>
            </a:br>
            <a:r>
              <a:rPr lang="en-US" sz="2000" b="0" i="0" u="none" strike="noStrike" baseline="0" smtClean="0">
                <a:latin typeface="Segoe"/>
                <a:ea typeface="ＭＳ ゴシック"/>
              </a:rPr>
              <a:t>workbook name </a:t>
            </a:r>
            <a:br>
              <a:rPr lang="en-US" sz="2000" b="0" i="0" u="none" strike="noStrike" baseline="0" smtClean="0">
                <a:latin typeface="Segoe"/>
                <a:ea typeface="ＭＳ ゴシック"/>
              </a:rPr>
            </a:br>
            <a:r>
              <a:rPr lang="en-US" sz="2000" b="0" i="0" u="none" strike="noStrike" baseline="0" smtClean="0">
                <a:latin typeface="Segoe"/>
                <a:ea typeface="ＭＳ ゴシック"/>
              </a:rPr>
              <a:t>displayed in the </a:t>
            </a:r>
            <a:br>
              <a:rPr lang="en-US" sz="2000" b="0" i="0" u="none" strike="noStrike" baseline="0" smtClean="0">
                <a:latin typeface="Segoe"/>
                <a:ea typeface="ＭＳ ゴシック"/>
              </a:rPr>
            </a:br>
            <a:r>
              <a:rPr lang="en-US" sz="2000" b="0" i="0" u="none" strike="noStrike" baseline="0" smtClean="0">
                <a:latin typeface="Segoe"/>
                <a:ea typeface="ＭＳ ゴシック"/>
              </a:rPr>
              <a:t>title bar.</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43</a:t>
            </a:fld>
            <a:endParaRPr lang="en-US" dirty="0"/>
          </a:p>
        </p:txBody>
      </p:sp>
      <p:pic>
        <p:nvPicPr>
          <p:cNvPr id="7" name="Picture 6" descr="0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209800"/>
            <a:ext cx="4771696" cy="3847908"/>
          </a:xfrm>
          <a:prstGeom prst="rect">
            <a:avLst/>
          </a:prstGeom>
        </p:spPr>
      </p:pic>
    </p:spTree>
    <p:extLst>
      <p:ext uri="{BB962C8B-B14F-4D97-AF65-F5344CB8AC3E}">
        <p14:creationId xmlns:p14="http://schemas.microsoft.com/office/powerpoint/2010/main" val="1017044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an Existing Workbook</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FILE </a:t>
            </a:r>
            <a:r>
              <a:rPr lang="en-US" b="0" i="0" u="none" strike="noStrike" baseline="0" smtClean="0">
                <a:latin typeface="Segoe"/>
                <a:ea typeface="ＭＳ ゴシック"/>
              </a:rPr>
              <a:t>tab, and then click </a:t>
            </a:r>
            <a:r>
              <a:rPr lang="en-US" b="1" i="0" u="none" strike="noStrike" baseline="0" smtClean="0">
                <a:latin typeface="Segoe"/>
                <a:ea typeface="ＭＳ ゴシック"/>
              </a:rPr>
              <a:t>Close</a:t>
            </a:r>
            <a:r>
              <a:rPr lang="en-US" b="0" i="0" u="none" strike="noStrike" baseline="0" smtClean="0">
                <a:latin typeface="Segoe"/>
                <a:ea typeface="ＭＳ ゴシック"/>
              </a:rPr>
              <a:t> to close the Employee workbook.</a:t>
            </a:r>
          </a:p>
          <a:p>
            <a:pPr marL="800100" lvl="1" indent="-342900" rtl="0">
              <a:buFont typeface="Arial"/>
              <a:buChar char="•"/>
            </a:pPr>
            <a:r>
              <a:rPr lang="en-US" b="1" i="0" u="none" strike="noStrike" baseline="0" smtClean="0">
                <a:latin typeface="Segoe"/>
                <a:ea typeface="ＭＳ ゴシック"/>
              </a:rPr>
              <a:t>PAUSE. LEAVE</a:t>
            </a:r>
            <a:r>
              <a:rPr lang="en-US" b="0" i="0" u="none" strike="noStrike" baseline="0" smtClean="0">
                <a:latin typeface="Segoe"/>
                <a:ea typeface="ＭＳ ゴシック"/>
              </a:rPr>
              <a:t> Excel open for the next exercise.</a:t>
            </a:r>
          </a:p>
          <a:p>
            <a:pPr lvl="0" rtl="0"/>
            <a:r>
              <a:rPr lang="en-US" b="0" i="0" u="none" strike="noStrike" baseline="0" smtClean="0">
                <a:latin typeface="Segoe"/>
                <a:ea typeface="ＭＳ ゴシック"/>
              </a:rPr>
              <a:t>If you are familiar with Microsoft Word, you know that when you open a file, the program places your cursor and screen display at the beginning of the document. </a:t>
            </a:r>
          </a:p>
          <a:p>
            <a:pPr lvl="0" rtl="0"/>
            <a:r>
              <a:rPr lang="en-US" b="0" i="0" u="none" strike="noStrike" baseline="0" smtClean="0">
                <a:latin typeface="Segoe"/>
                <a:ea typeface="ＭＳ ゴシック"/>
              </a:rPr>
              <a:t>When you open an Excel workbook, however, the active cell is the same one that was active when you last saved the file.</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44</a:t>
            </a:fld>
            <a:endParaRPr lang="en-US" dirty="0"/>
          </a:p>
        </p:txBody>
      </p:sp>
    </p:spTree>
    <p:extLst>
      <p:ext uri="{BB962C8B-B14F-4D97-AF65-F5344CB8AC3E}">
        <p14:creationId xmlns:p14="http://schemas.microsoft.com/office/powerpoint/2010/main" val="2238090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Opening a Workbook from Your SkyDrive</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SkyDrive is a Microsoft feature that allows you to work with files in the Cloud—a location that is available from any computer in the world as long as you have an Internet connection. </a:t>
            </a:r>
          </a:p>
          <a:p>
            <a:pPr lvl="0" rtl="0"/>
            <a:r>
              <a:rPr lang="en-US" b="0" i="0" u="none" strike="noStrike" baseline="0" smtClean="0">
                <a:latin typeface="Segoe"/>
                <a:ea typeface="ＭＳ ゴシック"/>
              </a:rPr>
              <a:t>When Office 2013 is installed, you have an option of installing SkyDrive or you can go to the Microsoft.com site, search for SkyDrive download, and install it at a different time.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45</a:t>
            </a:fld>
            <a:endParaRPr lang="en-US" dirty="0"/>
          </a:p>
        </p:txBody>
      </p:sp>
    </p:spTree>
    <p:extLst>
      <p:ext uri="{BB962C8B-B14F-4D97-AF65-F5344CB8AC3E}">
        <p14:creationId xmlns:p14="http://schemas.microsoft.com/office/powerpoint/2010/main" val="4108931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Workbook from Your SkyDrive</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a:t>
            </a:r>
            <a:r>
              <a:rPr lang="en-US" sz="2000" b="0" i="0" u="none" strike="noStrike" baseline="0" smtClean="0">
                <a:latin typeface="Segoe"/>
                <a:ea typeface="ＭＳ ゴシック"/>
              </a:rPr>
              <a:t> Excel should be open. You need to have a SkyDrive account for this section.</a:t>
            </a:r>
          </a:p>
          <a:p>
            <a:pPr lvl="1" rtl="0"/>
            <a:r>
              <a:rPr lang="en-US" sz="2000" b="0" i="0" u="none" strike="noStrike" baseline="0" smtClean="0">
                <a:latin typeface="Segoe"/>
                <a:ea typeface="ＭＳ ゴシック"/>
              </a:rPr>
              <a:t>Clicks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a:t>
            </a:r>
          </a:p>
          <a:p>
            <a:pPr lvl="1" rtl="0"/>
            <a:r>
              <a:rPr lang="en-US" sz="2000" b="0" i="0" u="none" strike="noStrike" baseline="0" smtClean="0">
                <a:latin typeface="Segoe"/>
                <a:ea typeface="ＭＳ ゴシック"/>
              </a:rPr>
              <a:t>If it is not selected, click </a:t>
            </a:r>
            <a:r>
              <a:rPr lang="en-US" sz="2000" b="1" i="0" u="none" strike="noStrike" baseline="0" smtClean="0">
                <a:latin typeface="Segoe"/>
                <a:ea typeface="ＭＳ ゴシック"/>
              </a:rPr>
              <a:t>Open</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If you do not have SkyDrive installed, click </a:t>
            </a:r>
            <a:r>
              <a:rPr lang="en-US" sz="2000" b="1" i="0" u="none" strike="noStrike" baseline="0" smtClean="0">
                <a:latin typeface="Segoe"/>
                <a:ea typeface="ＭＳ ゴシック"/>
              </a:rPr>
              <a:t>+ Add a Place</a:t>
            </a:r>
            <a:r>
              <a:rPr lang="en-US" sz="2000" b="0" i="0" u="none" strike="noStrike" baseline="0" smtClean="0">
                <a:latin typeface="Segoe"/>
                <a:ea typeface="ＭＳ ゴシック"/>
              </a:rPr>
              <a:t> (below), click </a:t>
            </a:r>
            <a:r>
              <a:rPr lang="en-US" sz="2000" b="1" i="0" u="none" strike="noStrike" baseline="0" smtClean="0">
                <a:latin typeface="Segoe"/>
                <a:ea typeface="ＭＳ ゴシック"/>
              </a:rPr>
              <a:t>SkyDrive</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go through the steps on the screen.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46</a:t>
            </a:fld>
            <a:endParaRPr lang="en-US" dirty="0"/>
          </a:p>
        </p:txBody>
      </p:sp>
      <p:pic>
        <p:nvPicPr>
          <p:cNvPr id="7" name="Picture 6" descr="0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628" y="3649718"/>
            <a:ext cx="5763172" cy="2522482"/>
          </a:xfrm>
          <a:prstGeom prst="rect">
            <a:avLst/>
          </a:prstGeom>
        </p:spPr>
      </p:pic>
    </p:spTree>
    <p:extLst>
      <p:ext uri="{BB962C8B-B14F-4D97-AF65-F5344CB8AC3E}">
        <p14:creationId xmlns:p14="http://schemas.microsoft.com/office/powerpoint/2010/main" val="1322469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Workbook from Your SkyDrive</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[Your Name] SkyDrive</a:t>
            </a:r>
            <a:r>
              <a:rPr lang="en-US" b="0" i="0" u="none" strike="noStrike" baseline="0" smtClean="0">
                <a:latin typeface="Segoe"/>
                <a:ea typeface="ＭＳ ゴシック"/>
              </a:rPr>
              <a:t> and then click </a:t>
            </a:r>
            <a:r>
              <a:rPr lang="en-US" b="1" i="0" u="none" strike="noStrike" baseline="0" smtClean="0">
                <a:latin typeface="Segoe"/>
                <a:ea typeface="ＭＳ ゴシック"/>
              </a:rPr>
              <a:t>Browse</a:t>
            </a:r>
            <a:r>
              <a:rPr lang="en-US" b="0" i="0" u="none" strike="noStrike" baseline="0" smtClean="0">
                <a:latin typeface="Segoe"/>
                <a:ea typeface="ＭＳ ゴシック"/>
              </a:rPr>
              <a:t>. </a:t>
            </a:r>
          </a:p>
          <a:p>
            <a:pPr lvl="1" rtl="0">
              <a:buAutoNum type="arabicPeriod" startAt="4"/>
            </a:pPr>
            <a:r>
              <a:rPr lang="en-US" b="0" i="0" u="none" strike="noStrike" baseline="0" smtClean="0">
                <a:latin typeface="Segoe"/>
                <a:ea typeface="ＭＳ ゴシック"/>
              </a:rPr>
              <a:t>If you have folders on the SkyDrive, double-click the folder where the file is located</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If there are subfolders, double-click on the subfolder</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Continue to navigate to the folder where the file is located and click on the file name</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Open</a:t>
            </a:r>
            <a:r>
              <a:rPr lang="en-US" b="0" i="0" u="none" strike="noStrike" baseline="0" smtClean="0">
                <a:latin typeface="Segoe"/>
                <a:ea typeface="ＭＳ ゴシック"/>
              </a:rPr>
              <a:t>. The file will be displayed.</a:t>
            </a:r>
          </a:p>
          <a:p>
            <a:pPr marL="800100" lvl="1" indent="-342900" rtl="0">
              <a:buFont typeface="Arial"/>
              <a:buChar char="•"/>
            </a:pPr>
            <a:r>
              <a:rPr lang="en-US" b="1" i="0" u="none" strike="noStrike" baseline="0" smtClean="0">
                <a:latin typeface="Segoe"/>
                <a:ea typeface="ＭＳ ゴシック"/>
              </a:rPr>
              <a:t>CLOSE</a:t>
            </a:r>
            <a:r>
              <a:rPr lang="en-US" b="0" i="0" u="none" strike="noStrike" baseline="0" smtClean="0">
                <a:latin typeface="Segoe"/>
                <a:ea typeface="ＭＳ ゴシック"/>
              </a:rPr>
              <a:t> the file and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47</a:t>
            </a:fld>
            <a:endParaRPr lang="en-US" dirty="0"/>
          </a:p>
        </p:txBody>
      </p:sp>
    </p:spTree>
    <p:extLst>
      <p:ext uri="{BB962C8B-B14F-4D97-AF65-F5344CB8AC3E}">
        <p14:creationId xmlns:p14="http://schemas.microsoft.com/office/powerpoint/2010/main" val="3878505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Navigating a Worksheet</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An Excel worksheet can contain more than one million rows and more than sixteen thousand columns. </a:t>
            </a:r>
          </a:p>
          <a:p>
            <a:pPr lvl="0" rtl="0"/>
            <a:r>
              <a:rPr lang="en-US" b="0" i="0" u="none" strike="noStrike" baseline="0" smtClean="0">
                <a:latin typeface="Segoe"/>
                <a:ea typeface="ＭＳ ゴシック"/>
              </a:rPr>
              <a:t>There are several ways to move through worksheets that contain numerous rows and columns. </a:t>
            </a:r>
          </a:p>
          <a:p>
            <a:pPr lvl="0" rtl="0"/>
            <a:r>
              <a:rPr lang="en-US" b="0" i="0" u="none" strike="noStrike" baseline="0" smtClean="0">
                <a:latin typeface="Segoe"/>
                <a:ea typeface="ＭＳ ゴシック"/>
              </a:rPr>
              <a:t>You can use the arrow keys, the scrollbars, or the mouse to navigate through a worksheet.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48</a:t>
            </a:fld>
            <a:endParaRPr lang="en-US" dirty="0"/>
          </a:p>
        </p:txBody>
      </p:sp>
    </p:spTree>
    <p:extLst>
      <p:ext uri="{BB962C8B-B14F-4D97-AF65-F5344CB8AC3E}">
        <p14:creationId xmlns:p14="http://schemas.microsoft.com/office/powerpoint/2010/main" val="2873488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a Worksheet</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Click the FILE tab, and then click Open. In the Recent Workbooks area</a:t>
            </a:r>
            <a:r>
              <a:rPr lang="en-US" b="0" i="0" u="none" strike="noStrike" baseline="0" smtClean="0">
                <a:latin typeface="Times New Roman"/>
                <a:ea typeface="ＭＳ ゴシック"/>
              </a:rPr>
              <a:t>,</a:t>
            </a:r>
            <a:r>
              <a:rPr lang="en-US" b="0" i="0" u="none" strike="noStrike" baseline="0" smtClean="0">
                <a:latin typeface="Segoe"/>
                <a:ea typeface="ＭＳ ゴシック"/>
              </a:rPr>
              <a:t> click</a:t>
            </a:r>
            <a:r>
              <a:rPr lang="en-US" b="1" i="1" u="none" strike="noStrike" baseline="0" smtClean="0">
                <a:latin typeface="Segoe"/>
                <a:ea typeface="ＭＳ ゴシック"/>
              </a:rPr>
              <a:t> 01 Contoso Employee Info </a:t>
            </a:r>
            <a:r>
              <a:rPr lang="en-US" b="0" i="0" u="none" strike="noStrike" baseline="0" smtClean="0">
                <a:latin typeface="Segoe"/>
                <a:ea typeface="ＭＳ ゴシック"/>
              </a:rPr>
              <a:t>or go to the class folder and open this file.</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Ctrl + End</a:t>
            </a:r>
            <a:r>
              <a:rPr lang="en-US" b="0" i="0" u="none" strike="noStrike" baseline="0" smtClean="0">
                <a:latin typeface="Segoe"/>
                <a:ea typeface="ＭＳ ゴシック"/>
              </a:rPr>
              <a:t> to move to the end of the document (cell D27).</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Segoe"/>
                <a:ea typeface="ＭＳ ゴシック"/>
              </a:rPr>
              <a:t> to move to the beginning of the document (cell A1).</a:t>
            </a:r>
          </a:p>
          <a:p>
            <a:pPr lvl="1" rtl="0"/>
            <a:r>
              <a:rPr lang="en-US" b="0" i="0" u="none" strike="noStrike" baseline="0" smtClean="0">
                <a:latin typeface="Segoe"/>
                <a:ea typeface="ＭＳ ゴシック"/>
              </a:rPr>
              <a:t>Click in the </a:t>
            </a:r>
            <a:r>
              <a:rPr lang="en-US" b="1" i="0" u="none" strike="noStrike" baseline="0" smtClean="0">
                <a:latin typeface="Segoe"/>
                <a:ea typeface="ＭＳ ゴシック"/>
              </a:rPr>
              <a:t>Name Box</a:t>
            </a:r>
            <a:r>
              <a:rPr lang="en-US" b="0" i="0" u="none" strike="noStrike" baseline="0" smtClean="0">
                <a:latin typeface="Segoe"/>
                <a:ea typeface="ＭＳ ゴシック"/>
              </a:rPr>
              <a:t>, type </a:t>
            </a:r>
            <a:r>
              <a:rPr lang="en-US" b="1" i="0" u="none" strike="noStrike" baseline="0" smtClean="0">
                <a:latin typeface="Segoe"/>
                <a:ea typeface="ＭＳ ゴシック"/>
              </a:rPr>
              <a:t>A3</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to make the cell active.</a:t>
            </a:r>
          </a:p>
          <a:p>
            <a:pPr lvl="1">
              <a:buFont typeface="+mj-lt"/>
              <a:buAutoNum type="arabicPeriod" startAt="4"/>
            </a:pPr>
            <a:r>
              <a:rPr lang="en-US">
                <a:latin typeface="Segoe"/>
                <a:ea typeface="ＭＳ ゴシック"/>
              </a:rPr>
              <a:t>Press </a:t>
            </a:r>
            <a:r>
              <a:rPr lang="en-US" b="1">
                <a:latin typeface="Segoe"/>
                <a:ea typeface="ＭＳ ゴシック"/>
              </a:rPr>
              <a:t>Ctrl + Down Arrow</a:t>
            </a:r>
            <a:r>
              <a:rPr lang="en-US">
                <a:latin typeface="Segoe"/>
                <a:ea typeface="ＭＳ ゴシック"/>
              </a:rPr>
              <a:t> to go to the last row of data (cell A27).</a:t>
            </a:r>
          </a:p>
          <a:p>
            <a:pPr lvl="1">
              <a:buAutoNum type="arabicPeriod" startAt="4"/>
            </a:pPr>
            <a:r>
              <a:rPr lang="en-US">
                <a:latin typeface="Segoe"/>
                <a:ea typeface="ＭＳ ゴシック"/>
              </a:rPr>
              <a:t>Press </a:t>
            </a:r>
            <a:r>
              <a:rPr lang="en-US" b="1">
                <a:latin typeface="Segoe"/>
                <a:ea typeface="ＭＳ ゴシック"/>
              </a:rPr>
              <a:t>Ctrl + Right Arrow</a:t>
            </a:r>
            <a:r>
              <a:rPr lang="en-US">
                <a:latin typeface="Segoe"/>
                <a:ea typeface="ＭＳ ゴシック"/>
              </a:rPr>
              <a:t>. Cell D27, the last column in the range of data, becomes the active cell. </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49</a:t>
            </a:fld>
            <a:endParaRPr lang="en-US" dirty="0"/>
          </a:p>
        </p:txBody>
      </p:sp>
    </p:spTree>
    <p:extLst>
      <p:ext uri="{BB962C8B-B14F-4D97-AF65-F5344CB8AC3E}">
        <p14:creationId xmlns:p14="http://schemas.microsoft.com/office/powerpoint/2010/main" val="1512420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Starting Excel</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open Microsoft Excel 2013 in Windows 8 by moving to the bottom left corner of your screen, clicking on Start, right-clicking a blank area of the Start screen, clicking All apps, and clicking Excel 2013.</a:t>
            </a:r>
          </a:p>
          <a:p>
            <a:pPr lvl="0" rtl="0"/>
            <a:r>
              <a:rPr lang="en-US" b="0" i="0" u="none" strike="noStrike" baseline="0" smtClean="0">
                <a:latin typeface="Segoe"/>
                <a:ea typeface="ＭＳ ゴシック"/>
              </a:rPr>
              <a:t>Excel opens to a list of templates and in most cases you choose Blank workbook or open a previous file. </a:t>
            </a:r>
          </a:p>
          <a:p>
            <a:pPr lvl="0" rtl="0"/>
            <a:r>
              <a:rPr lang="en-US" b="0" i="0" u="none" strike="noStrike" baseline="0" smtClean="0">
                <a:latin typeface="Segoe"/>
                <a:ea typeface="ＭＳ ゴシック"/>
              </a:rPr>
              <a:t>A </a:t>
            </a:r>
            <a:r>
              <a:rPr lang="en-US" b="1" i="1" u="none" strike="noStrike" baseline="0" smtClean="0">
                <a:latin typeface="Segoe"/>
                <a:ea typeface="ＭＳ ゴシック"/>
              </a:rPr>
              <a:t>workbook</a:t>
            </a:r>
            <a:r>
              <a:rPr lang="en-US" b="0" i="0" u="none" strike="noStrike" baseline="0" smtClean="0">
                <a:latin typeface="Segoe"/>
                <a:ea typeface="ＭＳ ゴシック"/>
              </a:rPr>
              <a:t>, or spreadsheet file, is shown on</a:t>
            </a:r>
            <a:r>
              <a:rPr lang="en-US" b="0" i="0" u="none" strike="noStrike" smtClean="0">
                <a:latin typeface="Segoe"/>
                <a:ea typeface="ＭＳ ゴシック"/>
              </a:rPr>
              <a:t> the previous slide</a:t>
            </a:r>
            <a:r>
              <a:rPr lang="en-US" b="0" i="0" u="none" strike="noStrike" baseline="0" smtClean="0">
                <a:latin typeface="Segoe"/>
                <a:ea typeface="ＭＳ ゴシック"/>
              </a:rPr>
              <a:t>. Think of a workbook as a physical book with many pages.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1173532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a Worksheet</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Ctrl + Down Arrow</a:t>
            </a:r>
            <a:r>
              <a:rPr lang="en-US" b="0" i="0" u="none" strike="noStrike" baseline="0" smtClean="0">
                <a:latin typeface="Times New Roman"/>
                <a:ea typeface="ＭＳ ゴシック"/>
              </a:rPr>
              <a:t>.</a:t>
            </a:r>
            <a:r>
              <a:rPr lang="en-US" b="0" i="0" u="none" strike="noStrike" baseline="0" smtClean="0">
                <a:latin typeface="Segoe"/>
                <a:ea typeface="ＭＳ ゴシック"/>
              </a:rPr>
              <a:t> The last possible row in the worksheet displays.</a:t>
            </a:r>
          </a:p>
          <a:p>
            <a:pPr lvl="1" rtl="0">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Times New Roman"/>
                <a:ea typeface="ＭＳ ゴシック"/>
              </a:rPr>
              <a:t>.</a:t>
            </a:r>
          </a:p>
          <a:p>
            <a:pPr lvl="1">
              <a:buFont typeface="+mj-lt"/>
              <a:buAutoNum type="arabicPeriod" startAt="8"/>
            </a:pPr>
            <a:r>
              <a:rPr lang="en-US">
                <a:latin typeface="Segoe"/>
                <a:ea typeface="ＭＳ ゴシック"/>
              </a:rPr>
              <a:t>Press </a:t>
            </a:r>
            <a:r>
              <a:rPr lang="en-US" b="1">
                <a:latin typeface="Segoe"/>
                <a:ea typeface="ＭＳ ゴシック"/>
              </a:rPr>
              <a:t>Scroll Lock</a:t>
            </a:r>
            <a:r>
              <a:rPr lang="en-US">
                <a:latin typeface="Times New Roman"/>
                <a:ea typeface="ＭＳ ゴシック"/>
              </a:rPr>
              <a:t>.</a:t>
            </a:r>
            <a:r>
              <a:rPr lang="en-US">
                <a:latin typeface="Segoe"/>
                <a:ea typeface="ＭＳ ゴシック"/>
              </a:rPr>
              <a:t> Then press the </a:t>
            </a:r>
            <a:r>
              <a:rPr lang="en-US" b="1">
                <a:latin typeface="Segoe"/>
                <a:ea typeface="ＭＳ ゴシック"/>
              </a:rPr>
              <a:t>Right Arrow</a:t>
            </a:r>
            <a:r>
              <a:rPr lang="en-US">
                <a:latin typeface="Segoe"/>
                <a:ea typeface="ＭＳ ゴシック"/>
              </a:rPr>
              <a:t> key. This moves the active column one column to the right</a:t>
            </a:r>
            <a:r>
              <a:rPr lang="en-US">
                <a:latin typeface="Times New Roman"/>
                <a:ea typeface="ＭＳ ゴシック"/>
              </a:rPr>
              <a:t>,</a:t>
            </a:r>
            <a:r>
              <a:rPr lang="en-US">
                <a:latin typeface="Segoe"/>
                <a:ea typeface="ＭＳ ゴシック"/>
              </a:rPr>
              <a:t> and the whole worksheet moves.</a:t>
            </a:r>
          </a:p>
          <a:p>
            <a:pPr lvl="1">
              <a:buAutoNum type="arabicPeriod" startAt="8"/>
            </a:pPr>
            <a:r>
              <a:rPr lang="en-US">
                <a:latin typeface="Segoe"/>
                <a:ea typeface="ＭＳ ゴシック"/>
              </a:rPr>
              <a:t>Use the vertical scroll bar to navigate from the beginning to the end of the data.</a:t>
            </a:r>
          </a:p>
          <a:p>
            <a:pPr lvl="1">
              <a:buAutoNum type="arabicPeriod" startAt="8"/>
            </a:pPr>
            <a:r>
              <a:rPr lang="en-US">
                <a:latin typeface="Segoe"/>
                <a:ea typeface="ＭＳ ゴシック"/>
              </a:rPr>
              <a:t>If your mouse has a wheel button, roll the wheel button forward and back to quickly scroll through the worksheet.</a:t>
            </a:r>
          </a:p>
          <a:p>
            <a:pPr marL="800100" lvl="1" indent="-342900">
              <a:buFont typeface="Arial"/>
              <a:buChar char="•"/>
            </a:pPr>
            <a:r>
              <a:rPr lang="en-US" b="1">
                <a:latin typeface="Segoe"/>
                <a:ea typeface="ＭＳ ゴシック"/>
              </a:rPr>
              <a:t>PAUSE.</a:t>
            </a:r>
            <a:r>
              <a:rPr lang="en-US">
                <a:latin typeface="Segoe"/>
                <a:ea typeface="ＭＳ ゴシック"/>
              </a:rPr>
              <a:t> Press </a:t>
            </a:r>
            <a:r>
              <a:rPr lang="en-US" b="1">
                <a:latin typeface="Segoe"/>
                <a:ea typeface="ＭＳ ゴシック"/>
              </a:rPr>
              <a:t>Scroll Lock</a:t>
            </a:r>
            <a:r>
              <a:rPr lang="en-US">
                <a:latin typeface="Segoe"/>
                <a:ea typeface="ＭＳ ゴシック"/>
              </a:rPr>
              <a:t> again to turn it off. </a:t>
            </a:r>
            <a:r>
              <a:rPr lang="en-US" b="1">
                <a:latin typeface="Segoe"/>
                <a:ea typeface="ＭＳ ゴシック"/>
              </a:rPr>
              <a:t>LEAVE</a:t>
            </a:r>
            <a:r>
              <a:rPr lang="en-US">
                <a:latin typeface="Segoe"/>
                <a:ea typeface="ＭＳ ゴシック"/>
              </a:rPr>
              <a:t> the workbook open for the next exercise.</a:t>
            </a:r>
          </a:p>
          <a:p>
            <a:pPr lvl="1">
              <a:buAutoNum type="arabicPeriod" startAt="8"/>
            </a:pPr>
            <a:endParaRPr lang="en-US">
              <a:latin typeface="Segoe"/>
              <a:ea typeface="ＭＳ ゴシック"/>
            </a:endParaRPr>
          </a:p>
          <a:p>
            <a:pPr lvl="1" rtl="0">
              <a:buAutoNum type="arabicPeriod" startAt="4"/>
            </a:pP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50</a:t>
            </a:fld>
            <a:endParaRPr lang="en-US" dirty="0"/>
          </a:p>
        </p:txBody>
      </p:sp>
    </p:spTree>
    <p:extLst>
      <p:ext uri="{BB962C8B-B14F-4D97-AF65-F5344CB8AC3E}">
        <p14:creationId xmlns:p14="http://schemas.microsoft.com/office/powerpoint/2010/main" val="2401478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Navigating Data with the Go To Command</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workbook used in these exercises is neither long nor particularly complicated. When you begin dealing with much larger databases, or longer sets of workbooks, you might wish you had some easier means to get around the data than just scrolling. </a:t>
            </a:r>
          </a:p>
          <a:p>
            <a:pPr lvl="0" rtl="0"/>
            <a:r>
              <a:rPr lang="en-US" b="0" i="0" u="none" strike="noStrike" baseline="0" smtClean="0">
                <a:latin typeface="Segoe"/>
                <a:ea typeface="ＭＳ ゴシック"/>
              </a:rPr>
              <a:t>The </a:t>
            </a:r>
            <a:r>
              <a:rPr lang="en-US" b="1" i="1" u="none" strike="noStrike" baseline="0" smtClean="0">
                <a:latin typeface="Segoe"/>
                <a:ea typeface="ＭＳ ゴシック"/>
              </a:rPr>
              <a:t>Name Box</a:t>
            </a:r>
            <a:r>
              <a:rPr lang="en-US" b="0" i="0" u="none" strike="noStrike" baseline="0" smtClean="0">
                <a:latin typeface="Segoe"/>
                <a:ea typeface="ＭＳ ゴシック"/>
              </a:rPr>
              <a:t> indicates the current cell you are in and gives you the opportunity to name the cell or a range. </a:t>
            </a:r>
          </a:p>
          <a:p>
            <a:pPr lvl="0" rtl="0"/>
            <a:r>
              <a:rPr lang="en-US" b="0" i="0" u="none" strike="noStrike" baseline="0" smtClean="0">
                <a:latin typeface="Segoe"/>
                <a:ea typeface="ＭＳ ゴシック"/>
              </a:rPr>
              <a:t>The Go To command can take you to particular points in a worksheet, including cells and cell ranges that you name yourself.</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51</a:t>
            </a:fld>
            <a:endParaRPr lang="en-US" dirty="0"/>
          </a:p>
        </p:txBody>
      </p:sp>
    </p:spTree>
    <p:extLst>
      <p:ext uri="{BB962C8B-B14F-4D97-AF65-F5344CB8AC3E}">
        <p14:creationId xmlns:p14="http://schemas.microsoft.com/office/powerpoint/2010/main" val="2770646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Data with the Go To Command</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USE</a:t>
            </a:r>
            <a:r>
              <a:rPr lang="en-US" b="0" i="0" u="none" strike="noStrike" baseline="0" smtClean="0">
                <a:latin typeface="Segoe"/>
                <a:ea typeface="ＭＳ ゴシック"/>
              </a:rPr>
              <a:t> the</a:t>
            </a:r>
            <a:r>
              <a:rPr lang="en-US" b="1" i="1" u="none" strike="noStrike" baseline="0" smtClean="0">
                <a:latin typeface="Segoe"/>
                <a:ea typeface="ＭＳ ゴシック"/>
              </a:rPr>
              <a:t> 01 Contoso Employee Info </a:t>
            </a:r>
            <a:r>
              <a:rPr lang="en-US" b="0" i="0" u="none" strike="noStrike" baseline="0" smtClean="0">
                <a:latin typeface="Segoe"/>
                <a:ea typeface="ＭＳ ゴシック"/>
              </a:rPr>
              <a:t>workbook from the previous exercise.</a:t>
            </a:r>
          </a:p>
          <a:p>
            <a:pPr lvl="1" rtl="0"/>
            <a:r>
              <a:rPr lang="en-US" b="0" i="0" u="none" strike="noStrike" baseline="0" smtClean="0">
                <a:latin typeface="Segoe"/>
                <a:ea typeface="ＭＳ ゴシック"/>
              </a:rPr>
              <a:t>Select cell </a:t>
            </a:r>
            <a:r>
              <a:rPr lang="en-US" b="1" i="0" u="none" strike="noStrike" baseline="0" smtClean="0">
                <a:latin typeface="Segoe"/>
                <a:ea typeface="ＭＳ ゴシック"/>
              </a:rPr>
              <a:t>A17</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the Name Box to the left of </a:t>
            </a:r>
            <a:br>
              <a:rPr lang="en-US" b="0" i="0" u="none" strike="noStrike" baseline="0" smtClean="0">
                <a:latin typeface="Segoe"/>
                <a:ea typeface="ＭＳ ゴシック"/>
              </a:rPr>
            </a:br>
            <a:r>
              <a:rPr lang="en-US" b="0" i="0" u="none" strike="noStrike" baseline="0" smtClean="0">
                <a:latin typeface="Segoe"/>
                <a:ea typeface="ＭＳ ゴシック"/>
              </a:rPr>
              <a:t>the formula bar, select cell </a:t>
            </a:r>
            <a:r>
              <a:rPr lang="en-US" b="1" i="0" u="none" strike="noStrike" baseline="0" smtClean="0">
                <a:latin typeface="Segoe"/>
                <a:ea typeface="ＭＳ ゴシック"/>
              </a:rPr>
              <a:t>A17</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as indicated t right.</a:t>
            </a:r>
          </a:p>
          <a:p>
            <a:pPr lvl="1" rtl="0"/>
            <a:r>
              <a:rPr lang="en-US" b="0" i="0" u="none" strike="noStrike" baseline="0" smtClean="0">
                <a:latin typeface="Segoe"/>
                <a:ea typeface="ＭＳ ゴシック"/>
              </a:rPr>
              <a:t>Delete </a:t>
            </a:r>
            <a:r>
              <a:rPr lang="en-US" b="1" i="0" u="none" strike="noStrike" baseline="0" smtClean="0">
                <a:latin typeface="Segoe"/>
                <a:ea typeface="ＭＳ ゴシック"/>
              </a:rPr>
              <a:t>A17</a:t>
            </a:r>
            <a:r>
              <a:rPr lang="en-US" b="0" i="0" u="none" strike="noStrike" baseline="0" smtClean="0">
                <a:latin typeface="Segoe"/>
                <a:ea typeface="ＭＳ ゴシック"/>
              </a:rPr>
              <a:t>, type </a:t>
            </a:r>
            <a:r>
              <a:rPr lang="en-US" b="1" i="0" u="none" strike="noStrike" baseline="0" smtClean="0">
                <a:latin typeface="Segoe"/>
                <a:ea typeface="ＭＳ ゴシック"/>
              </a:rPr>
              <a:t>MedAssts</a:t>
            </a:r>
            <a:r>
              <a:rPr lang="en-US" b="0" i="0" u="none" strike="noStrike" baseline="0" smtClean="0">
                <a:latin typeface="Times New Roman"/>
                <a:ea typeface="ＭＳ ゴシック"/>
              </a:rPr>
              <a: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Select cell </a:t>
            </a:r>
            <a:r>
              <a:rPr lang="en-US" b="1" i="0" u="none" strike="noStrike" baseline="0" smtClean="0">
                <a:latin typeface="Segoe"/>
                <a:ea typeface="ＭＳ ゴシック"/>
              </a:rPr>
              <a:t>M11</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52</a:t>
            </a:fld>
            <a:endParaRPr lang="en-US" dirty="0"/>
          </a:p>
        </p:txBody>
      </p:sp>
      <p:pic>
        <p:nvPicPr>
          <p:cNvPr id="7" name="Picture 6" descr="01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81200"/>
            <a:ext cx="3097284" cy="4188372"/>
          </a:xfrm>
          <a:prstGeom prst="rect">
            <a:avLst/>
          </a:prstGeom>
        </p:spPr>
      </p:pic>
    </p:spTree>
    <p:extLst>
      <p:ext uri="{BB962C8B-B14F-4D97-AF65-F5344CB8AC3E}">
        <p14:creationId xmlns:p14="http://schemas.microsoft.com/office/powerpoint/2010/main" val="3768624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Data with the Go To Command</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Find &amp; Select</a:t>
            </a:r>
            <a:r>
              <a:rPr lang="en-US" b="0" i="0" u="none" strike="noStrike" baseline="0" smtClean="0">
                <a:latin typeface="Segoe"/>
                <a:ea typeface="ＭＳ ゴシック"/>
              </a:rPr>
              <a:t> in the </a:t>
            </a:r>
            <a:br>
              <a:rPr lang="en-US" b="0" i="0" u="none" strike="noStrike" baseline="0" smtClean="0">
                <a:latin typeface="Segoe"/>
                <a:ea typeface="ＭＳ ゴシック"/>
              </a:rPr>
            </a:br>
            <a:r>
              <a:rPr lang="en-US" b="0" i="0" u="none" strike="noStrike" baseline="0" smtClean="0">
                <a:latin typeface="Segoe"/>
                <a:ea typeface="ＭＳ ゴシック"/>
              </a:rPr>
              <a:t>Editing group of the HOME </a:t>
            </a:r>
            <a:br>
              <a:rPr lang="en-US" b="0" i="0" u="none" strike="noStrike" baseline="0" smtClean="0">
                <a:latin typeface="Segoe"/>
                <a:ea typeface="ＭＳ ゴシック"/>
              </a:rPr>
            </a:br>
            <a:r>
              <a:rPr lang="en-US" b="0" i="0" u="none" strike="noStrike" baseline="0" smtClean="0">
                <a:latin typeface="Segoe"/>
                <a:ea typeface="ＭＳ ゴシック"/>
              </a:rPr>
              <a:t>tab. Click </a:t>
            </a:r>
            <a:r>
              <a:rPr lang="en-US" b="1" i="0" u="none" strike="noStrike" baseline="0" smtClean="0">
                <a:latin typeface="Segoe"/>
                <a:ea typeface="ＭＳ ゴシック"/>
              </a:rPr>
              <a:t>Go To</a:t>
            </a:r>
            <a:r>
              <a:rPr lang="en-US" b="0" i="0" u="none" strike="noStrike" baseline="0" smtClean="0">
                <a:latin typeface="Segoe"/>
                <a:ea typeface="ＭＳ ゴシック"/>
              </a:rPr>
              <a:t> in the menu. </a:t>
            </a:r>
            <a:br>
              <a:rPr lang="en-US" b="0" i="0" u="none" strike="noStrike" baseline="0" smtClean="0">
                <a:latin typeface="Segoe"/>
                <a:ea typeface="ＭＳ ゴシック"/>
              </a:rPr>
            </a:br>
            <a:r>
              <a:rPr lang="en-US" b="0" i="0" u="none" strike="noStrike" baseline="0" smtClean="0">
                <a:latin typeface="Segoe"/>
                <a:ea typeface="ＭＳ ゴシック"/>
              </a:rPr>
              <a:t>The Go To dialog box appears </a:t>
            </a:r>
            <a:br>
              <a:rPr lang="en-US" b="0" i="0" u="none" strike="noStrike" baseline="0" smtClean="0">
                <a:latin typeface="Segoe"/>
                <a:ea typeface="ＭＳ ゴシック"/>
              </a:rPr>
            </a:br>
            <a:r>
              <a:rPr lang="en-US" b="0" i="0" u="none" strike="noStrike" baseline="0" smtClean="0">
                <a:latin typeface="Segoe"/>
                <a:ea typeface="ＭＳ ゴシック"/>
              </a:rPr>
              <a:t>(right)</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In the Go to list, click </a:t>
            </a:r>
            <a:br>
              <a:rPr lang="en-US" b="0" i="0" u="none" strike="noStrike" baseline="0" smtClean="0">
                <a:latin typeface="Segoe"/>
                <a:ea typeface="ＭＳ ゴシック"/>
              </a:rPr>
            </a:br>
            <a:r>
              <a:rPr lang="en-US" b="1" i="0" u="none" strike="noStrike" baseline="0" smtClean="0">
                <a:latin typeface="Segoe"/>
                <a:ea typeface="ＭＳ ゴシック"/>
              </a:rPr>
              <a:t>MedAssts</a:t>
            </a:r>
            <a:r>
              <a:rPr lang="en-US" b="0" i="0" u="none" strike="noStrike" baseline="0" smtClean="0">
                <a:latin typeface="Segoe"/>
                <a:ea typeface="ＭＳ ゴシック"/>
              </a:rPr>
              <a:t>, then click </a:t>
            </a:r>
            <a:r>
              <a:rPr lang="en-US" b="1" i="0" u="none" strike="noStrike" baseline="0" smtClean="0">
                <a:latin typeface="Segoe"/>
                <a:ea typeface="ＭＳ ゴシック"/>
              </a:rPr>
              <a:t>OK</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Cell A17 becomes the active </a:t>
            </a:r>
            <a:br>
              <a:rPr lang="en-US" b="0" i="0" u="none" strike="noStrike" baseline="0" smtClean="0">
                <a:latin typeface="Segoe"/>
                <a:ea typeface="ＭＳ ゴシック"/>
              </a:rPr>
            </a:br>
            <a:r>
              <a:rPr lang="en-US" b="0" i="0" u="none" strike="noStrike" baseline="0" smtClean="0">
                <a:latin typeface="Segoe"/>
                <a:ea typeface="ＭＳ ゴシック"/>
              </a:rPr>
              <a:t>cell.</a:t>
            </a:r>
          </a:p>
          <a:p>
            <a:pPr lvl="1">
              <a:buFont typeface="+mj-lt"/>
              <a:buAutoNum type="arabicPeriod" startAt="5"/>
            </a:pPr>
            <a:r>
              <a:rPr lang="en-US">
                <a:latin typeface="Segoe"/>
                <a:ea typeface="ＭＳ ゴシック"/>
              </a:rPr>
              <a:t>Click </a:t>
            </a:r>
            <a:r>
              <a:rPr lang="en-US" b="1">
                <a:latin typeface="Segoe"/>
                <a:ea typeface="ＭＳ ゴシック"/>
              </a:rPr>
              <a:t>Find &amp; Select</a:t>
            </a:r>
            <a:r>
              <a:rPr lang="en-US">
                <a:latin typeface="Segoe"/>
                <a:ea typeface="ＭＳ ゴシック"/>
              </a:rPr>
              <a:t> again, and then click </a:t>
            </a:r>
            <a:r>
              <a:rPr lang="en-US" b="1">
                <a:latin typeface="Segoe"/>
                <a:ea typeface="ＭＳ ゴシック"/>
              </a:rPr>
              <a:t>Go To Special</a:t>
            </a:r>
            <a:r>
              <a:rPr lang="en-US">
                <a:latin typeface="Segoe"/>
                <a:ea typeface="ＭＳ ゴシック"/>
              </a:rPr>
              <a:t> in the menu. The Go To Special dialog box appears (see Figure 1-18)</a:t>
            </a:r>
            <a:r>
              <a:rPr lang="en-US">
                <a:latin typeface="Times New Roman"/>
                <a:ea typeface="ＭＳ ゴシック"/>
              </a:rPr>
              <a:t>.</a:t>
            </a:r>
          </a:p>
          <a:p>
            <a:pPr lvl="1">
              <a:buFont typeface="+mj-lt"/>
              <a:buAutoNum type="arabicPeriod" startAt="5"/>
            </a:pPr>
            <a:r>
              <a:rPr lang="en-US">
                <a:latin typeface="Segoe"/>
                <a:ea typeface="ＭＳ ゴシック"/>
              </a:rPr>
              <a:t>In the Go To Special dialog box, click </a:t>
            </a:r>
            <a:r>
              <a:rPr lang="en-US" b="1">
                <a:latin typeface="Segoe"/>
                <a:ea typeface="ＭＳ ゴシック"/>
              </a:rPr>
              <a:t>Last cell</a:t>
            </a:r>
            <a:r>
              <a:rPr lang="en-US">
                <a:latin typeface="Times New Roman"/>
                <a:ea typeface="ＭＳ ゴシック"/>
              </a:rPr>
              <a:t>.</a:t>
            </a:r>
          </a:p>
          <a:p>
            <a:pPr lvl="1" rtl="0">
              <a:buAutoNum type="arabicPeriod" startAt="5"/>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53</a:t>
            </a:fld>
            <a:endParaRPr lang="en-US" dirty="0"/>
          </a:p>
        </p:txBody>
      </p:sp>
      <p:pic>
        <p:nvPicPr>
          <p:cNvPr id="7" name="Picture 6" descr="01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035300" cy="2794000"/>
          </a:xfrm>
          <a:prstGeom prst="rect">
            <a:avLst/>
          </a:prstGeom>
        </p:spPr>
      </p:pic>
    </p:spTree>
    <p:extLst>
      <p:ext uri="{BB962C8B-B14F-4D97-AF65-F5344CB8AC3E}">
        <p14:creationId xmlns:p14="http://schemas.microsoft.com/office/powerpoint/2010/main" val="734169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Data with the Go To Command</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Cell D27 becomes the active cell. The last cell is the lower rightmost cell in the worksheet with contents or formatting.</a:t>
            </a:r>
          </a:p>
          <a:p>
            <a:pPr marL="800100" lvl="1" indent="-342900" rtl="0">
              <a:buFont typeface="Arial"/>
              <a:buChar char="•"/>
            </a:pPr>
            <a:r>
              <a:rPr lang="en-US" b="1" i="0" u="none" strike="noStrike" baseline="0" smtClean="0">
                <a:latin typeface="Segoe"/>
                <a:ea typeface="ＭＳ ゴシック"/>
              </a:rPr>
              <a:t>CLOSE</a:t>
            </a:r>
            <a:r>
              <a:rPr lang="en-US" b="0" i="0" u="none" strike="noStrike" baseline="0" smtClean="0">
                <a:latin typeface="Segoe"/>
                <a:ea typeface="ＭＳ ゴシック"/>
              </a:rPr>
              <a:t> the workbook and do not save.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54</a:t>
            </a:fld>
            <a:endParaRPr lang="en-US" dirty="0"/>
          </a:p>
        </p:txBody>
      </p:sp>
    </p:spTree>
    <p:extLst>
      <p:ext uri="{BB962C8B-B14F-4D97-AF65-F5344CB8AC3E}">
        <p14:creationId xmlns:p14="http://schemas.microsoft.com/office/powerpoint/2010/main" val="554542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Working with Excel’s Help System</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a:t>
            </a:r>
            <a:r>
              <a:rPr lang="en-US" b="1" i="1" u="none" strike="noStrike" baseline="0" smtClean="0">
                <a:latin typeface="Segoe"/>
                <a:ea typeface="ＭＳ ゴシック"/>
              </a:rPr>
              <a:t>Help system</a:t>
            </a:r>
            <a:r>
              <a:rPr lang="en-US" b="0" i="0" u="none" strike="noStrike" baseline="0" smtClean="0">
                <a:latin typeface="Segoe"/>
                <a:ea typeface="ＭＳ ゴシック"/>
              </a:rPr>
              <a:t> in Excel 2013 is rich in information, illustrations, and tips that can help you complete any task as you create worksheets and workbooks. </a:t>
            </a:r>
          </a:p>
          <a:p>
            <a:pPr lvl="0" rtl="0"/>
            <a:r>
              <a:rPr lang="en-US" b="0" i="0" u="none" strike="noStrike" baseline="0" smtClean="0">
                <a:latin typeface="Segoe"/>
                <a:ea typeface="ＭＳ ゴシック"/>
              </a:rPr>
              <a:t>When you install Excel, you automatically install hundreds of help topics on your computer. </a:t>
            </a:r>
          </a:p>
          <a:p>
            <a:pPr lvl="0" rtl="0"/>
            <a:r>
              <a:rPr lang="en-US" b="0" i="0" u="none" strike="noStrike" baseline="0" smtClean="0">
                <a:latin typeface="Segoe"/>
                <a:ea typeface="ＭＳ ゴシック"/>
              </a:rPr>
              <a:t>Excel can also access thousands of additional help topics online.</a:t>
            </a:r>
          </a:p>
          <a:p>
            <a:r>
              <a:rPr lang="en-US">
                <a:latin typeface="Segoe"/>
                <a:ea typeface="ＭＳ ゴシック"/>
              </a:rPr>
              <a:t>Finding the right information in Excel’s Help system is easy: You can pick a topic from popular searches, see what's new, get training, or perform keyword searches by entering terms that best describe the task you want to complete. </a:t>
            </a:r>
          </a:p>
          <a:p>
            <a:pPr lvl="0"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55</a:t>
            </a:fld>
            <a:endParaRPr lang="en-US" dirty="0"/>
          </a:p>
        </p:txBody>
      </p:sp>
    </p:spTree>
    <p:extLst>
      <p:ext uri="{BB962C8B-B14F-4D97-AF65-F5344CB8AC3E}">
        <p14:creationId xmlns:p14="http://schemas.microsoft.com/office/powerpoint/2010/main" val="624245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a:t>
            </a:r>
            <a:r>
              <a:rPr lang="en-US" b="1" i="0" u="none" strike="noStrike" baseline="0" smtClean="0">
                <a:latin typeface="Segoe"/>
                <a:ea typeface="ＭＳ ゴシック"/>
              </a:rPr>
              <a:t>OPEN</a:t>
            </a:r>
            <a:r>
              <a:rPr lang="en-US" b="0" i="0" u="none" strike="noStrike" baseline="0" smtClean="0">
                <a:latin typeface="Segoe"/>
                <a:ea typeface="ＭＳ ゴシック"/>
              </a:rPr>
              <a:t> a new workbook for this exercise.</a:t>
            </a:r>
          </a:p>
          <a:p>
            <a:pPr lvl="1" rtl="0"/>
            <a:r>
              <a:rPr lang="en-US" b="0" i="0" u="none" strike="noStrike" baseline="0" smtClean="0">
                <a:latin typeface="Segoe"/>
                <a:ea typeface="ＭＳ ゴシック"/>
              </a:rPr>
              <a:t>Position your mouse pointer over the </a:t>
            </a:r>
            <a:r>
              <a:rPr lang="en-US" b="1" i="0" u="none" strike="noStrike" baseline="0" smtClean="0">
                <a:latin typeface="Segoe"/>
                <a:ea typeface="ＭＳ ゴシック"/>
              </a:rPr>
              <a:t>Help</a:t>
            </a:r>
            <a:r>
              <a:rPr lang="en-US" b="0" i="0" u="none" strike="noStrike" baseline="0" smtClean="0">
                <a:latin typeface="Segoe"/>
                <a:ea typeface="ＭＳ ゴシック"/>
              </a:rPr>
              <a:t> button, as shown at right, in the </a:t>
            </a:r>
            <a:br>
              <a:rPr lang="en-US" b="0" i="0" u="none" strike="noStrike" baseline="0" smtClean="0">
                <a:latin typeface="Segoe"/>
                <a:ea typeface="ＭＳ ゴシック"/>
              </a:rPr>
            </a:br>
            <a:r>
              <a:rPr lang="en-US" b="0" i="0" u="none" strike="noStrike" baseline="0" smtClean="0">
                <a:latin typeface="Segoe"/>
                <a:ea typeface="ＭＳ ゴシック"/>
              </a:rPr>
              <a:t>upper-right corner of </a:t>
            </a:r>
            <a:br>
              <a:rPr lang="en-US" b="0" i="0" u="none" strike="noStrike" baseline="0" smtClean="0">
                <a:latin typeface="Segoe"/>
                <a:ea typeface="ＭＳ ゴシック"/>
              </a:rPr>
            </a:br>
            <a:r>
              <a:rPr lang="en-US" b="0" i="0" u="none" strike="noStrike" baseline="0" smtClean="0">
                <a:latin typeface="Segoe"/>
                <a:ea typeface="ＭＳ ゴシック"/>
              </a:rPr>
              <a:t>the Excel window. A </a:t>
            </a:r>
            <a:br>
              <a:rPr lang="en-US" b="0" i="0" u="none" strike="noStrike" baseline="0" smtClean="0">
                <a:latin typeface="Segoe"/>
                <a:ea typeface="ＭＳ ゴシック"/>
              </a:rPr>
            </a:br>
            <a:r>
              <a:rPr lang="en-US" b="0" i="0" u="none" strike="noStrike" baseline="0" smtClean="0">
                <a:latin typeface="Segoe"/>
                <a:ea typeface="ＭＳ ゴシック"/>
              </a:rPr>
              <a:t>ScreenTip appears, </a:t>
            </a:r>
            <a:br>
              <a:rPr lang="en-US" b="0" i="0" u="none" strike="noStrike" baseline="0" smtClean="0">
                <a:latin typeface="Segoe"/>
                <a:ea typeface="ＭＳ ゴシック"/>
              </a:rPr>
            </a:br>
            <a:r>
              <a:rPr lang="en-US" b="0" i="0" u="none" strike="noStrike" baseline="0" smtClean="0">
                <a:latin typeface="Segoe"/>
                <a:ea typeface="ＭＳ ゴシック"/>
              </a:rPr>
              <a:t>telling you that this </a:t>
            </a:r>
            <a:br>
              <a:rPr lang="en-US" b="0" i="0" u="none" strike="noStrike" baseline="0" smtClean="0">
                <a:latin typeface="Segoe"/>
                <a:ea typeface="ＭＳ ゴシック"/>
              </a:rPr>
            </a:br>
            <a:r>
              <a:rPr lang="en-US" b="0" i="0" u="none" strike="noStrike" baseline="0" smtClean="0">
                <a:latin typeface="Segoe"/>
                <a:ea typeface="ＭＳ ゴシック"/>
              </a:rPr>
              <a:t>button lets you access Excel’s Help features and that you can click the button or press F1.</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56</a:t>
            </a:fld>
            <a:endParaRPr lang="en-US" dirty="0"/>
          </a:p>
        </p:txBody>
      </p:sp>
      <p:pic>
        <p:nvPicPr>
          <p:cNvPr id="7" name="Picture 6" descr="01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286000"/>
            <a:ext cx="3801242" cy="1556358"/>
          </a:xfrm>
          <a:prstGeom prst="rect">
            <a:avLst/>
          </a:prstGeom>
        </p:spPr>
      </p:pic>
    </p:spTree>
    <p:extLst>
      <p:ext uri="{BB962C8B-B14F-4D97-AF65-F5344CB8AC3E}">
        <p14:creationId xmlns:p14="http://schemas.microsoft.com/office/powerpoint/2010/main" val="17795225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1">
              <a:buFont typeface="+mj-lt"/>
              <a:buAutoNum type="arabicPeriod" startAt="2"/>
            </a:pPr>
            <a:r>
              <a:rPr lang="en-US" sz="2000">
                <a:latin typeface="Segoe"/>
                <a:ea typeface="ＭＳ ゴシック"/>
              </a:rPr>
              <a:t>Click the </a:t>
            </a:r>
            <a:r>
              <a:rPr lang="en-US" sz="2000" b="1">
                <a:latin typeface="Segoe"/>
                <a:ea typeface="ＭＳ ゴシック"/>
              </a:rPr>
              <a:t>Help</a:t>
            </a:r>
            <a:r>
              <a:rPr lang="en-US" sz="2000">
                <a:latin typeface="Segoe"/>
                <a:ea typeface="ＭＳ ゴシック"/>
              </a:rPr>
              <a:t> button; the Help window opens, as shown at right.</a:t>
            </a:r>
          </a:p>
          <a:p>
            <a:pPr lvl="1" rtl="0">
              <a:buAutoNum type="arabicPeriod" startAt="2"/>
            </a:pPr>
            <a:r>
              <a:rPr lang="en-US" sz="2000" b="0" i="0" u="none" strike="noStrike" baseline="0" smtClean="0">
                <a:latin typeface="Segoe"/>
                <a:ea typeface="ＭＳ ゴシック"/>
              </a:rPr>
              <a:t>In the Help window, </a:t>
            </a:r>
            <a:br>
              <a:rPr lang="en-US" sz="2000" b="0" i="0" u="none" strike="noStrike" baseline="0" smtClean="0">
                <a:latin typeface="Segoe"/>
                <a:ea typeface="ＭＳ ゴシック"/>
              </a:rPr>
            </a:b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What's New</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icon. The next screen </a:t>
            </a:r>
            <a:br>
              <a:rPr lang="en-US" sz="2000" b="0" i="0" u="none" strike="noStrike" baseline="0" smtClean="0">
                <a:latin typeface="Segoe"/>
                <a:ea typeface="ＭＳ ゴシック"/>
              </a:rPr>
            </a:br>
            <a:r>
              <a:rPr lang="en-US" sz="2000" b="0" i="0" u="none" strike="noStrike" baseline="0" smtClean="0">
                <a:latin typeface="Segoe"/>
                <a:ea typeface="ＭＳ ゴシック"/>
              </a:rPr>
              <a:t>gives you additional </a:t>
            </a:r>
            <a:br>
              <a:rPr lang="en-US" sz="2000" b="0" i="0" u="none" strike="noStrike" baseline="0" smtClean="0">
                <a:latin typeface="Segoe"/>
                <a:ea typeface="ＭＳ ゴシック"/>
              </a:rPr>
            </a:br>
            <a:r>
              <a:rPr lang="en-US" sz="2000" b="0" i="0" u="none" strike="noStrike" baseline="0" smtClean="0">
                <a:latin typeface="Segoe"/>
                <a:ea typeface="ＭＳ ゴシック"/>
              </a:rPr>
              <a:t>hyperlinked sub-</a:t>
            </a:r>
            <a:br>
              <a:rPr lang="en-US" sz="2000" b="0" i="0" u="none" strike="noStrike" baseline="0" smtClean="0">
                <a:latin typeface="Segoe"/>
                <a:ea typeface="ＭＳ ゴシック"/>
              </a:rPr>
            </a:br>
            <a:r>
              <a:rPr lang="en-US" sz="2000" b="0" i="0" u="none" strike="noStrike" baseline="0" smtClean="0">
                <a:latin typeface="Segoe"/>
                <a:ea typeface="ＭＳ ゴシック"/>
              </a:rPr>
              <a:t>categories.</a:t>
            </a:r>
          </a:p>
          <a:p>
            <a:pPr lvl="1" rtl="0">
              <a:buAutoNum type="arabicPeriod" startAt="2"/>
            </a:pPr>
            <a:r>
              <a:rPr lang="en-US" sz="2000" b="0" i="0" u="none" strike="noStrike" baseline="0" smtClean="0">
                <a:latin typeface="Segoe"/>
                <a:ea typeface="ＭＳ ゴシック"/>
              </a:rPr>
              <a:t>Navigate through </a:t>
            </a:r>
            <a:br>
              <a:rPr lang="en-US" sz="2000" b="0" i="0" u="none" strike="noStrike" baseline="0" smtClean="0">
                <a:latin typeface="Segoe"/>
                <a:ea typeface="ＭＳ ゴシック"/>
              </a:rPr>
            </a:br>
            <a:r>
              <a:rPr lang="en-US" sz="2000" b="0" i="0" u="none" strike="noStrike" baseline="0" smtClean="0">
                <a:latin typeface="Segoe"/>
                <a:ea typeface="ＭＳ ゴシック"/>
              </a:rPr>
              <a:t>three of the subtopics </a:t>
            </a:r>
            <a:br>
              <a:rPr lang="en-US" sz="2000" b="0" i="0" u="none" strike="noStrike" baseline="0" smtClean="0">
                <a:latin typeface="Segoe"/>
                <a:ea typeface="ＭＳ ゴシック"/>
              </a:rPr>
            </a:br>
            <a:r>
              <a:rPr lang="en-US" sz="2000" b="0" i="0" u="none" strike="noStrike" baseline="0" smtClean="0">
                <a:latin typeface="Segoe"/>
                <a:ea typeface="ＭＳ ゴシック"/>
              </a:rPr>
              <a:t>in the Help window.</a:t>
            </a:r>
          </a:p>
          <a:p>
            <a:pPr lvl="1" rtl="0">
              <a:buAutoNum type="arabicPeriod" startAt="2"/>
            </a:pPr>
            <a:r>
              <a:rPr lang="en-US" sz="2000" b="0" i="0" u="none" strike="noStrike" baseline="0" smtClean="0">
                <a:latin typeface="Segoe"/>
                <a:ea typeface="ＭＳ ゴシック"/>
              </a:rPr>
              <a:t>In the Help window </a:t>
            </a:r>
            <a:br>
              <a:rPr lang="en-US" sz="2000" b="0" i="0" u="none" strike="noStrike" baseline="0" smtClean="0">
                <a:latin typeface="Segoe"/>
                <a:ea typeface="ＭＳ ゴシック"/>
              </a:rPr>
            </a:br>
            <a:r>
              <a:rPr lang="en-US" sz="2000" b="0" i="0" u="none" strike="noStrike" baseline="0" smtClean="0">
                <a:latin typeface="Segoe"/>
                <a:ea typeface="ＭＳ ゴシック"/>
              </a:rPr>
              <a:t>toolbar, click the </a:t>
            </a:r>
            <a:r>
              <a:rPr lang="en-US" sz="2000" b="1" i="0" u="none" strike="noStrike" baseline="0" smtClean="0">
                <a:latin typeface="Segoe"/>
                <a:ea typeface="ＭＳ ゴシック"/>
              </a:rPr>
              <a:t>Home</a:t>
            </a:r>
            <a:r>
              <a:rPr lang="en-US" sz="2000" b="0" i="0" u="none" strike="noStrike" baseline="0" smtClean="0">
                <a:latin typeface="Segoe"/>
                <a:ea typeface="ＭＳ ゴシック"/>
              </a:rPr>
              <a:t> button to return to the first screen.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57</a:t>
            </a:fld>
            <a:endParaRPr lang="en-US" dirty="0"/>
          </a:p>
        </p:txBody>
      </p:sp>
      <p:pic>
        <p:nvPicPr>
          <p:cNvPr id="7" name="Picture 6" descr="0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848" y="1939159"/>
            <a:ext cx="4649952" cy="3199576"/>
          </a:xfrm>
          <a:prstGeom prst="rect">
            <a:avLst/>
          </a:prstGeom>
        </p:spPr>
      </p:pic>
    </p:spTree>
    <p:extLst>
      <p:ext uri="{BB962C8B-B14F-4D97-AF65-F5344CB8AC3E}">
        <p14:creationId xmlns:p14="http://schemas.microsoft.com/office/powerpoint/2010/main" val="11020017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the drop-down arrow after </a:t>
            </a:r>
            <a:r>
              <a:rPr lang="en-US" b="1" i="0" u="none" strike="noStrike" baseline="0" smtClean="0">
                <a:latin typeface="Segoe"/>
                <a:ea typeface="ＭＳ ゴシック"/>
              </a:rPr>
              <a:t>Excel Help</a:t>
            </a:r>
            <a:r>
              <a:rPr lang="en-US" b="0" i="0" u="none" strike="noStrike" baseline="0" smtClean="0">
                <a:latin typeface="Segoe"/>
                <a:ea typeface="ＭＳ ゴシック"/>
              </a:rPr>
              <a:t>. This displays the Connection Status options </a:t>
            </a:r>
            <a:br>
              <a:rPr lang="en-US" b="0" i="0" u="none" strike="noStrike" baseline="0" smtClean="0">
                <a:latin typeface="Segoe"/>
                <a:ea typeface="ＭＳ ゴシック"/>
              </a:rPr>
            </a:br>
            <a:r>
              <a:rPr lang="en-US" b="0" i="0" u="none" strike="noStrike" baseline="0" smtClean="0">
                <a:latin typeface="Segoe"/>
                <a:ea typeface="ＭＳ ゴシック"/>
              </a:rPr>
              <a:t>shown at right. This feature lets </a:t>
            </a:r>
            <a:br>
              <a:rPr lang="en-US" b="0" i="0" u="none" strike="noStrike" baseline="0" smtClean="0">
                <a:latin typeface="Segoe"/>
                <a:ea typeface="ＭＳ ゴシック"/>
              </a:rPr>
            </a:br>
            <a:r>
              <a:rPr lang="en-US" b="0" i="0" u="none" strike="noStrike" baseline="0" smtClean="0">
                <a:latin typeface="Segoe"/>
                <a:ea typeface="ＭＳ ゴシック"/>
              </a:rPr>
              <a:t>you choose whether the Help </a:t>
            </a:r>
            <a:br>
              <a:rPr lang="en-US" b="0" i="0" u="none" strike="noStrike" baseline="0" smtClean="0">
                <a:latin typeface="Segoe"/>
                <a:ea typeface="ＭＳ ゴシック"/>
              </a:rPr>
            </a:br>
            <a:r>
              <a:rPr lang="en-US" b="0" i="0" u="none" strike="noStrike" baseline="0" smtClean="0">
                <a:latin typeface="Segoe"/>
                <a:ea typeface="ＭＳ ゴシック"/>
              </a:rPr>
              <a:t>window displays content from </a:t>
            </a:r>
            <a:br>
              <a:rPr lang="en-US" b="0" i="0" u="none" strike="noStrike" baseline="0" smtClean="0">
                <a:latin typeface="Segoe"/>
                <a:ea typeface="ＭＳ ゴシック"/>
              </a:rPr>
            </a:br>
            <a:r>
              <a:rPr lang="en-US" b="0" i="0" u="none" strike="noStrike" baseline="0" smtClean="0">
                <a:latin typeface="Segoe"/>
                <a:ea typeface="ＭＳ ゴシック"/>
              </a:rPr>
              <a:t>files installed on your computer or from Office.com on the Internet.</a:t>
            </a:r>
          </a:p>
          <a:p>
            <a:pPr lvl="1" rtl="0">
              <a:buAutoNum type="arabicPeriod" startAt="6"/>
            </a:pPr>
            <a:r>
              <a:rPr lang="en-US" b="0" i="0" u="none" strike="noStrike" baseline="0" smtClean="0">
                <a:latin typeface="Segoe"/>
                <a:ea typeface="ＭＳ ゴシック"/>
              </a:rPr>
              <a:t>Click in the workbook behind the Help window. Notice that the Help window is hidden and the workbook becomes the top window.</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Help</a:t>
            </a:r>
            <a:r>
              <a:rPr lang="en-US" b="0" i="0" u="none" strike="noStrike" baseline="0" smtClean="0">
                <a:latin typeface="Segoe"/>
                <a:ea typeface="ＭＳ ゴシック"/>
              </a:rPr>
              <a:t> button on the taskbar to display the Help window again.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58</a:t>
            </a:fld>
            <a:endParaRPr lang="en-US" dirty="0"/>
          </a:p>
        </p:txBody>
      </p:sp>
      <p:pic>
        <p:nvPicPr>
          <p:cNvPr id="7" name="Picture 6" descr="0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828800"/>
            <a:ext cx="3180255" cy="1106643"/>
          </a:xfrm>
          <a:prstGeom prst="rect">
            <a:avLst/>
          </a:prstGeom>
        </p:spPr>
      </p:pic>
    </p:spTree>
    <p:extLst>
      <p:ext uri="{BB962C8B-B14F-4D97-AF65-F5344CB8AC3E}">
        <p14:creationId xmlns:p14="http://schemas.microsoft.com/office/powerpoint/2010/main" val="3921422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smtClean="0">
                <a:latin typeface="Segoe"/>
                <a:ea typeface="ＭＳ ゴシック"/>
              </a:rPr>
              <a:t>Click the </a:t>
            </a:r>
            <a:r>
              <a:rPr lang="en-US" b="1" i="0" u="none" strike="noStrike" baseline="0" smtClean="0">
                <a:latin typeface="Segoe"/>
                <a:ea typeface="ＭＳ ゴシック"/>
              </a:rPr>
              <a:t>Keep Help on Top</a:t>
            </a:r>
            <a:r>
              <a:rPr lang="en-US" b="0" i="0" u="none" strike="noStrike" baseline="0" smtClean="0">
                <a:latin typeface="Segoe"/>
                <a:ea typeface="ＭＳ ゴシック"/>
              </a:rPr>
              <a:t> pin button.</a:t>
            </a:r>
          </a:p>
          <a:p>
            <a:pPr lvl="1" rtl="0">
              <a:buAutoNum type="arabicPeriod" startAt="9"/>
            </a:pPr>
            <a:r>
              <a:rPr lang="en-US" b="0" i="0" u="none" strike="noStrike" baseline="0" smtClean="0">
                <a:latin typeface="Segoe"/>
                <a:ea typeface="ＭＳ ゴシック"/>
              </a:rPr>
              <a:t>Now click the workbook and notice that you can still see the Help window.</a:t>
            </a:r>
          </a:p>
          <a:p>
            <a:pPr lvl="1" rtl="0">
              <a:buAutoNum type="arabicPeriod" startAt="9"/>
            </a:pPr>
            <a:r>
              <a:rPr lang="en-US" b="1" i="0" u="none" strike="noStrike" baseline="0" smtClean="0">
                <a:latin typeface="Segoe"/>
                <a:ea typeface="ＭＳ ゴシック"/>
              </a:rPr>
              <a:t>CLOSE</a:t>
            </a:r>
            <a:r>
              <a:rPr lang="en-US" b="0" i="0" u="none" strike="noStrike" baseline="0" smtClean="0">
                <a:latin typeface="Segoe"/>
                <a:ea typeface="ＭＳ ゴシック"/>
              </a:rPr>
              <a:t> the Help window.</a:t>
            </a:r>
          </a:p>
          <a:p>
            <a:pPr marL="800100" lvl="1" indent="-342900" rtl="0">
              <a:buFont typeface="Arial"/>
              <a:buChar char="•"/>
            </a:pPr>
            <a:r>
              <a:rPr lang="en-US" b="1" i="0" u="none" strike="noStrike" baseline="0" smtClean="0">
                <a:latin typeface="Segoe"/>
                <a:ea typeface="ＭＳ ゴシック"/>
              </a:rPr>
              <a:t>CLOSE</a:t>
            </a:r>
            <a:r>
              <a:rPr lang="en-US" b="0" i="0" u="none" strike="noStrike" baseline="0" smtClean="0">
                <a:latin typeface="Segoe"/>
                <a:ea typeface="ＭＳ ゴシック"/>
              </a:rPr>
              <a:t> your workbook.</a:t>
            </a:r>
          </a:p>
          <a:p>
            <a:pPr lvl="0" rtl="0"/>
            <a:r>
              <a:rPr lang="en-US" b="0" i="0" u="none" strike="noStrike" baseline="0" smtClean="0">
                <a:latin typeface="Segoe"/>
                <a:ea typeface="ＭＳ ゴシック"/>
              </a:rPr>
              <a:t>Excel’s Help window is set up like a browser, with links to specific categories and topics, and it features some of the same tools you find in your web browser, including:</a:t>
            </a:r>
          </a:p>
          <a:p>
            <a:pPr lvl="0" rtl="0"/>
            <a:r>
              <a:rPr lang="en-US" b="1" i="0" u="none" strike="noStrike" baseline="0" smtClean="0">
                <a:latin typeface="Segoe"/>
                <a:ea typeface="ＭＳ ゴシック"/>
              </a:rPr>
              <a:t>Back:</a:t>
            </a:r>
            <a:r>
              <a:rPr lang="en-US" b="0" i="0" u="none" strike="noStrike" baseline="0" smtClean="0">
                <a:latin typeface="Segoe"/>
                <a:ea typeface="ＭＳ ゴシック"/>
              </a:rPr>
              <a:t> Jumps to the previously opened Help topic.</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59</a:t>
            </a:fld>
            <a:endParaRPr lang="en-US" dirty="0"/>
          </a:p>
        </p:txBody>
      </p:sp>
    </p:spTree>
    <p:extLst>
      <p:ext uri="{BB962C8B-B14F-4D97-AF65-F5344CB8AC3E}">
        <p14:creationId xmlns:p14="http://schemas.microsoft.com/office/powerpoint/2010/main" val="171009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Starting Excel</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The filename (Book1) and the program name (Excel) appear in the title bar at the top of the screen. Book1 (or Book2, Book3, and so on.) is a temporary title for your workbook until you save it with a name of your choice. </a:t>
            </a:r>
          </a:p>
          <a:p>
            <a:pPr lvl="0" rtl="0"/>
            <a:r>
              <a:rPr lang="en-US" b="0" i="0" u="none" strike="noStrike" baseline="0" smtClean="0">
                <a:latin typeface="Segoe"/>
                <a:ea typeface="ＭＳ ゴシック"/>
              </a:rPr>
              <a:t>The new workbook contains one </a:t>
            </a:r>
            <a:r>
              <a:rPr lang="en-US" b="1" i="1" u="none" strike="noStrike" baseline="0" smtClean="0">
                <a:latin typeface="Segoe"/>
                <a:ea typeface="ＭＳ ゴシック"/>
              </a:rPr>
              <a:t>worksheet</a:t>
            </a:r>
            <a:r>
              <a:rPr lang="en-US" b="0" i="0" u="none" strike="noStrike" baseline="0" smtClean="0">
                <a:latin typeface="Segoe"/>
                <a:ea typeface="ＭＳ ゴシック"/>
              </a:rPr>
              <a:t> (Sheet1) by default—similar to the first page in a book—where you enter information. </a:t>
            </a:r>
          </a:p>
          <a:p>
            <a:pPr lvl="0" rtl="0"/>
            <a:r>
              <a:rPr lang="en-US" b="0" i="0" u="none" strike="noStrike" baseline="0" smtClean="0">
                <a:latin typeface="Segoe"/>
                <a:ea typeface="ＭＳ ゴシック"/>
              </a:rPr>
              <a:t>If a workbook has more pages (or worksheets), you use the sheet tabs just above the Status bar, identified as Sheet1, Sheet2, and Sheet3. </a:t>
            </a:r>
          </a:p>
          <a:p>
            <a:pPr lvl="0" rtl="0"/>
            <a:r>
              <a:rPr lang="en-US" b="0" i="0" u="none" strike="noStrike" baseline="0" smtClean="0">
                <a:latin typeface="Segoe"/>
                <a:ea typeface="ＭＳ ゴシック"/>
              </a:rPr>
              <a:t>You can rename worksheets to identify their content and add worksheets with the New sheet (+) button as needed.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spTree>
    <p:extLst>
      <p:ext uri="{BB962C8B-B14F-4D97-AF65-F5344CB8AC3E}">
        <p14:creationId xmlns:p14="http://schemas.microsoft.com/office/powerpoint/2010/main" val="4043761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0" rtl="0"/>
            <a:r>
              <a:rPr lang="en-US" b="1" i="0" u="none" strike="noStrike" baseline="0" smtClean="0">
                <a:latin typeface="Segoe"/>
                <a:ea typeface="ＭＳ ゴシック"/>
              </a:rPr>
              <a:t>Forward:</a:t>
            </a:r>
            <a:r>
              <a:rPr lang="en-US" b="0" i="0" u="none" strike="noStrike" baseline="0" smtClean="0">
                <a:latin typeface="Segoe"/>
                <a:ea typeface="ＭＳ ゴシック"/>
              </a:rPr>
              <a:t> Jumps to the next opened Help topic.</a:t>
            </a:r>
          </a:p>
          <a:p>
            <a:pPr lvl="0" rtl="0"/>
            <a:r>
              <a:rPr lang="en-US" b="1" i="0" u="none" strike="noStrike" baseline="0" smtClean="0">
                <a:latin typeface="Segoe"/>
                <a:ea typeface="ＭＳ ゴシック"/>
              </a:rPr>
              <a:t>Home</a:t>
            </a:r>
            <a:r>
              <a:rPr lang="en-US" b="0" i="0" u="none" strike="noStrike" baseline="0" smtClean="0">
                <a:latin typeface="Segoe"/>
                <a:ea typeface="ＭＳ ゴシック"/>
              </a:rPr>
              <a:t>: Returns to the initial Help window.</a:t>
            </a:r>
          </a:p>
          <a:p>
            <a:pPr lvl="0" rtl="0"/>
            <a:r>
              <a:rPr lang="en-US" b="1" i="0" u="none" strike="noStrike" baseline="0" smtClean="0">
                <a:latin typeface="Segoe"/>
                <a:ea typeface="ＭＳ ゴシック"/>
              </a:rPr>
              <a:t>Print:</a:t>
            </a:r>
            <a:r>
              <a:rPr lang="en-US" b="0" i="0" u="none" strike="noStrike" baseline="0" smtClean="0">
                <a:latin typeface="Segoe"/>
                <a:ea typeface="ＭＳ ゴシック"/>
              </a:rPr>
              <a:t> Allows you to print the current Help topic.</a:t>
            </a:r>
          </a:p>
          <a:p>
            <a:pPr lvl="0" rtl="0"/>
            <a:r>
              <a:rPr lang="en-US" b="1" i="0" u="none" strike="noStrike" baseline="0" smtClean="0">
                <a:latin typeface="Segoe"/>
                <a:ea typeface="ＭＳ ゴシック"/>
              </a:rPr>
              <a:t>Use Large Text</a:t>
            </a:r>
            <a:r>
              <a:rPr lang="en-US" b="0" i="0" u="none" strike="noStrike" baseline="0" smtClean="0">
                <a:latin typeface="Segoe"/>
                <a:ea typeface="ＭＳ ゴシック"/>
              </a:rPr>
              <a:t>: Shows larger text in the Help window</a:t>
            </a:r>
            <a:r>
              <a:rPr lang="en-US" b="0" i="0" u="none" strike="noStrike" baseline="0" smtClean="0">
                <a:latin typeface="Times New Roman"/>
                <a:ea typeface="ＭＳ ゴシック"/>
              </a:rPr>
              <a:t>.</a:t>
            </a:r>
          </a:p>
          <a:p>
            <a:pPr lvl="0" rtl="0"/>
            <a:r>
              <a:rPr lang="en-US" b="0" i="0" u="none" strike="noStrike" baseline="0" smtClean="0">
                <a:latin typeface="Segoe"/>
                <a:ea typeface="ＭＳ ゴシック"/>
              </a:rPr>
              <a:t>You can find help in other ways. For example, you can click one of the links under </a:t>
            </a:r>
            <a:r>
              <a:rPr lang="en-US" b="0" i="1" u="none" strike="noStrike" baseline="0" smtClean="0">
                <a:latin typeface="Segoe"/>
                <a:ea typeface="ＭＳ ゴシック"/>
              </a:rPr>
              <a:t>Popular searches</a:t>
            </a:r>
            <a:r>
              <a:rPr lang="en-US" b="0" i="0" u="none" strike="noStrike" baseline="0" smtClean="0">
                <a:latin typeface="Segoe"/>
                <a:ea typeface="ＭＳ ゴシック"/>
              </a:rPr>
              <a:t> or click a topic listed under </a:t>
            </a:r>
            <a:r>
              <a:rPr lang="en-US" b="0" i="1" u="none" strike="noStrike" baseline="0" smtClean="0">
                <a:latin typeface="Segoe"/>
                <a:ea typeface="ＭＳ ゴシック"/>
              </a:rPr>
              <a:t>Getting started</a:t>
            </a:r>
            <a:r>
              <a:rPr lang="en-US" b="0" i="0" u="none" strike="noStrike" baseline="0" smtClean="0">
                <a:latin typeface="Segoe"/>
                <a:ea typeface="ＭＳ ゴシック"/>
              </a:rPr>
              <a:t> or </a:t>
            </a:r>
            <a:r>
              <a:rPr lang="en-US" b="0" i="1" u="none" strike="noStrike" baseline="0" smtClean="0">
                <a:latin typeface="Segoe"/>
                <a:ea typeface="ＭＳ ゴシック"/>
              </a:rPr>
              <a:t>Basics and beyond</a:t>
            </a:r>
            <a:r>
              <a:rPr lang="en-US" b="0" i="0" u="none" strike="noStrike" baseline="0" smtClean="0">
                <a:latin typeface="Segoe"/>
                <a:ea typeface="ＭＳ ゴシック"/>
              </a:rPr>
              <a:t>.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60</a:t>
            </a:fld>
            <a:endParaRPr lang="en-US" dirty="0"/>
          </a:p>
        </p:txBody>
      </p:sp>
    </p:spTree>
    <p:extLst>
      <p:ext uri="{BB962C8B-B14F-4D97-AF65-F5344CB8AC3E}">
        <p14:creationId xmlns:p14="http://schemas.microsoft.com/office/powerpoint/2010/main" val="3629781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You can also type a keyword or phrase in the Search box, and then press Enter. When you do this, related help topics appear in the Help window. </a:t>
            </a:r>
          </a:p>
          <a:p>
            <a:pPr lvl="0" rtl="0"/>
            <a:r>
              <a:rPr lang="en-US" b="0" i="0" u="none" strike="noStrike" baseline="0" smtClean="0">
                <a:latin typeface="Segoe"/>
                <a:ea typeface="ＭＳ ゴシック"/>
              </a:rPr>
              <a:t>When you click the arrow next to Excel Help at the top of the Help window, the resulting menu lets you choose between searching help topics that are available online and just those topics installed on your computer (referred to as </a:t>
            </a:r>
            <a:r>
              <a:rPr lang="en-US" b="0" i="1" u="none" strike="noStrike" baseline="0" smtClean="0">
                <a:latin typeface="Segoe"/>
                <a:ea typeface="ＭＳ ゴシック"/>
              </a:rPr>
              <a:t>offline help</a:t>
            </a:r>
            <a:r>
              <a:rPr lang="en-US" b="0" i="0" u="none" strike="noStrike" baseline="0" smtClean="0">
                <a:latin typeface="Segoe"/>
                <a:ea typeface="ＭＳ ゴシック"/>
              </a:rPr>
              <a:t>). </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61</a:t>
            </a:fld>
            <a:endParaRPr lang="en-US" dirty="0"/>
          </a:p>
        </p:txBody>
      </p:sp>
    </p:spTree>
    <p:extLst>
      <p:ext uri="{BB962C8B-B14F-4D97-AF65-F5344CB8AC3E}">
        <p14:creationId xmlns:p14="http://schemas.microsoft.com/office/powerpoint/2010/main" val="10156657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If your computer has an “always on” connection to the Internet, such as a cable modem or LAN connection, you might want to select Excel Help from Office.com, which is Microsoft’s online-based built-in Help system. </a:t>
            </a:r>
          </a:p>
          <a:p>
            <a:pPr lvl="0" rtl="0"/>
            <a:r>
              <a:rPr lang="en-US" b="0" i="0" u="none" strike="noStrike" baseline="0" smtClean="0">
                <a:latin typeface="Segoe"/>
                <a:ea typeface="ＭＳ ゴシック"/>
              </a:rPr>
              <a:t>If your computer uses a dial-up modem, or if you simply choose not to access online help information, choose the Excel Help from your computer option to access the topics installed on your computer.</a:t>
            </a: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62</a:t>
            </a:fld>
            <a:endParaRPr lang="en-US" dirty="0"/>
          </a:p>
        </p:txBody>
      </p:sp>
    </p:spTree>
    <p:extLst>
      <p:ext uri="{BB962C8B-B14F-4D97-AF65-F5344CB8AC3E}">
        <p14:creationId xmlns:p14="http://schemas.microsoft.com/office/powerpoint/2010/main" val="4171873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63</a:t>
            </a:fld>
            <a:endParaRPr lang="en-US" dirty="0"/>
          </a:p>
        </p:txBody>
      </p:sp>
      <p:pic>
        <p:nvPicPr>
          <p:cNvPr id="7" name="Picture 6" descr="0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08883" cy="2326232"/>
          </a:xfrm>
          <a:prstGeom prst="rect">
            <a:avLst/>
          </a:prstGeom>
        </p:spPr>
      </p:pic>
    </p:spTree>
    <p:extLst>
      <p:ext uri="{BB962C8B-B14F-4D97-AF65-F5344CB8AC3E}">
        <p14:creationId xmlns:p14="http://schemas.microsoft.com/office/powerpoint/2010/main" val="1598454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To complete this exercise, make sure your computer is running and Microsoft Excel is installed. Then, perform the following steps:</a:t>
            </a:r>
          </a:p>
          <a:p>
            <a:pPr lvl="1" rtl="0"/>
            <a:r>
              <a:rPr lang="en-US" b="0" i="0" u="none" strike="noStrike" baseline="0" smtClean="0">
                <a:latin typeface="Segoe"/>
                <a:ea typeface="ＭＳ ゴシック"/>
              </a:rPr>
              <a:t>If the Windows desktop is displayed, click the </a:t>
            </a:r>
            <a:r>
              <a:rPr lang="en-US" b="1" i="0" u="none" strike="noStrike" baseline="0" smtClean="0">
                <a:latin typeface="Segoe"/>
                <a:ea typeface="ＭＳ ゴシック"/>
              </a:rPr>
              <a:t>Start</a:t>
            </a:r>
            <a:r>
              <a:rPr lang="en-US" b="0" i="0" u="none" strike="noStrike" baseline="0" smtClean="0">
                <a:latin typeface="Segoe"/>
                <a:ea typeface="ＭＳ ゴシック"/>
              </a:rPr>
              <a:t> charm in the bottom left corner of the Windows 8 screen.</a:t>
            </a:r>
          </a:p>
          <a:p>
            <a:pPr lvl="1" rtl="0"/>
            <a:r>
              <a:rPr lang="en-US" b="0" i="0" u="none" strike="noStrike" baseline="0" smtClean="0">
                <a:latin typeface="Segoe"/>
                <a:ea typeface="ＭＳ ゴシック"/>
              </a:rPr>
              <a:t>Right-click in a blank area of the screen and click </a:t>
            </a:r>
            <a:r>
              <a:rPr lang="en-US" b="1" i="0" u="none" strike="noStrike" baseline="0" smtClean="0">
                <a:latin typeface="Segoe"/>
                <a:ea typeface="ＭＳ ゴシック"/>
              </a:rPr>
              <a:t>All apps</a:t>
            </a:r>
            <a:r>
              <a:rPr lang="en-US" b="0" i="0" u="none" strike="noStrike" baseline="0" smtClean="0">
                <a:latin typeface="Segoe"/>
                <a:ea typeface="ＭＳ ゴシック"/>
              </a:rPr>
              <a:t>. </a:t>
            </a:r>
          </a:p>
          <a:p>
            <a:pPr lvl="1" rtl="0"/>
            <a:r>
              <a:rPr lang="en-US" b="0" i="0" u="none" strike="noStrike" baseline="0" smtClean="0">
                <a:latin typeface="Segoe"/>
                <a:ea typeface="ＭＳ ゴシック"/>
              </a:rPr>
              <a:t>In the list of applications under Microsoft Office 2013, click </a:t>
            </a:r>
            <a:r>
              <a:rPr lang="en-US" b="1" i="0" u="none" strike="noStrike" baseline="0" smtClean="0">
                <a:latin typeface="Segoe"/>
                <a:ea typeface="ＭＳ ゴシック"/>
              </a:rPr>
              <a:t>Excel 2013</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spTree>
    <p:extLst>
      <p:ext uri="{BB962C8B-B14F-4D97-AF65-F5344CB8AC3E}">
        <p14:creationId xmlns:p14="http://schemas.microsoft.com/office/powerpoint/2010/main" val="325468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A window opens to recent Excel files you've opened and examples of templates you can use (see Figure 1-2). </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Blank workbook</a:t>
            </a:r>
            <a:r>
              <a:rPr lang="en-US" b="0" i="0" u="none" strike="noStrike" baseline="0" smtClean="0">
                <a:latin typeface="Segoe"/>
                <a:ea typeface="ＭＳ ゴシック"/>
              </a:rPr>
              <a:t>. A blank workbook opens, and the worksheet named </a:t>
            </a:r>
            <a:r>
              <a:rPr lang="en-US" b="0" i="1" u="none" strike="noStrike" baseline="0" smtClean="0">
                <a:latin typeface="Segoe"/>
                <a:ea typeface="ＭＳ ゴシック"/>
              </a:rPr>
              <a:t>Sheet1</a:t>
            </a:r>
            <a:r>
              <a:rPr lang="en-US" b="0" i="0" u="none" strike="noStrike" baseline="0" smtClean="0">
                <a:latin typeface="Segoe"/>
                <a:ea typeface="ＭＳ ゴシック"/>
              </a:rPr>
              <a:t> will be displayed as shown previously</a:t>
            </a:r>
            <a:r>
              <a:rPr lang="en-US" b="0" i="0" u="none" strike="noStrike" baseline="0" smtClean="0">
                <a:latin typeface="Times New Roman"/>
                <a:ea typeface="ＭＳ ゴシック"/>
              </a:rPr>
              <a:t>.</a:t>
            </a:r>
          </a:p>
          <a:p>
            <a:pPr marL="800100" lvl="1" indent="-342900" rtl="0">
              <a:buFont typeface="Arial"/>
              <a:buChar char="•"/>
            </a:pPr>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spTree>
    <p:extLst>
      <p:ext uri="{BB962C8B-B14F-4D97-AF65-F5344CB8AC3E}">
        <p14:creationId xmlns:p14="http://schemas.microsoft.com/office/powerpoint/2010/main" val="16021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0" rtl="0"/>
            <a:r>
              <a:rPr lang="en-US" b="0" i="0" u="none" strike="noStrike" baseline="0" smtClean="0">
                <a:latin typeface="Segoe"/>
                <a:ea typeface="ＭＳ ゴシック"/>
              </a:rPr>
              <a:t>A worksheet is a grid composed of rows, columns, and cells. </a:t>
            </a:r>
          </a:p>
          <a:p>
            <a:pPr lvl="0" rtl="0"/>
            <a:r>
              <a:rPr lang="en-US" b="0" i="0" u="none" strike="noStrike" baseline="0" smtClean="0">
                <a:latin typeface="Segoe"/>
                <a:ea typeface="ＭＳ ゴシック"/>
              </a:rPr>
              <a:t>Each worksheet </a:t>
            </a:r>
            <a:r>
              <a:rPr lang="en-US" b="1" i="1" u="none" strike="noStrike" baseline="0" smtClean="0">
                <a:latin typeface="Segoe"/>
                <a:ea typeface="ＭＳ ゴシック"/>
              </a:rPr>
              <a:t>column</a:t>
            </a:r>
            <a:r>
              <a:rPr lang="en-US" b="0" i="0" u="none" strike="noStrike" baseline="0" smtClean="0">
                <a:latin typeface="Segoe"/>
                <a:ea typeface="ＭＳ ゴシック"/>
              </a:rPr>
              <a:t> starts at the top of the worksheet and goes to the bottom of the worksheet and is identified by a letter. </a:t>
            </a:r>
          </a:p>
          <a:p>
            <a:pPr lvl="0" rtl="0"/>
            <a:r>
              <a:rPr lang="en-US" b="0" i="0" u="none" strike="noStrike" baseline="0" smtClean="0">
                <a:latin typeface="Segoe"/>
                <a:ea typeface="ＭＳ ゴシック"/>
              </a:rPr>
              <a:t>Each </a:t>
            </a:r>
            <a:r>
              <a:rPr lang="en-US" b="1" i="1" u="none" strike="noStrike" baseline="0" smtClean="0">
                <a:latin typeface="Segoe"/>
                <a:ea typeface="ＭＳ ゴシック"/>
              </a:rPr>
              <a:t>row</a:t>
            </a:r>
            <a:r>
              <a:rPr lang="en-US" b="0" i="0" u="none" strike="noStrike" baseline="0" smtClean="0">
                <a:latin typeface="Segoe"/>
                <a:ea typeface="ＭＳ ゴシック"/>
              </a:rPr>
              <a:t> starts at the left edge of the worksheet and continues to the right and is identified by a number. </a:t>
            </a:r>
          </a:p>
          <a:p>
            <a:pPr lvl="0" rtl="0"/>
            <a:r>
              <a:rPr lang="en-US" b="0" i="0" u="none" strike="noStrike" baseline="0" smtClean="0">
                <a:latin typeface="Segoe"/>
                <a:ea typeface="ＭＳ ゴシック"/>
              </a:rPr>
              <a:t>Each box, or </a:t>
            </a:r>
            <a:r>
              <a:rPr lang="en-US" b="1" i="1" u="none" strike="noStrike" baseline="0" smtClean="0">
                <a:latin typeface="Segoe"/>
                <a:ea typeface="ＭＳ ゴシック"/>
              </a:rPr>
              <a:t>cell</a:t>
            </a:r>
            <a:r>
              <a:rPr lang="en-US" b="0" i="0" u="none" strike="noStrike" baseline="0" smtClean="0">
                <a:latin typeface="Segoe"/>
                <a:ea typeface="ＭＳ ゴシック"/>
              </a:rPr>
              <a:t>, on the grid is identified by the intersection of a column and a row. Thus, the first cell in an open worksheet is A1. </a:t>
            </a:r>
          </a:p>
          <a:p>
            <a:pPr lvl="0" rtl="0"/>
            <a:r>
              <a:rPr lang="en-US" b="0" i="0" u="none" strike="noStrike" baseline="0" smtClean="0">
                <a:latin typeface="Segoe"/>
                <a:ea typeface="ＭＳ ゴシック"/>
              </a:rPr>
              <a:t>You enter information by typing it into the selected or </a:t>
            </a:r>
            <a:r>
              <a:rPr lang="en-US" b="1" i="1" u="none" strike="noStrike" baseline="0" smtClean="0">
                <a:latin typeface="Segoe"/>
                <a:ea typeface="ＭＳ ゴシック"/>
              </a:rPr>
              <a:t>active cell</a:t>
            </a:r>
            <a:r>
              <a:rPr lang="en-US" b="0" i="0" u="none" strike="noStrike" baseline="0" smtClean="0">
                <a:latin typeface="Segoe"/>
                <a:ea typeface="ＭＳ ゴシック"/>
              </a:rPr>
              <a:t>, which is outlined by a bold rectangle. This is also called the </a:t>
            </a:r>
            <a:r>
              <a:rPr lang="en-US" b="0" i="1" u="none" strike="noStrike" baseline="0" smtClean="0">
                <a:latin typeface="Segoe"/>
                <a:ea typeface="ＭＳ ゴシック"/>
              </a:rPr>
              <a:t>current</a:t>
            </a:r>
            <a:r>
              <a:rPr lang="en-US" b="0" i="0" u="none" strike="noStrike" baseline="0" smtClean="0">
                <a:latin typeface="Segoe"/>
                <a:ea typeface="ＭＳ ゴシック"/>
              </a:rPr>
              <a:t> or </a:t>
            </a:r>
            <a:r>
              <a:rPr lang="en-US" b="0" i="1" u="none" strike="noStrike" baseline="0" smtClean="0">
                <a:latin typeface="Segoe"/>
                <a:ea typeface="ＭＳ ゴシック"/>
              </a:rPr>
              <a:t>highlighted cell</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1838294727"/>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176</TotalTime>
  <Words>6814</Words>
  <Application>Microsoft Macintosh PowerPoint</Application>
  <PresentationFormat>On-screen Show (4:3)</PresentationFormat>
  <Paragraphs>508</Paragraphs>
  <Slides>63</Slides>
  <Notes>20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template</vt:lpstr>
      <vt:lpstr>Overview</vt:lpstr>
      <vt:lpstr>Objectives</vt:lpstr>
      <vt:lpstr>Software Orientation</vt:lpstr>
      <vt:lpstr>Software Orientation</vt:lpstr>
      <vt:lpstr>Starting Excel</vt:lpstr>
      <vt:lpstr>Starting Excel</vt:lpstr>
      <vt:lpstr>Step by Step: Start Excel</vt:lpstr>
      <vt:lpstr>Step by Step: Start Excel</vt:lpstr>
      <vt:lpstr>Step by Step: Start Excel</vt:lpstr>
      <vt:lpstr>Working in the Excel window</vt:lpstr>
      <vt:lpstr>Step by Step: Start Excel</vt:lpstr>
      <vt:lpstr>Step by Step: Start Excel</vt:lpstr>
      <vt:lpstr>Step by Step: Start Excel</vt:lpstr>
      <vt:lpstr>Navigating the Ribbon</vt:lpstr>
      <vt:lpstr>Navigating the Ribbon</vt:lpstr>
      <vt:lpstr>Navigating the Ribbon</vt:lpstr>
      <vt:lpstr>Step by Step: Navigate the Ribbon</vt:lpstr>
      <vt:lpstr>Step by Step: Navigate the Ribbon</vt:lpstr>
      <vt:lpstr>Step by Step: Navigate the Ribbon</vt:lpstr>
      <vt:lpstr>Step by Step: Navigate the Ribbon</vt:lpstr>
      <vt:lpstr>Introducing Office Backstage</vt:lpstr>
      <vt:lpstr>Step by Step: Office Backstage</vt:lpstr>
      <vt:lpstr>Step by Step: Office Backstage</vt:lpstr>
      <vt:lpstr>Using the Microsoft Office FILE Tab and Backstage View</vt:lpstr>
      <vt:lpstr>Step by Step: Use the Microsoft Office FILE Tab and Backstage View</vt:lpstr>
      <vt:lpstr>Changing Excel’s View</vt:lpstr>
      <vt:lpstr>Step by Step: Change Excel’s View</vt:lpstr>
      <vt:lpstr>Step by Step: Change Excel’s View</vt:lpstr>
      <vt:lpstr>Step by Step: Change Excel’s View</vt:lpstr>
      <vt:lpstr>Step by Step: Change Excel’s View</vt:lpstr>
      <vt:lpstr>Splitting the Window</vt:lpstr>
      <vt:lpstr>Step by Step: Split the Window</vt:lpstr>
      <vt:lpstr>Step by Step: Split the Window</vt:lpstr>
      <vt:lpstr>Step by Step: Split the Window</vt:lpstr>
      <vt:lpstr>Step by Step: Split the Window</vt:lpstr>
      <vt:lpstr>Opening a New Window</vt:lpstr>
      <vt:lpstr>Step by Step: Open a New Window</vt:lpstr>
      <vt:lpstr>Step by Step: Open a New Window</vt:lpstr>
      <vt:lpstr>Step by Step: Open a New Window</vt:lpstr>
      <vt:lpstr>Working with an Existing Workbook</vt:lpstr>
      <vt:lpstr>Opening an Existing Workbook</vt:lpstr>
      <vt:lpstr>Step by Step: Open an Existing Workbook</vt:lpstr>
      <vt:lpstr>Step by Step: Open an Existing Workbook</vt:lpstr>
      <vt:lpstr>Step by Step: Open an Existing Workbook</vt:lpstr>
      <vt:lpstr>Opening a Workbook from Your SkyDrive</vt:lpstr>
      <vt:lpstr>Step by Step: Open a Workbook from Your SkyDrive</vt:lpstr>
      <vt:lpstr>Step by Step: Open a Workbook from Your SkyDrive</vt:lpstr>
      <vt:lpstr>Navigating a Worksheet</vt:lpstr>
      <vt:lpstr>Step by Step: Navigate a Worksheet</vt:lpstr>
      <vt:lpstr>Step by Step: Navigate a Worksheet</vt:lpstr>
      <vt:lpstr>Navigating Data with the Go To Command</vt:lpstr>
      <vt:lpstr>Step by Step: Navigate Data with the Go To Command</vt:lpstr>
      <vt:lpstr>Step by Step: Navigate Data with the Go To Command</vt:lpstr>
      <vt:lpstr>Step by Step: Navigate Data with the Go To Command</vt:lpstr>
      <vt:lpstr>Working with Excel’s Help System</vt:lpstr>
      <vt:lpstr>Step by Step: Use the Help System</vt:lpstr>
      <vt:lpstr>Step by Step: Use the Help System</vt:lpstr>
      <vt:lpstr>Step by Step: Use the Help System</vt:lpstr>
      <vt:lpstr>Step by Step: Use the Help System</vt:lpstr>
      <vt:lpstr>Step by Step: Use the Help System</vt:lpstr>
      <vt:lpstr>Step by Step: Use the Help System</vt:lpstr>
      <vt:lpstr>Step by Step: Use the Help System</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222</cp:revision>
  <dcterms:created xsi:type="dcterms:W3CDTF">2011-08-08T12:10:51Z</dcterms:created>
  <dcterms:modified xsi:type="dcterms:W3CDTF">2013-08-05T01:41:29Z</dcterms:modified>
</cp:coreProperties>
</file>