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handoutMasterIdLst>
    <p:handoutMasterId r:id="rId19"/>
  </p:handoutMasterIdLst>
  <p:sldIdLst>
    <p:sldId id="257" r:id="rId2"/>
    <p:sldId id="479" r:id="rId3"/>
    <p:sldId id="480" r:id="rId4"/>
    <p:sldId id="481" r:id="rId5"/>
    <p:sldId id="483" r:id="rId6"/>
    <p:sldId id="484" r:id="rId7"/>
    <p:sldId id="485" r:id="rId8"/>
    <p:sldId id="486" r:id="rId9"/>
    <p:sldId id="487" r:id="rId10"/>
    <p:sldId id="488" r:id="rId11"/>
    <p:sldId id="490" r:id="rId12"/>
    <p:sldId id="491" r:id="rId13"/>
    <p:sldId id="492" r:id="rId14"/>
    <p:sldId id="493" r:id="rId15"/>
    <p:sldId id="494" r:id="rId16"/>
    <p:sldId id="495"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Title" id="{52B0F975-CFCE-45DF-BEFC-5058ADB45D7A}">
          <p14:sldIdLst>
            <p14:sldId id="257"/>
            <p14:sldId id="479"/>
            <p14:sldId id="480"/>
            <p14:sldId id="481"/>
            <p14:sldId id="483"/>
            <p14:sldId id="484"/>
            <p14:sldId id="485"/>
            <p14:sldId id="486"/>
            <p14:sldId id="487"/>
            <p14:sldId id="488"/>
            <p14:sldId id="490"/>
            <p14:sldId id="491"/>
            <p14:sldId id="492"/>
            <p14:sldId id="493"/>
            <p14:sldId id="494"/>
            <p14:sldId id="495"/>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81"/>
    <a:srgbClr val="F4EA6C"/>
    <a:srgbClr val="E7EA76"/>
    <a:srgbClr val="DBDF2F"/>
    <a:srgbClr val="FFD72D"/>
    <a:srgbClr val="FDBFF9"/>
    <a:srgbClr val="CC99FF"/>
    <a:srgbClr val="73E98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13" autoAdjust="0"/>
    <p:restoredTop sz="83473" autoAdjust="0"/>
  </p:normalViewPr>
  <p:slideViewPr>
    <p:cSldViewPr>
      <p:cViewPr varScale="1">
        <p:scale>
          <a:sx n="61" d="100"/>
          <a:sy n="61" d="100"/>
        </p:scale>
        <p:origin x="90" y="210"/>
      </p:cViewPr>
      <p:guideLst>
        <p:guide orient="horz" pos="2160"/>
        <p:guide pos="2880"/>
      </p:guideLst>
    </p:cSldViewPr>
  </p:slideViewPr>
  <p:outlineViewPr>
    <p:cViewPr>
      <p:scale>
        <a:sx n="33" d="100"/>
        <a:sy n="33" d="100"/>
      </p:scale>
      <p:origin x="0" y="0"/>
    </p:cViewPr>
  </p:outlineViewPr>
  <p:notesTextViewPr>
    <p:cViewPr>
      <p:scale>
        <a:sx n="3" d="2"/>
        <a:sy n="3" d="2"/>
      </p:scale>
      <p:origin x="0" y="0"/>
    </p:cViewPr>
  </p:notesTextViewPr>
  <p:sorterViewPr>
    <p:cViewPr>
      <p:scale>
        <a:sx n="100" d="100"/>
        <a:sy n="100" d="100"/>
      </p:scale>
      <p:origin x="0" y="0"/>
    </p:cViewPr>
  </p:sorterViewPr>
  <p:notesViewPr>
    <p:cSldViewPr>
      <p:cViewPr varScale="1">
        <p:scale>
          <a:sx n="99" d="100"/>
          <a:sy n="99" d="100"/>
        </p:scale>
        <p:origin x="4272" y="184"/>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AF587EB5-A5D5-8748-ABCC-B83535DA22C5}" type="datetimeFigureOut">
              <a:rPr lang="en-US" smtClean="0"/>
              <a:t>10/2/2018</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D225B94A-BD3B-1444-BF9E-93E3D3682B30}" type="slidenum">
              <a:rPr lang="en-US" smtClean="0"/>
              <a:t>‹#›</a:t>
            </a:fld>
            <a:endParaRPr lang="en-US"/>
          </a:p>
        </p:txBody>
      </p:sp>
    </p:spTree>
    <p:extLst>
      <p:ext uri="{BB962C8B-B14F-4D97-AF65-F5344CB8AC3E}">
        <p14:creationId xmlns:p14="http://schemas.microsoft.com/office/powerpoint/2010/main" val="126618038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3815A65-B58C-418C-944B-2EBA0631CCF2}" type="datetimeFigureOut">
              <a:rPr lang="en-US" smtClean="0"/>
              <a:t>10/2/2018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CC432CF-F4C1-4C5B-8421-C43D5966965E}" type="slidenum">
              <a:rPr lang="en-US" smtClean="0"/>
              <a:t>‹#›</a:t>
            </a:fld>
            <a:endParaRPr lang="en-US"/>
          </a:p>
        </p:txBody>
      </p:sp>
    </p:spTree>
    <p:extLst>
      <p:ext uri="{BB962C8B-B14F-4D97-AF65-F5344CB8AC3E}">
        <p14:creationId xmlns:p14="http://schemas.microsoft.com/office/powerpoint/2010/main" val="19004396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CC432CF-F4C1-4C5B-8421-C43D5966965E}" type="slidenum">
              <a:rPr lang="en-US" smtClean="0"/>
              <a:t>1</a:t>
            </a:fld>
            <a:endParaRPr lang="en-US"/>
          </a:p>
        </p:txBody>
      </p:sp>
    </p:spTree>
    <p:extLst>
      <p:ext uri="{BB962C8B-B14F-4D97-AF65-F5344CB8AC3E}">
        <p14:creationId xmlns:p14="http://schemas.microsoft.com/office/powerpoint/2010/main" val="243038652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752600"/>
            <a:ext cx="7772400" cy="1470025"/>
          </a:xfrm>
        </p:spPr>
        <p:txBody>
          <a:bodyPr/>
          <a:lstStyle/>
          <a:p>
            <a:r>
              <a:rPr lang="en-US"/>
              <a:t>Click to edit Master title style</a:t>
            </a:r>
            <a:endParaRPr lang="en-US" dirty="0"/>
          </a:p>
        </p:txBody>
      </p:sp>
      <p:sp>
        <p:nvSpPr>
          <p:cNvPr id="3" name="Subtitle 2"/>
          <p:cNvSpPr>
            <a:spLocks noGrp="1"/>
          </p:cNvSpPr>
          <p:nvPr>
            <p:ph type="subTitle" idx="1"/>
          </p:nvPr>
        </p:nvSpPr>
        <p:spPr>
          <a:xfrm>
            <a:off x="1371600" y="35814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Tree>
    <p:extLst>
      <p:ext uri="{BB962C8B-B14F-4D97-AF65-F5344CB8AC3E}">
        <p14:creationId xmlns:p14="http://schemas.microsoft.com/office/powerpoint/2010/main" val="24026094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CB97B65A-1825-4E50-A879-B3C42B4E6A65}" type="datetimeFigureOut">
              <a:rPr lang="en-US" smtClean="0"/>
              <a:t>10/2/2018</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03E99749-B37B-4E90-92BA-1996A80AD904}" type="slidenum">
              <a:rPr lang="en-US" smtClean="0"/>
              <a:t>‹#›</a:t>
            </a:fld>
            <a:endParaRPr lang="en-US"/>
          </a:p>
        </p:txBody>
      </p:sp>
    </p:spTree>
    <p:extLst>
      <p:ext uri="{BB962C8B-B14F-4D97-AF65-F5344CB8AC3E}">
        <p14:creationId xmlns:p14="http://schemas.microsoft.com/office/powerpoint/2010/main" val="24276699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CB97B65A-1825-4E50-A879-B3C42B4E6A65}" type="datetimeFigureOut">
              <a:rPr lang="en-US" smtClean="0"/>
              <a:t>10/2/2018</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03E99749-B37B-4E90-92BA-1996A80AD904}" type="slidenum">
              <a:rPr lang="en-US" smtClean="0"/>
              <a:t>‹#›</a:t>
            </a:fld>
            <a:endParaRPr lang="en-US"/>
          </a:p>
        </p:txBody>
      </p:sp>
    </p:spTree>
    <p:extLst>
      <p:ext uri="{BB962C8B-B14F-4D97-AF65-F5344CB8AC3E}">
        <p14:creationId xmlns:p14="http://schemas.microsoft.com/office/powerpoint/2010/main" val="32350460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609600"/>
            <a:ext cx="8229600" cy="1143000"/>
          </a:xfrm>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03E99749-B37B-4E90-92BA-1996A80AD904}" type="slidenum">
              <a:rPr lang="en-US" smtClean="0"/>
              <a:t>‹#›</a:t>
            </a:fld>
            <a:endParaRPr lang="en-US" dirty="0"/>
          </a:p>
        </p:txBody>
      </p:sp>
    </p:spTree>
    <p:extLst>
      <p:ext uri="{BB962C8B-B14F-4D97-AF65-F5344CB8AC3E}">
        <p14:creationId xmlns:p14="http://schemas.microsoft.com/office/powerpoint/2010/main" val="18915329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CB97B65A-1825-4E50-A879-B3C42B4E6A65}" type="datetimeFigureOut">
              <a:rPr lang="en-US" smtClean="0"/>
              <a:t>10/2/2018</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03E99749-B37B-4E90-92BA-1996A80AD904}" type="slidenum">
              <a:rPr lang="en-US" smtClean="0"/>
              <a:t>‹#›</a:t>
            </a:fld>
            <a:endParaRPr lang="en-US"/>
          </a:p>
        </p:txBody>
      </p:sp>
    </p:spTree>
    <p:extLst>
      <p:ext uri="{BB962C8B-B14F-4D97-AF65-F5344CB8AC3E}">
        <p14:creationId xmlns:p14="http://schemas.microsoft.com/office/powerpoint/2010/main" val="33935962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609600"/>
            <a:ext cx="8229600" cy="1143000"/>
          </a:xfrm>
        </p:spPr>
        <p:txBody>
          <a:bodyPr/>
          <a:lstStyle/>
          <a:p>
            <a:r>
              <a:rPr lang="en-US"/>
              <a:t>Click to edit Master title style</a:t>
            </a:r>
          </a:p>
        </p:txBody>
      </p:sp>
      <p:sp>
        <p:nvSpPr>
          <p:cNvPr id="3" name="Content Placeholder 2"/>
          <p:cNvSpPr>
            <a:spLocks noGrp="1"/>
          </p:cNvSpPr>
          <p:nvPr>
            <p:ph sz="half" idx="1"/>
          </p:nvPr>
        </p:nvSpPr>
        <p:spPr>
          <a:xfrm>
            <a:off x="457200" y="1646237"/>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46237"/>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CB97B65A-1825-4E50-A879-B3C42B4E6A65}" type="datetimeFigureOut">
              <a:rPr lang="en-US" smtClean="0"/>
              <a:t>10/2/2018</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03E99749-B37B-4E90-92BA-1996A80AD904}" type="slidenum">
              <a:rPr lang="en-US" smtClean="0"/>
              <a:t>‹#›</a:t>
            </a:fld>
            <a:endParaRPr lang="en-US"/>
          </a:p>
        </p:txBody>
      </p:sp>
    </p:spTree>
    <p:extLst>
      <p:ext uri="{BB962C8B-B14F-4D97-AF65-F5344CB8AC3E}">
        <p14:creationId xmlns:p14="http://schemas.microsoft.com/office/powerpoint/2010/main" val="39649551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a:xfrm>
            <a:off x="457200" y="6356350"/>
            <a:ext cx="2133600" cy="365125"/>
          </a:xfrm>
          <a:prstGeom prst="rect">
            <a:avLst/>
          </a:prstGeom>
        </p:spPr>
        <p:txBody>
          <a:bodyPr/>
          <a:lstStyle/>
          <a:p>
            <a:fld id="{CB97B65A-1825-4E50-A879-B3C42B4E6A65}" type="datetimeFigureOut">
              <a:rPr lang="en-US" smtClean="0"/>
              <a:t>10/2/2018</a:t>
            </a:fld>
            <a:endParaRPr lang="en-US"/>
          </a:p>
        </p:txBody>
      </p:sp>
      <p:sp>
        <p:nvSpPr>
          <p:cNvPr id="8" name="Footer Placeholder 7"/>
          <p:cNvSpPr>
            <a:spLocks noGrp="1"/>
          </p:cNvSpPr>
          <p:nvPr>
            <p:ph type="ftr" sz="quarter" idx="11"/>
          </p:nvPr>
        </p:nvSpPr>
        <p:spPr>
          <a:xfrm>
            <a:off x="3124200" y="6356350"/>
            <a:ext cx="2895600" cy="365125"/>
          </a:xfrm>
          <a:prstGeom prst="rect">
            <a:avLst/>
          </a:prstGeom>
        </p:spPr>
        <p:txBody>
          <a:bodyPr/>
          <a:lstStyle/>
          <a:p>
            <a:endParaRPr lang="en-US"/>
          </a:p>
        </p:txBody>
      </p:sp>
      <p:sp>
        <p:nvSpPr>
          <p:cNvPr id="9" name="Slide Number Placeholder 8"/>
          <p:cNvSpPr>
            <a:spLocks noGrp="1"/>
          </p:cNvSpPr>
          <p:nvPr>
            <p:ph type="sldNum" sz="quarter" idx="12"/>
          </p:nvPr>
        </p:nvSpPr>
        <p:spPr>
          <a:xfrm>
            <a:off x="6553200" y="6356350"/>
            <a:ext cx="2133600" cy="365125"/>
          </a:xfrm>
          <a:prstGeom prst="rect">
            <a:avLst/>
          </a:prstGeom>
        </p:spPr>
        <p:txBody>
          <a:bodyPr/>
          <a:lstStyle/>
          <a:p>
            <a:fld id="{03E99749-B37B-4E90-92BA-1996A80AD904}" type="slidenum">
              <a:rPr lang="en-US" smtClean="0"/>
              <a:t>‹#›</a:t>
            </a:fld>
            <a:endParaRPr lang="en-US"/>
          </a:p>
        </p:txBody>
      </p:sp>
    </p:spTree>
    <p:extLst>
      <p:ext uri="{BB962C8B-B14F-4D97-AF65-F5344CB8AC3E}">
        <p14:creationId xmlns:p14="http://schemas.microsoft.com/office/powerpoint/2010/main" val="37545023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a:xfrm>
            <a:off x="457200" y="6356350"/>
            <a:ext cx="2133600" cy="365125"/>
          </a:xfrm>
          <a:prstGeom prst="rect">
            <a:avLst/>
          </a:prstGeom>
        </p:spPr>
        <p:txBody>
          <a:bodyPr/>
          <a:lstStyle/>
          <a:p>
            <a:fld id="{CB97B65A-1825-4E50-A879-B3C42B4E6A65}" type="datetimeFigureOut">
              <a:rPr lang="en-US" smtClean="0"/>
              <a:t>10/2/2018</a:t>
            </a:fld>
            <a:endParaRPr lang="en-US"/>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p>
            <a:endParaRPr lang="en-US"/>
          </a:p>
        </p:txBody>
      </p:sp>
      <p:sp>
        <p:nvSpPr>
          <p:cNvPr id="5" name="Slide Number Placeholder 4"/>
          <p:cNvSpPr>
            <a:spLocks noGrp="1"/>
          </p:cNvSpPr>
          <p:nvPr>
            <p:ph type="sldNum" sz="quarter" idx="12"/>
          </p:nvPr>
        </p:nvSpPr>
        <p:spPr>
          <a:xfrm>
            <a:off x="6553200" y="6356350"/>
            <a:ext cx="2133600" cy="365125"/>
          </a:xfrm>
          <a:prstGeom prst="rect">
            <a:avLst/>
          </a:prstGeom>
        </p:spPr>
        <p:txBody>
          <a:bodyPr/>
          <a:lstStyle/>
          <a:p>
            <a:fld id="{03E99749-B37B-4E90-92BA-1996A80AD904}" type="slidenum">
              <a:rPr lang="en-US" smtClean="0"/>
              <a:t>‹#›</a:t>
            </a:fld>
            <a:endParaRPr lang="en-US"/>
          </a:p>
        </p:txBody>
      </p:sp>
    </p:spTree>
    <p:extLst>
      <p:ext uri="{BB962C8B-B14F-4D97-AF65-F5344CB8AC3E}">
        <p14:creationId xmlns:p14="http://schemas.microsoft.com/office/powerpoint/2010/main" val="19430165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a:lstStyle/>
          <a:p>
            <a:fld id="{CB97B65A-1825-4E50-A879-B3C42B4E6A65}" type="datetimeFigureOut">
              <a:rPr lang="en-US" smtClean="0"/>
              <a:t>10/2/2018</a:t>
            </a:fld>
            <a:endParaRPr lang="en-US"/>
          </a:p>
        </p:txBody>
      </p:sp>
      <p:sp>
        <p:nvSpPr>
          <p:cNvPr id="3" name="Footer Placeholder 2"/>
          <p:cNvSpPr>
            <a:spLocks noGrp="1"/>
          </p:cNvSpPr>
          <p:nvPr>
            <p:ph type="ftr" sz="quarter" idx="11"/>
          </p:nvPr>
        </p:nvSpPr>
        <p:spPr>
          <a:xfrm>
            <a:off x="3124200" y="6356350"/>
            <a:ext cx="2895600" cy="365125"/>
          </a:xfrm>
          <a:prstGeom prst="rect">
            <a:avLst/>
          </a:prstGeom>
        </p:spPr>
        <p:txBody>
          <a:bodyPr/>
          <a:lstStyle/>
          <a:p>
            <a:endParaRPr lang="en-US"/>
          </a:p>
        </p:txBody>
      </p:sp>
      <p:sp>
        <p:nvSpPr>
          <p:cNvPr id="4" name="Slide Number Placeholder 3"/>
          <p:cNvSpPr>
            <a:spLocks noGrp="1"/>
          </p:cNvSpPr>
          <p:nvPr>
            <p:ph type="sldNum" sz="quarter" idx="12"/>
          </p:nvPr>
        </p:nvSpPr>
        <p:spPr>
          <a:xfrm>
            <a:off x="6553200" y="6356350"/>
            <a:ext cx="2133600" cy="365125"/>
          </a:xfrm>
          <a:prstGeom prst="rect">
            <a:avLst/>
          </a:prstGeom>
        </p:spPr>
        <p:txBody>
          <a:bodyPr/>
          <a:lstStyle/>
          <a:p>
            <a:fld id="{03E99749-B37B-4E90-92BA-1996A80AD904}" type="slidenum">
              <a:rPr lang="en-US" smtClean="0"/>
              <a:t>‹#›</a:t>
            </a:fld>
            <a:endParaRPr lang="en-US"/>
          </a:p>
        </p:txBody>
      </p:sp>
    </p:spTree>
    <p:extLst>
      <p:ext uri="{BB962C8B-B14F-4D97-AF65-F5344CB8AC3E}">
        <p14:creationId xmlns:p14="http://schemas.microsoft.com/office/powerpoint/2010/main" val="42275464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CB97B65A-1825-4E50-A879-B3C42B4E6A65}" type="datetimeFigureOut">
              <a:rPr lang="en-US" smtClean="0"/>
              <a:t>10/2/2018</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03E99749-B37B-4E90-92BA-1996A80AD904}" type="slidenum">
              <a:rPr lang="en-US" smtClean="0"/>
              <a:t>‹#›</a:t>
            </a:fld>
            <a:endParaRPr lang="en-US"/>
          </a:p>
        </p:txBody>
      </p:sp>
    </p:spTree>
    <p:extLst>
      <p:ext uri="{BB962C8B-B14F-4D97-AF65-F5344CB8AC3E}">
        <p14:creationId xmlns:p14="http://schemas.microsoft.com/office/powerpoint/2010/main" val="23288446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Drag picture to placeholder or click icon to add</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CB97B65A-1825-4E50-A879-B3C42B4E6A65}" type="datetimeFigureOut">
              <a:rPr lang="en-US" smtClean="0"/>
              <a:t>10/2/2018</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03E99749-B37B-4E90-92BA-1996A80AD904}" type="slidenum">
              <a:rPr lang="en-US" smtClean="0"/>
              <a:t>‹#›</a:t>
            </a:fld>
            <a:endParaRPr lang="en-US"/>
          </a:p>
        </p:txBody>
      </p:sp>
    </p:spTree>
    <p:extLst>
      <p:ext uri="{BB962C8B-B14F-4D97-AF65-F5344CB8AC3E}">
        <p14:creationId xmlns:p14="http://schemas.microsoft.com/office/powerpoint/2010/main" val="15008129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18" Type="http://schemas.openxmlformats.org/officeDocument/2006/relationships/image" Target="../media/image6.png"/><Relationship Id="rId3" Type="http://schemas.openxmlformats.org/officeDocument/2006/relationships/slideLayout" Target="../slideLayouts/slideLayout3.xml"/><Relationship Id="rId21" Type="http://schemas.openxmlformats.org/officeDocument/2006/relationships/image" Target="../media/image9.png"/><Relationship Id="rId7" Type="http://schemas.openxmlformats.org/officeDocument/2006/relationships/slideLayout" Target="../slideLayouts/slideLayout7.xml"/><Relationship Id="rId12" Type="http://schemas.openxmlformats.org/officeDocument/2006/relationships/theme" Target="../theme/theme1.xml"/><Relationship Id="rId17" Type="http://schemas.openxmlformats.org/officeDocument/2006/relationships/image" Target="../media/image5.png"/><Relationship Id="rId2" Type="http://schemas.openxmlformats.org/officeDocument/2006/relationships/slideLayout" Target="../slideLayouts/slideLayout2.xml"/><Relationship Id="rId16" Type="http://schemas.openxmlformats.org/officeDocument/2006/relationships/image" Target="../media/image4.jpeg"/><Relationship Id="rId20" Type="http://schemas.openxmlformats.org/officeDocument/2006/relationships/image" Target="../media/image8.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19" Type="http://schemas.openxmlformats.org/officeDocument/2006/relationships/image" Target="../media/image7.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990600"/>
            <a:ext cx="8229600" cy="79864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905000"/>
            <a:ext cx="8229600" cy="42211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7" name="Picture 6"/>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flipH="1">
            <a:off x="0" y="0"/>
            <a:ext cx="9144000" cy="685800"/>
          </a:xfrm>
          <a:prstGeom prst="rect">
            <a:avLst/>
          </a:prstGeom>
        </p:spPr>
      </p:pic>
      <p:pic>
        <p:nvPicPr>
          <p:cNvPr id="8" name="Picture 7"/>
          <p:cNvPicPr>
            <a:picLocks noChangeAspect="1"/>
          </p:cNvPicPr>
          <p:nvPr/>
        </p:nvPicPr>
        <p:blipFill>
          <a:blip r:embed="rId14">
            <a:extLst>
              <a:ext uri="{28A0092B-C50C-407E-A947-70E740481C1C}">
                <a14:useLocalDpi xmlns:a14="http://schemas.microsoft.com/office/drawing/2010/main" val="0"/>
              </a:ext>
            </a:extLst>
          </a:blip>
          <a:stretch>
            <a:fillRect/>
          </a:stretch>
        </p:blipFill>
        <p:spPr>
          <a:xfrm>
            <a:off x="0" y="5943600"/>
            <a:ext cx="9144000" cy="929244"/>
          </a:xfrm>
          <a:prstGeom prst="rect">
            <a:avLst/>
          </a:prstGeom>
        </p:spPr>
      </p:pic>
      <p:sp>
        <p:nvSpPr>
          <p:cNvPr id="12" name="TextBox 11"/>
          <p:cNvSpPr txBox="1"/>
          <p:nvPr userDrawn="1"/>
        </p:nvSpPr>
        <p:spPr>
          <a:xfrm>
            <a:off x="6400800" y="6248400"/>
            <a:ext cx="2667000" cy="430887"/>
          </a:xfrm>
          <a:prstGeom prst="rect">
            <a:avLst/>
          </a:prstGeom>
          <a:noFill/>
        </p:spPr>
        <p:txBody>
          <a:bodyPr wrap="square" rtlCol="0">
            <a:spAutoFit/>
          </a:bodyPr>
          <a:lstStyle/>
          <a:p>
            <a:r>
              <a:rPr lang="en-US" sz="2200" b="0" dirty="0">
                <a:ln>
                  <a:noFill/>
                </a:ln>
                <a:solidFill>
                  <a:schemeClr val="bg1"/>
                </a:solidFill>
                <a:latin typeface="Open Sans" charset="0"/>
                <a:ea typeface="Open Sans" charset="0"/>
                <a:cs typeface="Open Sans" charset="0"/>
              </a:rPr>
              <a:t>www.byteback.org</a:t>
            </a:r>
          </a:p>
        </p:txBody>
      </p:sp>
      <p:pic>
        <p:nvPicPr>
          <p:cNvPr id="5" name="Picture 4"/>
          <p:cNvPicPr>
            <a:picLocks noChangeAspect="1"/>
          </p:cNvPicPr>
          <p:nvPr userDrawn="1"/>
        </p:nvPicPr>
        <p:blipFill>
          <a:blip r:embed="rId15" cstate="print">
            <a:extLst>
              <a:ext uri="{28A0092B-C50C-407E-A947-70E740481C1C}">
                <a14:useLocalDpi xmlns:a14="http://schemas.microsoft.com/office/drawing/2010/main" val="0"/>
              </a:ext>
            </a:extLst>
          </a:blip>
          <a:stretch>
            <a:fillRect/>
          </a:stretch>
        </p:blipFill>
        <p:spPr>
          <a:xfrm>
            <a:off x="4583115" y="6359965"/>
            <a:ext cx="291649" cy="291649"/>
          </a:xfrm>
          <a:prstGeom prst="rect">
            <a:avLst/>
          </a:prstGeom>
        </p:spPr>
      </p:pic>
      <p:pic>
        <p:nvPicPr>
          <p:cNvPr id="6" name="Picture 5"/>
          <p:cNvPicPr>
            <a:picLocks noChangeAspect="1"/>
          </p:cNvPicPr>
          <p:nvPr userDrawn="1"/>
        </p:nvPicPr>
        <p:blipFill>
          <a:blip r:embed="rId16" cstate="print">
            <a:extLst>
              <a:ext uri="{28A0092B-C50C-407E-A947-70E740481C1C}">
                <a14:useLocalDpi xmlns:a14="http://schemas.microsoft.com/office/drawing/2010/main" val="0"/>
              </a:ext>
            </a:extLst>
          </a:blip>
          <a:stretch>
            <a:fillRect/>
          </a:stretch>
        </p:blipFill>
        <p:spPr>
          <a:xfrm>
            <a:off x="4935778" y="6359964"/>
            <a:ext cx="291649" cy="291649"/>
          </a:xfrm>
          <a:prstGeom prst="rect">
            <a:avLst/>
          </a:prstGeom>
        </p:spPr>
      </p:pic>
      <p:pic>
        <p:nvPicPr>
          <p:cNvPr id="11" name="Picture 10"/>
          <p:cNvPicPr>
            <a:picLocks noChangeAspect="1"/>
          </p:cNvPicPr>
          <p:nvPr userDrawn="1"/>
        </p:nvPicPr>
        <p:blipFill>
          <a:blip r:embed="rId17" cstate="print">
            <a:extLst>
              <a:ext uri="{28A0092B-C50C-407E-A947-70E740481C1C}">
                <a14:useLocalDpi xmlns:a14="http://schemas.microsoft.com/office/drawing/2010/main" val="0"/>
              </a:ext>
            </a:extLst>
          </a:blip>
          <a:stretch>
            <a:fillRect/>
          </a:stretch>
        </p:blipFill>
        <p:spPr>
          <a:xfrm>
            <a:off x="6006764" y="6340492"/>
            <a:ext cx="317836" cy="317836"/>
          </a:xfrm>
          <a:prstGeom prst="rect">
            <a:avLst/>
          </a:prstGeom>
        </p:spPr>
      </p:pic>
      <p:pic>
        <p:nvPicPr>
          <p:cNvPr id="13" name="Picture 12"/>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6553200" y="152400"/>
            <a:ext cx="2263140" cy="253472"/>
          </a:xfrm>
          <a:prstGeom prst="rect">
            <a:avLst/>
          </a:prstGeom>
        </p:spPr>
      </p:pic>
      <p:pic>
        <p:nvPicPr>
          <p:cNvPr id="4" name="Picture 3"/>
          <p:cNvPicPr>
            <a:picLocks noChangeAspect="1"/>
          </p:cNvPicPr>
          <p:nvPr userDrawn="1"/>
        </p:nvPicPr>
        <p:blipFill>
          <a:blip r:embed="rId19" cstate="print">
            <a:extLst>
              <a:ext uri="{28A0092B-C50C-407E-A947-70E740481C1C}">
                <a14:useLocalDpi xmlns:a14="http://schemas.microsoft.com/office/drawing/2010/main" val="0"/>
              </a:ext>
            </a:extLst>
          </a:blip>
          <a:stretch>
            <a:fillRect/>
          </a:stretch>
        </p:blipFill>
        <p:spPr>
          <a:xfrm>
            <a:off x="228600" y="148835"/>
            <a:ext cx="1371599" cy="682885"/>
          </a:xfrm>
          <a:prstGeom prst="rect">
            <a:avLst/>
          </a:prstGeom>
        </p:spPr>
      </p:pic>
      <p:pic>
        <p:nvPicPr>
          <p:cNvPr id="10" name="Picture 9"/>
          <p:cNvPicPr>
            <a:picLocks noChangeAspect="1"/>
          </p:cNvPicPr>
          <p:nvPr userDrawn="1"/>
        </p:nvPicPr>
        <p:blipFill>
          <a:blip r:embed="rId20" cstate="print">
            <a:extLst>
              <a:ext uri="{28A0092B-C50C-407E-A947-70E740481C1C}">
                <a14:useLocalDpi xmlns:a14="http://schemas.microsoft.com/office/drawing/2010/main" val="0"/>
              </a:ext>
            </a:extLst>
          </a:blip>
          <a:stretch>
            <a:fillRect/>
          </a:stretch>
        </p:blipFill>
        <p:spPr>
          <a:xfrm>
            <a:off x="5660311" y="6355685"/>
            <a:ext cx="295724" cy="295724"/>
          </a:xfrm>
          <a:prstGeom prst="rect">
            <a:avLst/>
          </a:prstGeom>
        </p:spPr>
      </p:pic>
      <p:pic>
        <p:nvPicPr>
          <p:cNvPr id="14" name="Picture 13"/>
          <p:cNvPicPr>
            <a:picLocks noChangeAspect="1"/>
          </p:cNvPicPr>
          <p:nvPr userDrawn="1"/>
        </p:nvPicPr>
        <p:blipFill>
          <a:blip r:embed="rId21" cstate="print">
            <a:extLst>
              <a:ext uri="{28A0092B-C50C-407E-A947-70E740481C1C}">
                <a14:useLocalDpi xmlns:a14="http://schemas.microsoft.com/office/drawing/2010/main" val="0"/>
              </a:ext>
            </a:extLst>
          </a:blip>
          <a:stretch>
            <a:fillRect/>
          </a:stretch>
        </p:blipFill>
        <p:spPr>
          <a:xfrm>
            <a:off x="5218365" y="6356123"/>
            <a:ext cx="456725" cy="304483"/>
          </a:xfrm>
          <a:prstGeom prst="rect">
            <a:avLst/>
          </a:prstGeom>
        </p:spPr>
      </p:pic>
    </p:spTree>
    <p:extLst>
      <p:ext uri="{BB962C8B-B14F-4D97-AF65-F5344CB8AC3E}">
        <p14:creationId xmlns:p14="http://schemas.microsoft.com/office/powerpoint/2010/main" val="255923343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000" kern="1200">
          <a:solidFill>
            <a:schemeClr val="tx1"/>
          </a:solidFill>
          <a:latin typeface="Open Sans" charset="0"/>
          <a:ea typeface="Open Sans" charset="0"/>
          <a:cs typeface="Open Sans" charset="0"/>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Open Sans" charset="0"/>
          <a:ea typeface="Open Sans" charset="0"/>
          <a:cs typeface="Open Sans" charset="0"/>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Open Sans" charset="0"/>
          <a:ea typeface="Open Sans" charset="0"/>
          <a:cs typeface="Open Sans" charset="0"/>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Open Sans" charset="0"/>
          <a:ea typeface="Open Sans" charset="0"/>
          <a:cs typeface="Open Sans" charset="0"/>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Open Sans" charset="0"/>
          <a:ea typeface="Open Sans" charset="0"/>
          <a:cs typeface="Open Sans" charset="0"/>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Open Sans" charset="0"/>
          <a:ea typeface="Open Sans" charset="0"/>
          <a:cs typeface="Open Sans"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04800" y="990600"/>
            <a:ext cx="8610600" cy="5105400"/>
          </a:xfrm>
        </p:spPr>
        <p:txBody>
          <a:bodyPr>
            <a:normAutofit/>
          </a:bodyPr>
          <a:lstStyle/>
          <a:p>
            <a:r>
              <a:rPr lang="en-US" b="1" dirty="0">
                <a:latin typeface="Candara" panose="020E0502030303020204" pitchFamily="34" charset="0"/>
              </a:rPr>
              <a:t>HDI Desktop Support Technician Training</a:t>
            </a:r>
            <a:br>
              <a:rPr lang="en-US" b="1" dirty="0">
                <a:latin typeface="Candara" panose="020E0502030303020204" pitchFamily="34" charset="0"/>
              </a:rPr>
            </a:br>
            <a:r>
              <a:rPr lang="en-US" b="1" dirty="0">
                <a:latin typeface="Candara" panose="020E0502030303020204" pitchFamily="34" charset="0"/>
              </a:rPr>
              <a:t/>
            </a:r>
            <a:br>
              <a:rPr lang="en-US" b="1" dirty="0">
                <a:latin typeface="Candara" panose="020E0502030303020204" pitchFamily="34" charset="0"/>
              </a:rPr>
            </a:br>
            <a:r>
              <a:rPr lang="en-US" b="1" dirty="0">
                <a:latin typeface="Candara" panose="020E0502030303020204" pitchFamily="34" charset="0"/>
              </a:rPr>
              <a:t/>
            </a:r>
            <a:br>
              <a:rPr lang="en-US" b="1" dirty="0">
                <a:latin typeface="Candara" panose="020E0502030303020204" pitchFamily="34" charset="0"/>
              </a:rPr>
            </a:br>
            <a:r>
              <a:rPr lang="en-US" b="1" dirty="0">
                <a:latin typeface="Candara" panose="020E0502030303020204" pitchFamily="34" charset="0"/>
              </a:rPr>
              <a:t/>
            </a:r>
            <a:br>
              <a:rPr lang="en-US" b="1" dirty="0">
                <a:latin typeface="Candara" panose="020E0502030303020204" pitchFamily="34" charset="0"/>
              </a:rPr>
            </a:br>
            <a:r>
              <a:rPr lang="en-US" dirty="0">
                <a:latin typeface="Candara" panose="020E0502030303020204" pitchFamily="34" charset="0"/>
              </a:rPr>
              <a:t/>
            </a:r>
            <a:br>
              <a:rPr lang="en-US" dirty="0">
                <a:latin typeface="Candara" panose="020E0502030303020204" pitchFamily="34" charset="0"/>
              </a:rPr>
            </a:br>
            <a:r>
              <a:rPr lang="en-US" dirty="0">
                <a:latin typeface="Candara" panose="020E0502030303020204" pitchFamily="34" charset="0"/>
              </a:rPr>
              <a:t>Quiz </a:t>
            </a:r>
            <a:r>
              <a:rPr lang="en-US" dirty="0" smtClean="0">
                <a:latin typeface="Candara" panose="020E0502030303020204" pitchFamily="34" charset="0"/>
              </a:rPr>
              <a:t>4 Review</a:t>
            </a:r>
            <a:r>
              <a:rPr lang="en-US" dirty="0"/>
              <a:t/>
            </a:r>
            <a:br>
              <a:rPr lang="en-US" dirty="0"/>
            </a:br>
            <a:endParaRPr lang="en-US" dirty="0"/>
          </a:p>
        </p:txBody>
      </p:sp>
      <p:pic>
        <p:nvPicPr>
          <p:cNvPr id="3" name="Picture 2" descr="P:\Administration\Communications\2. Photos\FY15\ILoveByteBack Social Media Campaign\Job.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998359" y="2333906"/>
            <a:ext cx="3223482" cy="24187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821280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914400"/>
            <a:ext cx="9144000" cy="5211763"/>
          </a:xfrm>
        </p:spPr>
        <p:txBody>
          <a:bodyPr>
            <a:normAutofit fontScale="85000" lnSpcReduction="10000"/>
          </a:bodyPr>
          <a:lstStyle/>
          <a:p>
            <a:pPr marL="0" indent="0" algn="ctr">
              <a:buNone/>
            </a:pPr>
            <a:r>
              <a:rPr lang="en-US" b="1" u="sng" dirty="0">
                <a:latin typeface="Candara" panose="020E0502030303020204" pitchFamily="34" charset="0"/>
              </a:rPr>
              <a:t>Identifying and solving known errors and problems is known as</a:t>
            </a:r>
            <a:r>
              <a:rPr lang="en-US" b="1" u="sng" dirty="0" smtClean="0">
                <a:latin typeface="Candara" panose="020E0502030303020204" pitchFamily="34" charset="0"/>
              </a:rPr>
              <a:t>:</a:t>
            </a:r>
          </a:p>
          <a:p>
            <a:r>
              <a:rPr lang="en-US" dirty="0" smtClean="0">
                <a:latin typeface="Candara" panose="020E0502030303020204" pitchFamily="34" charset="0"/>
              </a:rPr>
              <a:t>Incident Management</a:t>
            </a:r>
          </a:p>
          <a:p>
            <a:r>
              <a:rPr lang="en-US" dirty="0" smtClean="0">
                <a:latin typeface="Candara" panose="020E0502030303020204" pitchFamily="34" charset="0"/>
              </a:rPr>
              <a:t>Problem Management</a:t>
            </a:r>
          </a:p>
          <a:p>
            <a:r>
              <a:rPr lang="en-US" dirty="0" smtClean="0">
                <a:latin typeface="Candara" panose="020E0502030303020204" pitchFamily="34" charset="0"/>
              </a:rPr>
              <a:t>Change Management</a:t>
            </a:r>
          </a:p>
          <a:p>
            <a:r>
              <a:rPr lang="en-US" dirty="0" smtClean="0">
                <a:latin typeface="Candara" panose="020E0502030303020204" pitchFamily="34" charset="0"/>
              </a:rPr>
              <a:t>Knowledge Management</a:t>
            </a:r>
            <a:endParaRPr lang="en-US" dirty="0">
              <a:latin typeface="Candara" panose="020E0502030303020204" pitchFamily="34" charset="0"/>
            </a:endParaRPr>
          </a:p>
          <a:p>
            <a:endParaRPr lang="en-US" dirty="0" smtClean="0">
              <a:latin typeface="Candara" panose="020E0502030303020204" pitchFamily="34" charset="0"/>
            </a:endParaRPr>
          </a:p>
          <a:p>
            <a:pPr marL="0" indent="0">
              <a:buNone/>
            </a:pPr>
            <a:r>
              <a:rPr lang="en-US" b="1" dirty="0" smtClean="0">
                <a:latin typeface="Candara" panose="020E0502030303020204" pitchFamily="34" charset="0"/>
              </a:rPr>
              <a:t>Competency 5.8.1: </a:t>
            </a:r>
            <a:r>
              <a:rPr lang="en-US" dirty="0" smtClean="0">
                <a:latin typeface="Candara" panose="020E0502030303020204" pitchFamily="34" charset="0"/>
              </a:rPr>
              <a:t>The purpose of the Problem Management process include:</a:t>
            </a:r>
          </a:p>
          <a:p>
            <a:r>
              <a:rPr lang="en-US" dirty="0" smtClean="0">
                <a:latin typeface="Candara" panose="020E0502030303020204" pitchFamily="34" charset="0"/>
              </a:rPr>
              <a:t>Prevent problems and resulting disruptions from occurring</a:t>
            </a:r>
          </a:p>
          <a:p>
            <a:r>
              <a:rPr lang="en-US" dirty="0" smtClean="0">
                <a:latin typeface="Candara" panose="020E0502030303020204" pitchFamily="34" charset="0"/>
              </a:rPr>
              <a:t>Improve service availability by eliminatin</a:t>
            </a:r>
            <a:r>
              <a:rPr lang="en-US" dirty="0" smtClean="0">
                <a:latin typeface="Candara" panose="020E0502030303020204" pitchFamily="34" charset="0"/>
              </a:rPr>
              <a:t>g recurring incidents</a:t>
            </a:r>
          </a:p>
          <a:p>
            <a:endParaRPr lang="en-US" dirty="0"/>
          </a:p>
        </p:txBody>
      </p:sp>
      <p:sp>
        <p:nvSpPr>
          <p:cNvPr id="4" name="Donut 3">
            <a:extLst>
              <a:ext uri="{FF2B5EF4-FFF2-40B4-BE49-F238E27FC236}">
                <a16:creationId xmlns:a16="http://schemas.microsoft.com/office/drawing/2014/main" xmlns="" id="{E8D524B7-A66C-4AC6-960E-30774C73AC14}"/>
              </a:ext>
            </a:extLst>
          </p:cNvPr>
          <p:cNvSpPr/>
          <p:nvPr/>
        </p:nvSpPr>
        <p:spPr>
          <a:xfrm>
            <a:off x="0" y="2209800"/>
            <a:ext cx="304800" cy="304800"/>
          </a:xfrm>
          <a:prstGeom prst="donut">
            <a:avLst/>
          </a:prstGeom>
          <a:solidFill>
            <a:schemeClr val="accent3"/>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11725523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6" end="6"/>
                                            </p:txEl>
                                          </p:spTgt>
                                        </p:tgtEl>
                                        <p:attrNameLst>
                                          <p:attrName>style.visibility</p:attrName>
                                        </p:attrNameLst>
                                      </p:cBhvr>
                                      <p:to>
                                        <p:strVal val="visible"/>
                                      </p:to>
                                    </p:set>
                                    <p:animEffect transition="in" filter="fade">
                                      <p:cBhvr>
                                        <p:cTn id="12" dur="500"/>
                                        <p:tgtEl>
                                          <p:spTgt spid="3">
                                            <p:txEl>
                                              <p:pRg st="6" end="6"/>
                                            </p:txEl>
                                          </p:spTgt>
                                        </p:tgtEl>
                                      </p:cBhvr>
                                    </p:animEffect>
                                  </p:childTnLst>
                                </p:cTn>
                              </p:par>
                              <p:par>
                                <p:cTn id="13" presetID="10" presetClass="entr" presetSubtype="0" fill="hold" nodeType="withEffect">
                                  <p:stCondLst>
                                    <p:cond delay="0"/>
                                  </p:stCondLst>
                                  <p:childTnLst>
                                    <p:set>
                                      <p:cBhvr>
                                        <p:cTn id="14" dur="1" fill="hold">
                                          <p:stCondLst>
                                            <p:cond delay="0"/>
                                          </p:stCondLst>
                                        </p:cTn>
                                        <p:tgtEl>
                                          <p:spTgt spid="3">
                                            <p:txEl>
                                              <p:pRg st="7" end="7"/>
                                            </p:txEl>
                                          </p:spTgt>
                                        </p:tgtEl>
                                        <p:attrNameLst>
                                          <p:attrName>style.visibility</p:attrName>
                                        </p:attrNameLst>
                                      </p:cBhvr>
                                      <p:to>
                                        <p:strVal val="visible"/>
                                      </p:to>
                                    </p:set>
                                    <p:animEffect transition="in" filter="fade">
                                      <p:cBhvr>
                                        <p:cTn id="15" dur="500"/>
                                        <p:tgtEl>
                                          <p:spTgt spid="3">
                                            <p:txEl>
                                              <p:pRg st="7" end="7"/>
                                            </p:txEl>
                                          </p:spTgt>
                                        </p:tgtEl>
                                      </p:cBhvr>
                                    </p:animEffect>
                                  </p:childTnLst>
                                </p:cTn>
                              </p:par>
                              <p:par>
                                <p:cTn id="16" presetID="10" presetClass="entr" presetSubtype="0" fill="hold" nodeType="withEffect">
                                  <p:stCondLst>
                                    <p:cond delay="0"/>
                                  </p:stCondLst>
                                  <p:childTnLst>
                                    <p:set>
                                      <p:cBhvr>
                                        <p:cTn id="17" dur="1" fill="hold">
                                          <p:stCondLst>
                                            <p:cond delay="0"/>
                                          </p:stCondLst>
                                        </p:cTn>
                                        <p:tgtEl>
                                          <p:spTgt spid="3">
                                            <p:txEl>
                                              <p:pRg st="8" end="8"/>
                                            </p:txEl>
                                          </p:spTgt>
                                        </p:tgtEl>
                                        <p:attrNameLst>
                                          <p:attrName>style.visibility</p:attrName>
                                        </p:attrNameLst>
                                      </p:cBhvr>
                                      <p:to>
                                        <p:strVal val="visible"/>
                                      </p:to>
                                    </p:set>
                                    <p:animEffect transition="in" filter="fade">
                                      <p:cBhvr>
                                        <p:cTn id="18"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838200"/>
            <a:ext cx="9144000" cy="5287963"/>
          </a:xfrm>
        </p:spPr>
        <p:txBody>
          <a:bodyPr>
            <a:noAutofit/>
          </a:bodyPr>
          <a:lstStyle/>
          <a:p>
            <a:pPr marL="0" indent="0" algn="ctr">
              <a:buNone/>
            </a:pPr>
            <a:r>
              <a:rPr lang="en-US" sz="2000" b="1" u="sng" dirty="0" smtClean="0">
                <a:latin typeface="Candara" panose="020E0502030303020204" pitchFamily="34" charset="0"/>
              </a:rPr>
              <a:t>The average time between the reporting of an incident and its resolution is called:</a:t>
            </a:r>
            <a:endParaRPr lang="en-US" sz="2000" dirty="0" smtClean="0">
              <a:latin typeface="Candara" panose="020E0502030303020204" pitchFamily="34" charset="0"/>
            </a:endParaRPr>
          </a:p>
          <a:p>
            <a:r>
              <a:rPr lang="en-US" sz="2000" dirty="0" smtClean="0">
                <a:latin typeface="Candara" panose="020E0502030303020204" pitchFamily="34" charset="0"/>
              </a:rPr>
              <a:t>Mean Time to Restore Service</a:t>
            </a:r>
          </a:p>
          <a:p>
            <a:r>
              <a:rPr lang="en-US" sz="2000" dirty="0" smtClean="0">
                <a:latin typeface="Candara" panose="020E0502030303020204" pitchFamily="34" charset="0"/>
              </a:rPr>
              <a:t>Customer Satisfaction</a:t>
            </a:r>
          </a:p>
          <a:p>
            <a:r>
              <a:rPr lang="en-US" sz="2000" dirty="0" smtClean="0">
                <a:latin typeface="Candara" panose="020E0502030303020204" pitchFamily="34" charset="0"/>
              </a:rPr>
              <a:t>First Contact Resolution</a:t>
            </a:r>
          </a:p>
          <a:p>
            <a:r>
              <a:rPr lang="en-US" sz="2000" dirty="0" smtClean="0">
                <a:latin typeface="Candara" panose="020E0502030303020204" pitchFamily="34" charset="0"/>
              </a:rPr>
              <a:t>Repeat Dispatch per DST</a:t>
            </a:r>
          </a:p>
          <a:p>
            <a:endParaRPr lang="en-US" sz="2000" dirty="0" smtClean="0">
              <a:latin typeface="Candara" panose="020E0502030303020204" pitchFamily="34" charset="0"/>
            </a:endParaRPr>
          </a:p>
          <a:p>
            <a:pPr marL="0" indent="0">
              <a:buNone/>
            </a:pPr>
            <a:r>
              <a:rPr lang="en-US" sz="2000" b="1" i="1" dirty="0" smtClean="0">
                <a:latin typeface="Candara" panose="020E0502030303020204" pitchFamily="34" charset="0"/>
              </a:rPr>
              <a:t>Competency </a:t>
            </a:r>
            <a:r>
              <a:rPr lang="en-US" sz="2000" b="1" i="1" dirty="0">
                <a:latin typeface="Candara" panose="020E0502030303020204" pitchFamily="34" charset="0"/>
              </a:rPr>
              <a:t>6.1.5: </a:t>
            </a:r>
            <a:r>
              <a:rPr lang="en-US" sz="2000" dirty="0">
                <a:latin typeface="Candara" panose="020E0502030303020204" pitchFamily="34" charset="0"/>
              </a:rPr>
              <a:t>Mean Time to Restore Service (MTRS)-The average time it takes for a technician to respond to an escalate ticket.</a:t>
            </a:r>
          </a:p>
          <a:p>
            <a:r>
              <a:rPr lang="en-US" sz="2000" dirty="0">
                <a:latin typeface="Candara" panose="020E0502030303020204" pitchFamily="34" charset="0"/>
              </a:rPr>
              <a:t>Used to determine the time frame in which incidents/requests are resolved.</a:t>
            </a:r>
          </a:p>
          <a:p>
            <a:endParaRPr lang="en-US" sz="2000" dirty="0">
              <a:latin typeface="Candara" panose="020E0502030303020204" pitchFamily="34" charset="0"/>
            </a:endParaRPr>
          </a:p>
          <a:p>
            <a:pPr marL="0" indent="0">
              <a:buNone/>
            </a:pPr>
            <a:r>
              <a:rPr lang="en-US" sz="2000" b="1" dirty="0">
                <a:latin typeface="Candara" panose="020E0502030303020204" pitchFamily="34" charset="0"/>
              </a:rPr>
              <a:t>NOTE: </a:t>
            </a:r>
            <a:r>
              <a:rPr lang="en-US" sz="2000" dirty="0">
                <a:latin typeface="Candara" panose="020E0502030303020204" pitchFamily="34" charset="0"/>
              </a:rPr>
              <a:t>I know this is similar to average </a:t>
            </a:r>
            <a:r>
              <a:rPr lang="en-US" sz="2000" dirty="0" smtClean="0">
                <a:latin typeface="Candara" panose="020E0502030303020204" pitchFamily="34" charset="0"/>
              </a:rPr>
              <a:t>handle </a:t>
            </a:r>
            <a:r>
              <a:rPr lang="en-US" sz="2000" dirty="0">
                <a:latin typeface="Candara" panose="020E0502030303020204" pitchFamily="34" charset="0"/>
              </a:rPr>
              <a:t>time, but is different because</a:t>
            </a:r>
          </a:p>
          <a:p>
            <a:r>
              <a:rPr lang="en-US" sz="2000" dirty="0">
                <a:latin typeface="Candara" panose="020E0502030303020204" pitchFamily="34" charset="0"/>
              </a:rPr>
              <a:t>This is an average number</a:t>
            </a:r>
          </a:p>
          <a:p>
            <a:r>
              <a:rPr lang="en-US" sz="2000" dirty="0">
                <a:latin typeface="Candara" panose="020E0502030303020204" pitchFamily="34" charset="0"/>
              </a:rPr>
              <a:t>The main measurement is on how long it takes for the issues to be resolved, rather than how long the customer waits (though those can often result in the same timeframe).</a:t>
            </a:r>
          </a:p>
        </p:txBody>
      </p:sp>
      <p:sp>
        <p:nvSpPr>
          <p:cNvPr id="4" name="Donut 3">
            <a:extLst>
              <a:ext uri="{FF2B5EF4-FFF2-40B4-BE49-F238E27FC236}">
                <a16:creationId xmlns:a16="http://schemas.microsoft.com/office/drawing/2014/main" xmlns="" id="{40AB5B4F-8D72-4B0E-AA41-3BA06578A17F}"/>
              </a:ext>
            </a:extLst>
          </p:cNvPr>
          <p:cNvSpPr/>
          <p:nvPr/>
        </p:nvSpPr>
        <p:spPr>
          <a:xfrm>
            <a:off x="0" y="1219200"/>
            <a:ext cx="304800" cy="304800"/>
          </a:xfrm>
          <a:prstGeom prst="donut">
            <a:avLst/>
          </a:prstGeom>
          <a:solidFill>
            <a:schemeClr val="accent3"/>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31466333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6" end="6"/>
                                            </p:txEl>
                                          </p:spTgt>
                                        </p:tgtEl>
                                        <p:attrNameLst>
                                          <p:attrName>style.visibility</p:attrName>
                                        </p:attrNameLst>
                                      </p:cBhvr>
                                      <p:to>
                                        <p:strVal val="visible"/>
                                      </p:to>
                                    </p:set>
                                    <p:animEffect transition="in" filter="fade">
                                      <p:cBhvr>
                                        <p:cTn id="12" dur="500"/>
                                        <p:tgtEl>
                                          <p:spTgt spid="3">
                                            <p:txEl>
                                              <p:pRg st="6" end="6"/>
                                            </p:txEl>
                                          </p:spTgt>
                                        </p:tgtEl>
                                      </p:cBhvr>
                                    </p:animEffect>
                                  </p:childTnLst>
                                </p:cTn>
                              </p:par>
                              <p:par>
                                <p:cTn id="13" presetID="10" presetClass="entr" presetSubtype="0" fill="hold" nodeType="withEffect">
                                  <p:stCondLst>
                                    <p:cond delay="0"/>
                                  </p:stCondLst>
                                  <p:childTnLst>
                                    <p:set>
                                      <p:cBhvr>
                                        <p:cTn id="14" dur="1" fill="hold">
                                          <p:stCondLst>
                                            <p:cond delay="0"/>
                                          </p:stCondLst>
                                        </p:cTn>
                                        <p:tgtEl>
                                          <p:spTgt spid="3">
                                            <p:txEl>
                                              <p:pRg st="7" end="7"/>
                                            </p:txEl>
                                          </p:spTgt>
                                        </p:tgtEl>
                                        <p:attrNameLst>
                                          <p:attrName>style.visibility</p:attrName>
                                        </p:attrNameLst>
                                      </p:cBhvr>
                                      <p:to>
                                        <p:strVal val="visible"/>
                                      </p:to>
                                    </p:set>
                                    <p:animEffect transition="in" filter="fade">
                                      <p:cBhvr>
                                        <p:cTn id="15" dur="500"/>
                                        <p:tgtEl>
                                          <p:spTgt spid="3">
                                            <p:txEl>
                                              <p:pRg st="7" end="7"/>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nodeType="clickEffect">
                                  <p:stCondLst>
                                    <p:cond delay="0"/>
                                  </p:stCondLst>
                                  <p:childTnLst>
                                    <p:set>
                                      <p:cBhvr>
                                        <p:cTn id="19" dur="1" fill="hold">
                                          <p:stCondLst>
                                            <p:cond delay="0"/>
                                          </p:stCondLst>
                                        </p:cTn>
                                        <p:tgtEl>
                                          <p:spTgt spid="3">
                                            <p:txEl>
                                              <p:pRg st="9" end="9"/>
                                            </p:txEl>
                                          </p:spTgt>
                                        </p:tgtEl>
                                        <p:attrNameLst>
                                          <p:attrName>style.visibility</p:attrName>
                                        </p:attrNameLst>
                                      </p:cBhvr>
                                      <p:to>
                                        <p:strVal val="visible"/>
                                      </p:to>
                                    </p:set>
                                    <p:animEffect transition="in" filter="fade">
                                      <p:cBhvr>
                                        <p:cTn id="20" dur="500"/>
                                        <p:tgtEl>
                                          <p:spTgt spid="3">
                                            <p:txEl>
                                              <p:pRg st="9" end="9"/>
                                            </p:txEl>
                                          </p:spTgt>
                                        </p:tgtEl>
                                      </p:cBhvr>
                                    </p:animEffect>
                                  </p:childTnLst>
                                </p:cTn>
                              </p:par>
                              <p:par>
                                <p:cTn id="21" presetID="10" presetClass="entr" presetSubtype="0" fill="hold" nodeType="withEffect">
                                  <p:stCondLst>
                                    <p:cond delay="0"/>
                                  </p:stCondLst>
                                  <p:childTnLst>
                                    <p:set>
                                      <p:cBhvr>
                                        <p:cTn id="22" dur="1" fill="hold">
                                          <p:stCondLst>
                                            <p:cond delay="0"/>
                                          </p:stCondLst>
                                        </p:cTn>
                                        <p:tgtEl>
                                          <p:spTgt spid="3">
                                            <p:txEl>
                                              <p:pRg st="10" end="10"/>
                                            </p:txEl>
                                          </p:spTgt>
                                        </p:tgtEl>
                                        <p:attrNameLst>
                                          <p:attrName>style.visibility</p:attrName>
                                        </p:attrNameLst>
                                      </p:cBhvr>
                                      <p:to>
                                        <p:strVal val="visible"/>
                                      </p:to>
                                    </p:set>
                                    <p:animEffect transition="in" filter="fade">
                                      <p:cBhvr>
                                        <p:cTn id="23" dur="500"/>
                                        <p:tgtEl>
                                          <p:spTgt spid="3">
                                            <p:txEl>
                                              <p:pRg st="10" end="10"/>
                                            </p:txEl>
                                          </p:spTgt>
                                        </p:tgtEl>
                                      </p:cBhvr>
                                    </p:animEffect>
                                  </p:childTnLst>
                                </p:cTn>
                              </p:par>
                              <p:par>
                                <p:cTn id="24" presetID="10" presetClass="entr" presetSubtype="0" fill="hold" nodeType="withEffect">
                                  <p:stCondLst>
                                    <p:cond delay="0"/>
                                  </p:stCondLst>
                                  <p:childTnLst>
                                    <p:set>
                                      <p:cBhvr>
                                        <p:cTn id="25" dur="1" fill="hold">
                                          <p:stCondLst>
                                            <p:cond delay="0"/>
                                          </p:stCondLst>
                                        </p:cTn>
                                        <p:tgtEl>
                                          <p:spTgt spid="3">
                                            <p:txEl>
                                              <p:pRg st="11" end="11"/>
                                            </p:txEl>
                                          </p:spTgt>
                                        </p:tgtEl>
                                        <p:attrNameLst>
                                          <p:attrName>style.visibility</p:attrName>
                                        </p:attrNameLst>
                                      </p:cBhvr>
                                      <p:to>
                                        <p:strVal val="visible"/>
                                      </p:to>
                                    </p:set>
                                    <p:animEffect transition="in" filter="fade">
                                      <p:cBhvr>
                                        <p:cTn id="26" dur="500"/>
                                        <p:tgtEl>
                                          <p:spTgt spid="3">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 y="914400"/>
            <a:ext cx="9067800" cy="5211763"/>
          </a:xfrm>
        </p:spPr>
        <p:txBody>
          <a:bodyPr>
            <a:normAutofit fontScale="77500" lnSpcReduction="20000"/>
          </a:bodyPr>
          <a:lstStyle/>
          <a:p>
            <a:pPr marL="0" indent="0" algn="ctr">
              <a:buNone/>
            </a:pPr>
            <a:r>
              <a:rPr lang="en-US" b="1" u="sng" dirty="0">
                <a:latin typeface="Candara" panose="020E0502030303020204" pitchFamily="34" charset="0"/>
              </a:rPr>
              <a:t>If a company's strategy was to offer fast and efficient services, the metric they would most likely focus on would be:</a:t>
            </a:r>
            <a:endParaRPr lang="en-US" dirty="0">
              <a:latin typeface="Candara" panose="020E0502030303020204" pitchFamily="34" charset="0"/>
            </a:endParaRPr>
          </a:p>
          <a:p>
            <a:r>
              <a:rPr lang="en-US" dirty="0">
                <a:latin typeface="Candara" panose="020E0502030303020204" pitchFamily="34" charset="0"/>
              </a:rPr>
              <a:t>Desktop Response Time</a:t>
            </a:r>
          </a:p>
          <a:p>
            <a:r>
              <a:rPr lang="en-US" dirty="0">
                <a:latin typeface="Candara" panose="020E0502030303020204" pitchFamily="34" charset="0"/>
              </a:rPr>
              <a:t>Customer Satisfaction Level</a:t>
            </a:r>
          </a:p>
          <a:p>
            <a:r>
              <a:rPr lang="en-US" dirty="0">
                <a:latin typeface="Candara" panose="020E0502030303020204" pitchFamily="34" charset="0"/>
              </a:rPr>
              <a:t>Employee Satisfaction Level</a:t>
            </a:r>
          </a:p>
          <a:p>
            <a:r>
              <a:rPr lang="en-US" dirty="0">
                <a:latin typeface="Candara" panose="020E0502030303020204" pitchFamily="34" charset="0"/>
              </a:rPr>
              <a:t>Cost per Incident</a:t>
            </a:r>
          </a:p>
          <a:p>
            <a:endParaRPr lang="en-US" dirty="0">
              <a:latin typeface="Candara" panose="020E0502030303020204" pitchFamily="34" charset="0"/>
            </a:endParaRPr>
          </a:p>
          <a:p>
            <a:pPr marL="0" indent="0">
              <a:buNone/>
            </a:pPr>
            <a:r>
              <a:rPr lang="en-US" b="1" dirty="0">
                <a:latin typeface="Candara" panose="020E0502030303020204" pitchFamily="34" charset="0"/>
              </a:rPr>
              <a:t>NOTE: </a:t>
            </a:r>
            <a:r>
              <a:rPr lang="en-US" dirty="0">
                <a:latin typeface="Candara" panose="020E0502030303020204" pitchFamily="34" charset="0"/>
              </a:rPr>
              <a:t>This is a critical thinking question. Only desktop response time relates to measuring speed. A lot of people answered customer satisfaction level, which I believe happened because the question was read too fast and people thought it was asking what would a result of increase service efficiency would be. So just make sure to slow down and really understand the questions.</a:t>
            </a:r>
          </a:p>
        </p:txBody>
      </p:sp>
      <p:sp>
        <p:nvSpPr>
          <p:cNvPr id="4" name="Donut 3">
            <a:extLst>
              <a:ext uri="{FF2B5EF4-FFF2-40B4-BE49-F238E27FC236}">
                <a16:creationId xmlns:a16="http://schemas.microsoft.com/office/drawing/2014/main" xmlns="" id="{069D8120-7359-4420-A056-C7F4C50EF888}"/>
              </a:ext>
            </a:extLst>
          </p:cNvPr>
          <p:cNvSpPr/>
          <p:nvPr/>
        </p:nvSpPr>
        <p:spPr>
          <a:xfrm>
            <a:off x="76200" y="1905000"/>
            <a:ext cx="381000" cy="381000"/>
          </a:xfrm>
          <a:prstGeom prst="donut">
            <a:avLst/>
          </a:prstGeom>
          <a:solidFill>
            <a:schemeClr val="accent3"/>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23609826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6" end="6"/>
                                            </p:txEl>
                                          </p:spTgt>
                                        </p:tgtEl>
                                        <p:attrNameLst>
                                          <p:attrName>style.visibility</p:attrName>
                                        </p:attrNameLst>
                                      </p:cBhvr>
                                      <p:to>
                                        <p:strVal val="visible"/>
                                      </p:to>
                                    </p:set>
                                    <p:animEffect transition="in" filter="fade">
                                      <p:cBhvr>
                                        <p:cTn id="12"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838200"/>
            <a:ext cx="9144000" cy="5287963"/>
          </a:xfrm>
        </p:spPr>
        <p:txBody>
          <a:bodyPr>
            <a:normAutofit/>
          </a:bodyPr>
          <a:lstStyle/>
          <a:p>
            <a:pPr marL="0" indent="0" algn="ctr">
              <a:buNone/>
            </a:pPr>
            <a:r>
              <a:rPr lang="en-US" sz="1600" b="1" u="sng" dirty="0">
                <a:latin typeface="Candara" panose="020E0502030303020204" pitchFamily="34" charset="0"/>
              </a:rPr>
              <a:t>A short, 3-6 question survey that is always given right after a incident it resolve is an example of a(n):</a:t>
            </a:r>
            <a:endParaRPr lang="en-US" sz="1600" dirty="0">
              <a:latin typeface="Candara" panose="020E0502030303020204" pitchFamily="34" charset="0"/>
            </a:endParaRPr>
          </a:p>
          <a:p>
            <a:r>
              <a:rPr lang="en-US" sz="1600" dirty="0">
                <a:latin typeface="Candara" panose="020E0502030303020204" pitchFamily="34" charset="0"/>
              </a:rPr>
              <a:t>Ongoing survey</a:t>
            </a:r>
          </a:p>
          <a:p>
            <a:r>
              <a:rPr lang="en-US" sz="1600" dirty="0">
                <a:latin typeface="Candara" panose="020E0502030303020204" pitchFamily="34" charset="0"/>
              </a:rPr>
              <a:t>One-time survey</a:t>
            </a:r>
          </a:p>
          <a:p>
            <a:r>
              <a:rPr lang="en-US" sz="1600" dirty="0">
                <a:latin typeface="Candara" panose="020E0502030303020204" pitchFamily="34" charset="0"/>
              </a:rPr>
              <a:t>Annual Survey</a:t>
            </a:r>
          </a:p>
          <a:p>
            <a:r>
              <a:rPr lang="en-US" sz="1600" dirty="0">
                <a:latin typeface="Candara" panose="020E0502030303020204" pitchFamily="34" charset="0"/>
              </a:rPr>
              <a:t>Periodic Survey</a:t>
            </a:r>
          </a:p>
          <a:p>
            <a:endParaRPr lang="en-US" sz="1600" dirty="0">
              <a:latin typeface="Candara" panose="020E0502030303020204" pitchFamily="34" charset="0"/>
            </a:endParaRPr>
          </a:p>
          <a:p>
            <a:pPr marL="0" indent="0">
              <a:buNone/>
            </a:pPr>
            <a:r>
              <a:rPr lang="en-US" sz="1600" b="1" i="1" dirty="0">
                <a:latin typeface="Candara" panose="020E0502030303020204" pitchFamily="34" charset="0"/>
              </a:rPr>
              <a:t>Competency 5.3.2: </a:t>
            </a:r>
            <a:r>
              <a:rPr lang="en-US" sz="1600" dirty="0">
                <a:latin typeface="Candara" panose="020E0502030303020204" pitchFamily="34" charset="0"/>
              </a:rPr>
              <a:t>Ongoing surveys are-</a:t>
            </a:r>
          </a:p>
          <a:p>
            <a:r>
              <a:rPr lang="en-US" sz="1600" dirty="0">
                <a:latin typeface="Candara" panose="020E0502030303020204" pitchFamily="34" charset="0"/>
              </a:rPr>
              <a:t>Completed as soon as possible after a call is closed.</a:t>
            </a:r>
          </a:p>
          <a:p>
            <a:r>
              <a:rPr lang="en-US" sz="1600" dirty="0">
                <a:latin typeface="Candara" panose="020E0502030303020204" pitchFamily="34" charset="0"/>
              </a:rPr>
              <a:t>Typically short (3-6 questions) and can be completed quickly. </a:t>
            </a:r>
          </a:p>
          <a:p>
            <a:r>
              <a:rPr lang="en-US" sz="1600" dirty="0">
                <a:latin typeface="Candara" panose="020E0502030303020204" pitchFamily="34" charset="0"/>
              </a:rPr>
              <a:t>Used to measure the quality of a specific incident resolution.</a:t>
            </a:r>
          </a:p>
          <a:p>
            <a:r>
              <a:rPr lang="en-US" sz="1600" dirty="0">
                <a:latin typeface="Candara" panose="020E0502030303020204" pitchFamily="34" charset="0"/>
              </a:rPr>
              <a:t>Used to monitor customer satisfaction between annual surveys and measure impact of service changes to processes, products, or services.</a:t>
            </a:r>
          </a:p>
          <a:p>
            <a:endParaRPr lang="en-US" sz="1600" dirty="0">
              <a:latin typeface="Candara" panose="020E0502030303020204" pitchFamily="34" charset="0"/>
            </a:endParaRPr>
          </a:p>
          <a:p>
            <a:pPr marL="0" indent="0">
              <a:buNone/>
            </a:pPr>
            <a:r>
              <a:rPr lang="en-US" sz="1600" b="1" dirty="0">
                <a:latin typeface="Candara" panose="020E0502030303020204" pitchFamily="34" charset="0"/>
              </a:rPr>
              <a:t>NOTE: </a:t>
            </a:r>
            <a:r>
              <a:rPr lang="en-US" sz="1600" dirty="0">
                <a:latin typeface="Candara" panose="020E0502030303020204" pitchFamily="34" charset="0"/>
              </a:rPr>
              <a:t>A </a:t>
            </a:r>
            <a:r>
              <a:rPr lang="en-US" sz="1600" dirty="0" smtClean="0">
                <a:latin typeface="Candara" panose="020E0502030303020204" pitchFamily="34" charset="0"/>
              </a:rPr>
              <a:t>way </a:t>
            </a:r>
            <a:r>
              <a:rPr lang="en-US" sz="1600" dirty="0">
                <a:latin typeface="Candara" panose="020E0502030303020204" pitchFamily="34" charset="0"/>
              </a:rPr>
              <a:t>to differentiate survey types Is thinking about how often the company gives it out.</a:t>
            </a:r>
          </a:p>
          <a:p>
            <a:r>
              <a:rPr lang="en-US" sz="1600" dirty="0">
                <a:latin typeface="Candara" panose="020E0502030303020204" pitchFamily="34" charset="0"/>
              </a:rPr>
              <a:t>Ongoing: All the time, such as after-call surveys, or giving a rating after using Uber.</a:t>
            </a:r>
          </a:p>
          <a:p>
            <a:r>
              <a:rPr lang="en-US" sz="1600" dirty="0">
                <a:latin typeface="Candara" panose="020E0502030303020204" pitchFamily="34" charset="0"/>
              </a:rPr>
              <a:t>Periodic/Annual: Done on a schedule, such as annual employee satisfaction survey.</a:t>
            </a:r>
          </a:p>
          <a:p>
            <a:r>
              <a:rPr lang="en-US" sz="1600" dirty="0">
                <a:latin typeface="Candara" panose="020E0502030303020204" pitchFamily="34" charset="0"/>
              </a:rPr>
              <a:t>One Time: Only once for a specific purposes, such as a company sending out an e-mail on requests for suggestions of their new software/hardware.</a:t>
            </a:r>
          </a:p>
        </p:txBody>
      </p:sp>
      <p:sp>
        <p:nvSpPr>
          <p:cNvPr id="4" name="Donut 3">
            <a:extLst>
              <a:ext uri="{FF2B5EF4-FFF2-40B4-BE49-F238E27FC236}">
                <a16:creationId xmlns:a16="http://schemas.microsoft.com/office/drawing/2014/main" xmlns="" id="{281ED858-2BB5-4AFB-A7D8-AD630F86EC68}"/>
              </a:ext>
            </a:extLst>
          </p:cNvPr>
          <p:cNvSpPr/>
          <p:nvPr/>
        </p:nvSpPr>
        <p:spPr>
          <a:xfrm>
            <a:off x="0" y="1143000"/>
            <a:ext cx="304800" cy="304800"/>
          </a:xfrm>
          <a:prstGeom prst="donut">
            <a:avLst/>
          </a:prstGeom>
          <a:solidFill>
            <a:schemeClr val="accent3"/>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26397406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6" end="6"/>
                                            </p:txEl>
                                          </p:spTgt>
                                        </p:tgtEl>
                                        <p:attrNameLst>
                                          <p:attrName>style.visibility</p:attrName>
                                        </p:attrNameLst>
                                      </p:cBhvr>
                                      <p:to>
                                        <p:strVal val="visible"/>
                                      </p:to>
                                    </p:set>
                                    <p:animEffect transition="in" filter="fade">
                                      <p:cBhvr>
                                        <p:cTn id="12" dur="500"/>
                                        <p:tgtEl>
                                          <p:spTgt spid="3">
                                            <p:txEl>
                                              <p:pRg st="6" end="6"/>
                                            </p:txEl>
                                          </p:spTgt>
                                        </p:tgtEl>
                                      </p:cBhvr>
                                    </p:animEffect>
                                  </p:childTnLst>
                                </p:cTn>
                              </p:par>
                              <p:par>
                                <p:cTn id="13" presetID="10" presetClass="entr" presetSubtype="0" fill="hold" nodeType="withEffect">
                                  <p:stCondLst>
                                    <p:cond delay="0"/>
                                  </p:stCondLst>
                                  <p:childTnLst>
                                    <p:set>
                                      <p:cBhvr>
                                        <p:cTn id="14" dur="1" fill="hold">
                                          <p:stCondLst>
                                            <p:cond delay="0"/>
                                          </p:stCondLst>
                                        </p:cTn>
                                        <p:tgtEl>
                                          <p:spTgt spid="3">
                                            <p:txEl>
                                              <p:pRg st="7" end="7"/>
                                            </p:txEl>
                                          </p:spTgt>
                                        </p:tgtEl>
                                        <p:attrNameLst>
                                          <p:attrName>style.visibility</p:attrName>
                                        </p:attrNameLst>
                                      </p:cBhvr>
                                      <p:to>
                                        <p:strVal val="visible"/>
                                      </p:to>
                                    </p:set>
                                    <p:animEffect transition="in" filter="fade">
                                      <p:cBhvr>
                                        <p:cTn id="15" dur="500"/>
                                        <p:tgtEl>
                                          <p:spTgt spid="3">
                                            <p:txEl>
                                              <p:pRg st="7" end="7"/>
                                            </p:txEl>
                                          </p:spTgt>
                                        </p:tgtEl>
                                      </p:cBhvr>
                                    </p:animEffect>
                                  </p:childTnLst>
                                </p:cTn>
                              </p:par>
                              <p:par>
                                <p:cTn id="16" presetID="10" presetClass="entr" presetSubtype="0" fill="hold" nodeType="withEffect">
                                  <p:stCondLst>
                                    <p:cond delay="0"/>
                                  </p:stCondLst>
                                  <p:childTnLst>
                                    <p:set>
                                      <p:cBhvr>
                                        <p:cTn id="17" dur="1" fill="hold">
                                          <p:stCondLst>
                                            <p:cond delay="0"/>
                                          </p:stCondLst>
                                        </p:cTn>
                                        <p:tgtEl>
                                          <p:spTgt spid="3">
                                            <p:txEl>
                                              <p:pRg st="8" end="8"/>
                                            </p:txEl>
                                          </p:spTgt>
                                        </p:tgtEl>
                                        <p:attrNameLst>
                                          <p:attrName>style.visibility</p:attrName>
                                        </p:attrNameLst>
                                      </p:cBhvr>
                                      <p:to>
                                        <p:strVal val="visible"/>
                                      </p:to>
                                    </p:set>
                                    <p:animEffect transition="in" filter="fade">
                                      <p:cBhvr>
                                        <p:cTn id="18" dur="500"/>
                                        <p:tgtEl>
                                          <p:spTgt spid="3">
                                            <p:txEl>
                                              <p:pRg st="8" end="8"/>
                                            </p:txEl>
                                          </p:spTgt>
                                        </p:tgtEl>
                                      </p:cBhvr>
                                    </p:animEffect>
                                  </p:childTnLst>
                                </p:cTn>
                              </p:par>
                              <p:par>
                                <p:cTn id="19" presetID="10" presetClass="entr" presetSubtype="0" fill="hold" nodeType="withEffect">
                                  <p:stCondLst>
                                    <p:cond delay="0"/>
                                  </p:stCondLst>
                                  <p:childTnLst>
                                    <p:set>
                                      <p:cBhvr>
                                        <p:cTn id="20" dur="1" fill="hold">
                                          <p:stCondLst>
                                            <p:cond delay="0"/>
                                          </p:stCondLst>
                                        </p:cTn>
                                        <p:tgtEl>
                                          <p:spTgt spid="3">
                                            <p:txEl>
                                              <p:pRg st="9" end="9"/>
                                            </p:txEl>
                                          </p:spTgt>
                                        </p:tgtEl>
                                        <p:attrNameLst>
                                          <p:attrName>style.visibility</p:attrName>
                                        </p:attrNameLst>
                                      </p:cBhvr>
                                      <p:to>
                                        <p:strVal val="visible"/>
                                      </p:to>
                                    </p:set>
                                    <p:animEffect transition="in" filter="fade">
                                      <p:cBhvr>
                                        <p:cTn id="21" dur="500"/>
                                        <p:tgtEl>
                                          <p:spTgt spid="3">
                                            <p:txEl>
                                              <p:pRg st="9" end="9"/>
                                            </p:txEl>
                                          </p:spTgt>
                                        </p:tgtEl>
                                      </p:cBhvr>
                                    </p:animEffect>
                                  </p:childTnLst>
                                </p:cTn>
                              </p:par>
                              <p:par>
                                <p:cTn id="22" presetID="10" presetClass="entr" presetSubtype="0" fill="hold" nodeType="withEffect">
                                  <p:stCondLst>
                                    <p:cond delay="0"/>
                                  </p:stCondLst>
                                  <p:childTnLst>
                                    <p:set>
                                      <p:cBhvr>
                                        <p:cTn id="23" dur="1" fill="hold">
                                          <p:stCondLst>
                                            <p:cond delay="0"/>
                                          </p:stCondLst>
                                        </p:cTn>
                                        <p:tgtEl>
                                          <p:spTgt spid="3">
                                            <p:txEl>
                                              <p:pRg st="10" end="10"/>
                                            </p:txEl>
                                          </p:spTgt>
                                        </p:tgtEl>
                                        <p:attrNameLst>
                                          <p:attrName>style.visibility</p:attrName>
                                        </p:attrNameLst>
                                      </p:cBhvr>
                                      <p:to>
                                        <p:strVal val="visible"/>
                                      </p:to>
                                    </p:set>
                                    <p:animEffect transition="in" filter="fade">
                                      <p:cBhvr>
                                        <p:cTn id="24" dur="500"/>
                                        <p:tgtEl>
                                          <p:spTgt spid="3">
                                            <p:txEl>
                                              <p:pRg st="10" end="10"/>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nodeType="clickEffect">
                                  <p:stCondLst>
                                    <p:cond delay="0"/>
                                  </p:stCondLst>
                                  <p:childTnLst>
                                    <p:set>
                                      <p:cBhvr>
                                        <p:cTn id="28" dur="1" fill="hold">
                                          <p:stCondLst>
                                            <p:cond delay="0"/>
                                          </p:stCondLst>
                                        </p:cTn>
                                        <p:tgtEl>
                                          <p:spTgt spid="3">
                                            <p:txEl>
                                              <p:pRg st="12" end="12"/>
                                            </p:txEl>
                                          </p:spTgt>
                                        </p:tgtEl>
                                        <p:attrNameLst>
                                          <p:attrName>style.visibility</p:attrName>
                                        </p:attrNameLst>
                                      </p:cBhvr>
                                      <p:to>
                                        <p:strVal val="visible"/>
                                      </p:to>
                                    </p:set>
                                    <p:animEffect transition="in" filter="fade">
                                      <p:cBhvr>
                                        <p:cTn id="29" dur="500"/>
                                        <p:tgtEl>
                                          <p:spTgt spid="3">
                                            <p:txEl>
                                              <p:pRg st="12" end="12"/>
                                            </p:txEl>
                                          </p:spTgt>
                                        </p:tgtEl>
                                      </p:cBhvr>
                                    </p:animEffect>
                                  </p:childTnLst>
                                </p:cTn>
                              </p:par>
                              <p:par>
                                <p:cTn id="30" presetID="10" presetClass="entr" presetSubtype="0" fill="hold" nodeType="withEffect">
                                  <p:stCondLst>
                                    <p:cond delay="0"/>
                                  </p:stCondLst>
                                  <p:childTnLst>
                                    <p:set>
                                      <p:cBhvr>
                                        <p:cTn id="31" dur="1" fill="hold">
                                          <p:stCondLst>
                                            <p:cond delay="0"/>
                                          </p:stCondLst>
                                        </p:cTn>
                                        <p:tgtEl>
                                          <p:spTgt spid="3">
                                            <p:txEl>
                                              <p:pRg st="13" end="13"/>
                                            </p:txEl>
                                          </p:spTgt>
                                        </p:tgtEl>
                                        <p:attrNameLst>
                                          <p:attrName>style.visibility</p:attrName>
                                        </p:attrNameLst>
                                      </p:cBhvr>
                                      <p:to>
                                        <p:strVal val="visible"/>
                                      </p:to>
                                    </p:set>
                                    <p:animEffect transition="in" filter="fade">
                                      <p:cBhvr>
                                        <p:cTn id="32" dur="500"/>
                                        <p:tgtEl>
                                          <p:spTgt spid="3">
                                            <p:txEl>
                                              <p:pRg st="13" end="13"/>
                                            </p:txEl>
                                          </p:spTgt>
                                        </p:tgtEl>
                                      </p:cBhvr>
                                    </p:animEffect>
                                  </p:childTnLst>
                                </p:cTn>
                              </p:par>
                              <p:par>
                                <p:cTn id="33" presetID="10" presetClass="entr" presetSubtype="0" fill="hold" nodeType="withEffect">
                                  <p:stCondLst>
                                    <p:cond delay="0"/>
                                  </p:stCondLst>
                                  <p:childTnLst>
                                    <p:set>
                                      <p:cBhvr>
                                        <p:cTn id="34" dur="1" fill="hold">
                                          <p:stCondLst>
                                            <p:cond delay="0"/>
                                          </p:stCondLst>
                                        </p:cTn>
                                        <p:tgtEl>
                                          <p:spTgt spid="3">
                                            <p:txEl>
                                              <p:pRg st="14" end="14"/>
                                            </p:txEl>
                                          </p:spTgt>
                                        </p:tgtEl>
                                        <p:attrNameLst>
                                          <p:attrName>style.visibility</p:attrName>
                                        </p:attrNameLst>
                                      </p:cBhvr>
                                      <p:to>
                                        <p:strVal val="visible"/>
                                      </p:to>
                                    </p:set>
                                    <p:animEffect transition="in" filter="fade">
                                      <p:cBhvr>
                                        <p:cTn id="35" dur="500"/>
                                        <p:tgtEl>
                                          <p:spTgt spid="3">
                                            <p:txEl>
                                              <p:pRg st="14" end="14"/>
                                            </p:txEl>
                                          </p:spTgt>
                                        </p:tgtEl>
                                      </p:cBhvr>
                                    </p:animEffect>
                                  </p:childTnLst>
                                </p:cTn>
                              </p:par>
                              <p:par>
                                <p:cTn id="36" presetID="10" presetClass="entr" presetSubtype="0" fill="hold" nodeType="withEffect">
                                  <p:stCondLst>
                                    <p:cond delay="0"/>
                                  </p:stCondLst>
                                  <p:childTnLst>
                                    <p:set>
                                      <p:cBhvr>
                                        <p:cTn id="37" dur="1" fill="hold">
                                          <p:stCondLst>
                                            <p:cond delay="0"/>
                                          </p:stCondLst>
                                        </p:cTn>
                                        <p:tgtEl>
                                          <p:spTgt spid="3">
                                            <p:txEl>
                                              <p:pRg st="15" end="15"/>
                                            </p:txEl>
                                          </p:spTgt>
                                        </p:tgtEl>
                                        <p:attrNameLst>
                                          <p:attrName>style.visibility</p:attrName>
                                        </p:attrNameLst>
                                      </p:cBhvr>
                                      <p:to>
                                        <p:strVal val="visible"/>
                                      </p:to>
                                    </p:set>
                                    <p:animEffect transition="in" filter="fade">
                                      <p:cBhvr>
                                        <p:cTn id="38" dur="500"/>
                                        <p:tgtEl>
                                          <p:spTgt spid="3">
                                            <p:txEl>
                                              <p:pRg st="15" end="1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838200"/>
            <a:ext cx="9144000" cy="5287963"/>
          </a:xfrm>
        </p:spPr>
        <p:txBody>
          <a:bodyPr>
            <a:normAutofit fontScale="85000" lnSpcReduction="20000"/>
          </a:bodyPr>
          <a:lstStyle/>
          <a:p>
            <a:pPr marL="0" indent="0" algn="ctr">
              <a:buNone/>
            </a:pPr>
            <a:r>
              <a:rPr lang="en-US" b="1" u="sng" dirty="0">
                <a:latin typeface="Candara" panose="020E0502030303020204" pitchFamily="34" charset="0"/>
              </a:rPr>
              <a:t>Which type of management would you employ to learn ways to reduce the time it takes for Users to resolve incidents</a:t>
            </a:r>
            <a:r>
              <a:rPr lang="en-US" b="1" u="sng" dirty="0" smtClean="0">
                <a:latin typeface="Candara" panose="020E0502030303020204" pitchFamily="34" charset="0"/>
              </a:rPr>
              <a:t>.</a:t>
            </a:r>
          </a:p>
          <a:p>
            <a:r>
              <a:rPr lang="en-US" dirty="0" smtClean="0">
                <a:latin typeface="Candara" panose="020E0502030303020204" pitchFamily="34" charset="0"/>
              </a:rPr>
              <a:t>Knowledge Management</a:t>
            </a:r>
            <a:endParaRPr lang="en-US" dirty="0">
              <a:latin typeface="Candara" panose="020E0502030303020204" pitchFamily="34" charset="0"/>
            </a:endParaRPr>
          </a:p>
          <a:p>
            <a:r>
              <a:rPr lang="en-US" dirty="0" smtClean="0">
                <a:latin typeface="Candara" panose="020E0502030303020204" pitchFamily="34" charset="0"/>
              </a:rPr>
              <a:t>Release and Deployment Management</a:t>
            </a:r>
            <a:endParaRPr lang="en-US" dirty="0">
              <a:latin typeface="Candara" panose="020E0502030303020204" pitchFamily="34" charset="0"/>
            </a:endParaRPr>
          </a:p>
          <a:p>
            <a:r>
              <a:rPr lang="en-US" dirty="0" smtClean="0">
                <a:latin typeface="Candara" panose="020E0502030303020204" pitchFamily="34" charset="0"/>
              </a:rPr>
              <a:t>Access Management</a:t>
            </a:r>
          </a:p>
          <a:p>
            <a:r>
              <a:rPr lang="en-US" dirty="0" smtClean="0">
                <a:latin typeface="Candara" panose="020E0502030303020204" pitchFamily="34" charset="0"/>
              </a:rPr>
              <a:t>ITIL</a:t>
            </a:r>
            <a:endParaRPr lang="en-US" dirty="0">
              <a:latin typeface="Candara" panose="020E0502030303020204" pitchFamily="34" charset="0"/>
            </a:endParaRPr>
          </a:p>
          <a:p>
            <a:pPr marL="0" indent="0">
              <a:buNone/>
            </a:pPr>
            <a:endParaRPr lang="en-US" dirty="0" smtClean="0">
              <a:latin typeface="Candara" panose="020E0502030303020204" pitchFamily="34" charset="0"/>
            </a:endParaRPr>
          </a:p>
          <a:p>
            <a:pPr marL="0" indent="0">
              <a:buNone/>
            </a:pPr>
            <a:r>
              <a:rPr lang="en-US" b="1" dirty="0" smtClean="0">
                <a:latin typeface="Candara" panose="020E0502030303020204" pitchFamily="34" charset="0"/>
              </a:rPr>
              <a:t>Competency 5.15.4: </a:t>
            </a:r>
            <a:r>
              <a:rPr lang="en-US" dirty="0" smtClean="0">
                <a:latin typeface="Candara" panose="020E0502030303020204" pitchFamily="34" charset="0"/>
              </a:rPr>
              <a:t>Support centers should implement Knowledge Center Support (KCS) to:</a:t>
            </a:r>
          </a:p>
          <a:p>
            <a:r>
              <a:rPr lang="en-US" dirty="0" smtClean="0">
                <a:latin typeface="Candara" panose="020E0502030303020204" pitchFamily="34" charset="0"/>
              </a:rPr>
              <a:t>Improve First contact Resolution (FCR)</a:t>
            </a:r>
          </a:p>
          <a:p>
            <a:r>
              <a:rPr lang="en-US" dirty="0" smtClean="0">
                <a:latin typeface="Candara" panose="020E0502030303020204" pitchFamily="34" charset="0"/>
              </a:rPr>
              <a:t>Respond to and resolve issues faster</a:t>
            </a:r>
          </a:p>
          <a:p>
            <a:r>
              <a:rPr lang="en-US" dirty="0" smtClean="0">
                <a:latin typeface="Candara" panose="020E0502030303020204" pitchFamily="34" charset="0"/>
              </a:rPr>
              <a:t>Provide answer to reoccurring </a:t>
            </a:r>
            <a:r>
              <a:rPr lang="en-US" dirty="0">
                <a:latin typeface="Candara" panose="020E0502030303020204" pitchFamily="34" charset="0"/>
              </a:rPr>
              <a:t>complex </a:t>
            </a:r>
            <a:r>
              <a:rPr lang="en-US" dirty="0" smtClean="0">
                <a:latin typeface="Candara" panose="020E0502030303020204" pitchFamily="34" charset="0"/>
              </a:rPr>
              <a:t>issues</a:t>
            </a:r>
          </a:p>
          <a:p>
            <a:r>
              <a:rPr lang="en-US" dirty="0" smtClean="0">
                <a:latin typeface="Candara" panose="020E0502030303020204" pitchFamily="34" charset="0"/>
              </a:rPr>
              <a:t>Provide </a:t>
            </a:r>
            <a:r>
              <a:rPr lang="en-US" dirty="0">
                <a:latin typeface="Candara" panose="020E0502030303020204" pitchFamily="34" charset="0"/>
              </a:rPr>
              <a:t>consistent answer to repeat questions</a:t>
            </a:r>
          </a:p>
          <a:p>
            <a:endParaRPr lang="en-US" dirty="0"/>
          </a:p>
        </p:txBody>
      </p:sp>
      <p:sp>
        <p:nvSpPr>
          <p:cNvPr id="4" name="Donut 3">
            <a:extLst>
              <a:ext uri="{FF2B5EF4-FFF2-40B4-BE49-F238E27FC236}">
                <a16:creationId xmlns:a16="http://schemas.microsoft.com/office/drawing/2014/main" xmlns="" id="{12BBF6FA-884A-4FE7-B47C-B0E2DCF34672}"/>
              </a:ext>
            </a:extLst>
          </p:cNvPr>
          <p:cNvSpPr/>
          <p:nvPr/>
        </p:nvSpPr>
        <p:spPr>
          <a:xfrm>
            <a:off x="19050" y="1905000"/>
            <a:ext cx="304800" cy="304800"/>
          </a:xfrm>
          <a:prstGeom prst="donut">
            <a:avLst/>
          </a:prstGeom>
          <a:solidFill>
            <a:schemeClr val="accent3"/>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25285710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6" end="6"/>
                                            </p:txEl>
                                          </p:spTgt>
                                        </p:tgtEl>
                                        <p:attrNameLst>
                                          <p:attrName>style.visibility</p:attrName>
                                        </p:attrNameLst>
                                      </p:cBhvr>
                                      <p:to>
                                        <p:strVal val="visible"/>
                                      </p:to>
                                    </p:set>
                                    <p:animEffect transition="in" filter="fade">
                                      <p:cBhvr>
                                        <p:cTn id="12" dur="500"/>
                                        <p:tgtEl>
                                          <p:spTgt spid="3">
                                            <p:txEl>
                                              <p:pRg st="6" end="6"/>
                                            </p:txEl>
                                          </p:spTgt>
                                        </p:tgtEl>
                                      </p:cBhvr>
                                    </p:animEffect>
                                  </p:childTnLst>
                                </p:cTn>
                              </p:par>
                              <p:par>
                                <p:cTn id="13" presetID="10" presetClass="entr" presetSubtype="0" fill="hold" nodeType="withEffect">
                                  <p:stCondLst>
                                    <p:cond delay="0"/>
                                  </p:stCondLst>
                                  <p:childTnLst>
                                    <p:set>
                                      <p:cBhvr>
                                        <p:cTn id="14" dur="1" fill="hold">
                                          <p:stCondLst>
                                            <p:cond delay="0"/>
                                          </p:stCondLst>
                                        </p:cTn>
                                        <p:tgtEl>
                                          <p:spTgt spid="3">
                                            <p:txEl>
                                              <p:pRg st="7" end="7"/>
                                            </p:txEl>
                                          </p:spTgt>
                                        </p:tgtEl>
                                        <p:attrNameLst>
                                          <p:attrName>style.visibility</p:attrName>
                                        </p:attrNameLst>
                                      </p:cBhvr>
                                      <p:to>
                                        <p:strVal val="visible"/>
                                      </p:to>
                                    </p:set>
                                    <p:animEffect transition="in" filter="fade">
                                      <p:cBhvr>
                                        <p:cTn id="15" dur="500"/>
                                        <p:tgtEl>
                                          <p:spTgt spid="3">
                                            <p:txEl>
                                              <p:pRg st="7" end="7"/>
                                            </p:txEl>
                                          </p:spTgt>
                                        </p:tgtEl>
                                      </p:cBhvr>
                                    </p:animEffect>
                                  </p:childTnLst>
                                </p:cTn>
                              </p:par>
                              <p:par>
                                <p:cTn id="16" presetID="10" presetClass="entr" presetSubtype="0" fill="hold" nodeType="withEffect">
                                  <p:stCondLst>
                                    <p:cond delay="0"/>
                                  </p:stCondLst>
                                  <p:childTnLst>
                                    <p:set>
                                      <p:cBhvr>
                                        <p:cTn id="17" dur="1" fill="hold">
                                          <p:stCondLst>
                                            <p:cond delay="0"/>
                                          </p:stCondLst>
                                        </p:cTn>
                                        <p:tgtEl>
                                          <p:spTgt spid="3">
                                            <p:txEl>
                                              <p:pRg st="8" end="8"/>
                                            </p:txEl>
                                          </p:spTgt>
                                        </p:tgtEl>
                                        <p:attrNameLst>
                                          <p:attrName>style.visibility</p:attrName>
                                        </p:attrNameLst>
                                      </p:cBhvr>
                                      <p:to>
                                        <p:strVal val="visible"/>
                                      </p:to>
                                    </p:set>
                                    <p:animEffect transition="in" filter="fade">
                                      <p:cBhvr>
                                        <p:cTn id="18" dur="500"/>
                                        <p:tgtEl>
                                          <p:spTgt spid="3">
                                            <p:txEl>
                                              <p:pRg st="8" end="8"/>
                                            </p:txEl>
                                          </p:spTgt>
                                        </p:tgtEl>
                                      </p:cBhvr>
                                    </p:animEffect>
                                  </p:childTnLst>
                                </p:cTn>
                              </p:par>
                              <p:par>
                                <p:cTn id="19" presetID="10" presetClass="entr" presetSubtype="0" fill="hold" nodeType="withEffect">
                                  <p:stCondLst>
                                    <p:cond delay="0"/>
                                  </p:stCondLst>
                                  <p:childTnLst>
                                    <p:set>
                                      <p:cBhvr>
                                        <p:cTn id="20" dur="1" fill="hold">
                                          <p:stCondLst>
                                            <p:cond delay="0"/>
                                          </p:stCondLst>
                                        </p:cTn>
                                        <p:tgtEl>
                                          <p:spTgt spid="3">
                                            <p:txEl>
                                              <p:pRg st="9" end="9"/>
                                            </p:txEl>
                                          </p:spTgt>
                                        </p:tgtEl>
                                        <p:attrNameLst>
                                          <p:attrName>style.visibility</p:attrName>
                                        </p:attrNameLst>
                                      </p:cBhvr>
                                      <p:to>
                                        <p:strVal val="visible"/>
                                      </p:to>
                                    </p:set>
                                    <p:animEffect transition="in" filter="fade">
                                      <p:cBhvr>
                                        <p:cTn id="21" dur="500"/>
                                        <p:tgtEl>
                                          <p:spTgt spid="3">
                                            <p:txEl>
                                              <p:pRg st="9" end="9"/>
                                            </p:txEl>
                                          </p:spTgt>
                                        </p:tgtEl>
                                      </p:cBhvr>
                                    </p:animEffect>
                                  </p:childTnLst>
                                </p:cTn>
                              </p:par>
                              <p:par>
                                <p:cTn id="22" presetID="10" presetClass="entr" presetSubtype="0" fill="hold" nodeType="withEffect">
                                  <p:stCondLst>
                                    <p:cond delay="0"/>
                                  </p:stCondLst>
                                  <p:childTnLst>
                                    <p:set>
                                      <p:cBhvr>
                                        <p:cTn id="23" dur="1" fill="hold">
                                          <p:stCondLst>
                                            <p:cond delay="0"/>
                                          </p:stCondLst>
                                        </p:cTn>
                                        <p:tgtEl>
                                          <p:spTgt spid="3">
                                            <p:txEl>
                                              <p:pRg st="10" end="10"/>
                                            </p:txEl>
                                          </p:spTgt>
                                        </p:tgtEl>
                                        <p:attrNameLst>
                                          <p:attrName>style.visibility</p:attrName>
                                        </p:attrNameLst>
                                      </p:cBhvr>
                                      <p:to>
                                        <p:strVal val="visible"/>
                                      </p:to>
                                    </p:set>
                                    <p:animEffect transition="in" filter="fade">
                                      <p:cBhvr>
                                        <p:cTn id="24" dur="500"/>
                                        <p:tgtEl>
                                          <p:spTgt spid="3">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914400"/>
            <a:ext cx="9144000" cy="5211763"/>
          </a:xfrm>
        </p:spPr>
        <p:txBody>
          <a:bodyPr>
            <a:normAutofit fontScale="70000" lnSpcReduction="20000"/>
          </a:bodyPr>
          <a:lstStyle/>
          <a:p>
            <a:pPr marL="0" indent="0" algn="ctr">
              <a:buNone/>
            </a:pPr>
            <a:r>
              <a:rPr lang="en-US" b="1" u="sng" dirty="0">
                <a:latin typeface="Candara" panose="020E0502030303020204" pitchFamily="34" charset="0"/>
              </a:rPr>
              <a:t>Knowledge-Centered Support is best described as:</a:t>
            </a:r>
            <a:endParaRPr lang="en-US" dirty="0">
              <a:latin typeface="Candara" panose="020E0502030303020204" pitchFamily="34" charset="0"/>
            </a:endParaRPr>
          </a:p>
          <a:p>
            <a:r>
              <a:rPr lang="en-US" dirty="0">
                <a:latin typeface="Candara" panose="020E0502030303020204" pitchFamily="34" charset="0"/>
              </a:rPr>
              <a:t>Knowledge management best practices based on process and not technology</a:t>
            </a:r>
          </a:p>
          <a:p>
            <a:r>
              <a:rPr lang="en-US" dirty="0">
                <a:latin typeface="Candara" panose="020E0502030303020204" pitchFamily="34" charset="0"/>
              </a:rPr>
              <a:t>Knowledge management best practices based on technology and not process</a:t>
            </a:r>
          </a:p>
          <a:p>
            <a:r>
              <a:rPr lang="en-US" dirty="0">
                <a:latin typeface="Candara" panose="020E0502030303020204" pitchFamily="34" charset="0"/>
              </a:rPr>
              <a:t>Analysis of changes in a given item of information over a period of time</a:t>
            </a:r>
          </a:p>
          <a:p>
            <a:r>
              <a:rPr lang="en-US" dirty="0">
                <a:latin typeface="Candara" panose="020E0502030303020204" pitchFamily="34" charset="0"/>
              </a:rPr>
              <a:t>A repository that contains information about IT deliverables, prices, contact points, ordering, and quest processes.</a:t>
            </a:r>
          </a:p>
          <a:p>
            <a:pPr marL="0" indent="0">
              <a:buNone/>
            </a:pPr>
            <a:endParaRPr lang="en-US" dirty="0">
              <a:latin typeface="Candara" panose="020E0502030303020204" pitchFamily="34" charset="0"/>
            </a:endParaRPr>
          </a:p>
          <a:p>
            <a:pPr marL="0" indent="0">
              <a:buNone/>
            </a:pPr>
            <a:r>
              <a:rPr lang="en-US" b="1" i="1" dirty="0">
                <a:latin typeface="Candara" panose="020E0502030303020204" pitchFamily="34" charset="0"/>
              </a:rPr>
              <a:t>Competency 5.15.2: </a:t>
            </a:r>
            <a:r>
              <a:rPr lang="en-US" dirty="0">
                <a:latin typeface="Candara" panose="020E0502030303020204" pitchFamily="34" charset="0"/>
              </a:rPr>
              <a:t>Knowledge Centered Support (KCS) is-</a:t>
            </a:r>
          </a:p>
          <a:p>
            <a:r>
              <a:rPr lang="en-US" dirty="0">
                <a:latin typeface="Candara" panose="020E0502030303020204" pitchFamily="34" charset="0"/>
              </a:rPr>
              <a:t>Knowledge management processes based on processes and not technology.</a:t>
            </a:r>
          </a:p>
          <a:p>
            <a:r>
              <a:rPr lang="en-US" dirty="0">
                <a:latin typeface="Candara" panose="020E0502030303020204" pitchFamily="34" charset="0"/>
              </a:rPr>
              <a:t>A principle-based methodology that is meant to capture, structure, reuse, and implement knowledge in the support delivery process.</a:t>
            </a:r>
          </a:p>
          <a:p>
            <a:endParaRPr lang="en-US" dirty="0"/>
          </a:p>
        </p:txBody>
      </p:sp>
      <p:sp>
        <p:nvSpPr>
          <p:cNvPr id="4" name="Donut 3">
            <a:extLst>
              <a:ext uri="{FF2B5EF4-FFF2-40B4-BE49-F238E27FC236}">
                <a16:creationId xmlns:a16="http://schemas.microsoft.com/office/drawing/2014/main" xmlns="" id="{341AB290-6CF8-4338-A43C-0D5E17B5F945}"/>
              </a:ext>
            </a:extLst>
          </p:cNvPr>
          <p:cNvSpPr/>
          <p:nvPr/>
        </p:nvSpPr>
        <p:spPr>
          <a:xfrm>
            <a:off x="0" y="1219200"/>
            <a:ext cx="381000" cy="381000"/>
          </a:xfrm>
          <a:prstGeom prst="donut">
            <a:avLst/>
          </a:prstGeom>
          <a:solidFill>
            <a:schemeClr val="accent3"/>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40616799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6" end="6"/>
                                            </p:txEl>
                                          </p:spTgt>
                                        </p:tgtEl>
                                        <p:attrNameLst>
                                          <p:attrName>style.visibility</p:attrName>
                                        </p:attrNameLst>
                                      </p:cBhvr>
                                      <p:to>
                                        <p:strVal val="visible"/>
                                      </p:to>
                                    </p:set>
                                    <p:animEffect transition="in" filter="fade">
                                      <p:cBhvr>
                                        <p:cTn id="12" dur="500"/>
                                        <p:tgtEl>
                                          <p:spTgt spid="3">
                                            <p:txEl>
                                              <p:pRg st="6" end="6"/>
                                            </p:txEl>
                                          </p:spTgt>
                                        </p:tgtEl>
                                      </p:cBhvr>
                                    </p:animEffect>
                                  </p:childTnLst>
                                </p:cTn>
                              </p:par>
                              <p:par>
                                <p:cTn id="13" presetID="10" presetClass="entr" presetSubtype="0" fill="hold" nodeType="withEffect">
                                  <p:stCondLst>
                                    <p:cond delay="0"/>
                                  </p:stCondLst>
                                  <p:childTnLst>
                                    <p:set>
                                      <p:cBhvr>
                                        <p:cTn id="14" dur="1" fill="hold">
                                          <p:stCondLst>
                                            <p:cond delay="0"/>
                                          </p:stCondLst>
                                        </p:cTn>
                                        <p:tgtEl>
                                          <p:spTgt spid="3">
                                            <p:txEl>
                                              <p:pRg st="7" end="7"/>
                                            </p:txEl>
                                          </p:spTgt>
                                        </p:tgtEl>
                                        <p:attrNameLst>
                                          <p:attrName>style.visibility</p:attrName>
                                        </p:attrNameLst>
                                      </p:cBhvr>
                                      <p:to>
                                        <p:strVal val="visible"/>
                                      </p:to>
                                    </p:set>
                                    <p:animEffect transition="in" filter="fade">
                                      <p:cBhvr>
                                        <p:cTn id="15" dur="500"/>
                                        <p:tgtEl>
                                          <p:spTgt spid="3">
                                            <p:txEl>
                                              <p:pRg st="7" end="7"/>
                                            </p:txEl>
                                          </p:spTgt>
                                        </p:tgtEl>
                                      </p:cBhvr>
                                    </p:animEffect>
                                  </p:childTnLst>
                                </p:cTn>
                              </p:par>
                              <p:par>
                                <p:cTn id="16" presetID="10" presetClass="entr" presetSubtype="0" fill="hold" nodeType="withEffect">
                                  <p:stCondLst>
                                    <p:cond delay="0"/>
                                  </p:stCondLst>
                                  <p:childTnLst>
                                    <p:set>
                                      <p:cBhvr>
                                        <p:cTn id="17" dur="1" fill="hold">
                                          <p:stCondLst>
                                            <p:cond delay="0"/>
                                          </p:stCondLst>
                                        </p:cTn>
                                        <p:tgtEl>
                                          <p:spTgt spid="3">
                                            <p:txEl>
                                              <p:pRg st="8" end="8"/>
                                            </p:txEl>
                                          </p:spTgt>
                                        </p:tgtEl>
                                        <p:attrNameLst>
                                          <p:attrName>style.visibility</p:attrName>
                                        </p:attrNameLst>
                                      </p:cBhvr>
                                      <p:to>
                                        <p:strVal val="visible"/>
                                      </p:to>
                                    </p:set>
                                    <p:animEffect transition="in" filter="fade">
                                      <p:cBhvr>
                                        <p:cTn id="18"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914400"/>
            <a:ext cx="9144000" cy="5211763"/>
          </a:xfrm>
        </p:spPr>
        <p:txBody>
          <a:bodyPr>
            <a:normAutofit fontScale="85000" lnSpcReduction="10000"/>
          </a:bodyPr>
          <a:lstStyle/>
          <a:p>
            <a:pPr marL="0" indent="0" algn="ctr">
              <a:buNone/>
            </a:pPr>
            <a:r>
              <a:rPr lang="en-US" b="1" u="sng" dirty="0">
                <a:latin typeface="Candara" panose="020E0502030303020204" pitchFamily="34" charset="0"/>
              </a:rPr>
              <a:t>A problem is defined as:</a:t>
            </a:r>
          </a:p>
          <a:p>
            <a:r>
              <a:rPr lang="en-US" dirty="0">
                <a:latin typeface="Candara" panose="020E0502030303020204" pitchFamily="34" charset="0"/>
              </a:rPr>
              <a:t>A group of incidents displaying different symptoms</a:t>
            </a:r>
          </a:p>
          <a:p>
            <a:r>
              <a:rPr lang="en-US" dirty="0">
                <a:latin typeface="Candara" panose="020E0502030303020204" pitchFamily="34" charset="0"/>
              </a:rPr>
              <a:t>A group of incidents showing similar systems</a:t>
            </a:r>
          </a:p>
          <a:p>
            <a:r>
              <a:rPr lang="en-US" dirty="0">
                <a:latin typeface="Candara" panose="020E0502030303020204" pitchFamily="34" charset="0"/>
              </a:rPr>
              <a:t>A single incident for which a workaround is available</a:t>
            </a:r>
          </a:p>
          <a:p>
            <a:r>
              <a:rPr lang="en-US" dirty="0">
                <a:latin typeface="Candara" panose="020E0502030303020204" pitchFamily="34" charset="0"/>
              </a:rPr>
              <a:t>An </a:t>
            </a:r>
            <a:r>
              <a:rPr lang="en-US" dirty="0" smtClean="0">
                <a:latin typeface="Candara" panose="020E0502030303020204" pitchFamily="34" charset="0"/>
              </a:rPr>
              <a:t>incident</a:t>
            </a:r>
          </a:p>
          <a:p>
            <a:endParaRPr lang="en-US" dirty="0">
              <a:latin typeface="Candara" panose="020E0502030303020204" pitchFamily="34" charset="0"/>
            </a:endParaRPr>
          </a:p>
          <a:p>
            <a:pPr marL="0" indent="0">
              <a:buNone/>
            </a:pPr>
            <a:r>
              <a:rPr lang="en-US" b="1" dirty="0" smtClean="0">
                <a:latin typeface="Candara" panose="020E0502030303020204" pitchFamily="34" charset="0"/>
              </a:rPr>
              <a:t>Competency 5.8.2: </a:t>
            </a:r>
            <a:r>
              <a:rPr lang="en-US" dirty="0" smtClean="0">
                <a:latin typeface="Candara" panose="020E0502030303020204" pitchFamily="34" charset="0"/>
              </a:rPr>
              <a:t>A problem is the underlying cause of  one or more incidents whose root cause is usually unknown.</a:t>
            </a:r>
          </a:p>
          <a:p>
            <a:pPr marL="0" indent="0">
              <a:buNone/>
            </a:pPr>
            <a:endParaRPr lang="en-US" dirty="0">
              <a:latin typeface="Candara" panose="020E0502030303020204" pitchFamily="34" charset="0"/>
            </a:endParaRPr>
          </a:p>
          <a:p>
            <a:pPr marL="0" indent="0">
              <a:buNone/>
            </a:pPr>
            <a:r>
              <a:rPr lang="en-US" b="1" dirty="0" smtClean="0">
                <a:latin typeface="Candara" panose="020E0502030303020204" pitchFamily="34" charset="0"/>
              </a:rPr>
              <a:t>NOTE: </a:t>
            </a:r>
            <a:r>
              <a:rPr lang="en-US" dirty="0" smtClean="0">
                <a:latin typeface="Candara" panose="020E0502030303020204" pitchFamily="34" charset="0"/>
              </a:rPr>
              <a:t>It makes since if considered: if a virus is a problem, it will likely cause similar symptoms in each computer it creates an incident for.</a:t>
            </a:r>
            <a:endParaRPr lang="en-US" dirty="0">
              <a:latin typeface="Candara" panose="020E0502030303020204" pitchFamily="34" charset="0"/>
            </a:endParaRPr>
          </a:p>
          <a:p>
            <a:endParaRPr lang="en-US" dirty="0"/>
          </a:p>
        </p:txBody>
      </p:sp>
      <p:sp>
        <p:nvSpPr>
          <p:cNvPr id="4" name="Donut 3">
            <a:extLst>
              <a:ext uri="{FF2B5EF4-FFF2-40B4-BE49-F238E27FC236}">
                <a16:creationId xmlns:a16="http://schemas.microsoft.com/office/drawing/2014/main" xmlns="" id="{341AB290-6CF8-4338-A43C-0D5E17B5F945}"/>
              </a:ext>
            </a:extLst>
          </p:cNvPr>
          <p:cNvSpPr/>
          <p:nvPr/>
        </p:nvSpPr>
        <p:spPr>
          <a:xfrm>
            <a:off x="0" y="1752600"/>
            <a:ext cx="304800" cy="304800"/>
          </a:xfrm>
          <a:prstGeom prst="donut">
            <a:avLst/>
          </a:prstGeom>
          <a:solidFill>
            <a:schemeClr val="accent3"/>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190923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6" end="6"/>
                                            </p:txEl>
                                          </p:spTgt>
                                        </p:tgtEl>
                                        <p:attrNameLst>
                                          <p:attrName>style.visibility</p:attrName>
                                        </p:attrNameLst>
                                      </p:cBhvr>
                                      <p:to>
                                        <p:strVal val="visible"/>
                                      </p:to>
                                    </p:set>
                                    <p:animEffect transition="in" filter="fade">
                                      <p:cBhvr>
                                        <p:cTn id="12" dur="500"/>
                                        <p:tgtEl>
                                          <p:spTgt spid="3">
                                            <p:txEl>
                                              <p:pRg st="6" end="6"/>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8" end="8"/>
                                            </p:txEl>
                                          </p:spTgt>
                                        </p:tgtEl>
                                        <p:attrNameLst>
                                          <p:attrName>style.visibility</p:attrName>
                                        </p:attrNameLst>
                                      </p:cBhvr>
                                      <p:to>
                                        <p:strVal val="visible"/>
                                      </p:to>
                                    </p:set>
                                    <p:animEffect transition="in" filter="fade">
                                      <p:cBhvr>
                                        <p:cTn id="17"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914400"/>
            <a:ext cx="9144000" cy="5211763"/>
          </a:xfrm>
        </p:spPr>
        <p:txBody>
          <a:bodyPr>
            <a:normAutofit fontScale="47500" lnSpcReduction="20000"/>
          </a:bodyPr>
          <a:lstStyle/>
          <a:p>
            <a:pPr marL="0" indent="0" algn="ctr">
              <a:buNone/>
            </a:pPr>
            <a:r>
              <a:rPr lang="en-US" sz="4200" b="1" u="sng" dirty="0">
                <a:latin typeface="Candara" panose="020E0502030303020204" pitchFamily="34" charset="0"/>
              </a:rPr>
              <a:t>What best describes the role of a Desktop Support Technician in the Knowledge Management Process</a:t>
            </a:r>
            <a:r>
              <a:rPr lang="en-US" sz="4200" b="1" u="sng" dirty="0" smtClean="0">
                <a:latin typeface="Candara" panose="020E0502030303020204" pitchFamily="34" charset="0"/>
              </a:rPr>
              <a:t>?</a:t>
            </a:r>
          </a:p>
          <a:p>
            <a:r>
              <a:rPr lang="en-US" sz="4200" dirty="0">
                <a:latin typeface="Candara" panose="020E0502030303020204" pitchFamily="34" charset="0"/>
              </a:rPr>
              <a:t>Updating all incorrect and incomplete </a:t>
            </a:r>
            <a:r>
              <a:rPr lang="en-US" sz="4200" dirty="0" smtClean="0">
                <a:latin typeface="Candara" panose="020E0502030303020204" pitchFamily="34" charset="0"/>
              </a:rPr>
              <a:t>information</a:t>
            </a:r>
          </a:p>
          <a:p>
            <a:r>
              <a:rPr lang="en-US" sz="4200" dirty="0">
                <a:latin typeface="Candara" panose="020E0502030303020204" pitchFamily="34" charset="0"/>
              </a:rPr>
              <a:t>Updating incorrect and incomplete information when </a:t>
            </a:r>
            <a:r>
              <a:rPr lang="en-US" sz="4200" dirty="0" smtClean="0">
                <a:latin typeface="Candara" panose="020E0502030303020204" pitchFamily="34" charset="0"/>
              </a:rPr>
              <a:t>authorized</a:t>
            </a:r>
          </a:p>
          <a:p>
            <a:r>
              <a:rPr lang="en-US" sz="4200" dirty="0">
                <a:latin typeface="Candara" panose="020E0502030303020204" pitchFamily="34" charset="0"/>
              </a:rPr>
              <a:t>Informing the author of the article when information is incorrect and </a:t>
            </a:r>
            <a:r>
              <a:rPr lang="en-US" sz="4200" dirty="0" smtClean="0">
                <a:latin typeface="Candara" panose="020E0502030303020204" pitchFamily="34" charset="0"/>
              </a:rPr>
              <a:t>incomplete</a:t>
            </a:r>
          </a:p>
          <a:p>
            <a:r>
              <a:rPr lang="en-US" sz="4200" dirty="0">
                <a:latin typeface="Candara" panose="020E0502030303020204" pitchFamily="34" charset="0"/>
              </a:rPr>
              <a:t>Letting the engineer update </a:t>
            </a:r>
            <a:r>
              <a:rPr lang="en-US" sz="4200" dirty="0" smtClean="0">
                <a:latin typeface="Candara" panose="020E0502030303020204" pitchFamily="34" charset="0"/>
              </a:rPr>
              <a:t>information</a:t>
            </a:r>
          </a:p>
          <a:p>
            <a:endParaRPr lang="en-US" sz="4200" dirty="0">
              <a:latin typeface="Candara" panose="020E0502030303020204" pitchFamily="34" charset="0"/>
            </a:endParaRPr>
          </a:p>
          <a:p>
            <a:pPr marL="0" indent="0">
              <a:buNone/>
            </a:pPr>
            <a:r>
              <a:rPr lang="en-US" sz="4200" b="1" dirty="0" smtClean="0">
                <a:latin typeface="Candara" panose="020E0502030303020204" pitchFamily="34" charset="0"/>
              </a:rPr>
              <a:t>Competency 5.15.5</a:t>
            </a:r>
            <a:r>
              <a:rPr lang="en-US" sz="4200" dirty="0" smtClean="0">
                <a:latin typeface="Candara" panose="020E0502030303020204" pitchFamily="34" charset="0"/>
              </a:rPr>
              <a:t>: The responsibilities of the desktop support technician in knowledge management are to:</a:t>
            </a:r>
          </a:p>
          <a:p>
            <a:r>
              <a:rPr lang="en-US" sz="4200" dirty="0" smtClean="0">
                <a:latin typeface="Candara" panose="020E0502030303020204" pitchFamily="34" charset="0"/>
              </a:rPr>
              <a:t>Use the knowledge base before seeking to solve an incident</a:t>
            </a:r>
          </a:p>
          <a:p>
            <a:r>
              <a:rPr lang="en-US" sz="4200" dirty="0" smtClean="0">
                <a:latin typeface="Candara" panose="020E0502030303020204" pitchFamily="34" charset="0"/>
              </a:rPr>
              <a:t>Fix knowledge that is incorrect or incomplete, if authorized</a:t>
            </a:r>
          </a:p>
          <a:p>
            <a:r>
              <a:rPr lang="en-US" sz="4200" dirty="0" smtClean="0">
                <a:latin typeface="Candara" panose="020E0502030303020204" pitchFamily="34" charset="0"/>
              </a:rPr>
              <a:t>Flag knowledge that is incorrect or incomplete if not authorized to fix it</a:t>
            </a:r>
          </a:p>
          <a:p>
            <a:r>
              <a:rPr lang="en-US" sz="4200" dirty="0" smtClean="0">
                <a:latin typeface="Candara" panose="020E0502030303020204" pitchFamily="34" charset="0"/>
              </a:rPr>
              <a:t>Add knowledge whenever an incident is resolved where knowledge did not exist</a:t>
            </a:r>
          </a:p>
          <a:p>
            <a:pPr marL="0" indent="0">
              <a:buNone/>
            </a:pPr>
            <a:endParaRPr lang="en-US" sz="4200" dirty="0">
              <a:latin typeface="Candara" panose="020E0502030303020204" pitchFamily="34" charset="0"/>
            </a:endParaRPr>
          </a:p>
          <a:p>
            <a:pPr marL="0" indent="0">
              <a:buNone/>
            </a:pPr>
            <a:r>
              <a:rPr lang="en-US" sz="4200" b="1" dirty="0" smtClean="0">
                <a:latin typeface="Candara" panose="020E0502030303020204" pitchFamily="34" charset="0"/>
              </a:rPr>
              <a:t>NOTE: </a:t>
            </a:r>
            <a:r>
              <a:rPr lang="en-US" sz="4200" dirty="0" smtClean="0">
                <a:latin typeface="Candara" panose="020E0502030303020204" pitchFamily="34" charset="0"/>
              </a:rPr>
              <a:t>If </a:t>
            </a:r>
            <a:r>
              <a:rPr lang="en-US" sz="4200" b="1" dirty="0" smtClean="0">
                <a:solidFill>
                  <a:schemeClr val="accent3"/>
                </a:solidFill>
                <a:latin typeface="Candara" panose="020E0502030303020204" pitchFamily="34" charset="0"/>
              </a:rPr>
              <a:t>authorized</a:t>
            </a:r>
            <a:r>
              <a:rPr lang="en-US" sz="4200" dirty="0" smtClean="0">
                <a:latin typeface="Candara" panose="020E0502030303020204" pitchFamily="34" charset="0"/>
              </a:rPr>
              <a:t>, you </a:t>
            </a:r>
            <a:r>
              <a:rPr lang="en-US" sz="4200" b="1" dirty="0" smtClean="0">
                <a:solidFill>
                  <a:schemeClr val="accent3"/>
                </a:solidFill>
                <a:latin typeface="Candara" panose="020E0502030303020204" pitchFamily="34" charset="0"/>
              </a:rPr>
              <a:t>fix it</a:t>
            </a:r>
            <a:r>
              <a:rPr lang="en-US" sz="4200" dirty="0" smtClean="0">
                <a:latin typeface="Candara" panose="020E0502030303020204" pitchFamily="34" charset="0"/>
              </a:rPr>
              <a:t>. If </a:t>
            </a:r>
            <a:r>
              <a:rPr lang="en-US" sz="4200" b="1" dirty="0" smtClean="0">
                <a:solidFill>
                  <a:schemeClr val="accent1"/>
                </a:solidFill>
                <a:latin typeface="Candara" panose="020E0502030303020204" pitchFamily="34" charset="0"/>
              </a:rPr>
              <a:t>not authorized</a:t>
            </a:r>
            <a:r>
              <a:rPr lang="en-US" sz="4200" dirty="0" smtClean="0">
                <a:latin typeface="Candara" panose="020E0502030303020204" pitchFamily="34" charset="0"/>
              </a:rPr>
              <a:t>, you </a:t>
            </a:r>
            <a:r>
              <a:rPr lang="en-US" sz="4200" b="1" dirty="0" smtClean="0">
                <a:solidFill>
                  <a:schemeClr val="accent1"/>
                </a:solidFill>
                <a:latin typeface="Candara" panose="020E0502030303020204" pitchFamily="34" charset="0"/>
              </a:rPr>
              <a:t>flag</a:t>
            </a:r>
            <a:r>
              <a:rPr lang="en-US" sz="4200" dirty="0" smtClean="0">
                <a:latin typeface="Candara" panose="020E0502030303020204" pitchFamily="34" charset="0"/>
              </a:rPr>
              <a:t> it!</a:t>
            </a:r>
          </a:p>
          <a:p>
            <a:endParaRPr lang="en-US" dirty="0"/>
          </a:p>
          <a:p>
            <a:pPr marL="0" indent="0">
              <a:buNone/>
            </a:pPr>
            <a:endParaRPr lang="en-US" dirty="0"/>
          </a:p>
        </p:txBody>
      </p:sp>
      <p:sp>
        <p:nvSpPr>
          <p:cNvPr id="4" name="Donut 3">
            <a:extLst>
              <a:ext uri="{FF2B5EF4-FFF2-40B4-BE49-F238E27FC236}">
                <a16:creationId xmlns:a16="http://schemas.microsoft.com/office/drawing/2014/main" xmlns="" id="{4AE5654F-5937-47A5-8688-C65269D23345}"/>
              </a:ext>
            </a:extLst>
          </p:cNvPr>
          <p:cNvSpPr/>
          <p:nvPr/>
        </p:nvSpPr>
        <p:spPr>
          <a:xfrm>
            <a:off x="0" y="1752600"/>
            <a:ext cx="304800" cy="304800"/>
          </a:xfrm>
          <a:prstGeom prst="donut">
            <a:avLst/>
          </a:prstGeom>
          <a:solidFill>
            <a:schemeClr val="accent3"/>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32199423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6" end="6"/>
                                            </p:txEl>
                                          </p:spTgt>
                                        </p:tgtEl>
                                        <p:attrNameLst>
                                          <p:attrName>style.visibility</p:attrName>
                                        </p:attrNameLst>
                                      </p:cBhvr>
                                      <p:to>
                                        <p:strVal val="visible"/>
                                      </p:to>
                                    </p:set>
                                    <p:animEffect transition="in" filter="fade">
                                      <p:cBhvr>
                                        <p:cTn id="12" dur="500"/>
                                        <p:tgtEl>
                                          <p:spTgt spid="3">
                                            <p:txEl>
                                              <p:pRg st="6" end="6"/>
                                            </p:txEl>
                                          </p:spTgt>
                                        </p:tgtEl>
                                      </p:cBhvr>
                                    </p:animEffect>
                                  </p:childTnLst>
                                </p:cTn>
                              </p:par>
                              <p:par>
                                <p:cTn id="13" presetID="10" presetClass="entr" presetSubtype="0" fill="hold" nodeType="withEffect">
                                  <p:stCondLst>
                                    <p:cond delay="0"/>
                                  </p:stCondLst>
                                  <p:childTnLst>
                                    <p:set>
                                      <p:cBhvr>
                                        <p:cTn id="14" dur="1" fill="hold">
                                          <p:stCondLst>
                                            <p:cond delay="0"/>
                                          </p:stCondLst>
                                        </p:cTn>
                                        <p:tgtEl>
                                          <p:spTgt spid="3">
                                            <p:txEl>
                                              <p:pRg st="7" end="7"/>
                                            </p:txEl>
                                          </p:spTgt>
                                        </p:tgtEl>
                                        <p:attrNameLst>
                                          <p:attrName>style.visibility</p:attrName>
                                        </p:attrNameLst>
                                      </p:cBhvr>
                                      <p:to>
                                        <p:strVal val="visible"/>
                                      </p:to>
                                    </p:set>
                                    <p:animEffect transition="in" filter="fade">
                                      <p:cBhvr>
                                        <p:cTn id="15" dur="500"/>
                                        <p:tgtEl>
                                          <p:spTgt spid="3">
                                            <p:txEl>
                                              <p:pRg st="7" end="7"/>
                                            </p:txEl>
                                          </p:spTgt>
                                        </p:tgtEl>
                                      </p:cBhvr>
                                    </p:animEffect>
                                  </p:childTnLst>
                                </p:cTn>
                              </p:par>
                              <p:par>
                                <p:cTn id="16" presetID="10" presetClass="entr" presetSubtype="0" fill="hold" nodeType="withEffect">
                                  <p:stCondLst>
                                    <p:cond delay="0"/>
                                  </p:stCondLst>
                                  <p:childTnLst>
                                    <p:set>
                                      <p:cBhvr>
                                        <p:cTn id="17" dur="1" fill="hold">
                                          <p:stCondLst>
                                            <p:cond delay="0"/>
                                          </p:stCondLst>
                                        </p:cTn>
                                        <p:tgtEl>
                                          <p:spTgt spid="3">
                                            <p:txEl>
                                              <p:pRg st="8" end="8"/>
                                            </p:txEl>
                                          </p:spTgt>
                                        </p:tgtEl>
                                        <p:attrNameLst>
                                          <p:attrName>style.visibility</p:attrName>
                                        </p:attrNameLst>
                                      </p:cBhvr>
                                      <p:to>
                                        <p:strVal val="visible"/>
                                      </p:to>
                                    </p:set>
                                    <p:animEffect transition="in" filter="fade">
                                      <p:cBhvr>
                                        <p:cTn id="18" dur="500"/>
                                        <p:tgtEl>
                                          <p:spTgt spid="3">
                                            <p:txEl>
                                              <p:pRg st="8" end="8"/>
                                            </p:txEl>
                                          </p:spTgt>
                                        </p:tgtEl>
                                      </p:cBhvr>
                                    </p:animEffect>
                                  </p:childTnLst>
                                </p:cTn>
                              </p:par>
                              <p:par>
                                <p:cTn id="19" presetID="10" presetClass="entr" presetSubtype="0" fill="hold" nodeType="withEffect">
                                  <p:stCondLst>
                                    <p:cond delay="0"/>
                                  </p:stCondLst>
                                  <p:childTnLst>
                                    <p:set>
                                      <p:cBhvr>
                                        <p:cTn id="20" dur="1" fill="hold">
                                          <p:stCondLst>
                                            <p:cond delay="0"/>
                                          </p:stCondLst>
                                        </p:cTn>
                                        <p:tgtEl>
                                          <p:spTgt spid="3">
                                            <p:txEl>
                                              <p:pRg st="9" end="9"/>
                                            </p:txEl>
                                          </p:spTgt>
                                        </p:tgtEl>
                                        <p:attrNameLst>
                                          <p:attrName>style.visibility</p:attrName>
                                        </p:attrNameLst>
                                      </p:cBhvr>
                                      <p:to>
                                        <p:strVal val="visible"/>
                                      </p:to>
                                    </p:set>
                                    <p:animEffect transition="in" filter="fade">
                                      <p:cBhvr>
                                        <p:cTn id="21" dur="500"/>
                                        <p:tgtEl>
                                          <p:spTgt spid="3">
                                            <p:txEl>
                                              <p:pRg st="9" end="9"/>
                                            </p:txEl>
                                          </p:spTgt>
                                        </p:tgtEl>
                                      </p:cBhvr>
                                    </p:animEffect>
                                  </p:childTnLst>
                                </p:cTn>
                              </p:par>
                              <p:par>
                                <p:cTn id="22" presetID="10" presetClass="entr" presetSubtype="0" fill="hold" nodeType="withEffect">
                                  <p:stCondLst>
                                    <p:cond delay="0"/>
                                  </p:stCondLst>
                                  <p:childTnLst>
                                    <p:set>
                                      <p:cBhvr>
                                        <p:cTn id="23" dur="1" fill="hold">
                                          <p:stCondLst>
                                            <p:cond delay="0"/>
                                          </p:stCondLst>
                                        </p:cTn>
                                        <p:tgtEl>
                                          <p:spTgt spid="3">
                                            <p:txEl>
                                              <p:pRg st="10" end="10"/>
                                            </p:txEl>
                                          </p:spTgt>
                                        </p:tgtEl>
                                        <p:attrNameLst>
                                          <p:attrName>style.visibility</p:attrName>
                                        </p:attrNameLst>
                                      </p:cBhvr>
                                      <p:to>
                                        <p:strVal val="visible"/>
                                      </p:to>
                                    </p:set>
                                    <p:animEffect transition="in" filter="fade">
                                      <p:cBhvr>
                                        <p:cTn id="24" dur="500"/>
                                        <p:tgtEl>
                                          <p:spTgt spid="3">
                                            <p:txEl>
                                              <p:pRg st="10" end="10"/>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nodeType="clickEffect">
                                  <p:stCondLst>
                                    <p:cond delay="0"/>
                                  </p:stCondLst>
                                  <p:childTnLst>
                                    <p:set>
                                      <p:cBhvr>
                                        <p:cTn id="28" dur="1" fill="hold">
                                          <p:stCondLst>
                                            <p:cond delay="0"/>
                                          </p:stCondLst>
                                        </p:cTn>
                                        <p:tgtEl>
                                          <p:spTgt spid="3">
                                            <p:txEl>
                                              <p:pRg st="12" end="12"/>
                                            </p:txEl>
                                          </p:spTgt>
                                        </p:tgtEl>
                                        <p:attrNameLst>
                                          <p:attrName>style.visibility</p:attrName>
                                        </p:attrNameLst>
                                      </p:cBhvr>
                                      <p:to>
                                        <p:strVal val="visible"/>
                                      </p:to>
                                    </p:set>
                                    <p:animEffect transition="in" filter="fade">
                                      <p:cBhvr>
                                        <p:cTn id="29" dur="500"/>
                                        <p:tgtEl>
                                          <p:spTgt spid="3">
                                            <p:txEl>
                                              <p:pRg st="12" end="1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838200"/>
            <a:ext cx="9144000" cy="5287963"/>
          </a:xfrm>
        </p:spPr>
        <p:txBody>
          <a:bodyPr>
            <a:normAutofit fontScale="92500" lnSpcReduction="10000"/>
          </a:bodyPr>
          <a:lstStyle/>
          <a:p>
            <a:pPr marL="0" indent="0" algn="ctr">
              <a:buNone/>
            </a:pPr>
            <a:r>
              <a:rPr lang="en-US" b="1" u="sng" dirty="0">
                <a:latin typeface="Candara" panose="020E0502030303020204" pitchFamily="34" charset="0"/>
              </a:rPr>
              <a:t>In the knowledge base, a __________ is a findable, reusable, and structured object</a:t>
            </a:r>
            <a:r>
              <a:rPr lang="en-US" b="1" u="sng" dirty="0" smtClean="0">
                <a:latin typeface="Candara" panose="020E0502030303020204" pitchFamily="34" charset="0"/>
              </a:rPr>
              <a:t>.</a:t>
            </a:r>
          </a:p>
          <a:p>
            <a:r>
              <a:rPr lang="en-US" dirty="0">
                <a:latin typeface="Candara" panose="020E0502030303020204" pitchFamily="34" charset="0"/>
              </a:rPr>
              <a:t>Knowledge </a:t>
            </a:r>
            <a:r>
              <a:rPr lang="en-US" dirty="0" smtClean="0">
                <a:latin typeface="Candara" panose="020E0502030303020204" pitchFamily="34" charset="0"/>
              </a:rPr>
              <a:t>Article</a:t>
            </a:r>
          </a:p>
          <a:p>
            <a:r>
              <a:rPr lang="en-US" dirty="0">
                <a:latin typeface="Candara" panose="020E0502030303020204" pitchFamily="34" charset="0"/>
              </a:rPr>
              <a:t>Knowledge </a:t>
            </a:r>
            <a:r>
              <a:rPr lang="en-US" dirty="0" smtClean="0">
                <a:latin typeface="Candara" panose="020E0502030303020204" pitchFamily="34" charset="0"/>
              </a:rPr>
              <a:t>Document</a:t>
            </a:r>
          </a:p>
          <a:p>
            <a:r>
              <a:rPr lang="en-US" dirty="0">
                <a:latin typeface="Candara" panose="020E0502030303020204" pitchFamily="34" charset="0"/>
              </a:rPr>
              <a:t>Technical </a:t>
            </a:r>
            <a:r>
              <a:rPr lang="en-US" dirty="0" smtClean="0">
                <a:latin typeface="Candara" panose="020E0502030303020204" pitchFamily="34" charset="0"/>
              </a:rPr>
              <a:t>Article</a:t>
            </a:r>
          </a:p>
          <a:p>
            <a:r>
              <a:rPr lang="en-US" dirty="0">
                <a:latin typeface="Candara" panose="020E0502030303020204" pitchFamily="34" charset="0"/>
              </a:rPr>
              <a:t>Knowledge </a:t>
            </a:r>
            <a:r>
              <a:rPr lang="en-US" dirty="0" smtClean="0">
                <a:latin typeface="Candara" panose="020E0502030303020204" pitchFamily="34" charset="0"/>
              </a:rPr>
              <a:t>Finding</a:t>
            </a:r>
          </a:p>
          <a:p>
            <a:endParaRPr lang="en-US" dirty="0">
              <a:latin typeface="Candara" panose="020E0502030303020204" pitchFamily="34" charset="0"/>
            </a:endParaRPr>
          </a:p>
          <a:p>
            <a:pPr marL="0" indent="0">
              <a:buNone/>
            </a:pPr>
            <a:r>
              <a:rPr lang="en-US" b="1" dirty="0" smtClean="0">
                <a:latin typeface="Candara" panose="020E0502030303020204" pitchFamily="34" charset="0"/>
              </a:rPr>
              <a:t>Competency 5.15.3: </a:t>
            </a:r>
            <a:r>
              <a:rPr lang="en-US" dirty="0" smtClean="0">
                <a:latin typeface="Candara" panose="020E0502030303020204" pitchFamily="34" charset="0"/>
              </a:rPr>
              <a:t>A knowledge article is a findable, reusable, and structured object that contains the customer’s experience, the analyst findings, and the metadata about the article.</a:t>
            </a:r>
          </a:p>
        </p:txBody>
      </p:sp>
      <p:sp>
        <p:nvSpPr>
          <p:cNvPr id="4" name="Donut 3">
            <a:extLst>
              <a:ext uri="{FF2B5EF4-FFF2-40B4-BE49-F238E27FC236}">
                <a16:creationId xmlns:a16="http://schemas.microsoft.com/office/drawing/2014/main" xmlns="" id="{763757CB-C7A9-4CE2-B88D-3022E48733C8}"/>
              </a:ext>
            </a:extLst>
          </p:cNvPr>
          <p:cNvSpPr/>
          <p:nvPr/>
        </p:nvSpPr>
        <p:spPr>
          <a:xfrm>
            <a:off x="0" y="1828800"/>
            <a:ext cx="304800" cy="304800"/>
          </a:xfrm>
          <a:prstGeom prst="donut">
            <a:avLst/>
          </a:prstGeom>
          <a:solidFill>
            <a:schemeClr val="accent3"/>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27841602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6" end="6"/>
                                            </p:txEl>
                                          </p:spTgt>
                                        </p:tgtEl>
                                        <p:attrNameLst>
                                          <p:attrName>style.visibility</p:attrName>
                                        </p:attrNameLst>
                                      </p:cBhvr>
                                      <p:to>
                                        <p:strVal val="visible"/>
                                      </p:to>
                                    </p:set>
                                    <p:animEffect transition="in" filter="fade">
                                      <p:cBhvr>
                                        <p:cTn id="12"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914400"/>
            <a:ext cx="9144000" cy="5211763"/>
          </a:xfrm>
        </p:spPr>
        <p:txBody>
          <a:bodyPr>
            <a:normAutofit fontScale="77500" lnSpcReduction="20000"/>
          </a:bodyPr>
          <a:lstStyle/>
          <a:p>
            <a:pPr marL="0" indent="0" algn="ctr">
              <a:buNone/>
            </a:pPr>
            <a:r>
              <a:rPr lang="en-US" b="1" u="sng" dirty="0">
                <a:latin typeface="Candara" panose="020E0502030303020204" pitchFamily="34" charset="0"/>
              </a:rPr>
              <a:t>Which of the following is a metric used in Knowledge Management to help improve support center efficiency</a:t>
            </a:r>
            <a:r>
              <a:rPr lang="en-US" b="1" u="sng" dirty="0" smtClean="0">
                <a:latin typeface="Candara" panose="020E0502030303020204" pitchFamily="34" charset="0"/>
              </a:rPr>
              <a:t>?</a:t>
            </a:r>
          </a:p>
          <a:p>
            <a:r>
              <a:rPr lang="en-US" dirty="0">
                <a:latin typeface="Candara" panose="020E0502030303020204" pitchFamily="34" charset="0"/>
              </a:rPr>
              <a:t>Abandons per </a:t>
            </a:r>
            <a:r>
              <a:rPr lang="en-US" dirty="0" smtClean="0">
                <a:latin typeface="Candara" panose="020E0502030303020204" pitchFamily="34" charset="0"/>
              </a:rPr>
              <a:t>minute</a:t>
            </a:r>
          </a:p>
          <a:p>
            <a:r>
              <a:rPr lang="en-US" dirty="0">
                <a:latin typeface="Candara" panose="020E0502030303020204" pitchFamily="34" charset="0"/>
              </a:rPr>
              <a:t>After call </a:t>
            </a:r>
            <a:r>
              <a:rPr lang="en-US" dirty="0" smtClean="0">
                <a:latin typeface="Candara" panose="020E0502030303020204" pitchFamily="34" charset="0"/>
              </a:rPr>
              <a:t>work</a:t>
            </a:r>
          </a:p>
          <a:p>
            <a:r>
              <a:rPr lang="en-US" dirty="0">
                <a:latin typeface="Candara" panose="020E0502030303020204" pitchFamily="34" charset="0"/>
              </a:rPr>
              <a:t>Average handle </a:t>
            </a:r>
            <a:r>
              <a:rPr lang="en-US" dirty="0" smtClean="0">
                <a:latin typeface="Candara" panose="020E0502030303020204" pitchFamily="34" charset="0"/>
              </a:rPr>
              <a:t>time</a:t>
            </a:r>
          </a:p>
          <a:p>
            <a:r>
              <a:rPr lang="en-US" dirty="0">
                <a:latin typeface="Candara" panose="020E0502030303020204" pitchFamily="34" charset="0"/>
              </a:rPr>
              <a:t>Articles </a:t>
            </a:r>
            <a:r>
              <a:rPr lang="en-US" dirty="0" smtClean="0">
                <a:latin typeface="Candara" panose="020E0502030303020204" pitchFamily="34" charset="0"/>
              </a:rPr>
              <a:t>reused</a:t>
            </a:r>
          </a:p>
          <a:p>
            <a:pPr marL="0" indent="0">
              <a:buNone/>
            </a:pPr>
            <a:endParaRPr lang="en-US" b="1" dirty="0" smtClean="0">
              <a:latin typeface="Candara" panose="020E0502030303020204" pitchFamily="34" charset="0"/>
            </a:endParaRPr>
          </a:p>
          <a:p>
            <a:pPr marL="0" indent="0">
              <a:buNone/>
            </a:pPr>
            <a:r>
              <a:rPr lang="en-US" b="1" dirty="0" smtClean="0">
                <a:latin typeface="Candara" panose="020E0502030303020204" pitchFamily="34" charset="0"/>
              </a:rPr>
              <a:t>NOTE: </a:t>
            </a:r>
            <a:r>
              <a:rPr lang="en-US" dirty="0" smtClean="0">
                <a:latin typeface="Candara" panose="020E0502030303020204" pitchFamily="34" charset="0"/>
              </a:rPr>
              <a:t>Though not reference in the competencies, articles reused is referenced on the test. This makes the most sense, as articles most often visited means the staff likely needs training in that area.</a:t>
            </a:r>
          </a:p>
          <a:p>
            <a:pPr marL="0" indent="0">
              <a:buNone/>
            </a:pPr>
            <a:endParaRPr lang="en-US" dirty="0">
              <a:latin typeface="Candara" panose="020E0502030303020204" pitchFamily="34" charset="0"/>
            </a:endParaRPr>
          </a:p>
          <a:p>
            <a:pPr marL="0" indent="0">
              <a:buNone/>
            </a:pPr>
            <a:r>
              <a:rPr lang="en-US" dirty="0" smtClean="0">
                <a:latin typeface="Candara" panose="020E0502030303020204" pitchFamily="34" charset="0"/>
              </a:rPr>
              <a:t>If you answered Average Handle Time, you were likely thinking of the metric used to determine call center staffing and availability.</a:t>
            </a:r>
            <a:endParaRPr lang="en-US" dirty="0">
              <a:latin typeface="Candara" panose="020E0502030303020204" pitchFamily="34" charset="0"/>
            </a:endParaRPr>
          </a:p>
        </p:txBody>
      </p:sp>
      <p:sp>
        <p:nvSpPr>
          <p:cNvPr id="4" name="Donut 3">
            <a:extLst>
              <a:ext uri="{FF2B5EF4-FFF2-40B4-BE49-F238E27FC236}">
                <a16:creationId xmlns:a16="http://schemas.microsoft.com/office/drawing/2014/main" xmlns="" id="{F7ED101A-4A24-4710-9B06-FF5441685CCE}"/>
              </a:ext>
            </a:extLst>
          </p:cNvPr>
          <p:cNvSpPr/>
          <p:nvPr/>
        </p:nvSpPr>
        <p:spPr>
          <a:xfrm>
            <a:off x="0" y="2743200"/>
            <a:ext cx="271463" cy="304800"/>
          </a:xfrm>
          <a:prstGeom prst="donut">
            <a:avLst/>
          </a:prstGeom>
          <a:solidFill>
            <a:schemeClr val="accent3"/>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10456007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6" end="6"/>
                                            </p:txEl>
                                          </p:spTgt>
                                        </p:tgtEl>
                                        <p:attrNameLst>
                                          <p:attrName>style.visibility</p:attrName>
                                        </p:attrNameLst>
                                      </p:cBhvr>
                                      <p:to>
                                        <p:strVal val="visible"/>
                                      </p:to>
                                    </p:set>
                                    <p:animEffect transition="in" filter="fade">
                                      <p:cBhvr>
                                        <p:cTn id="12" dur="500"/>
                                        <p:tgtEl>
                                          <p:spTgt spid="3">
                                            <p:txEl>
                                              <p:pRg st="6" end="6"/>
                                            </p:txEl>
                                          </p:spTgt>
                                        </p:tgtEl>
                                      </p:cBhvr>
                                    </p:animEffect>
                                  </p:childTnLst>
                                </p:cTn>
                              </p:par>
                              <p:par>
                                <p:cTn id="13" presetID="10" presetClass="entr" presetSubtype="0" fill="hold" nodeType="withEffect">
                                  <p:stCondLst>
                                    <p:cond delay="0"/>
                                  </p:stCondLst>
                                  <p:childTnLst>
                                    <p:set>
                                      <p:cBhvr>
                                        <p:cTn id="14" dur="1" fill="hold">
                                          <p:stCondLst>
                                            <p:cond delay="0"/>
                                          </p:stCondLst>
                                        </p:cTn>
                                        <p:tgtEl>
                                          <p:spTgt spid="3">
                                            <p:txEl>
                                              <p:pRg st="8" end="8"/>
                                            </p:txEl>
                                          </p:spTgt>
                                        </p:tgtEl>
                                        <p:attrNameLst>
                                          <p:attrName>style.visibility</p:attrName>
                                        </p:attrNameLst>
                                      </p:cBhvr>
                                      <p:to>
                                        <p:strVal val="visible"/>
                                      </p:to>
                                    </p:set>
                                    <p:animEffect transition="in" filter="fade">
                                      <p:cBhvr>
                                        <p:cTn id="15"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914400"/>
            <a:ext cx="9144000" cy="5211763"/>
          </a:xfrm>
        </p:spPr>
        <p:txBody>
          <a:bodyPr>
            <a:normAutofit fontScale="77500" lnSpcReduction="20000"/>
          </a:bodyPr>
          <a:lstStyle/>
          <a:p>
            <a:pPr marL="0" indent="0" algn="ctr">
              <a:buNone/>
            </a:pPr>
            <a:r>
              <a:rPr lang="en-US" sz="3800" b="1" u="sng" dirty="0">
                <a:latin typeface="Candara" panose="020E0502030303020204" pitchFamily="34" charset="0"/>
              </a:rPr>
              <a:t>A source of best practices for IT processes is </a:t>
            </a:r>
            <a:r>
              <a:rPr lang="en-US" sz="3800" b="1" u="sng" dirty="0" smtClean="0">
                <a:latin typeface="Candara" panose="020E0502030303020204" pitchFamily="34" charset="0"/>
              </a:rPr>
              <a:t>known as:</a:t>
            </a:r>
            <a:endParaRPr lang="en-US" sz="3800" dirty="0">
              <a:latin typeface="Candara" panose="020E0502030303020204" pitchFamily="34" charset="0"/>
            </a:endParaRPr>
          </a:p>
          <a:p>
            <a:r>
              <a:rPr lang="en-US" sz="3800" dirty="0" smtClean="0">
                <a:latin typeface="Candara" panose="020E0502030303020204" pitchFamily="34" charset="0"/>
              </a:rPr>
              <a:t>ITIL</a:t>
            </a:r>
          </a:p>
          <a:p>
            <a:r>
              <a:rPr lang="en-US" sz="3800" dirty="0" smtClean="0">
                <a:latin typeface="Candara" panose="020E0502030303020204" pitchFamily="34" charset="0"/>
              </a:rPr>
              <a:t>Knowledgebase</a:t>
            </a:r>
          </a:p>
          <a:p>
            <a:r>
              <a:rPr lang="en-US" sz="3800" dirty="0" smtClean="0">
                <a:latin typeface="Candara" panose="020E0502030303020204" pitchFamily="34" charset="0"/>
              </a:rPr>
              <a:t>Software Library</a:t>
            </a:r>
          </a:p>
          <a:p>
            <a:r>
              <a:rPr lang="en-US" sz="3800" dirty="0" smtClean="0">
                <a:latin typeface="Candara" panose="020E0502030303020204" pitchFamily="34" charset="0"/>
              </a:rPr>
              <a:t>Change Management</a:t>
            </a:r>
          </a:p>
          <a:p>
            <a:pPr marL="0" indent="0">
              <a:buNone/>
            </a:pPr>
            <a:endParaRPr lang="en-US" sz="3800" dirty="0">
              <a:latin typeface="Candara" panose="020E0502030303020204" pitchFamily="34" charset="0"/>
            </a:endParaRPr>
          </a:p>
          <a:p>
            <a:pPr marL="0" indent="0">
              <a:buNone/>
            </a:pPr>
            <a:r>
              <a:rPr lang="en-US" sz="3800" b="1" dirty="0" smtClean="0">
                <a:latin typeface="Candara" panose="020E0502030303020204" pitchFamily="34" charset="0"/>
              </a:rPr>
              <a:t>Competency 5.4.4: </a:t>
            </a:r>
            <a:r>
              <a:rPr lang="en-US" sz="3800" dirty="0" smtClean="0">
                <a:latin typeface="Candara" panose="020E0502030303020204" pitchFamily="34" charset="0"/>
              </a:rPr>
              <a:t>Sources of best practices and framework models include:</a:t>
            </a:r>
          </a:p>
          <a:p>
            <a:r>
              <a:rPr lang="en-US" sz="3800" dirty="0" smtClean="0">
                <a:latin typeface="Candara" panose="020E0502030303020204" pitchFamily="34" charset="0"/>
              </a:rPr>
              <a:t>ITIL (Information Technology Infrastructure Library)</a:t>
            </a:r>
          </a:p>
          <a:p>
            <a:r>
              <a:rPr lang="en-US" sz="3800" dirty="0" smtClean="0">
                <a:latin typeface="Candara" panose="020E0502030303020204" pitchFamily="34" charset="0"/>
              </a:rPr>
              <a:t>HDI standards and best practices</a:t>
            </a:r>
          </a:p>
          <a:p>
            <a:r>
              <a:rPr lang="en-US" sz="3800" dirty="0" smtClean="0">
                <a:latin typeface="Candara" panose="020E0502030303020204" pitchFamily="34" charset="0"/>
              </a:rPr>
              <a:t>KCS (Knowledge-Centered Support)</a:t>
            </a:r>
            <a:endParaRPr lang="en-US" dirty="0">
              <a:latin typeface="Candara" panose="020E0502030303020204" pitchFamily="34" charset="0"/>
            </a:endParaRPr>
          </a:p>
        </p:txBody>
      </p:sp>
      <p:sp>
        <p:nvSpPr>
          <p:cNvPr id="4" name="Donut 3">
            <a:extLst>
              <a:ext uri="{FF2B5EF4-FFF2-40B4-BE49-F238E27FC236}">
                <a16:creationId xmlns:a16="http://schemas.microsoft.com/office/drawing/2014/main" xmlns="" id="{2706BEA3-073C-4838-8EC3-BB09F56EA4DA}"/>
              </a:ext>
            </a:extLst>
          </p:cNvPr>
          <p:cNvSpPr/>
          <p:nvPr/>
        </p:nvSpPr>
        <p:spPr>
          <a:xfrm>
            <a:off x="0" y="1371600"/>
            <a:ext cx="304800" cy="304800"/>
          </a:xfrm>
          <a:prstGeom prst="donut">
            <a:avLst/>
          </a:prstGeom>
          <a:solidFill>
            <a:schemeClr val="accent3"/>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6467409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6" end="6"/>
                                            </p:txEl>
                                          </p:spTgt>
                                        </p:tgtEl>
                                        <p:attrNameLst>
                                          <p:attrName>style.visibility</p:attrName>
                                        </p:attrNameLst>
                                      </p:cBhvr>
                                      <p:to>
                                        <p:strVal val="visible"/>
                                      </p:to>
                                    </p:set>
                                    <p:animEffect transition="in" filter="fade">
                                      <p:cBhvr>
                                        <p:cTn id="12" dur="500"/>
                                        <p:tgtEl>
                                          <p:spTgt spid="3">
                                            <p:txEl>
                                              <p:pRg st="6" end="6"/>
                                            </p:txEl>
                                          </p:spTgt>
                                        </p:tgtEl>
                                      </p:cBhvr>
                                    </p:animEffect>
                                  </p:childTnLst>
                                </p:cTn>
                              </p:par>
                              <p:par>
                                <p:cTn id="13" presetID="10" presetClass="entr" presetSubtype="0" fill="hold" nodeType="withEffect">
                                  <p:stCondLst>
                                    <p:cond delay="0"/>
                                  </p:stCondLst>
                                  <p:childTnLst>
                                    <p:set>
                                      <p:cBhvr>
                                        <p:cTn id="14" dur="1" fill="hold">
                                          <p:stCondLst>
                                            <p:cond delay="0"/>
                                          </p:stCondLst>
                                        </p:cTn>
                                        <p:tgtEl>
                                          <p:spTgt spid="3">
                                            <p:txEl>
                                              <p:pRg st="7" end="7"/>
                                            </p:txEl>
                                          </p:spTgt>
                                        </p:tgtEl>
                                        <p:attrNameLst>
                                          <p:attrName>style.visibility</p:attrName>
                                        </p:attrNameLst>
                                      </p:cBhvr>
                                      <p:to>
                                        <p:strVal val="visible"/>
                                      </p:to>
                                    </p:set>
                                    <p:animEffect transition="in" filter="fade">
                                      <p:cBhvr>
                                        <p:cTn id="15" dur="500"/>
                                        <p:tgtEl>
                                          <p:spTgt spid="3">
                                            <p:txEl>
                                              <p:pRg st="7" end="7"/>
                                            </p:txEl>
                                          </p:spTgt>
                                        </p:tgtEl>
                                      </p:cBhvr>
                                    </p:animEffect>
                                  </p:childTnLst>
                                </p:cTn>
                              </p:par>
                              <p:par>
                                <p:cTn id="16" presetID="10" presetClass="entr" presetSubtype="0" fill="hold" nodeType="withEffect">
                                  <p:stCondLst>
                                    <p:cond delay="0"/>
                                  </p:stCondLst>
                                  <p:childTnLst>
                                    <p:set>
                                      <p:cBhvr>
                                        <p:cTn id="17" dur="1" fill="hold">
                                          <p:stCondLst>
                                            <p:cond delay="0"/>
                                          </p:stCondLst>
                                        </p:cTn>
                                        <p:tgtEl>
                                          <p:spTgt spid="3">
                                            <p:txEl>
                                              <p:pRg st="8" end="8"/>
                                            </p:txEl>
                                          </p:spTgt>
                                        </p:tgtEl>
                                        <p:attrNameLst>
                                          <p:attrName>style.visibility</p:attrName>
                                        </p:attrNameLst>
                                      </p:cBhvr>
                                      <p:to>
                                        <p:strVal val="visible"/>
                                      </p:to>
                                    </p:set>
                                    <p:animEffect transition="in" filter="fade">
                                      <p:cBhvr>
                                        <p:cTn id="18" dur="500"/>
                                        <p:tgtEl>
                                          <p:spTgt spid="3">
                                            <p:txEl>
                                              <p:pRg st="8" end="8"/>
                                            </p:txEl>
                                          </p:spTgt>
                                        </p:tgtEl>
                                      </p:cBhvr>
                                    </p:animEffect>
                                  </p:childTnLst>
                                </p:cTn>
                              </p:par>
                              <p:par>
                                <p:cTn id="19" presetID="10" presetClass="entr" presetSubtype="0" fill="hold" nodeType="withEffect">
                                  <p:stCondLst>
                                    <p:cond delay="0"/>
                                  </p:stCondLst>
                                  <p:childTnLst>
                                    <p:set>
                                      <p:cBhvr>
                                        <p:cTn id="20" dur="1" fill="hold">
                                          <p:stCondLst>
                                            <p:cond delay="0"/>
                                          </p:stCondLst>
                                        </p:cTn>
                                        <p:tgtEl>
                                          <p:spTgt spid="3">
                                            <p:txEl>
                                              <p:pRg st="9" end="9"/>
                                            </p:txEl>
                                          </p:spTgt>
                                        </p:tgtEl>
                                        <p:attrNameLst>
                                          <p:attrName>style.visibility</p:attrName>
                                        </p:attrNameLst>
                                      </p:cBhvr>
                                      <p:to>
                                        <p:strVal val="visible"/>
                                      </p:to>
                                    </p:set>
                                    <p:animEffect transition="in" filter="fade">
                                      <p:cBhvr>
                                        <p:cTn id="21" dur="5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838200"/>
            <a:ext cx="9144000" cy="5287963"/>
          </a:xfrm>
        </p:spPr>
        <p:txBody>
          <a:bodyPr>
            <a:normAutofit fontScale="92500" lnSpcReduction="20000"/>
          </a:bodyPr>
          <a:lstStyle/>
          <a:p>
            <a:pPr marL="0" indent="0" algn="ctr">
              <a:buNone/>
            </a:pPr>
            <a:r>
              <a:rPr lang="en-US" b="1" u="sng" dirty="0">
                <a:latin typeface="Candara" panose="020E0502030303020204" pitchFamily="34" charset="0"/>
              </a:rPr>
              <a:t>Incident management is mainly used to</a:t>
            </a:r>
            <a:r>
              <a:rPr lang="en-US" b="1" u="sng" dirty="0" smtClean="0">
                <a:latin typeface="Candara" panose="020E0502030303020204" pitchFamily="34" charset="0"/>
              </a:rPr>
              <a:t>:</a:t>
            </a:r>
          </a:p>
          <a:p>
            <a:r>
              <a:rPr lang="en-US" dirty="0">
                <a:latin typeface="Candara" panose="020E0502030303020204" pitchFamily="34" charset="0"/>
              </a:rPr>
              <a:t>Capture knowledge for </a:t>
            </a:r>
            <a:r>
              <a:rPr lang="en-US" dirty="0" smtClean="0">
                <a:latin typeface="Candara" panose="020E0502030303020204" pitchFamily="34" charset="0"/>
              </a:rPr>
              <a:t>reuse</a:t>
            </a:r>
          </a:p>
          <a:p>
            <a:r>
              <a:rPr lang="en-US" dirty="0">
                <a:latin typeface="Candara" panose="020E0502030303020204" pitchFamily="34" charset="0"/>
              </a:rPr>
              <a:t>Minimize interruption times to services and </a:t>
            </a:r>
            <a:r>
              <a:rPr lang="en-US" dirty="0" smtClean="0">
                <a:latin typeface="Candara" panose="020E0502030303020204" pitchFamily="34" charset="0"/>
              </a:rPr>
              <a:t>users</a:t>
            </a:r>
          </a:p>
          <a:p>
            <a:r>
              <a:rPr lang="en-US" dirty="0">
                <a:latin typeface="Candara" panose="020E0502030303020204" pitchFamily="34" charset="0"/>
              </a:rPr>
              <a:t>Update the problem management </a:t>
            </a:r>
            <a:r>
              <a:rPr lang="en-US" dirty="0" smtClean="0">
                <a:latin typeface="Candara" panose="020E0502030303020204" pitchFamily="34" charset="0"/>
              </a:rPr>
              <a:t>database</a:t>
            </a:r>
          </a:p>
          <a:p>
            <a:r>
              <a:rPr lang="en-US" dirty="0">
                <a:latin typeface="Candara" panose="020E0502030303020204" pitchFamily="34" charset="0"/>
              </a:rPr>
              <a:t>Create new </a:t>
            </a:r>
            <a:r>
              <a:rPr lang="en-US" dirty="0" smtClean="0">
                <a:latin typeface="Candara" panose="020E0502030303020204" pitchFamily="34" charset="0"/>
              </a:rPr>
              <a:t>processes</a:t>
            </a:r>
          </a:p>
          <a:p>
            <a:endParaRPr lang="en-US" dirty="0">
              <a:latin typeface="Candara" panose="020E0502030303020204" pitchFamily="34" charset="0"/>
            </a:endParaRPr>
          </a:p>
          <a:p>
            <a:pPr marL="0" indent="0">
              <a:buNone/>
            </a:pPr>
            <a:r>
              <a:rPr lang="en-US" b="1" dirty="0" smtClean="0">
                <a:latin typeface="Candara" panose="020E0502030303020204" pitchFamily="34" charset="0"/>
              </a:rPr>
              <a:t>Competency 5.6.1: </a:t>
            </a:r>
            <a:r>
              <a:rPr lang="en-US" dirty="0" smtClean="0">
                <a:latin typeface="Candara" panose="020E0502030303020204" pitchFamily="34" charset="0"/>
              </a:rPr>
              <a:t>The primary purpose of the Incident Management process is to restore normal service operation as quickly as possible and thus minimize the impact on business operations, thus ensuring the best possible levels of service quality and availability are maintained.</a:t>
            </a:r>
          </a:p>
          <a:p>
            <a:pPr marL="0" indent="0">
              <a:buNone/>
            </a:pPr>
            <a:endParaRPr lang="en-US" dirty="0"/>
          </a:p>
        </p:txBody>
      </p:sp>
      <p:sp>
        <p:nvSpPr>
          <p:cNvPr id="4" name="Donut 3">
            <a:extLst>
              <a:ext uri="{FF2B5EF4-FFF2-40B4-BE49-F238E27FC236}">
                <a16:creationId xmlns:a16="http://schemas.microsoft.com/office/drawing/2014/main" xmlns="" id="{2AD92B1B-6968-49DA-83AC-96DAA0F5F06E}"/>
              </a:ext>
            </a:extLst>
          </p:cNvPr>
          <p:cNvSpPr/>
          <p:nvPr/>
        </p:nvSpPr>
        <p:spPr>
          <a:xfrm>
            <a:off x="0" y="1752600"/>
            <a:ext cx="381000" cy="381000"/>
          </a:xfrm>
          <a:prstGeom prst="donut">
            <a:avLst/>
          </a:prstGeom>
          <a:solidFill>
            <a:schemeClr val="accent3"/>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23469133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6" end="6"/>
                                            </p:txEl>
                                          </p:spTgt>
                                        </p:tgtEl>
                                        <p:attrNameLst>
                                          <p:attrName>style.visibility</p:attrName>
                                        </p:attrNameLst>
                                      </p:cBhvr>
                                      <p:to>
                                        <p:strVal val="visible"/>
                                      </p:to>
                                    </p:set>
                                    <p:animEffect transition="in" filter="fade">
                                      <p:cBhvr>
                                        <p:cTn id="12"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914400"/>
            <a:ext cx="9144000" cy="5211763"/>
          </a:xfrm>
        </p:spPr>
        <p:txBody>
          <a:bodyPr>
            <a:normAutofit fontScale="85000" lnSpcReduction="10000"/>
          </a:bodyPr>
          <a:lstStyle/>
          <a:p>
            <a:pPr marL="0" indent="0">
              <a:buNone/>
            </a:pPr>
            <a:r>
              <a:rPr lang="en-US" b="1" u="sng" dirty="0">
                <a:latin typeface="Candara" panose="020E0502030303020204" pitchFamily="34" charset="0"/>
              </a:rPr>
              <a:t>What is the primary purpose of change management</a:t>
            </a:r>
            <a:r>
              <a:rPr lang="en-US" b="1" u="sng" dirty="0" smtClean="0">
                <a:latin typeface="Candara" panose="020E0502030303020204" pitchFamily="34" charset="0"/>
              </a:rPr>
              <a:t>?</a:t>
            </a:r>
            <a:endParaRPr lang="en-US" dirty="0" smtClean="0">
              <a:latin typeface="Candara" panose="020E0502030303020204" pitchFamily="34" charset="0"/>
            </a:endParaRPr>
          </a:p>
          <a:p>
            <a:r>
              <a:rPr lang="en-US" dirty="0" smtClean="0">
                <a:latin typeface="Candara" panose="020E0502030303020204" pitchFamily="34" charset="0"/>
              </a:rPr>
              <a:t>Identify who initiated changes</a:t>
            </a:r>
          </a:p>
          <a:p>
            <a:r>
              <a:rPr lang="en-US" dirty="0" smtClean="0">
                <a:latin typeface="Candara" panose="020E0502030303020204" pitchFamily="34" charset="0"/>
              </a:rPr>
              <a:t>Reduce the impact of change applied to company software and hardware</a:t>
            </a:r>
          </a:p>
          <a:p>
            <a:r>
              <a:rPr lang="en-US" dirty="0">
                <a:latin typeface="Candara" panose="020E0502030303020204" pitchFamily="34" charset="0"/>
              </a:rPr>
              <a:t>Publicize changes to the company through analyzing data </a:t>
            </a:r>
            <a:r>
              <a:rPr lang="en-US" dirty="0" smtClean="0">
                <a:latin typeface="Candara" panose="020E0502030303020204" pitchFamily="34" charset="0"/>
              </a:rPr>
              <a:t>trends</a:t>
            </a:r>
          </a:p>
          <a:p>
            <a:r>
              <a:rPr lang="en-US" dirty="0" smtClean="0">
                <a:latin typeface="Candara" panose="020E0502030303020204" pitchFamily="34" charset="0"/>
              </a:rPr>
              <a:t>Create new processes</a:t>
            </a:r>
          </a:p>
          <a:p>
            <a:endParaRPr lang="en-US" dirty="0">
              <a:latin typeface="Candara" panose="020E0502030303020204" pitchFamily="34" charset="0"/>
            </a:endParaRPr>
          </a:p>
          <a:p>
            <a:pPr marL="0" indent="0">
              <a:buNone/>
            </a:pPr>
            <a:r>
              <a:rPr lang="en-US" b="1" dirty="0" smtClean="0">
                <a:latin typeface="Candara" panose="020E0502030303020204" pitchFamily="34" charset="0"/>
              </a:rPr>
              <a:t>Competency 5.9.1: </a:t>
            </a:r>
            <a:r>
              <a:rPr lang="en-US" dirty="0" smtClean="0">
                <a:latin typeface="Candara" panose="020E0502030303020204" pitchFamily="34" charset="0"/>
              </a:rPr>
              <a:t>The purpose of a Change Management process is to respond to business requests (changes) in a timely and cost-effective manner. Change Management needs to ensure all changes.</a:t>
            </a:r>
            <a:endParaRPr lang="en-US" dirty="0">
              <a:latin typeface="Candara" panose="020E0502030303020204" pitchFamily="34" charset="0"/>
            </a:endParaRPr>
          </a:p>
        </p:txBody>
      </p:sp>
      <p:sp>
        <p:nvSpPr>
          <p:cNvPr id="5" name="Donut 3">
            <a:extLst>
              <a:ext uri="{FF2B5EF4-FFF2-40B4-BE49-F238E27FC236}">
                <a16:creationId xmlns:a16="http://schemas.microsoft.com/office/drawing/2014/main" xmlns="" id="{B68CC042-35E7-4A87-A0E6-F0E9163743D0}"/>
              </a:ext>
            </a:extLst>
          </p:cNvPr>
          <p:cNvSpPr/>
          <p:nvPr/>
        </p:nvSpPr>
        <p:spPr>
          <a:xfrm>
            <a:off x="0" y="1828800"/>
            <a:ext cx="381000" cy="381000"/>
          </a:xfrm>
          <a:prstGeom prst="donut">
            <a:avLst/>
          </a:prstGeom>
          <a:solidFill>
            <a:schemeClr val="accent3"/>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25555320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6" end="6"/>
                                            </p:txEl>
                                          </p:spTgt>
                                        </p:tgtEl>
                                        <p:attrNameLst>
                                          <p:attrName>style.visibility</p:attrName>
                                        </p:attrNameLst>
                                      </p:cBhvr>
                                      <p:to>
                                        <p:strVal val="visible"/>
                                      </p:to>
                                    </p:set>
                                    <p:animEffect transition="in" filter="fade">
                                      <p:cBhvr>
                                        <p:cTn id="12"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838200"/>
            <a:ext cx="9067800" cy="5287963"/>
          </a:xfrm>
        </p:spPr>
        <p:txBody>
          <a:bodyPr>
            <a:noAutofit/>
          </a:bodyPr>
          <a:lstStyle/>
          <a:p>
            <a:pPr marL="0" indent="0" algn="ctr">
              <a:buNone/>
            </a:pPr>
            <a:r>
              <a:rPr lang="en-US" sz="2400" b="1" u="sng" dirty="0">
                <a:latin typeface="Candara" panose="020E0502030303020204" pitchFamily="34" charset="0"/>
              </a:rPr>
              <a:t>Ensuring minimal impact of a company wide transition to a new software would be an example of</a:t>
            </a:r>
            <a:r>
              <a:rPr lang="en-US" sz="2400" b="1" u="sng" dirty="0" smtClean="0">
                <a:latin typeface="Candara" panose="020E0502030303020204" pitchFamily="34" charset="0"/>
              </a:rPr>
              <a:t>:</a:t>
            </a:r>
          </a:p>
          <a:p>
            <a:r>
              <a:rPr lang="en-US" sz="2400" dirty="0" smtClean="0">
                <a:latin typeface="Candara" panose="020E0502030303020204" pitchFamily="34" charset="0"/>
              </a:rPr>
              <a:t>Release and Deployment Management</a:t>
            </a:r>
          </a:p>
          <a:p>
            <a:r>
              <a:rPr lang="en-US" sz="2400" dirty="0" smtClean="0">
                <a:latin typeface="Candara" panose="020E0502030303020204" pitchFamily="34" charset="0"/>
              </a:rPr>
              <a:t>Access Management</a:t>
            </a:r>
          </a:p>
          <a:p>
            <a:r>
              <a:rPr lang="en-US" sz="2400" dirty="0" smtClean="0">
                <a:latin typeface="Candara" panose="020E0502030303020204" pitchFamily="34" charset="0"/>
              </a:rPr>
              <a:t>Incident Management</a:t>
            </a:r>
          </a:p>
          <a:p>
            <a:r>
              <a:rPr lang="en-US" sz="2400" dirty="0" smtClean="0">
                <a:latin typeface="Candara" panose="020E0502030303020204" pitchFamily="34" charset="0"/>
              </a:rPr>
              <a:t>Security Management</a:t>
            </a:r>
          </a:p>
          <a:p>
            <a:pPr marL="0" indent="0">
              <a:buNone/>
            </a:pPr>
            <a:endParaRPr lang="en-US" sz="2400" b="1" dirty="0" smtClean="0">
              <a:latin typeface="Candara" panose="020E0502030303020204" pitchFamily="34" charset="0"/>
            </a:endParaRPr>
          </a:p>
          <a:p>
            <a:pPr marL="0" indent="0">
              <a:buNone/>
            </a:pPr>
            <a:r>
              <a:rPr lang="en-US" sz="2400" b="1" dirty="0" smtClean="0">
                <a:latin typeface="Candara" panose="020E0502030303020204" pitchFamily="34" charset="0"/>
              </a:rPr>
              <a:t>Competency 5.11.1: </a:t>
            </a:r>
            <a:r>
              <a:rPr lang="en-US" sz="2400" dirty="0" smtClean="0">
                <a:latin typeface="Candara" panose="020E0502030303020204" pitchFamily="34" charset="0"/>
              </a:rPr>
              <a:t>The primary objectives of Release and Deployment Management are to:</a:t>
            </a:r>
          </a:p>
          <a:p>
            <a:r>
              <a:rPr lang="en-US" sz="2400" dirty="0" smtClean="0">
                <a:latin typeface="Candara" panose="020E0502030303020204" pitchFamily="34" charset="0"/>
              </a:rPr>
              <a:t>Ensure there is minimal impact to the business from releases</a:t>
            </a:r>
          </a:p>
          <a:p>
            <a:r>
              <a:rPr lang="en-US" sz="2400" dirty="0" smtClean="0">
                <a:latin typeface="Candara" panose="020E0502030303020204" pitchFamily="34" charset="0"/>
              </a:rPr>
              <a:t>Ensure technical and non-technical aspects of a release are considered</a:t>
            </a:r>
            <a:endParaRPr lang="en-US" sz="2400" dirty="0">
              <a:latin typeface="Candara" panose="020E0502030303020204" pitchFamily="34" charset="0"/>
            </a:endParaRPr>
          </a:p>
        </p:txBody>
      </p:sp>
      <p:sp>
        <p:nvSpPr>
          <p:cNvPr id="4" name="Donut 3">
            <a:extLst>
              <a:ext uri="{FF2B5EF4-FFF2-40B4-BE49-F238E27FC236}">
                <a16:creationId xmlns:a16="http://schemas.microsoft.com/office/drawing/2014/main" xmlns="" id="{738E9958-C5B9-4267-A0D2-AC3096A3DDB0}"/>
              </a:ext>
            </a:extLst>
          </p:cNvPr>
          <p:cNvSpPr/>
          <p:nvPr/>
        </p:nvSpPr>
        <p:spPr>
          <a:xfrm>
            <a:off x="0" y="1752600"/>
            <a:ext cx="304800" cy="304800"/>
          </a:xfrm>
          <a:prstGeom prst="donut">
            <a:avLst/>
          </a:prstGeom>
          <a:solidFill>
            <a:schemeClr val="accent3"/>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16841729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6" end="6"/>
                                            </p:txEl>
                                          </p:spTgt>
                                        </p:tgtEl>
                                        <p:attrNameLst>
                                          <p:attrName>style.visibility</p:attrName>
                                        </p:attrNameLst>
                                      </p:cBhvr>
                                      <p:to>
                                        <p:strVal val="visible"/>
                                      </p:to>
                                    </p:set>
                                    <p:animEffect transition="in" filter="fade">
                                      <p:cBhvr>
                                        <p:cTn id="12" dur="500"/>
                                        <p:tgtEl>
                                          <p:spTgt spid="3">
                                            <p:txEl>
                                              <p:pRg st="6" end="6"/>
                                            </p:txEl>
                                          </p:spTgt>
                                        </p:tgtEl>
                                      </p:cBhvr>
                                    </p:animEffect>
                                  </p:childTnLst>
                                </p:cTn>
                              </p:par>
                              <p:par>
                                <p:cTn id="13" presetID="10" presetClass="entr" presetSubtype="0" fill="hold" nodeType="withEffect">
                                  <p:stCondLst>
                                    <p:cond delay="0"/>
                                  </p:stCondLst>
                                  <p:childTnLst>
                                    <p:set>
                                      <p:cBhvr>
                                        <p:cTn id="14" dur="1" fill="hold">
                                          <p:stCondLst>
                                            <p:cond delay="0"/>
                                          </p:stCondLst>
                                        </p:cTn>
                                        <p:tgtEl>
                                          <p:spTgt spid="3">
                                            <p:txEl>
                                              <p:pRg st="7" end="7"/>
                                            </p:txEl>
                                          </p:spTgt>
                                        </p:tgtEl>
                                        <p:attrNameLst>
                                          <p:attrName>style.visibility</p:attrName>
                                        </p:attrNameLst>
                                      </p:cBhvr>
                                      <p:to>
                                        <p:strVal val="visible"/>
                                      </p:to>
                                    </p:set>
                                    <p:animEffect transition="in" filter="fade">
                                      <p:cBhvr>
                                        <p:cTn id="15" dur="500"/>
                                        <p:tgtEl>
                                          <p:spTgt spid="3">
                                            <p:txEl>
                                              <p:pRg st="7" end="7"/>
                                            </p:txEl>
                                          </p:spTgt>
                                        </p:tgtEl>
                                      </p:cBhvr>
                                    </p:animEffect>
                                  </p:childTnLst>
                                </p:cTn>
                              </p:par>
                              <p:par>
                                <p:cTn id="16" presetID="10" presetClass="entr" presetSubtype="0" fill="hold" nodeType="withEffect">
                                  <p:stCondLst>
                                    <p:cond delay="0"/>
                                  </p:stCondLst>
                                  <p:childTnLst>
                                    <p:set>
                                      <p:cBhvr>
                                        <p:cTn id="17" dur="1" fill="hold">
                                          <p:stCondLst>
                                            <p:cond delay="0"/>
                                          </p:stCondLst>
                                        </p:cTn>
                                        <p:tgtEl>
                                          <p:spTgt spid="3">
                                            <p:txEl>
                                              <p:pRg st="8" end="8"/>
                                            </p:txEl>
                                          </p:spTgt>
                                        </p:tgtEl>
                                        <p:attrNameLst>
                                          <p:attrName>style.visibility</p:attrName>
                                        </p:attrNameLst>
                                      </p:cBhvr>
                                      <p:to>
                                        <p:strVal val="visible"/>
                                      </p:to>
                                    </p:set>
                                    <p:animEffect transition="in" filter="fade">
                                      <p:cBhvr>
                                        <p:cTn id="18"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914400"/>
            <a:ext cx="9144000" cy="5211763"/>
          </a:xfrm>
        </p:spPr>
        <p:txBody>
          <a:bodyPr>
            <a:normAutofit fontScale="40000" lnSpcReduction="20000"/>
          </a:bodyPr>
          <a:lstStyle/>
          <a:p>
            <a:pPr marL="0" indent="0" algn="ctr">
              <a:buNone/>
            </a:pPr>
            <a:r>
              <a:rPr lang="en-US" sz="4500" b="1" u="sng" dirty="0">
                <a:latin typeface="Candara" panose="020E0502030303020204" pitchFamily="34" charset="0"/>
              </a:rPr>
              <a:t>What is the main difference between incident management and problem </a:t>
            </a:r>
            <a:r>
              <a:rPr lang="en-US" sz="4500" b="1" u="sng" dirty="0" smtClean="0">
                <a:latin typeface="Candara" panose="020E0502030303020204" pitchFamily="34" charset="0"/>
              </a:rPr>
              <a:t>management</a:t>
            </a:r>
          </a:p>
          <a:p>
            <a:r>
              <a:rPr lang="en-US" sz="4500" dirty="0">
                <a:latin typeface="Candara" panose="020E0502030303020204" pitchFamily="34" charset="0"/>
              </a:rPr>
              <a:t>Incident management provides workaround to get people work quickly and problem management prevent further incidents from </a:t>
            </a:r>
            <a:r>
              <a:rPr lang="en-US" sz="4500" dirty="0" smtClean="0">
                <a:latin typeface="Candara" panose="020E0502030303020204" pitchFamily="34" charset="0"/>
              </a:rPr>
              <a:t>occurring</a:t>
            </a:r>
          </a:p>
          <a:p>
            <a:r>
              <a:rPr lang="en-US" sz="4500" dirty="0">
                <a:latin typeface="Candara" panose="020E0502030303020204" pitchFamily="34" charset="0"/>
              </a:rPr>
              <a:t>Problem Management falls under the responsibility of the support center, while incident management does </a:t>
            </a:r>
            <a:r>
              <a:rPr lang="en-US" sz="4500" dirty="0" smtClean="0">
                <a:latin typeface="Candara" panose="020E0502030303020204" pitchFamily="34" charset="0"/>
              </a:rPr>
              <a:t>not</a:t>
            </a:r>
          </a:p>
          <a:p>
            <a:r>
              <a:rPr lang="en-US" sz="4500" dirty="0">
                <a:latin typeface="Candara" panose="020E0502030303020204" pitchFamily="34" charset="0"/>
              </a:rPr>
              <a:t>Incident management is used to eliminate issue and problem management is used to define the </a:t>
            </a:r>
            <a:r>
              <a:rPr lang="en-US" sz="4500" dirty="0" smtClean="0">
                <a:latin typeface="Candara" panose="020E0502030303020204" pitchFamily="34" charset="0"/>
              </a:rPr>
              <a:t>cause</a:t>
            </a:r>
          </a:p>
          <a:p>
            <a:r>
              <a:rPr lang="en-US" sz="4500" dirty="0">
                <a:latin typeface="Candara" panose="020E0502030303020204" pitchFamily="34" charset="0"/>
              </a:rPr>
              <a:t>Incident Management requires use of the Knowledgebase, while Problem Management does </a:t>
            </a:r>
            <a:r>
              <a:rPr lang="en-US" sz="4500" dirty="0" smtClean="0">
                <a:latin typeface="Candara" panose="020E0502030303020204" pitchFamily="34" charset="0"/>
              </a:rPr>
              <a:t>not</a:t>
            </a:r>
          </a:p>
          <a:p>
            <a:endParaRPr lang="en-US" sz="4500" b="1" i="1" dirty="0">
              <a:latin typeface="Candara" panose="020E0502030303020204" pitchFamily="34" charset="0"/>
            </a:endParaRPr>
          </a:p>
          <a:p>
            <a:pPr marL="0" indent="0">
              <a:buNone/>
            </a:pPr>
            <a:r>
              <a:rPr lang="en-US" sz="4500" b="1" dirty="0">
                <a:latin typeface="Candara" panose="020E0502030303020204" pitchFamily="34" charset="0"/>
              </a:rPr>
              <a:t>Competency 5.6.1: </a:t>
            </a:r>
            <a:r>
              <a:rPr lang="en-US" sz="4500" dirty="0">
                <a:latin typeface="Candara" panose="020E0502030303020204" pitchFamily="34" charset="0"/>
              </a:rPr>
              <a:t>The primary purpose of the Incident Management process is to restore normal service operation as quickly as possible and thus minimize the impact on business operations, thus ensuring the best possible levels of service quality and availability are maintained.</a:t>
            </a:r>
          </a:p>
          <a:p>
            <a:pPr marL="0" indent="0">
              <a:buNone/>
            </a:pPr>
            <a:endParaRPr lang="en-US" sz="4500" b="1" dirty="0" smtClean="0">
              <a:latin typeface="Candara" panose="020E0502030303020204" pitchFamily="34" charset="0"/>
            </a:endParaRPr>
          </a:p>
          <a:p>
            <a:pPr marL="0" indent="0">
              <a:buNone/>
            </a:pPr>
            <a:r>
              <a:rPr lang="en-US" sz="4500" b="1" dirty="0" smtClean="0">
                <a:latin typeface="Candara" panose="020E0502030303020204" pitchFamily="34" charset="0"/>
              </a:rPr>
              <a:t>Competency </a:t>
            </a:r>
            <a:r>
              <a:rPr lang="en-US" sz="4500" b="1" dirty="0">
                <a:latin typeface="Candara" panose="020E0502030303020204" pitchFamily="34" charset="0"/>
              </a:rPr>
              <a:t>5.8.1: </a:t>
            </a:r>
            <a:r>
              <a:rPr lang="en-US" sz="4500" dirty="0">
                <a:latin typeface="Candara" panose="020E0502030303020204" pitchFamily="34" charset="0"/>
              </a:rPr>
              <a:t>The purpose of the Problem Management process include:</a:t>
            </a:r>
          </a:p>
          <a:p>
            <a:r>
              <a:rPr lang="en-US" sz="4500" dirty="0">
                <a:latin typeface="Candara" panose="020E0502030303020204" pitchFamily="34" charset="0"/>
              </a:rPr>
              <a:t>Prevent problems and resulting disruptions from occurring</a:t>
            </a:r>
          </a:p>
          <a:p>
            <a:r>
              <a:rPr lang="en-US" sz="4500" dirty="0">
                <a:latin typeface="Candara" panose="020E0502030303020204" pitchFamily="34" charset="0"/>
              </a:rPr>
              <a:t>Improve service availability by eliminating recurring incidents</a:t>
            </a:r>
          </a:p>
          <a:p>
            <a:pPr marL="0" indent="0">
              <a:buNone/>
            </a:pPr>
            <a:endParaRPr lang="en-US" b="1" i="1" dirty="0"/>
          </a:p>
          <a:p>
            <a:endParaRPr lang="en-US" dirty="0"/>
          </a:p>
          <a:p>
            <a:endParaRPr lang="en-US" dirty="0"/>
          </a:p>
        </p:txBody>
      </p:sp>
      <p:sp>
        <p:nvSpPr>
          <p:cNvPr id="4" name="Donut 3">
            <a:extLst>
              <a:ext uri="{FF2B5EF4-FFF2-40B4-BE49-F238E27FC236}">
                <a16:creationId xmlns:a16="http://schemas.microsoft.com/office/drawing/2014/main" xmlns="" id="{31B584E0-4954-4A92-865F-8649E5AF1FD6}"/>
              </a:ext>
            </a:extLst>
          </p:cNvPr>
          <p:cNvSpPr/>
          <p:nvPr/>
        </p:nvSpPr>
        <p:spPr>
          <a:xfrm>
            <a:off x="0" y="1143000"/>
            <a:ext cx="304800" cy="304800"/>
          </a:xfrm>
          <a:prstGeom prst="donut">
            <a:avLst/>
          </a:prstGeom>
          <a:solidFill>
            <a:schemeClr val="accent3"/>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10292784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6" end="6"/>
                                            </p:txEl>
                                          </p:spTgt>
                                        </p:tgtEl>
                                        <p:attrNameLst>
                                          <p:attrName>style.visibility</p:attrName>
                                        </p:attrNameLst>
                                      </p:cBhvr>
                                      <p:to>
                                        <p:strVal val="visible"/>
                                      </p:to>
                                    </p:set>
                                    <p:animEffect transition="in" filter="fade">
                                      <p:cBhvr>
                                        <p:cTn id="12" dur="500"/>
                                        <p:tgtEl>
                                          <p:spTgt spid="3">
                                            <p:txEl>
                                              <p:pRg st="6" end="6"/>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8" end="8"/>
                                            </p:txEl>
                                          </p:spTgt>
                                        </p:tgtEl>
                                        <p:attrNameLst>
                                          <p:attrName>style.visibility</p:attrName>
                                        </p:attrNameLst>
                                      </p:cBhvr>
                                      <p:to>
                                        <p:strVal val="visible"/>
                                      </p:to>
                                    </p:set>
                                    <p:animEffect transition="in" filter="fade">
                                      <p:cBhvr>
                                        <p:cTn id="17" dur="500"/>
                                        <p:tgtEl>
                                          <p:spTgt spid="3">
                                            <p:txEl>
                                              <p:pRg st="8" end="8"/>
                                            </p:txEl>
                                          </p:spTgt>
                                        </p:tgtEl>
                                      </p:cBhvr>
                                    </p:animEffect>
                                  </p:childTnLst>
                                </p:cTn>
                              </p:par>
                              <p:par>
                                <p:cTn id="18" presetID="10" presetClass="entr" presetSubtype="0" fill="hold" nodeType="withEffect">
                                  <p:stCondLst>
                                    <p:cond delay="0"/>
                                  </p:stCondLst>
                                  <p:childTnLst>
                                    <p:set>
                                      <p:cBhvr>
                                        <p:cTn id="19" dur="1" fill="hold">
                                          <p:stCondLst>
                                            <p:cond delay="0"/>
                                          </p:stCondLst>
                                        </p:cTn>
                                        <p:tgtEl>
                                          <p:spTgt spid="3">
                                            <p:txEl>
                                              <p:pRg st="9" end="9"/>
                                            </p:txEl>
                                          </p:spTgt>
                                        </p:tgtEl>
                                        <p:attrNameLst>
                                          <p:attrName>style.visibility</p:attrName>
                                        </p:attrNameLst>
                                      </p:cBhvr>
                                      <p:to>
                                        <p:strVal val="visible"/>
                                      </p:to>
                                    </p:set>
                                    <p:animEffect transition="in" filter="fade">
                                      <p:cBhvr>
                                        <p:cTn id="20" dur="500"/>
                                        <p:tgtEl>
                                          <p:spTgt spid="3">
                                            <p:txEl>
                                              <p:pRg st="9" end="9"/>
                                            </p:txEl>
                                          </p:spTgt>
                                        </p:tgtEl>
                                      </p:cBhvr>
                                    </p:animEffect>
                                  </p:childTnLst>
                                </p:cTn>
                              </p:par>
                              <p:par>
                                <p:cTn id="21" presetID="10" presetClass="entr" presetSubtype="0" fill="hold" nodeType="withEffect">
                                  <p:stCondLst>
                                    <p:cond delay="0"/>
                                  </p:stCondLst>
                                  <p:childTnLst>
                                    <p:set>
                                      <p:cBhvr>
                                        <p:cTn id="22" dur="1" fill="hold">
                                          <p:stCondLst>
                                            <p:cond delay="0"/>
                                          </p:stCondLst>
                                        </p:cTn>
                                        <p:tgtEl>
                                          <p:spTgt spid="3">
                                            <p:txEl>
                                              <p:pRg st="10" end="10"/>
                                            </p:txEl>
                                          </p:spTgt>
                                        </p:tgtEl>
                                        <p:attrNameLst>
                                          <p:attrName>style.visibility</p:attrName>
                                        </p:attrNameLst>
                                      </p:cBhvr>
                                      <p:to>
                                        <p:strVal val="visible"/>
                                      </p:to>
                                    </p:set>
                                    <p:animEffect transition="in" filter="fade">
                                      <p:cBhvr>
                                        <p:cTn id="23" dur="500"/>
                                        <p:tgtEl>
                                          <p:spTgt spid="3">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theme/theme1.xml><?xml version="1.0" encoding="utf-8"?>
<a:theme xmlns:a="http://schemas.openxmlformats.org/drawingml/2006/main" name="Byte Back PowerPoint Template Gree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Byte Back PowerPoint Template Green</Template>
  <TotalTime>36794</TotalTime>
  <Words>1366</Words>
  <Application>Microsoft Office PowerPoint</Application>
  <PresentationFormat>On-screen Show (4:3)</PresentationFormat>
  <Paragraphs>149</Paragraphs>
  <Slides>16</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16</vt:i4>
      </vt:variant>
    </vt:vector>
  </HeadingPairs>
  <TitlesOfParts>
    <vt:vector size="21" baseType="lpstr">
      <vt:lpstr>Arial</vt:lpstr>
      <vt:lpstr>Calibri</vt:lpstr>
      <vt:lpstr>Candara</vt:lpstr>
      <vt:lpstr>Open Sans</vt:lpstr>
      <vt:lpstr>Byte Back PowerPoint Template Green</vt:lpstr>
      <vt:lpstr>HDI Desktop Support Technician Training     Quiz 4 Review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Yvette Scorse</dc:creator>
  <cp:lastModifiedBy>Bock Szymkowicz</cp:lastModifiedBy>
  <cp:revision>305</cp:revision>
  <dcterms:created xsi:type="dcterms:W3CDTF">2016-01-14T19:03:51Z</dcterms:created>
  <dcterms:modified xsi:type="dcterms:W3CDTF">2018-10-02T21:43:30Z</dcterms:modified>
</cp:coreProperties>
</file>