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0" r:id="rId1"/>
  </p:sldMasterIdLst>
  <p:notesMasterIdLst>
    <p:notesMasterId r:id="rId194"/>
  </p:notesMasterIdLst>
  <p:sldIdLst>
    <p:sldId id="256" r:id="rId2"/>
    <p:sldId id="535" r:id="rId3"/>
    <p:sldId id="536" r:id="rId4"/>
    <p:sldId id="537" r:id="rId5"/>
    <p:sldId id="614" r:id="rId6"/>
    <p:sldId id="538" r:id="rId7"/>
    <p:sldId id="539" r:id="rId8"/>
    <p:sldId id="540" r:id="rId9"/>
    <p:sldId id="615" r:id="rId10"/>
    <p:sldId id="616" r:id="rId11"/>
    <p:sldId id="541" r:id="rId12"/>
    <p:sldId id="542" r:id="rId13"/>
    <p:sldId id="617" r:id="rId14"/>
    <p:sldId id="543" r:id="rId15"/>
    <p:sldId id="544" r:id="rId16"/>
    <p:sldId id="618" r:id="rId17"/>
    <p:sldId id="620" r:id="rId18"/>
    <p:sldId id="619" r:id="rId19"/>
    <p:sldId id="545" r:id="rId20"/>
    <p:sldId id="546" r:id="rId21"/>
    <p:sldId id="547" r:id="rId22"/>
    <p:sldId id="621" r:id="rId23"/>
    <p:sldId id="548" r:id="rId24"/>
    <p:sldId id="549" r:id="rId25"/>
    <p:sldId id="622" r:id="rId26"/>
    <p:sldId id="624" r:id="rId27"/>
    <p:sldId id="623" r:id="rId28"/>
    <p:sldId id="550" r:id="rId29"/>
    <p:sldId id="625" r:id="rId30"/>
    <p:sldId id="551" r:id="rId31"/>
    <p:sldId id="626" r:id="rId32"/>
    <p:sldId id="552" r:id="rId33"/>
    <p:sldId id="553" r:id="rId34"/>
    <p:sldId id="627" r:id="rId35"/>
    <p:sldId id="628" r:id="rId36"/>
    <p:sldId id="554" r:id="rId37"/>
    <p:sldId id="629" r:id="rId38"/>
    <p:sldId id="555" r:id="rId39"/>
    <p:sldId id="556" r:id="rId40"/>
    <p:sldId id="630" r:id="rId41"/>
    <p:sldId id="631" r:id="rId42"/>
    <p:sldId id="557" r:id="rId43"/>
    <p:sldId id="632" r:id="rId44"/>
    <p:sldId id="634" r:id="rId45"/>
    <p:sldId id="558" r:id="rId46"/>
    <p:sldId id="633" r:id="rId47"/>
    <p:sldId id="636" r:id="rId48"/>
    <p:sldId id="635" r:id="rId49"/>
    <p:sldId id="637" r:id="rId50"/>
    <p:sldId id="559" r:id="rId51"/>
    <p:sldId id="638" r:id="rId52"/>
    <p:sldId id="560" r:id="rId53"/>
    <p:sldId id="561" r:id="rId54"/>
    <p:sldId id="562" r:id="rId55"/>
    <p:sldId id="639" r:id="rId56"/>
    <p:sldId id="563" r:id="rId57"/>
    <p:sldId id="564" r:id="rId58"/>
    <p:sldId id="640" r:id="rId59"/>
    <p:sldId id="641" r:id="rId60"/>
    <p:sldId id="565" r:id="rId61"/>
    <p:sldId id="566" r:id="rId62"/>
    <p:sldId id="642" r:id="rId63"/>
    <p:sldId id="567" r:id="rId64"/>
    <p:sldId id="643" r:id="rId65"/>
    <p:sldId id="568" r:id="rId66"/>
    <p:sldId id="569" r:id="rId67"/>
    <p:sldId id="570" r:id="rId68"/>
    <p:sldId id="644" r:id="rId69"/>
    <p:sldId id="645" r:id="rId70"/>
    <p:sldId id="647" r:id="rId71"/>
    <p:sldId id="571" r:id="rId72"/>
    <p:sldId id="572" r:id="rId73"/>
    <p:sldId id="573" r:id="rId74"/>
    <p:sldId id="648" r:id="rId75"/>
    <p:sldId id="650" r:id="rId76"/>
    <p:sldId id="574" r:id="rId77"/>
    <p:sldId id="575" r:id="rId78"/>
    <p:sldId id="651" r:id="rId79"/>
    <p:sldId id="576" r:id="rId80"/>
    <p:sldId id="577" r:id="rId81"/>
    <p:sldId id="652" r:id="rId82"/>
    <p:sldId id="578" r:id="rId83"/>
    <p:sldId id="579" r:id="rId84"/>
    <p:sldId id="580" r:id="rId85"/>
    <p:sldId id="653" r:id="rId86"/>
    <p:sldId id="581" r:id="rId87"/>
    <p:sldId id="582" r:id="rId88"/>
    <p:sldId id="654" r:id="rId89"/>
    <p:sldId id="655" r:id="rId90"/>
    <p:sldId id="583" r:id="rId91"/>
    <p:sldId id="656" r:id="rId92"/>
    <p:sldId id="584" r:id="rId93"/>
    <p:sldId id="585" r:id="rId94"/>
    <p:sldId id="657" r:id="rId95"/>
    <p:sldId id="586" r:id="rId96"/>
    <p:sldId id="658" r:id="rId97"/>
    <p:sldId id="659" r:id="rId98"/>
    <p:sldId id="660" r:id="rId99"/>
    <p:sldId id="661" r:id="rId100"/>
    <p:sldId id="587" r:id="rId101"/>
    <p:sldId id="662" r:id="rId102"/>
    <p:sldId id="663" r:id="rId103"/>
    <p:sldId id="588" r:id="rId104"/>
    <p:sldId id="664" r:id="rId105"/>
    <p:sldId id="665" r:id="rId106"/>
    <p:sldId id="666" r:id="rId107"/>
    <p:sldId id="667" r:id="rId108"/>
    <p:sldId id="589" r:id="rId109"/>
    <p:sldId id="668" r:id="rId110"/>
    <p:sldId id="590" r:id="rId111"/>
    <p:sldId id="669" r:id="rId112"/>
    <p:sldId id="670" r:id="rId113"/>
    <p:sldId id="671" r:id="rId114"/>
    <p:sldId id="591" r:id="rId115"/>
    <p:sldId id="672" r:id="rId116"/>
    <p:sldId id="673" r:id="rId117"/>
    <p:sldId id="592" r:id="rId118"/>
    <p:sldId id="675" r:id="rId119"/>
    <p:sldId id="674" r:id="rId120"/>
    <p:sldId id="676" r:id="rId121"/>
    <p:sldId id="593" r:id="rId122"/>
    <p:sldId id="594" r:id="rId123"/>
    <p:sldId id="677" r:id="rId124"/>
    <p:sldId id="678" r:id="rId125"/>
    <p:sldId id="595" r:id="rId126"/>
    <p:sldId id="679" r:id="rId127"/>
    <p:sldId id="596" r:id="rId128"/>
    <p:sldId id="680" r:id="rId129"/>
    <p:sldId id="681" r:id="rId130"/>
    <p:sldId id="682" r:id="rId131"/>
    <p:sldId id="683" r:id="rId132"/>
    <p:sldId id="597" r:id="rId133"/>
    <p:sldId id="684" r:id="rId134"/>
    <p:sldId id="598" r:id="rId135"/>
    <p:sldId id="685" r:id="rId136"/>
    <p:sldId id="599" r:id="rId137"/>
    <p:sldId id="686" r:id="rId138"/>
    <p:sldId id="687" r:id="rId139"/>
    <p:sldId id="688" r:id="rId140"/>
    <p:sldId id="689" r:id="rId141"/>
    <p:sldId id="690" r:id="rId142"/>
    <p:sldId id="600" r:id="rId143"/>
    <p:sldId id="601" r:id="rId144"/>
    <p:sldId id="602" r:id="rId145"/>
    <p:sldId id="691" r:id="rId146"/>
    <p:sldId id="603" r:id="rId147"/>
    <p:sldId id="692" r:id="rId148"/>
    <p:sldId id="604" r:id="rId149"/>
    <p:sldId id="605" r:id="rId150"/>
    <p:sldId id="606" r:id="rId151"/>
    <p:sldId id="693" r:id="rId152"/>
    <p:sldId id="607" r:id="rId153"/>
    <p:sldId id="608" r:id="rId154"/>
    <p:sldId id="694" r:id="rId155"/>
    <p:sldId id="695" r:id="rId156"/>
    <p:sldId id="696" r:id="rId157"/>
    <p:sldId id="697" r:id="rId158"/>
    <p:sldId id="698" r:id="rId159"/>
    <p:sldId id="699" r:id="rId160"/>
    <p:sldId id="609" r:id="rId161"/>
    <p:sldId id="700" r:id="rId162"/>
    <p:sldId id="610" r:id="rId163"/>
    <p:sldId id="701" r:id="rId164"/>
    <p:sldId id="702" r:id="rId165"/>
    <p:sldId id="611" r:id="rId166"/>
    <p:sldId id="612" r:id="rId167"/>
    <p:sldId id="707" r:id="rId168"/>
    <p:sldId id="613" r:id="rId169"/>
    <p:sldId id="708" r:id="rId170"/>
    <p:sldId id="703" r:id="rId171"/>
    <p:sldId id="704" r:id="rId172"/>
    <p:sldId id="705" r:id="rId173"/>
    <p:sldId id="712" r:id="rId174"/>
    <p:sldId id="713" r:id="rId175"/>
    <p:sldId id="711" r:id="rId176"/>
    <p:sldId id="710" r:id="rId177"/>
    <p:sldId id="709" r:id="rId178"/>
    <p:sldId id="715" r:id="rId179"/>
    <p:sldId id="714" r:id="rId180"/>
    <p:sldId id="706" r:id="rId181"/>
    <p:sldId id="716" r:id="rId182"/>
    <p:sldId id="718" r:id="rId183"/>
    <p:sldId id="717" r:id="rId184"/>
    <p:sldId id="721" r:id="rId185"/>
    <p:sldId id="722" r:id="rId186"/>
    <p:sldId id="720" r:id="rId187"/>
    <p:sldId id="719" r:id="rId188"/>
    <p:sldId id="723" r:id="rId189"/>
    <p:sldId id="724" r:id="rId190"/>
    <p:sldId id="726" r:id="rId191"/>
    <p:sldId id="725" r:id="rId192"/>
    <p:sldId id="727" r:id="rId19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00CC"/>
    <a:srgbClr val="0000FF"/>
    <a:srgbClr val="DECD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68" autoAdjust="0"/>
    <p:restoredTop sz="90603" autoAdjust="0"/>
  </p:normalViewPr>
  <p:slideViewPr>
    <p:cSldViewPr>
      <p:cViewPr varScale="1">
        <p:scale>
          <a:sx n="64" d="100"/>
          <a:sy n="64" d="100"/>
        </p:scale>
        <p:origin x="-1284" y="-90"/>
      </p:cViewPr>
      <p:guideLst>
        <p:guide orient="horz" pos="1008"/>
        <p:guide pos="288"/>
        <p:guide pos="5424"/>
        <p:guide pos="300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3" d="100"/>
          <a:sy n="103" d="100"/>
        </p:scale>
        <p:origin x="-257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91" Type="http://schemas.openxmlformats.org/officeDocument/2006/relationships/slide" Target="slides/slide190.xml"/><Relationship Id="rId196"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tableStyles" Target="tableStyles.xml"/><Relationship Id="rId172" Type="http://schemas.openxmlformats.org/officeDocument/2006/relationships/slide" Target="slides/slide171.xml"/><Relationship Id="rId193" Type="http://schemas.openxmlformats.org/officeDocument/2006/relationships/slide" Target="slides/slide192.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presProps" Target="presProps.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mn-ea"/>
                <a:cs typeface="+mn-cs"/>
              </a:defRPr>
            </a:lvl1pPr>
          </a:lstStyle>
          <a:p>
            <a:pPr>
              <a:defRPr/>
            </a:pPr>
            <a:fld id="{55E7B7C3-1AA1-4051-9F57-4061A42424A6}" type="datetimeFigureOut">
              <a:rPr lang="en-US"/>
              <a:pPr>
                <a:defRPr/>
              </a:pPr>
              <a:t>1/20/2013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mn-ea"/>
                <a:cs typeface="+mn-cs"/>
              </a:defRPr>
            </a:lvl1pPr>
          </a:lstStyle>
          <a:p>
            <a:pPr>
              <a:defRPr/>
            </a:pPr>
            <a:fld id="{CA67E0AA-BC9B-4C49-8615-2B612821B26B}" type="slidenum">
              <a:rPr lang="en-US"/>
              <a:pPr>
                <a:defRPr/>
              </a:pPr>
              <a:t>‹#›</a:t>
            </a:fld>
            <a:endParaRPr lang="en-US"/>
          </a:p>
        </p:txBody>
      </p:sp>
    </p:spTree>
    <p:extLst>
      <p:ext uri="{BB962C8B-B14F-4D97-AF65-F5344CB8AC3E}">
        <p14:creationId xmlns:p14="http://schemas.microsoft.com/office/powerpoint/2010/main" val="32884705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CDF79BC-A29A-4233-94BE-DB8C16CA875F}" type="slidenum">
              <a:rPr lang="en-US" smtClean="0">
                <a:ea typeface="ＭＳ Ｐゴシック" charset="-128"/>
                <a:cs typeface="ＭＳ Ｐゴシック" charset="-128"/>
              </a:rPr>
              <a:pPr/>
              <a:t>1</a:t>
            </a:fld>
            <a:endParaRPr lang="en-US" smtClean="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Troubleshooting: </a:t>
            </a:r>
            <a:r>
              <a:rPr lang="en-US" sz="1200" dirty="0" smtClean="0"/>
              <a:t>It is not necessary to key dollar signs or commas when entering dollar amounts in the Function Arguments dialog box. If you key them, Excel removes them from the formula and returns an accurate value.</a:t>
            </a:r>
          </a:p>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10</a:t>
            </a:fld>
            <a:endParaRPr lang="en-US" smtClean="0">
              <a:ea typeface="ＭＳ Ｐゴシック" charset="-128"/>
              <a:cs typeface="ＭＳ Ｐゴシック" charset="-128"/>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100</a:t>
            </a:fld>
            <a:endParaRPr lang="en-US" smtClean="0">
              <a:ea typeface="ＭＳ Ｐゴシック" charset="-128"/>
              <a:cs typeface="ＭＳ Ｐゴシック" charset="-128"/>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101</a:t>
            </a:fld>
            <a:endParaRPr lang="en-US" smtClean="0">
              <a:ea typeface="ＭＳ Ｐゴシック" charset="-128"/>
              <a:cs typeface="ＭＳ Ｐゴシック" charset="-128"/>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ＭＳ Ｐゴシック" charset="-128"/>
                <a:cs typeface="ＭＳ Ｐゴシック" charset="-128"/>
              </a:rPr>
              <a:t>Take Note: </a:t>
            </a:r>
            <a:r>
              <a:rPr lang="en-US" sz="1200" kern="1200" dirty="0" smtClean="0">
                <a:solidFill>
                  <a:schemeClr val="tx1"/>
                </a:solidFill>
                <a:effectLst/>
                <a:latin typeface="+mn-lt"/>
                <a:ea typeface="ＭＳ Ｐゴシック" charset="-128"/>
                <a:cs typeface="ＭＳ Ｐゴシック" charset="-128"/>
              </a:rPr>
              <a:t>It is vitally important that you remember passwords assigned to workbooks or worksheets. If you forget your password, Microsoft cannot retrieve it. If necessary, write down passwords and store them in a secure place away from the information you want to protect.</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102</a:t>
            </a:fld>
            <a:endParaRPr lang="en-US" smtClean="0">
              <a:ea typeface="ＭＳ Ｐゴシック" charset="-128"/>
              <a:cs typeface="ＭＳ Ｐゴシック" charset="-128"/>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103</a:t>
            </a:fld>
            <a:endParaRPr lang="en-US" smtClean="0">
              <a:ea typeface="ＭＳ Ｐゴシック" charset="-128"/>
              <a:cs typeface="ＭＳ Ｐゴシック" charset="-128"/>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104</a:t>
            </a:fld>
            <a:endParaRPr lang="en-US" smtClean="0">
              <a:ea typeface="ＭＳ Ｐゴシック" charset="-128"/>
              <a:cs typeface="ＭＳ Ｐゴシック" charset="-128"/>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Take Note: </a:t>
            </a:r>
            <a:r>
              <a:rPr lang="en-US" sz="1200" dirty="0" smtClean="0"/>
              <a:t>The workbook password is optional, but if you do not supply a password, any user can unprotect the workbook and change the protected elements.</a:t>
            </a:r>
          </a:p>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105</a:t>
            </a:fld>
            <a:endParaRPr lang="en-US" smtClean="0">
              <a:ea typeface="ＭＳ Ｐゴシック" charset="-128"/>
              <a:cs typeface="ＭＳ Ｐゴシック" charset="-128"/>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106</a:t>
            </a:fld>
            <a:endParaRPr lang="en-US" smtClean="0">
              <a:ea typeface="ＭＳ Ｐゴシック" charset="-128"/>
              <a:cs typeface="ＭＳ Ｐゴシック" charset="-128"/>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Troubleshooting: </a:t>
            </a:r>
            <a:r>
              <a:rPr lang="en-US" sz="1200" dirty="0" smtClean="0"/>
              <a:t>When you confirm the password to prevent unauthorized viewing of a document, you are reminded that passwords are case sensitive. If the password you enter on the Confirm Password dialog box is not identical to the one you entered in the previous dialog box, you will receive an error message. Click OK to close the error message and reenter the password in the Confirm Password dialog box.</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107</a:t>
            </a:fld>
            <a:endParaRPr lang="en-US" smtClean="0">
              <a:ea typeface="ＭＳ Ｐゴシック" charset="-128"/>
              <a:cs typeface="ＭＳ Ｐゴシック" charset="-128"/>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108</a:t>
            </a:fld>
            <a:endParaRPr lang="en-US" smtClean="0">
              <a:ea typeface="ＭＳ Ｐゴシック" charset="-128"/>
              <a:cs typeface="ＭＳ Ｐゴシック" charset="-128"/>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ＭＳ Ｐゴシック" charset="-128"/>
                <a:cs typeface="ＭＳ Ｐゴシック" charset="-128"/>
              </a:rPr>
              <a:t>Take Note: </a:t>
            </a:r>
            <a:r>
              <a:rPr lang="en-US" sz="1200" kern="1200" dirty="0" smtClean="0">
                <a:solidFill>
                  <a:schemeClr val="tx1"/>
                </a:solidFill>
                <a:effectLst/>
                <a:latin typeface="+mn-lt"/>
                <a:ea typeface="ＭＳ Ｐゴシック" charset="-128"/>
                <a:cs typeface="ＭＳ Ｐゴシック" charset="-128"/>
              </a:rPr>
              <a:t>In a shared workbook, information is maintained about changes made in past editing sessions. The </a:t>
            </a:r>
            <a:r>
              <a:rPr lang="en-US" sz="1200" b="1" i="1" kern="1200" dirty="0" smtClean="0">
                <a:solidFill>
                  <a:schemeClr val="tx1"/>
                </a:solidFill>
                <a:effectLst/>
                <a:latin typeface="+mn-lt"/>
                <a:ea typeface="ＭＳ Ｐゴシック" charset="-128"/>
                <a:cs typeface="ＭＳ Ｐゴシック" charset="-128"/>
              </a:rPr>
              <a:t>change history </a:t>
            </a:r>
            <a:r>
              <a:rPr lang="en-US" sz="1200" kern="1200" dirty="0" smtClean="0">
                <a:solidFill>
                  <a:schemeClr val="tx1"/>
                </a:solidFill>
                <a:effectLst/>
                <a:latin typeface="+mn-lt"/>
                <a:ea typeface="ＭＳ Ｐゴシック" charset="-128"/>
                <a:cs typeface="ＭＳ Ｐゴシック" charset="-128"/>
              </a:rPr>
              <a:t>includes the name of the person who made each change, when the change was made, and what data was changed.</a:t>
            </a:r>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109</a:t>
            </a:fld>
            <a:endParaRPr lang="en-US" smtClean="0">
              <a:ea typeface="ＭＳ Ｐゴシック" charset="-128"/>
              <a:cs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Take Note: </a:t>
            </a:r>
            <a:r>
              <a:rPr lang="en-US" sz="1200" dirty="0" smtClean="0"/>
              <a:t>The result of the SUMIF formula in C20 does </a:t>
            </a:r>
            <a:r>
              <a:rPr lang="en-US" sz="1200" i="1" dirty="0" smtClean="0"/>
              <a:t>not</a:t>
            </a:r>
            <a:r>
              <a:rPr lang="en-US" sz="1200" dirty="0" smtClean="0"/>
              <a:t> include the property value in C15 because the formula specified values greater than $200,000. To include this value, the criterion would have to be &gt;= (greater than or equal to). </a:t>
            </a:r>
          </a:p>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11</a:t>
            </a:fld>
            <a:endParaRPr lang="en-US" smtClean="0">
              <a:ea typeface="ＭＳ Ｐゴシック" charset="-128"/>
              <a:cs typeface="ＭＳ Ｐゴシック" charset="-128"/>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110</a:t>
            </a:fld>
            <a:endParaRPr lang="en-US" smtClean="0">
              <a:ea typeface="ＭＳ Ｐゴシック" charset="-128"/>
              <a:cs typeface="ＭＳ Ｐゴシック" charset="-128"/>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111</a:t>
            </a:fld>
            <a:endParaRPr lang="en-US" smtClean="0">
              <a:ea typeface="ＭＳ Ｐゴシック" charset="-128"/>
              <a:cs typeface="ＭＳ Ｐゴシック" charset="-128"/>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112</a:t>
            </a:fld>
            <a:endParaRPr lang="en-US" smtClean="0">
              <a:ea typeface="ＭＳ Ｐゴシック" charset="-128"/>
              <a:cs typeface="ＭＳ Ｐゴシック" charset="-128"/>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r>
              <a:rPr lang="en-US" sz="1200" b="1" kern="1200" dirty="0" smtClean="0">
                <a:solidFill>
                  <a:schemeClr val="tx1"/>
                </a:solidFill>
                <a:effectLst/>
                <a:latin typeface="+mn-lt"/>
                <a:ea typeface="ＭＳ Ｐゴシック" charset="-128"/>
                <a:cs typeface="ＭＳ Ｐゴシック" charset="-128"/>
              </a:rPr>
              <a:t>Troubleshooting: </a:t>
            </a:r>
            <a:r>
              <a:rPr lang="en-US" sz="1200" kern="1200" dirty="0" smtClean="0">
                <a:solidFill>
                  <a:schemeClr val="tx1"/>
                </a:solidFill>
                <a:effectLst/>
                <a:latin typeface="+mn-lt"/>
                <a:ea typeface="ＭＳ Ｐゴシック" charset="-128"/>
                <a:cs typeface="ＭＳ Ｐゴシック" charset="-128"/>
              </a:rPr>
              <a:t>If you want to assign a password to a shared workbook, you must assign it before the workbook is shared. You can also </a:t>
            </a:r>
            <a:r>
              <a:rPr lang="en-US" sz="1200" kern="1200" dirty="0" err="1" smtClean="0">
                <a:solidFill>
                  <a:schemeClr val="tx1"/>
                </a:solidFill>
                <a:effectLst/>
                <a:latin typeface="+mn-lt"/>
                <a:ea typeface="ＭＳ Ｐゴシック" charset="-128"/>
                <a:cs typeface="ＭＳ Ｐゴシック" charset="-128"/>
              </a:rPr>
              <a:t>unshare</a:t>
            </a:r>
            <a:r>
              <a:rPr lang="en-US" sz="1200" kern="1200" dirty="0" smtClean="0">
                <a:solidFill>
                  <a:schemeClr val="tx1"/>
                </a:solidFill>
                <a:effectLst/>
                <a:latin typeface="+mn-lt"/>
                <a:ea typeface="ＭＳ Ｐゴシック" charset="-128"/>
                <a:cs typeface="ＭＳ Ｐゴシック" charset="-128"/>
              </a:rPr>
              <a:t> a workbook and add the password. However, when you </a:t>
            </a:r>
            <a:r>
              <a:rPr lang="en-US" sz="1200" kern="1200" dirty="0" err="1" smtClean="0">
                <a:solidFill>
                  <a:schemeClr val="tx1"/>
                </a:solidFill>
                <a:effectLst/>
                <a:latin typeface="+mn-lt"/>
                <a:ea typeface="ＭＳ Ｐゴシック" charset="-128"/>
                <a:cs typeface="ＭＳ Ｐゴシック" charset="-128"/>
              </a:rPr>
              <a:t>unshare</a:t>
            </a:r>
            <a:r>
              <a:rPr lang="en-US" sz="1200" kern="1200" dirty="0" smtClean="0">
                <a:solidFill>
                  <a:schemeClr val="tx1"/>
                </a:solidFill>
                <a:effectLst/>
                <a:latin typeface="+mn-lt"/>
                <a:ea typeface="ＭＳ Ｐゴシック" charset="-128"/>
                <a:cs typeface="ＭＳ Ｐゴシック" charset="-128"/>
              </a:rPr>
              <a:t> a shared workbook, the change history is lost.</a:t>
            </a:r>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113</a:t>
            </a:fld>
            <a:endParaRPr lang="en-US" smtClean="0">
              <a:ea typeface="ＭＳ Ｐゴシック" charset="-128"/>
              <a:cs typeface="ＭＳ Ｐゴシック" charset="-128"/>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114</a:t>
            </a:fld>
            <a:endParaRPr lang="en-US" smtClean="0">
              <a:ea typeface="ＭＳ Ｐゴシック" charset="-128"/>
              <a:cs typeface="ＭＳ Ｐゴシック" charset="-128"/>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115</a:t>
            </a:fld>
            <a:endParaRPr lang="en-US" smtClean="0">
              <a:ea typeface="ＭＳ Ｐゴシック" charset="-128"/>
              <a:cs typeface="ＭＳ Ｐゴシック" charset="-128"/>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116</a:t>
            </a:fld>
            <a:endParaRPr lang="en-US" smtClean="0">
              <a:ea typeface="ＭＳ Ｐゴシック" charset="-128"/>
              <a:cs typeface="ＭＳ Ｐゴシック" charset="-128"/>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Troubleshooting: </a:t>
            </a:r>
            <a:r>
              <a:rPr lang="en-US" sz="1200" dirty="0" smtClean="0"/>
              <a:t>It is a good idea to perform an inspection on a copy of your worksheet because you might not be able to restore hidden content that you remove in the inspection process. If you attempt to inspect a document that has unsaved changes, you will be prompted to save the document before completing the inspection.</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117</a:t>
            </a:fld>
            <a:endParaRPr lang="en-US" smtClean="0">
              <a:ea typeface="ＭＳ Ｐゴシック" charset="-128"/>
              <a:cs typeface="ＭＳ Ｐゴシック" charset="-128"/>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118</a:t>
            </a:fld>
            <a:endParaRPr lang="en-US" smtClean="0">
              <a:ea typeface="ＭＳ Ｐゴシック" charset="-128"/>
              <a:cs typeface="ＭＳ Ｐゴシック" charset="-128"/>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r>
              <a:rPr lang="en-US" sz="1200" b="1" dirty="0" smtClean="0"/>
              <a:t>Take Note: </a:t>
            </a:r>
            <a:r>
              <a:rPr lang="en-US" sz="1200" dirty="0" smtClean="0"/>
              <a:t>You must remove each type of hidden data individually. You can re-inspect the document after you remove items.</a:t>
            </a:r>
            <a:endParaRPr lang="en-US" sz="1200" dirty="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119</a:t>
            </a:fld>
            <a:endParaRPr lang="en-US" smtClean="0">
              <a:ea typeface="ＭＳ Ｐゴシック" charset="-128"/>
              <a:cs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Take Note: </a:t>
            </a:r>
            <a:r>
              <a:rPr lang="en-US" sz="1200" dirty="0" smtClean="0"/>
              <a:t>When you click Recently Used, the last function that you used appears at the top of the list. Similarly, when you click Insert Function, the Insert Function dialog box opens with the last-used function highlighted.</a:t>
            </a:r>
          </a:p>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12</a:t>
            </a:fld>
            <a:endParaRPr lang="en-US" smtClean="0">
              <a:ea typeface="ＭＳ Ｐゴシック" charset="-128"/>
              <a:cs typeface="ＭＳ Ｐゴシック" charset="-128"/>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sz="1200" dirty="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120</a:t>
            </a:fld>
            <a:endParaRPr lang="en-US" smtClean="0">
              <a:ea typeface="ＭＳ Ｐゴシック" charset="-128"/>
              <a:cs typeface="ＭＳ Ｐゴシック" charset="-128"/>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121</a:t>
            </a:fld>
            <a:endParaRPr lang="en-US" smtClean="0">
              <a:ea typeface="ＭＳ Ｐゴシック" charset="-128"/>
              <a:cs typeface="ＭＳ Ｐゴシック" charset="-128"/>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sz="1200"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122</a:t>
            </a:fld>
            <a:endParaRPr lang="en-US" smtClean="0">
              <a:ea typeface="ＭＳ Ｐゴシック" charset="-128"/>
              <a:cs typeface="ＭＳ Ｐゴシック" charset="-128"/>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sz="1200"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123</a:t>
            </a:fld>
            <a:endParaRPr lang="en-US" smtClean="0">
              <a:ea typeface="ＭＳ Ｐゴシック" charset="-128"/>
              <a:cs typeface="ＭＳ Ｐゴシック" charset="-128"/>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sz="1200"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124</a:t>
            </a:fld>
            <a:endParaRPr lang="en-US" smtClean="0">
              <a:ea typeface="ＭＳ Ｐゴシック" charset="-128"/>
              <a:cs typeface="ＭＳ Ｐゴシック" charset="-128"/>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r>
              <a:rPr lang="en-US" sz="1200" b="1" dirty="0" smtClean="0"/>
              <a:t>Take Note: </a:t>
            </a:r>
            <a:r>
              <a:rPr lang="en-US" sz="1200" dirty="0" smtClean="0"/>
              <a:t>The Get a Digital ID dialog box opens only if you select Add a Digital Signature and you do not have a digital certificate. If the document contains unsaved changes, the file is automatically saved when you click Add a Digital Signature. If one or more digital certificates are available on your computer or network, a Sign dialog box opens so that you can sign the document.</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125</a:t>
            </a:fld>
            <a:endParaRPr lang="en-US" smtClean="0">
              <a:ea typeface="ＭＳ Ｐゴシック" charset="-128"/>
              <a:cs typeface="ＭＳ Ｐゴシック" charset="-128"/>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sz="1200"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126</a:t>
            </a:fld>
            <a:endParaRPr lang="en-US" smtClean="0">
              <a:ea typeface="ＭＳ Ｐゴシック" charset="-128"/>
              <a:cs typeface="ＭＳ Ｐゴシック" charset="-128"/>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127</a:t>
            </a:fld>
            <a:endParaRPr lang="en-US" smtClean="0">
              <a:ea typeface="ＭＳ Ｐゴシック" charset="-128"/>
              <a:cs typeface="ＭＳ Ｐゴシック" charset="-128"/>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128</a:t>
            </a:fld>
            <a:endParaRPr lang="en-US" smtClean="0">
              <a:ea typeface="ＭＳ Ｐゴシック" charset="-128"/>
              <a:cs typeface="ＭＳ Ｐゴシック" charset="-128"/>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129</a:t>
            </a:fld>
            <a:endParaRPr lang="en-US" smtClean="0">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13</a:t>
            </a:fld>
            <a:endParaRPr lang="en-US" smtClean="0">
              <a:ea typeface="ＭＳ Ｐゴシック" charset="-128"/>
              <a:cs typeface="ＭＳ Ｐゴシック" charset="-128"/>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Another Way: </a:t>
            </a:r>
            <a:r>
              <a:rPr lang="en-US" sz="1200" dirty="0" smtClean="0"/>
              <a:t>You can also click the Signatures icon on the Status bar to display the Signatures task pane.</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130</a:t>
            </a:fld>
            <a:endParaRPr lang="en-US" smtClean="0">
              <a:ea typeface="ＭＳ Ｐゴシック" charset="-128"/>
              <a:cs typeface="ＭＳ Ｐゴシック" charset="-128"/>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r>
              <a:rPr lang="en-US" sz="1200" b="1" dirty="0" smtClean="0"/>
              <a:t>Take Note: </a:t>
            </a:r>
            <a:r>
              <a:rPr lang="en-US" sz="1200" dirty="0" smtClean="0"/>
              <a:t>The workbook was saved when you created the signature. There is no need to save again. If you use the Save As command after a signature has been added to a document, the signature will become invalid.</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131</a:t>
            </a:fld>
            <a:endParaRPr lang="en-US" smtClean="0">
              <a:ea typeface="ＭＳ Ｐゴシック" charset="-128"/>
              <a:cs typeface="ＭＳ Ｐゴシック" charset="-128"/>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132</a:t>
            </a:fld>
            <a:endParaRPr lang="en-US" smtClean="0">
              <a:ea typeface="ＭＳ Ｐゴシック" charset="-128"/>
              <a:cs typeface="ＭＳ Ｐゴシック" charset="-128"/>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133</a:t>
            </a:fld>
            <a:endParaRPr lang="en-US" smtClean="0">
              <a:ea typeface="ＭＳ Ｐゴシック" charset="-128"/>
              <a:cs typeface="ＭＳ Ｐゴシック" charset="-128"/>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134</a:t>
            </a:fld>
            <a:endParaRPr lang="en-US" smtClean="0">
              <a:ea typeface="ＭＳ Ｐゴシック" charset="-128"/>
              <a:cs typeface="ＭＳ Ｐゴシック" charset="-128"/>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135</a:t>
            </a:fld>
            <a:endParaRPr lang="en-US" smtClean="0">
              <a:ea typeface="ＭＳ Ｐゴシック" charset="-128"/>
              <a:cs typeface="ＭＳ Ｐゴシック" charset="-128"/>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136</a:t>
            </a:fld>
            <a:endParaRPr lang="en-US" smtClean="0">
              <a:ea typeface="ＭＳ Ｐゴシック" charset="-128"/>
              <a:cs typeface="ＭＳ Ｐゴシック" charset="-128"/>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137</a:t>
            </a:fld>
            <a:endParaRPr lang="en-US" smtClean="0">
              <a:ea typeface="ＭＳ Ｐゴシック" charset="-128"/>
              <a:cs typeface="ＭＳ Ｐゴシック" charset="-128"/>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138</a:t>
            </a:fld>
            <a:endParaRPr lang="en-US" smtClean="0">
              <a:ea typeface="ＭＳ Ｐゴシック" charset="-128"/>
              <a:cs typeface="ＭＳ Ｐゴシック" charset="-128"/>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139</a:t>
            </a:fld>
            <a:endParaRPr lang="en-US" smtClean="0">
              <a:ea typeface="ＭＳ Ｐゴシック" charset="-128"/>
              <a:cs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14</a:t>
            </a:fld>
            <a:endParaRPr lang="en-US" smtClean="0">
              <a:ea typeface="ＭＳ Ｐゴシック" charset="-128"/>
              <a:cs typeface="ＭＳ Ｐゴシック" charset="-128"/>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140</a:t>
            </a:fld>
            <a:endParaRPr lang="en-US" smtClean="0">
              <a:ea typeface="ＭＳ Ｐゴシック" charset="-128"/>
              <a:cs typeface="ＭＳ Ｐゴシック" charset="-128"/>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141</a:t>
            </a:fld>
            <a:endParaRPr lang="en-US" smtClean="0">
              <a:ea typeface="ＭＳ Ｐゴシック" charset="-128"/>
              <a:cs typeface="ＭＳ Ｐゴシック" charset="-128"/>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r>
              <a:rPr lang="en-US" sz="1200" b="1" kern="1200" dirty="0" smtClean="0">
                <a:solidFill>
                  <a:schemeClr val="tx1"/>
                </a:solidFill>
                <a:effectLst/>
                <a:latin typeface="+mn-lt"/>
                <a:ea typeface="ＭＳ Ｐゴシック" charset="-128"/>
                <a:cs typeface="ＭＳ Ｐゴシック" charset="-128"/>
              </a:rPr>
              <a:t>Troubleshooting: </a:t>
            </a:r>
            <a:r>
              <a:rPr lang="en-US" sz="1200" kern="1200" dirty="0" smtClean="0">
                <a:solidFill>
                  <a:schemeClr val="tx1"/>
                </a:solidFill>
                <a:effectLst/>
                <a:latin typeface="+mn-lt"/>
                <a:ea typeface="ＭＳ Ｐゴシック" charset="-128"/>
                <a:cs typeface="ＭＳ Ｐゴシック" charset="-128"/>
              </a:rPr>
              <a:t>Some email programs will not send a document as an attachment if the document is open on your computer. If you receive such a message, close the document and click Send again.</a:t>
            </a:r>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142</a:t>
            </a:fld>
            <a:endParaRPr lang="en-US" smtClean="0">
              <a:ea typeface="ＭＳ Ｐゴシック" charset="-128"/>
              <a:cs typeface="ＭＳ Ｐゴシック" charset="-128"/>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143</a:t>
            </a:fld>
            <a:endParaRPr lang="en-US" smtClean="0">
              <a:ea typeface="ＭＳ Ｐゴシック" charset="-128"/>
              <a:cs typeface="ＭＳ Ｐゴシック" charset="-128"/>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144</a:t>
            </a:fld>
            <a:endParaRPr lang="en-US" smtClean="0">
              <a:ea typeface="ＭＳ Ｐゴシック" charset="-128"/>
              <a:cs typeface="ＭＳ Ｐゴシック" charset="-128"/>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145</a:t>
            </a:fld>
            <a:endParaRPr lang="en-US" smtClean="0">
              <a:ea typeface="ＭＳ Ｐゴシック" charset="-128"/>
              <a:cs typeface="ＭＳ Ｐゴシック" charset="-128"/>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r>
              <a:rPr lang="en-US" sz="1200" b="1" kern="1200" dirty="0" smtClean="0">
                <a:solidFill>
                  <a:schemeClr val="tx1"/>
                </a:solidFill>
                <a:effectLst/>
                <a:latin typeface="+mn-lt"/>
                <a:ea typeface="ＭＳ Ｐゴシック" charset="-128"/>
                <a:cs typeface="ＭＳ Ｐゴシック" charset="-128"/>
              </a:rPr>
              <a:t>Take Note: </a:t>
            </a:r>
            <a:r>
              <a:rPr lang="en-US" sz="1200" kern="1200" dirty="0" smtClean="0">
                <a:solidFill>
                  <a:schemeClr val="tx1"/>
                </a:solidFill>
                <a:effectLst/>
                <a:latin typeface="+mn-lt"/>
                <a:ea typeface="ＭＳ Ｐゴシック" charset="-128"/>
                <a:cs typeface="ＭＳ Ｐゴシック" charset="-128"/>
              </a:rPr>
              <a:t>Turning off Track Changes removes the change history and removes the shared status of the workbook, but changes already shown in the document will remain until you accept or reject them.</a:t>
            </a:r>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146</a:t>
            </a:fld>
            <a:endParaRPr lang="en-US" smtClean="0">
              <a:ea typeface="ＭＳ Ｐゴシック" charset="-128"/>
              <a:cs typeface="ＭＳ Ｐゴシック" charset="-128"/>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147</a:t>
            </a:fld>
            <a:endParaRPr lang="en-US" smtClean="0">
              <a:ea typeface="ＭＳ Ｐゴシック" charset="-128"/>
              <a:cs typeface="ＭＳ Ｐゴシック" charset="-128"/>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148</a:t>
            </a:fld>
            <a:endParaRPr lang="en-US" smtClean="0">
              <a:ea typeface="ＭＳ Ｐゴシック" charset="-128"/>
              <a:cs typeface="ＭＳ Ｐゴシック" charset="-128"/>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149</a:t>
            </a:fld>
            <a:endParaRPr lang="en-US" smtClean="0">
              <a:ea typeface="ＭＳ Ｐゴシック" charset="-128"/>
              <a:cs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15</a:t>
            </a:fld>
            <a:endParaRPr lang="en-US" smtClean="0">
              <a:ea typeface="ＭＳ Ｐゴシック" charset="-128"/>
              <a:cs typeface="ＭＳ Ｐゴシック" charset="-128"/>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150</a:t>
            </a:fld>
            <a:endParaRPr lang="en-US" smtClean="0">
              <a:ea typeface="ＭＳ Ｐゴシック" charset="-128"/>
              <a:cs typeface="ＭＳ Ｐゴシック" charset="-128"/>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151</a:t>
            </a:fld>
            <a:endParaRPr lang="en-US" smtClean="0">
              <a:ea typeface="ＭＳ Ｐゴシック" charset="-128"/>
              <a:cs typeface="ＭＳ Ｐゴシック" charset="-128"/>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152</a:t>
            </a:fld>
            <a:endParaRPr lang="en-US" smtClean="0">
              <a:ea typeface="ＭＳ Ｐゴシック" charset="-128"/>
              <a:cs typeface="ＭＳ Ｐゴシック" charset="-128"/>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153</a:t>
            </a:fld>
            <a:endParaRPr lang="en-US" smtClean="0">
              <a:ea typeface="ＭＳ Ｐゴシック" charset="-128"/>
              <a:cs typeface="ＭＳ Ｐゴシック" charset="-128"/>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154</a:t>
            </a:fld>
            <a:endParaRPr lang="en-US" smtClean="0">
              <a:ea typeface="ＭＳ Ｐゴシック" charset="-128"/>
              <a:cs typeface="ＭＳ Ｐゴシック" charset="-128"/>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155</a:t>
            </a:fld>
            <a:endParaRPr lang="en-US" smtClean="0">
              <a:ea typeface="ＭＳ Ｐゴシック" charset="-128"/>
              <a:cs typeface="ＭＳ Ｐゴシック" charset="-128"/>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156</a:t>
            </a:fld>
            <a:endParaRPr lang="en-US" smtClean="0">
              <a:ea typeface="ＭＳ Ｐゴシック" charset="-128"/>
              <a:cs typeface="ＭＳ Ｐゴシック" charset="-128"/>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Take Note: </a:t>
            </a:r>
            <a:r>
              <a:rPr lang="en-US" sz="1200" dirty="0" smtClean="0"/>
              <a:t>Make a note of the name that you remove. You will restore the original user name at the end of this lesson.</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157</a:t>
            </a:fld>
            <a:endParaRPr lang="en-US" smtClean="0">
              <a:ea typeface="ＭＳ Ｐゴシック" charset="-128"/>
              <a:cs typeface="ＭＳ Ｐゴシック" charset="-128"/>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158</a:t>
            </a:fld>
            <a:endParaRPr lang="en-US" smtClean="0">
              <a:ea typeface="ＭＳ Ｐゴシック" charset="-128"/>
              <a:cs typeface="ＭＳ Ｐゴシック" charset="-128"/>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159</a:t>
            </a:fld>
            <a:endParaRPr lang="en-US" smtClean="0">
              <a:ea typeface="ＭＳ Ｐゴシック" charset="-128"/>
              <a:cs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16</a:t>
            </a:fld>
            <a:endParaRPr lang="en-US" smtClean="0">
              <a:ea typeface="ＭＳ Ｐゴシック" charset="-128"/>
              <a:cs typeface="ＭＳ Ｐゴシック" charset="-128"/>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160</a:t>
            </a:fld>
            <a:endParaRPr lang="en-US" smtClean="0">
              <a:ea typeface="ＭＳ Ｐゴシック" charset="-128"/>
              <a:cs typeface="ＭＳ Ｐゴシック" charset="-128"/>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161</a:t>
            </a:fld>
            <a:endParaRPr lang="en-US" smtClean="0">
              <a:ea typeface="ＭＳ Ｐゴシック" charset="-128"/>
              <a:cs typeface="ＭＳ Ｐゴシック" charset="-128"/>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Take Note: </a:t>
            </a:r>
            <a:r>
              <a:rPr lang="en-US" sz="1200" dirty="0" smtClean="0"/>
              <a:t>Undo is inactive in a shared workbook. If you accidentally replace your data or another user’s, you will need to reject the change to restore the data you replaced.</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162</a:t>
            </a:fld>
            <a:endParaRPr lang="en-US" smtClean="0">
              <a:ea typeface="ＭＳ Ｐゴシック" charset="-128"/>
              <a:cs typeface="ＭＳ Ｐゴシック" charset="-128"/>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163</a:t>
            </a:fld>
            <a:endParaRPr lang="en-US" smtClean="0">
              <a:ea typeface="ＭＳ Ｐゴシック" charset="-128"/>
              <a:cs typeface="ＭＳ Ｐゴシック" charset="-128"/>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164</a:t>
            </a:fld>
            <a:endParaRPr lang="en-US" smtClean="0">
              <a:ea typeface="ＭＳ Ｐゴシック" charset="-128"/>
              <a:cs typeface="ＭＳ Ｐゴシック" charset="-128"/>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165</a:t>
            </a:fld>
            <a:endParaRPr lang="en-US" smtClean="0">
              <a:ea typeface="ＭＳ Ｐゴシック" charset="-128"/>
              <a:cs typeface="ＭＳ Ｐゴシック" charset="-128"/>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166</a:t>
            </a:fld>
            <a:endParaRPr lang="en-US" smtClean="0">
              <a:ea typeface="ＭＳ Ｐゴシック" charset="-128"/>
              <a:cs typeface="ＭＳ Ｐゴシック" charset="-128"/>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167</a:t>
            </a:fld>
            <a:endParaRPr lang="en-US" smtClean="0">
              <a:ea typeface="ＭＳ Ｐゴシック" charset="-128"/>
              <a:cs typeface="ＭＳ Ｐゴシック" charset="-128"/>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168</a:t>
            </a:fld>
            <a:endParaRPr lang="en-US" smtClean="0">
              <a:ea typeface="ＭＳ Ｐゴシック" charset="-128"/>
              <a:cs typeface="ＭＳ Ｐゴシック" charset="-128"/>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169</a:t>
            </a:fld>
            <a:endParaRPr lang="en-US" smtClean="0">
              <a:ea typeface="ＭＳ Ｐゴシック" charset="-128"/>
              <a:cs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17</a:t>
            </a:fld>
            <a:endParaRPr lang="en-US" smtClean="0">
              <a:ea typeface="ＭＳ Ｐゴシック" charset="-128"/>
              <a:cs typeface="ＭＳ Ｐゴシック" charset="-128"/>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170</a:t>
            </a:fld>
            <a:endParaRPr lang="en-US" smtClean="0">
              <a:ea typeface="ＭＳ Ｐゴシック" charset="-128"/>
              <a:cs typeface="ＭＳ Ｐゴシック" charset="-128"/>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171</a:t>
            </a:fld>
            <a:endParaRPr lang="en-US" smtClean="0">
              <a:ea typeface="ＭＳ Ｐゴシック" charset="-128"/>
              <a:cs typeface="ＭＳ Ｐゴシック" charset="-128"/>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172</a:t>
            </a:fld>
            <a:endParaRPr lang="en-US" smtClean="0">
              <a:ea typeface="ＭＳ Ｐゴシック" charset="-128"/>
              <a:cs typeface="ＭＳ Ｐゴシック" charset="-128"/>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Take Note: </a:t>
            </a:r>
            <a:r>
              <a:rPr lang="en-US" sz="1200" dirty="0" smtClean="0"/>
              <a:t>It is a good idea to print the current version of a shared workbook as well as the change history, because cell locations in the copied history may no longer be valid if additional changes are made.</a:t>
            </a:r>
          </a:p>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173</a:t>
            </a:fld>
            <a:endParaRPr lang="en-US" smtClean="0">
              <a:ea typeface="ＭＳ Ｐゴシック" charset="-128"/>
              <a:cs typeface="ＭＳ Ｐゴシック" charset="-128"/>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174</a:t>
            </a:fld>
            <a:endParaRPr lang="en-US" smtClean="0">
              <a:ea typeface="ＭＳ Ｐゴシック" charset="-128"/>
              <a:cs typeface="ＭＳ Ｐゴシック" charset="-128"/>
            </a:endParaRPr>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175</a:t>
            </a:fld>
            <a:endParaRPr lang="en-US" smtClean="0">
              <a:ea typeface="ＭＳ Ｐゴシック" charset="-128"/>
              <a:cs typeface="ＭＳ Ｐゴシック" charset="-128"/>
            </a:endParaRPr>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176</a:t>
            </a:fld>
            <a:endParaRPr lang="en-US" smtClean="0">
              <a:ea typeface="ＭＳ Ｐゴシック" charset="-128"/>
              <a:cs typeface="ＭＳ Ｐゴシック" charset="-128"/>
            </a:endParaRPr>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177</a:t>
            </a:fld>
            <a:endParaRPr lang="en-US" smtClean="0">
              <a:ea typeface="ＭＳ Ｐゴシック" charset="-128"/>
              <a:cs typeface="ＭＳ Ｐゴシック" charset="-128"/>
            </a:endParaRPr>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178</a:t>
            </a:fld>
            <a:endParaRPr lang="en-US" smtClean="0">
              <a:ea typeface="ＭＳ Ｐゴシック" charset="-128"/>
              <a:cs typeface="ＭＳ Ｐゴシック" charset="-128"/>
            </a:endParaRPr>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179</a:t>
            </a:fld>
            <a:endParaRPr lang="en-US" smtClean="0">
              <a:ea typeface="ＭＳ Ｐゴシック" charset="-128"/>
              <a:cs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18</a:t>
            </a:fld>
            <a:endParaRPr lang="en-US" smtClean="0">
              <a:ea typeface="ＭＳ Ｐゴシック" charset="-128"/>
              <a:cs typeface="ＭＳ Ｐゴシック" charset="-128"/>
            </a:endParaRPr>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180</a:t>
            </a:fld>
            <a:endParaRPr lang="en-US" smtClean="0">
              <a:ea typeface="ＭＳ Ｐゴシック" charset="-128"/>
              <a:cs typeface="ＭＳ Ｐゴシック" charset="-128"/>
            </a:endParaRPr>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181</a:t>
            </a:fld>
            <a:endParaRPr lang="en-US" smtClean="0">
              <a:ea typeface="ＭＳ Ｐゴシック" charset="-128"/>
              <a:cs typeface="ＭＳ Ｐゴシック" charset="-128"/>
            </a:endParaRPr>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182</a:t>
            </a:fld>
            <a:endParaRPr lang="en-US" smtClean="0">
              <a:ea typeface="ＭＳ Ｐゴシック" charset="-128"/>
              <a:cs typeface="ＭＳ Ｐゴシック" charset="-128"/>
            </a:endParaRPr>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183</a:t>
            </a:fld>
            <a:endParaRPr lang="en-US" smtClean="0">
              <a:ea typeface="ＭＳ Ｐゴシック" charset="-128"/>
              <a:cs typeface="ＭＳ Ｐゴシック" charset="-128"/>
            </a:endParaRPr>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184</a:t>
            </a:fld>
            <a:endParaRPr lang="en-US" smtClean="0">
              <a:ea typeface="ＭＳ Ｐゴシック" charset="-128"/>
              <a:cs typeface="ＭＳ Ｐゴシック" charset="-128"/>
            </a:endParaRPr>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185</a:t>
            </a:fld>
            <a:endParaRPr lang="en-US" smtClean="0">
              <a:ea typeface="ＭＳ Ｐゴシック" charset="-128"/>
              <a:cs typeface="ＭＳ Ｐゴシック" charset="-128"/>
            </a:endParaRPr>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186</a:t>
            </a:fld>
            <a:endParaRPr lang="en-US" smtClean="0">
              <a:ea typeface="ＭＳ Ｐゴシック" charset="-128"/>
              <a:cs typeface="ＭＳ Ｐゴシック" charset="-128"/>
            </a:endParaRPr>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Another Way: </a:t>
            </a:r>
            <a:r>
              <a:rPr lang="en-US" sz="1200" dirty="0" smtClean="0"/>
              <a:t>To delete a comment, you can click Show/Hide on the Review tab to display the comment and then double-click the comment text box and press Delete. You can also right-click on the comment and choose Delete from the drop-down menu that appears.</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187</a:t>
            </a:fld>
            <a:endParaRPr lang="en-US" smtClean="0">
              <a:ea typeface="ＭＳ Ｐゴシック" charset="-128"/>
              <a:cs typeface="ＭＳ Ｐゴシック" charset="-128"/>
            </a:endParaRPr>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188</a:t>
            </a:fld>
            <a:endParaRPr lang="en-US" smtClean="0">
              <a:ea typeface="ＭＳ Ｐゴシック" charset="-128"/>
              <a:cs typeface="ＭＳ Ｐゴシック" charset="-128"/>
            </a:endParaRPr>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189</a:t>
            </a:fld>
            <a:endParaRPr lang="en-US" smtClean="0">
              <a:ea typeface="ＭＳ Ｐゴシック" charset="-128"/>
              <a:cs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19</a:t>
            </a:fld>
            <a:endParaRPr lang="en-US" smtClean="0">
              <a:ea typeface="ＭＳ Ｐゴシック" charset="-128"/>
              <a:cs typeface="ＭＳ Ｐゴシック" charset="-128"/>
            </a:endParaRPr>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190</a:t>
            </a:fld>
            <a:endParaRPr lang="en-US" smtClean="0">
              <a:ea typeface="ＭＳ Ｐゴシック" charset="-128"/>
              <a:cs typeface="ＭＳ Ｐゴシック" charset="-128"/>
            </a:endParaRPr>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191</a:t>
            </a:fld>
            <a:endParaRPr lang="en-US" smtClean="0">
              <a:ea typeface="ＭＳ Ｐゴシック" charset="-128"/>
              <a:cs typeface="ＭＳ Ｐゴシック" charset="-128"/>
            </a:endParaRPr>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192</a:t>
            </a:fld>
            <a:endParaRPr lang="en-US" smtClean="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2</a:t>
            </a:fld>
            <a:endParaRPr lang="en-US" smtClean="0">
              <a:ea typeface="ＭＳ Ｐゴシック" charset="-128"/>
              <a:cs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20</a:t>
            </a:fld>
            <a:endParaRPr lang="en-US" smtClean="0">
              <a:ea typeface="ＭＳ Ｐゴシック" charset="-128"/>
              <a:cs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21</a:t>
            </a:fld>
            <a:endParaRPr lang="en-US" smtClean="0">
              <a:ea typeface="ＭＳ Ｐゴシック" charset="-128"/>
              <a:cs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22</a:t>
            </a:fld>
            <a:endParaRPr lang="en-US" smtClean="0">
              <a:ea typeface="ＭＳ Ｐゴシック" charset="-128"/>
              <a:cs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ＭＳ Ｐゴシック" charset="-128"/>
                <a:cs typeface="ＭＳ Ｐゴシック" charset="-128"/>
              </a:rPr>
              <a:t>Take Note: </a:t>
            </a:r>
            <a:r>
              <a:rPr lang="en-US" sz="1200" kern="1200" dirty="0" smtClean="0">
                <a:solidFill>
                  <a:schemeClr val="tx1"/>
                </a:solidFill>
                <a:effectLst/>
                <a:latin typeface="+mn-lt"/>
                <a:ea typeface="ＭＳ Ｐゴシック" charset="-128"/>
                <a:cs typeface="ＭＳ Ｐゴシック" charset="-128"/>
              </a:rPr>
              <a:t>When you create formulas, you can use the wildcard characters question mark (?) and asterisk (*) in your criteria. A question mark matches any single character; an asterisk matches any sequence of characters. If you want to find an actual question mark or asterisk, type a grave accent (`) preceding the character. You will apply this technique later in this lesson.</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23</a:t>
            </a:fld>
            <a:endParaRPr lang="en-US" smtClean="0">
              <a:ea typeface="ＭＳ Ｐゴシック" charset="-128"/>
              <a:cs typeface="ＭＳ Ｐゴシック"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24</a:t>
            </a:fld>
            <a:endParaRPr lang="en-US" smtClean="0">
              <a:ea typeface="ＭＳ Ｐゴシック" charset="-128"/>
              <a:cs typeface="ＭＳ Ｐゴシック"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25</a:t>
            </a:fld>
            <a:endParaRPr lang="en-US" smtClean="0">
              <a:ea typeface="ＭＳ Ｐゴシック" charset="-128"/>
              <a:cs typeface="ＭＳ Ｐゴシック"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26</a:t>
            </a:fld>
            <a:endParaRPr lang="en-US" smtClean="0">
              <a:ea typeface="ＭＳ Ｐゴシック" charset="-128"/>
              <a:cs typeface="ＭＳ Ｐゴシック"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27</a:t>
            </a:fld>
            <a:endParaRPr lang="en-US" smtClean="0">
              <a:ea typeface="ＭＳ Ｐゴシック" charset="-128"/>
              <a:cs typeface="ＭＳ Ｐゴシック"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28</a:t>
            </a:fld>
            <a:endParaRPr lang="en-US" smtClean="0">
              <a:ea typeface="ＭＳ Ｐゴシック" charset="-128"/>
              <a:cs typeface="ＭＳ Ｐゴシック"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29</a:t>
            </a:fld>
            <a:endParaRPr lang="en-US" smtClean="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3</a:t>
            </a:fld>
            <a:endParaRPr lang="en-US" smtClean="0">
              <a:ea typeface="ＭＳ Ｐゴシック" charset="-128"/>
              <a:cs typeface="ＭＳ Ｐゴシック"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30</a:t>
            </a:fld>
            <a:endParaRPr lang="en-US" smtClean="0">
              <a:ea typeface="ＭＳ Ｐゴシック" charset="-128"/>
              <a:cs typeface="ＭＳ Ｐゴシック"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31</a:t>
            </a:fld>
            <a:endParaRPr lang="en-US" smtClean="0">
              <a:ea typeface="ＭＳ Ｐゴシック" charset="-128"/>
              <a:cs typeface="ＭＳ Ｐゴシック"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32</a:t>
            </a:fld>
            <a:endParaRPr lang="en-US" smtClean="0">
              <a:ea typeface="ＭＳ Ｐゴシック" charset="-128"/>
              <a:cs typeface="ＭＳ Ｐゴシック"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33</a:t>
            </a:fld>
            <a:endParaRPr lang="en-US" smtClean="0">
              <a:ea typeface="ＭＳ Ｐゴシック" charset="-128"/>
              <a:cs typeface="ＭＳ Ｐゴシック"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34</a:t>
            </a:fld>
            <a:endParaRPr lang="en-US" smtClean="0">
              <a:ea typeface="ＭＳ Ｐゴシック" charset="-128"/>
              <a:cs typeface="ＭＳ Ｐゴシック"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r>
              <a:rPr lang="en-US" sz="1200" b="1" kern="1200" dirty="0" smtClean="0">
                <a:solidFill>
                  <a:schemeClr val="tx1"/>
                </a:solidFill>
                <a:effectLst/>
                <a:latin typeface="+mn-lt"/>
                <a:ea typeface="ＭＳ Ｐゴシック" charset="-128"/>
                <a:cs typeface="ＭＳ Ｐゴシック" charset="-128"/>
              </a:rPr>
              <a:t>Take Note: </a:t>
            </a:r>
            <a:r>
              <a:rPr lang="en-US" sz="1200" kern="1200" dirty="0" smtClean="0">
                <a:solidFill>
                  <a:schemeClr val="tx1"/>
                </a:solidFill>
                <a:effectLst/>
                <a:latin typeface="+mn-lt"/>
                <a:ea typeface="ＭＳ Ｐゴシック" charset="-128"/>
                <a:cs typeface="ＭＳ Ｐゴシック" charset="-128"/>
              </a:rPr>
              <a:t>You can reference another worksheet in the same workbook in a conditional formula, but you cannot use references to another workbook.</a:t>
            </a:r>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35</a:t>
            </a:fld>
            <a:endParaRPr lang="en-US" smtClean="0">
              <a:ea typeface="ＭＳ Ｐゴシック" charset="-128"/>
              <a:cs typeface="ＭＳ Ｐゴシック"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36</a:t>
            </a:fld>
            <a:endParaRPr lang="en-US" smtClean="0">
              <a:ea typeface="ＭＳ Ｐゴシック" charset="-128"/>
              <a:cs typeface="ＭＳ Ｐゴシック"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37</a:t>
            </a:fld>
            <a:endParaRPr lang="en-US" smtClean="0">
              <a:ea typeface="ＭＳ Ｐゴシック" charset="-128"/>
              <a:cs typeface="ＭＳ Ｐゴシック"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Take Note: </a:t>
            </a:r>
            <a:r>
              <a:rPr lang="en-US" sz="1200" dirty="0" smtClean="0"/>
              <a:t>As you work through the following exercises, note that the term </a:t>
            </a:r>
            <a:r>
              <a:rPr lang="en-US" sz="1200" b="1" i="1" dirty="0" smtClean="0"/>
              <a:t>table </a:t>
            </a:r>
            <a:r>
              <a:rPr lang="en-US" sz="1200" dirty="0" smtClean="0"/>
              <a:t>refers to a range of cells in a worksheet that can be used by a lookup function.</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38</a:t>
            </a:fld>
            <a:endParaRPr lang="en-US" smtClean="0">
              <a:ea typeface="ＭＳ Ｐゴシック" charset="-128"/>
              <a:cs typeface="ＭＳ Ｐゴシック"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39</a:t>
            </a:fld>
            <a:endParaRPr lang="en-US" smtClean="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4</a:t>
            </a:fld>
            <a:endParaRPr lang="en-US" smtClean="0">
              <a:ea typeface="ＭＳ Ｐゴシック" charset="-128"/>
              <a:cs typeface="ＭＳ Ｐゴシック"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40</a:t>
            </a:fld>
            <a:endParaRPr lang="en-US" smtClean="0">
              <a:ea typeface="ＭＳ Ｐゴシック" charset="-128"/>
              <a:cs typeface="ＭＳ Ｐゴシック"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41</a:t>
            </a:fld>
            <a:endParaRPr lang="en-US" smtClean="0">
              <a:ea typeface="ＭＳ Ｐゴシック" charset="-128"/>
              <a:cs typeface="ＭＳ Ｐゴシック"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Take Note: </a:t>
            </a:r>
            <a:r>
              <a:rPr lang="en-US" sz="1200" dirty="0" smtClean="0"/>
              <a:t>Arguments used in VLOOKUP or HLOOKUP are not case sensitive, so you can key them in uppercase, lowercase, or any combination of uppercase and lowercase characters. Also, the VLOOKUP and HLOOKUP function names are not case sensitive.</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42</a:t>
            </a:fld>
            <a:endParaRPr lang="en-US" smtClean="0">
              <a:ea typeface="ＭＳ Ｐゴシック" charset="-128"/>
              <a:cs typeface="ＭＳ Ｐゴシック"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Take Note: </a:t>
            </a:r>
            <a:r>
              <a:rPr lang="en-US" sz="1200" dirty="0" smtClean="0"/>
              <a:t>Arguments used in VLOOKUP or HLOOKUP are not case sensitive, so you can key them in uppercase, lowercase, or any combination of uppercase and lowercase characters. </a:t>
            </a:r>
            <a:r>
              <a:rPr lang="en-US" sz="1200" smtClean="0"/>
              <a:t>Also, the VLOOKUP and HLOOKUP function names are not case sensitive.</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43</a:t>
            </a:fld>
            <a:endParaRPr lang="en-US" smtClean="0">
              <a:ea typeface="ＭＳ Ｐゴシック" charset="-128"/>
              <a:cs typeface="ＭＳ Ｐゴシック"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44</a:t>
            </a:fld>
            <a:endParaRPr lang="en-US" smtClean="0">
              <a:ea typeface="ＭＳ Ｐゴシック" charset="-128"/>
              <a:cs typeface="ＭＳ Ｐゴシック"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45</a:t>
            </a:fld>
            <a:endParaRPr lang="en-US" smtClean="0">
              <a:ea typeface="ＭＳ Ｐゴシック" charset="-128"/>
              <a:cs typeface="ＭＳ Ｐゴシック"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ＭＳ Ｐゴシック" charset="-128"/>
                <a:cs typeface="ＭＳ Ｐゴシック" charset="-128"/>
              </a:rPr>
              <a:t>Take Note: </a:t>
            </a:r>
            <a:r>
              <a:rPr lang="en-US" sz="1200" kern="1200" dirty="0" smtClean="0">
                <a:solidFill>
                  <a:schemeClr val="tx1"/>
                </a:solidFill>
                <a:effectLst/>
                <a:latin typeface="+mn-lt"/>
                <a:ea typeface="ＭＳ Ｐゴシック" charset="-128"/>
                <a:cs typeface="ＭＳ Ｐゴシック" charset="-128"/>
              </a:rPr>
              <a:t>True in the </a:t>
            </a:r>
            <a:r>
              <a:rPr lang="en-US" sz="1200" kern="1200" dirty="0" err="1" smtClean="0">
                <a:solidFill>
                  <a:schemeClr val="tx1"/>
                </a:solidFill>
                <a:effectLst/>
                <a:latin typeface="+mn-lt"/>
                <a:ea typeface="ＭＳ Ｐゴシック" charset="-128"/>
                <a:cs typeface="ＭＳ Ｐゴシック" charset="-128"/>
              </a:rPr>
              <a:t>Range_lookup</a:t>
            </a:r>
            <a:r>
              <a:rPr lang="en-US" sz="1200" kern="1200" dirty="0" smtClean="0">
                <a:solidFill>
                  <a:schemeClr val="tx1"/>
                </a:solidFill>
                <a:effectLst/>
                <a:latin typeface="+mn-lt"/>
                <a:ea typeface="ＭＳ Ｐゴシック" charset="-128"/>
                <a:cs typeface="ＭＳ Ｐゴシック" charset="-128"/>
              </a:rPr>
              <a:t> box will return the closest value. False returns only an exact value. If you leave the </a:t>
            </a:r>
            <a:r>
              <a:rPr lang="en-US" sz="1200" kern="1200" dirty="0" err="1" smtClean="0">
                <a:solidFill>
                  <a:schemeClr val="tx1"/>
                </a:solidFill>
                <a:effectLst/>
                <a:latin typeface="+mn-lt"/>
                <a:ea typeface="ＭＳ Ｐゴシック" charset="-128"/>
                <a:cs typeface="ＭＳ Ｐゴシック" charset="-128"/>
              </a:rPr>
              <a:t>Range_lookup</a:t>
            </a:r>
            <a:r>
              <a:rPr lang="en-US" sz="1200" kern="1200" dirty="0" smtClean="0">
                <a:solidFill>
                  <a:schemeClr val="tx1"/>
                </a:solidFill>
                <a:effectLst/>
                <a:latin typeface="+mn-lt"/>
                <a:ea typeface="ＭＳ Ｐゴシック" charset="-128"/>
                <a:cs typeface="ＭＳ Ｐゴシック" charset="-128"/>
              </a:rPr>
              <a:t> box empty, Excel will enter True when you click OK.</a:t>
            </a:r>
            <a:endParaRPr lang="en-US" sz="1200"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46</a:t>
            </a:fld>
            <a:endParaRPr lang="en-US" smtClean="0">
              <a:ea typeface="ＭＳ Ｐゴシック" charset="-128"/>
              <a:cs typeface="ＭＳ Ｐゴシック"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47</a:t>
            </a:fld>
            <a:endParaRPr lang="en-US" smtClean="0">
              <a:ea typeface="ＭＳ Ｐゴシック" charset="-128"/>
              <a:cs typeface="ＭＳ Ｐゴシック"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48</a:t>
            </a:fld>
            <a:endParaRPr lang="en-US" smtClean="0">
              <a:ea typeface="ＭＳ Ｐゴシック" charset="-128"/>
              <a:cs typeface="ＭＳ Ｐゴシック"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49</a:t>
            </a:fld>
            <a:endParaRPr lang="en-US" smtClean="0">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5</a:t>
            </a:fld>
            <a:endParaRPr lang="en-US" smtClean="0">
              <a:ea typeface="ＭＳ Ｐゴシック" charset="-128"/>
              <a:cs typeface="ＭＳ Ｐゴシック"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50</a:t>
            </a:fld>
            <a:endParaRPr lang="en-US" smtClean="0">
              <a:ea typeface="ＭＳ Ｐゴシック" charset="-128"/>
              <a:cs typeface="ＭＳ Ｐゴシック"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51</a:t>
            </a:fld>
            <a:endParaRPr lang="en-US" smtClean="0">
              <a:ea typeface="ＭＳ Ｐゴシック" charset="-128"/>
              <a:cs typeface="ＭＳ Ｐゴシック"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52</a:t>
            </a:fld>
            <a:endParaRPr lang="en-US" smtClean="0">
              <a:ea typeface="ＭＳ Ｐゴシック" charset="-128"/>
              <a:cs typeface="ＭＳ Ｐゴシック"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53</a:t>
            </a:fld>
            <a:endParaRPr lang="en-US" smtClean="0">
              <a:ea typeface="ＭＳ Ｐゴシック" charset="-128"/>
              <a:cs typeface="ＭＳ Ｐゴシック"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Take Note: </a:t>
            </a:r>
            <a:r>
              <a:rPr lang="en-US" sz="1200" dirty="0" smtClean="0"/>
              <a:t>Keep in mind as you enter these values that they aren’t case sensitive. Keying yes will therefore yield the same results in the formula. The output text in the cell will directly reflect what you have keyed.</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54</a:t>
            </a:fld>
            <a:endParaRPr lang="en-US" smtClean="0">
              <a:ea typeface="ＭＳ Ｐゴシック" charset="-128"/>
              <a:cs typeface="ＭＳ Ｐゴシック"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55</a:t>
            </a:fld>
            <a:endParaRPr lang="en-US" smtClean="0">
              <a:ea typeface="ＭＳ Ｐゴシック" charset="-128"/>
              <a:cs typeface="ＭＳ Ｐゴシック"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56</a:t>
            </a:fld>
            <a:endParaRPr lang="en-US" smtClean="0">
              <a:ea typeface="ＭＳ Ｐゴシック" charset="-128"/>
              <a:cs typeface="ＭＳ Ｐゴシック"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57</a:t>
            </a:fld>
            <a:endParaRPr lang="en-US" smtClean="0">
              <a:ea typeface="ＭＳ Ｐゴシック" charset="-128"/>
              <a:cs typeface="ＭＳ Ｐゴシック"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58</a:t>
            </a:fld>
            <a:endParaRPr lang="en-US" smtClean="0">
              <a:ea typeface="ＭＳ Ｐゴシック" charset="-128"/>
              <a:cs typeface="ＭＳ Ｐゴシック"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59</a:t>
            </a:fld>
            <a:endParaRPr lang="en-US" smtClean="0">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6</a:t>
            </a:fld>
            <a:endParaRPr lang="en-US" smtClean="0">
              <a:ea typeface="ＭＳ Ｐゴシック" charset="-128"/>
              <a:cs typeface="ＭＳ Ｐゴシック" charset="-128"/>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60</a:t>
            </a:fld>
            <a:endParaRPr lang="en-US" smtClean="0">
              <a:ea typeface="ＭＳ Ｐゴシック" charset="-128"/>
              <a:cs typeface="ＭＳ Ｐゴシック" charset="-128"/>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61</a:t>
            </a:fld>
            <a:endParaRPr lang="en-US" smtClean="0">
              <a:ea typeface="ＭＳ Ｐゴシック" charset="-128"/>
              <a:cs typeface="ＭＳ Ｐゴシック" charset="-128"/>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Take Note: </a:t>
            </a:r>
            <a:r>
              <a:rPr lang="en-US" sz="1200" dirty="0" smtClean="0"/>
              <a:t>As you add arguments, the Value fields on the Function Arguments dialog box expand to allow you to enter multiple arguments.</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62</a:t>
            </a:fld>
            <a:endParaRPr lang="en-US" smtClean="0">
              <a:ea typeface="ＭＳ Ｐゴシック" charset="-128"/>
              <a:cs typeface="ＭＳ Ｐゴシック" charset="-128"/>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63</a:t>
            </a:fld>
            <a:endParaRPr lang="en-US" smtClean="0">
              <a:ea typeface="ＭＳ Ｐゴシック" charset="-128"/>
              <a:cs typeface="ＭＳ Ｐゴシック" charset="-128"/>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64</a:t>
            </a:fld>
            <a:endParaRPr lang="en-US" smtClean="0">
              <a:ea typeface="ＭＳ Ｐゴシック" charset="-128"/>
              <a:cs typeface="ＭＳ Ｐゴシック" charset="-128"/>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65</a:t>
            </a:fld>
            <a:endParaRPr lang="en-US" smtClean="0">
              <a:ea typeface="ＭＳ Ｐゴシック" charset="-128"/>
              <a:cs typeface="ＭＳ Ｐゴシック" charset="-128"/>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r>
              <a:rPr lang="en-US" b="1" dirty="0" smtClean="0"/>
              <a:t>Take Note: </a:t>
            </a:r>
            <a:r>
              <a:rPr lang="en-US" sz="1200" kern="1200" dirty="0" smtClean="0">
                <a:solidFill>
                  <a:schemeClr val="tx1"/>
                </a:solidFill>
                <a:effectLst/>
                <a:latin typeface="+mn-lt"/>
                <a:ea typeface="ＭＳ Ｐゴシック" charset="-128"/>
                <a:cs typeface="ＭＳ Ｐゴシック" charset="-128"/>
              </a:rPr>
              <a:t>IFERROR will recognize and evaluate the following errors: #N/A, #VALUE!, #REF!, #DIV/0!, #NUM!, #NAME?, or #NULL!.</a:t>
            </a:r>
            <a:endParaRPr lang="en-US" b="1"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66</a:t>
            </a:fld>
            <a:endParaRPr lang="en-US" smtClean="0">
              <a:ea typeface="ＭＳ Ｐゴシック" charset="-128"/>
              <a:cs typeface="ＭＳ Ｐゴシック" charset="-128"/>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Take Note: </a:t>
            </a:r>
            <a:r>
              <a:rPr lang="en-US" sz="1200" dirty="0" smtClean="0"/>
              <a:t>You will notice that we write formulas such as IFERROR and VLOOKUP in all uppercase. These terms are not case sensitive, but Microsoft always writes them in uppercase in the formula lists and Help system because doing so makes reading formulas much easier. Thus, it is best to get in the habit of using formulas in uppercase.</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67</a:t>
            </a:fld>
            <a:endParaRPr lang="en-US" smtClean="0">
              <a:ea typeface="ＭＳ Ｐゴシック" charset="-128"/>
              <a:cs typeface="ＭＳ Ｐゴシック" charset="-128"/>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68</a:t>
            </a:fld>
            <a:endParaRPr lang="en-US" smtClean="0">
              <a:ea typeface="ＭＳ Ｐゴシック" charset="-128"/>
              <a:cs typeface="ＭＳ Ｐゴシック" charset="-128"/>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69</a:t>
            </a:fld>
            <a:endParaRPr lang="en-US" smtClean="0">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7</a:t>
            </a:fld>
            <a:endParaRPr lang="en-US" smtClean="0">
              <a:ea typeface="ＭＳ Ｐゴシック" charset="-128"/>
              <a:cs typeface="ＭＳ Ｐゴシック" charset="-128"/>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70</a:t>
            </a:fld>
            <a:endParaRPr lang="en-US" smtClean="0">
              <a:ea typeface="ＭＳ Ｐゴシック" charset="-128"/>
              <a:cs typeface="ＭＳ Ｐゴシック" charset="-128"/>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71</a:t>
            </a:fld>
            <a:endParaRPr lang="en-US" smtClean="0">
              <a:ea typeface="ＭＳ Ｐゴシック" charset="-128"/>
              <a:cs typeface="ＭＳ Ｐゴシック" charset="-128"/>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72</a:t>
            </a:fld>
            <a:endParaRPr lang="en-US" smtClean="0">
              <a:ea typeface="ＭＳ Ｐゴシック" charset="-128"/>
              <a:cs typeface="ＭＳ Ｐゴシック" charset="-128"/>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73</a:t>
            </a:fld>
            <a:endParaRPr lang="en-US" smtClean="0">
              <a:ea typeface="ＭＳ Ｐゴシック" charset="-128"/>
              <a:cs typeface="ＭＳ Ｐゴシック" charset="-128"/>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74</a:t>
            </a:fld>
            <a:endParaRPr lang="en-US" smtClean="0">
              <a:ea typeface="ＭＳ Ｐゴシック" charset="-128"/>
              <a:cs typeface="ＭＳ Ｐゴシック" charset="-128"/>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Take Note: </a:t>
            </a:r>
            <a:r>
              <a:rPr lang="en-US" sz="1200" dirty="0" smtClean="0"/>
              <a:t>Notice that the s letters following the apostrophe in </a:t>
            </a:r>
            <a:r>
              <a:rPr lang="en-US" sz="1200" dirty="0" err="1" smtClean="0"/>
              <a:t>Fabrikam’s</a:t>
            </a:r>
            <a:r>
              <a:rPr lang="en-US" sz="1200" dirty="0" smtClean="0"/>
              <a:t> and Agent’s are capitalized. Text that follows any character other than a letter is capitalized when you use the PROPER formula. Thus, you will need to proofread carefully when you convert capitalization.</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75</a:t>
            </a:fld>
            <a:endParaRPr lang="en-US" smtClean="0">
              <a:ea typeface="ＭＳ Ｐゴシック" charset="-128"/>
              <a:cs typeface="ＭＳ Ｐゴシック" charset="-128"/>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76</a:t>
            </a:fld>
            <a:endParaRPr lang="en-US" smtClean="0">
              <a:ea typeface="ＭＳ Ｐゴシック" charset="-128"/>
              <a:cs typeface="ＭＳ Ｐゴシック" charset="-128"/>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77</a:t>
            </a:fld>
            <a:endParaRPr lang="en-US" smtClean="0">
              <a:ea typeface="ＭＳ Ｐゴシック" charset="-128"/>
              <a:cs typeface="ＭＳ Ｐゴシック" charset="-128"/>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78</a:t>
            </a:fld>
            <a:endParaRPr lang="en-US" smtClean="0">
              <a:ea typeface="ＭＳ Ｐゴシック" charset="-128"/>
              <a:cs typeface="ＭＳ Ｐゴシック" charset="-128"/>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r>
              <a:rPr lang="en-US" b="1" dirty="0" smtClean="0"/>
              <a:t>Take Note: </a:t>
            </a:r>
            <a:r>
              <a:rPr lang="en-US" sz="1200" kern="1200" dirty="0" smtClean="0">
                <a:solidFill>
                  <a:schemeClr val="tx1"/>
                </a:solidFill>
                <a:effectLst/>
                <a:latin typeface="+mn-lt"/>
                <a:ea typeface="ＭＳ Ｐゴシック" charset="-128"/>
                <a:cs typeface="ＭＳ Ｐゴシック" charset="-128"/>
              </a:rPr>
              <a:t>It is important that you always review text after you have changed its case</a:t>
            </a:r>
            <a:endParaRPr lang="en-US" b="1"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79</a:t>
            </a:fld>
            <a:endParaRPr lang="en-US" smtClean="0">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8</a:t>
            </a:fld>
            <a:endParaRPr lang="en-US" smtClean="0">
              <a:ea typeface="ＭＳ Ｐゴシック" charset="-128"/>
              <a:cs typeface="ＭＳ Ｐゴシック" charset="-128"/>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80</a:t>
            </a:fld>
            <a:endParaRPr lang="en-US" smtClean="0">
              <a:ea typeface="ＭＳ Ｐゴシック" charset="-128"/>
              <a:cs typeface="ＭＳ Ｐゴシック" charset="-128"/>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81</a:t>
            </a:fld>
            <a:endParaRPr lang="en-US" smtClean="0">
              <a:ea typeface="ＭＳ Ｐゴシック" charset="-128"/>
              <a:cs typeface="ＭＳ Ｐゴシック" charset="-128"/>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82</a:t>
            </a:fld>
            <a:endParaRPr lang="en-US" smtClean="0">
              <a:ea typeface="ＭＳ Ｐゴシック" charset="-128"/>
              <a:cs typeface="ＭＳ Ｐゴシック" charset="-128"/>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83</a:t>
            </a:fld>
            <a:endParaRPr lang="en-US" smtClean="0">
              <a:ea typeface="ＭＳ Ｐゴシック" charset="-128"/>
              <a:cs typeface="ＭＳ Ｐゴシック" charset="-128"/>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84</a:t>
            </a:fld>
            <a:endParaRPr lang="en-US" smtClean="0">
              <a:ea typeface="ＭＳ Ｐゴシック" charset="-128"/>
              <a:cs typeface="ＭＳ Ｐゴシック" charset="-128"/>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85</a:t>
            </a:fld>
            <a:endParaRPr lang="en-US" smtClean="0">
              <a:ea typeface="ＭＳ Ｐゴシック" charset="-128"/>
              <a:cs typeface="ＭＳ Ｐゴシック" charset="-128"/>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86</a:t>
            </a:fld>
            <a:endParaRPr lang="en-US" smtClean="0">
              <a:ea typeface="ＭＳ Ｐゴシック" charset="-128"/>
              <a:cs typeface="ＭＳ Ｐゴシック" charset="-128"/>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87</a:t>
            </a:fld>
            <a:endParaRPr lang="en-US" smtClean="0">
              <a:ea typeface="ＭＳ Ｐゴシック" charset="-128"/>
              <a:cs typeface="ＭＳ Ｐゴシック" charset="-128"/>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r>
              <a:rPr lang="en-US" sz="1200" b="1" kern="1200" dirty="0" smtClean="0">
                <a:solidFill>
                  <a:schemeClr val="tx1"/>
                </a:solidFill>
                <a:effectLst/>
                <a:latin typeface="+mn-lt"/>
                <a:ea typeface="ＭＳ Ｐゴシック" charset="-128"/>
                <a:cs typeface="ＭＳ Ｐゴシック" charset="-128"/>
              </a:rPr>
              <a:t>Another Way: </a:t>
            </a:r>
            <a:r>
              <a:rPr lang="en-US" sz="1200" kern="1200" dirty="0" smtClean="0">
                <a:solidFill>
                  <a:schemeClr val="tx1"/>
                </a:solidFill>
                <a:effectLst/>
                <a:latin typeface="+mn-lt"/>
                <a:ea typeface="ＭＳ Ｐゴシック" charset="-128"/>
                <a:cs typeface="ＭＳ Ｐゴシック" charset="-128"/>
              </a:rPr>
              <a:t>You can also use text functions such as LEFT, MID, and RIGHT to convert text data from one column to multiple columns.</a:t>
            </a:r>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88</a:t>
            </a:fld>
            <a:endParaRPr lang="en-US" smtClean="0">
              <a:ea typeface="ＭＳ Ｐゴシック" charset="-128"/>
              <a:cs typeface="ＭＳ Ｐゴシック" charset="-128"/>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89</a:t>
            </a:fld>
            <a:endParaRPr lang="en-US" smtClean="0">
              <a:ea typeface="ＭＳ Ｐゴシック" charset="-128"/>
              <a:cs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9</a:t>
            </a:fld>
            <a:endParaRPr lang="en-US" smtClean="0">
              <a:ea typeface="ＭＳ Ｐゴシック" charset="-128"/>
              <a:cs typeface="ＭＳ Ｐゴシック" charset="-128"/>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90</a:t>
            </a:fld>
            <a:endParaRPr lang="en-US" smtClean="0">
              <a:ea typeface="ＭＳ Ｐゴシック" charset="-128"/>
              <a:cs typeface="ＭＳ Ｐゴシック" charset="-128"/>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91</a:t>
            </a:fld>
            <a:endParaRPr lang="en-US" smtClean="0">
              <a:ea typeface="ＭＳ Ｐゴシック" charset="-128"/>
              <a:cs typeface="ＭＳ Ｐゴシック" charset="-128"/>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92</a:t>
            </a:fld>
            <a:endParaRPr lang="en-US" smtClean="0">
              <a:ea typeface="ＭＳ Ｐゴシック" charset="-128"/>
              <a:cs typeface="ＭＳ Ｐゴシック" charset="-128"/>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93</a:t>
            </a:fld>
            <a:endParaRPr lang="en-US" smtClean="0">
              <a:ea typeface="ＭＳ Ｐゴシック" charset="-128"/>
              <a:cs typeface="ＭＳ Ｐゴシック" charset="-128"/>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94</a:t>
            </a:fld>
            <a:endParaRPr lang="en-US" smtClean="0">
              <a:ea typeface="ＭＳ Ｐゴシック" charset="-128"/>
              <a:cs typeface="ＭＳ Ｐゴシック" charset="-128"/>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95</a:t>
            </a:fld>
            <a:endParaRPr lang="en-US" smtClean="0">
              <a:ea typeface="ＭＳ Ｐゴシック" charset="-128"/>
              <a:cs typeface="ＭＳ Ｐゴシック" charset="-128"/>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96</a:t>
            </a:fld>
            <a:endParaRPr lang="en-US" smtClean="0">
              <a:ea typeface="ＭＳ Ｐゴシック" charset="-128"/>
              <a:cs typeface="ＭＳ Ｐゴシック" charset="-128"/>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Troubleshooting: </a:t>
            </a:r>
            <a:r>
              <a:rPr lang="en-US" sz="1200" dirty="0" smtClean="0"/>
              <a:t>The RANDBETWEEN formula generates a new random number each time a workbook is opened. To retain the Employee ID numbers created by the formula, you must replace the formula with the values.</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97</a:t>
            </a:fld>
            <a:endParaRPr lang="en-US" smtClean="0">
              <a:ea typeface="ＭＳ Ｐゴシック" charset="-128"/>
              <a:cs typeface="ＭＳ Ｐゴシック" charset="-128"/>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98</a:t>
            </a:fld>
            <a:endParaRPr lang="en-US" smtClean="0">
              <a:ea typeface="ＭＳ Ｐゴシック" charset="-128"/>
              <a:cs typeface="ＭＳ Ｐゴシック" charset="-128"/>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Take Note: </a:t>
            </a:r>
            <a:r>
              <a:rPr lang="en-US" sz="1200" dirty="0" smtClean="0"/>
              <a:t>Workbook and worksheet element protection should not be confused with workbook-level password security. Element protection cannot protect a workbook from users who have malicious intent.</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99</a:t>
            </a:fld>
            <a:endParaRPr lang="en-US" smtClean="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60A7FE5-1540-4DEE-8F3D-FD5D1915A611}"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6E24F0-B97B-4F67-9910-249435EF80F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5AE0D6A-C4C7-429D-BFAD-02B61FBBD779}"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7D9CD3-34EE-43B7-8A32-DC089D8AD87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11D92F2-14CB-40CD-8FC9-C83C355EC19A}"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FA4201-4EFC-4F15-9238-607605412DB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229600" cy="5029200"/>
          </a:xfrm>
        </p:spPr>
        <p:txBody>
          <a:bodyPr/>
          <a:lstStyle/>
          <a:p>
            <a:pPr lvl="0"/>
            <a:r>
              <a:rPr lang="en-US" noProof="0" smtClean="0"/>
              <a:t>Click icon to add table</a:t>
            </a:r>
          </a:p>
        </p:txBody>
      </p:sp>
      <p:sp>
        <p:nvSpPr>
          <p:cNvPr id="4" name="Rectangle 4"/>
          <p:cNvSpPr>
            <a:spLocks noGrp="1" noChangeArrowheads="1"/>
          </p:cNvSpPr>
          <p:nvPr>
            <p:ph type="dt" sz="half" idx="10"/>
          </p:nvPr>
        </p:nvSpPr>
        <p:spPr>
          <a:ln/>
        </p:spPr>
        <p:txBody>
          <a:bodyPr/>
          <a:lstStyle>
            <a:lvl1pPr>
              <a:defRPr/>
            </a:lvl1pPr>
          </a:lstStyle>
          <a:p>
            <a:pPr>
              <a:defRPr/>
            </a:pPr>
            <a:fld id="{85A2F9A2-2681-489D-8D88-15BFBF18BB91}"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7D00B8-6425-474D-8F5E-A3B2A80FF5C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E468463-6791-4936-B6C0-DCD80232F74D}"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8061AA-D9F5-449F-B8F3-5E4B814C31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93F68023-3EA0-4992-99A3-3D90EA77CBC6}"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2E038A-DDC2-41D0-A0EA-1B90D76B7B0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B393C7A2-DF74-45B7-9365-A23842EAF93A}" type="datetimeFigureOut">
              <a:rPr lang="en-US"/>
              <a:pPr>
                <a:defRPr/>
              </a:pPr>
              <a:t>1/20/2013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3B8CB1-9864-4B0C-B9C4-014E41D9435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2F9C73B1-F3F0-4C33-B9F3-6C641CE001AC}" type="datetimeFigureOut">
              <a:rPr lang="en-US"/>
              <a:pPr>
                <a:defRPr/>
              </a:pPr>
              <a:t>1/20/2013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82F234F-8D55-41ED-A44D-EDCCEAF39F5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F67F6692-C048-4EBA-8E61-F9A1E9269DD3}" type="datetimeFigureOut">
              <a:rPr lang="en-US"/>
              <a:pPr>
                <a:defRPr/>
              </a:pPr>
              <a:t>1/20/2013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C26971B-25C9-47E5-80F4-C3CBB60D247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2BC27A2-BE80-4A11-A665-77691B06294E}" type="datetimeFigureOut">
              <a:rPr lang="en-US"/>
              <a:pPr>
                <a:defRPr/>
              </a:pPr>
              <a:t>1/20/2013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42A8E0D-BDA3-4278-ACBA-F8D4E57BBA2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9FC5939-55D2-4346-AAD1-8B182337F7DF}" type="datetimeFigureOut">
              <a:rPr lang="en-US"/>
              <a:pPr>
                <a:defRPr/>
              </a:pPr>
              <a:t>1/20/2013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8B7867F-1341-415F-93E1-BC4104DA636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4591D5C-BD2C-440D-B5DD-87E455141190}" type="datetimeFigureOut">
              <a:rPr lang="en-US"/>
              <a:pPr>
                <a:defRPr/>
              </a:pPr>
              <a:t>1/20/2013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10D994-A814-4EAE-901C-9B1CA92FC8E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ECDCB"/>
        </a:solidFill>
        <a:effectLst/>
      </p:bgPr>
    </p:bg>
    <p:spTree>
      <p:nvGrpSpPr>
        <p:cNvPr id="1" name=""/>
        <p:cNvGrpSpPr/>
        <p:nvPr/>
      </p:nvGrpSpPr>
      <p:grpSpPr>
        <a:xfrm>
          <a:off x="0" y="0"/>
          <a:ext cx="0" cy="0"/>
          <a:chOff x="0" y="0"/>
          <a:chExt cx="0" cy="0"/>
        </a:xfrm>
      </p:grpSpPr>
      <p:sp>
        <p:nvSpPr>
          <p:cNvPr id="7" name="Rounded Rectangle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Rounded Rectangle 8"/>
          <p:cNvSpPr/>
          <p:nvPr/>
        </p:nvSpPr>
        <p:spPr>
          <a:xfrm>
            <a:off x="418596" y="435546"/>
            <a:ext cx="8306809" cy="603387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030" name="Straight Connector 7"/>
          <p:cNvCxnSpPr>
            <a:cxnSpLocks noChangeShapeType="1"/>
          </p:cNvCxnSpPr>
          <p:nvPr/>
        </p:nvCxnSpPr>
        <p:spPr bwMode="auto">
          <a:xfrm>
            <a:off x="533400" y="1447800"/>
            <a:ext cx="8077200" cy="1588"/>
          </a:xfrm>
          <a:prstGeom prst="line">
            <a:avLst/>
          </a:prstGeom>
          <a:noFill/>
          <a:ln w="57150">
            <a:solidFill>
              <a:srgbClr val="000080"/>
            </a:solidFill>
            <a:round/>
            <a:headEnd/>
            <a:tailEnd/>
          </a:ln>
        </p:spPr>
      </p:cxnSp>
      <p:sp>
        <p:nvSpPr>
          <p:cNvPr id="149506" name="Rectangle 2"/>
          <p:cNvSpPr>
            <a:spLocks noGrp="1" noChangeArrowheads="1"/>
          </p:cNvSpPr>
          <p:nvPr>
            <p:ph type="title"/>
          </p:nvPr>
        </p:nvSpPr>
        <p:spPr bwMode="auto">
          <a:xfrm>
            <a:off x="457200" y="457200"/>
            <a:ext cx="8229600" cy="914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2" name="Rectangle 3"/>
          <p:cNvSpPr>
            <a:spLocks noGrp="1" noChangeArrowheads="1"/>
          </p:cNvSpPr>
          <p:nvPr>
            <p:ph type="body" idx="1"/>
          </p:nvPr>
        </p:nvSpPr>
        <p:spPr bwMode="auto">
          <a:xfrm>
            <a:off x="457200" y="1447800"/>
            <a:ext cx="82296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95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ea typeface="+mn-ea"/>
                <a:cs typeface="+mn-cs"/>
              </a:defRPr>
            </a:lvl1pPr>
          </a:lstStyle>
          <a:p>
            <a:pPr>
              <a:defRPr/>
            </a:pPr>
            <a:fld id="{D70529FF-6A4C-4583-8698-85B45217EEC7}" type="datetimeFigureOut">
              <a:rPr lang="en-US"/>
              <a:pPr>
                <a:defRPr/>
              </a:pPr>
              <a:t>1/20/2013</a:t>
            </a:fld>
            <a:endParaRPr lang="en-US"/>
          </a:p>
        </p:txBody>
      </p:sp>
      <p:sp>
        <p:nvSpPr>
          <p:cNvPr id="1495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ea typeface="+mn-ea"/>
                <a:cs typeface="+mn-cs"/>
              </a:defRPr>
            </a:lvl1pPr>
          </a:lstStyle>
          <a:p>
            <a:pPr>
              <a:defRPr/>
            </a:pPr>
            <a:endParaRPr lang="en-US"/>
          </a:p>
        </p:txBody>
      </p:sp>
      <p:sp>
        <p:nvSpPr>
          <p:cNvPr id="1495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ea typeface="+mn-ea"/>
                <a:cs typeface="+mn-cs"/>
              </a:defRPr>
            </a:lvl1pPr>
          </a:lstStyle>
          <a:p>
            <a:pPr>
              <a:defRPr/>
            </a:pPr>
            <a:fld id="{82A9F5A3-6675-4BB0-882C-C79FCC76E21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2" r:id="rId1"/>
    <p:sldLayoutId id="2147484061" r:id="rId2"/>
    <p:sldLayoutId id="2147484060" r:id="rId3"/>
    <p:sldLayoutId id="2147484059" r:id="rId4"/>
    <p:sldLayoutId id="2147484058" r:id="rId5"/>
    <p:sldLayoutId id="2147484057" r:id="rId6"/>
    <p:sldLayoutId id="2147484056" r:id="rId7"/>
    <p:sldLayoutId id="2147484055" r:id="rId8"/>
    <p:sldLayoutId id="2147484054" r:id="rId9"/>
    <p:sldLayoutId id="2147484053" r:id="rId10"/>
    <p:sldLayoutId id="2147484052" r:id="rId11"/>
    <p:sldLayoutId id="2147484051" r:id="rId12"/>
  </p:sldLayoutIdLst>
  <p:txStyles>
    <p:titleStyle>
      <a:lvl1pPr algn="l" rtl="0" fontAlgn="base">
        <a:spcBef>
          <a:spcPct val="0"/>
        </a:spcBef>
        <a:spcAft>
          <a:spcPct val="0"/>
        </a:spcAft>
        <a:defRPr sz="3200">
          <a:solidFill>
            <a:srgbClr val="0000CC"/>
          </a:solidFill>
          <a:effectLst>
            <a:outerShdw blurRad="38100" dist="38100" dir="2700000" algn="tl">
              <a:srgbClr val="000000"/>
            </a:outerShdw>
          </a:effectLst>
          <a:latin typeface="+mj-lt"/>
          <a:ea typeface="ＭＳ Ｐゴシック" charset="-128"/>
          <a:cs typeface="ＭＳ Ｐゴシック" charset="-128"/>
        </a:defRPr>
      </a:lvl1pPr>
      <a:lvl2pPr algn="l" rtl="0" fontAlgn="base">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ea typeface="ＭＳ Ｐゴシック" charset="-128"/>
          <a:cs typeface="ＭＳ Ｐゴシック" charset="-128"/>
        </a:defRPr>
      </a:lvl2pPr>
      <a:lvl3pPr algn="l" rtl="0" fontAlgn="base">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ea typeface="ＭＳ Ｐゴシック" charset="-128"/>
          <a:cs typeface="ＭＳ Ｐゴシック" charset="-128"/>
        </a:defRPr>
      </a:lvl3pPr>
      <a:lvl4pPr algn="l" rtl="0" fontAlgn="base">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ea typeface="ＭＳ Ｐゴシック" charset="-128"/>
          <a:cs typeface="ＭＳ Ｐゴシック" charset="-128"/>
        </a:defRPr>
      </a:lvl4pPr>
      <a:lvl5pPr algn="l" rtl="0" fontAlgn="base">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ea typeface="ＭＳ Ｐゴシック" charset="-128"/>
          <a:cs typeface="ＭＳ Ｐゴシック" charset="-128"/>
        </a:defRPr>
      </a:lvl5pPr>
      <a:lvl6pPr marL="4572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6pPr>
      <a:lvl7pPr marL="9144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7pPr>
      <a:lvl8pPr marL="13716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8pPr>
      <a:lvl9pPr marL="18288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9pPr>
    </p:titleStyle>
    <p:bodyStyle>
      <a:lvl1pPr marL="342900" indent="-342900" algn="l" rtl="0" fontAlgn="base">
        <a:spcBef>
          <a:spcPct val="20000"/>
        </a:spcBef>
        <a:spcAft>
          <a:spcPct val="0"/>
        </a:spcAft>
        <a:buClr>
          <a:srgbClr val="0000CC"/>
        </a:buClr>
        <a:buChar char="•"/>
        <a:defRPr sz="3200">
          <a:solidFill>
            <a:schemeClr val="tx1"/>
          </a:solidFill>
          <a:latin typeface="+mn-lt"/>
          <a:ea typeface="ＭＳ Ｐゴシック" charset="-128"/>
          <a:cs typeface="ＭＳ Ｐゴシック" charset="-128"/>
        </a:defRPr>
      </a:lvl1pPr>
      <a:lvl2pPr marL="742950" indent="-285750" algn="l" rtl="0" fontAlgn="base">
        <a:spcBef>
          <a:spcPct val="20000"/>
        </a:spcBef>
        <a:spcAft>
          <a:spcPct val="0"/>
        </a:spcAft>
        <a:buClr>
          <a:srgbClr val="0000CC"/>
        </a:buClr>
        <a:buChar char="–"/>
        <a:defRPr sz="3000">
          <a:solidFill>
            <a:schemeClr val="tx1"/>
          </a:solidFill>
          <a:latin typeface="+mn-lt"/>
          <a:ea typeface="ＭＳ Ｐゴシック" charset="-128"/>
        </a:defRPr>
      </a:lvl2pPr>
      <a:lvl3pPr marL="1143000" indent="-228600" algn="l" rtl="0" fontAlgn="base">
        <a:spcBef>
          <a:spcPct val="20000"/>
        </a:spcBef>
        <a:spcAft>
          <a:spcPct val="0"/>
        </a:spcAft>
        <a:buClr>
          <a:schemeClr val="tx1"/>
        </a:buClr>
        <a:buChar char="•"/>
        <a:defRPr sz="2800">
          <a:solidFill>
            <a:schemeClr val="tx1"/>
          </a:solidFill>
          <a:latin typeface="+mn-lt"/>
          <a:ea typeface="ＭＳ Ｐゴシック" charset="-128"/>
        </a:defRPr>
      </a:lvl3pPr>
      <a:lvl4pPr marL="1600200" indent="-228600" algn="l" rtl="0" fontAlgn="base">
        <a:spcBef>
          <a:spcPct val="20000"/>
        </a:spcBef>
        <a:spcAft>
          <a:spcPct val="0"/>
        </a:spcAft>
        <a:buChar char="–"/>
        <a:defRPr sz="2000" b="1">
          <a:solidFill>
            <a:schemeClr val="tx1"/>
          </a:solidFill>
          <a:latin typeface="+mn-lt"/>
          <a:ea typeface="ＭＳ Ｐゴシック" charset="-128"/>
        </a:defRPr>
      </a:lvl4pPr>
      <a:lvl5pPr marL="2057400" indent="-228600" algn="l" rtl="0" fontAlgn="base">
        <a:spcBef>
          <a:spcPct val="20000"/>
        </a:spcBef>
        <a:spcAft>
          <a:spcPct val="0"/>
        </a:spcAft>
        <a:buChar char="»"/>
        <a:defRPr sz="2000" b="1">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3.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ounded Rectangle 6"/>
          <p:cNvSpPr/>
          <p:nvPr/>
        </p:nvSpPr>
        <p:spPr>
          <a:xfrm>
            <a:off x="304800" y="1452563"/>
            <a:ext cx="8532813" cy="3043237"/>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Rounded Rectangle 8"/>
          <p:cNvSpPr/>
          <p:nvPr/>
        </p:nvSpPr>
        <p:spPr>
          <a:xfrm>
            <a:off x="418596" y="1528074"/>
            <a:ext cx="8306809" cy="2889482"/>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ctrTitle" idx="4294967295"/>
          </p:nvPr>
        </p:nvSpPr>
        <p:spPr>
          <a:xfrm>
            <a:off x="0" y="2286000"/>
            <a:ext cx="8534400" cy="898525"/>
          </a:xfrm>
        </p:spPr>
        <p:txBody>
          <a:bodyPr lIns="45720" rIns="45720">
            <a:normAutofit fontScale="90000"/>
          </a:bodyPr>
          <a:lstStyle/>
          <a:p>
            <a:pPr algn="r">
              <a:defRPr/>
            </a:pPr>
            <a:r>
              <a:rPr lang="en-US" sz="4200" dirty="0" smtClean="0">
                <a:ea typeface="+mj-ea"/>
                <a:cs typeface="+mj-cs"/>
              </a:rPr>
              <a:t>Using Advanced Formulas</a:t>
            </a:r>
            <a:br>
              <a:rPr lang="en-US" sz="4200" dirty="0" smtClean="0">
                <a:ea typeface="+mj-ea"/>
                <a:cs typeface="+mj-cs"/>
              </a:rPr>
            </a:br>
            <a:r>
              <a:rPr lang="en-US" sz="4200" dirty="0" smtClean="0">
                <a:ea typeface="+mj-ea"/>
                <a:cs typeface="+mj-cs"/>
              </a:rPr>
              <a:t>and Securing Workbooks</a:t>
            </a:r>
          </a:p>
        </p:txBody>
      </p:sp>
      <p:sp>
        <p:nvSpPr>
          <p:cNvPr id="15366" name="Subtitle 2"/>
          <p:cNvSpPr>
            <a:spLocks noGrp="1"/>
          </p:cNvSpPr>
          <p:nvPr>
            <p:ph type="body" idx="1"/>
          </p:nvPr>
        </p:nvSpPr>
        <p:spPr>
          <a:xfrm>
            <a:off x="304800" y="3124200"/>
            <a:ext cx="8183563" cy="1066800"/>
          </a:xfrm>
        </p:spPr>
        <p:txBody>
          <a:bodyPr lIns="182880" tIns="0"/>
          <a:lstStyle/>
          <a:p>
            <a:pPr marL="36513" indent="0" algn="r">
              <a:spcBef>
                <a:spcPct val="0"/>
              </a:spcBef>
              <a:buFontTx/>
              <a:buNone/>
            </a:pPr>
            <a:r>
              <a:rPr lang="en-US" sz="2800" dirty="0" smtClean="0"/>
              <a:t>Lesson 9</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dirty="0" smtClean="0">
                <a:ea typeface="+mj-ea"/>
                <a:cs typeface="+mj-cs"/>
              </a:rPr>
              <a:t>Step-by-Step: Use SUMIF</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6"/>
            </a:pPr>
            <a:r>
              <a:rPr lang="en-US" sz="2200" dirty="0"/>
              <a:t>In the Criteria box, key &gt;200000, as shown in Figure 9-2. You do not have to enter the range in the </a:t>
            </a:r>
            <a:r>
              <a:rPr lang="en-US" sz="2200" dirty="0" err="1"/>
              <a:t>Sum_range</a:t>
            </a:r>
            <a:r>
              <a:rPr lang="en-US" sz="2200" dirty="0"/>
              <a:t> box. If you leave the range blank, Excel sums the cells you enter in the Range box. You have now </a:t>
            </a:r>
            <a:r>
              <a:rPr lang="en-US" sz="2200" dirty="0" smtClean="0"/>
              <a:t/>
            </a:r>
            <a:br>
              <a:rPr lang="en-US" sz="2200" dirty="0" smtClean="0"/>
            </a:br>
            <a:r>
              <a:rPr lang="en-US" sz="2200" dirty="0" smtClean="0"/>
              <a:t>applied </a:t>
            </a:r>
            <a:r>
              <a:rPr lang="en-US" sz="2200" dirty="0"/>
              <a:t>your criteria </a:t>
            </a:r>
            <a:r>
              <a:rPr lang="en-US" sz="2200" dirty="0" smtClean="0"/>
              <a:t/>
            </a:r>
            <a:br>
              <a:rPr lang="en-US" sz="2200" dirty="0" smtClean="0"/>
            </a:br>
            <a:r>
              <a:rPr lang="en-US" sz="2200" dirty="0" smtClean="0"/>
              <a:t>to </a:t>
            </a:r>
            <a:r>
              <a:rPr lang="en-US" sz="2200" dirty="0"/>
              <a:t>sum all values </a:t>
            </a:r>
            <a:r>
              <a:rPr lang="en-US" sz="2200" dirty="0" smtClean="0"/>
              <a:t/>
            </a:r>
            <a:br>
              <a:rPr lang="en-US" sz="2200" dirty="0" smtClean="0"/>
            </a:br>
            <a:r>
              <a:rPr lang="en-US" sz="2200" dirty="0" smtClean="0"/>
              <a:t>greater </a:t>
            </a:r>
            <a:r>
              <a:rPr lang="en-US" sz="2200" dirty="0"/>
              <a:t>than </a:t>
            </a:r>
            <a:r>
              <a:rPr lang="en-US" sz="2200" dirty="0" smtClean="0"/>
              <a:t/>
            </a:r>
            <a:br>
              <a:rPr lang="en-US" sz="2200" dirty="0" smtClean="0"/>
            </a:br>
            <a:r>
              <a:rPr lang="en-US" sz="2200" dirty="0" smtClean="0"/>
              <a:t>$</a:t>
            </a:r>
            <a:r>
              <a:rPr lang="en-US" sz="2200" dirty="0"/>
              <a:t>200,000</a:t>
            </a:r>
            <a:r>
              <a:rPr lang="en-US" sz="2200" dirty="0" smtClean="0"/>
              <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5896" y="2708920"/>
            <a:ext cx="4608512" cy="3636074"/>
          </a:xfrm>
          <a:prstGeom prst="rect">
            <a:avLst/>
          </a:prstGeom>
        </p:spPr>
      </p:pic>
    </p:spTree>
    <p:extLst>
      <p:ext uri="{BB962C8B-B14F-4D97-AF65-F5344CB8AC3E}">
        <p14:creationId xmlns:p14="http://schemas.microsoft.com/office/powerpoint/2010/main" val="389904924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Protecting a Workbook</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Assigning </a:t>
            </a:r>
            <a:r>
              <a:rPr lang="en-US" sz="2400" dirty="0"/>
              <a:t>a password is an effective way to prevent any user who does not know the password from opening a workbook. </a:t>
            </a:r>
            <a:endParaRPr lang="en-US" sz="2400" dirty="0" smtClean="0"/>
          </a:p>
          <a:p>
            <a:r>
              <a:rPr lang="en-US" sz="2400" dirty="0" smtClean="0"/>
              <a:t>To </a:t>
            </a:r>
            <a:r>
              <a:rPr lang="en-US" sz="2400" dirty="0"/>
              <a:t>protect an entire workbook, you can require a password to open and view the workbook. </a:t>
            </a:r>
            <a:endParaRPr lang="en-US" sz="2400" dirty="0" smtClean="0"/>
          </a:p>
          <a:p>
            <a:r>
              <a:rPr lang="en-US" sz="2400" dirty="0" smtClean="0"/>
              <a:t>You </a:t>
            </a:r>
            <a:r>
              <a:rPr lang="en-US" sz="2400" dirty="0"/>
              <a:t>can also require one password to open and view the workbook and a second password to modify workbook data. </a:t>
            </a:r>
            <a:endParaRPr lang="en-US" sz="2400" dirty="0" smtClean="0"/>
          </a:p>
          <a:p>
            <a:r>
              <a:rPr lang="en-US" sz="2400" dirty="0" smtClean="0"/>
              <a:t>Passwords </a:t>
            </a:r>
            <a:r>
              <a:rPr lang="en-US" sz="2400" dirty="0"/>
              <a:t>that apply to an entire workbook provide optimal security for your data. </a:t>
            </a:r>
          </a:p>
          <a:p>
            <a:r>
              <a:rPr lang="en-US" sz="2400" dirty="0"/>
              <a:t>Currently, the Payroll Data workbook you saved in the previous exercise can be viewed by anyone who has access to the computer </a:t>
            </a:r>
            <a:r>
              <a:rPr lang="en-US" sz="2400" dirty="0" smtClean="0"/>
              <a:t>system.</a:t>
            </a:r>
            <a:endParaRPr lang="en-US" sz="2400" dirty="0"/>
          </a:p>
        </p:txBody>
      </p:sp>
    </p:spTree>
    <p:extLst>
      <p:ext uri="{BB962C8B-B14F-4D97-AF65-F5344CB8AC3E}">
        <p14:creationId xmlns:p14="http://schemas.microsoft.com/office/powerpoint/2010/main" val="267726463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Protecting a Workbook</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You </a:t>
            </a:r>
            <a:r>
              <a:rPr lang="en-US" sz="2400" dirty="0"/>
              <a:t>restricted the modification of the file, but you did not restrict access to the data. </a:t>
            </a:r>
            <a:endParaRPr lang="en-US" sz="2400" dirty="0" smtClean="0"/>
          </a:p>
          <a:p>
            <a:r>
              <a:rPr lang="en-US" sz="2400" dirty="0" smtClean="0"/>
              <a:t>In the following </a:t>
            </a:r>
            <a:r>
              <a:rPr lang="en-US" sz="2400" dirty="0"/>
              <a:t>exercise, you will limit access to the workbook by requiring a password to open the document</a:t>
            </a:r>
            <a:r>
              <a:rPr lang="en-US" sz="2400" dirty="0" smtClean="0"/>
              <a:t>.</a:t>
            </a:r>
          </a:p>
          <a:p>
            <a:r>
              <a:rPr lang="en-US" sz="2400" dirty="0"/>
              <a:t>Excel passwords can contain up to 255 letters, numbers, spaces, and symbols. </a:t>
            </a:r>
            <a:endParaRPr lang="en-US" sz="2400" dirty="0" smtClean="0"/>
          </a:p>
          <a:p>
            <a:r>
              <a:rPr lang="en-US" sz="2400" dirty="0" smtClean="0"/>
              <a:t>Passwords </a:t>
            </a:r>
            <a:r>
              <a:rPr lang="en-US" sz="2400" dirty="0"/>
              <a:t>are case sensitive, so you must type uppercase and lowercase letters correctly. </a:t>
            </a:r>
            <a:endParaRPr lang="en-US" sz="2400" dirty="0" smtClean="0"/>
          </a:p>
          <a:p>
            <a:r>
              <a:rPr lang="en-US" sz="2400" dirty="0" smtClean="0"/>
              <a:t>If </a:t>
            </a:r>
            <a:r>
              <a:rPr lang="en-US" sz="2400" dirty="0"/>
              <a:t>possible, select a strong password that you can remember so that you do not have to write it down</a:t>
            </a:r>
            <a:r>
              <a:rPr lang="en-US" sz="2400" dirty="0" smtClean="0"/>
              <a:t>.</a:t>
            </a:r>
          </a:p>
        </p:txBody>
      </p:sp>
    </p:spTree>
    <p:extLst>
      <p:ext uri="{BB962C8B-B14F-4D97-AF65-F5344CB8AC3E}">
        <p14:creationId xmlns:p14="http://schemas.microsoft.com/office/powerpoint/2010/main" val="184722347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Protecting a Workbook</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A </a:t>
            </a:r>
            <a:r>
              <a:rPr lang="en-US" sz="2400" b="1" i="1" dirty="0"/>
              <a:t>strong password </a:t>
            </a:r>
            <a:r>
              <a:rPr lang="en-US" sz="2400" dirty="0"/>
              <a:t>is one that combines uppercase and lowercase letters, numbers, and symbols—consider the example password of L11!e01 that you used in the previous exercise</a:t>
            </a:r>
            <a:r>
              <a:rPr lang="en-US" sz="2400" dirty="0" smtClean="0"/>
              <a:t>.</a:t>
            </a:r>
          </a:p>
          <a:p>
            <a:r>
              <a:rPr lang="en-US" sz="2400" dirty="0" smtClean="0"/>
              <a:t>A </a:t>
            </a:r>
            <a:r>
              <a:rPr lang="en-US" sz="2400" dirty="0"/>
              <a:t>password that uses 14 or more characters, however, is considered to be more secure. </a:t>
            </a:r>
            <a:endParaRPr lang="en-US" sz="2400" dirty="0" smtClean="0"/>
          </a:p>
          <a:p>
            <a:r>
              <a:rPr lang="en-US" sz="2400" dirty="0" smtClean="0"/>
              <a:t>Passwords </a:t>
            </a:r>
            <a:r>
              <a:rPr lang="en-US" sz="2400" dirty="0"/>
              <a:t>that use birthdates, house numbers, pet names, etc. provide little protection</a:t>
            </a:r>
            <a:r>
              <a:rPr lang="en-US" sz="2400" dirty="0" smtClean="0"/>
              <a:t>.</a:t>
            </a:r>
          </a:p>
          <a:p>
            <a:r>
              <a:rPr lang="en-US" sz="2400" dirty="0"/>
              <a:t>When you protect a worksheet, you can hide any formulas that you do not want to be visible</a:t>
            </a:r>
            <a:r>
              <a:rPr lang="en-US" sz="2400" dirty="0" smtClean="0"/>
              <a:t>.</a:t>
            </a:r>
            <a:endParaRPr lang="en-US" sz="2400" dirty="0"/>
          </a:p>
          <a:p>
            <a:endParaRPr lang="en-US" sz="2400" dirty="0"/>
          </a:p>
        </p:txBody>
      </p:sp>
    </p:spTree>
    <p:extLst>
      <p:ext uri="{BB962C8B-B14F-4D97-AF65-F5344CB8AC3E}">
        <p14:creationId xmlns:p14="http://schemas.microsoft.com/office/powerpoint/2010/main" val="277013456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Protect a Workbook</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LAUNCH</a:t>
            </a:r>
            <a:r>
              <a:rPr lang="en-US" sz="2400" dirty="0" smtClean="0"/>
              <a:t> </a:t>
            </a:r>
            <a:r>
              <a:rPr lang="en-US" sz="2400" dirty="0"/>
              <a:t>Excel if it is not already running.</a:t>
            </a:r>
          </a:p>
          <a:p>
            <a:pPr marL="457200" indent="-457200">
              <a:buFont typeface="+mj-lt"/>
              <a:buAutoNum type="arabicPeriod"/>
            </a:pPr>
            <a:r>
              <a:rPr lang="en-US" sz="2400" b="1" dirty="0" smtClean="0"/>
              <a:t>OPEN</a:t>
            </a:r>
            <a:r>
              <a:rPr lang="en-US" sz="2400" dirty="0" smtClean="0"/>
              <a:t> </a:t>
            </a:r>
            <a:r>
              <a:rPr lang="en-US" sz="2400" dirty="0"/>
              <a:t>the </a:t>
            </a:r>
            <a:r>
              <a:rPr lang="en-US" sz="2400" b="1" i="1" dirty="0"/>
              <a:t>Payroll Data</a:t>
            </a:r>
            <a:r>
              <a:rPr lang="en-US" sz="2400" dirty="0"/>
              <a:t> file that you saved and closed in the previous exercise.</a:t>
            </a:r>
          </a:p>
          <a:p>
            <a:pPr marL="457200" indent="-457200">
              <a:buFont typeface="+mj-lt"/>
              <a:buAutoNum type="arabicPeriod"/>
            </a:pPr>
            <a:r>
              <a:rPr lang="en-US" sz="2400" dirty="0" smtClean="0"/>
              <a:t>Click </a:t>
            </a:r>
            <a:r>
              <a:rPr lang="en-US" sz="2400" b="1" dirty="0"/>
              <a:t>D11</a:t>
            </a:r>
            <a:r>
              <a:rPr lang="en-US" sz="2400" dirty="0"/>
              <a:t> and try to key a new value in the cell. A dialog box informs you that you are unable to modify the cell because the worksheet is protected. Click </a:t>
            </a:r>
            <a:r>
              <a:rPr lang="en-US" sz="2400" b="1" dirty="0"/>
              <a:t>OK</a:t>
            </a:r>
            <a:r>
              <a:rPr lang="en-US" sz="2400" dirty="0"/>
              <a:t> to continue.</a:t>
            </a:r>
          </a:p>
          <a:p>
            <a:pPr marL="457200" indent="-457200">
              <a:buFont typeface="+mj-lt"/>
              <a:buAutoNum type="arabicPeriod"/>
            </a:pPr>
            <a:r>
              <a:rPr lang="en-US" sz="2400" dirty="0" smtClean="0"/>
              <a:t>Click </a:t>
            </a:r>
            <a:r>
              <a:rPr lang="en-US" sz="2400" dirty="0"/>
              <a:t>the Performance worksheet tab and select </a:t>
            </a:r>
            <a:r>
              <a:rPr lang="en-US" sz="2400" b="1" dirty="0"/>
              <a:t>D6</a:t>
            </a:r>
            <a:r>
              <a:rPr lang="en-US" sz="2400" dirty="0"/>
              <a:t>.</a:t>
            </a:r>
          </a:p>
          <a:p>
            <a:pPr marL="457200" indent="-457200">
              <a:buFont typeface="+mj-lt"/>
              <a:buAutoNum type="arabicPeriod"/>
            </a:pPr>
            <a:r>
              <a:rPr lang="en-US" sz="2400" dirty="0" smtClean="0"/>
              <a:t>On </a:t>
            </a:r>
            <a:r>
              <a:rPr lang="en-US" sz="2400" dirty="0"/>
              <a:t>the Home tab, in the Cells group, click the </a:t>
            </a:r>
            <a:r>
              <a:rPr lang="en-US" sz="2400" b="1" dirty="0"/>
              <a:t>Delete</a:t>
            </a:r>
            <a:r>
              <a:rPr lang="en-US" sz="2400" dirty="0"/>
              <a:t> arrow, and click </a:t>
            </a:r>
            <a:r>
              <a:rPr lang="en-US" sz="2400" b="1" dirty="0"/>
              <a:t>Delete</a:t>
            </a:r>
            <a:r>
              <a:rPr lang="en-US" sz="2400" dirty="0"/>
              <a:t> </a:t>
            </a:r>
            <a:r>
              <a:rPr lang="en-US" sz="2400" b="1" dirty="0"/>
              <a:t>Sheet</a:t>
            </a:r>
            <a:r>
              <a:rPr lang="en-US" sz="2400" dirty="0"/>
              <a:t> </a:t>
            </a:r>
            <a:r>
              <a:rPr lang="en-US" sz="2400" b="1" dirty="0"/>
              <a:t>Rows</a:t>
            </a:r>
            <a:r>
              <a:rPr lang="en-US" sz="2400" dirty="0"/>
              <a:t>. Dr. Bourne’s data is removed from the worksheet because this worksheet was left unprotected</a:t>
            </a:r>
            <a:r>
              <a:rPr lang="en-US" sz="2400" dirty="0" smtClean="0"/>
              <a:t>.</a:t>
            </a:r>
            <a:endParaRPr lang="en-US" sz="2400" dirty="0"/>
          </a:p>
        </p:txBody>
      </p:sp>
    </p:spTree>
    <p:extLst>
      <p:ext uri="{BB962C8B-B14F-4D97-AF65-F5344CB8AC3E}">
        <p14:creationId xmlns:p14="http://schemas.microsoft.com/office/powerpoint/2010/main" val="95943389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Protect a Workbook</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5"/>
            </a:pPr>
            <a:r>
              <a:rPr lang="en-US" sz="2200" dirty="0" smtClean="0"/>
              <a:t>Click </a:t>
            </a:r>
            <a:r>
              <a:rPr lang="en-US" sz="2200" dirty="0"/>
              <a:t>the SSN worksheet tab. Click </a:t>
            </a:r>
            <a:r>
              <a:rPr lang="en-US" sz="2200" b="1" dirty="0"/>
              <a:t>Unprotect</a:t>
            </a:r>
            <a:r>
              <a:rPr lang="en-US" sz="2200" dirty="0"/>
              <a:t> </a:t>
            </a:r>
            <a:r>
              <a:rPr lang="en-US" sz="2200" b="1" dirty="0"/>
              <a:t>Sheet</a:t>
            </a:r>
            <a:r>
              <a:rPr lang="en-US" sz="2200" dirty="0"/>
              <a:t> in the Changes group on the Review tab.</a:t>
            </a:r>
          </a:p>
          <a:p>
            <a:pPr marL="457200" indent="-457200">
              <a:buFont typeface="+mj-lt"/>
              <a:buAutoNum type="arabicPeriod" startAt="5"/>
            </a:pPr>
            <a:r>
              <a:rPr lang="en-US" sz="2200" dirty="0" smtClean="0"/>
              <a:t>Key </a:t>
            </a:r>
            <a:r>
              <a:rPr lang="en-US" sz="2200" b="1" dirty="0"/>
              <a:t>L11!e01</a:t>
            </a:r>
            <a:r>
              <a:rPr lang="en-US" sz="2200" dirty="0"/>
              <a:t> (the password you created in the previous exercise) and click </a:t>
            </a:r>
            <a:r>
              <a:rPr lang="en-US" sz="2200" b="1" dirty="0"/>
              <a:t>OK</a:t>
            </a:r>
            <a:r>
              <a:rPr lang="en-US" sz="2200" dirty="0"/>
              <a:t>.</a:t>
            </a:r>
          </a:p>
          <a:p>
            <a:pPr marL="457200" indent="-457200">
              <a:buFont typeface="+mj-lt"/>
              <a:buAutoNum type="arabicPeriod" startAt="5"/>
            </a:pPr>
            <a:r>
              <a:rPr lang="en-US" sz="2200" dirty="0" smtClean="0"/>
              <a:t>D11 </a:t>
            </a:r>
            <a:r>
              <a:rPr lang="en-US" sz="2200" dirty="0"/>
              <a:t>is still selected. Key </a:t>
            </a:r>
            <a:r>
              <a:rPr lang="en-US" sz="2200" b="1" dirty="0"/>
              <a:t>25</a:t>
            </a:r>
            <a:r>
              <a:rPr lang="en-US" sz="2200" dirty="0"/>
              <a:t>, press </a:t>
            </a:r>
            <a:r>
              <a:rPr lang="en-US" sz="2200" b="1" dirty="0"/>
              <a:t>Tab</a:t>
            </a:r>
            <a:r>
              <a:rPr lang="en-US" sz="2200" dirty="0"/>
              <a:t>, and key </a:t>
            </a:r>
            <a:r>
              <a:rPr lang="en-US" sz="2200" b="1" dirty="0"/>
              <a:t>17000</a:t>
            </a:r>
            <a:r>
              <a:rPr lang="en-US" sz="2200" dirty="0"/>
              <a:t>. Press </a:t>
            </a:r>
            <a:r>
              <a:rPr lang="en-US" sz="2200" b="1" dirty="0"/>
              <a:t>Tab</a:t>
            </a:r>
            <a:r>
              <a:rPr lang="en-US" sz="2200" dirty="0"/>
              <a:t>.</a:t>
            </a:r>
          </a:p>
          <a:p>
            <a:pPr marL="457200" indent="-457200">
              <a:buFont typeface="+mj-lt"/>
              <a:buAutoNum type="arabicPeriod" startAt="5"/>
            </a:pPr>
            <a:r>
              <a:rPr lang="en-US" sz="2200" dirty="0" smtClean="0"/>
              <a:t>On </a:t>
            </a:r>
            <a:r>
              <a:rPr lang="en-US" sz="2200" dirty="0"/>
              <a:t>the Review tab, in the </a:t>
            </a:r>
            <a:r>
              <a:rPr lang="en-US" sz="2200" dirty="0" smtClean="0"/>
              <a:t>Changes </a:t>
            </a:r>
            <a:br>
              <a:rPr lang="en-US" sz="2200" dirty="0" smtClean="0"/>
            </a:br>
            <a:r>
              <a:rPr lang="en-US" sz="2200" dirty="0" smtClean="0"/>
              <a:t>group</a:t>
            </a:r>
            <a:r>
              <a:rPr lang="en-US" sz="2200" dirty="0"/>
              <a:t>, click </a:t>
            </a:r>
            <a:r>
              <a:rPr lang="en-US" sz="2200" b="1" dirty="0"/>
              <a:t>Protect</a:t>
            </a:r>
            <a:r>
              <a:rPr lang="en-US" sz="2200" dirty="0"/>
              <a:t> </a:t>
            </a:r>
            <a:r>
              <a:rPr lang="en-US" sz="2200" b="1" dirty="0" smtClean="0"/>
              <a:t>Workbook</a:t>
            </a:r>
            <a:r>
              <a:rPr lang="en-US" sz="2200" dirty="0"/>
              <a:t>. </a:t>
            </a:r>
            <a:r>
              <a:rPr lang="en-US" sz="2200" dirty="0" smtClean="0"/>
              <a:t>The</a:t>
            </a:r>
            <a:br>
              <a:rPr lang="en-US" sz="2200" dirty="0" smtClean="0"/>
            </a:br>
            <a:r>
              <a:rPr lang="en-US" sz="2200" i="1" dirty="0" smtClean="0"/>
              <a:t>Protect Structure and </a:t>
            </a:r>
            <a:r>
              <a:rPr lang="en-US" sz="2200" i="1" dirty="0"/>
              <a:t>Windows</a:t>
            </a:r>
            <a:r>
              <a:rPr lang="en-US" sz="2200" dirty="0"/>
              <a:t> </a:t>
            </a:r>
            <a:r>
              <a:rPr lang="en-US" sz="2200" dirty="0" smtClean="0"/>
              <a:t/>
            </a:r>
            <a:br>
              <a:rPr lang="en-US" sz="2200" dirty="0" smtClean="0"/>
            </a:br>
            <a:r>
              <a:rPr lang="en-US" sz="2200" dirty="0" smtClean="0"/>
              <a:t>dialog </a:t>
            </a:r>
            <a:r>
              <a:rPr lang="en-US" sz="2200" dirty="0"/>
              <a:t>box shown </a:t>
            </a:r>
            <a:r>
              <a:rPr lang="en-US" sz="2200" dirty="0" smtClean="0"/>
              <a:t>here opens. Click</a:t>
            </a:r>
            <a:br>
              <a:rPr lang="en-US" sz="2200" dirty="0" smtClean="0"/>
            </a:br>
            <a:r>
              <a:rPr lang="en-US" sz="2200" dirty="0" smtClean="0"/>
              <a:t>the </a:t>
            </a:r>
            <a:r>
              <a:rPr lang="en-US" sz="2200" i="1" dirty="0"/>
              <a:t>Protect workbook for</a:t>
            </a:r>
            <a:r>
              <a:rPr lang="en-US" sz="2200" dirty="0"/>
              <a:t> </a:t>
            </a:r>
            <a:r>
              <a:rPr lang="en-US" sz="2200" dirty="0" smtClean="0"/>
              <a:t/>
            </a:r>
            <a:br>
              <a:rPr lang="en-US" sz="2200" dirty="0" smtClean="0"/>
            </a:br>
            <a:r>
              <a:rPr lang="en-US" sz="2200" b="1" dirty="0" smtClean="0"/>
              <a:t>Structure</a:t>
            </a:r>
            <a:r>
              <a:rPr lang="en-US" sz="2200" dirty="0" smtClean="0"/>
              <a:t> </a:t>
            </a:r>
            <a:r>
              <a:rPr lang="en-US" sz="2200" dirty="0"/>
              <a:t>and </a:t>
            </a:r>
            <a:r>
              <a:rPr lang="en-US" sz="2200" b="1" dirty="0"/>
              <a:t>Windows</a:t>
            </a:r>
            <a:r>
              <a:rPr lang="en-US" sz="2200" dirty="0"/>
              <a:t> options </a:t>
            </a:r>
            <a:r>
              <a:rPr lang="en-US" sz="2200" dirty="0" smtClean="0"/>
              <a:t>in</a:t>
            </a:r>
            <a:br>
              <a:rPr lang="en-US" sz="2200" dirty="0" smtClean="0"/>
            </a:br>
            <a:r>
              <a:rPr lang="en-US" sz="2200" dirty="0" smtClean="0"/>
              <a:t>the </a:t>
            </a:r>
            <a:r>
              <a:rPr lang="en-US" sz="2200" dirty="0"/>
              <a:t>dialog box.</a:t>
            </a:r>
          </a:p>
          <a:p>
            <a:endParaRPr 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2537" y="3789040"/>
            <a:ext cx="3352800" cy="2647950"/>
          </a:xfrm>
          <a:prstGeom prst="rect">
            <a:avLst/>
          </a:prstGeom>
        </p:spPr>
      </p:pic>
    </p:spTree>
    <p:extLst>
      <p:ext uri="{BB962C8B-B14F-4D97-AF65-F5344CB8AC3E}">
        <p14:creationId xmlns:p14="http://schemas.microsoft.com/office/powerpoint/2010/main" val="114305400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Protect a Workbook</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9"/>
            </a:pPr>
            <a:r>
              <a:rPr lang="en-US" sz="2400" dirty="0" smtClean="0"/>
              <a:t>Key </a:t>
            </a:r>
            <a:r>
              <a:rPr lang="en-US" sz="2400" b="1" dirty="0"/>
              <a:t>L11&amp;E02</a:t>
            </a:r>
            <a:r>
              <a:rPr lang="en-US" sz="2400" dirty="0"/>
              <a:t> in the password box and click </a:t>
            </a:r>
            <a:r>
              <a:rPr lang="en-US" sz="2400" b="1" dirty="0"/>
              <a:t>OK</a:t>
            </a:r>
            <a:r>
              <a:rPr lang="en-US" sz="2400" dirty="0"/>
              <a:t>. Confirm the password as shown </a:t>
            </a:r>
            <a:r>
              <a:rPr lang="en-US" sz="2400" dirty="0" smtClean="0"/>
              <a:t>the figure here and </a:t>
            </a:r>
            <a:r>
              <a:rPr lang="en-US" sz="2400" dirty="0"/>
              <a:t>click </a:t>
            </a:r>
            <a:r>
              <a:rPr lang="en-US" sz="2400" b="1" dirty="0"/>
              <a:t>OK</a:t>
            </a:r>
            <a:r>
              <a:rPr lang="en-US" sz="2400" dirty="0"/>
              <a:t>.</a:t>
            </a:r>
          </a:p>
          <a:p>
            <a:pPr marL="457200" indent="-457200">
              <a:buFont typeface="+mj-lt"/>
              <a:buAutoNum type="arabicPeriod" startAt="10"/>
            </a:pPr>
            <a:r>
              <a:rPr lang="en-US" sz="2400" dirty="0" smtClean="0"/>
              <a:t>Click </a:t>
            </a:r>
            <a:r>
              <a:rPr lang="en-US" sz="2400" dirty="0"/>
              <a:t>the File tab and </a:t>
            </a:r>
            <a:r>
              <a:rPr lang="en-US" sz="2400" dirty="0" smtClean="0"/>
              <a:t/>
            </a:r>
            <a:br>
              <a:rPr lang="en-US" sz="2400" dirty="0" smtClean="0"/>
            </a:br>
            <a:r>
              <a:rPr lang="en-US" sz="2400" dirty="0" smtClean="0"/>
              <a:t>select </a:t>
            </a:r>
            <a:r>
              <a:rPr lang="en-US" sz="2400" b="1" dirty="0"/>
              <a:t>Save</a:t>
            </a:r>
            <a:r>
              <a:rPr lang="en-US" sz="2400" dirty="0"/>
              <a:t> </a:t>
            </a:r>
            <a:r>
              <a:rPr lang="en-US" sz="2400" b="1" dirty="0"/>
              <a:t>As</a:t>
            </a:r>
            <a:r>
              <a:rPr lang="en-US" sz="2400" dirty="0"/>
              <a:t>.</a:t>
            </a:r>
          </a:p>
          <a:p>
            <a:pPr marL="457200" indent="-457200">
              <a:buFont typeface="+mj-lt"/>
              <a:buAutoNum type="arabicPeriod" startAt="10"/>
            </a:pPr>
            <a:r>
              <a:rPr lang="en-US" sz="2400" dirty="0" smtClean="0"/>
              <a:t>In </a:t>
            </a:r>
            <a:r>
              <a:rPr lang="en-US" sz="2400" dirty="0"/>
              <a:t>the </a:t>
            </a:r>
            <a:r>
              <a:rPr lang="en-US" sz="2400" i="1" dirty="0"/>
              <a:t>Save As</a:t>
            </a:r>
            <a:r>
              <a:rPr lang="en-US" sz="2400" dirty="0"/>
              <a:t> dialog </a:t>
            </a:r>
            <a:r>
              <a:rPr lang="en-US" sz="2400" dirty="0" smtClean="0"/>
              <a:t/>
            </a:r>
            <a:br>
              <a:rPr lang="en-US" sz="2400" dirty="0" smtClean="0"/>
            </a:br>
            <a:r>
              <a:rPr lang="en-US" sz="2400" dirty="0" smtClean="0"/>
              <a:t>box</a:t>
            </a:r>
            <a:r>
              <a:rPr lang="en-US" sz="2400" dirty="0"/>
              <a:t>, click </a:t>
            </a:r>
            <a:r>
              <a:rPr lang="en-US" sz="2400" b="1" dirty="0"/>
              <a:t>Tools</a:t>
            </a:r>
            <a:r>
              <a:rPr lang="en-US" sz="2400" dirty="0"/>
              <a:t> and </a:t>
            </a:r>
            <a:r>
              <a:rPr lang="en-US" sz="2400" dirty="0" smtClean="0"/>
              <a:t/>
            </a:r>
            <a:br>
              <a:rPr lang="en-US" sz="2400" dirty="0" smtClean="0"/>
            </a:br>
            <a:r>
              <a:rPr lang="en-US" sz="2400" b="1" dirty="0" smtClean="0"/>
              <a:t>General</a:t>
            </a:r>
            <a:r>
              <a:rPr lang="en-US" sz="2400" dirty="0" smtClean="0"/>
              <a:t> </a:t>
            </a:r>
            <a:r>
              <a:rPr lang="en-US" sz="2400" b="1" dirty="0"/>
              <a:t>Options</a:t>
            </a:r>
            <a:r>
              <a:rPr lang="en-US" sz="2400" dirty="0"/>
              <a:t> in the </a:t>
            </a:r>
            <a:r>
              <a:rPr lang="en-US" sz="2400" dirty="0" smtClean="0"/>
              <a:t/>
            </a:r>
            <a:br>
              <a:rPr lang="en-US" sz="2400" dirty="0" smtClean="0"/>
            </a:br>
            <a:r>
              <a:rPr lang="en-US" sz="2400" dirty="0" smtClean="0"/>
              <a:t>Tools </a:t>
            </a:r>
            <a:r>
              <a:rPr lang="en-US" sz="2400" dirty="0"/>
              <a:t>drop-down menu, </a:t>
            </a:r>
            <a:r>
              <a:rPr lang="en-US" sz="2400" dirty="0" smtClean="0"/>
              <a:t/>
            </a:r>
            <a:br>
              <a:rPr lang="en-US" sz="2400" dirty="0" smtClean="0"/>
            </a:br>
            <a:r>
              <a:rPr lang="en-US" sz="2400" dirty="0" smtClean="0"/>
              <a:t>as </a:t>
            </a:r>
            <a:r>
              <a:rPr lang="en-US" sz="2400" dirty="0"/>
              <a:t>shown in </a:t>
            </a:r>
            <a:r>
              <a:rPr lang="en-US" sz="2400" dirty="0" smtClean="0"/>
              <a:t>the figure </a:t>
            </a:r>
            <a:br>
              <a:rPr lang="en-US" sz="2400" dirty="0" smtClean="0"/>
            </a:br>
            <a:r>
              <a:rPr lang="en-US" sz="2400" dirty="0" smtClean="0"/>
              <a:t>on the next slide; </a:t>
            </a:r>
            <a:r>
              <a:rPr lang="en-US" sz="2400" dirty="0"/>
              <a:t>the </a:t>
            </a:r>
            <a:r>
              <a:rPr lang="en-US" sz="2400" dirty="0" smtClean="0"/>
              <a:t/>
            </a:r>
            <a:br>
              <a:rPr lang="en-US" sz="2400" dirty="0" smtClean="0"/>
            </a:br>
            <a:r>
              <a:rPr lang="en-US" sz="2400" i="1" dirty="0" smtClean="0"/>
              <a:t>General </a:t>
            </a:r>
            <a:r>
              <a:rPr lang="en-US" sz="2400" i="1" dirty="0"/>
              <a:t>Options</a:t>
            </a:r>
            <a:r>
              <a:rPr lang="en-US" sz="2400" dirty="0"/>
              <a:t> dialog box opens</a:t>
            </a:r>
            <a:r>
              <a:rPr lang="en-US" sz="2400" dirty="0" smtClean="0"/>
              <a:t>.</a:t>
            </a:r>
            <a:endParaRPr lang="en-US" sz="2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968" y="2564904"/>
            <a:ext cx="4343400" cy="2628900"/>
          </a:xfrm>
          <a:prstGeom prst="rect">
            <a:avLst/>
          </a:prstGeom>
        </p:spPr>
      </p:pic>
    </p:spTree>
    <p:extLst>
      <p:ext uri="{BB962C8B-B14F-4D97-AF65-F5344CB8AC3E}">
        <p14:creationId xmlns:p14="http://schemas.microsoft.com/office/powerpoint/2010/main" val="191034163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Protect a Workbook</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12"/>
            </a:pPr>
            <a:r>
              <a:rPr lang="en-US" sz="2400" dirty="0" smtClean="0"/>
              <a:t>In </a:t>
            </a:r>
            <a:r>
              <a:rPr lang="en-US" sz="2400" dirty="0"/>
              <a:t>the </a:t>
            </a:r>
            <a:r>
              <a:rPr lang="en-US" sz="2400" i="1" dirty="0"/>
              <a:t>General Options</a:t>
            </a:r>
            <a:r>
              <a:rPr lang="en-US" sz="2400" dirty="0"/>
              <a:t> dialog box shown </a:t>
            </a:r>
            <a:r>
              <a:rPr lang="en-US" sz="2400" dirty="0" smtClean="0"/>
              <a:t>below, </a:t>
            </a:r>
            <a:r>
              <a:rPr lang="en-US" sz="2400" dirty="0"/>
              <a:t>in the </a:t>
            </a:r>
            <a:r>
              <a:rPr lang="en-US" sz="2400" i="1" dirty="0"/>
              <a:t>Password to open</a:t>
            </a:r>
            <a:r>
              <a:rPr lang="en-US" sz="2400" dirty="0"/>
              <a:t> box, key </a:t>
            </a:r>
            <a:r>
              <a:rPr lang="en-US" sz="2400" b="1" dirty="0"/>
              <a:t>L11&amp;E02</a:t>
            </a:r>
            <a:r>
              <a:rPr lang="en-US" sz="2400" dirty="0"/>
              <a:t> and click </a:t>
            </a:r>
            <a:r>
              <a:rPr lang="en-US" sz="2400" b="1" dirty="0"/>
              <a:t>OK</a:t>
            </a:r>
            <a:r>
              <a:rPr lang="en-US" sz="2400" dirty="0"/>
              <a:t>.</a:t>
            </a:r>
          </a:p>
          <a:p>
            <a:pPr marL="457200" indent="-457200">
              <a:buFont typeface="+mj-lt"/>
              <a:buAutoNum type="arabicPeriod" startAt="12"/>
            </a:pPr>
            <a:r>
              <a:rPr lang="en-US" sz="2400" dirty="0" smtClean="0"/>
              <a:t>Reenter </a:t>
            </a:r>
            <a:r>
              <a:rPr lang="en-US" sz="2400" dirty="0"/>
              <a:t>the password on </a:t>
            </a:r>
            <a:r>
              <a:rPr lang="en-US" sz="2400" dirty="0" smtClean="0"/>
              <a:t/>
            </a:r>
            <a:br>
              <a:rPr lang="en-US" sz="2400" dirty="0" smtClean="0"/>
            </a:br>
            <a:r>
              <a:rPr lang="en-US" sz="2400" dirty="0" smtClean="0"/>
              <a:t>the </a:t>
            </a:r>
            <a:r>
              <a:rPr lang="en-US" sz="2400" i="1" dirty="0"/>
              <a:t>Confirm Password</a:t>
            </a:r>
            <a:r>
              <a:rPr lang="en-US" sz="2400" dirty="0"/>
              <a:t> </a:t>
            </a:r>
            <a:r>
              <a:rPr lang="en-US" sz="2400" dirty="0" smtClean="0"/>
              <a:t/>
            </a:r>
            <a:br>
              <a:rPr lang="en-US" sz="2400" dirty="0" smtClean="0"/>
            </a:br>
            <a:r>
              <a:rPr lang="en-US" sz="2400" dirty="0" smtClean="0"/>
              <a:t>dialog </a:t>
            </a:r>
            <a:r>
              <a:rPr lang="en-US" sz="2400" dirty="0"/>
              <a:t>box and click </a:t>
            </a:r>
            <a:r>
              <a:rPr lang="en-US" sz="2400" b="1" dirty="0"/>
              <a:t>OK</a:t>
            </a:r>
            <a:r>
              <a:rPr lang="en-US" sz="2400" dirty="0"/>
              <a:t>. </a:t>
            </a:r>
            <a:r>
              <a:rPr lang="en-US" sz="2400" dirty="0" smtClean="0"/>
              <a:t/>
            </a:r>
            <a:br>
              <a:rPr lang="en-US" sz="2400" dirty="0" smtClean="0"/>
            </a:br>
            <a:r>
              <a:rPr lang="en-US" sz="2400" dirty="0" smtClean="0"/>
              <a:t>The </a:t>
            </a:r>
            <a:r>
              <a:rPr lang="en-US" sz="2400" dirty="0"/>
              <a:t>passwords must </a:t>
            </a:r>
            <a:r>
              <a:rPr lang="en-US" sz="2400" dirty="0" smtClean="0"/>
              <a:t/>
            </a:r>
            <a:br>
              <a:rPr lang="en-US" sz="2400" dirty="0" smtClean="0"/>
            </a:br>
            <a:r>
              <a:rPr lang="en-US" sz="2400" dirty="0" smtClean="0"/>
              <a:t>match </a:t>
            </a:r>
            <a:r>
              <a:rPr lang="en-US" sz="2400" dirty="0"/>
              <a:t>exactly.</a:t>
            </a:r>
          </a:p>
          <a:p>
            <a:pPr marL="457200" indent="-457200">
              <a:buFont typeface="+mj-lt"/>
              <a:buAutoNum type="arabicPeriod" startAt="12"/>
            </a:pPr>
            <a:r>
              <a:rPr lang="en-US" sz="2400" dirty="0" smtClean="0"/>
              <a:t>Click </a:t>
            </a:r>
            <a:r>
              <a:rPr lang="en-US" sz="2400" b="1" dirty="0"/>
              <a:t>Save</a:t>
            </a:r>
            <a:r>
              <a:rPr lang="en-US" sz="2400" dirty="0"/>
              <a:t>. Select </a:t>
            </a:r>
            <a:r>
              <a:rPr lang="en-US" sz="2400" b="1" dirty="0"/>
              <a:t>Yes</a:t>
            </a:r>
            <a:r>
              <a:rPr lang="en-US" sz="2400" dirty="0"/>
              <a:t> to </a:t>
            </a:r>
            <a:r>
              <a:rPr lang="en-US" sz="2400" dirty="0" smtClean="0"/>
              <a:t/>
            </a:r>
            <a:br>
              <a:rPr lang="en-US" sz="2400" dirty="0" smtClean="0"/>
            </a:br>
            <a:r>
              <a:rPr lang="en-US" sz="2400" dirty="0" smtClean="0"/>
              <a:t>replace </a:t>
            </a:r>
            <a:r>
              <a:rPr lang="en-US" sz="2400" dirty="0"/>
              <a:t>the existing </a:t>
            </a:r>
            <a:r>
              <a:rPr lang="en-US" sz="2400" dirty="0" smtClean="0"/>
              <a:t/>
            </a:r>
            <a:br>
              <a:rPr lang="en-US" sz="2400" dirty="0" smtClean="0"/>
            </a:br>
            <a:r>
              <a:rPr lang="en-US" sz="2400" dirty="0" smtClean="0"/>
              <a:t>file.</a:t>
            </a:r>
            <a:endParaRPr lang="en-US" sz="2400"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2032" y="2420888"/>
            <a:ext cx="3981450" cy="2571750"/>
          </a:xfrm>
          <a:prstGeom prst="rect">
            <a:avLst/>
          </a:prstGeom>
        </p:spPr>
      </p:pic>
    </p:spTree>
    <p:extLst>
      <p:ext uri="{BB962C8B-B14F-4D97-AF65-F5344CB8AC3E}">
        <p14:creationId xmlns:p14="http://schemas.microsoft.com/office/powerpoint/2010/main" val="373925681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Protect a Workbook</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Because the </a:t>
            </a:r>
            <a:r>
              <a:rPr lang="en-US" sz="2400" dirty="0"/>
              <a:t>document is now saved, anyone who has the password can open the workbook and modify data contained in the Performance worksheet because that worksheet is not protected. However, to modify the SSN worksheet, the user must also know the password you used to protect that worksheet in the first exercise.</a:t>
            </a:r>
          </a:p>
          <a:p>
            <a:r>
              <a:rPr lang="en-US" sz="2400" b="1" dirty="0" smtClean="0"/>
              <a:t>LEAVE</a:t>
            </a:r>
            <a:r>
              <a:rPr lang="en-US" sz="2400" dirty="0" smtClean="0"/>
              <a:t> </a:t>
            </a:r>
            <a:r>
              <a:rPr lang="en-US" sz="2400" dirty="0"/>
              <a:t>the workbook open to use in the next exercise.</a:t>
            </a:r>
          </a:p>
          <a:p>
            <a:endParaRPr lang="en-US" sz="2400" dirty="0"/>
          </a:p>
        </p:txBody>
      </p:sp>
    </p:spTree>
    <p:extLst>
      <p:ext uri="{BB962C8B-B14F-4D97-AF65-F5344CB8AC3E}">
        <p14:creationId xmlns:p14="http://schemas.microsoft.com/office/powerpoint/2010/main" val="242032871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Allowing Multiple Users to Edit a Workbook Simultaneously </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Creating </a:t>
            </a:r>
            <a:r>
              <a:rPr lang="en-US" sz="2400" dirty="0"/>
              <a:t>and updating workbooks is frequently a collaborative process. </a:t>
            </a:r>
            <a:endParaRPr lang="en-US" sz="2400" dirty="0" smtClean="0"/>
          </a:p>
          <a:p>
            <a:r>
              <a:rPr lang="en-US" sz="2400" dirty="0" smtClean="0"/>
              <a:t>A </a:t>
            </a:r>
            <a:r>
              <a:rPr lang="en-US" sz="2400" dirty="0"/>
              <a:t>worksheet or workbook is often routed to other employees so that they can verify data or make changes. </a:t>
            </a:r>
            <a:endParaRPr lang="en-US" sz="2400" dirty="0" smtClean="0"/>
          </a:p>
          <a:p>
            <a:r>
              <a:rPr lang="en-US" sz="2400" dirty="0" smtClean="0"/>
              <a:t>In </a:t>
            </a:r>
            <a:r>
              <a:rPr lang="en-US" sz="2400" dirty="0"/>
              <a:t>Excel, you can create a </a:t>
            </a:r>
            <a:r>
              <a:rPr lang="en-US" sz="2400" b="1" i="1" dirty="0"/>
              <a:t>shared workbook</a:t>
            </a:r>
            <a:r>
              <a:rPr lang="en-US" sz="2400" dirty="0"/>
              <a:t>, or one that is set up to allow multiple users on a network to view and make changes at the same time. </a:t>
            </a:r>
            <a:endParaRPr lang="en-US" sz="2400" dirty="0" smtClean="0"/>
          </a:p>
          <a:p>
            <a:r>
              <a:rPr lang="en-US" sz="2400" dirty="0" smtClean="0"/>
              <a:t>When </a:t>
            </a:r>
            <a:r>
              <a:rPr lang="en-US" sz="2400" dirty="0"/>
              <a:t>a user opens a shared workbook, he or she can see the changes made and saved by other users. </a:t>
            </a:r>
            <a:endParaRPr lang="en-US" sz="2400" dirty="0" smtClean="0"/>
          </a:p>
          <a:p>
            <a:r>
              <a:rPr lang="en-US" sz="2400" dirty="0" smtClean="0"/>
              <a:t>The </a:t>
            </a:r>
            <a:r>
              <a:rPr lang="en-US" sz="2400" dirty="0"/>
              <a:t>Protect and Share Workbook command prevents a user from disabling the change-tracking </a:t>
            </a:r>
            <a:r>
              <a:rPr lang="en-US" sz="2400" dirty="0" smtClean="0"/>
              <a:t>option.</a:t>
            </a:r>
            <a:endParaRPr lang="en-US" sz="2400" dirty="0"/>
          </a:p>
        </p:txBody>
      </p:sp>
    </p:spTree>
    <p:extLst>
      <p:ext uri="{BB962C8B-B14F-4D97-AF65-F5344CB8AC3E}">
        <p14:creationId xmlns:p14="http://schemas.microsoft.com/office/powerpoint/2010/main" val="301407896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Allowing Multiple Users to Edit a Workbook Simultaneously </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For </a:t>
            </a:r>
            <a:r>
              <a:rPr lang="en-US" sz="2400" dirty="0"/>
              <a:t>example, the workbook you </a:t>
            </a:r>
            <a:r>
              <a:rPr lang="en-US" sz="2400" dirty="0" smtClean="0"/>
              <a:t>will create </a:t>
            </a:r>
            <a:r>
              <a:rPr lang="en-US" sz="2400" dirty="0"/>
              <a:t>in </a:t>
            </a:r>
            <a:r>
              <a:rPr lang="en-US" sz="2400" dirty="0" smtClean="0"/>
              <a:t>the following </a:t>
            </a:r>
            <a:r>
              <a:rPr lang="en-US" sz="2400" dirty="0"/>
              <a:t>exercise will be used by the medical assistants, who will record all sample medications the physicians prescribe for patients. </a:t>
            </a:r>
            <a:endParaRPr lang="en-US" sz="2400" dirty="0" smtClean="0"/>
          </a:p>
          <a:p>
            <a:r>
              <a:rPr lang="en-US" sz="2400" dirty="0" smtClean="0"/>
              <a:t>Sharing </a:t>
            </a:r>
            <a:r>
              <a:rPr lang="en-US" sz="2400" dirty="0"/>
              <a:t>this workbook means that more than one medical assistant can access the workbook and enter data at the same </a:t>
            </a:r>
            <a:r>
              <a:rPr lang="en-US" sz="2400" dirty="0" smtClean="0"/>
              <a:t>time.</a:t>
            </a:r>
          </a:p>
          <a:p>
            <a:r>
              <a:rPr lang="en-US" sz="2400" dirty="0" smtClean="0"/>
              <a:t>In the exercise</a:t>
            </a:r>
            <a:r>
              <a:rPr lang="en-US" sz="2400" dirty="0"/>
              <a:t>, you will learn how to allow users to simultaneously edit workbooks.</a:t>
            </a:r>
          </a:p>
        </p:txBody>
      </p:sp>
    </p:spTree>
    <p:extLst>
      <p:ext uri="{BB962C8B-B14F-4D97-AF65-F5344CB8AC3E}">
        <p14:creationId xmlns:p14="http://schemas.microsoft.com/office/powerpoint/2010/main" val="2915618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dirty="0" smtClean="0">
                <a:ea typeface="+mj-ea"/>
                <a:cs typeface="+mj-cs"/>
              </a:rPr>
              <a:t>Step-by-Step: Use SUMIF</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7"/>
            </a:pPr>
            <a:r>
              <a:rPr lang="en-US" sz="2400" dirty="0" smtClean="0"/>
              <a:t>Click </a:t>
            </a:r>
            <a:r>
              <a:rPr lang="en-US" sz="2400" b="1" dirty="0"/>
              <a:t>OK</a:t>
            </a:r>
            <a:r>
              <a:rPr lang="en-US" sz="2400" dirty="0"/>
              <a:t> to accept the changes and close the dialog box. You see that $1,657,100 of </a:t>
            </a:r>
            <a:r>
              <a:rPr lang="en-US" sz="2400" dirty="0" err="1"/>
              <a:t>Fabrikam’s</a:t>
            </a:r>
            <a:r>
              <a:rPr lang="en-US" sz="2400" dirty="0"/>
              <a:t> December revenue came </a:t>
            </a:r>
            <a:r>
              <a:rPr lang="en-US" sz="2400" dirty="0" smtClean="0"/>
              <a:t/>
            </a:r>
            <a:br>
              <a:rPr lang="en-US" sz="2400" dirty="0" smtClean="0"/>
            </a:br>
            <a:r>
              <a:rPr lang="en-US" sz="2400" dirty="0" smtClean="0"/>
              <a:t>from </a:t>
            </a:r>
            <a:r>
              <a:rPr lang="en-US" sz="2400" dirty="0"/>
              <a:t>properties </a:t>
            </a:r>
            <a:r>
              <a:rPr lang="en-US" sz="2400" dirty="0" smtClean="0"/>
              <a:t/>
            </a:r>
            <a:br>
              <a:rPr lang="en-US" sz="2400" dirty="0" smtClean="0"/>
            </a:br>
            <a:r>
              <a:rPr lang="en-US" sz="2400" dirty="0" smtClean="0"/>
              <a:t>valued </a:t>
            </a:r>
            <a:r>
              <a:rPr lang="en-US" sz="2400" dirty="0"/>
              <a:t>in excess </a:t>
            </a:r>
            <a:r>
              <a:rPr lang="en-US" sz="2400" dirty="0" smtClean="0"/>
              <a:t/>
            </a:r>
            <a:br>
              <a:rPr lang="en-US" sz="2400" dirty="0" smtClean="0"/>
            </a:br>
            <a:r>
              <a:rPr lang="en-US" sz="2400" dirty="0" smtClean="0"/>
              <a:t>of </a:t>
            </a:r>
            <a:r>
              <a:rPr lang="en-US" sz="2400" dirty="0"/>
              <a:t>$</a:t>
            </a:r>
            <a:r>
              <a:rPr lang="en-US" sz="2400" dirty="0" smtClean="0"/>
              <a:t>200,000 (see</a:t>
            </a:r>
            <a:br>
              <a:rPr lang="en-US" sz="2400" dirty="0" smtClean="0"/>
            </a:br>
            <a:r>
              <a:rPr lang="en-US" sz="2400" dirty="0" smtClean="0"/>
              <a:t>figure).</a:t>
            </a:r>
            <a:endParaRPr 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6059" y="2492896"/>
            <a:ext cx="5218389" cy="3744268"/>
          </a:xfrm>
          <a:prstGeom prst="rect">
            <a:avLst/>
          </a:prstGeom>
        </p:spPr>
      </p:pic>
    </p:spTree>
    <p:extLst>
      <p:ext uri="{BB962C8B-B14F-4D97-AF65-F5344CB8AC3E}">
        <p14:creationId xmlns:p14="http://schemas.microsoft.com/office/powerpoint/2010/main" val="21849977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Allow Multiple Users to Edit a Workbook Simultaneously</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LAUNCH</a:t>
            </a:r>
            <a:r>
              <a:rPr lang="en-US" sz="2400" dirty="0" smtClean="0"/>
              <a:t> </a:t>
            </a:r>
            <a:r>
              <a:rPr lang="en-US" sz="2400" dirty="0"/>
              <a:t>Excel if it is not already running.</a:t>
            </a:r>
          </a:p>
          <a:p>
            <a:pPr marL="457200" indent="-457200">
              <a:buFont typeface="+mj-lt"/>
              <a:buAutoNum type="arabicPeriod"/>
            </a:pPr>
            <a:r>
              <a:rPr lang="en-US" sz="2400" b="1" dirty="0" smtClean="0"/>
              <a:t>CREATE</a:t>
            </a:r>
            <a:r>
              <a:rPr lang="en-US" sz="2400" dirty="0" smtClean="0"/>
              <a:t> </a:t>
            </a:r>
            <a:r>
              <a:rPr lang="en-US" sz="2400" dirty="0"/>
              <a:t>a new blank workbook.</a:t>
            </a:r>
          </a:p>
          <a:p>
            <a:pPr marL="457200" indent="-457200">
              <a:buFont typeface="+mj-lt"/>
              <a:buAutoNum type="arabicPeriod"/>
            </a:pPr>
            <a:r>
              <a:rPr lang="en-US" sz="2400" dirty="0" smtClean="0"/>
              <a:t>Select </a:t>
            </a:r>
            <a:r>
              <a:rPr lang="en-US" sz="2400" b="1" dirty="0"/>
              <a:t>A1:D1</a:t>
            </a:r>
            <a:r>
              <a:rPr lang="en-US" sz="2400" dirty="0"/>
              <a:t> and click </a:t>
            </a:r>
            <a:r>
              <a:rPr lang="en-US" sz="2400" b="1" dirty="0"/>
              <a:t>Merge &amp; Center </a:t>
            </a:r>
            <a:r>
              <a:rPr lang="en-US" sz="2400" dirty="0"/>
              <a:t>in the Alignment group on the Home tab.</a:t>
            </a:r>
          </a:p>
          <a:p>
            <a:pPr marL="457200" indent="-457200">
              <a:buFont typeface="+mj-lt"/>
              <a:buAutoNum type="arabicPeriod"/>
            </a:pPr>
            <a:r>
              <a:rPr lang="en-US" sz="2400" dirty="0" smtClean="0"/>
              <a:t>Key </a:t>
            </a:r>
            <a:r>
              <a:rPr lang="en-US" sz="2400" b="1" dirty="0"/>
              <a:t>Sample Drugs Dispensed </a:t>
            </a:r>
            <a:r>
              <a:rPr lang="en-US" sz="2400" dirty="0"/>
              <a:t>in the newly merged cell and press </a:t>
            </a:r>
            <a:r>
              <a:rPr lang="en-US" sz="2400" b="1" dirty="0"/>
              <a:t>Enter</a:t>
            </a:r>
            <a:r>
              <a:rPr lang="en-US" sz="2400" dirty="0"/>
              <a:t>.</a:t>
            </a:r>
          </a:p>
          <a:p>
            <a:pPr marL="457200" indent="-457200">
              <a:buFont typeface="+mj-lt"/>
              <a:buAutoNum type="arabicPeriod"/>
            </a:pPr>
            <a:r>
              <a:rPr lang="en-US" sz="2400" dirty="0" smtClean="0"/>
              <a:t>Select </a:t>
            </a:r>
            <a:r>
              <a:rPr lang="en-US" sz="2400" b="1" dirty="0"/>
              <a:t>A1</a:t>
            </a:r>
            <a:r>
              <a:rPr lang="en-US" sz="2400" dirty="0"/>
              <a:t>, click </a:t>
            </a:r>
            <a:r>
              <a:rPr lang="en-US" sz="2400" b="1" dirty="0"/>
              <a:t>Cell Styles</a:t>
            </a:r>
            <a:r>
              <a:rPr lang="en-US" sz="2400" dirty="0"/>
              <a:t>, and then click </a:t>
            </a:r>
            <a:r>
              <a:rPr lang="en-US" sz="2400" b="1" dirty="0"/>
              <a:t>Heading 1</a:t>
            </a:r>
            <a:r>
              <a:rPr lang="en-US" sz="2400" dirty="0"/>
              <a:t> in the Cell Style gallery that appears</a:t>
            </a:r>
            <a:r>
              <a:rPr lang="en-US" sz="2400" dirty="0" smtClean="0"/>
              <a:t>.</a:t>
            </a:r>
            <a:endParaRPr lang="en-US" sz="2400" dirty="0"/>
          </a:p>
        </p:txBody>
      </p:sp>
    </p:spTree>
    <p:extLst>
      <p:ext uri="{BB962C8B-B14F-4D97-AF65-F5344CB8AC3E}">
        <p14:creationId xmlns:p14="http://schemas.microsoft.com/office/powerpoint/2010/main" val="302597407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Allow Multiple Users to Edit a Workbook Simultaneously</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5"/>
            </a:pPr>
            <a:r>
              <a:rPr lang="en-US" sz="2400" dirty="0" smtClean="0"/>
              <a:t>Begin </a:t>
            </a:r>
            <a:r>
              <a:rPr lang="en-US" sz="2400" dirty="0"/>
              <a:t>in cell A3 and enter the following data.</a:t>
            </a:r>
          </a:p>
          <a:p>
            <a:r>
              <a:rPr lang="en-US" sz="2400" dirty="0"/>
              <a:t>	</a:t>
            </a:r>
            <a:r>
              <a:rPr lang="en-US" sz="2000" dirty="0"/>
              <a:t>Medical Assistant	</a:t>
            </a:r>
            <a:r>
              <a:rPr lang="en-US" sz="2000" dirty="0" smtClean="0"/>
              <a:t>Drug</a:t>
            </a:r>
            <a:r>
              <a:rPr lang="en-US" sz="2000" dirty="0"/>
              <a:t>		Patient</a:t>
            </a:r>
          </a:p>
          <a:p>
            <a:r>
              <a:rPr lang="en-US" sz="2000" dirty="0"/>
              <a:t>	</a:t>
            </a:r>
            <a:r>
              <a:rPr lang="en-US" sz="2000" dirty="0" err="1"/>
              <a:t>Delamore</a:t>
            </a:r>
            <a:r>
              <a:rPr lang="en-US" sz="2000" dirty="0"/>
              <a:t>, Luca		</a:t>
            </a:r>
            <a:r>
              <a:rPr lang="en-US" sz="2000" dirty="0" err="1"/>
              <a:t>Cipro</a:t>
            </a:r>
            <a:r>
              <a:rPr lang="en-US" sz="2000" dirty="0"/>
              <a:t>		</a:t>
            </a:r>
            <a:r>
              <a:rPr lang="en-US" sz="2000" dirty="0" err="1"/>
              <a:t>Chor</a:t>
            </a:r>
            <a:r>
              <a:rPr lang="en-US" sz="2000" dirty="0"/>
              <a:t>, Anthony </a:t>
            </a:r>
          </a:p>
          <a:p>
            <a:r>
              <a:rPr lang="en-US" sz="2000" dirty="0"/>
              <a:t>	Hamilton, David		</a:t>
            </a:r>
            <a:r>
              <a:rPr lang="en-US" sz="2000" dirty="0" err="1"/>
              <a:t>Ketek</a:t>
            </a:r>
            <a:r>
              <a:rPr lang="en-US" sz="2000" dirty="0"/>
              <a:t>		</a:t>
            </a:r>
            <a:r>
              <a:rPr lang="en-US" sz="2000" dirty="0" err="1"/>
              <a:t>Brundage</a:t>
            </a:r>
            <a:r>
              <a:rPr lang="en-US" sz="2000" dirty="0"/>
              <a:t>, Michael</a:t>
            </a:r>
          </a:p>
          <a:p>
            <a:r>
              <a:rPr lang="en-US" sz="2000" dirty="0"/>
              <a:t>	Hoeing, </a:t>
            </a:r>
            <a:r>
              <a:rPr lang="en-US" sz="2000" dirty="0" err="1"/>
              <a:t>Helge</a:t>
            </a:r>
            <a:r>
              <a:rPr lang="en-US" sz="2000" dirty="0"/>
              <a:t>		Lipitor		Charles, Matthew</a:t>
            </a:r>
          </a:p>
          <a:p>
            <a:r>
              <a:rPr lang="en-US" sz="2000" dirty="0"/>
              <a:t>	Hamilton, David		</a:t>
            </a:r>
            <a:r>
              <a:rPr lang="en-US" sz="2000" dirty="0" err="1"/>
              <a:t>Altace</a:t>
            </a:r>
            <a:r>
              <a:rPr lang="en-US" sz="2000" dirty="0"/>
              <a:t>		Bishop, Scott</a:t>
            </a:r>
          </a:p>
          <a:p>
            <a:r>
              <a:rPr lang="en-US" sz="2000" dirty="0"/>
              <a:t>	</a:t>
            </a:r>
            <a:r>
              <a:rPr lang="en-US" sz="2000" dirty="0" err="1"/>
              <a:t>Esteves</a:t>
            </a:r>
            <a:r>
              <a:rPr lang="en-US" sz="2000" dirty="0"/>
              <a:t>, </a:t>
            </a:r>
            <a:r>
              <a:rPr lang="en-US" sz="2000" dirty="0" err="1"/>
              <a:t>Janeth</a:t>
            </a:r>
            <a:r>
              <a:rPr lang="en-US" sz="2000" dirty="0"/>
              <a:t>		</a:t>
            </a:r>
            <a:r>
              <a:rPr lang="en-US" sz="2000" dirty="0" err="1"/>
              <a:t>Zetia</a:t>
            </a:r>
            <a:r>
              <a:rPr lang="en-US" sz="2000" dirty="0"/>
              <a:t>		Anderson, Nancy</a:t>
            </a:r>
          </a:p>
          <a:p>
            <a:r>
              <a:rPr lang="en-US" sz="2000" dirty="0"/>
              <a:t>	</a:t>
            </a:r>
            <a:r>
              <a:rPr lang="en-US" sz="2000" dirty="0" err="1"/>
              <a:t>Esteves</a:t>
            </a:r>
            <a:r>
              <a:rPr lang="en-US" sz="2000" dirty="0"/>
              <a:t>, </a:t>
            </a:r>
            <a:r>
              <a:rPr lang="en-US" sz="2000" dirty="0" err="1"/>
              <a:t>Janeth</a:t>
            </a:r>
            <a:r>
              <a:rPr lang="en-US" sz="2000" dirty="0"/>
              <a:t>		</a:t>
            </a:r>
            <a:r>
              <a:rPr lang="en-US" sz="2000" dirty="0" err="1"/>
              <a:t>Cipro</a:t>
            </a:r>
            <a:r>
              <a:rPr lang="en-US" sz="2000" dirty="0"/>
              <a:t>		Coleman, Pat</a:t>
            </a:r>
          </a:p>
          <a:p>
            <a:r>
              <a:rPr lang="en-US" sz="2400" dirty="0"/>
              <a:t>	</a:t>
            </a:r>
            <a:r>
              <a:rPr lang="de-DE" sz="2000" dirty="0"/>
              <a:t>Hagens, Erin		Avelox	</a:t>
            </a:r>
            <a:r>
              <a:rPr lang="de-DE" sz="2000" dirty="0" smtClean="0"/>
              <a:t>	Nayberg</a:t>
            </a:r>
            <a:r>
              <a:rPr lang="de-DE" sz="2000" dirty="0"/>
              <a:t>, Alex</a:t>
            </a:r>
            <a:endParaRPr lang="en-US" sz="2000" dirty="0"/>
          </a:p>
          <a:p>
            <a:r>
              <a:rPr lang="de-DE" sz="2000" dirty="0"/>
              <a:t>	Hagens, Erin		Norvasc	</a:t>
            </a:r>
            <a:r>
              <a:rPr lang="de-DE" sz="2000" dirty="0" smtClean="0"/>
              <a:t>	Kleinerman</a:t>
            </a:r>
            <a:r>
              <a:rPr lang="de-DE" sz="2000" dirty="0"/>
              <a:t>, Christian</a:t>
            </a:r>
            <a:endParaRPr lang="en-US" sz="2000" dirty="0"/>
          </a:p>
          <a:p>
            <a:pPr marL="457200" indent="-457200">
              <a:buFont typeface="+mj-lt"/>
              <a:buAutoNum type="arabicPeriod" startAt="6"/>
            </a:pPr>
            <a:r>
              <a:rPr lang="en-US" sz="2400" dirty="0" smtClean="0"/>
              <a:t>Click on cell D3 and key </a:t>
            </a:r>
            <a:r>
              <a:rPr lang="en-US" sz="2400" b="1" dirty="0" smtClean="0"/>
              <a:t>Date</a:t>
            </a:r>
            <a:r>
              <a:rPr lang="en-US" sz="2400" dirty="0" smtClean="0"/>
              <a:t>. In </a:t>
            </a:r>
            <a:r>
              <a:rPr lang="en-US" sz="2400" dirty="0"/>
              <a:t>the Date column, apply today’s date to all the above records</a:t>
            </a:r>
            <a:r>
              <a:rPr lang="en-US" sz="2400" dirty="0" smtClean="0"/>
              <a:t>.</a:t>
            </a:r>
            <a:endParaRPr lang="en-US" sz="2400" dirty="0"/>
          </a:p>
        </p:txBody>
      </p:sp>
    </p:spTree>
    <p:extLst>
      <p:ext uri="{BB962C8B-B14F-4D97-AF65-F5344CB8AC3E}">
        <p14:creationId xmlns:p14="http://schemas.microsoft.com/office/powerpoint/2010/main" val="1567993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Allow Multiple Users to Edit a Workbook Simultaneously</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7"/>
            </a:pPr>
            <a:r>
              <a:rPr lang="en-US" sz="2400" dirty="0" smtClean="0"/>
              <a:t>Select </a:t>
            </a:r>
            <a:r>
              <a:rPr lang="en-US" sz="2400" b="1" dirty="0"/>
              <a:t>A3:D3</a:t>
            </a:r>
            <a:r>
              <a:rPr lang="en-US" sz="2400" dirty="0"/>
              <a:t> and apply the </a:t>
            </a:r>
            <a:r>
              <a:rPr lang="en-US" sz="2400" b="1" dirty="0"/>
              <a:t>Heading 3</a:t>
            </a:r>
            <a:r>
              <a:rPr lang="en-US" sz="2400" dirty="0"/>
              <a:t> style.</a:t>
            </a:r>
          </a:p>
          <a:p>
            <a:pPr marL="457200" indent="-457200">
              <a:buFont typeface="+mj-lt"/>
              <a:buAutoNum type="arabicPeriod" startAt="7"/>
            </a:pPr>
            <a:r>
              <a:rPr lang="en-US" sz="2400" b="1" dirty="0" smtClean="0"/>
              <a:t>SAVE</a:t>
            </a:r>
            <a:r>
              <a:rPr lang="en-US" sz="2400" dirty="0" smtClean="0"/>
              <a:t> </a:t>
            </a:r>
            <a:r>
              <a:rPr lang="en-US" sz="2400" dirty="0"/>
              <a:t>the workbook as </a:t>
            </a:r>
            <a:r>
              <a:rPr lang="en-US" sz="2400" b="1" i="1" dirty="0"/>
              <a:t>Sample Medications</a:t>
            </a:r>
            <a:r>
              <a:rPr lang="en-US" sz="2400" dirty="0"/>
              <a:t>.</a:t>
            </a:r>
          </a:p>
          <a:p>
            <a:pPr marL="457200" indent="-457200">
              <a:buFont typeface="+mj-lt"/>
              <a:buAutoNum type="arabicPeriod" startAt="7"/>
            </a:pPr>
            <a:r>
              <a:rPr lang="en-US" sz="2400" dirty="0" smtClean="0"/>
              <a:t>Click </a:t>
            </a:r>
            <a:r>
              <a:rPr lang="en-US" sz="2400" dirty="0"/>
              <a:t>the Review tab, then click </a:t>
            </a:r>
            <a:r>
              <a:rPr lang="en-US" sz="2400" b="1" dirty="0"/>
              <a:t>Share Workbook </a:t>
            </a:r>
            <a:r>
              <a:rPr lang="en-US" sz="2400" dirty="0"/>
              <a:t>in the Changes group.</a:t>
            </a:r>
          </a:p>
          <a:p>
            <a:pPr marL="457200" indent="-457200">
              <a:buFont typeface="+mj-lt"/>
              <a:buAutoNum type="arabicPeriod" startAt="7"/>
            </a:pPr>
            <a:r>
              <a:rPr lang="en-US" sz="2400" dirty="0" smtClean="0"/>
              <a:t>In </a:t>
            </a:r>
            <a:r>
              <a:rPr lang="en-US" sz="2400" dirty="0"/>
              <a:t>the </a:t>
            </a:r>
            <a:r>
              <a:rPr lang="en-US" sz="2400" i="1" dirty="0"/>
              <a:t>Share Workbook</a:t>
            </a:r>
            <a:r>
              <a:rPr lang="en-US" sz="2400" dirty="0"/>
              <a:t> dialog box, click </a:t>
            </a:r>
            <a:r>
              <a:rPr lang="en-US" sz="2400" b="1" dirty="0"/>
              <a:t>Allow changes by more than one user at the same time</a:t>
            </a:r>
            <a:r>
              <a:rPr lang="en-US" sz="2400" dirty="0"/>
              <a:t>. </a:t>
            </a:r>
            <a:r>
              <a:rPr lang="en-US" sz="2400" b="1" dirty="0"/>
              <a:t>This also allows workbook merging</a:t>
            </a:r>
            <a:r>
              <a:rPr lang="en-US" sz="2400" dirty="0"/>
              <a:t>. Your identification will appear in the </a:t>
            </a:r>
            <a:r>
              <a:rPr lang="en-US" sz="2400" i="1" dirty="0"/>
              <a:t>Who has this workbook open now</a:t>
            </a:r>
            <a:r>
              <a:rPr lang="en-US" sz="2400" dirty="0"/>
              <a:t> </a:t>
            </a:r>
            <a:r>
              <a:rPr lang="en-US" sz="2400" dirty="0" smtClean="0"/>
              <a:t>box. Click </a:t>
            </a:r>
            <a:r>
              <a:rPr lang="en-US" sz="2400" b="1" dirty="0"/>
              <a:t>OK</a:t>
            </a:r>
            <a:r>
              <a:rPr lang="en-US" sz="2400" dirty="0" smtClean="0"/>
              <a:t>.</a:t>
            </a:r>
            <a:endParaRPr lang="en-US" sz="2400" dirty="0"/>
          </a:p>
        </p:txBody>
      </p:sp>
    </p:spTree>
    <p:extLst>
      <p:ext uri="{BB962C8B-B14F-4D97-AF65-F5344CB8AC3E}">
        <p14:creationId xmlns:p14="http://schemas.microsoft.com/office/powerpoint/2010/main" val="363596684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Allow Multiple Users to Edit a Workbook Simultaneously</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11"/>
            </a:pPr>
            <a:r>
              <a:rPr lang="en-US" sz="2400" dirty="0" smtClean="0"/>
              <a:t>Click </a:t>
            </a:r>
            <a:r>
              <a:rPr lang="en-US" sz="2400" b="1" dirty="0"/>
              <a:t>OK</a:t>
            </a:r>
            <a:r>
              <a:rPr lang="en-US" sz="2400" dirty="0"/>
              <a:t> when the dialog box shown </a:t>
            </a:r>
            <a:r>
              <a:rPr lang="en-US" sz="2400" dirty="0" smtClean="0"/>
              <a:t>here opens.</a:t>
            </a:r>
          </a:p>
          <a:p>
            <a:pPr marL="457200" indent="-457200">
              <a:buFont typeface="+mj-lt"/>
              <a:buAutoNum type="arabicPeriod" startAt="11"/>
            </a:pPr>
            <a:endParaRPr lang="en-US" sz="2400" dirty="0"/>
          </a:p>
          <a:p>
            <a:pPr marL="457200" indent="-457200">
              <a:buFont typeface="+mj-lt"/>
              <a:buAutoNum type="arabicPeriod" startAt="11"/>
            </a:pPr>
            <a:endParaRPr lang="en-US" sz="2400" dirty="0" smtClean="0"/>
          </a:p>
          <a:p>
            <a:pPr marL="457200" indent="-457200">
              <a:buFont typeface="+mj-lt"/>
              <a:buAutoNum type="arabicPeriod" startAt="11"/>
            </a:pPr>
            <a:endParaRPr lang="en-US" sz="2400" dirty="0"/>
          </a:p>
          <a:p>
            <a:pPr marL="457200" indent="-457200">
              <a:buFont typeface="+mj-lt"/>
              <a:buAutoNum type="arabicPeriod" startAt="12"/>
            </a:pPr>
            <a:r>
              <a:rPr lang="en-US" sz="2400" dirty="0" smtClean="0"/>
              <a:t>Click </a:t>
            </a:r>
            <a:r>
              <a:rPr lang="en-US" sz="2400" b="1" dirty="0"/>
              <a:t>Protect</a:t>
            </a:r>
            <a:r>
              <a:rPr lang="en-US" sz="2400" dirty="0"/>
              <a:t> </a:t>
            </a:r>
            <a:r>
              <a:rPr lang="en-US" sz="2400" b="1" dirty="0"/>
              <a:t>Shared</a:t>
            </a:r>
            <a:r>
              <a:rPr lang="en-US" sz="2400" dirty="0"/>
              <a:t> </a:t>
            </a:r>
            <a:r>
              <a:rPr lang="en-US" sz="2400" b="1" dirty="0"/>
              <a:t>Workbook</a:t>
            </a:r>
            <a:r>
              <a:rPr lang="en-US" sz="2400" dirty="0"/>
              <a:t> in the Changes group. Select the Sharing with track changes check box in the </a:t>
            </a:r>
            <a:r>
              <a:rPr lang="en-US" sz="2400" i="1" dirty="0"/>
              <a:t>Protect Shared Workbook</a:t>
            </a:r>
            <a:r>
              <a:rPr lang="en-US" sz="2400" dirty="0"/>
              <a:t> dialog box. Click </a:t>
            </a:r>
            <a:r>
              <a:rPr lang="en-US" sz="2400" b="1" dirty="0"/>
              <a:t>OK</a:t>
            </a:r>
            <a:r>
              <a:rPr lang="en-US" sz="2400" dirty="0"/>
              <a:t>.</a:t>
            </a:r>
          </a:p>
          <a:p>
            <a:pPr marL="457200" indent="-457200">
              <a:buFont typeface="+mj-lt"/>
              <a:buAutoNum type="arabicPeriod" startAt="12"/>
            </a:pPr>
            <a:r>
              <a:rPr lang="en-US" sz="2400" dirty="0" smtClean="0"/>
              <a:t>Notice </a:t>
            </a:r>
            <a:r>
              <a:rPr lang="en-US" sz="2400" dirty="0"/>
              <a:t>that [</a:t>
            </a:r>
            <a:r>
              <a:rPr lang="en-US" sz="2400" i="1" dirty="0"/>
              <a:t>Shared</a:t>
            </a:r>
            <a:r>
              <a:rPr lang="en-US" sz="2400" dirty="0"/>
              <a:t>] appears in the title bar. </a:t>
            </a:r>
          </a:p>
          <a:p>
            <a:r>
              <a:rPr lang="en-US" sz="2400" b="1" dirty="0"/>
              <a:t>SAVE</a:t>
            </a:r>
            <a:r>
              <a:rPr lang="en-US" sz="2400" dirty="0"/>
              <a:t> and </a:t>
            </a:r>
            <a:r>
              <a:rPr lang="en-US" sz="2400" b="1" dirty="0"/>
              <a:t>CLOSE</a:t>
            </a:r>
            <a:r>
              <a:rPr lang="en-US" sz="2400" dirty="0"/>
              <a:t> the workbook.</a:t>
            </a:r>
          </a:p>
          <a:p>
            <a:r>
              <a:rPr lang="en-US" sz="2400" b="1" dirty="0"/>
              <a:t>LEAVE</a:t>
            </a:r>
            <a:r>
              <a:rPr lang="en-US" sz="2400" dirty="0"/>
              <a:t> Excel open to use in the next exercise.</a:t>
            </a:r>
          </a:p>
          <a:p>
            <a:endParaRPr 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9843" y="2172924"/>
            <a:ext cx="4124325" cy="1190625"/>
          </a:xfrm>
          <a:prstGeom prst="rect">
            <a:avLst/>
          </a:prstGeom>
        </p:spPr>
      </p:pic>
    </p:spTree>
    <p:extLst>
      <p:ext uri="{BB962C8B-B14F-4D97-AF65-F5344CB8AC3E}">
        <p14:creationId xmlns:p14="http://schemas.microsoft.com/office/powerpoint/2010/main" val="9957694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Using the Document Inspector</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Before </a:t>
            </a:r>
            <a:r>
              <a:rPr lang="en-US" sz="2400" dirty="0"/>
              <a:t>you share an important document with colleagues or individuals outside your organization, you should always spell check, proofread, and review the contents to ensure that everything is correct and the document does not contain anything you </a:t>
            </a:r>
            <a:r>
              <a:rPr lang="en-US" sz="2400" b="1" i="1" dirty="0"/>
              <a:t>do not</a:t>
            </a:r>
            <a:r>
              <a:rPr lang="en-US" sz="2400" dirty="0"/>
              <a:t> want to share with others</a:t>
            </a:r>
            <a:r>
              <a:rPr lang="en-US" sz="2400" dirty="0" smtClean="0"/>
              <a:t>.</a:t>
            </a:r>
          </a:p>
          <a:p>
            <a:r>
              <a:rPr lang="en-US" sz="2400" dirty="0" smtClean="0"/>
              <a:t>You </a:t>
            </a:r>
            <a:r>
              <a:rPr lang="en-US" sz="2400" dirty="0"/>
              <a:t>should also review the document for hidden data or personal information that might be stored in the workbook or in the document properties. </a:t>
            </a:r>
            <a:endParaRPr lang="en-US" sz="2400" dirty="0" smtClean="0"/>
          </a:p>
          <a:p>
            <a:r>
              <a:rPr lang="en-US" sz="2400" dirty="0" smtClean="0"/>
              <a:t>In </a:t>
            </a:r>
            <a:r>
              <a:rPr lang="en-US" sz="2400" dirty="0"/>
              <a:t>Excel, the Document Inspector displays several different Inspectors that enable you to find and remove hidden data and personal information that is specific to Excel workbooks</a:t>
            </a:r>
            <a:r>
              <a:rPr lang="en-US" sz="2400" dirty="0" smtClean="0"/>
              <a:t>.</a:t>
            </a:r>
            <a:endParaRPr lang="en-US" sz="2400" dirty="0"/>
          </a:p>
        </p:txBody>
      </p:sp>
    </p:spTree>
    <p:extLst>
      <p:ext uri="{BB962C8B-B14F-4D97-AF65-F5344CB8AC3E}">
        <p14:creationId xmlns:p14="http://schemas.microsoft.com/office/powerpoint/2010/main" val="61808084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Using the Document Inspector</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Document </a:t>
            </a:r>
            <a:r>
              <a:rPr lang="en-US" sz="2400" dirty="0"/>
              <a:t>Inspector will also locate custom XML data, hidden worksheets, and invisible content.</a:t>
            </a:r>
          </a:p>
          <a:p>
            <a:r>
              <a:rPr lang="en-US" sz="2400" dirty="0"/>
              <a:t>Several types of hidden data and personal information can be saved in an Excel workbook. </a:t>
            </a:r>
            <a:endParaRPr lang="en-US" sz="2400" dirty="0" smtClean="0"/>
          </a:p>
          <a:p>
            <a:r>
              <a:rPr lang="en-US" sz="2400" dirty="0" smtClean="0"/>
              <a:t>This </a:t>
            </a:r>
            <a:r>
              <a:rPr lang="en-US" sz="2400" dirty="0"/>
              <a:t>information might not be immediately visible when you view the document, but it still may be possible for others to view or retrieve the information. This information includes the following:</a:t>
            </a:r>
          </a:p>
          <a:p>
            <a:pPr lvl="1"/>
            <a:r>
              <a:rPr lang="en-US" sz="2200" b="1" dirty="0"/>
              <a:t>Comments and annotations: </a:t>
            </a:r>
            <a:r>
              <a:rPr lang="en-US" sz="2200" dirty="0"/>
              <a:t>This information would enable other people to see the names of people who worked on your workbook, their comments, and changes that were made to the workbook</a:t>
            </a:r>
            <a:r>
              <a:rPr lang="en-US" sz="2200" dirty="0" smtClean="0"/>
              <a:t>.</a:t>
            </a:r>
            <a:endParaRPr lang="en-US" sz="2400" dirty="0"/>
          </a:p>
        </p:txBody>
      </p:sp>
    </p:spTree>
    <p:extLst>
      <p:ext uri="{BB962C8B-B14F-4D97-AF65-F5344CB8AC3E}">
        <p14:creationId xmlns:p14="http://schemas.microsoft.com/office/powerpoint/2010/main" val="38130920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Using the Document Inspector</a:t>
            </a:r>
          </a:p>
        </p:txBody>
      </p:sp>
      <p:sp>
        <p:nvSpPr>
          <p:cNvPr id="21506" name="Rectangle 3"/>
          <p:cNvSpPr>
            <a:spLocks noGrp="1" noChangeArrowheads="1"/>
          </p:cNvSpPr>
          <p:nvPr>
            <p:ph type="body" idx="1"/>
          </p:nvPr>
        </p:nvSpPr>
        <p:spPr>
          <a:xfrm>
            <a:off x="457200" y="1600200"/>
            <a:ext cx="8229600" cy="4876800"/>
          </a:xfrm>
        </p:spPr>
        <p:txBody>
          <a:bodyPr/>
          <a:lstStyle/>
          <a:p>
            <a:pPr lvl="1"/>
            <a:r>
              <a:rPr lang="en-US" sz="2200" b="1" dirty="0" smtClean="0"/>
              <a:t>Document </a:t>
            </a:r>
            <a:r>
              <a:rPr lang="en-US" sz="2200" b="1" dirty="0"/>
              <a:t>properties and personal information:</a:t>
            </a:r>
            <a:r>
              <a:rPr lang="en-US" sz="2200" dirty="0"/>
              <a:t> Document properties include the author, subject, and title, as well as the name of the person who most recently saved the workbook and the date the workbook was created.</a:t>
            </a:r>
          </a:p>
          <a:p>
            <a:pPr lvl="1"/>
            <a:r>
              <a:rPr lang="en-US" sz="2200" b="1" dirty="0"/>
              <a:t>Headers and footers</a:t>
            </a:r>
            <a:r>
              <a:rPr lang="en-US" sz="2200" dirty="0"/>
              <a:t>: Headers and footers may include the author’s name, the date the file was created, etc.</a:t>
            </a:r>
          </a:p>
          <a:p>
            <a:pPr lvl="1"/>
            <a:r>
              <a:rPr lang="en-US" sz="2200" b="1" dirty="0"/>
              <a:t>Hidden rows, columns, and worksheets</a:t>
            </a:r>
            <a:r>
              <a:rPr lang="en-US" sz="2200" dirty="0"/>
              <a:t>: Columns D and E were hidden in the SSN worksheet to protect salary data. Before removing hidden rows or columns, be sure that their removal will not change calculations in your worksheet.</a:t>
            </a:r>
          </a:p>
          <a:p>
            <a:endParaRPr lang="en-US" sz="2400" dirty="0"/>
          </a:p>
        </p:txBody>
      </p:sp>
    </p:spTree>
    <p:extLst>
      <p:ext uri="{BB962C8B-B14F-4D97-AF65-F5344CB8AC3E}">
        <p14:creationId xmlns:p14="http://schemas.microsoft.com/office/powerpoint/2010/main" val="390423396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Use the Document Inspector</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OPEN</a:t>
            </a:r>
            <a:r>
              <a:rPr lang="en-US" sz="2400" dirty="0" smtClean="0"/>
              <a:t> </a:t>
            </a:r>
            <a:r>
              <a:rPr lang="en-US" sz="2400" b="1" i="1" dirty="0"/>
              <a:t>Employee ID</a:t>
            </a:r>
            <a:r>
              <a:rPr lang="en-US" sz="2400" dirty="0"/>
              <a:t> from the data files for this </a:t>
            </a:r>
            <a:r>
              <a:rPr lang="en-US" sz="2400" dirty="0" smtClean="0"/>
              <a:t>lesson.</a:t>
            </a:r>
            <a:endParaRPr lang="en-US" sz="2400" dirty="0"/>
          </a:p>
          <a:p>
            <a:pPr marL="457200" indent="-457200">
              <a:buFont typeface="+mj-lt"/>
              <a:buAutoNum type="arabicPeriod"/>
            </a:pPr>
            <a:r>
              <a:rPr lang="en-US" sz="2400" dirty="0" smtClean="0"/>
              <a:t>Click </a:t>
            </a:r>
            <a:r>
              <a:rPr lang="en-US" sz="2400" dirty="0"/>
              <a:t>the File tab, click </a:t>
            </a:r>
            <a:r>
              <a:rPr lang="en-US" sz="2400" b="1" dirty="0"/>
              <a:t>Save As</a:t>
            </a:r>
            <a:r>
              <a:rPr lang="en-US" sz="2400" dirty="0"/>
              <a:t>, and key </a:t>
            </a:r>
            <a:r>
              <a:rPr lang="en-US" sz="2400" b="1" dirty="0"/>
              <a:t>Employee ID Copy </a:t>
            </a:r>
            <a:r>
              <a:rPr lang="en-US" sz="2400" dirty="0"/>
              <a:t>in the File name box to save a copy of the workbook. Click the </a:t>
            </a:r>
            <a:r>
              <a:rPr lang="en-US" sz="2400" b="1" dirty="0"/>
              <a:t>Save </a:t>
            </a:r>
            <a:r>
              <a:rPr lang="en-US" sz="2400" dirty="0"/>
              <a:t>button.</a:t>
            </a:r>
          </a:p>
          <a:p>
            <a:pPr marL="457200" indent="-457200">
              <a:buFont typeface="+mj-lt"/>
              <a:buAutoNum type="arabicPeriod"/>
            </a:pPr>
            <a:r>
              <a:rPr lang="en-US" sz="2400" dirty="0" smtClean="0"/>
              <a:t>In </a:t>
            </a:r>
            <a:r>
              <a:rPr lang="en-US" sz="2400" dirty="0"/>
              <a:t>the copy of your original workbook, click the File tab. Then, with Info clicked, click the </a:t>
            </a:r>
            <a:r>
              <a:rPr lang="en-US" sz="2400" b="1" dirty="0"/>
              <a:t>Check for Issues </a:t>
            </a:r>
            <a:r>
              <a:rPr lang="en-US" sz="2400" dirty="0"/>
              <a:t>button in the middle pane of the Backstage view window. Next, click </a:t>
            </a:r>
            <a:r>
              <a:rPr lang="en-US" sz="2400" b="1" dirty="0"/>
              <a:t>Inspect</a:t>
            </a:r>
            <a:r>
              <a:rPr lang="en-US" sz="2400" dirty="0"/>
              <a:t> </a:t>
            </a:r>
            <a:r>
              <a:rPr lang="en-US" sz="2400" b="1" dirty="0"/>
              <a:t>Document</a:t>
            </a:r>
            <a:r>
              <a:rPr lang="en-US" sz="2400" dirty="0"/>
              <a:t>. The </a:t>
            </a:r>
            <a:r>
              <a:rPr lang="en-US" sz="2400" i="1" dirty="0"/>
              <a:t>Document Inspector</a:t>
            </a:r>
            <a:r>
              <a:rPr lang="en-US" sz="2400" dirty="0"/>
              <a:t> dialog box opens, as shown in </a:t>
            </a:r>
            <a:r>
              <a:rPr lang="en-US" sz="2400" dirty="0" smtClean="0"/>
              <a:t>the figure on the next slide.</a:t>
            </a:r>
            <a:endParaRPr lang="en-US" sz="2400" dirty="0"/>
          </a:p>
        </p:txBody>
      </p:sp>
    </p:spTree>
    <p:extLst>
      <p:ext uri="{BB962C8B-B14F-4D97-AF65-F5344CB8AC3E}">
        <p14:creationId xmlns:p14="http://schemas.microsoft.com/office/powerpoint/2010/main" val="166620415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Use the Document Inspector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1628800"/>
            <a:ext cx="5832648" cy="4699688"/>
          </a:xfrm>
          <a:prstGeom prst="rect">
            <a:avLst/>
          </a:prstGeom>
        </p:spPr>
      </p:pic>
    </p:spTree>
    <p:extLst>
      <p:ext uri="{BB962C8B-B14F-4D97-AF65-F5344CB8AC3E}">
        <p14:creationId xmlns:p14="http://schemas.microsoft.com/office/powerpoint/2010/main" val="131299079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Use the Document Inspector</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3"/>
            </a:pPr>
            <a:r>
              <a:rPr lang="en-US" sz="2400" dirty="0" smtClean="0"/>
              <a:t>Click </a:t>
            </a:r>
            <a:r>
              <a:rPr lang="en-US" sz="2400" b="1" dirty="0"/>
              <a:t>Inspect</a:t>
            </a:r>
            <a:r>
              <a:rPr lang="en-US" sz="2400" dirty="0"/>
              <a:t>. The Document Inspector results shown in Figure 9-27 are returned.</a:t>
            </a:r>
          </a:p>
          <a:p>
            <a:pPr marL="457200" indent="-457200">
              <a:buFont typeface="+mj-lt"/>
              <a:buAutoNum type="arabicPeriod" startAt="3"/>
            </a:pPr>
            <a:r>
              <a:rPr lang="en-US" sz="2400" dirty="0" smtClean="0"/>
              <a:t>Click </a:t>
            </a:r>
            <a:r>
              <a:rPr lang="en-US" sz="2400" b="1" dirty="0"/>
              <a:t>Remove All </a:t>
            </a:r>
            <a:r>
              <a:rPr lang="en-US" sz="2400" dirty="0"/>
              <a:t>for Comments and Annotations.</a:t>
            </a:r>
          </a:p>
          <a:p>
            <a:pPr marL="457200" indent="-457200">
              <a:buFont typeface="+mj-lt"/>
              <a:buAutoNum type="arabicPeriod" startAt="5"/>
            </a:pPr>
            <a:r>
              <a:rPr lang="en-US" sz="2400" dirty="0" smtClean="0"/>
              <a:t>Click </a:t>
            </a:r>
            <a:r>
              <a:rPr lang="en-US" sz="2400" b="1" dirty="0"/>
              <a:t>Remove All </a:t>
            </a:r>
            <a:r>
              <a:rPr lang="en-US" sz="2400" dirty="0"/>
              <a:t>for Document Properties and Personal Information.</a:t>
            </a:r>
          </a:p>
          <a:p>
            <a:pPr marL="457200" indent="-457200">
              <a:buFont typeface="+mj-lt"/>
              <a:buAutoNum type="arabicPeriod" startAt="5"/>
            </a:pPr>
            <a:r>
              <a:rPr lang="en-US" sz="2400" dirty="0" smtClean="0"/>
              <a:t>Click </a:t>
            </a:r>
            <a:r>
              <a:rPr lang="en-US" sz="2400" b="1" dirty="0"/>
              <a:t>Remove All </a:t>
            </a:r>
            <a:r>
              <a:rPr lang="en-US" sz="2400" dirty="0"/>
              <a:t>for Hidden Rows and </a:t>
            </a:r>
            <a:r>
              <a:rPr lang="en-US" sz="2400" dirty="0" smtClean="0"/>
              <a:t>Columns. </a:t>
            </a:r>
            <a:r>
              <a:rPr lang="en-US" sz="2400" dirty="0"/>
              <a:t>Headers and Footers should be the only hidden item </a:t>
            </a:r>
            <a:r>
              <a:rPr lang="en-US" sz="2400" dirty="0" smtClean="0"/>
              <a:t>remaining </a:t>
            </a:r>
            <a:r>
              <a:rPr lang="en-US" sz="2400" dirty="0"/>
              <a:t>(as shown in the figure on the next slide)</a:t>
            </a:r>
            <a:r>
              <a:rPr lang="en-US" sz="2400" dirty="0" smtClean="0"/>
              <a:t>. </a:t>
            </a:r>
            <a:r>
              <a:rPr lang="en-US" sz="2400" dirty="0"/>
              <a:t>Click the </a:t>
            </a:r>
            <a:r>
              <a:rPr lang="en-US" sz="2400" b="1" dirty="0"/>
              <a:t>Close</a:t>
            </a:r>
            <a:r>
              <a:rPr lang="en-US" sz="2400" dirty="0"/>
              <a:t> button to close the Document Inspector results dialog box.</a:t>
            </a:r>
          </a:p>
          <a:p>
            <a:endParaRPr lang="en-US" sz="2400" dirty="0"/>
          </a:p>
        </p:txBody>
      </p:sp>
    </p:spTree>
    <p:extLst>
      <p:ext uri="{BB962C8B-B14F-4D97-AF65-F5344CB8AC3E}">
        <p14:creationId xmlns:p14="http://schemas.microsoft.com/office/powerpoint/2010/main" val="1351463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dirty="0" smtClean="0">
                <a:ea typeface="+mj-ea"/>
                <a:cs typeface="+mj-cs"/>
              </a:rPr>
              <a:t>Step-by-Step: Use SUMIF</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8"/>
            </a:pPr>
            <a:r>
              <a:rPr lang="en-US" sz="2400" dirty="0" smtClean="0"/>
              <a:t>Select </a:t>
            </a:r>
            <a:r>
              <a:rPr lang="en-US" sz="2400" dirty="0"/>
              <a:t>cell </a:t>
            </a:r>
            <a:r>
              <a:rPr lang="en-US" sz="2400" b="1" dirty="0"/>
              <a:t>C21</a:t>
            </a:r>
            <a:r>
              <a:rPr lang="en-US" sz="2400" dirty="0"/>
              <a:t>, click </a:t>
            </a:r>
            <a:r>
              <a:rPr lang="en-US" sz="2400" b="1" dirty="0"/>
              <a:t>Recently Used </a:t>
            </a:r>
            <a:r>
              <a:rPr lang="en-US" sz="2400" dirty="0"/>
              <a:t>in the Function Library group, and click SUMIF to once again open the Function Arguments dialog box. The insertion point should be in the Range box.</a:t>
            </a:r>
          </a:p>
          <a:p>
            <a:pPr marL="457200" indent="-457200">
              <a:buFont typeface="+mj-lt"/>
              <a:buAutoNum type="arabicPeriod" startAt="9"/>
            </a:pPr>
            <a:r>
              <a:rPr lang="en-US" sz="2400" dirty="0" smtClean="0"/>
              <a:t>Select </a:t>
            </a:r>
            <a:r>
              <a:rPr lang="en-US" sz="2400" b="1" dirty="0"/>
              <a:t>E5:E16</a:t>
            </a:r>
            <a:r>
              <a:rPr lang="en-US" sz="2400" dirty="0"/>
              <a:t> in the Range field. The selected range is automatically entered into the text box. Press </a:t>
            </a:r>
            <a:r>
              <a:rPr lang="en-US" sz="2400" b="1" dirty="0"/>
              <a:t>Tab</a:t>
            </a:r>
            <a:r>
              <a:rPr lang="en-US" sz="2400" dirty="0"/>
              <a:t>.</a:t>
            </a:r>
          </a:p>
          <a:p>
            <a:pPr marL="457200" indent="-457200">
              <a:buFont typeface="+mj-lt"/>
              <a:buAutoNum type="arabicPeriod" startAt="9"/>
            </a:pPr>
            <a:r>
              <a:rPr lang="en-US" sz="2400" dirty="0" smtClean="0"/>
              <a:t>Key </a:t>
            </a:r>
            <a:r>
              <a:rPr lang="en-US" sz="2400" b="1" dirty="0"/>
              <a:t>&lt;3%</a:t>
            </a:r>
            <a:r>
              <a:rPr lang="en-US" sz="2400" dirty="0"/>
              <a:t> in the Criteria box and press </a:t>
            </a:r>
            <a:r>
              <a:rPr lang="en-US" sz="2400" b="1" dirty="0"/>
              <a:t>Tab</a:t>
            </a:r>
            <a:r>
              <a:rPr lang="en-US" sz="2400" dirty="0"/>
              <a:t>. You are entering the criteria to calculate all values less than 3%.</a:t>
            </a:r>
          </a:p>
          <a:p>
            <a:pPr marL="457200" indent="-457200">
              <a:buFont typeface="+mj-lt"/>
              <a:buAutoNum type="arabicPeriod" startAt="9"/>
            </a:pPr>
            <a:r>
              <a:rPr lang="en-US" sz="2400" dirty="0" smtClean="0"/>
              <a:t>Select </a:t>
            </a:r>
            <a:r>
              <a:rPr lang="en-US" sz="2400" b="1" dirty="0"/>
              <a:t>C5:C16</a:t>
            </a:r>
            <a:r>
              <a:rPr lang="en-US" sz="2400" dirty="0"/>
              <a:t> in the </a:t>
            </a:r>
            <a:r>
              <a:rPr lang="en-US" sz="2400" dirty="0" err="1"/>
              <a:t>Sum_range</a:t>
            </a:r>
            <a:r>
              <a:rPr lang="en-US" sz="2400" dirty="0"/>
              <a:t> field. Click </a:t>
            </a:r>
            <a:r>
              <a:rPr lang="en-US" sz="2400" b="1" dirty="0"/>
              <a:t>OK</a:t>
            </a:r>
            <a:r>
              <a:rPr lang="en-US" sz="2400" dirty="0"/>
              <a:t> to accept your changes and close the dialog box. Excel returns a value of $1,134,200</a:t>
            </a:r>
            <a:r>
              <a:rPr lang="en-US" sz="2400" dirty="0" smtClean="0"/>
              <a:t>.</a:t>
            </a:r>
            <a:endParaRPr lang="en-US" sz="2400" dirty="0"/>
          </a:p>
          <a:p>
            <a:endParaRPr lang="en-US" sz="2400" dirty="0"/>
          </a:p>
          <a:p>
            <a:endParaRPr lang="en-US" sz="2400" dirty="0"/>
          </a:p>
        </p:txBody>
      </p:sp>
    </p:spTree>
    <p:extLst>
      <p:ext uri="{BB962C8B-B14F-4D97-AF65-F5344CB8AC3E}">
        <p14:creationId xmlns:p14="http://schemas.microsoft.com/office/powerpoint/2010/main" val="110477482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Use the Document Inspector</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7736" y="1700808"/>
            <a:ext cx="6610350" cy="4572000"/>
          </a:xfrm>
          <a:prstGeom prst="rect">
            <a:avLst/>
          </a:prstGeom>
        </p:spPr>
      </p:pic>
    </p:spTree>
    <p:extLst>
      <p:ext uri="{BB962C8B-B14F-4D97-AF65-F5344CB8AC3E}">
        <p14:creationId xmlns:p14="http://schemas.microsoft.com/office/powerpoint/2010/main" val="241347989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dirty="0" smtClean="0">
                <a:ea typeface="+mj-ea"/>
                <a:cs typeface="+mj-cs"/>
              </a:rPr>
              <a:t>Step-by-Step: </a:t>
            </a:r>
            <a:r>
              <a:rPr lang="en-US" b="1" dirty="0"/>
              <a:t>Use the Document Inspector</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7"/>
            </a:pPr>
            <a:r>
              <a:rPr lang="en-US" sz="2400" b="1" dirty="0" smtClean="0"/>
              <a:t>SAVE</a:t>
            </a:r>
            <a:r>
              <a:rPr lang="en-US" sz="2400" dirty="0" smtClean="0"/>
              <a:t> </a:t>
            </a:r>
            <a:r>
              <a:rPr lang="en-US" sz="2400" dirty="0"/>
              <a:t>the workbook.</a:t>
            </a:r>
          </a:p>
          <a:p>
            <a:r>
              <a:rPr lang="en-US" sz="2400" b="1" dirty="0"/>
              <a:t>LEAVE</a:t>
            </a:r>
            <a:r>
              <a:rPr lang="en-US" sz="2400" dirty="0"/>
              <a:t> the workbook open to use in the next exercise</a:t>
            </a:r>
            <a:r>
              <a:rPr lang="en-US" sz="2400" dirty="0" smtClean="0"/>
              <a:t>.</a:t>
            </a:r>
          </a:p>
          <a:p>
            <a:r>
              <a:rPr lang="en-US" sz="2400" dirty="0"/>
              <a:t>When you opened the data file in this exercise, it contained hidden columns as well as other information that you didn’t want to share with others. </a:t>
            </a:r>
            <a:endParaRPr lang="en-US" sz="2400" dirty="0" smtClean="0"/>
          </a:p>
          <a:p>
            <a:r>
              <a:rPr lang="en-US" sz="2400" dirty="0" smtClean="0"/>
              <a:t>You </a:t>
            </a:r>
            <a:r>
              <a:rPr lang="en-US" sz="2400" dirty="0"/>
              <a:t>first created a copy of your original worksheet because </a:t>
            </a:r>
            <a:r>
              <a:rPr lang="en-US" sz="2400" dirty="0" smtClean="0"/>
              <a:t>it’s not always </a:t>
            </a:r>
            <a:r>
              <a:rPr lang="en-US" sz="2400" dirty="0"/>
              <a:t>possible to restore data that the Document Inspector removes. </a:t>
            </a:r>
            <a:endParaRPr lang="en-US" sz="2400" dirty="0" smtClean="0"/>
          </a:p>
          <a:p>
            <a:r>
              <a:rPr lang="en-US" sz="2400" dirty="0" smtClean="0"/>
              <a:t>So you </a:t>
            </a:r>
            <a:r>
              <a:rPr lang="en-US" sz="2400" dirty="0"/>
              <a:t>removed sensitive information from the copy; the complete data is retained in the original workbook. If the original workbook was protected, the copy will also be protected, and Read-Only will display in the title bar.</a:t>
            </a:r>
          </a:p>
          <a:p>
            <a:endParaRPr lang="en-US" sz="2400" dirty="0"/>
          </a:p>
        </p:txBody>
      </p:sp>
    </p:spTree>
    <p:extLst>
      <p:ext uri="{BB962C8B-B14F-4D97-AF65-F5344CB8AC3E}">
        <p14:creationId xmlns:p14="http://schemas.microsoft.com/office/powerpoint/2010/main" val="382490687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Signing a Workbook Digitally</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You </a:t>
            </a:r>
            <a:r>
              <a:rPr lang="en-US" sz="2400" dirty="0"/>
              <a:t>can digitally sign a document for many of the same reasons you would sign a paper document. </a:t>
            </a:r>
            <a:endParaRPr lang="en-US" sz="2400" dirty="0" smtClean="0"/>
          </a:p>
          <a:p>
            <a:r>
              <a:rPr lang="en-US" sz="2400" dirty="0" smtClean="0"/>
              <a:t>A </a:t>
            </a:r>
            <a:r>
              <a:rPr lang="en-US" sz="2400" b="1" i="1" dirty="0"/>
              <a:t>digital signature </a:t>
            </a:r>
            <a:r>
              <a:rPr lang="en-US" sz="2400" dirty="0"/>
              <a:t>is used to authenticate digital information using computer cryptography. </a:t>
            </a:r>
            <a:endParaRPr lang="en-US" sz="2400" dirty="0" smtClean="0"/>
          </a:p>
          <a:p>
            <a:r>
              <a:rPr lang="en-US" sz="2400" b="1" i="1" dirty="0" smtClean="0"/>
              <a:t>Authentication </a:t>
            </a:r>
            <a:r>
              <a:rPr lang="en-US" sz="2400" dirty="0"/>
              <a:t>refers to the process of verifying that people and products are who and what they claim to be. To digitally sign a workbook, you must have a current digital certificate</a:t>
            </a:r>
            <a:r>
              <a:rPr lang="en-US" sz="2400" dirty="0" smtClean="0"/>
              <a:t>.</a:t>
            </a:r>
          </a:p>
          <a:p>
            <a:r>
              <a:rPr lang="en-US" sz="2400" dirty="0" smtClean="0"/>
              <a:t>A </a:t>
            </a:r>
            <a:r>
              <a:rPr lang="en-US" sz="2400" b="1" i="1" dirty="0"/>
              <a:t>digital certificate </a:t>
            </a:r>
            <a:r>
              <a:rPr lang="en-US" sz="2400" dirty="0"/>
              <a:t>is a means of proving identity and authenticity. </a:t>
            </a:r>
          </a:p>
          <a:p>
            <a:r>
              <a:rPr lang="en-US" sz="2400" dirty="0" smtClean="0"/>
              <a:t>Digital </a:t>
            </a:r>
            <a:r>
              <a:rPr lang="en-US" sz="2400" dirty="0"/>
              <a:t>certificates make it possible for digital signatures to be used as a way to authenticate digital information. </a:t>
            </a:r>
            <a:endParaRPr lang="en-US" sz="2400" dirty="0" smtClean="0"/>
          </a:p>
        </p:txBody>
      </p:sp>
    </p:spTree>
    <p:extLst>
      <p:ext uri="{BB962C8B-B14F-4D97-AF65-F5344CB8AC3E}">
        <p14:creationId xmlns:p14="http://schemas.microsoft.com/office/powerpoint/2010/main" val="418132960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Signing a Workbook Digitally</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a:t>You can get a digital ID from a Microsoft partner, or you can create your own digital ID. A digital signature is not visible within a document’s contents</a:t>
            </a:r>
            <a:r>
              <a:rPr lang="en-US" sz="2400" dirty="0" smtClean="0"/>
              <a:t>.</a:t>
            </a:r>
          </a:p>
          <a:p>
            <a:r>
              <a:rPr lang="en-US" sz="2400" dirty="0"/>
              <a:t>If you plan to exchange digitally signed documents, you should obtain a digital certificate from a reputable certificate authority. A </a:t>
            </a:r>
            <a:r>
              <a:rPr lang="en-US" sz="2400" b="1" i="1" dirty="0"/>
              <a:t>certificate authority (CA) </a:t>
            </a:r>
            <a:r>
              <a:rPr lang="en-US" sz="2400" dirty="0"/>
              <a:t>is a third-party entity that issues digital certificates to be used by others, keeps track of who is assigned to a certificate, signs certificates to verify their validity, and tracks which certificates are revoked or expired. </a:t>
            </a:r>
            <a:endParaRPr lang="en-US" sz="2400" dirty="0" smtClean="0"/>
          </a:p>
          <a:p>
            <a:r>
              <a:rPr lang="en-US" sz="2400" dirty="0" smtClean="0"/>
              <a:t>Many </a:t>
            </a:r>
            <a:r>
              <a:rPr lang="en-US" sz="2400" dirty="0"/>
              <a:t>organizations issue their own certificates, as you did in the exercise on behalf of </a:t>
            </a:r>
            <a:r>
              <a:rPr lang="en-US" sz="2400" dirty="0" err="1"/>
              <a:t>Contoso</a:t>
            </a:r>
            <a:r>
              <a:rPr lang="en-US" sz="2400" dirty="0"/>
              <a:t>, Ltd</a:t>
            </a:r>
          </a:p>
        </p:txBody>
      </p:sp>
    </p:spTree>
    <p:extLst>
      <p:ext uri="{BB962C8B-B14F-4D97-AF65-F5344CB8AC3E}">
        <p14:creationId xmlns:p14="http://schemas.microsoft.com/office/powerpoint/2010/main" val="177144778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Signing a Workbook Digitally</a:t>
            </a:r>
          </a:p>
        </p:txBody>
      </p:sp>
      <p:sp>
        <p:nvSpPr>
          <p:cNvPr id="21506" name="Rectangle 3"/>
          <p:cNvSpPr>
            <a:spLocks noGrp="1" noChangeArrowheads="1"/>
          </p:cNvSpPr>
          <p:nvPr>
            <p:ph type="body" idx="1"/>
          </p:nvPr>
        </p:nvSpPr>
        <p:spPr>
          <a:xfrm>
            <a:off x="457200" y="1600200"/>
            <a:ext cx="8229600" cy="4876800"/>
          </a:xfrm>
        </p:spPr>
        <p:txBody>
          <a:bodyPr/>
          <a:lstStyle/>
          <a:p>
            <a:r>
              <a:rPr lang="en-US" sz="2200" dirty="0"/>
              <a:t>If you select the Get a digital ID from a Microsoft Partner option when you want to add a digital signature, you will be redirected to the Microsoft Office Marketplace where you can purchase a certificate.</a:t>
            </a:r>
          </a:p>
          <a:p>
            <a:r>
              <a:rPr lang="en-US" sz="2200" dirty="0"/>
              <a:t>If you </a:t>
            </a:r>
            <a:r>
              <a:rPr lang="en-US" sz="2200" dirty="0" smtClean="0"/>
              <a:t>don’t want </a:t>
            </a:r>
            <a:r>
              <a:rPr lang="en-US" sz="2200" dirty="0"/>
              <a:t>to purchase a digital certificate from a CA, you can create your own digital certificate as you did in this exercise. However, other people cannot verify the authenticity of your digital signature. It can be authenticated only on the computer on which you created the certificate.</a:t>
            </a:r>
          </a:p>
          <a:p>
            <a:r>
              <a:rPr lang="en-US" sz="2200" dirty="0"/>
              <a:t>When you review a signed document, you should look at the signature details and the certificate used to create that signature to find out if there are potential problems. When a workbook contains a signature, a Signature icon displays in the Status bar.</a:t>
            </a:r>
          </a:p>
        </p:txBody>
      </p:sp>
    </p:spTree>
    <p:extLst>
      <p:ext uri="{BB962C8B-B14F-4D97-AF65-F5344CB8AC3E}">
        <p14:creationId xmlns:p14="http://schemas.microsoft.com/office/powerpoint/2010/main" val="159482542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Sign a Workbook Digitally</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a:t>
            </a:r>
            <a:r>
              <a:rPr lang="en-US" sz="2400" dirty="0"/>
              <a:t>the workbook from the previous exercise.</a:t>
            </a:r>
          </a:p>
          <a:p>
            <a:pPr marL="457200" indent="-457200">
              <a:buFont typeface="+mj-lt"/>
              <a:buAutoNum type="arabicPeriod"/>
            </a:pPr>
            <a:r>
              <a:rPr lang="en-US" sz="2400" dirty="0" smtClean="0"/>
              <a:t>Click </a:t>
            </a:r>
            <a:r>
              <a:rPr lang="en-US" sz="2400" dirty="0"/>
              <a:t>the File tab, click </a:t>
            </a:r>
            <a:r>
              <a:rPr lang="en-US" sz="2400" b="1" dirty="0"/>
              <a:t>Info</a:t>
            </a:r>
            <a:r>
              <a:rPr lang="en-US" sz="2400" dirty="0"/>
              <a:t>, then click </a:t>
            </a:r>
            <a:r>
              <a:rPr lang="en-US" sz="2400" b="1" dirty="0"/>
              <a:t>Protect</a:t>
            </a:r>
            <a:r>
              <a:rPr lang="en-US" sz="2400" dirty="0"/>
              <a:t> </a:t>
            </a:r>
            <a:r>
              <a:rPr lang="en-US" sz="2400" b="1" dirty="0"/>
              <a:t>Workbook</a:t>
            </a:r>
            <a:r>
              <a:rPr lang="en-US" sz="2400" dirty="0"/>
              <a:t>; when the </a:t>
            </a:r>
            <a:r>
              <a:rPr lang="en-US" sz="2400" i="1" dirty="0"/>
              <a:t>Protect Workbook</a:t>
            </a:r>
            <a:r>
              <a:rPr lang="en-US" sz="2400" dirty="0"/>
              <a:t> drop-down menu appears, click </a:t>
            </a:r>
            <a:r>
              <a:rPr lang="en-US" sz="2400" b="1" dirty="0"/>
              <a:t>Add</a:t>
            </a:r>
            <a:r>
              <a:rPr lang="en-US" sz="2400" dirty="0"/>
              <a:t> </a:t>
            </a:r>
            <a:r>
              <a:rPr lang="en-US" sz="2400" b="1" dirty="0"/>
              <a:t>a Digital Signature</a:t>
            </a:r>
            <a:r>
              <a:rPr lang="en-US" sz="2400" dirty="0"/>
              <a:t>. A dialog box opens that explains digital signatures. Read the message and click </a:t>
            </a:r>
            <a:r>
              <a:rPr lang="en-US" sz="2400" b="1" dirty="0"/>
              <a:t>OK</a:t>
            </a:r>
            <a:r>
              <a:rPr lang="en-US" sz="2400" dirty="0"/>
              <a:t>. If you or your organization does not have a valid digital certificate, the </a:t>
            </a:r>
            <a:r>
              <a:rPr lang="en-US" sz="2400" i="1" dirty="0"/>
              <a:t>Get a Digital ID</a:t>
            </a:r>
            <a:r>
              <a:rPr lang="en-US" sz="2400" dirty="0"/>
              <a:t> dialog box shown </a:t>
            </a:r>
            <a:r>
              <a:rPr lang="en-US" sz="2400" dirty="0" smtClean="0"/>
              <a:t>on the next slide opens</a:t>
            </a:r>
            <a:r>
              <a:rPr lang="en-US" sz="2400" dirty="0"/>
              <a:t>.</a:t>
            </a:r>
          </a:p>
          <a:p>
            <a:pPr marL="457200" indent="-457200">
              <a:buFont typeface="+mj-lt"/>
              <a:buAutoNum type="arabicPeriod"/>
            </a:pPr>
            <a:r>
              <a:rPr lang="en-US" sz="2400" dirty="0" smtClean="0"/>
              <a:t>Click </a:t>
            </a:r>
            <a:r>
              <a:rPr lang="en-US" sz="2400" b="1" dirty="0"/>
              <a:t>OK</a:t>
            </a:r>
            <a:r>
              <a:rPr lang="en-US" sz="2400" dirty="0"/>
              <a:t>. In the </a:t>
            </a:r>
            <a:r>
              <a:rPr lang="en-US" sz="2400" i="1" dirty="0"/>
              <a:t>Get a Digital ID</a:t>
            </a:r>
            <a:r>
              <a:rPr lang="en-US" sz="2400" dirty="0"/>
              <a:t> dialog box, click </a:t>
            </a:r>
            <a:r>
              <a:rPr lang="en-US" sz="2400" b="1" dirty="0"/>
              <a:t>Create your own Digital ID</a:t>
            </a:r>
            <a:r>
              <a:rPr lang="en-US" sz="2400" dirty="0"/>
              <a:t> and click </a:t>
            </a:r>
            <a:r>
              <a:rPr lang="en-US" sz="2400" b="1" dirty="0"/>
              <a:t>OK</a:t>
            </a:r>
            <a:r>
              <a:rPr lang="en-US" sz="2400" dirty="0" smtClean="0"/>
              <a:t>.</a:t>
            </a:r>
            <a:endParaRPr lang="en-US" sz="2400" dirty="0"/>
          </a:p>
        </p:txBody>
      </p:sp>
    </p:spTree>
    <p:extLst>
      <p:ext uri="{BB962C8B-B14F-4D97-AF65-F5344CB8AC3E}">
        <p14:creationId xmlns:p14="http://schemas.microsoft.com/office/powerpoint/2010/main" val="206960425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Sign a Workbook Digitally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562" y="1772816"/>
            <a:ext cx="7000875" cy="4600575"/>
          </a:xfrm>
          <a:prstGeom prst="rect">
            <a:avLst/>
          </a:prstGeom>
        </p:spPr>
      </p:pic>
    </p:spTree>
    <p:extLst>
      <p:ext uri="{BB962C8B-B14F-4D97-AF65-F5344CB8AC3E}">
        <p14:creationId xmlns:p14="http://schemas.microsoft.com/office/powerpoint/2010/main" val="100756648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dirty="0" smtClean="0">
                <a:ea typeface="+mj-ea"/>
                <a:cs typeface="+mj-cs"/>
              </a:rPr>
              <a:t>Step-by-Step: Sign a Workbook Digitally</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3"/>
            </a:pPr>
            <a:r>
              <a:rPr lang="en-US" sz="2400" dirty="0" smtClean="0"/>
              <a:t>Enter </a:t>
            </a:r>
            <a:r>
              <a:rPr lang="en-US" sz="2400" dirty="0"/>
              <a:t>the information shown </a:t>
            </a:r>
            <a:r>
              <a:rPr lang="en-US" sz="2400" dirty="0" smtClean="0"/>
              <a:t/>
            </a:r>
            <a:br>
              <a:rPr lang="en-US" sz="2400" dirty="0" smtClean="0"/>
            </a:br>
            <a:r>
              <a:rPr lang="en-US" sz="2400" dirty="0" smtClean="0"/>
              <a:t>in this figure and </a:t>
            </a:r>
            <a:r>
              <a:rPr lang="en-US" sz="2400" dirty="0"/>
              <a:t>click </a:t>
            </a:r>
            <a:r>
              <a:rPr lang="en-US" sz="2400" b="1" dirty="0"/>
              <a:t>Create</a:t>
            </a:r>
            <a:r>
              <a:rPr lang="en-US" sz="2400" dirty="0"/>
              <a:t>.</a:t>
            </a:r>
          </a:p>
          <a:p>
            <a:pPr marL="457200" indent="-457200">
              <a:buFont typeface="+mj-lt"/>
              <a:buAutoNum type="arabicPeriod" startAt="4"/>
            </a:pPr>
            <a:r>
              <a:rPr lang="en-US" sz="2400" dirty="0" smtClean="0"/>
              <a:t>In </a:t>
            </a:r>
            <a:r>
              <a:rPr lang="en-US" sz="2400" dirty="0"/>
              <a:t>the </a:t>
            </a:r>
            <a:r>
              <a:rPr lang="en-US" sz="2400" i="1" dirty="0"/>
              <a:t>Purpose for signing this </a:t>
            </a:r>
            <a:r>
              <a:rPr lang="en-US" sz="2400" i="1" dirty="0" smtClean="0"/>
              <a:t/>
            </a:r>
            <a:br>
              <a:rPr lang="en-US" sz="2400" i="1" dirty="0" smtClean="0"/>
            </a:br>
            <a:r>
              <a:rPr lang="en-US" sz="2400" i="1" dirty="0" smtClean="0"/>
              <a:t>document </a:t>
            </a:r>
            <a:r>
              <a:rPr lang="en-US" sz="2400" dirty="0"/>
              <a:t>box that appears, key </a:t>
            </a:r>
            <a:r>
              <a:rPr lang="en-US" sz="2400" dirty="0" smtClean="0"/>
              <a:t/>
            </a:r>
            <a:br>
              <a:rPr lang="en-US" sz="2400" dirty="0" smtClean="0"/>
            </a:br>
            <a:r>
              <a:rPr lang="en-US" sz="2400" dirty="0" smtClean="0"/>
              <a:t>Transmission </a:t>
            </a:r>
            <a:r>
              <a:rPr lang="en-US" sz="2400" dirty="0"/>
              <a:t>to CPA for tax </a:t>
            </a:r>
            <a:r>
              <a:rPr lang="en-US" sz="2400" dirty="0" smtClean="0"/>
              <a:t/>
            </a:r>
            <a:br>
              <a:rPr lang="en-US" sz="2400" dirty="0" smtClean="0"/>
            </a:br>
            <a:r>
              <a:rPr lang="en-US" sz="2400" dirty="0" smtClean="0"/>
              <a:t>purposes</a:t>
            </a:r>
            <a:r>
              <a:rPr lang="en-US" sz="2400" dirty="0"/>
              <a:t>. Click </a:t>
            </a:r>
            <a:r>
              <a:rPr lang="en-US" sz="2400" b="1" dirty="0"/>
              <a:t>Sign</a:t>
            </a:r>
            <a:r>
              <a:rPr lang="en-US" sz="2400" dirty="0"/>
              <a:t>. A </a:t>
            </a:r>
            <a:r>
              <a:rPr lang="en-US" sz="2400" dirty="0" smtClean="0"/>
              <a:t>message </a:t>
            </a:r>
            <a:br>
              <a:rPr lang="en-US" sz="2400" dirty="0" smtClean="0"/>
            </a:br>
            <a:r>
              <a:rPr lang="en-US" sz="2400" dirty="0" smtClean="0"/>
              <a:t>is </a:t>
            </a:r>
            <a:r>
              <a:rPr lang="en-US" sz="2400" dirty="0"/>
              <a:t>displayed indicating </a:t>
            </a:r>
            <a:r>
              <a:rPr lang="en-US" sz="2400" dirty="0" smtClean="0"/>
              <a:t>that </a:t>
            </a:r>
            <a:r>
              <a:rPr lang="en-US" sz="2400" dirty="0"/>
              <a:t>your signature has been successfully saved with the document. If the document is changed, the signature will become invalid. Click </a:t>
            </a:r>
            <a:r>
              <a:rPr lang="en-US" sz="2400" b="1" dirty="0"/>
              <a:t>OK</a:t>
            </a:r>
            <a:r>
              <a:rPr lang="en-US" sz="2400" dirty="0" smtClean="0"/>
              <a:t>.</a:t>
            </a:r>
          </a:p>
          <a:p>
            <a:r>
              <a:rPr lang="en-US" sz="2200" dirty="0" smtClean="0"/>
              <a:t>Backstage </a:t>
            </a:r>
            <a:r>
              <a:rPr lang="en-US" sz="2200" dirty="0"/>
              <a:t>view now displays two new orange highlighted buttons in the middle of the Info screen. </a:t>
            </a:r>
            <a:r>
              <a:rPr lang="en-US" sz="2200" dirty="0" smtClean="0"/>
              <a:t>They </a:t>
            </a:r>
            <a:r>
              <a:rPr lang="en-US" sz="2200" dirty="0"/>
              <a:t>are </a:t>
            </a:r>
            <a:r>
              <a:rPr lang="en-US" sz="2200" i="1" dirty="0"/>
              <a:t>View Signatures</a:t>
            </a:r>
            <a:r>
              <a:rPr lang="en-US" sz="2200" dirty="0"/>
              <a:t> with a title of Signed Workbook and </a:t>
            </a:r>
            <a:r>
              <a:rPr lang="en-US" sz="2200" i="1" dirty="0"/>
              <a:t>Protect Workbook</a:t>
            </a:r>
            <a:r>
              <a:rPr lang="en-US" sz="2200" dirty="0"/>
              <a:t> with a title of Permissions. See </a:t>
            </a:r>
            <a:r>
              <a:rPr lang="en-US" sz="2200" dirty="0" smtClean="0"/>
              <a:t>the figure on the next slide.</a:t>
            </a:r>
            <a:endParaRPr 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9273" y="1788790"/>
            <a:ext cx="3305175" cy="2000250"/>
          </a:xfrm>
          <a:prstGeom prst="rect">
            <a:avLst/>
          </a:prstGeom>
        </p:spPr>
      </p:pic>
    </p:spTree>
    <p:extLst>
      <p:ext uri="{BB962C8B-B14F-4D97-AF65-F5344CB8AC3E}">
        <p14:creationId xmlns:p14="http://schemas.microsoft.com/office/powerpoint/2010/main" val="103687823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dirty="0" smtClean="0">
                <a:ea typeface="+mj-ea"/>
                <a:cs typeface="+mj-cs"/>
              </a:rPr>
              <a:t>Step-by-Step: Sign a Workbook Digitally</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5"/>
            </a:pPr>
            <a:r>
              <a:rPr lang="en-US" sz="2400" dirty="0" smtClean="0"/>
              <a:t>Click </a:t>
            </a:r>
            <a:r>
              <a:rPr lang="en-US" sz="2400" dirty="0"/>
              <a:t>the Home tab. </a:t>
            </a:r>
            <a:r>
              <a:rPr lang="en-US" sz="2400" dirty="0" smtClean="0"/>
              <a:t/>
            </a:r>
            <a:br>
              <a:rPr lang="en-US" sz="2400" dirty="0" smtClean="0"/>
            </a:br>
            <a:r>
              <a:rPr lang="en-US" sz="2400" dirty="0" smtClean="0"/>
              <a:t>On </a:t>
            </a:r>
            <a:r>
              <a:rPr lang="en-US" sz="2400" dirty="0"/>
              <a:t>the Status bar, in </a:t>
            </a:r>
            <a:r>
              <a:rPr lang="en-US" sz="2400" dirty="0" smtClean="0"/>
              <a:t/>
            </a:r>
            <a:br>
              <a:rPr lang="en-US" sz="2400" dirty="0" smtClean="0"/>
            </a:br>
            <a:r>
              <a:rPr lang="en-US" sz="2400" dirty="0" smtClean="0"/>
              <a:t>the bottom-left </a:t>
            </a:r>
            <a:r>
              <a:rPr lang="en-US" sz="2400" dirty="0"/>
              <a:t>corner </a:t>
            </a:r>
            <a:r>
              <a:rPr lang="en-US" sz="2400" dirty="0" smtClean="0"/>
              <a:t/>
            </a:r>
            <a:br>
              <a:rPr lang="en-US" sz="2400" dirty="0" smtClean="0"/>
            </a:br>
            <a:r>
              <a:rPr lang="en-US" sz="2400" dirty="0" smtClean="0"/>
              <a:t>of </a:t>
            </a:r>
            <a:r>
              <a:rPr lang="en-US" sz="2400" dirty="0"/>
              <a:t>the Excel window, </a:t>
            </a:r>
            <a:r>
              <a:rPr lang="en-US" sz="2400" dirty="0" smtClean="0"/>
              <a:t/>
            </a:r>
            <a:br>
              <a:rPr lang="en-US" sz="2400" dirty="0" smtClean="0"/>
            </a:br>
            <a:r>
              <a:rPr lang="en-US" sz="2400" dirty="0" smtClean="0"/>
              <a:t>point </a:t>
            </a:r>
            <a:r>
              <a:rPr lang="en-US" sz="2400" dirty="0"/>
              <a:t>to the Signature </a:t>
            </a:r>
            <a:r>
              <a:rPr lang="en-US" sz="2400" dirty="0" smtClean="0"/>
              <a:t/>
            </a:r>
            <a:br>
              <a:rPr lang="en-US" sz="2400" dirty="0" smtClean="0"/>
            </a:br>
            <a:r>
              <a:rPr lang="en-US" sz="2400" dirty="0" smtClean="0"/>
              <a:t>icon</a:t>
            </a:r>
            <a:r>
              <a:rPr lang="en-US" sz="2400" dirty="0"/>
              <a:t>. A ScreenTip </a:t>
            </a:r>
            <a:r>
              <a:rPr lang="en-US" sz="2400" dirty="0" smtClean="0"/>
              <a:t/>
            </a:r>
            <a:br>
              <a:rPr lang="en-US" sz="2400" dirty="0" smtClean="0"/>
            </a:br>
            <a:r>
              <a:rPr lang="en-US" sz="2400" dirty="0" smtClean="0"/>
              <a:t>stating </a:t>
            </a:r>
            <a:r>
              <a:rPr lang="en-US" sz="2400" i="1" dirty="0"/>
              <a:t>This document </a:t>
            </a:r>
            <a:r>
              <a:rPr lang="en-US" sz="2400" i="1" dirty="0" smtClean="0"/>
              <a:t/>
            </a:r>
            <a:br>
              <a:rPr lang="en-US" sz="2400" i="1" dirty="0" smtClean="0"/>
            </a:br>
            <a:r>
              <a:rPr lang="en-US" sz="2400" i="1" dirty="0" smtClean="0"/>
              <a:t>contains </a:t>
            </a:r>
            <a:r>
              <a:rPr lang="en-US" sz="2400" i="1" dirty="0"/>
              <a:t>signatures</a:t>
            </a:r>
            <a:r>
              <a:rPr lang="en-US" sz="2400" dirty="0"/>
              <a:t> is </a:t>
            </a:r>
            <a:r>
              <a:rPr lang="en-US" sz="2400" dirty="0" smtClean="0"/>
              <a:t/>
            </a:r>
            <a:br>
              <a:rPr lang="en-US" sz="2400" dirty="0" smtClean="0"/>
            </a:br>
            <a:r>
              <a:rPr lang="en-US" sz="2400" dirty="0" smtClean="0"/>
              <a:t>displayed.</a:t>
            </a:r>
            <a:endParaRPr lang="en-US" sz="2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6509" y="1700808"/>
            <a:ext cx="4535398" cy="4231556"/>
          </a:xfrm>
          <a:prstGeom prst="rect">
            <a:avLst/>
          </a:prstGeom>
        </p:spPr>
      </p:pic>
    </p:spTree>
    <p:extLst>
      <p:ext uri="{BB962C8B-B14F-4D97-AF65-F5344CB8AC3E}">
        <p14:creationId xmlns:p14="http://schemas.microsoft.com/office/powerpoint/2010/main" val="307704724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dirty="0" smtClean="0">
                <a:ea typeface="+mj-ea"/>
                <a:cs typeface="+mj-cs"/>
              </a:rPr>
              <a:t>Step-by-Step: Sign a Workbook Digitally</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Note </a:t>
            </a:r>
            <a:r>
              <a:rPr lang="en-US" sz="2400" dirty="0"/>
              <a:t>at the top of the </a:t>
            </a:r>
            <a:r>
              <a:rPr lang="en-US" sz="2400" dirty="0" smtClean="0"/>
              <a:t/>
            </a:r>
            <a:br>
              <a:rPr lang="en-US" sz="2400" dirty="0" smtClean="0"/>
            </a:br>
            <a:r>
              <a:rPr lang="en-US" sz="2400" dirty="0" smtClean="0"/>
              <a:t>worksheet </a:t>
            </a:r>
            <a:r>
              <a:rPr lang="en-US" sz="2400" dirty="0"/>
              <a:t>that a notice </a:t>
            </a:r>
            <a:r>
              <a:rPr lang="en-US" sz="2400" dirty="0" smtClean="0"/>
              <a:t/>
            </a:r>
            <a:br>
              <a:rPr lang="en-US" sz="2400" dirty="0" smtClean="0"/>
            </a:br>
            <a:r>
              <a:rPr lang="en-US" sz="2400" dirty="0" smtClean="0"/>
              <a:t>indicates </a:t>
            </a:r>
            <a:r>
              <a:rPr lang="en-US" sz="2400" dirty="0"/>
              <a:t>that </a:t>
            </a:r>
            <a:r>
              <a:rPr lang="en-US" sz="2400" i="1" dirty="0"/>
              <a:t>An author </a:t>
            </a:r>
            <a:r>
              <a:rPr lang="en-US" sz="2400" i="1" dirty="0" smtClean="0"/>
              <a:t/>
            </a:r>
            <a:br>
              <a:rPr lang="en-US" sz="2400" i="1" dirty="0" smtClean="0"/>
            </a:br>
            <a:r>
              <a:rPr lang="en-US" sz="2400" i="1" dirty="0" smtClean="0"/>
              <a:t>has </a:t>
            </a:r>
            <a:r>
              <a:rPr lang="en-US" sz="2400" i="1" dirty="0"/>
              <a:t>marked this </a:t>
            </a:r>
            <a:r>
              <a:rPr lang="en-US" sz="2400" i="1" dirty="0" smtClean="0"/>
              <a:t>workbook</a:t>
            </a:r>
            <a:br>
              <a:rPr lang="en-US" sz="2400" i="1" dirty="0" smtClean="0"/>
            </a:br>
            <a:r>
              <a:rPr lang="en-US" sz="2400" i="1" dirty="0" smtClean="0"/>
              <a:t>as </a:t>
            </a:r>
            <a:r>
              <a:rPr lang="en-US" sz="2400" i="1" dirty="0"/>
              <a:t>final to discourage </a:t>
            </a:r>
            <a:r>
              <a:rPr lang="en-US" sz="2400" i="1" dirty="0" smtClean="0"/>
              <a:t/>
            </a:r>
            <a:br>
              <a:rPr lang="en-US" sz="2400" i="1" dirty="0" smtClean="0"/>
            </a:br>
            <a:r>
              <a:rPr lang="en-US" sz="2400" i="1" dirty="0" smtClean="0"/>
              <a:t>editing</a:t>
            </a:r>
            <a:r>
              <a:rPr lang="en-US" sz="2400" dirty="0"/>
              <a:t>, as illustrated in </a:t>
            </a:r>
            <a:r>
              <a:rPr lang="en-US" sz="2400" dirty="0" smtClean="0"/>
              <a:t/>
            </a:r>
            <a:br>
              <a:rPr lang="en-US" sz="2400" dirty="0" smtClean="0"/>
            </a:br>
            <a:r>
              <a:rPr lang="en-US" sz="2400" dirty="0" smtClean="0"/>
              <a:t>this figure.</a:t>
            </a:r>
            <a:endParaRPr lang="en-US" sz="2400" dirty="0"/>
          </a:p>
          <a:p>
            <a:pPr marL="457200" indent="-457200">
              <a:buFont typeface="+mj-lt"/>
              <a:buAutoNum type="arabicPeriod" startAt="6"/>
            </a:pPr>
            <a:r>
              <a:rPr lang="en-US" sz="2400" dirty="0" smtClean="0"/>
              <a:t>Click </a:t>
            </a:r>
            <a:r>
              <a:rPr lang="en-US" sz="2400" dirty="0"/>
              <a:t>the File tab. Click </a:t>
            </a:r>
            <a:r>
              <a:rPr lang="en-US" sz="2400" dirty="0" smtClean="0"/>
              <a:t/>
            </a:r>
            <a:br>
              <a:rPr lang="en-US" sz="2400" dirty="0" smtClean="0"/>
            </a:br>
            <a:r>
              <a:rPr lang="en-US" sz="2400" dirty="0" smtClean="0"/>
              <a:t>View </a:t>
            </a:r>
            <a:r>
              <a:rPr lang="en-US" sz="2400" dirty="0"/>
              <a:t>Signatures. The </a:t>
            </a:r>
            <a:r>
              <a:rPr lang="en-US" sz="2400" dirty="0" smtClean="0"/>
              <a:t/>
            </a:r>
            <a:br>
              <a:rPr lang="en-US" sz="2400" dirty="0" smtClean="0"/>
            </a:br>
            <a:r>
              <a:rPr lang="en-US" sz="2400" dirty="0" smtClean="0"/>
              <a:t>Signatures </a:t>
            </a:r>
            <a:r>
              <a:rPr lang="en-US" sz="2400" dirty="0"/>
              <a:t>pane opens </a:t>
            </a:r>
            <a:r>
              <a:rPr lang="en-US" sz="2400" dirty="0" smtClean="0"/>
              <a:t/>
            </a:r>
            <a:br>
              <a:rPr lang="en-US" sz="2400" dirty="0" smtClean="0"/>
            </a:br>
            <a:r>
              <a:rPr lang="en-US" sz="2400" dirty="0" smtClean="0"/>
              <a:t>and </a:t>
            </a:r>
            <a:r>
              <a:rPr lang="en-US" sz="2400" dirty="0"/>
              <a:t>the signature and </a:t>
            </a:r>
            <a:r>
              <a:rPr lang="en-US" sz="2400" dirty="0" smtClean="0"/>
              <a:t/>
            </a:r>
            <a:br>
              <a:rPr lang="en-US" sz="2400" dirty="0" smtClean="0"/>
            </a:br>
            <a:r>
              <a:rPr lang="en-US" sz="2400" dirty="0" smtClean="0"/>
              <a:t>date </a:t>
            </a:r>
            <a:r>
              <a:rPr lang="en-US" sz="2400" dirty="0"/>
              <a:t>are displayed. Your </a:t>
            </a:r>
            <a:r>
              <a:rPr lang="en-US" sz="2400" dirty="0" smtClean="0"/>
              <a:t/>
            </a:r>
            <a:br>
              <a:rPr lang="en-US" sz="2400" dirty="0" smtClean="0"/>
            </a:br>
            <a:r>
              <a:rPr lang="en-US" sz="2400" dirty="0" smtClean="0"/>
              <a:t>name </a:t>
            </a:r>
            <a:r>
              <a:rPr lang="en-US" sz="2400" dirty="0"/>
              <a:t>and today’s date should be visible in the pane</a:t>
            </a:r>
            <a:r>
              <a:rPr lang="en-US" sz="2400" dirty="0" smtClean="0"/>
              <a:t>.</a:t>
            </a:r>
            <a:endParaRPr 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1772816"/>
            <a:ext cx="4320480" cy="4320480"/>
          </a:xfrm>
          <a:prstGeom prst="rect">
            <a:avLst/>
          </a:prstGeom>
        </p:spPr>
      </p:pic>
    </p:spTree>
    <p:extLst>
      <p:ext uri="{BB962C8B-B14F-4D97-AF65-F5344CB8AC3E}">
        <p14:creationId xmlns:p14="http://schemas.microsoft.com/office/powerpoint/2010/main" val="2527671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dirty="0" smtClean="0">
                <a:ea typeface="+mj-ea"/>
                <a:cs typeface="+mj-cs"/>
              </a:rPr>
              <a:t>Step-by-Step: Use SUMIF</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12"/>
            </a:pPr>
            <a:r>
              <a:rPr lang="en-US" sz="2400" dirty="0" smtClean="0"/>
              <a:t>Click </a:t>
            </a:r>
            <a:r>
              <a:rPr lang="en-US" sz="2400" dirty="0"/>
              <a:t>the </a:t>
            </a:r>
            <a:r>
              <a:rPr lang="en-US" sz="2400" b="1" dirty="0"/>
              <a:t>File</a:t>
            </a:r>
            <a:r>
              <a:rPr lang="en-US" sz="2400" dirty="0"/>
              <a:t> tab and select </a:t>
            </a:r>
            <a:r>
              <a:rPr lang="en-US" sz="2400" b="1" dirty="0"/>
              <a:t>Save As</a:t>
            </a:r>
            <a:r>
              <a:rPr lang="en-US" sz="2400" dirty="0"/>
              <a:t>. Create a Lesson 9 folder.</a:t>
            </a:r>
          </a:p>
          <a:p>
            <a:pPr marL="457200" indent="-457200">
              <a:buFont typeface="+mj-lt"/>
              <a:buAutoNum type="arabicPeriod" startAt="12"/>
            </a:pPr>
            <a:r>
              <a:rPr lang="en-US" sz="2400" b="1" dirty="0" smtClean="0"/>
              <a:t>SAVE</a:t>
            </a:r>
            <a:r>
              <a:rPr lang="en-US" sz="2400" dirty="0" smtClean="0"/>
              <a:t> </a:t>
            </a:r>
            <a:r>
              <a:rPr lang="en-US" sz="2400" dirty="0"/>
              <a:t>the workbook as </a:t>
            </a:r>
            <a:r>
              <a:rPr lang="en-US" sz="2400" b="1" i="1" dirty="0"/>
              <a:t>December Sales</a:t>
            </a:r>
            <a:r>
              <a:rPr lang="en-US" sz="2400" dirty="0"/>
              <a:t> in the Lesson 9 folder.</a:t>
            </a:r>
          </a:p>
          <a:p>
            <a:r>
              <a:rPr lang="en-US" sz="2400" b="1" dirty="0"/>
              <a:t>LEAVE</a:t>
            </a:r>
            <a:r>
              <a:rPr lang="en-US" sz="2400" dirty="0"/>
              <a:t> the workbook open for use in the next exercise.</a:t>
            </a:r>
          </a:p>
          <a:p>
            <a:endParaRPr lang="en-US" sz="2400" dirty="0"/>
          </a:p>
          <a:p>
            <a:endParaRPr lang="en-US" sz="2400" dirty="0"/>
          </a:p>
        </p:txBody>
      </p:sp>
    </p:spTree>
    <p:extLst>
      <p:ext uri="{BB962C8B-B14F-4D97-AF65-F5344CB8AC3E}">
        <p14:creationId xmlns:p14="http://schemas.microsoft.com/office/powerpoint/2010/main" val="111237870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dirty="0" smtClean="0">
                <a:ea typeface="+mj-ea"/>
                <a:cs typeface="+mj-cs"/>
              </a:rPr>
              <a:t>Step-by-Step: Sign a Workbook Digitally</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7"/>
            </a:pPr>
            <a:r>
              <a:rPr lang="en-US" sz="2400" dirty="0" smtClean="0"/>
              <a:t>In </a:t>
            </a:r>
            <a:r>
              <a:rPr lang="en-US" sz="2400" dirty="0"/>
              <a:t>the Signatures pane, select the signature and click the arrow to display the drop-down menu. Refer to </a:t>
            </a:r>
            <a:r>
              <a:rPr lang="en-US" sz="2400" dirty="0" smtClean="0"/>
              <a:t>this figure.</a:t>
            </a:r>
          </a:p>
          <a:p>
            <a:pPr marL="457200" indent="-457200">
              <a:buFont typeface="+mj-lt"/>
              <a:buAutoNum type="arabicPeriod" startAt="7"/>
            </a:pPr>
            <a:endParaRPr lang="en-US" sz="2400" dirty="0"/>
          </a:p>
          <a:p>
            <a:pPr marL="457200" indent="-457200">
              <a:buFont typeface="+mj-lt"/>
              <a:buAutoNum type="arabicPeriod" startAt="7"/>
            </a:pPr>
            <a:endParaRPr lang="en-US" sz="2400" dirty="0" smtClean="0"/>
          </a:p>
          <a:p>
            <a:pPr marL="457200" indent="-457200">
              <a:buFont typeface="+mj-lt"/>
              <a:buAutoNum type="arabicPeriod" startAt="7"/>
            </a:pPr>
            <a:endParaRPr lang="en-US" sz="2400" dirty="0"/>
          </a:p>
          <a:p>
            <a:pPr marL="457200" indent="-457200">
              <a:buFont typeface="+mj-lt"/>
              <a:buAutoNum type="arabicPeriod" startAt="7"/>
            </a:pPr>
            <a:endParaRPr lang="en-US" sz="2400" dirty="0" smtClean="0"/>
          </a:p>
          <a:p>
            <a:pPr marL="457200" indent="-457200">
              <a:buFont typeface="+mj-lt"/>
              <a:buAutoNum type="arabicPeriod" startAt="7"/>
            </a:pPr>
            <a:endParaRPr lang="en-US" sz="2400" dirty="0"/>
          </a:p>
          <a:p>
            <a:pPr marL="457200" indent="-457200">
              <a:buFont typeface="+mj-lt"/>
              <a:buAutoNum type="arabicPeriod" startAt="7"/>
            </a:pPr>
            <a:endParaRPr lang="en-US" sz="2400" dirty="0" smtClean="0"/>
          </a:p>
          <a:p>
            <a:pPr marL="457200" indent="-457200">
              <a:buFont typeface="+mj-lt"/>
              <a:buAutoNum type="arabicPeriod" startAt="7"/>
            </a:pPr>
            <a:r>
              <a:rPr lang="en-US" sz="2400" dirty="0" smtClean="0"/>
              <a:t>Click </a:t>
            </a:r>
            <a:r>
              <a:rPr lang="en-US" sz="2400" b="1" dirty="0"/>
              <a:t>Signature Details</a:t>
            </a:r>
            <a:r>
              <a:rPr lang="en-US" sz="2400" dirty="0"/>
              <a:t>. The </a:t>
            </a:r>
            <a:r>
              <a:rPr lang="en-US" sz="2400" i="1" dirty="0"/>
              <a:t>Signature Details</a:t>
            </a:r>
            <a:r>
              <a:rPr lang="en-US" sz="2400" dirty="0"/>
              <a:t> dialog box indicates that the signature and the signed content have not been modified since the signature was applied</a:t>
            </a:r>
            <a:r>
              <a:rPr lang="en-US" sz="2400" dirty="0" smtClean="0"/>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2492896"/>
            <a:ext cx="5791200" cy="2257425"/>
          </a:xfrm>
          <a:prstGeom prst="rect">
            <a:avLst/>
          </a:prstGeom>
        </p:spPr>
      </p:pic>
    </p:spTree>
    <p:extLst>
      <p:ext uri="{BB962C8B-B14F-4D97-AF65-F5344CB8AC3E}">
        <p14:creationId xmlns:p14="http://schemas.microsoft.com/office/powerpoint/2010/main" val="371264989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dirty="0" smtClean="0">
                <a:ea typeface="+mj-ea"/>
                <a:cs typeface="+mj-cs"/>
              </a:rPr>
              <a:t>Step-by-Step: Sign a Workbook Digitally</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The </a:t>
            </a:r>
            <a:r>
              <a:rPr lang="en-US" sz="2400" dirty="0"/>
              <a:t>worksheet is now protected so that the signature can be authenticated. Click the Close button to close the dialog box.</a:t>
            </a:r>
          </a:p>
          <a:p>
            <a:pPr marL="457200" indent="-457200">
              <a:buFont typeface="+mj-lt"/>
              <a:buAutoNum type="arabicPeriod" startAt="9"/>
            </a:pPr>
            <a:r>
              <a:rPr lang="en-US" sz="2400" b="1" dirty="0" smtClean="0"/>
              <a:t>SAVE</a:t>
            </a:r>
            <a:r>
              <a:rPr lang="en-US" sz="2400" dirty="0" smtClean="0"/>
              <a:t> </a:t>
            </a:r>
            <a:r>
              <a:rPr lang="en-US" sz="2400" dirty="0"/>
              <a:t>the workbook. (Remember, you named this file in the beginning of this section.)</a:t>
            </a:r>
          </a:p>
          <a:p>
            <a:r>
              <a:rPr lang="en-US" sz="2400" b="1" dirty="0"/>
              <a:t>CLOSE</a:t>
            </a:r>
            <a:r>
              <a:rPr lang="en-US" sz="2400" dirty="0"/>
              <a:t> the workbook.</a:t>
            </a:r>
            <a:r>
              <a:rPr lang="en-US" sz="2400" b="1" dirty="0"/>
              <a:t> LEAVE</a:t>
            </a:r>
            <a:r>
              <a:rPr lang="en-US" sz="2400" dirty="0"/>
              <a:t> Excel open to use in the next exercise</a:t>
            </a:r>
            <a:r>
              <a:rPr lang="en-US" sz="2400" dirty="0" smtClean="0"/>
              <a:t>.</a:t>
            </a:r>
            <a:endParaRPr lang="en-US" sz="2400" dirty="0"/>
          </a:p>
          <a:p>
            <a:endParaRPr lang="en-US" sz="2400" dirty="0"/>
          </a:p>
        </p:txBody>
      </p:sp>
    </p:spTree>
    <p:extLst>
      <p:ext uri="{BB962C8B-B14F-4D97-AF65-F5344CB8AC3E}">
        <p14:creationId xmlns:p14="http://schemas.microsoft.com/office/powerpoint/2010/main" val="78185903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Marking a Document as Final</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Before </a:t>
            </a:r>
            <a:r>
              <a:rPr lang="en-US" sz="2400" dirty="0"/>
              <a:t>you share a workbook with other users, you can use the Mark as Final command to make the document read-only and prevent changes to the document. </a:t>
            </a:r>
            <a:endParaRPr lang="en-US" sz="2400" dirty="0" smtClean="0"/>
          </a:p>
          <a:p>
            <a:r>
              <a:rPr lang="en-US" sz="2400" dirty="0" smtClean="0"/>
              <a:t>Marking </a:t>
            </a:r>
            <a:r>
              <a:rPr lang="en-US" sz="2400" dirty="0"/>
              <a:t>a document as final communicates that you are sharing a completed version of the document, and it helps prevent reviewers or readers from making inadvertent changes to the document</a:t>
            </a:r>
            <a:r>
              <a:rPr lang="en-US" sz="2400" dirty="0" smtClean="0"/>
              <a:t>.</a:t>
            </a:r>
          </a:p>
          <a:p>
            <a:r>
              <a:rPr lang="en-US" sz="2400" dirty="0"/>
              <a:t>The Mark as Final command is not a security feature. Anyone who opens a workbook that has been marked as final can edit the document by removing the Mark as Final status from the </a:t>
            </a:r>
            <a:r>
              <a:rPr lang="en-US" sz="2400" dirty="0" smtClean="0"/>
              <a:t>document.</a:t>
            </a:r>
            <a:endParaRPr lang="en-US" sz="2400" dirty="0"/>
          </a:p>
        </p:txBody>
      </p:sp>
    </p:spTree>
    <p:extLst>
      <p:ext uri="{BB962C8B-B14F-4D97-AF65-F5344CB8AC3E}">
        <p14:creationId xmlns:p14="http://schemas.microsoft.com/office/powerpoint/2010/main" val="428569848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Marking a Document as Final</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Documents </a:t>
            </a:r>
            <a:r>
              <a:rPr lang="en-US" sz="2400" dirty="0"/>
              <a:t>marked as final in an Excel 2007 workbook will not be read-only because Mark as Final was not an option in previous Excel versions.</a:t>
            </a:r>
          </a:p>
          <a:p>
            <a:r>
              <a:rPr lang="en-US" sz="2400" dirty="0"/>
              <a:t>To enable editing for a document that is marked as final, click the File tab, click on Protect Workbook, and click Mark as Final to deselect that option. The Read-Only designation will be removed from the workbook</a:t>
            </a:r>
          </a:p>
          <a:p>
            <a:endParaRPr lang="en-US" sz="2400" dirty="0"/>
          </a:p>
        </p:txBody>
      </p:sp>
    </p:spTree>
    <p:extLst>
      <p:ext uri="{BB962C8B-B14F-4D97-AF65-F5344CB8AC3E}">
        <p14:creationId xmlns:p14="http://schemas.microsoft.com/office/powerpoint/2010/main" val="341805214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Distributing a Workbook By Email</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The </a:t>
            </a:r>
            <a:r>
              <a:rPr lang="en-US" sz="2400" dirty="0"/>
              <a:t>most common ways to share Excel data are by sending workbooks through email, by faxing workbooks, and by printing and distributing hard copies. </a:t>
            </a:r>
            <a:endParaRPr lang="en-US" sz="2400" dirty="0" smtClean="0"/>
          </a:p>
          <a:p>
            <a:r>
              <a:rPr lang="en-US" sz="2400" dirty="0" smtClean="0"/>
              <a:t>Email </a:t>
            </a:r>
            <a:r>
              <a:rPr lang="en-US" sz="2400" dirty="0"/>
              <a:t>allows you to share a workbook by routing it to one user who can make changes or add comments and then route the workbook it to the next user. </a:t>
            </a:r>
            <a:endParaRPr lang="en-US" sz="2400" dirty="0" smtClean="0"/>
          </a:p>
          <a:p>
            <a:r>
              <a:rPr lang="en-US" sz="2400" dirty="0" smtClean="0"/>
              <a:t>Changes </a:t>
            </a:r>
            <a:r>
              <a:rPr lang="en-US" sz="2400" dirty="0"/>
              <a:t>can then be incorporated into a final document. You can email a workbook as an attachment from Excel or from your email program. </a:t>
            </a:r>
            <a:endParaRPr lang="en-US" sz="2400" dirty="0" smtClean="0"/>
          </a:p>
          <a:p>
            <a:r>
              <a:rPr lang="en-US" sz="2400" dirty="0" smtClean="0"/>
              <a:t>You </a:t>
            </a:r>
            <a:r>
              <a:rPr lang="en-US" sz="2400" dirty="0"/>
              <a:t>can also send a worksheet as an email message rather than as an attachment.</a:t>
            </a:r>
          </a:p>
          <a:p>
            <a:endParaRPr lang="en-US" sz="2400" dirty="0"/>
          </a:p>
        </p:txBody>
      </p:sp>
    </p:spTree>
    <p:extLst>
      <p:ext uri="{BB962C8B-B14F-4D97-AF65-F5344CB8AC3E}">
        <p14:creationId xmlns:p14="http://schemas.microsoft.com/office/powerpoint/2010/main" val="171626916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Distributing a Workbook By Email</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a:t>The option to send a worksheet as an email message is available only from the Send to Mail Recipient command on the Quick Access Toolbar. </a:t>
            </a:r>
            <a:endParaRPr lang="en-US" sz="2400" dirty="0" smtClean="0"/>
          </a:p>
          <a:p>
            <a:r>
              <a:rPr lang="en-US" sz="2400" dirty="0" smtClean="0"/>
              <a:t>When </a:t>
            </a:r>
            <a:r>
              <a:rPr lang="en-US" sz="2400" dirty="0"/>
              <a:t>you add this command to the toolbar, you can use this option as a shortcut to send a workbook as an attachment. </a:t>
            </a:r>
            <a:endParaRPr lang="en-US" sz="2400" dirty="0" smtClean="0"/>
          </a:p>
          <a:p>
            <a:r>
              <a:rPr lang="en-US" sz="2400" dirty="0" smtClean="0"/>
              <a:t>In </a:t>
            </a:r>
            <a:r>
              <a:rPr lang="en-US" sz="2400" dirty="0"/>
              <a:t>the next set of exercises, you will learn how to send a workbook from Excel, send a worksheet as an email, and send a workbook as an attached file.</a:t>
            </a:r>
          </a:p>
          <a:p>
            <a:endParaRPr lang="en-US" sz="2400" dirty="0"/>
          </a:p>
        </p:txBody>
      </p:sp>
    </p:spTree>
    <p:extLst>
      <p:ext uri="{BB962C8B-B14F-4D97-AF65-F5344CB8AC3E}">
        <p14:creationId xmlns:p14="http://schemas.microsoft.com/office/powerpoint/2010/main" val="405603147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Distribute a Workbook by Email</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a:t>
            </a:r>
            <a:r>
              <a:rPr lang="en-US" sz="2400" dirty="0"/>
              <a:t>the workbook you saved in the previous exercise. Note that you must have an email program and Internet connection to complete the following exercises.</a:t>
            </a:r>
          </a:p>
          <a:p>
            <a:r>
              <a:rPr lang="en-US" sz="2400" b="1" dirty="0"/>
              <a:t>To send a workbook from Excel:</a:t>
            </a:r>
            <a:endParaRPr lang="en-US" sz="2400" dirty="0"/>
          </a:p>
          <a:p>
            <a:pPr marL="457200" indent="-457200">
              <a:buFont typeface="+mj-lt"/>
              <a:buAutoNum type="arabicPeriod"/>
            </a:pPr>
            <a:r>
              <a:rPr lang="en-US" sz="2400" dirty="0" smtClean="0"/>
              <a:t>Click </a:t>
            </a:r>
            <a:r>
              <a:rPr lang="en-US" sz="2400" dirty="0"/>
              <a:t>the File tab and click </a:t>
            </a:r>
            <a:r>
              <a:rPr lang="en-US" sz="2400" b="1" dirty="0"/>
              <a:t>Save &amp; Send </a:t>
            </a:r>
            <a:r>
              <a:rPr lang="en-US" sz="2400" dirty="0"/>
              <a:t>in the navigation bar. Click </a:t>
            </a:r>
            <a:r>
              <a:rPr lang="en-US" sz="2400" b="1" dirty="0"/>
              <a:t>Send Using E-mail </a:t>
            </a:r>
            <a:r>
              <a:rPr lang="en-US" sz="2400" dirty="0"/>
              <a:t>in the Save &amp; Send window. Click the </a:t>
            </a:r>
            <a:r>
              <a:rPr lang="en-US" sz="2400" b="1" dirty="0"/>
              <a:t>Send as Attachment </a:t>
            </a:r>
            <a:r>
              <a:rPr lang="en-US" sz="2400" dirty="0"/>
              <a:t>button. When you have Office 2010 installed, this feature will open Outlook by default. If you have changed your environment, your own personal email program will open. Notice that Excel automatically attaches the workbook to your email message</a:t>
            </a:r>
            <a:r>
              <a:rPr lang="en-US" sz="2400" dirty="0" smtClean="0"/>
              <a:t>.</a:t>
            </a:r>
            <a:endParaRPr lang="en-US" sz="2400" dirty="0"/>
          </a:p>
        </p:txBody>
      </p:sp>
    </p:spTree>
    <p:extLst>
      <p:ext uri="{BB962C8B-B14F-4D97-AF65-F5344CB8AC3E}">
        <p14:creationId xmlns:p14="http://schemas.microsoft.com/office/powerpoint/2010/main" val="205759201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Distribute a Workbook by Email</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2"/>
            </a:pPr>
            <a:r>
              <a:rPr lang="en-US" sz="2400" dirty="0" smtClean="0"/>
              <a:t>Key </a:t>
            </a:r>
            <a:r>
              <a:rPr lang="en-US" sz="2400" dirty="0"/>
              <a:t>your instructor’s email address in the </a:t>
            </a:r>
            <a:r>
              <a:rPr lang="en-US" sz="2400" b="1" dirty="0"/>
              <a:t>To</a:t>
            </a:r>
            <a:r>
              <a:rPr lang="en-US" sz="2400" dirty="0"/>
              <a:t> field.</a:t>
            </a:r>
          </a:p>
          <a:p>
            <a:pPr marL="457200" indent="-457200">
              <a:buFont typeface="+mj-lt"/>
              <a:buAutoNum type="arabicPeriod" startAt="2"/>
            </a:pPr>
            <a:r>
              <a:rPr lang="en-US" sz="2400" dirty="0" smtClean="0"/>
              <a:t>In </a:t>
            </a:r>
            <a:r>
              <a:rPr lang="en-US" sz="2400" dirty="0"/>
              <a:t>the subject line, key Employee Final Attached as per request.</a:t>
            </a:r>
          </a:p>
          <a:p>
            <a:pPr marL="457200" indent="-457200">
              <a:buFont typeface="+mj-lt"/>
              <a:buAutoNum type="arabicPeriod" startAt="2"/>
            </a:pPr>
            <a:r>
              <a:rPr lang="en-US" sz="2400" dirty="0" smtClean="0"/>
              <a:t>In </a:t>
            </a:r>
            <a:r>
              <a:rPr lang="en-US" sz="2400" dirty="0"/>
              <a:t>the email message body, key </a:t>
            </a:r>
            <a:r>
              <a:rPr lang="en-US" sz="2400" b="1" dirty="0"/>
              <a:t>The Employee ID Final workbook is attached</a:t>
            </a:r>
            <a:r>
              <a:rPr lang="en-US" sz="2400" dirty="0"/>
              <a:t>.</a:t>
            </a:r>
          </a:p>
          <a:p>
            <a:pPr marL="457200" indent="-457200">
              <a:buFont typeface="+mj-lt"/>
              <a:buAutoNum type="arabicPeriod" startAt="2"/>
            </a:pPr>
            <a:r>
              <a:rPr lang="en-US" sz="2400" dirty="0" smtClean="0"/>
              <a:t>Click </a:t>
            </a:r>
            <a:r>
              <a:rPr lang="en-US" sz="2400" b="1" dirty="0"/>
              <a:t>Send</a:t>
            </a:r>
            <a:r>
              <a:rPr lang="en-US" sz="2400" dirty="0"/>
              <a:t>. Your email with the workbook attached to it will now be sent to your instructor.</a:t>
            </a:r>
          </a:p>
          <a:p>
            <a:r>
              <a:rPr lang="en-US" sz="2400" b="1" dirty="0"/>
              <a:t>CLOSE</a:t>
            </a:r>
            <a:r>
              <a:rPr lang="en-US" sz="2400" dirty="0"/>
              <a:t> the workbook. </a:t>
            </a:r>
            <a:r>
              <a:rPr lang="en-US" sz="2400" b="1" dirty="0"/>
              <a:t>LEAVE</a:t>
            </a:r>
            <a:r>
              <a:rPr lang="en-US" sz="2400" dirty="0"/>
              <a:t> Excel open for the next exercise</a:t>
            </a:r>
            <a:r>
              <a:rPr lang="en-US" sz="2400" dirty="0" smtClean="0"/>
              <a:t>.</a:t>
            </a:r>
            <a:endParaRPr lang="en-US" sz="2400" dirty="0"/>
          </a:p>
        </p:txBody>
      </p:sp>
    </p:spTree>
    <p:extLst>
      <p:ext uri="{BB962C8B-B14F-4D97-AF65-F5344CB8AC3E}">
        <p14:creationId xmlns:p14="http://schemas.microsoft.com/office/powerpoint/2010/main" val="25550893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Distribute a Workbook by Email</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To </a:t>
            </a:r>
            <a:r>
              <a:rPr lang="en-US" sz="2400" b="1" dirty="0"/>
              <a:t>send a worksheet as an email message:</a:t>
            </a:r>
            <a:endParaRPr lang="en-US" sz="2400" dirty="0"/>
          </a:p>
          <a:p>
            <a:pPr marL="457200" lvl="0" indent="-457200">
              <a:buFont typeface="+mj-lt"/>
              <a:buAutoNum type="arabicPeriod"/>
            </a:pPr>
            <a:r>
              <a:rPr lang="en-US" sz="2400" b="1" dirty="0"/>
              <a:t>OPEN</a:t>
            </a:r>
            <a:r>
              <a:rPr lang="en-US" sz="2400" dirty="0"/>
              <a:t> the </a:t>
            </a:r>
            <a:r>
              <a:rPr lang="en-US" sz="2400" b="1" i="1" dirty="0"/>
              <a:t>Employee ID </a:t>
            </a:r>
            <a:r>
              <a:rPr lang="en-US" sz="2400" dirty="0"/>
              <a:t>file from the student data files for this lesson. </a:t>
            </a:r>
            <a:r>
              <a:rPr lang="en-US" sz="2400" b="1" dirty="0"/>
              <a:t>SAVE</a:t>
            </a:r>
            <a:r>
              <a:rPr lang="en-US" sz="2400" dirty="0"/>
              <a:t> the file as </a:t>
            </a:r>
            <a:r>
              <a:rPr lang="en-US" sz="2400" b="1" i="1" dirty="0"/>
              <a:t>Employee ID Recipient</a:t>
            </a:r>
            <a:r>
              <a:rPr lang="en-US" sz="2400" dirty="0"/>
              <a:t>.</a:t>
            </a:r>
          </a:p>
          <a:p>
            <a:pPr marL="457200" lvl="0" indent="-457200">
              <a:buFont typeface="+mj-lt"/>
              <a:buAutoNum type="arabicPeriod"/>
            </a:pPr>
            <a:r>
              <a:rPr lang="en-US" sz="2400" dirty="0"/>
              <a:t>Click the File tab, Click on </a:t>
            </a:r>
            <a:r>
              <a:rPr lang="en-US" sz="2400" b="1" dirty="0"/>
              <a:t>Protect Workbook</a:t>
            </a:r>
            <a:r>
              <a:rPr lang="en-US" sz="2400" dirty="0"/>
              <a:t>, and click </a:t>
            </a:r>
            <a:r>
              <a:rPr lang="en-US" sz="2400" b="1" dirty="0"/>
              <a:t>Mark as Final</a:t>
            </a:r>
            <a:r>
              <a:rPr lang="en-US" sz="2400" dirty="0"/>
              <a:t>.</a:t>
            </a:r>
          </a:p>
          <a:p>
            <a:pPr marL="457200" indent="-457200">
              <a:buFont typeface="+mj-lt"/>
              <a:buAutoNum type="arabicPeriod"/>
            </a:pPr>
            <a:r>
              <a:rPr lang="en-US" sz="2400" dirty="0" smtClean="0"/>
              <a:t>Click </a:t>
            </a:r>
            <a:r>
              <a:rPr lang="en-US" sz="2400" dirty="0"/>
              <a:t>the File tab and click </a:t>
            </a:r>
            <a:r>
              <a:rPr lang="en-US" sz="2400" b="1" dirty="0"/>
              <a:t>Options</a:t>
            </a:r>
            <a:r>
              <a:rPr lang="en-US" sz="2400" dirty="0"/>
              <a:t> in the Navigation bar. The </a:t>
            </a:r>
            <a:r>
              <a:rPr lang="en-US" sz="2400" i="1" dirty="0"/>
              <a:t>Excel Options</a:t>
            </a:r>
            <a:r>
              <a:rPr lang="en-US" sz="2400" dirty="0"/>
              <a:t> Window opens.</a:t>
            </a:r>
          </a:p>
          <a:p>
            <a:pPr marL="457200" indent="-457200">
              <a:buFont typeface="+mj-lt"/>
              <a:buAutoNum type="arabicPeriod"/>
            </a:pPr>
            <a:r>
              <a:rPr lang="en-US" sz="2400" dirty="0" smtClean="0"/>
              <a:t>Click </a:t>
            </a:r>
            <a:r>
              <a:rPr lang="en-US" sz="2400" b="1" dirty="0"/>
              <a:t>Customize Quick Access Toolbar</a:t>
            </a:r>
            <a:r>
              <a:rPr lang="en-US" sz="2400" dirty="0"/>
              <a:t>. In the </a:t>
            </a:r>
            <a:r>
              <a:rPr lang="en-US" sz="2400" i="1" dirty="0"/>
              <a:t>Choose Commands From</a:t>
            </a:r>
            <a:r>
              <a:rPr lang="en-US" sz="2400" dirty="0"/>
              <a:t> field, click on </a:t>
            </a:r>
            <a:r>
              <a:rPr lang="en-US" sz="2400" i="1" dirty="0"/>
              <a:t>E-mail to highlight</a:t>
            </a:r>
            <a:r>
              <a:rPr lang="en-US" sz="2400" dirty="0"/>
              <a:t>. In the center bar between the left and right fields click </a:t>
            </a:r>
            <a:r>
              <a:rPr lang="en-US" sz="2400" b="1" dirty="0"/>
              <a:t>Add</a:t>
            </a:r>
            <a:r>
              <a:rPr lang="en-US" sz="2400" dirty="0"/>
              <a:t>. This step adds the email button to the Quick Access Toolbar</a:t>
            </a:r>
            <a:r>
              <a:rPr lang="en-US" sz="2400" dirty="0" smtClean="0"/>
              <a:t>.</a:t>
            </a:r>
            <a:endParaRPr lang="en-US" sz="2400" dirty="0"/>
          </a:p>
        </p:txBody>
      </p:sp>
    </p:spTree>
    <p:extLst>
      <p:ext uri="{BB962C8B-B14F-4D97-AF65-F5344CB8AC3E}">
        <p14:creationId xmlns:p14="http://schemas.microsoft.com/office/powerpoint/2010/main" val="258377001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Distribute a Workbook by Email</a:t>
            </a:r>
          </a:p>
        </p:txBody>
      </p:sp>
      <p:sp>
        <p:nvSpPr>
          <p:cNvPr id="21506" name="Rectangle 3"/>
          <p:cNvSpPr>
            <a:spLocks noGrp="1" noChangeArrowheads="1"/>
          </p:cNvSpPr>
          <p:nvPr>
            <p:ph type="body" idx="1"/>
          </p:nvPr>
        </p:nvSpPr>
        <p:spPr>
          <a:xfrm>
            <a:off x="457200" y="1600200"/>
            <a:ext cx="8229600" cy="4876800"/>
          </a:xfrm>
        </p:spPr>
        <p:txBody>
          <a:bodyPr>
            <a:normAutofit lnSpcReduction="10000"/>
          </a:bodyPr>
          <a:lstStyle/>
          <a:p>
            <a:pPr marL="457200" indent="-457200">
              <a:buFont typeface="+mj-lt"/>
              <a:buAutoNum type="arabicPeriod" startAt="5"/>
            </a:pPr>
            <a:r>
              <a:rPr lang="en-US" sz="2400" dirty="0" smtClean="0"/>
              <a:t>In </a:t>
            </a:r>
            <a:r>
              <a:rPr lang="en-US" sz="2400" dirty="0"/>
              <a:t>the Choose Commands drop-down box, click </a:t>
            </a:r>
            <a:r>
              <a:rPr lang="en-US" sz="2400" b="1" dirty="0"/>
              <a:t>All Commands</a:t>
            </a:r>
            <a:r>
              <a:rPr lang="en-US" sz="2400" dirty="0"/>
              <a:t>. Scroll and find </a:t>
            </a:r>
            <a:r>
              <a:rPr lang="en-US" sz="2400" b="1" dirty="0"/>
              <a:t>Send to Mail Recipient </a:t>
            </a:r>
            <a:r>
              <a:rPr lang="en-US" sz="2400" dirty="0"/>
              <a:t>and click to highlight it. In the center bar between the left and right fields, click </a:t>
            </a:r>
            <a:r>
              <a:rPr lang="en-US" sz="2400" b="1" dirty="0"/>
              <a:t>Add</a:t>
            </a:r>
            <a:r>
              <a:rPr lang="en-US" sz="2400" dirty="0"/>
              <a:t>. This step will add this command to the Toolbar.</a:t>
            </a:r>
          </a:p>
          <a:p>
            <a:pPr marL="457200" indent="-457200">
              <a:buFont typeface="+mj-lt"/>
              <a:buAutoNum type="arabicPeriod" startAt="5"/>
            </a:pPr>
            <a:r>
              <a:rPr lang="en-US" sz="2400" dirty="0" smtClean="0"/>
              <a:t>Click </a:t>
            </a:r>
            <a:r>
              <a:rPr lang="en-US" sz="2400" b="1" dirty="0"/>
              <a:t>OK</a:t>
            </a:r>
            <a:r>
              <a:rPr lang="en-US" sz="2400" dirty="0"/>
              <a:t> to save both commands to the Toolbar.</a:t>
            </a:r>
          </a:p>
          <a:p>
            <a:pPr marL="457200" indent="-457200">
              <a:buFont typeface="+mj-lt"/>
              <a:buAutoNum type="arabicPeriod" startAt="5"/>
            </a:pPr>
            <a:r>
              <a:rPr lang="en-US" sz="2400" dirty="0" smtClean="0"/>
              <a:t>On </a:t>
            </a:r>
            <a:r>
              <a:rPr lang="en-US" sz="2400" dirty="0"/>
              <a:t>the Quick Access Toolbar, click </a:t>
            </a:r>
            <a:r>
              <a:rPr lang="en-US" sz="2400" b="1" dirty="0"/>
              <a:t>Send to </a:t>
            </a:r>
            <a:r>
              <a:rPr lang="en-US" sz="2400" b="1" dirty="0" smtClean="0"/>
              <a:t>Mail</a:t>
            </a:r>
            <a:br>
              <a:rPr lang="en-US" sz="2400" b="1" dirty="0" smtClean="0"/>
            </a:br>
            <a:r>
              <a:rPr lang="en-US" sz="2400" b="1" dirty="0" smtClean="0"/>
              <a:t>Recipient</a:t>
            </a:r>
            <a:r>
              <a:rPr lang="en-US" sz="2400" dirty="0" smtClean="0"/>
              <a:t>.</a:t>
            </a:r>
          </a:p>
          <a:p>
            <a:pPr marL="457200" indent="-457200">
              <a:buFont typeface="+mj-lt"/>
              <a:buAutoNum type="arabicPeriod" startAt="5"/>
            </a:pPr>
            <a:r>
              <a:rPr lang="en-US" sz="2400" dirty="0" smtClean="0"/>
              <a:t>The </a:t>
            </a:r>
            <a:r>
              <a:rPr lang="en-US" sz="2400" i="1" dirty="0"/>
              <a:t>E-mail</a:t>
            </a:r>
            <a:r>
              <a:rPr lang="en-US" sz="2400" dirty="0"/>
              <a:t> dialog box opens, as described in the first exercise in this group</a:t>
            </a:r>
            <a:r>
              <a:rPr lang="en-US" sz="2400" dirty="0" smtClean="0"/>
              <a:t>. Since the document is marked as final, </a:t>
            </a:r>
            <a:r>
              <a:rPr lang="en-US" sz="2400" b="1" dirty="0" smtClean="0"/>
              <a:t>Send to Mail Recipients</a:t>
            </a:r>
            <a:r>
              <a:rPr lang="en-US" sz="2400" dirty="0" smtClean="0"/>
              <a:t> is disabled. To disable Final, return to the Home tab and click the </a:t>
            </a:r>
            <a:r>
              <a:rPr lang="en-US" sz="2400" b="1" dirty="0" smtClean="0"/>
              <a:t>Edit Anyway</a:t>
            </a:r>
            <a:r>
              <a:rPr lang="en-US" sz="2400" dirty="0" smtClean="0"/>
              <a:t> button that appears at the top of the screen.</a:t>
            </a:r>
            <a:endParaRPr 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4365104"/>
            <a:ext cx="390580" cy="428685"/>
          </a:xfrm>
          <a:prstGeom prst="rect">
            <a:avLst/>
          </a:prstGeom>
        </p:spPr>
      </p:pic>
    </p:spTree>
    <p:extLst>
      <p:ext uri="{BB962C8B-B14F-4D97-AF65-F5344CB8AC3E}">
        <p14:creationId xmlns:p14="http://schemas.microsoft.com/office/powerpoint/2010/main" val="3747741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Using SUMIFS</a:t>
            </a:r>
          </a:p>
        </p:txBody>
      </p:sp>
      <p:sp>
        <p:nvSpPr>
          <p:cNvPr id="21506" name="Rectangle 3"/>
          <p:cNvSpPr>
            <a:spLocks noGrp="1" noChangeArrowheads="1"/>
          </p:cNvSpPr>
          <p:nvPr>
            <p:ph type="body" idx="1"/>
          </p:nvPr>
        </p:nvSpPr>
        <p:spPr>
          <a:xfrm>
            <a:off x="457200" y="1600200"/>
            <a:ext cx="8229600" cy="4876800"/>
          </a:xfrm>
        </p:spPr>
        <p:txBody>
          <a:bodyPr/>
          <a:lstStyle/>
          <a:p>
            <a:r>
              <a:rPr lang="en-US" sz="2300" dirty="0" smtClean="0"/>
              <a:t>The </a:t>
            </a:r>
            <a:r>
              <a:rPr lang="en-US" sz="2300" dirty="0"/>
              <a:t>SUMIFS function adds cells in a range that meet multiple criteria. </a:t>
            </a:r>
            <a:endParaRPr lang="en-US" sz="2300" dirty="0" smtClean="0"/>
          </a:p>
          <a:p>
            <a:r>
              <a:rPr lang="en-US" sz="2300" dirty="0" smtClean="0"/>
              <a:t>It’s important </a:t>
            </a:r>
            <a:r>
              <a:rPr lang="en-US" sz="2300" dirty="0"/>
              <a:t>to note that the order of arguments in this function is different from the order used with SUMIF. In a SUMIF formula, the </a:t>
            </a:r>
            <a:r>
              <a:rPr lang="en-US" sz="2300" dirty="0" err="1"/>
              <a:t>Sum_range</a:t>
            </a:r>
            <a:r>
              <a:rPr lang="en-US" sz="2300" dirty="0"/>
              <a:t> argument is the third argument; in SUMIFS, however, it is the first argument. </a:t>
            </a:r>
            <a:endParaRPr lang="en-US" sz="2300" dirty="0" smtClean="0"/>
          </a:p>
          <a:p>
            <a:r>
              <a:rPr lang="en-US" sz="2300" dirty="0" smtClean="0"/>
              <a:t>In the following </a:t>
            </a:r>
            <a:r>
              <a:rPr lang="en-US" sz="2300" dirty="0"/>
              <a:t>exercise, you will create and use two SUMIFS formulas, each of which analyzes data based on two criteria. </a:t>
            </a:r>
            <a:endParaRPr lang="en-US" sz="2300" dirty="0" smtClean="0"/>
          </a:p>
          <a:p>
            <a:r>
              <a:rPr lang="en-US" sz="2300" dirty="0" smtClean="0"/>
              <a:t>The </a:t>
            </a:r>
            <a:r>
              <a:rPr lang="en-US" sz="2300" dirty="0"/>
              <a:t>first SUMIFS formula will add the selling price of the properties that </a:t>
            </a:r>
            <a:r>
              <a:rPr lang="en-US" sz="2300" dirty="0" err="1"/>
              <a:t>Fabrikam</a:t>
            </a:r>
            <a:r>
              <a:rPr lang="en-US" sz="2300" dirty="0"/>
              <a:t> sold for more than $200,000 and that were on the market 60 days or less. The second formula adds the properties that sold at 98% (&lt;3%) of their listed price within 60 days.</a:t>
            </a:r>
          </a:p>
        </p:txBody>
      </p:sp>
    </p:spTree>
    <p:extLst>
      <p:ext uri="{BB962C8B-B14F-4D97-AF65-F5344CB8AC3E}">
        <p14:creationId xmlns:p14="http://schemas.microsoft.com/office/powerpoint/2010/main" val="149669267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Distribute a Workbook by Email</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9"/>
            </a:pPr>
            <a:r>
              <a:rPr lang="en-US" sz="2400" dirty="0" smtClean="0"/>
              <a:t>Click </a:t>
            </a:r>
            <a:r>
              <a:rPr lang="en-US" sz="2400" dirty="0"/>
              <a:t>the </a:t>
            </a:r>
            <a:r>
              <a:rPr lang="en-US" sz="2400" b="1" dirty="0"/>
              <a:t>Send the current sheet as the message body</a:t>
            </a:r>
            <a:r>
              <a:rPr lang="en-US" sz="2400" dirty="0"/>
              <a:t> option, as shown in </a:t>
            </a:r>
            <a:r>
              <a:rPr lang="en-US" sz="2400" dirty="0" smtClean="0"/>
              <a:t>this figure, </a:t>
            </a:r>
            <a:r>
              <a:rPr lang="en-US" sz="2400" dirty="0"/>
              <a:t>then click OK. The email window is now embedded in your Excel screen with the current worksheet visible as the body of the email.</a:t>
            </a:r>
          </a:p>
          <a:p>
            <a:pPr marL="457200" indent="-457200">
              <a:buFont typeface="+mj-lt"/>
              <a:buAutoNum type="arabicPeriod" startAt="10"/>
            </a:pPr>
            <a:r>
              <a:rPr lang="en-US" sz="2400" dirty="0" smtClean="0"/>
              <a:t>Key </a:t>
            </a:r>
            <a:r>
              <a:rPr lang="en-US" sz="2400" dirty="0"/>
              <a:t>your instructor’s </a:t>
            </a:r>
            <a:r>
              <a:rPr lang="en-US" sz="2400" dirty="0" smtClean="0"/>
              <a:t/>
            </a:r>
            <a:br>
              <a:rPr lang="en-US" sz="2400" dirty="0" smtClean="0"/>
            </a:br>
            <a:r>
              <a:rPr lang="en-US" sz="2400" dirty="0" smtClean="0"/>
              <a:t>email </a:t>
            </a:r>
            <a:r>
              <a:rPr lang="en-US" sz="2400" dirty="0"/>
              <a:t>address in the </a:t>
            </a:r>
            <a:r>
              <a:rPr lang="en-US" sz="2400" dirty="0" smtClean="0"/>
              <a:t/>
            </a:r>
            <a:br>
              <a:rPr lang="en-US" sz="2400" dirty="0" smtClean="0"/>
            </a:br>
            <a:r>
              <a:rPr lang="en-US" sz="2400" dirty="0" smtClean="0"/>
              <a:t>To </a:t>
            </a:r>
            <a:r>
              <a:rPr lang="en-US" sz="2400" dirty="0"/>
              <a:t>field</a:t>
            </a:r>
            <a:r>
              <a:rPr lang="en-US" sz="2400" dirty="0" smtClean="0"/>
              <a:t>.</a:t>
            </a:r>
          </a:p>
          <a:p>
            <a:pPr marL="457200" indent="-457200">
              <a:buFont typeface="+mj-lt"/>
              <a:buAutoNum type="arabicPeriod" startAt="10"/>
            </a:pPr>
            <a:r>
              <a:rPr lang="en-US" sz="2400" dirty="0" smtClean="0"/>
              <a:t>Key </a:t>
            </a:r>
            <a:r>
              <a:rPr lang="en-US" sz="2400" b="1" dirty="0"/>
              <a:t>Worksheet ready </a:t>
            </a:r>
            <a:r>
              <a:rPr lang="en-US" sz="2400" b="1" dirty="0" smtClean="0"/>
              <a:t/>
            </a:r>
            <a:br>
              <a:rPr lang="en-US" sz="2400" b="1" dirty="0" smtClean="0"/>
            </a:br>
            <a:r>
              <a:rPr lang="en-US" sz="2400" b="1" dirty="0" smtClean="0"/>
              <a:t>to </a:t>
            </a:r>
            <a:r>
              <a:rPr lang="en-US" sz="2400" b="1" dirty="0"/>
              <a:t>e-mail </a:t>
            </a:r>
            <a:r>
              <a:rPr lang="en-US" sz="2400" dirty="0"/>
              <a:t>in the </a:t>
            </a:r>
            <a:r>
              <a:rPr lang="en-US" sz="2400" dirty="0" smtClean="0"/>
              <a:t>subject</a:t>
            </a:r>
            <a:br>
              <a:rPr lang="en-US" sz="2400" dirty="0" smtClean="0"/>
            </a:br>
            <a:r>
              <a:rPr lang="en-US" sz="2400" dirty="0" smtClean="0"/>
              <a:t> </a:t>
            </a:r>
            <a:r>
              <a:rPr lang="en-US" sz="2400" dirty="0"/>
              <a:t>line</a:t>
            </a:r>
            <a:r>
              <a:rPr lang="en-US" sz="2400" dirty="0" smtClean="0"/>
              <a:t>.</a:t>
            </a:r>
            <a:endParaRPr lang="en-US" sz="2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4571" y="3356992"/>
            <a:ext cx="4594076" cy="2565995"/>
          </a:xfrm>
          <a:prstGeom prst="rect">
            <a:avLst/>
          </a:prstGeom>
        </p:spPr>
      </p:pic>
    </p:spTree>
    <p:extLst>
      <p:ext uri="{BB962C8B-B14F-4D97-AF65-F5344CB8AC3E}">
        <p14:creationId xmlns:p14="http://schemas.microsoft.com/office/powerpoint/2010/main" val="63127013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Distribute a Workbook by Email</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12"/>
            </a:pPr>
            <a:r>
              <a:rPr lang="en-US" sz="2400" dirty="0" smtClean="0"/>
              <a:t>Click </a:t>
            </a:r>
            <a:r>
              <a:rPr lang="en-US" sz="2400" dirty="0"/>
              <a:t>the </a:t>
            </a:r>
            <a:r>
              <a:rPr lang="en-US" sz="2400" b="1" dirty="0"/>
              <a:t>Send this </a:t>
            </a:r>
            <a:r>
              <a:rPr lang="en-US" sz="2400" b="1" dirty="0" smtClean="0"/>
              <a:t/>
            </a:r>
            <a:br>
              <a:rPr lang="en-US" sz="2400" b="1" dirty="0" smtClean="0"/>
            </a:br>
            <a:r>
              <a:rPr lang="en-US" sz="2400" b="1" dirty="0" smtClean="0"/>
              <a:t>Selection </a:t>
            </a:r>
            <a:r>
              <a:rPr lang="en-US" sz="2400" dirty="0" smtClean="0"/>
              <a:t>button </a:t>
            </a:r>
            <a:r>
              <a:rPr lang="en-US" sz="2400" dirty="0"/>
              <a:t>on </a:t>
            </a:r>
            <a:r>
              <a:rPr lang="en-US" sz="2400" dirty="0" smtClean="0"/>
              <a:t/>
            </a:r>
            <a:br>
              <a:rPr lang="en-US" sz="2400" dirty="0" smtClean="0"/>
            </a:br>
            <a:r>
              <a:rPr lang="en-US" sz="2400" dirty="0" smtClean="0"/>
              <a:t>the </a:t>
            </a:r>
            <a:r>
              <a:rPr lang="en-US" sz="2400" dirty="0"/>
              <a:t>email message </a:t>
            </a:r>
            <a:r>
              <a:rPr lang="en-US" sz="2400" dirty="0" smtClean="0"/>
              <a:t/>
            </a:r>
            <a:br>
              <a:rPr lang="en-US" sz="2400" dirty="0" smtClean="0"/>
            </a:br>
            <a:r>
              <a:rPr lang="en-US" sz="2400" dirty="0" smtClean="0"/>
              <a:t>toolbar </a:t>
            </a:r>
            <a:r>
              <a:rPr lang="en-US" sz="2400" dirty="0"/>
              <a:t>above the </a:t>
            </a:r>
            <a:r>
              <a:rPr lang="en-US" sz="2400" dirty="0" smtClean="0"/>
              <a:t/>
            </a:r>
            <a:br>
              <a:rPr lang="en-US" sz="2400" dirty="0" smtClean="0"/>
            </a:br>
            <a:r>
              <a:rPr lang="en-US" sz="2400" dirty="0" smtClean="0"/>
              <a:t>email </a:t>
            </a:r>
            <a:r>
              <a:rPr lang="en-US" sz="2400" dirty="0"/>
              <a:t>information, </a:t>
            </a:r>
            <a:r>
              <a:rPr lang="en-US" sz="2400" dirty="0" smtClean="0"/>
              <a:t/>
            </a:r>
            <a:br>
              <a:rPr lang="en-US" sz="2400" dirty="0" smtClean="0"/>
            </a:br>
            <a:r>
              <a:rPr lang="en-US" sz="2400" dirty="0" smtClean="0"/>
              <a:t>as </a:t>
            </a:r>
            <a:r>
              <a:rPr lang="en-US" sz="2400" dirty="0"/>
              <a:t>illustrated in </a:t>
            </a:r>
            <a:r>
              <a:rPr lang="en-US" sz="2400" dirty="0" smtClean="0"/>
              <a:t>this </a:t>
            </a:r>
            <a:br>
              <a:rPr lang="en-US" sz="2400" dirty="0" smtClean="0"/>
            </a:br>
            <a:r>
              <a:rPr lang="en-US" sz="2400" dirty="0" smtClean="0"/>
              <a:t>figure. </a:t>
            </a:r>
            <a:r>
              <a:rPr lang="en-US" sz="2400" dirty="0"/>
              <a:t>Click </a:t>
            </a:r>
            <a:r>
              <a:rPr lang="en-US" sz="2400" b="1" dirty="0"/>
              <a:t>OK</a:t>
            </a:r>
            <a:r>
              <a:rPr lang="en-US" sz="2400" dirty="0"/>
              <a:t>. </a:t>
            </a:r>
          </a:p>
          <a:p>
            <a:pPr marL="457200" indent="-457200">
              <a:buFont typeface="+mj-lt"/>
              <a:buAutoNum type="arabicPeriod" startAt="13"/>
            </a:pPr>
            <a:r>
              <a:rPr lang="en-US" sz="2400" b="1" dirty="0" smtClean="0"/>
              <a:t>SAVE</a:t>
            </a:r>
            <a:r>
              <a:rPr lang="en-US" sz="2400" dirty="0" smtClean="0"/>
              <a:t> </a:t>
            </a:r>
            <a:r>
              <a:rPr lang="en-US" sz="2400" dirty="0"/>
              <a:t>the workbook</a:t>
            </a:r>
            <a:r>
              <a:rPr lang="en-US" sz="2400" dirty="0" smtClean="0"/>
              <a:t>.</a:t>
            </a:r>
          </a:p>
          <a:p>
            <a:r>
              <a:rPr lang="en-US" sz="2400" b="1" dirty="0" smtClean="0"/>
              <a:t>CLOSE</a:t>
            </a:r>
            <a:r>
              <a:rPr lang="en-US" sz="2400" dirty="0" smtClean="0"/>
              <a:t> </a:t>
            </a:r>
            <a:r>
              <a:rPr lang="en-US" sz="2400" dirty="0"/>
              <a:t>the workbook. </a:t>
            </a:r>
            <a:r>
              <a:rPr lang="en-US" sz="2400" dirty="0" smtClean="0"/>
              <a:t/>
            </a:r>
            <a:br>
              <a:rPr lang="en-US" sz="2400" dirty="0" smtClean="0"/>
            </a:br>
            <a:r>
              <a:rPr lang="en-US" sz="2400" b="1" dirty="0" smtClean="0"/>
              <a:t>LEAVE</a:t>
            </a:r>
            <a:r>
              <a:rPr lang="en-US" sz="2400" dirty="0" smtClean="0"/>
              <a:t> </a:t>
            </a:r>
            <a:r>
              <a:rPr lang="en-US" sz="2400" dirty="0"/>
              <a:t>Excel open </a:t>
            </a:r>
            <a:r>
              <a:rPr lang="en-US" sz="2400" dirty="0" smtClean="0"/>
              <a:t>for</a:t>
            </a:r>
            <a:br>
              <a:rPr lang="en-US" sz="2400" dirty="0" smtClean="0"/>
            </a:br>
            <a:r>
              <a:rPr lang="en-US" sz="2400" dirty="0" smtClean="0"/>
              <a:t>the </a:t>
            </a:r>
            <a:r>
              <a:rPr lang="en-US" sz="2400" dirty="0"/>
              <a:t>next exercise</a:t>
            </a:r>
            <a:r>
              <a:rPr lang="en-US" sz="2400" dirty="0" smtClean="0"/>
              <a:t>.</a:t>
            </a:r>
            <a:endParaRPr 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944" y="1820019"/>
            <a:ext cx="4547781" cy="3769221"/>
          </a:xfrm>
          <a:prstGeom prst="rect">
            <a:avLst/>
          </a:prstGeom>
        </p:spPr>
      </p:pic>
    </p:spTree>
    <p:extLst>
      <p:ext uri="{BB962C8B-B14F-4D97-AF65-F5344CB8AC3E}">
        <p14:creationId xmlns:p14="http://schemas.microsoft.com/office/powerpoint/2010/main" val="98349729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dirty="0" smtClean="0">
                <a:ea typeface="+mj-ea"/>
                <a:cs typeface="+mj-cs"/>
              </a:rPr>
              <a:t>Step-by-Step: </a:t>
            </a:r>
            <a:r>
              <a:rPr lang="en-US" b="1" dirty="0"/>
              <a:t>Distribute a Workbook by Email</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a:t>To send a workbook from your email program:</a:t>
            </a:r>
            <a:endParaRPr lang="en-US" sz="2400" dirty="0"/>
          </a:p>
          <a:p>
            <a:pPr marL="457200" indent="-457200">
              <a:buFont typeface="+mj-lt"/>
              <a:buAutoNum type="arabicPeriod"/>
            </a:pPr>
            <a:r>
              <a:rPr lang="en-US" sz="2400" b="1" dirty="0" smtClean="0"/>
              <a:t>LAUNCH</a:t>
            </a:r>
            <a:r>
              <a:rPr lang="en-US" sz="2400" dirty="0" smtClean="0"/>
              <a:t> </a:t>
            </a:r>
            <a:r>
              <a:rPr lang="en-US" sz="2400" dirty="0"/>
              <a:t>your email program. Create a new email message.</a:t>
            </a:r>
          </a:p>
          <a:p>
            <a:pPr marL="457200" indent="-457200">
              <a:buFont typeface="+mj-lt"/>
              <a:buAutoNum type="arabicPeriod"/>
            </a:pPr>
            <a:r>
              <a:rPr lang="en-US" sz="2400" dirty="0" smtClean="0"/>
              <a:t>Key </a:t>
            </a:r>
            <a:r>
              <a:rPr lang="en-US" sz="2400" dirty="0"/>
              <a:t>your instructor’s email address in the </a:t>
            </a:r>
            <a:r>
              <a:rPr lang="en-US" sz="2400" b="1" dirty="0"/>
              <a:t>To</a:t>
            </a:r>
            <a:r>
              <a:rPr lang="en-US" sz="2400" dirty="0"/>
              <a:t> field.</a:t>
            </a:r>
          </a:p>
          <a:p>
            <a:pPr marL="457200" indent="-457200">
              <a:buFont typeface="+mj-lt"/>
              <a:buAutoNum type="arabicPeriod"/>
            </a:pPr>
            <a:r>
              <a:rPr lang="en-US" sz="2400" dirty="0" smtClean="0"/>
              <a:t>Key </a:t>
            </a:r>
            <a:r>
              <a:rPr lang="en-US" sz="2400" b="1" dirty="0"/>
              <a:t>Employee ID Final ready to send </a:t>
            </a:r>
            <a:r>
              <a:rPr lang="en-US" sz="2400" dirty="0"/>
              <a:t>in the subject line. </a:t>
            </a:r>
          </a:p>
          <a:p>
            <a:pPr marL="457200" indent="-457200">
              <a:buFont typeface="+mj-lt"/>
              <a:buAutoNum type="arabicPeriod"/>
            </a:pPr>
            <a:r>
              <a:rPr lang="en-US" sz="2400" dirty="0" smtClean="0"/>
              <a:t>Click </a:t>
            </a:r>
            <a:r>
              <a:rPr lang="en-US" sz="2400" b="1" dirty="0"/>
              <a:t>Attach</a:t>
            </a:r>
            <a:r>
              <a:rPr lang="en-US" sz="2400" dirty="0"/>
              <a:t> </a:t>
            </a:r>
            <a:r>
              <a:rPr lang="en-US" sz="2400" b="1" dirty="0"/>
              <a:t>File</a:t>
            </a:r>
            <a:r>
              <a:rPr lang="en-US" sz="2400" dirty="0"/>
              <a:t>.</a:t>
            </a:r>
          </a:p>
          <a:p>
            <a:pPr marL="457200" indent="-457200">
              <a:buFont typeface="+mj-lt"/>
              <a:buAutoNum type="arabicPeriod"/>
            </a:pPr>
            <a:r>
              <a:rPr lang="en-US" sz="2400" dirty="0" smtClean="0"/>
              <a:t>Navigate </a:t>
            </a:r>
            <a:r>
              <a:rPr lang="en-US" sz="2400" dirty="0"/>
              <a:t>to the Lesson 9 folder where you saved </a:t>
            </a:r>
            <a:r>
              <a:rPr lang="en-US" sz="2400" b="1" i="1" dirty="0"/>
              <a:t>Employee ID Final</a:t>
            </a:r>
            <a:r>
              <a:rPr lang="en-US" sz="2400" dirty="0"/>
              <a:t>. Click the filename, then click </a:t>
            </a:r>
            <a:r>
              <a:rPr lang="en-US" sz="2400" b="1" dirty="0"/>
              <a:t>Open</a:t>
            </a:r>
            <a:r>
              <a:rPr lang="en-US" sz="2400" dirty="0"/>
              <a:t>.</a:t>
            </a:r>
          </a:p>
          <a:p>
            <a:pPr marL="457200" indent="-457200">
              <a:buFont typeface="+mj-lt"/>
              <a:buAutoNum type="arabicPeriod"/>
            </a:pPr>
            <a:r>
              <a:rPr lang="en-US" sz="2400" dirty="0" smtClean="0"/>
              <a:t>In </a:t>
            </a:r>
            <a:r>
              <a:rPr lang="en-US" sz="2400" dirty="0"/>
              <a:t>the </a:t>
            </a:r>
            <a:r>
              <a:rPr lang="en-US" sz="2400" dirty="0" smtClean="0"/>
              <a:t>message area, </a:t>
            </a:r>
            <a:r>
              <a:rPr lang="en-US" sz="2400" dirty="0"/>
              <a:t>key </a:t>
            </a:r>
            <a:r>
              <a:rPr lang="en-US" sz="2400" b="1" dirty="0"/>
              <a:t>The Employee ID Copy workbook is attached in the email message</a:t>
            </a:r>
            <a:r>
              <a:rPr lang="en-US" sz="2400" dirty="0"/>
              <a:t>.</a:t>
            </a:r>
          </a:p>
          <a:p>
            <a:pPr marL="457200" indent="-457200">
              <a:buFont typeface="+mj-lt"/>
              <a:buAutoNum type="arabicPeriod"/>
            </a:pPr>
            <a:r>
              <a:rPr lang="en-US" sz="2400" dirty="0" smtClean="0"/>
              <a:t>Click </a:t>
            </a:r>
            <a:r>
              <a:rPr lang="en-US" sz="2400" b="1" dirty="0"/>
              <a:t>Send</a:t>
            </a:r>
            <a:r>
              <a:rPr lang="en-US" sz="2400" dirty="0"/>
              <a:t>.</a:t>
            </a:r>
          </a:p>
          <a:p>
            <a:pPr marL="457200" indent="-457200">
              <a:buFont typeface="+mj-lt"/>
              <a:buAutoNum type="arabicPeriod"/>
            </a:pPr>
            <a:r>
              <a:rPr lang="en-US" sz="2400" b="1" dirty="0" smtClean="0"/>
              <a:t>CLOSE</a:t>
            </a:r>
            <a:r>
              <a:rPr lang="en-US" sz="2400" dirty="0" smtClean="0"/>
              <a:t> </a:t>
            </a:r>
            <a:r>
              <a:rPr lang="en-US" sz="2400" dirty="0"/>
              <a:t>the workbook. </a:t>
            </a:r>
          </a:p>
          <a:p>
            <a:endParaRPr lang="en-US" sz="2400" dirty="0"/>
          </a:p>
        </p:txBody>
      </p:sp>
    </p:spTree>
    <p:extLst>
      <p:ext uri="{BB962C8B-B14F-4D97-AF65-F5344CB8AC3E}">
        <p14:creationId xmlns:p14="http://schemas.microsoft.com/office/powerpoint/2010/main" val="218666522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Tracking Changes to a Workbook</a:t>
            </a:r>
          </a:p>
        </p:txBody>
      </p:sp>
      <p:sp>
        <p:nvSpPr>
          <p:cNvPr id="21506" name="Rectangle 3"/>
          <p:cNvSpPr>
            <a:spLocks noGrp="1" noChangeArrowheads="1"/>
          </p:cNvSpPr>
          <p:nvPr>
            <p:ph type="body" idx="1"/>
          </p:nvPr>
        </p:nvSpPr>
        <p:spPr>
          <a:xfrm>
            <a:off x="457200" y="1600200"/>
            <a:ext cx="8229600" cy="4876800"/>
          </a:xfrm>
        </p:spPr>
        <p:txBody>
          <a:bodyPr/>
          <a:lstStyle/>
          <a:p>
            <a:r>
              <a:rPr lang="en-US" sz="2100" b="1" i="1" dirty="0" smtClean="0"/>
              <a:t>Tracking </a:t>
            </a:r>
            <a:r>
              <a:rPr lang="en-US" sz="2100" b="1" i="1" dirty="0"/>
              <a:t>changes </a:t>
            </a:r>
            <a:r>
              <a:rPr lang="en-US" sz="2100" dirty="0"/>
              <a:t>is the ability to mark and track changes that have been made to a workbook. </a:t>
            </a:r>
            <a:endParaRPr lang="en-US" sz="2100" dirty="0" smtClean="0"/>
          </a:p>
          <a:p>
            <a:r>
              <a:rPr lang="en-US" sz="2100" dirty="0" smtClean="0"/>
              <a:t>The </a:t>
            </a:r>
            <a:r>
              <a:rPr lang="en-US" sz="2100" dirty="0"/>
              <a:t>ability to track changes is especially helpful in a workbook that is shared and modified by multiple users</a:t>
            </a:r>
            <a:r>
              <a:rPr lang="en-US" sz="2100" dirty="0" smtClean="0"/>
              <a:t>.</a:t>
            </a:r>
          </a:p>
          <a:p>
            <a:r>
              <a:rPr lang="en-US" sz="2100" dirty="0" smtClean="0"/>
              <a:t>When </a:t>
            </a:r>
            <a:r>
              <a:rPr lang="en-US" sz="2100" dirty="0"/>
              <a:t>you turn on Track Changes, the workbook automatically becomes a shared workbook. </a:t>
            </a:r>
            <a:endParaRPr lang="en-US" sz="2100" dirty="0" smtClean="0"/>
          </a:p>
          <a:p>
            <a:r>
              <a:rPr lang="en-US" sz="2100" dirty="0" smtClean="0"/>
              <a:t>You </a:t>
            </a:r>
            <a:r>
              <a:rPr lang="en-US" sz="2100" dirty="0"/>
              <a:t>can customize the change-tracking feature to track specific types of changes, you can allow the feature to be turned on and off at will by various users, or you can specify a password to protect the changes. </a:t>
            </a:r>
            <a:endParaRPr lang="en-US" sz="2100" dirty="0" smtClean="0"/>
          </a:p>
          <a:p>
            <a:r>
              <a:rPr lang="en-US" sz="2100" dirty="0" smtClean="0"/>
              <a:t>You </a:t>
            </a:r>
            <a:r>
              <a:rPr lang="en-US" sz="2100" dirty="0"/>
              <a:t>also can decide whether to accept or reject changes to your original workbook data. </a:t>
            </a:r>
            <a:endParaRPr lang="en-US" sz="2100" dirty="0" smtClean="0"/>
          </a:p>
          <a:p>
            <a:r>
              <a:rPr lang="en-US" sz="2100" dirty="0" smtClean="0"/>
              <a:t>When </a:t>
            </a:r>
            <a:r>
              <a:rPr lang="en-US" sz="2100" dirty="0"/>
              <a:t>you turn off change tracking, the workbook is no longer a shared workbook.</a:t>
            </a:r>
          </a:p>
          <a:p>
            <a:endParaRPr lang="en-US" sz="2400" dirty="0"/>
          </a:p>
        </p:txBody>
      </p:sp>
    </p:spTree>
    <p:extLst>
      <p:ext uri="{BB962C8B-B14F-4D97-AF65-F5344CB8AC3E}">
        <p14:creationId xmlns:p14="http://schemas.microsoft.com/office/powerpoint/2010/main" val="28358114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Turning Track Changes On and Off</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You </a:t>
            </a:r>
            <a:r>
              <a:rPr lang="en-US" sz="2400" dirty="0"/>
              <a:t>can turn on change tracking using the Track Changes command, the Share Workbook command, or the Protect and Share Workbook command (all located on the Review tab). </a:t>
            </a:r>
            <a:endParaRPr lang="en-US" sz="2400" dirty="0" smtClean="0"/>
          </a:p>
          <a:p>
            <a:r>
              <a:rPr lang="en-US" sz="2400" dirty="0" smtClean="0"/>
              <a:t>The </a:t>
            </a:r>
            <a:r>
              <a:rPr lang="en-US" sz="2400" dirty="0"/>
              <a:t>Protect and Share Workbook command provides the highest level of security. </a:t>
            </a:r>
            <a:endParaRPr lang="en-US" sz="2400" dirty="0" smtClean="0"/>
          </a:p>
          <a:p>
            <a:r>
              <a:rPr lang="en-US" sz="2400" dirty="0" smtClean="0"/>
              <a:t>When </a:t>
            </a:r>
            <a:r>
              <a:rPr lang="en-US" sz="2400" dirty="0"/>
              <a:t>workbooks are shared, it is often important to know what changes were made by each user. </a:t>
            </a:r>
            <a:endParaRPr lang="en-US" sz="2400" dirty="0" smtClean="0"/>
          </a:p>
          <a:p>
            <a:r>
              <a:rPr lang="en-US" sz="2400" dirty="0" smtClean="0"/>
              <a:t>The </a:t>
            </a:r>
            <a:r>
              <a:rPr lang="en-US" sz="2400" dirty="0"/>
              <a:t>owner (creator) of the workbook can use change-tracking functions to manage the data in a shared workbook</a:t>
            </a:r>
            <a:r>
              <a:rPr lang="en-US" sz="2400" dirty="0" smtClean="0"/>
              <a:t>.</a:t>
            </a:r>
          </a:p>
        </p:txBody>
      </p:sp>
    </p:spTree>
    <p:extLst>
      <p:ext uri="{BB962C8B-B14F-4D97-AF65-F5344CB8AC3E}">
        <p14:creationId xmlns:p14="http://schemas.microsoft.com/office/powerpoint/2010/main" val="87501580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Turning Track Changes On and Off</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The </a:t>
            </a:r>
            <a:r>
              <a:rPr lang="en-US" sz="2400" dirty="0"/>
              <a:t>owner can use the change history record to manage the shared workbook by adding or removing users and resolving conflicting changes. </a:t>
            </a:r>
            <a:endParaRPr lang="en-US" sz="2400" dirty="0" smtClean="0"/>
          </a:p>
          <a:p>
            <a:r>
              <a:rPr lang="en-US" sz="2400" dirty="0" smtClean="0"/>
              <a:t>In </a:t>
            </a:r>
            <a:r>
              <a:rPr lang="en-US" sz="2400" dirty="0"/>
              <a:t>the next exercise, you will learn to track changes.</a:t>
            </a:r>
          </a:p>
          <a:p>
            <a:endParaRPr lang="en-US" sz="2400" dirty="0"/>
          </a:p>
        </p:txBody>
      </p:sp>
    </p:spTree>
    <p:extLst>
      <p:ext uri="{BB962C8B-B14F-4D97-AF65-F5344CB8AC3E}">
        <p14:creationId xmlns:p14="http://schemas.microsoft.com/office/powerpoint/2010/main" val="359349717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Turn Track Changes On and Off</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LAUNCH</a:t>
            </a:r>
            <a:r>
              <a:rPr lang="en-US" sz="2400" dirty="0" smtClean="0"/>
              <a:t> </a:t>
            </a:r>
            <a:r>
              <a:rPr lang="en-US" sz="2400" dirty="0"/>
              <a:t>Excel if it is not already running.</a:t>
            </a:r>
          </a:p>
          <a:p>
            <a:pPr marL="457200" indent="-457200">
              <a:buFont typeface="+mj-lt"/>
              <a:buAutoNum type="arabicPeriod"/>
            </a:pPr>
            <a:r>
              <a:rPr lang="en-US" sz="2400" b="1" dirty="0" smtClean="0"/>
              <a:t>OPEN</a:t>
            </a:r>
            <a:r>
              <a:rPr lang="en-US" sz="2400" dirty="0" smtClean="0"/>
              <a:t> </a:t>
            </a:r>
            <a:r>
              <a:rPr lang="en-US" sz="2400" dirty="0"/>
              <a:t>the </a:t>
            </a:r>
            <a:r>
              <a:rPr lang="en-US" sz="2400" b="1" i="1" dirty="0"/>
              <a:t>Sample Medications</a:t>
            </a:r>
            <a:r>
              <a:rPr lang="en-US" sz="2400" dirty="0"/>
              <a:t> data file for this lesson.</a:t>
            </a:r>
          </a:p>
          <a:p>
            <a:pPr marL="457200" indent="-457200">
              <a:buFont typeface="+mj-lt"/>
              <a:buAutoNum type="arabicPeriod"/>
            </a:pPr>
            <a:r>
              <a:rPr lang="en-US" sz="2400" b="1" dirty="0" smtClean="0"/>
              <a:t>SAVE</a:t>
            </a:r>
            <a:r>
              <a:rPr lang="en-US" sz="2400" dirty="0" smtClean="0"/>
              <a:t> </a:t>
            </a:r>
            <a:r>
              <a:rPr lang="en-US" sz="2400" dirty="0"/>
              <a:t>the workbook as </a:t>
            </a:r>
            <a:r>
              <a:rPr lang="en-US" sz="2400" b="1" i="1" dirty="0"/>
              <a:t>Samples</a:t>
            </a:r>
            <a:r>
              <a:rPr lang="en-US" sz="2400" dirty="0"/>
              <a:t> in the Lesson 9 folder.</a:t>
            </a:r>
          </a:p>
          <a:p>
            <a:pPr marL="457200" indent="-457200">
              <a:buFont typeface="+mj-lt"/>
              <a:buAutoNum type="arabicPeriod"/>
            </a:pPr>
            <a:r>
              <a:rPr lang="en-US" sz="2400" dirty="0" smtClean="0"/>
              <a:t>On </a:t>
            </a:r>
            <a:r>
              <a:rPr lang="en-US" sz="2400" dirty="0"/>
              <a:t>the Review tab, in the Changes group, click the </a:t>
            </a:r>
            <a:r>
              <a:rPr lang="en-US" sz="2400" b="1" dirty="0"/>
              <a:t>Protect and Share Workbook </a:t>
            </a:r>
            <a:r>
              <a:rPr lang="en-US" sz="2400" dirty="0"/>
              <a:t>button. The </a:t>
            </a:r>
            <a:r>
              <a:rPr lang="en-US" sz="2400" i="1" dirty="0"/>
              <a:t>Protect Shared Workbook </a:t>
            </a:r>
            <a:r>
              <a:rPr lang="en-US" sz="2400" dirty="0"/>
              <a:t>dialog box opens.</a:t>
            </a:r>
          </a:p>
          <a:p>
            <a:pPr marL="457200" indent="-457200">
              <a:buFont typeface="+mj-lt"/>
              <a:buAutoNum type="arabicPeriod"/>
            </a:pPr>
            <a:r>
              <a:rPr lang="en-US" sz="2400" dirty="0" smtClean="0"/>
              <a:t>In </a:t>
            </a:r>
            <a:r>
              <a:rPr lang="en-US" sz="2400" dirty="0"/>
              <a:t>the dialog box, click </a:t>
            </a:r>
            <a:r>
              <a:rPr lang="en-US" sz="2400" b="1" dirty="0"/>
              <a:t>Sharing with track changes</a:t>
            </a:r>
            <a:r>
              <a:rPr lang="en-US" sz="2400" dirty="0"/>
              <a:t>. When you choose this option, the Create Password text box becomes active. You can assign a password at this time, but it is not necessary. Click </a:t>
            </a:r>
            <a:r>
              <a:rPr lang="en-US" sz="2400" b="1" dirty="0"/>
              <a:t>OK</a:t>
            </a:r>
            <a:r>
              <a:rPr lang="en-US" sz="2400" dirty="0" smtClean="0"/>
              <a:t>.</a:t>
            </a:r>
            <a:endParaRPr lang="en-US" sz="2400" dirty="0"/>
          </a:p>
        </p:txBody>
      </p:sp>
    </p:spTree>
    <p:extLst>
      <p:ext uri="{BB962C8B-B14F-4D97-AF65-F5344CB8AC3E}">
        <p14:creationId xmlns:p14="http://schemas.microsoft.com/office/powerpoint/2010/main" val="244040882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Turn Track Changes On and Off</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5"/>
            </a:pPr>
            <a:r>
              <a:rPr lang="en-US" sz="2400" dirty="0" smtClean="0"/>
              <a:t>Click </a:t>
            </a:r>
            <a:r>
              <a:rPr lang="en-US" sz="2400" b="1" dirty="0"/>
              <a:t>OK</a:t>
            </a:r>
            <a:r>
              <a:rPr lang="en-US" sz="2400" dirty="0"/>
              <a:t> when asked if you want to continue and save the workbook. </a:t>
            </a:r>
            <a:endParaRPr lang="en-US" sz="2400" dirty="0" smtClean="0"/>
          </a:p>
          <a:p>
            <a:r>
              <a:rPr lang="en-US" sz="2400" dirty="0" smtClean="0"/>
              <a:t>You </a:t>
            </a:r>
            <a:r>
              <a:rPr lang="en-US" sz="2400" dirty="0"/>
              <a:t>have now marked the workbook to save tracked changes.</a:t>
            </a:r>
          </a:p>
          <a:p>
            <a:r>
              <a:rPr lang="en-US" sz="2400" b="1" dirty="0"/>
              <a:t>LEAVE</a:t>
            </a:r>
            <a:r>
              <a:rPr lang="en-US" sz="2400" dirty="0"/>
              <a:t> the workbook open to use in the next exercise.</a:t>
            </a:r>
          </a:p>
          <a:p>
            <a:endParaRPr lang="en-US" sz="2400" dirty="0"/>
          </a:p>
        </p:txBody>
      </p:sp>
    </p:spTree>
    <p:extLst>
      <p:ext uri="{BB962C8B-B14F-4D97-AF65-F5344CB8AC3E}">
        <p14:creationId xmlns:p14="http://schemas.microsoft.com/office/powerpoint/2010/main" val="388058019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Setting Track Change Options</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The </a:t>
            </a:r>
            <a:r>
              <a:rPr lang="en-US" sz="2400" dirty="0"/>
              <a:t>Advanced tab of the Share Workbook dialog box allows you to customize the shared use of the workbook. </a:t>
            </a:r>
            <a:endParaRPr lang="en-US" sz="2400" dirty="0" smtClean="0"/>
          </a:p>
          <a:p>
            <a:r>
              <a:rPr lang="en-US" sz="2400" dirty="0" smtClean="0"/>
              <a:t>These </a:t>
            </a:r>
            <a:r>
              <a:rPr lang="en-US" sz="2400" dirty="0"/>
              <a:t>options are normally set by the workbook author before the workbook is shared. </a:t>
            </a:r>
            <a:endParaRPr lang="en-US" sz="2400" dirty="0" smtClean="0"/>
          </a:p>
          <a:p>
            <a:r>
              <a:rPr lang="en-US" sz="2400" dirty="0" smtClean="0"/>
              <a:t>In the following </a:t>
            </a:r>
            <a:r>
              <a:rPr lang="en-US" sz="2400" dirty="0"/>
              <a:t>exercise, you will modify these options.</a:t>
            </a:r>
          </a:p>
          <a:p>
            <a:endParaRPr lang="en-US" sz="2400" dirty="0"/>
          </a:p>
        </p:txBody>
      </p:sp>
    </p:spTree>
    <p:extLst>
      <p:ext uri="{BB962C8B-B14F-4D97-AF65-F5344CB8AC3E}">
        <p14:creationId xmlns:p14="http://schemas.microsoft.com/office/powerpoint/2010/main" val="44060663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Set Track Change Options</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a:t>
            </a:r>
            <a:r>
              <a:rPr lang="en-US" sz="2400" dirty="0"/>
              <a:t>the workbook from the previous exercise.</a:t>
            </a:r>
          </a:p>
          <a:p>
            <a:pPr marL="457200" indent="-457200">
              <a:buFont typeface="+mj-lt"/>
              <a:buAutoNum type="arabicPeriod"/>
            </a:pPr>
            <a:r>
              <a:rPr lang="en-US" sz="2400" dirty="0" smtClean="0"/>
              <a:t>On </a:t>
            </a:r>
            <a:r>
              <a:rPr lang="en-US" sz="2400" dirty="0"/>
              <a:t>the Review tab, in the Changes group, click </a:t>
            </a:r>
            <a:r>
              <a:rPr lang="en-US" sz="2400" b="1" dirty="0"/>
              <a:t>Share</a:t>
            </a:r>
            <a:r>
              <a:rPr lang="en-US" sz="2400" dirty="0"/>
              <a:t> </a:t>
            </a:r>
            <a:r>
              <a:rPr lang="en-US" sz="2400" b="1" dirty="0"/>
              <a:t>Workbook</a:t>
            </a:r>
            <a:r>
              <a:rPr lang="en-US" sz="2400" dirty="0"/>
              <a:t>; the </a:t>
            </a:r>
            <a:r>
              <a:rPr lang="en-US" sz="2400" i="1" dirty="0"/>
              <a:t>Share Workbook </a:t>
            </a:r>
            <a:r>
              <a:rPr lang="en-US" sz="2400" dirty="0"/>
              <a:t>dialog box opens.</a:t>
            </a:r>
          </a:p>
          <a:p>
            <a:pPr marL="457200" indent="-457200">
              <a:buFont typeface="+mj-lt"/>
              <a:buAutoNum type="arabicPeriod"/>
            </a:pPr>
            <a:r>
              <a:rPr lang="en-US" sz="2400" dirty="0" smtClean="0"/>
              <a:t>Click </a:t>
            </a:r>
            <a:r>
              <a:rPr lang="en-US" sz="2400" dirty="0"/>
              <a:t>the </a:t>
            </a:r>
            <a:r>
              <a:rPr lang="en-US" sz="2400" b="1" dirty="0"/>
              <a:t>Advanced</a:t>
            </a:r>
            <a:r>
              <a:rPr lang="en-US" sz="2400" dirty="0"/>
              <a:t> tab. See the </a:t>
            </a:r>
            <a:r>
              <a:rPr lang="en-US" sz="2400" dirty="0" smtClean="0"/>
              <a:t/>
            </a:r>
            <a:br>
              <a:rPr lang="en-US" sz="2400" dirty="0" smtClean="0"/>
            </a:br>
            <a:r>
              <a:rPr lang="en-US" sz="2400" dirty="0" smtClean="0"/>
              <a:t>figure.</a:t>
            </a:r>
            <a:endParaRPr lang="en-US" sz="2400" dirty="0"/>
          </a:p>
          <a:p>
            <a:pPr marL="457200" indent="-457200">
              <a:buFont typeface="+mj-lt"/>
              <a:buAutoNum type="arabicPeriod"/>
            </a:pPr>
            <a:r>
              <a:rPr lang="en-US" sz="2400" dirty="0" smtClean="0"/>
              <a:t>In </a:t>
            </a:r>
            <a:r>
              <a:rPr lang="en-US" sz="2400" dirty="0"/>
              <a:t>the </a:t>
            </a:r>
            <a:r>
              <a:rPr lang="en-US" sz="2400" i="1" dirty="0"/>
              <a:t>Keep Change History For</a:t>
            </a:r>
            <a:r>
              <a:rPr lang="en-US" sz="2400" dirty="0"/>
              <a:t> </a:t>
            </a:r>
            <a:r>
              <a:rPr lang="en-US" sz="2400" dirty="0" smtClean="0"/>
              <a:t/>
            </a:r>
            <a:br>
              <a:rPr lang="en-US" sz="2400" dirty="0" smtClean="0"/>
            </a:br>
            <a:r>
              <a:rPr lang="en-US" sz="2400" dirty="0" smtClean="0"/>
              <a:t>box</a:t>
            </a:r>
            <a:r>
              <a:rPr lang="en-US" sz="2400" dirty="0"/>
              <a:t>, click the scroll arrow to </a:t>
            </a:r>
            <a:r>
              <a:rPr lang="en-US" sz="2400" dirty="0" smtClean="0"/>
              <a:t/>
            </a:r>
            <a:br>
              <a:rPr lang="en-US" sz="2400" dirty="0" smtClean="0"/>
            </a:br>
            <a:r>
              <a:rPr lang="en-US" sz="2400" dirty="0" smtClean="0"/>
              <a:t>display </a:t>
            </a:r>
            <a:r>
              <a:rPr lang="en-US" sz="2400" b="1" dirty="0"/>
              <a:t>35</a:t>
            </a:r>
            <a:r>
              <a:rPr lang="en-US" sz="2400" dirty="0"/>
              <a:t>.</a:t>
            </a:r>
          </a:p>
          <a:p>
            <a:pPr marL="457200" indent="-457200">
              <a:buFont typeface="+mj-lt"/>
              <a:buAutoNum type="arabicPeriod"/>
            </a:pPr>
            <a:r>
              <a:rPr lang="en-US" sz="2400" dirty="0" smtClean="0"/>
              <a:t>Click </a:t>
            </a:r>
            <a:r>
              <a:rPr lang="en-US" sz="2400" b="1" dirty="0"/>
              <a:t>OK</a:t>
            </a:r>
            <a:r>
              <a:rPr lang="en-US" sz="2400" dirty="0"/>
              <a:t> to accept the default </a:t>
            </a:r>
            <a:r>
              <a:rPr lang="en-US" sz="2400" dirty="0" smtClean="0"/>
              <a:t/>
            </a:r>
            <a:br>
              <a:rPr lang="en-US" sz="2400" dirty="0" smtClean="0"/>
            </a:br>
            <a:r>
              <a:rPr lang="en-US" sz="2400" dirty="0" smtClean="0"/>
              <a:t>settings </a:t>
            </a:r>
            <a:r>
              <a:rPr lang="en-US" sz="2400" dirty="0"/>
              <a:t>in the remainder of the </a:t>
            </a:r>
            <a:r>
              <a:rPr lang="en-US" sz="2400" dirty="0" smtClean="0"/>
              <a:t/>
            </a:r>
            <a:br>
              <a:rPr lang="en-US" sz="2400" dirty="0" smtClean="0"/>
            </a:br>
            <a:r>
              <a:rPr lang="en-US" sz="2400" dirty="0" smtClean="0"/>
              <a:t>options</a:t>
            </a:r>
            <a:r>
              <a:rPr lang="en-US" sz="2400" dirty="0"/>
              <a:t>.</a:t>
            </a:r>
          </a:p>
          <a:p>
            <a:r>
              <a:rPr lang="en-US" sz="2400" b="1" dirty="0"/>
              <a:t>LEAVE</a:t>
            </a:r>
            <a:r>
              <a:rPr lang="en-US" sz="2400" dirty="0"/>
              <a:t> the workbook </a:t>
            </a:r>
            <a:r>
              <a:rPr lang="en-US" sz="2400" dirty="0" smtClean="0"/>
              <a:t>open.</a:t>
            </a:r>
            <a:endParaRPr lang="en-US" sz="2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2911780"/>
            <a:ext cx="3111497" cy="3613564"/>
          </a:xfrm>
          <a:prstGeom prst="rect">
            <a:avLst/>
          </a:prstGeom>
        </p:spPr>
      </p:pic>
    </p:spTree>
    <p:extLst>
      <p:ext uri="{BB962C8B-B14F-4D97-AF65-F5344CB8AC3E}">
        <p14:creationId xmlns:p14="http://schemas.microsoft.com/office/powerpoint/2010/main" val="2451827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dirty="0" smtClean="0">
                <a:ea typeface="+mj-ea"/>
                <a:cs typeface="+mj-cs"/>
              </a:rPr>
              <a:t>Step-by-Step: Use SUMIFS</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a:t>USE</a:t>
            </a:r>
            <a:r>
              <a:rPr lang="en-US" sz="2400" dirty="0"/>
              <a:t> the workbook from the previous exercise to perform the following actions:</a:t>
            </a:r>
          </a:p>
          <a:p>
            <a:pPr marL="457200" indent="-457200">
              <a:buFont typeface="+mj-lt"/>
              <a:buAutoNum type="arabicPeriod"/>
            </a:pPr>
            <a:r>
              <a:rPr lang="en-US" sz="2400" dirty="0" smtClean="0"/>
              <a:t>Select </a:t>
            </a:r>
            <a:r>
              <a:rPr lang="en-US" sz="2400" b="1" dirty="0"/>
              <a:t>C22</a:t>
            </a:r>
            <a:r>
              <a:rPr lang="en-US" sz="2400" dirty="0"/>
              <a:t>. Click </a:t>
            </a:r>
            <a:r>
              <a:rPr lang="en-US" sz="2400" b="1" dirty="0"/>
              <a:t>Insert Function </a:t>
            </a:r>
            <a:r>
              <a:rPr lang="en-US" sz="2400" dirty="0"/>
              <a:t>in the Function Library group on the Formulas tab.</a:t>
            </a:r>
          </a:p>
          <a:p>
            <a:pPr marL="457200" indent="-457200">
              <a:buFont typeface="+mj-lt"/>
              <a:buAutoNum type="arabicPeriod"/>
            </a:pPr>
            <a:r>
              <a:rPr lang="en-US" sz="2400" dirty="0" smtClean="0"/>
              <a:t>Key </a:t>
            </a:r>
            <a:r>
              <a:rPr lang="en-US" sz="2400" b="1" dirty="0"/>
              <a:t>SUMIFS </a:t>
            </a:r>
            <a:r>
              <a:rPr lang="en-US" sz="2400" dirty="0"/>
              <a:t>in the </a:t>
            </a:r>
            <a:r>
              <a:rPr lang="en-US" sz="2400" i="1" dirty="0"/>
              <a:t>Search for a Function</a:t>
            </a:r>
            <a:r>
              <a:rPr lang="en-US" sz="2400" dirty="0"/>
              <a:t> box and click </a:t>
            </a:r>
            <a:r>
              <a:rPr lang="en-US" sz="2400" b="1" dirty="0"/>
              <a:t>Go</a:t>
            </a:r>
            <a:r>
              <a:rPr lang="en-US" sz="2400" dirty="0"/>
              <a:t>. SUMIFS will be highlighted in the Function box.</a:t>
            </a:r>
          </a:p>
          <a:p>
            <a:pPr marL="457200" indent="-457200">
              <a:buFont typeface="+mj-lt"/>
              <a:buAutoNum type="arabicPeriod"/>
            </a:pPr>
            <a:r>
              <a:rPr lang="en-US" sz="2400" dirty="0" smtClean="0"/>
              <a:t>Click </a:t>
            </a:r>
            <a:r>
              <a:rPr lang="en-US" sz="2400" b="1" dirty="0"/>
              <a:t>OK </a:t>
            </a:r>
            <a:r>
              <a:rPr lang="en-US" sz="2400" dirty="0"/>
              <a:t>to accept the function.</a:t>
            </a:r>
          </a:p>
          <a:p>
            <a:pPr marL="457200" indent="-457200">
              <a:buFont typeface="+mj-lt"/>
              <a:buAutoNum type="arabicPeriod"/>
            </a:pPr>
            <a:r>
              <a:rPr lang="en-US" sz="2400" dirty="0" smtClean="0"/>
              <a:t>In </a:t>
            </a:r>
            <a:r>
              <a:rPr lang="en-US" sz="2400" dirty="0"/>
              <a:t>the </a:t>
            </a:r>
            <a:r>
              <a:rPr lang="en-US" sz="2400" i="1" dirty="0"/>
              <a:t>Function Arguments</a:t>
            </a:r>
            <a:r>
              <a:rPr lang="en-US" sz="2400" dirty="0"/>
              <a:t> dialog box, select </a:t>
            </a:r>
            <a:r>
              <a:rPr lang="en-US" sz="2400" b="1" dirty="0"/>
              <a:t>C5:C16</a:t>
            </a:r>
            <a:r>
              <a:rPr lang="en-US" sz="2400" dirty="0"/>
              <a:t> in the </a:t>
            </a:r>
            <a:r>
              <a:rPr lang="en-US" sz="2400" dirty="0" err="1"/>
              <a:t>Sum_range</a:t>
            </a:r>
            <a:r>
              <a:rPr lang="en-US" sz="2400" dirty="0"/>
              <a:t> box. This adds your cell range to the argument of the formula</a:t>
            </a:r>
            <a:r>
              <a:rPr lang="en-US" sz="2400" dirty="0" smtClean="0"/>
              <a:t>.</a:t>
            </a:r>
          </a:p>
        </p:txBody>
      </p:sp>
    </p:spTree>
    <p:extLst>
      <p:ext uri="{BB962C8B-B14F-4D97-AF65-F5344CB8AC3E}">
        <p14:creationId xmlns:p14="http://schemas.microsoft.com/office/powerpoint/2010/main" val="115879676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dirty="0" smtClean="0">
                <a:ea typeface="+mj-ea"/>
                <a:cs typeface="+mj-cs"/>
              </a:rPr>
              <a:t>Step-by-Step: Set Track Change Options</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a:t>The Advanced tab contains four </a:t>
            </a:r>
            <a:r>
              <a:rPr lang="en-US" sz="2400" dirty="0" smtClean="0"/>
              <a:t>options:</a:t>
            </a:r>
          </a:p>
          <a:p>
            <a:pPr marL="457200" indent="-457200">
              <a:buFont typeface="+mj-lt"/>
              <a:buAutoNum type="arabicPeriod"/>
            </a:pPr>
            <a:r>
              <a:rPr lang="en-US" sz="2400" i="1" dirty="0" smtClean="0"/>
              <a:t>Track </a:t>
            </a:r>
            <a:r>
              <a:rPr lang="en-US" sz="2400" i="1" dirty="0"/>
              <a:t>changes </a:t>
            </a:r>
            <a:r>
              <a:rPr lang="en-US" sz="2400" dirty="0"/>
              <a:t>determines whether a change history is kept and the length of time it is kept. In a shared workbook, the change history documents changes made in past editing sessions. The information includes the name of the person who made each change, when the changes were made, and what data was changed. The default setting is 30 days. </a:t>
            </a:r>
            <a:r>
              <a:rPr lang="en-US" sz="2400" dirty="0" err="1"/>
              <a:t>Contoso</a:t>
            </a:r>
            <a:r>
              <a:rPr lang="en-US" sz="2400" dirty="0"/>
              <a:t> maintains a monthly record of the distribution of samples. Setting the change history to 35 days ensures that the office manger has sufficient time to review the workbook and resolve any conflicting changes before the change history is deleted</a:t>
            </a:r>
            <a:r>
              <a:rPr lang="en-US" sz="2400" dirty="0" smtClean="0"/>
              <a:t>.</a:t>
            </a:r>
            <a:endParaRPr lang="en-US" sz="2400" dirty="0"/>
          </a:p>
        </p:txBody>
      </p:sp>
    </p:spTree>
    <p:extLst>
      <p:ext uri="{BB962C8B-B14F-4D97-AF65-F5344CB8AC3E}">
        <p14:creationId xmlns:p14="http://schemas.microsoft.com/office/powerpoint/2010/main" val="404879134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dirty="0" smtClean="0">
                <a:ea typeface="+mj-ea"/>
                <a:cs typeface="+mj-cs"/>
              </a:rPr>
              <a:t>Step-by-Step: Set Track Change Options</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2"/>
            </a:pPr>
            <a:r>
              <a:rPr lang="en-US" sz="2400" i="1" dirty="0" smtClean="0"/>
              <a:t>Update </a:t>
            </a:r>
            <a:r>
              <a:rPr lang="en-US" sz="2400" i="1" dirty="0"/>
              <a:t>changes </a:t>
            </a:r>
            <a:r>
              <a:rPr lang="en-US" sz="2400" dirty="0"/>
              <a:t>controls when changes made to the shared workbook are incorporated into the </a:t>
            </a:r>
            <a:r>
              <a:rPr lang="en-US" sz="2400" dirty="0" smtClean="0"/>
              <a:t>workbook.</a:t>
            </a:r>
          </a:p>
          <a:p>
            <a:pPr marL="457200" indent="-457200">
              <a:buFont typeface="+mj-lt"/>
              <a:buAutoNum type="arabicPeriod" startAt="2"/>
            </a:pPr>
            <a:r>
              <a:rPr lang="en-US" sz="2400" i="1" dirty="0" smtClean="0"/>
              <a:t>Conflicting </a:t>
            </a:r>
            <a:r>
              <a:rPr lang="en-US" sz="2400" i="1" dirty="0"/>
              <a:t>changes between users </a:t>
            </a:r>
            <a:r>
              <a:rPr lang="en-US" sz="2400" dirty="0"/>
              <a:t>determines whose edits become part of the file if two or more people are attempting to edit at the same time. The workbook owner’s changes usually take precedence</a:t>
            </a:r>
            <a:r>
              <a:rPr lang="en-US" sz="2400" dirty="0" smtClean="0"/>
              <a:t>.</a:t>
            </a:r>
          </a:p>
          <a:p>
            <a:pPr marL="457200" indent="-457200">
              <a:buFont typeface="+mj-lt"/>
              <a:buAutoNum type="arabicPeriod" startAt="2"/>
            </a:pPr>
            <a:r>
              <a:rPr lang="en-US" sz="2400" i="1" dirty="0" smtClean="0"/>
              <a:t>Include </a:t>
            </a:r>
            <a:r>
              <a:rPr lang="en-US" sz="2400" i="1" dirty="0"/>
              <a:t>in personal view </a:t>
            </a:r>
            <a:r>
              <a:rPr lang="en-US" sz="2400" dirty="0"/>
              <a:t>enables each user who edits the workbook to see a personal view of the workbook.</a:t>
            </a:r>
          </a:p>
          <a:p>
            <a:pPr marL="457200" indent="-457200">
              <a:buFont typeface="+mj-lt"/>
              <a:buAutoNum type="arabicPeriod" startAt="2"/>
            </a:pPr>
            <a:endParaRPr lang="en-US" sz="2400" dirty="0"/>
          </a:p>
        </p:txBody>
      </p:sp>
    </p:spTree>
    <p:extLst>
      <p:ext uri="{BB962C8B-B14F-4D97-AF65-F5344CB8AC3E}">
        <p14:creationId xmlns:p14="http://schemas.microsoft.com/office/powerpoint/2010/main" val="384024729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Inserting Tracked Changes</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When </a:t>
            </a:r>
            <a:r>
              <a:rPr lang="en-US" sz="2400" dirty="0"/>
              <a:t>you open a shared workbook, change tracking is automatically turned on. </a:t>
            </a:r>
            <a:endParaRPr lang="en-US" sz="2400" dirty="0" smtClean="0"/>
          </a:p>
          <a:p>
            <a:r>
              <a:rPr lang="en-US" sz="2400" dirty="0" smtClean="0"/>
              <a:t>In </a:t>
            </a:r>
            <a:r>
              <a:rPr lang="en-US" sz="2400" dirty="0"/>
              <a:t>most cases, the workbook owner will have entered a password to prevent a user from turning off change tracking. Thus, any text you key in the workbook will be tracked.</a:t>
            </a:r>
          </a:p>
          <a:p>
            <a:endParaRPr lang="en-US" sz="2400" dirty="0"/>
          </a:p>
        </p:txBody>
      </p:sp>
    </p:spTree>
    <p:extLst>
      <p:ext uri="{BB962C8B-B14F-4D97-AF65-F5344CB8AC3E}">
        <p14:creationId xmlns:p14="http://schemas.microsoft.com/office/powerpoint/2010/main" val="87271071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Insert Tracked Changes</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a:t>
            </a:r>
            <a:r>
              <a:rPr lang="en-US" sz="2400" dirty="0"/>
              <a:t>the workbook from the previous exercise.</a:t>
            </a:r>
          </a:p>
          <a:p>
            <a:pPr marL="457200" indent="-457200">
              <a:buFont typeface="+mj-lt"/>
              <a:buAutoNum type="arabicPeriod"/>
            </a:pPr>
            <a:r>
              <a:rPr lang="en-US" sz="2400" dirty="0" smtClean="0"/>
              <a:t>On </a:t>
            </a:r>
            <a:r>
              <a:rPr lang="en-US" sz="2400" dirty="0"/>
              <a:t>the Review tab, in the Changes group, click </a:t>
            </a:r>
            <a:r>
              <a:rPr lang="en-US" sz="2400" b="1" dirty="0"/>
              <a:t>Track Changes</a:t>
            </a:r>
            <a:r>
              <a:rPr lang="en-US" sz="2400" dirty="0"/>
              <a:t>; in the drop-down list that appears, click </a:t>
            </a:r>
            <a:r>
              <a:rPr lang="en-US" sz="2400" b="1" dirty="0"/>
              <a:t>Highlight</a:t>
            </a:r>
            <a:r>
              <a:rPr lang="en-US" sz="2400" dirty="0"/>
              <a:t> </a:t>
            </a:r>
            <a:r>
              <a:rPr lang="en-US" sz="2400" b="1" dirty="0"/>
              <a:t>Changes</a:t>
            </a:r>
            <a:r>
              <a:rPr lang="en-US" sz="2400" dirty="0"/>
              <a:t>. The Highlight Changes dialog box appears.</a:t>
            </a:r>
          </a:p>
          <a:p>
            <a:pPr marL="457200" indent="-457200">
              <a:buFont typeface="+mj-lt"/>
              <a:buAutoNum type="arabicPeriod"/>
            </a:pPr>
            <a:r>
              <a:rPr lang="en-US" sz="2400" dirty="0" smtClean="0"/>
              <a:t>The </a:t>
            </a:r>
            <a:r>
              <a:rPr lang="en-US" sz="2400" i="1" dirty="0"/>
              <a:t>Track changes while editing</a:t>
            </a:r>
            <a:r>
              <a:rPr lang="en-US" sz="2400" dirty="0"/>
              <a:t> box is inactive because change tracking was activated when you shared the workbook. As shown in </a:t>
            </a:r>
            <a:r>
              <a:rPr lang="en-US" sz="2400" dirty="0" smtClean="0"/>
              <a:t>the figure on the next slide, </a:t>
            </a:r>
            <a:r>
              <a:rPr lang="en-US" sz="2400" dirty="0"/>
              <a:t>in </a:t>
            </a:r>
            <a:r>
              <a:rPr lang="en-US" sz="2400" i="1" dirty="0"/>
              <a:t>When</a:t>
            </a:r>
            <a:r>
              <a:rPr lang="en-US" sz="2400" dirty="0"/>
              <a:t>,</a:t>
            </a:r>
            <a:r>
              <a:rPr lang="en-US" sz="2400" i="1" dirty="0"/>
              <a:t> </a:t>
            </a:r>
            <a:r>
              <a:rPr lang="en-US" sz="2400" dirty="0"/>
              <a:t>click the down arrow and then select </a:t>
            </a:r>
            <a:r>
              <a:rPr lang="en-US" sz="2400" b="1" dirty="0"/>
              <a:t>All</a:t>
            </a:r>
            <a:r>
              <a:rPr lang="en-US" sz="2400" dirty="0"/>
              <a:t>. In </a:t>
            </a:r>
            <a:r>
              <a:rPr lang="en-US" sz="2400" i="1" dirty="0"/>
              <a:t>Who</a:t>
            </a:r>
            <a:r>
              <a:rPr lang="en-US" sz="2400" dirty="0"/>
              <a:t>, select </a:t>
            </a:r>
            <a:r>
              <a:rPr lang="en-US" sz="2400" b="1" dirty="0"/>
              <a:t>Everyone</a:t>
            </a:r>
            <a:r>
              <a:rPr lang="en-US" sz="2400" dirty="0"/>
              <a:t>. </a:t>
            </a:r>
            <a:r>
              <a:rPr lang="en-US" sz="2400" dirty="0" smtClean="0"/>
              <a:t>If the Highlight </a:t>
            </a:r>
            <a:r>
              <a:rPr lang="en-US" sz="2400" dirty="0"/>
              <a:t>changes on screen option is </a:t>
            </a:r>
            <a:r>
              <a:rPr lang="en-US" sz="2400" dirty="0" smtClean="0"/>
              <a:t>not already selected, then select it. </a:t>
            </a:r>
            <a:r>
              <a:rPr lang="en-US" sz="2400" dirty="0"/>
              <a:t>Click </a:t>
            </a:r>
            <a:r>
              <a:rPr lang="en-US" sz="2400" b="1" dirty="0"/>
              <a:t>OK</a:t>
            </a:r>
            <a:r>
              <a:rPr lang="en-US" sz="2400" dirty="0"/>
              <a:t>. A warning box appears; click </a:t>
            </a:r>
            <a:r>
              <a:rPr lang="en-US" sz="2400" b="1" dirty="0"/>
              <a:t>OK</a:t>
            </a:r>
            <a:r>
              <a:rPr lang="en-US" sz="2400" dirty="0"/>
              <a:t> to accept the warning as there are no current changes and you will make changes in the steps to follow</a:t>
            </a:r>
            <a:r>
              <a:rPr lang="en-US" sz="2400" dirty="0" smtClean="0"/>
              <a:t>.</a:t>
            </a:r>
            <a:endParaRPr lang="en-US" sz="2400" dirty="0"/>
          </a:p>
        </p:txBody>
      </p:sp>
    </p:spTree>
    <p:extLst>
      <p:ext uri="{BB962C8B-B14F-4D97-AF65-F5344CB8AC3E}">
        <p14:creationId xmlns:p14="http://schemas.microsoft.com/office/powerpoint/2010/main" val="48861884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Insert Tracked Changes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628800"/>
            <a:ext cx="8168126" cy="4597301"/>
          </a:xfrm>
          <a:prstGeom prst="rect">
            <a:avLst/>
          </a:prstGeom>
        </p:spPr>
      </p:pic>
    </p:spTree>
    <p:extLst>
      <p:ext uri="{BB962C8B-B14F-4D97-AF65-F5344CB8AC3E}">
        <p14:creationId xmlns:p14="http://schemas.microsoft.com/office/powerpoint/2010/main" val="92928380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Insert Tracked Changes</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3"/>
            </a:pPr>
            <a:r>
              <a:rPr lang="en-US" sz="2400" dirty="0" smtClean="0"/>
              <a:t>Click </a:t>
            </a:r>
            <a:r>
              <a:rPr lang="en-US" sz="2400" dirty="0"/>
              <a:t>the File tab and click </a:t>
            </a:r>
            <a:r>
              <a:rPr lang="en-US" sz="2400" b="1" dirty="0"/>
              <a:t>Options</a:t>
            </a:r>
            <a:r>
              <a:rPr lang="en-US" sz="2400" dirty="0"/>
              <a:t> in the navigation bar. The Excel Options window opens.</a:t>
            </a:r>
          </a:p>
          <a:p>
            <a:pPr marL="457200" indent="-457200">
              <a:buFont typeface="+mj-lt"/>
              <a:buAutoNum type="arabicPeriod" startAt="3"/>
            </a:pPr>
            <a:r>
              <a:rPr lang="en-US" sz="2400" dirty="0" smtClean="0"/>
              <a:t>In </a:t>
            </a:r>
            <a:r>
              <a:rPr lang="en-US" sz="2400" dirty="0"/>
              <a:t>the General category, under </a:t>
            </a:r>
            <a:r>
              <a:rPr lang="en-US" sz="2400" i="1" dirty="0"/>
              <a:t>Personalize your copy of Microsoft Office</a:t>
            </a:r>
            <a:r>
              <a:rPr lang="en-US" sz="2400" dirty="0"/>
              <a:t>, in the User name box, key </a:t>
            </a:r>
            <a:r>
              <a:rPr lang="en-US" sz="2400" b="1" dirty="0"/>
              <a:t>Luca</a:t>
            </a:r>
            <a:r>
              <a:rPr lang="en-US" sz="2400" dirty="0"/>
              <a:t> </a:t>
            </a:r>
            <a:r>
              <a:rPr lang="en-US" sz="2400" b="1" dirty="0" err="1"/>
              <a:t>Delamore</a:t>
            </a:r>
            <a:r>
              <a:rPr lang="en-US" sz="2400" dirty="0"/>
              <a:t>. Click </a:t>
            </a:r>
            <a:r>
              <a:rPr lang="en-US" sz="2400" b="1" dirty="0"/>
              <a:t>OK</a:t>
            </a:r>
            <a:r>
              <a:rPr lang="en-US" sz="2400" dirty="0"/>
              <a:t>. You have changed the document user name that will be listed in the track changes.</a:t>
            </a:r>
          </a:p>
          <a:p>
            <a:pPr marL="457200" indent="-457200">
              <a:buFont typeface="+mj-lt"/>
              <a:buAutoNum type="arabicPeriod" startAt="3"/>
            </a:pPr>
            <a:r>
              <a:rPr lang="en-US" sz="2400" dirty="0" smtClean="0"/>
              <a:t>Select </a:t>
            </a:r>
            <a:r>
              <a:rPr lang="en-US" sz="2400" b="1" dirty="0"/>
              <a:t>A12</a:t>
            </a:r>
            <a:r>
              <a:rPr lang="en-US" sz="2400" dirty="0"/>
              <a:t> and enter the following information in </a:t>
            </a:r>
            <a:r>
              <a:rPr lang="en-US" sz="2400" b="1" dirty="0"/>
              <a:t>A12</a:t>
            </a:r>
            <a:r>
              <a:rPr lang="en-US" sz="2400" dirty="0"/>
              <a:t>, </a:t>
            </a:r>
            <a:r>
              <a:rPr lang="en-US" sz="2400" b="1" dirty="0"/>
              <a:t>A13</a:t>
            </a:r>
            <a:r>
              <a:rPr lang="en-US" sz="2400" dirty="0"/>
              <a:t>, and </a:t>
            </a:r>
            <a:r>
              <a:rPr lang="en-US" sz="2400" b="1" dirty="0"/>
              <a:t>A14</a:t>
            </a:r>
            <a:r>
              <a:rPr lang="en-US" sz="2400" dirty="0"/>
              <a:t>:</a:t>
            </a:r>
          </a:p>
          <a:p>
            <a:r>
              <a:rPr lang="en-US" sz="2400" dirty="0"/>
              <a:t>	</a:t>
            </a:r>
            <a:r>
              <a:rPr lang="en-US" sz="2000" dirty="0" err="1"/>
              <a:t>Delamore</a:t>
            </a:r>
            <a:r>
              <a:rPr lang="en-US" sz="2000" dirty="0"/>
              <a:t>, Luca	</a:t>
            </a:r>
            <a:r>
              <a:rPr lang="en-US" sz="2000" dirty="0" err="1"/>
              <a:t>Avelox</a:t>
            </a:r>
            <a:r>
              <a:rPr lang="en-US" sz="2000" dirty="0"/>
              <a:t>	</a:t>
            </a:r>
            <a:r>
              <a:rPr lang="en-US" sz="2000" dirty="0" err="1" smtClean="0"/>
              <a:t>LaMee</a:t>
            </a:r>
            <a:r>
              <a:rPr lang="en-US" sz="2000" dirty="0"/>
              <a:t>, Brian	</a:t>
            </a:r>
            <a:r>
              <a:rPr lang="en-US" sz="2000" dirty="0" smtClean="0"/>
              <a:t>14-Nov</a:t>
            </a:r>
            <a:endParaRPr lang="en-US" sz="2000" dirty="0"/>
          </a:p>
          <a:p>
            <a:r>
              <a:rPr lang="en-US" sz="2000" dirty="0"/>
              <a:t>	</a:t>
            </a:r>
            <a:r>
              <a:rPr lang="da-DK" sz="2000" dirty="0"/>
              <a:t>Delamore, Luca	Ketek	</a:t>
            </a:r>
            <a:r>
              <a:rPr lang="da-DK" sz="2000" dirty="0" smtClean="0"/>
              <a:t>Miller</a:t>
            </a:r>
            <a:r>
              <a:rPr lang="da-DK" sz="2000" dirty="0"/>
              <a:t>, Ben	</a:t>
            </a:r>
            <a:r>
              <a:rPr lang="da-DK" sz="2000" dirty="0" smtClean="0"/>
              <a:t>14-Nov</a:t>
            </a:r>
            <a:endParaRPr lang="en-US" sz="2000" dirty="0"/>
          </a:p>
          <a:p>
            <a:r>
              <a:rPr lang="da-DK" sz="2000" dirty="0"/>
              <a:t>	</a:t>
            </a:r>
            <a:r>
              <a:rPr lang="en-US" sz="2000" dirty="0" err="1"/>
              <a:t>Delamore</a:t>
            </a:r>
            <a:r>
              <a:rPr lang="en-US" sz="2000" dirty="0"/>
              <a:t>, Luca	</a:t>
            </a:r>
            <a:r>
              <a:rPr lang="en-US" sz="2000" dirty="0" err="1"/>
              <a:t>Cipro</a:t>
            </a:r>
            <a:r>
              <a:rPr lang="en-US" sz="2000" dirty="0"/>
              <a:t>	</a:t>
            </a:r>
            <a:r>
              <a:rPr lang="en-US" sz="2000" dirty="0" smtClean="0"/>
              <a:t>Kearney</a:t>
            </a:r>
            <a:r>
              <a:rPr lang="en-US" sz="2000" dirty="0"/>
              <a:t>, Bonnie	</a:t>
            </a:r>
            <a:r>
              <a:rPr lang="en-US" sz="2000" dirty="0" smtClean="0"/>
              <a:t>14-Nov</a:t>
            </a:r>
            <a:endParaRPr lang="en-US" sz="2000" dirty="0"/>
          </a:p>
        </p:txBody>
      </p:sp>
    </p:spTree>
    <p:extLst>
      <p:ext uri="{BB962C8B-B14F-4D97-AF65-F5344CB8AC3E}">
        <p14:creationId xmlns:p14="http://schemas.microsoft.com/office/powerpoint/2010/main" val="324148331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Insert Tracked Changes</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As </a:t>
            </a:r>
            <a:r>
              <a:rPr lang="en-US" sz="2400" dirty="0"/>
              <a:t>you enter these changes, a colored triangle and comment box appear for each entry made. This makes it easy to view the changes later.</a:t>
            </a:r>
          </a:p>
          <a:p>
            <a:pPr marL="457200" indent="-457200">
              <a:buFont typeface="+mj-lt"/>
              <a:buAutoNum type="arabicPeriod" startAt="6"/>
            </a:pPr>
            <a:r>
              <a:rPr lang="en-US" sz="2400" dirty="0" smtClean="0"/>
              <a:t>Click </a:t>
            </a:r>
            <a:r>
              <a:rPr lang="en-US" sz="2400" b="1" dirty="0"/>
              <a:t>Save</a:t>
            </a:r>
            <a:r>
              <a:rPr lang="en-US" sz="2400" dirty="0"/>
              <a:t> on the Quick Access Toolbar to save the changes you made under the user name Luca </a:t>
            </a:r>
            <a:r>
              <a:rPr lang="en-US" sz="2400" dirty="0" err="1"/>
              <a:t>Delamore</a:t>
            </a:r>
            <a:r>
              <a:rPr lang="en-US" sz="2400" dirty="0"/>
              <a:t>.</a:t>
            </a:r>
          </a:p>
          <a:p>
            <a:pPr marL="457200" indent="-457200">
              <a:buFont typeface="+mj-lt"/>
              <a:buAutoNum type="arabicPeriod" startAt="6"/>
            </a:pPr>
            <a:r>
              <a:rPr lang="en-US" sz="2400" dirty="0" smtClean="0"/>
              <a:t>Click </a:t>
            </a:r>
            <a:r>
              <a:rPr lang="en-US" sz="2400" dirty="0"/>
              <a:t>the File tab and select </a:t>
            </a:r>
            <a:r>
              <a:rPr lang="en-US" sz="2400" b="1" dirty="0"/>
              <a:t>Options</a:t>
            </a:r>
            <a:r>
              <a:rPr lang="en-US" sz="2400" dirty="0"/>
              <a:t>.</a:t>
            </a:r>
          </a:p>
          <a:p>
            <a:pPr marL="457200" indent="-457200">
              <a:buFont typeface="+mj-lt"/>
              <a:buAutoNum type="arabicPeriod" startAt="6"/>
            </a:pPr>
            <a:r>
              <a:rPr lang="en-US" sz="2400" dirty="0" smtClean="0"/>
              <a:t>In </a:t>
            </a:r>
            <a:r>
              <a:rPr lang="en-US" sz="2400" dirty="0"/>
              <a:t>the User name box, key </a:t>
            </a:r>
            <a:r>
              <a:rPr lang="en-US" sz="2400" b="1" dirty="0"/>
              <a:t>Billie</a:t>
            </a:r>
            <a:r>
              <a:rPr lang="en-US" sz="2400" dirty="0"/>
              <a:t> </a:t>
            </a:r>
            <a:r>
              <a:rPr lang="en-US" sz="2400" b="1" dirty="0"/>
              <a:t>Jo Murray</a:t>
            </a:r>
            <a:r>
              <a:rPr lang="en-US" sz="2400" dirty="0"/>
              <a:t>. Click </a:t>
            </a:r>
            <a:r>
              <a:rPr lang="en-US" sz="2400" b="1" dirty="0"/>
              <a:t>OK</a:t>
            </a:r>
            <a:r>
              <a:rPr lang="en-US" sz="2400" dirty="0"/>
              <a:t>. You are once again changing the user name and applying it to the document</a:t>
            </a:r>
            <a:r>
              <a:rPr lang="en-US" sz="2400" dirty="0" smtClean="0"/>
              <a:t>.</a:t>
            </a:r>
            <a:endParaRPr lang="en-US" sz="2400" dirty="0"/>
          </a:p>
        </p:txBody>
      </p:sp>
    </p:spTree>
    <p:extLst>
      <p:ext uri="{BB962C8B-B14F-4D97-AF65-F5344CB8AC3E}">
        <p14:creationId xmlns:p14="http://schemas.microsoft.com/office/powerpoint/2010/main" val="275927463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Insert Tracked Changes</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9"/>
            </a:pPr>
            <a:r>
              <a:rPr lang="en-US" sz="2400" dirty="0" smtClean="0"/>
              <a:t>Key </a:t>
            </a:r>
            <a:r>
              <a:rPr lang="en-US" sz="2400" dirty="0"/>
              <a:t>the following data in </a:t>
            </a:r>
            <a:r>
              <a:rPr lang="en-US" sz="2400" b="1" dirty="0"/>
              <a:t>A15</a:t>
            </a:r>
            <a:r>
              <a:rPr lang="en-US" sz="2400" dirty="0"/>
              <a:t>, </a:t>
            </a:r>
            <a:r>
              <a:rPr lang="en-US" sz="2400" b="1" dirty="0"/>
              <a:t>A16</a:t>
            </a:r>
            <a:r>
              <a:rPr lang="en-US" sz="2400" dirty="0"/>
              <a:t>, and </a:t>
            </a:r>
            <a:r>
              <a:rPr lang="en-US" sz="2400" b="1" dirty="0" smtClean="0"/>
              <a:t>A17</a:t>
            </a:r>
            <a:r>
              <a:rPr lang="en-US" sz="2400" dirty="0" smtClean="0"/>
              <a:t>:</a:t>
            </a:r>
            <a:endParaRPr lang="en-US" sz="2400" dirty="0"/>
          </a:p>
          <a:p>
            <a:r>
              <a:rPr lang="en-US" sz="2000" dirty="0"/>
              <a:t>Murray, Billie Jo	</a:t>
            </a:r>
            <a:r>
              <a:rPr lang="en-US" sz="2000" dirty="0" err="1"/>
              <a:t>Zetia</a:t>
            </a:r>
            <a:r>
              <a:rPr lang="en-US" sz="2000" dirty="0"/>
              <a:t>	</a:t>
            </a:r>
            <a:r>
              <a:rPr lang="en-US" sz="2000" dirty="0" smtClean="0"/>
              <a:t>Peters</a:t>
            </a:r>
            <a:r>
              <a:rPr lang="en-US" sz="2000" dirty="0"/>
              <a:t>, James	</a:t>
            </a:r>
            <a:r>
              <a:rPr lang="en-US" sz="2000" dirty="0" smtClean="0"/>
              <a:t>	15-Nov</a:t>
            </a:r>
            <a:endParaRPr lang="en-US" sz="2000" dirty="0"/>
          </a:p>
          <a:p>
            <a:r>
              <a:rPr lang="en-US" sz="2000" dirty="0"/>
              <a:t>Murray, Billie Jo	</a:t>
            </a:r>
            <a:r>
              <a:rPr lang="en-US" sz="2000" dirty="0" err="1"/>
              <a:t>Cipro</a:t>
            </a:r>
            <a:r>
              <a:rPr lang="en-US" sz="2000" dirty="0"/>
              <a:t>	</a:t>
            </a:r>
            <a:r>
              <a:rPr lang="en-US" sz="2000" dirty="0" smtClean="0"/>
              <a:t>Smith</a:t>
            </a:r>
            <a:r>
              <a:rPr lang="en-US" sz="2000" dirty="0"/>
              <a:t>, Samantha	15-Nov</a:t>
            </a:r>
          </a:p>
          <a:p>
            <a:r>
              <a:rPr lang="en-US" sz="2000" dirty="0"/>
              <a:t>Murray, Billie Jo	</a:t>
            </a:r>
            <a:r>
              <a:rPr lang="en-US" sz="2000" dirty="0" err="1"/>
              <a:t>Ketek</a:t>
            </a:r>
            <a:r>
              <a:rPr lang="en-US" sz="2000" dirty="0"/>
              <a:t>	</a:t>
            </a:r>
            <a:r>
              <a:rPr lang="en-US" sz="2000" dirty="0" smtClean="0"/>
              <a:t>Ruth</a:t>
            </a:r>
            <a:r>
              <a:rPr lang="en-US" sz="2000" dirty="0"/>
              <a:t>, Andy		15-Nov</a:t>
            </a:r>
          </a:p>
          <a:p>
            <a:r>
              <a:rPr lang="en-US" sz="2400" dirty="0"/>
              <a:t>Note your changes to the worksheet, as illustrated in the figure shown on the next </a:t>
            </a:r>
            <a:r>
              <a:rPr lang="en-US" sz="2400" dirty="0" smtClean="0"/>
              <a:t>slide</a:t>
            </a:r>
          </a:p>
        </p:txBody>
      </p:sp>
    </p:spTree>
    <p:extLst>
      <p:ext uri="{BB962C8B-B14F-4D97-AF65-F5344CB8AC3E}">
        <p14:creationId xmlns:p14="http://schemas.microsoft.com/office/powerpoint/2010/main" val="365307609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Insert Tracked Changes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693" y="1628800"/>
            <a:ext cx="6934200" cy="4924425"/>
          </a:xfrm>
          <a:prstGeom prst="rect">
            <a:avLst/>
          </a:prstGeom>
        </p:spPr>
      </p:pic>
    </p:spTree>
    <p:extLst>
      <p:ext uri="{BB962C8B-B14F-4D97-AF65-F5344CB8AC3E}">
        <p14:creationId xmlns:p14="http://schemas.microsoft.com/office/powerpoint/2010/main" val="411962141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Insert Tracked Changes</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10"/>
            </a:pPr>
            <a:r>
              <a:rPr lang="en-US" sz="2400" dirty="0" smtClean="0"/>
              <a:t>Point </a:t>
            </a:r>
            <a:r>
              <a:rPr lang="en-US" sz="2400" dirty="0"/>
              <a:t>to the colored triangle in the upper-left corner of one of the cells in which you entered data. A box opens with information about the changes made to that cell.</a:t>
            </a:r>
          </a:p>
          <a:p>
            <a:pPr marL="457200" indent="-457200">
              <a:buFont typeface="+mj-lt"/>
              <a:buAutoNum type="arabicPeriod" startAt="10"/>
            </a:pPr>
            <a:r>
              <a:rPr lang="en-US" sz="2400" dirty="0" smtClean="0"/>
              <a:t>Click </a:t>
            </a:r>
            <a:r>
              <a:rPr lang="en-US" sz="2400" b="1" dirty="0"/>
              <a:t>Save</a:t>
            </a:r>
            <a:r>
              <a:rPr lang="en-US" sz="2400" dirty="0"/>
              <a:t> on the Quick Access Toolbar to save the changes you made under the user name Billie Jo Murray.</a:t>
            </a:r>
          </a:p>
          <a:p>
            <a:r>
              <a:rPr lang="en-US" sz="2400" b="1" dirty="0"/>
              <a:t>LEAVE</a:t>
            </a:r>
            <a:r>
              <a:rPr lang="en-US" sz="2400" dirty="0"/>
              <a:t> the workbook open to use in the next exercise.</a:t>
            </a:r>
          </a:p>
          <a:p>
            <a:endParaRPr lang="en-US" sz="2400" dirty="0"/>
          </a:p>
        </p:txBody>
      </p:sp>
    </p:spTree>
    <p:extLst>
      <p:ext uri="{BB962C8B-B14F-4D97-AF65-F5344CB8AC3E}">
        <p14:creationId xmlns:p14="http://schemas.microsoft.com/office/powerpoint/2010/main" val="803281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dirty="0" smtClean="0">
                <a:ea typeface="+mj-ea"/>
                <a:cs typeface="+mj-cs"/>
              </a:rPr>
              <a:t>Step-by-Step: Use SUMIFS</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5"/>
            </a:pPr>
            <a:r>
              <a:rPr lang="en-US" sz="2300" dirty="0" smtClean="0"/>
              <a:t>In </a:t>
            </a:r>
            <a:r>
              <a:rPr lang="en-US" sz="2300" dirty="0"/>
              <a:t>the Criteria_range1 box, select </a:t>
            </a:r>
            <a:r>
              <a:rPr lang="en-US" sz="2300" b="1" dirty="0"/>
              <a:t>F5:F16</a:t>
            </a:r>
            <a:r>
              <a:rPr lang="en-US" sz="2300" dirty="0"/>
              <a:t>. In the Criteria1 box, key </a:t>
            </a:r>
            <a:r>
              <a:rPr lang="en-US" sz="2300" b="1" dirty="0"/>
              <a:t>&lt;=60</a:t>
            </a:r>
            <a:r>
              <a:rPr lang="en-US" sz="2300" dirty="0"/>
              <a:t>. This specifies that you want to calculate only those </a:t>
            </a:r>
            <a:r>
              <a:rPr lang="en-US" sz="2300" dirty="0" smtClean="0"/>
              <a:t>values </a:t>
            </a:r>
            <a:r>
              <a:rPr lang="en-US" sz="2300" dirty="0"/>
              <a:t>that </a:t>
            </a:r>
            <a:r>
              <a:rPr lang="en-US" sz="2300" dirty="0" smtClean="0"/>
              <a:t/>
            </a:r>
            <a:br>
              <a:rPr lang="en-US" sz="2300" dirty="0" smtClean="0"/>
            </a:br>
            <a:r>
              <a:rPr lang="en-US" sz="2300" dirty="0" smtClean="0"/>
              <a:t>are less </a:t>
            </a:r>
            <a:r>
              <a:rPr lang="en-US" sz="2300" dirty="0"/>
              <a:t>than or </a:t>
            </a:r>
            <a:r>
              <a:rPr lang="en-US" sz="2300" dirty="0" smtClean="0"/>
              <a:t/>
            </a:r>
            <a:br>
              <a:rPr lang="en-US" sz="2300" dirty="0" smtClean="0"/>
            </a:br>
            <a:r>
              <a:rPr lang="en-US" sz="2300" dirty="0" smtClean="0"/>
              <a:t>equal </a:t>
            </a:r>
            <a:r>
              <a:rPr lang="en-US" sz="2300" dirty="0"/>
              <a:t>to 60. </a:t>
            </a:r>
            <a:r>
              <a:rPr lang="en-US" sz="2300" dirty="0" smtClean="0"/>
              <a:t>When </a:t>
            </a:r>
            <a:br>
              <a:rPr lang="en-US" sz="2300" dirty="0" smtClean="0"/>
            </a:br>
            <a:r>
              <a:rPr lang="en-US" sz="2300" dirty="0" smtClean="0"/>
              <a:t>you move to </a:t>
            </a:r>
            <a:r>
              <a:rPr lang="en-US" sz="2300" dirty="0"/>
              <a:t>the </a:t>
            </a:r>
            <a:r>
              <a:rPr lang="en-US" sz="2300" dirty="0" smtClean="0"/>
              <a:t/>
            </a:r>
            <a:br>
              <a:rPr lang="en-US" sz="2300" dirty="0" smtClean="0"/>
            </a:br>
            <a:r>
              <a:rPr lang="en-US" sz="2300" dirty="0" smtClean="0"/>
              <a:t>next text box</a:t>
            </a:r>
            <a:r>
              <a:rPr lang="en-US" sz="2300" dirty="0"/>
              <a:t>, </a:t>
            </a:r>
            <a:r>
              <a:rPr lang="en-US" sz="2300" dirty="0" smtClean="0"/>
              <a:t/>
            </a:r>
            <a:br>
              <a:rPr lang="en-US" sz="2300" dirty="0" smtClean="0"/>
            </a:br>
            <a:r>
              <a:rPr lang="en-US" sz="2300" dirty="0" smtClean="0"/>
              <a:t>notice </a:t>
            </a:r>
            <a:r>
              <a:rPr lang="en-US" sz="2300" dirty="0"/>
              <a:t>that </a:t>
            </a:r>
            <a:r>
              <a:rPr lang="en-US" sz="2300" dirty="0" smtClean="0"/>
              <a:t>Excel </a:t>
            </a:r>
            <a:br>
              <a:rPr lang="en-US" sz="2300" dirty="0" smtClean="0"/>
            </a:br>
            <a:r>
              <a:rPr lang="en-US" sz="2300" dirty="0" smtClean="0"/>
              <a:t>places quotation </a:t>
            </a:r>
            <a:br>
              <a:rPr lang="en-US" sz="2300" dirty="0" smtClean="0"/>
            </a:br>
            <a:r>
              <a:rPr lang="en-US" sz="2300" dirty="0" smtClean="0"/>
              <a:t>marks around your</a:t>
            </a:r>
            <a:br>
              <a:rPr lang="en-US" sz="2300" dirty="0" smtClean="0"/>
            </a:br>
            <a:r>
              <a:rPr lang="en-US" sz="2300" dirty="0" smtClean="0"/>
              <a:t>criteria</a:t>
            </a:r>
            <a:r>
              <a:rPr lang="en-US" sz="2300" dirty="0"/>
              <a:t>. It applies </a:t>
            </a:r>
            <a:r>
              <a:rPr lang="en-US" sz="2300" dirty="0" smtClean="0"/>
              <a:t/>
            </a:r>
            <a:br>
              <a:rPr lang="en-US" sz="2300" dirty="0" smtClean="0"/>
            </a:br>
            <a:r>
              <a:rPr lang="en-US" sz="2300" dirty="0" smtClean="0"/>
              <a:t>these </a:t>
            </a:r>
            <a:r>
              <a:rPr lang="en-US" sz="2300" dirty="0"/>
              <a:t>marks to let </a:t>
            </a:r>
            <a:r>
              <a:rPr lang="en-US" sz="2300" dirty="0" smtClean="0"/>
              <a:t/>
            </a:r>
            <a:br>
              <a:rPr lang="en-US" sz="2300" dirty="0" smtClean="0"/>
            </a:br>
            <a:r>
              <a:rPr lang="en-US" sz="2300" dirty="0" smtClean="0"/>
              <a:t>itself </a:t>
            </a:r>
            <a:r>
              <a:rPr lang="en-US" sz="2300" dirty="0"/>
              <a:t>know that this is a criterion and not a calculated value</a:t>
            </a:r>
            <a:r>
              <a:rPr lang="en-US" sz="2300" dirty="0" smtClean="0"/>
              <a:t>.</a:t>
            </a:r>
            <a:endParaRPr lang="en-US" sz="23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872" y="2485710"/>
            <a:ext cx="5112568" cy="3135173"/>
          </a:xfrm>
          <a:prstGeom prst="rect">
            <a:avLst/>
          </a:prstGeom>
        </p:spPr>
      </p:pic>
    </p:spTree>
    <p:extLst>
      <p:ext uri="{BB962C8B-B14F-4D97-AF65-F5344CB8AC3E}">
        <p14:creationId xmlns:p14="http://schemas.microsoft.com/office/powerpoint/2010/main" val="190417766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Deleting Your Changes</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As </a:t>
            </a:r>
            <a:r>
              <a:rPr lang="en-US" sz="2400" dirty="0"/>
              <a:t>noted previously, the changes you make in a shared workbook are not visible to other users until you save your work. </a:t>
            </a:r>
            <a:endParaRPr lang="en-US" sz="2400" dirty="0" smtClean="0"/>
          </a:p>
          <a:p>
            <a:r>
              <a:rPr lang="en-US" sz="2400" dirty="0" smtClean="0"/>
              <a:t>Changes </a:t>
            </a:r>
            <a:r>
              <a:rPr lang="en-US" sz="2400" dirty="0"/>
              <a:t>thus become a part of the change history only when you save. </a:t>
            </a:r>
            <a:endParaRPr lang="en-US" sz="2400" dirty="0" smtClean="0"/>
          </a:p>
          <a:p>
            <a:r>
              <a:rPr lang="en-US" sz="2400" dirty="0" smtClean="0"/>
              <a:t>If </a:t>
            </a:r>
            <a:r>
              <a:rPr lang="en-US" sz="2400" dirty="0"/>
              <a:t>you change your mind before saving, you can edit or delete any change. </a:t>
            </a:r>
            <a:endParaRPr lang="en-US" sz="2400" dirty="0" smtClean="0"/>
          </a:p>
          <a:p>
            <a:r>
              <a:rPr lang="en-US" sz="2400" dirty="0" smtClean="0"/>
              <a:t>Changes </a:t>
            </a:r>
            <a:r>
              <a:rPr lang="en-US" sz="2400" dirty="0"/>
              <a:t>must be saved before you can accept or reject them. </a:t>
            </a:r>
            <a:endParaRPr lang="en-US" sz="2400" dirty="0" smtClean="0"/>
          </a:p>
          <a:p>
            <a:r>
              <a:rPr lang="en-US" sz="2400" dirty="0" smtClean="0"/>
              <a:t>If </a:t>
            </a:r>
            <a:r>
              <a:rPr lang="en-US" sz="2400" dirty="0"/>
              <a:t>you </a:t>
            </a:r>
            <a:r>
              <a:rPr lang="en-US" sz="2400" dirty="0" smtClean="0"/>
              <a:t>don’t </a:t>
            </a:r>
            <a:r>
              <a:rPr lang="en-US" sz="2400" dirty="0"/>
              <a:t>save, Excel displays a message that the workbook must be saved before you can accept or reject </a:t>
            </a:r>
            <a:r>
              <a:rPr lang="en-US" sz="2400" dirty="0" smtClean="0"/>
              <a:t>changes.</a:t>
            </a:r>
            <a:endParaRPr lang="en-US" sz="2400" dirty="0"/>
          </a:p>
        </p:txBody>
      </p:sp>
    </p:spTree>
    <p:extLst>
      <p:ext uri="{BB962C8B-B14F-4D97-AF65-F5344CB8AC3E}">
        <p14:creationId xmlns:p14="http://schemas.microsoft.com/office/powerpoint/2010/main" val="105583514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Deleting Your Changes</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When </a:t>
            </a:r>
            <a:r>
              <a:rPr lang="en-US" sz="2400" dirty="0"/>
              <a:t>you have saved your workbook and you want to delete a change, you can either enter new data or reject the change you made before saving</a:t>
            </a:r>
            <a:r>
              <a:rPr lang="en-US" sz="2400" dirty="0" smtClean="0"/>
              <a:t>.</a:t>
            </a:r>
          </a:p>
          <a:p>
            <a:r>
              <a:rPr lang="en-US" sz="2400" dirty="0"/>
              <a:t>If you replace another user’s data and you want to restore the original data, you should reject your change</a:t>
            </a:r>
            <a:r>
              <a:rPr lang="en-US" sz="2400" dirty="0" smtClean="0"/>
              <a:t>.</a:t>
            </a:r>
          </a:p>
          <a:p>
            <a:r>
              <a:rPr lang="en-US" sz="2400" dirty="0" smtClean="0"/>
              <a:t>If </a:t>
            </a:r>
            <a:r>
              <a:rPr lang="en-US" sz="2400" dirty="0"/>
              <a:t>you instead delete text you entered as a replacement for other text, you will leave the cell or range blank. </a:t>
            </a:r>
            <a:endParaRPr lang="en-US" sz="2400" dirty="0" smtClean="0"/>
          </a:p>
          <a:p>
            <a:r>
              <a:rPr lang="en-US" sz="2400" dirty="0" smtClean="0"/>
              <a:t>Rejecting </a:t>
            </a:r>
            <a:r>
              <a:rPr lang="en-US" sz="2400" dirty="0"/>
              <a:t>your change restores the entry that you replaced.</a:t>
            </a:r>
          </a:p>
          <a:p>
            <a:endParaRPr lang="en-US" sz="2400" dirty="0"/>
          </a:p>
        </p:txBody>
      </p:sp>
    </p:spTree>
    <p:extLst>
      <p:ext uri="{BB962C8B-B14F-4D97-AF65-F5344CB8AC3E}">
        <p14:creationId xmlns:p14="http://schemas.microsoft.com/office/powerpoint/2010/main" val="69194532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Delete Your Changes</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a:t>
            </a:r>
            <a:r>
              <a:rPr lang="en-US" sz="2400" dirty="0"/>
              <a:t>the workbook from the previous exercise.</a:t>
            </a:r>
          </a:p>
          <a:p>
            <a:pPr marL="457200" indent="-457200">
              <a:buFont typeface="+mj-lt"/>
              <a:buAutoNum type="arabicPeriod"/>
            </a:pPr>
            <a:r>
              <a:rPr lang="en-US" sz="2400" dirty="0" smtClean="0"/>
              <a:t>Click </a:t>
            </a:r>
            <a:r>
              <a:rPr lang="en-US" sz="2400" dirty="0"/>
              <a:t>the File tab and click </a:t>
            </a:r>
            <a:r>
              <a:rPr lang="en-US" sz="2400" b="1" dirty="0"/>
              <a:t>Options</a:t>
            </a:r>
            <a:r>
              <a:rPr lang="en-US" sz="2400" dirty="0"/>
              <a:t>.</a:t>
            </a:r>
          </a:p>
          <a:p>
            <a:pPr marL="457200" indent="-457200">
              <a:buFont typeface="+mj-lt"/>
              <a:buAutoNum type="arabicPeriod"/>
            </a:pPr>
            <a:r>
              <a:rPr lang="en-US" sz="2400" dirty="0" smtClean="0"/>
              <a:t>In </a:t>
            </a:r>
            <a:r>
              <a:rPr lang="en-US" sz="2400" dirty="0"/>
              <a:t>the General category, under </a:t>
            </a:r>
            <a:r>
              <a:rPr lang="en-US" sz="2400" i="1" dirty="0"/>
              <a:t>Personalize your copy of Microsoft Office</a:t>
            </a:r>
            <a:r>
              <a:rPr lang="en-US" sz="2400" dirty="0"/>
              <a:t>, in the User name box, key </a:t>
            </a:r>
            <a:r>
              <a:rPr lang="en-US" sz="2400" b="1" dirty="0"/>
              <a:t>Erin </a:t>
            </a:r>
            <a:r>
              <a:rPr lang="en-US" sz="2400" b="1" dirty="0" err="1"/>
              <a:t>Hagens</a:t>
            </a:r>
            <a:r>
              <a:rPr lang="en-US" sz="2400" dirty="0"/>
              <a:t>. Click </a:t>
            </a:r>
            <a:r>
              <a:rPr lang="en-US" sz="2400" b="1" dirty="0"/>
              <a:t>OK</a:t>
            </a:r>
            <a:r>
              <a:rPr lang="en-US" sz="2400" dirty="0"/>
              <a:t>. You have again changed the user of the workbook for change tracking purposes.</a:t>
            </a:r>
          </a:p>
          <a:p>
            <a:pPr marL="457200" indent="-457200">
              <a:buFont typeface="+mj-lt"/>
              <a:buAutoNum type="arabicPeriod"/>
            </a:pPr>
            <a:r>
              <a:rPr lang="en-US" sz="2400" dirty="0" smtClean="0"/>
              <a:t>Select </a:t>
            </a:r>
            <a:r>
              <a:rPr lang="en-US" sz="2400" b="1" dirty="0"/>
              <a:t>A17</a:t>
            </a:r>
            <a:r>
              <a:rPr lang="en-US" sz="2400" dirty="0"/>
              <a:t> and enter the following data in </a:t>
            </a:r>
            <a:r>
              <a:rPr lang="en-US" sz="2400" b="1" dirty="0"/>
              <a:t>A17</a:t>
            </a:r>
            <a:r>
              <a:rPr lang="en-US" sz="2400" dirty="0"/>
              <a:t>, </a:t>
            </a:r>
            <a:r>
              <a:rPr lang="en-US" sz="2400" b="1" dirty="0"/>
              <a:t>A18</a:t>
            </a:r>
            <a:r>
              <a:rPr lang="en-US" sz="2400" dirty="0"/>
              <a:t>, and </a:t>
            </a:r>
            <a:r>
              <a:rPr lang="en-US" sz="2400" b="1" dirty="0"/>
              <a:t>A19</a:t>
            </a:r>
            <a:r>
              <a:rPr lang="en-US" sz="2400" dirty="0"/>
              <a:t>. You will replace data in row 17.</a:t>
            </a:r>
          </a:p>
          <a:p>
            <a:r>
              <a:rPr lang="en-US" sz="2400" dirty="0"/>
              <a:t>	</a:t>
            </a:r>
            <a:r>
              <a:rPr lang="en-US" sz="2000" dirty="0" err="1"/>
              <a:t>Hagens</a:t>
            </a:r>
            <a:r>
              <a:rPr lang="en-US" sz="2000" dirty="0"/>
              <a:t>, Erin	</a:t>
            </a:r>
            <a:r>
              <a:rPr lang="en-US" sz="2000" dirty="0" err="1"/>
              <a:t>Cipro</a:t>
            </a:r>
            <a:r>
              <a:rPr lang="en-US" sz="2000" dirty="0"/>
              <a:t>		Berry, Jo		</a:t>
            </a:r>
            <a:r>
              <a:rPr lang="en-US" sz="2000" dirty="0" smtClean="0"/>
              <a:t>15-Nov</a:t>
            </a:r>
            <a:endParaRPr lang="en-US" sz="2000" dirty="0"/>
          </a:p>
          <a:p>
            <a:r>
              <a:rPr lang="en-US" sz="2000" dirty="0"/>
              <a:t>	</a:t>
            </a:r>
            <a:r>
              <a:rPr lang="de-DE" sz="2000" dirty="0"/>
              <a:t>Hagens, Erin	Norvasc	</a:t>
            </a:r>
            <a:r>
              <a:rPr lang="de-DE" sz="2000" dirty="0" smtClean="0"/>
              <a:t>	Corets</a:t>
            </a:r>
            <a:r>
              <a:rPr lang="de-DE" sz="2000" dirty="0"/>
              <a:t>, Eva	</a:t>
            </a:r>
            <a:r>
              <a:rPr lang="de-DE" sz="2000" dirty="0" smtClean="0"/>
              <a:t>15-Nov</a:t>
            </a:r>
            <a:endParaRPr lang="en-US" sz="2000" dirty="0"/>
          </a:p>
          <a:p>
            <a:r>
              <a:rPr lang="de-DE" sz="2000" dirty="0"/>
              <a:t>	Hagens, Erin	Altace		Beebe, Ann	15-Nov</a:t>
            </a:r>
            <a:endParaRPr lang="en-US" sz="2000" dirty="0"/>
          </a:p>
          <a:p>
            <a:r>
              <a:rPr lang="en-US" sz="2400" b="1" dirty="0" smtClean="0"/>
              <a:t>SAVE </a:t>
            </a:r>
            <a:r>
              <a:rPr lang="en-US" sz="2400" dirty="0" smtClean="0"/>
              <a:t>the changes.</a:t>
            </a:r>
          </a:p>
        </p:txBody>
      </p:sp>
    </p:spTree>
    <p:extLst>
      <p:ext uri="{BB962C8B-B14F-4D97-AF65-F5344CB8AC3E}">
        <p14:creationId xmlns:p14="http://schemas.microsoft.com/office/powerpoint/2010/main" val="144787545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Delete Your Changes</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4"/>
            </a:pPr>
            <a:r>
              <a:rPr lang="en-US" sz="2200" dirty="0" smtClean="0"/>
              <a:t>Click </a:t>
            </a:r>
            <a:r>
              <a:rPr lang="en-US" sz="2200" b="1" dirty="0"/>
              <a:t>Track Changes </a:t>
            </a:r>
            <a:r>
              <a:rPr lang="en-US" sz="2200" dirty="0"/>
              <a:t>and click </a:t>
            </a:r>
            <a:r>
              <a:rPr lang="en-US" sz="2200" b="1" dirty="0"/>
              <a:t>Accept/Reject Changes </a:t>
            </a:r>
            <a:r>
              <a:rPr lang="en-US" sz="2200" dirty="0"/>
              <a:t>from the drop-down menu that appears. Excel displays a message box confirming that you want to save the workbook; click </a:t>
            </a:r>
            <a:r>
              <a:rPr lang="en-US" sz="2200" b="1" dirty="0"/>
              <a:t>OK</a:t>
            </a:r>
            <a:r>
              <a:rPr lang="en-US" sz="2200" dirty="0"/>
              <a:t>. The Select Changes to Accept or Reject Dialog box opens.</a:t>
            </a:r>
          </a:p>
          <a:p>
            <a:pPr marL="457200" indent="-457200">
              <a:buFont typeface="+mj-lt"/>
              <a:buAutoNum type="arabicPeriod" startAt="4"/>
            </a:pPr>
            <a:r>
              <a:rPr lang="en-US" sz="2200" dirty="0" smtClean="0"/>
              <a:t>On </a:t>
            </a:r>
            <a:r>
              <a:rPr lang="en-US" sz="2200" dirty="0"/>
              <a:t>the Select Changes </a:t>
            </a:r>
            <a:r>
              <a:rPr lang="en-US" sz="2200" dirty="0" smtClean="0"/>
              <a:t/>
            </a:r>
            <a:br>
              <a:rPr lang="en-US" sz="2200" dirty="0" smtClean="0"/>
            </a:br>
            <a:r>
              <a:rPr lang="en-US" sz="2200" dirty="0" smtClean="0"/>
              <a:t>to </a:t>
            </a:r>
            <a:r>
              <a:rPr lang="en-US" sz="2200" dirty="0"/>
              <a:t>Accept or Reject </a:t>
            </a:r>
            <a:r>
              <a:rPr lang="en-US" sz="2200" dirty="0" smtClean="0"/>
              <a:t>dialog </a:t>
            </a:r>
            <a:br>
              <a:rPr lang="en-US" sz="2200" dirty="0" smtClean="0"/>
            </a:br>
            <a:r>
              <a:rPr lang="en-US" sz="2200" dirty="0" smtClean="0"/>
              <a:t>box</a:t>
            </a:r>
            <a:r>
              <a:rPr lang="en-US" sz="2200" dirty="0"/>
              <a:t>, click </a:t>
            </a:r>
            <a:r>
              <a:rPr lang="en-US" sz="2200" dirty="0" smtClean="0"/>
              <a:t>the </a:t>
            </a:r>
            <a:r>
              <a:rPr lang="en-US" sz="2200" b="1" dirty="0" smtClean="0"/>
              <a:t>Who</a:t>
            </a:r>
            <a:r>
              <a:rPr lang="en-US" sz="2200" dirty="0" smtClean="0"/>
              <a:t> </a:t>
            </a:r>
            <a:br>
              <a:rPr lang="en-US" sz="2200" dirty="0" smtClean="0"/>
            </a:br>
            <a:r>
              <a:rPr lang="en-US" sz="2200" dirty="0" smtClean="0"/>
              <a:t>drop-down </a:t>
            </a:r>
            <a:r>
              <a:rPr lang="en-US" sz="2200" dirty="0"/>
              <a:t>arrow </a:t>
            </a:r>
            <a:r>
              <a:rPr lang="en-US" sz="2200" dirty="0" smtClean="0"/>
              <a:t>and </a:t>
            </a:r>
            <a:br>
              <a:rPr lang="en-US" sz="2200" dirty="0" smtClean="0"/>
            </a:br>
            <a:r>
              <a:rPr lang="en-US" sz="2200" dirty="0" smtClean="0"/>
              <a:t>select </a:t>
            </a:r>
            <a:r>
              <a:rPr lang="en-US" sz="2200" b="1" dirty="0"/>
              <a:t>Erin</a:t>
            </a:r>
            <a:r>
              <a:rPr lang="en-US" sz="2200" dirty="0"/>
              <a:t> </a:t>
            </a:r>
            <a:r>
              <a:rPr lang="en-US" sz="2200" b="1" dirty="0" err="1"/>
              <a:t>Hagens</a:t>
            </a:r>
            <a:r>
              <a:rPr lang="en-US" sz="2200" dirty="0"/>
              <a:t>, then </a:t>
            </a:r>
            <a:r>
              <a:rPr lang="en-US" sz="2200" dirty="0" smtClean="0"/>
              <a:t/>
            </a:r>
            <a:br>
              <a:rPr lang="en-US" sz="2200" dirty="0" smtClean="0"/>
            </a:br>
            <a:r>
              <a:rPr lang="en-US" sz="2200" dirty="0" smtClean="0"/>
              <a:t>click </a:t>
            </a:r>
            <a:r>
              <a:rPr lang="en-US" sz="2200" b="1" dirty="0"/>
              <a:t>OK</a:t>
            </a:r>
            <a:r>
              <a:rPr lang="en-US" sz="2200" dirty="0"/>
              <a:t>. You have just </a:t>
            </a:r>
            <a:r>
              <a:rPr lang="en-US" sz="2200" dirty="0" smtClean="0"/>
              <a:t/>
            </a:r>
            <a:br>
              <a:rPr lang="en-US" sz="2200" dirty="0" smtClean="0"/>
            </a:br>
            <a:r>
              <a:rPr lang="en-US" sz="2200" dirty="0" smtClean="0"/>
              <a:t>asked </a:t>
            </a:r>
            <a:r>
              <a:rPr lang="en-US" sz="2200" dirty="0"/>
              <a:t>Excel to return only </a:t>
            </a:r>
            <a:r>
              <a:rPr lang="en-US" sz="2200" dirty="0" smtClean="0"/>
              <a:t/>
            </a:r>
            <a:br>
              <a:rPr lang="en-US" sz="2200" dirty="0" smtClean="0"/>
            </a:br>
            <a:r>
              <a:rPr lang="en-US" sz="2200" dirty="0" smtClean="0"/>
              <a:t>the </a:t>
            </a:r>
            <a:r>
              <a:rPr lang="en-US" sz="2200" dirty="0"/>
              <a:t>tracked changes </a:t>
            </a:r>
            <a:r>
              <a:rPr lang="en-US" sz="2200" dirty="0" smtClean="0"/>
              <a:t/>
            </a:r>
            <a:br>
              <a:rPr lang="en-US" sz="2200" dirty="0" smtClean="0"/>
            </a:br>
            <a:r>
              <a:rPr lang="en-US" sz="2200" dirty="0" smtClean="0"/>
              <a:t>made </a:t>
            </a:r>
            <a:r>
              <a:rPr lang="en-US" sz="2200" dirty="0"/>
              <a:t>by Erin </a:t>
            </a:r>
            <a:r>
              <a:rPr lang="en-US" sz="2200" dirty="0" err="1"/>
              <a:t>Hagens</a:t>
            </a:r>
            <a:r>
              <a:rPr lang="en-US" sz="2200" dirty="0"/>
              <a:t>. </a:t>
            </a:r>
            <a:r>
              <a:rPr lang="en-US" sz="2200" dirty="0" smtClean="0"/>
              <a:t>(See the figure above.)</a:t>
            </a:r>
            <a:endParaRPr lang="en-US" sz="22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2" y="3429000"/>
            <a:ext cx="4536504" cy="2088232"/>
          </a:xfrm>
          <a:prstGeom prst="rect">
            <a:avLst/>
          </a:prstGeom>
        </p:spPr>
      </p:pic>
    </p:spTree>
    <p:extLst>
      <p:ext uri="{BB962C8B-B14F-4D97-AF65-F5344CB8AC3E}">
        <p14:creationId xmlns:p14="http://schemas.microsoft.com/office/powerpoint/2010/main" val="73239079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Delete Your Changes</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6"/>
            </a:pPr>
            <a:r>
              <a:rPr lang="en-US" sz="2400" dirty="0" smtClean="0"/>
              <a:t>A17 </a:t>
            </a:r>
            <a:r>
              <a:rPr lang="en-US" sz="2400" dirty="0"/>
              <a:t>is selected on the worksheet and the change you made to A17 is displayed. Click </a:t>
            </a:r>
            <a:r>
              <a:rPr lang="en-US" sz="2400" b="1" dirty="0"/>
              <a:t>Reject</a:t>
            </a:r>
            <a:r>
              <a:rPr lang="en-US" sz="2400" dirty="0"/>
              <a:t>. A17 displays the text you replaced and the cell selector moves to B17.</a:t>
            </a:r>
          </a:p>
          <a:p>
            <a:pPr marL="457200" indent="-457200">
              <a:buFont typeface="+mj-lt"/>
              <a:buAutoNum type="arabicPeriod" startAt="6"/>
            </a:pPr>
            <a:r>
              <a:rPr lang="en-US" sz="2400" dirty="0" smtClean="0"/>
              <a:t>Reject </a:t>
            </a:r>
            <a:r>
              <a:rPr lang="en-US" sz="2400" dirty="0"/>
              <a:t>the changes to </a:t>
            </a:r>
            <a:r>
              <a:rPr lang="en-US" sz="2400" b="1" dirty="0"/>
              <a:t>B17</a:t>
            </a:r>
            <a:r>
              <a:rPr lang="en-US" sz="2400" dirty="0"/>
              <a:t>, </a:t>
            </a:r>
            <a:r>
              <a:rPr lang="en-US" sz="2400" b="1" dirty="0"/>
              <a:t>C17</a:t>
            </a:r>
            <a:r>
              <a:rPr lang="en-US" sz="2400" dirty="0"/>
              <a:t>, and </a:t>
            </a:r>
            <a:r>
              <a:rPr lang="en-US" sz="2400" b="1" dirty="0"/>
              <a:t>D17</a:t>
            </a:r>
            <a:r>
              <a:rPr lang="en-US" sz="2400" dirty="0"/>
              <a:t>. Click </a:t>
            </a:r>
            <a:r>
              <a:rPr lang="en-US" sz="2400" b="1" dirty="0"/>
              <a:t>Close</a:t>
            </a:r>
            <a:r>
              <a:rPr lang="en-US" sz="2400" dirty="0"/>
              <a:t>.</a:t>
            </a:r>
          </a:p>
          <a:p>
            <a:pPr marL="457200" indent="-457200">
              <a:buFont typeface="+mj-lt"/>
              <a:buAutoNum type="arabicPeriod" startAt="6"/>
            </a:pPr>
            <a:r>
              <a:rPr lang="en-US" sz="2400" dirty="0" smtClean="0"/>
              <a:t>Key </a:t>
            </a:r>
            <a:r>
              <a:rPr lang="en-US" sz="2400" dirty="0"/>
              <a:t>the following information, beginning in </a:t>
            </a:r>
            <a:r>
              <a:rPr lang="en-US" sz="2400" b="1" dirty="0" smtClean="0"/>
              <a:t>A20</a:t>
            </a:r>
            <a:r>
              <a:rPr lang="en-US" sz="2400" dirty="0" smtClean="0"/>
              <a:t>:</a:t>
            </a:r>
            <a:endParaRPr lang="en-US" sz="2400" dirty="0"/>
          </a:p>
          <a:p>
            <a:r>
              <a:rPr lang="de-DE" sz="2000" dirty="0" smtClean="0"/>
              <a:t>        Hagens</a:t>
            </a:r>
            <a:r>
              <a:rPr lang="de-DE" sz="2000" dirty="0"/>
              <a:t>, Erin	Cipro	</a:t>
            </a:r>
            <a:r>
              <a:rPr lang="de-DE" sz="2000" dirty="0" smtClean="0"/>
              <a:t>Berry</a:t>
            </a:r>
            <a:r>
              <a:rPr lang="de-DE" sz="2000" dirty="0"/>
              <a:t>, Jo	</a:t>
            </a:r>
            <a:r>
              <a:rPr lang="de-DE" sz="2000" dirty="0" smtClean="0"/>
              <a:t>	15-Nov</a:t>
            </a:r>
            <a:endParaRPr lang="en-US" sz="2000" dirty="0"/>
          </a:p>
          <a:p>
            <a:pPr marL="457200" indent="-457200">
              <a:buFont typeface="+mj-lt"/>
              <a:buAutoNum type="arabicPeriod" startAt="9"/>
            </a:pPr>
            <a:r>
              <a:rPr lang="en-US" sz="2400" b="1" dirty="0" smtClean="0"/>
              <a:t>SAVE </a:t>
            </a:r>
            <a:r>
              <a:rPr lang="en-US" sz="2400" dirty="0"/>
              <a:t>the workbook.</a:t>
            </a:r>
          </a:p>
          <a:p>
            <a:r>
              <a:rPr lang="en-US" sz="2400" b="1" dirty="0"/>
              <a:t>LEAVE</a:t>
            </a:r>
            <a:r>
              <a:rPr lang="en-US" sz="2400" dirty="0"/>
              <a:t> the workbook open to use in the next exercise.</a:t>
            </a:r>
          </a:p>
          <a:p>
            <a:endParaRPr lang="en-US" sz="2400" dirty="0"/>
          </a:p>
        </p:txBody>
      </p:sp>
    </p:spTree>
    <p:extLst>
      <p:ext uri="{BB962C8B-B14F-4D97-AF65-F5344CB8AC3E}">
        <p14:creationId xmlns:p14="http://schemas.microsoft.com/office/powerpoint/2010/main" val="107041184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Accepting Changes from Another User</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After </a:t>
            </a:r>
            <a:r>
              <a:rPr lang="en-US" sz="2400" dirty="0"/>
              <a:t>a shared workbook has been edited, you can easily identify which cells have been changed and determine whether you want to keep or reject the changes. </a:t>
            </a:r>
            <a:endParaRPr lang="en-US" sz="2400" dirty="0" smtClean="0"/>
          </a:p>
          <a:p>
            <a:r>
              <a:rPr lang="en-US" sz="2400" dirty="0" smtClean="0"/>
              <a:t>You </a:t>
            </a:r>
            <a:r>
              <a:rPr lang="en-US" sz="2400" dirty="0"/>
              <a:t>can choose to accept or reject all changes at one time without reviewing each change, or you can accept or reject them individually. </a:t>
            </a:r>
            <a:endParaRPr lang="en-US" sz="2400" dirty="0" smtClean="0"/>
          </a:p>
          <a:p>
            <a:r>
              <a:rPr lang="en-US" sz="2400" dirty="0" smtClean="0"/>
              <a:t>In </a:t>
            </a:r>
            <a:r>
              <a:rPr lang="en-US" sz="2400" dirty="0"/>
              <a:t>the following </a:t>
            </a:r>
            <a:r>
              <a:rPr lang="en-US" sz="2400" dirty="0" smtClean="0"/>
              <a:t>exercise, </a:t>
            </a:r>
            <a:r>
              <a:rPr lang="en-US" sz="2400" dirty="0"/>
              <a:t>you will learn how to accept changes from other users.</a:t>
            </a:r>
          </a:p>
        </p:txBody>
      </p:sp>
    </p:spTree>
    <p:extLst>
      <p:ext uri="{BB962C8B-B14F-4D97-AF65-F5344CB8AC3E}">
        <p14:creationId xmlns:p14="http://schemas.microsoft.com/office/powerpoint/2010/main" val="268335576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Accept Changes from Another User</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a:t>
            </a:r>
            <a:r>
              <a:rPr lang="en-US" sz="2400" dirty="0"/>
              <a:t>the workbook from the previous exercise.</a:t>
            </a:r>
          </a:p>
          <a:p>
            <a:pPr marL="457200" indent="-457200">
              <a:buFont typeface="+mj-lt"/>
              <a:buAutoNum type="arabicPeriod"/>
            </a:pPr>
            <a:r>
              <a:rPr lang="en-US" sz="2400" dirty="0" smtClean="0"/>
              <a:t>Click </a:t>
            </a:r>
            <a:r>
              <a:rPr lang="en-US" sz="2400" dirty="0"/>
              <a:t>the File tab and click </a:t>
            </a:r>
            <a:r>
              <a:rPr lang="en-US" sz="2400" b="1" dirty="0"/>
              <a:t>Options</a:t>
            </a:r>
            <a:r>
              <a:rPr lang="en-US" sz="2400" dirty="0"/>
              <a:t>.</a:t>
            </a:r>
          </a:p>
          <a:p>
            <a:pPr marL="457200" indent="-457200">
              <a:buFont typeface="+mj-lt"/>
              <a:buAutoNum type="arabicPeriod"/>
            </a:pPr>
            <a:r>
              <a:rPr lang="en-US" sz="2400" dirty="0" smtClean="0"/>
              <a:t>In </a:t>
            </a:r>
            <a:r>
              <a:rPr lang="en-US" sz="2400" dirty="0"/>
              <a:t>the General category, under </a:t>
            </a:r>
            <a:r>
              <a:rPr lang="en-US" sz="2400" i="1" dirty="0"/>
              <a:t>Personalize your copy of Microsoft Office</a:t>
            </a:r>
            <a:r>
              <a:rPr lang="en-US" sz="2400" dirty="0"/>
              <a:t>, in the User name box, key </a:t>
            </a:r>
            <a:r>
              <a:rPr lang="en-US" sz="2400" b="1" dirty="0"/>
              <a:t>Jim </a:t>
            </a:r>
            <a:r>
              <a:rPr lang="en-US" sz="2400" b="1" dirty="0" err="1"/>
              <a:t>Giest</a:t>
            </a:r>
            <a:r>
              <a:rPr lang="en-US" sz="2400" dirty="0"/>
              <a:t>. Click </a:t>
            </a:r>
            <a:r>
              <a:rPr lang="en-US" sz="2400" b="1" dirty="0"/>
              <a:t>OK</a:t>
            </a:r>
            <a:r>
              <a:rPr lang="en-US" sz="2400" dirty="0"/>
              <a:t>.</a:t>
            </a:r>
          </a:p>
          <a:p>
            <a:pPr marL="457200" indent="-457200">
              <a:buFont typeface="+mj-lt"/>
              <a:buAutoNum type="arabicPeriod"/>
            </a:pPr>
            <a:r>
              <a:rPr lang="en-US" sz="2400" dirty="0" smtClean="0"/>
              <a:t>Click </a:t>
            </a:r>
            <a:r>
              <a:rPr lang="en-US" sz="2400" b="1" dirty="0"/>
              <a:t>Track</a:t>
            </a:r>
            <a:r>
              <a:rPr lang="en-US" sz="2400" dirty="0"/>
              <a:t> </a:t>
            </a:r>
            <a:r>
              <a:rPr lang="en-US" sz="2400" b="1" dirty="0"/>
              <a:t>Changes</a:t>
            </a:r>
            <a:r>
              <a:rPr lang="en-US" sz="2400" dirty="0"/>
              <a:t> and select </a:t>
            </a:r>
            <a:r>
              <a:rPr lang="en-US" sz="2400" b="1" dirty="0"/>
              <a:t>Accept/Reject Changes</a:t>
            </a:r>
            <a:r>
              <a:rPr lang="en-US" sz="2400" dirty="0"/>
              <a:t> from the drop-down list.</a:t>
            </a:r>
          </a:p>
          <a:p>
            <a:pPr marL="457200" indent="-457200">
              <a:buFont typeface="+mj-lt"/>
              <a:buAutoNum type="arabicPeriod"/>
            </a:pPr>
            <a:r>
              <a:rPr lang="en-US" sz="2400" i="1" dirty="0" smtClean="0"/>
              <a:t>Not </a:t>
            </a:r>
            <a:r>
              <a:rPr lang="en-US" sz="2400" i="1" dirty="0"/>
              <a:t>yet reviewed</a:t>
            </a:r>
            <a:r>
              <a:rPr lang="en-US" sz="2400" dirty="0"/>
              <a:t> will be selected by default. In the Who box, select </a:t>
            </a:r>
            <a:r>
              <a:rPr lang="en-US" sz="2400" b="1" dirty="0"/>
              <a:t>Luca </a:t>
            </a:r>
            <a:r>
              <a:rPr lang="en-US" sz="2400" b="1" dirty="0" err="1"/>
              <a:t>Delamore</a:t>
            </a:r>
            <a:r>
              <a:rPr lang="en-US" sz="2400" dirty="0"/>
              <a:t>. Click </a:t>
            </a:r>
            <a:r>
              <a:rPr lang="en-US" sz="2400" b="1" dirty="0"/>
              <a:t>OK</a:t>
            </a:r>
            <a:r>
              <a:rPr lang="en-US" sz="2400" dirty="0"/>
              <a:t>. The </a:t>
            </a:r>
            <a:r>
              <a:rPr lang="en-US" sz="2400" i="1" dirty="0"/>
              <a:t>Accept or Reject Changes</a:t>
            </a:r>
            <a:r>
              <a:rPr lang="en-US" sz="2400" dirty="0"/>
              <a:t> dialog box is displayed</a:t>
            </a:r>
            <a:r>
              <a:rPr lang="en-US" sz="2400" dirty="0" smtClean="0"/>
              <a:t>.</a:t>
            </a:r>
            <a:endParaRPr lang="en-US" sz="2400" dirty="0"/>
          </a:p>
        </p:txBody>
      </p:sp>
    </p:spTree>
    <p:extLst>
      <p:ext uri="{BB962C8B-B14F-4D97-AF65-F5344CB8AC3E}">
        <p14:creationId xmlns:p14="http://schemas.microsoft.com/office/powerpoint/2010/main" val="96569177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Accept Changes from Another User</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5"/>
            </a:pPr>
            <a:r>
              <a:rPr lang="en-US" sz="2400" dirty="0" smtClean="0"/>
              <a:t>Click </a:t>
            </a:r>
            <a:r>
              <a:rPr lang="en-US" sz="2400" b="1" dirty="0"/>
              <a:t>Accept</a:t>
            </a:r>
            <a:r>
              <a:rPr lang="en-US" sz="2400" dirty="0"/>
              <a:t> as each change is tracked and displayed. The Accept or Reject Changes dialog box closes when you have accepted all changes made by Luca </a:t>
            </a:r>
            <a:r>
              <a:rPr lang="en-US" sz="2400" dirty="0" err="1"/>
              <a:t>Delamore</a:t>
            </a:r>
            <a:r>
              <a:rPr lang="en-US" sz="2400" dirty="0"/>
              <a:t>.</a:t>
            </a:r>
          </a:p>
          <a:p>
            <a:r>
              <a:rPr lang="en-US" sz="2400" b="1" dirty="0"/>
              <a:t>LEAVE</a:t>
            </a:r>
            <a:r>
              <a:rPr lang="en-US" sz="2400" dirty="0"/>
              <a:t> Excel open to use in the next exercise.</a:t>
            </a:r>
          </a:p>
          <a:p>
            <a:endParaRPr lang="en-US" sz="2400" dirty="0"/>
          </a:p>
        </p:txBody>
      </p:sp>
    </p:spTree>
    <p:extLst>
      <p:ext uri="{BB962C8B-B14F-4D97-AF65-F5344CB8AC3E}">
        <p14:creationId xmlns:p14="http://schemas.microsoft.com/office/powerpoint/2010/main" val="323069090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Rejecting Changes from Another User</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As </a:t>
            </a:r>
            <a:r>
              <a:rPr lang="en-US" sz="2400" dirty="0"/>
              <a:t>the owner of the Samples workbook, the office manager in the following exercise has the authority to accept or reject changes by all users. Rejecting changes, however, does not prohibit a user from changing the data again. </a:t>
            </a:r>
            <a:endParaRPr lang="en-US" sz="2400" dirty="0" smtClean="0"/>
          </a:p>
          <a:p>
            <a:r>
              <a:rPr lang="en-US" sz="2400" dirty="0" smtClean="0"/>
              <a:t>When </a:t>
            </a:r>
            <a:r>
              <a:rPr lang="en-US" sz="2400" dirty="0"/>
              <a:t>all users have made the necessary changes, the owner can remove users and </a:t>
            </a:r>
            <a:r>
              <a:rPr lang="en-US" sz="2400" dirty="0" err="1"/>
              <a:t>unshare</a:t>
            </a:r>
            <a:r>
              <a:rPr lang="en-US" sz="2400" dirty="0"/>
              <a:t> the workbook</a:t>
            </a:r>
            <a:r>
              <a:rPr lang="en-US" sz="2400" dirty="0" smtClean="0"/>
              <a:t>.</a:t>
            </a:r>
          </a:p>
          <a:p>
            <a:r>
              <a:rPr lang="en-US" sz="2400" dirty="0"/>
              <a:t>When you have the opportunity to work with a shared workbook that is saved on a network, you will likely encounter conflicts when you attempt to save a change that affects the same cell as another user’s changes. </a:t>
            </a:r>
            <a:endParaRPr lang="en-US" sz="2400" dirty="0" smtClean="0"/>
          </a:p>
        </p:txBody>
      </p:sp>
    </p:spTree>
    <p:extLst>
      <p:ext uri="{BB962C8B-B14F-4D97-AF65-F5344CB8AC3E}">
        <p14:creationId xmlns:p14="http://schemas.microsoft.com/office/powerpoint/2010/main" val="317528934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Rejecting Changes from Another User</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In </a:t>
            </a:r>
            <a:r>
              <a:rPr lang="en-US" sz="2400" dirty="0"/>
              <a:t>the Resolve Conflicts dialog box, you can read the information about each change and the conflicting changes made by another user. </a:t>
            </a:r>
            <a:endParaRPr lang="en-US" sz="2400" dirty="0" smtClean="0"/>
          </a:p>
          <a:p>
            <a:r>
              <a:rPr lang="en-US" sz="2400" dirty="0" smtClean="0"/>
              <a:t>The </a:t>
            </a:r>
            <a:r>
              <a:rPr lang="en-US" sz="2400" dirty="0"/>
              <a:t>options set on the Advanced tab of the Share Workbook dialog box determine how conflicts are resolved.</a:t>
            </a:r>
          </a:p>
          <a:p>
            <a:endParaRPr lang="en-US" sz="2400" dirty="0"/>
          </a:p>
        </p:txBody>
      </p:sp>
    </p:spTree>
    <p:extLst>
      <p:ext uri="{BB962C8B-B14F-4D97-AF65-F5344CB8AC3E}">
        <p14:creationId xmlns:p14="http://schemas.microsoft.com/office/powerpoint/2010/main" val="331192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dirty="0" smtClean="0">
                <a:ea typeface="+mj-ea"/>
                <a:cs typeface="+mj-cs"/>
              </a:rPr>
              <a:t>Step-by-Step: Use SUMIFS</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6"/>
            </a:pPr>
            <a:r>
              <a:rPr lang="en-US" sz="2400" dirty="0" smtClean="0"/>
              <a:t>In </a:t>
            </a:r>
            <a:r>
              <a:rPr lang="en-US" sz="2400" dirty="0"/>
              <a:t>the Criteria_range2 box, select </a:t>
            </a:r>
            <a:r>
              <a:rPr lang="en-US" sz="2400" b="1" dirty="0"/>
              <a:t>C5:C16</a:t>
            </a:r>
            <a:r>
              <a:rPr lang="en-US" sz="2400" dirty="0"/>
              <a:t>. You are now choosing your second cell range.</a:t>
            </a:r>
          </a:p>
          <a:p>
            <a:pPr marL="457200" indent="-457200">
              <a:buFont typeface="+mj-lt"/>
              <a:buAutoNum type="arabicPeriod" startAt="6"/>
            </a:pPr>
            <a:r>
              <a:rPr lang="en-US" sz="2400" dirty="0" smtClean="0"/>
              <a:t>In </a:t>
            </a:r>
            <a:r>
              <a:rPr lang="en-US" sz="2400" dirty="0"/>
              <a:t>the Criteria2 box, key </a:t>
            </a:r>
            <a:r>
              <a:rPr lang="en-US" sz="2400" b="1" dirty="0"/>
              <a:t>&gt;200000</a:t>
            </a:r>
            <a:r>
              <a:rPr lang="en-US" sz="2400" dirty="0"/>
              <a:t>. Click </a:t>
            </a:r>
            <a:r>
              <a:rPr lang="en-US" sz="2400" b="1" dirty="0"/>
              <a:t>OK</a:t>
            </a:r>
            <a:r>
              <a:rPr lang="en-US" sz="2400" dirty="0"/>
              <a:t>. You have now applied a second criterion that will calculate values greater than 200,000. Excel calculates your formula, returning a value of $742,000.</a:t>
            </a:r>
          </a:p>
          <a:p>
            <a:pPr marL="457200" indent="-457200">
              <a:buFont typeface="+mj-lt"/>
              <a:buAutoNum type="arabicPeriod" startAt="6"/>
            </a:pPr>
            <a:r>
              <a:rPr lang="en-US" sz="2400" dirty="0" smtClean="0"/>
              <a:t>Select </a:t>
            </a:r>
            <a:r>
              <a:rPr lang="en-US" sz="2400" b="1" dirty="0"/>
              <a:t>C23 </a:t>
            </a:r>
            <a:r>
              <a:rPr lang="en-US" sz="2400" dirty="0"/>
              <a:t>and click </a:t>
            </a:r>
            <a:r>
              <a:rPr lang="en-US" sz="2400" b="1" dirty="0"/>
              <a:t>Recently Used</a:t>
            </a:r>
            <a:r>
              <a:rPr lang="en-US" sz="2400" dirty="0"/>
              <a:t> in the Function Library group.</a:t>
            </a:r>
          </a:p>
          <a:p>
            <a:pPr marL="457200" indent="-457200">
              <a:buFont typeface="+mj-lt"/>
              <a:buAutoNum type="arabicPeriod" startAt="6"/>
            </a:pPr>
            <a:r>
              <a:rPr lang="en-US" sz="2400" dirty="0" smtClean="0"/>
              <a:t>Select </a:t>
            </a:r>
            <a:r>
              <a:rPr lang="en-US" sz="2400" b="1" dirty="0"/>
              <a:t>SUMIFS</a:t>
            </a:r>
            <a:r>
              <a:rPr lang="en-US" sz="2400" dirty="0"/>
              <a:t>. In the </a:t>
            </a:r>
            <a:r>
              <a:rPr lang="en-US" sz="2400" dirty="0" err="1"/>
              <a:t>Sum_range</a:t>
            </a:r>
            <a:r>
              <a:rPr lang="en-US" sz="2400" dirty="0"/>
              <a:t> box, select </a:t>
            </a:r>
            <a:r>
              <a:rPr lang="en-US" sz="2400" b="1" dirty="0"/>
              <a:t>C5:C16</a:t>
            </a:r>
            <a:r>
              <a:rPr lang="en-US" sz="2400" dirty="0"/>
              <a:t>.</a:t>
            </a:r>
          </a:p>
          <a:p>
            <a:pPr marL="457200" indent="-457200">
              <a:buFont typeface="+mj-lt"/>
              <a:buAutoNum type="arabicPeriod" startAt="6"/>
            </a:pPr>
            <a:r>
              <a:rPr lang="en-US" sz="2400" dirty="0" smtClean="0"/>
              <a:t>In </a:t>
            </a:r>
            <a:r>
              <a:rPr lang="en-US" sz="2400" dirty="0"/>
              <a:t>the Criteria_range1 box, select </a:t>
            </a:r>
            <a:r>
              <a:rPr lang="en-US" sz="2400" b="1" dirty="0"/>
              <a:t>F5:F16</a:t>
            </a:r>
            <a:r>
              <a:rPr lang="en-US" sz="2400" dirty="0"/>
              <a:t>. Key </a:t>
            </a:r>
            <a:r>
              <a:rPr lang="en-US" sz="2400" b="1" dirty="0"/>
              <a:t>&lt;60</a:t>
            </a:r>
            <a:r>
              <a:rPr lang="en-US" sz="2400" dirty="0"/>
              <a:t> in the Criteria1 box</a:t>
            </a:r>
            <a:r>
              <a:rPr lang="en-US" sz="2400" dirty="0" smtClean="0"/>
              <a:t>.</a:t>
            </a:r>
            <a:endParaRPr lang="en-US" sz="2400" dirty="0"/>
          </a:p>
        </p:txBody>
      </p:sp>
    </p:spTree>
    <p:extLst>
      <p:ext uri="{BB962C8B-B14F-4D97-AF65-F5344CB8AC3E}">
        <p14:creationId xmlns:p14="http://schemas.microsoft.com/office/powerpoint/2010/main" val="3659026398"/>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a:t>Step-by-Step: Reject Changes from Another User</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a:t>
            </a:r>
            <a:r>
              <a:rPr lang="en-US" sz="2400" dirty="0"/>
              <a:t>the workbook from the previous exercise.</a:t>
            </a:r>
          </a:p>
          <a:p>
            <a:pPr marL="457200" indent="-457200">
              <a:buFont typeface="+mj-lt"/>
              <a:buAutoNum type="arabicPeriod"/>
            </a:pPr>
            <a:r>
              <a:rPr lang="en-US" sz="2400" dirty="0" smtClean="0"/>
              <a:t>Click </a:t>
            </a:r>
            <a:r>
              <a:rPr lang="en-US" sz="2400" b="1" dirty="0"/>
              <a:t>Track Changes</a:t>
            </a:r>
            <a:r>
              <a:rPr lang="en-US" sz="2400" dirty="0"/>
              <a:t> and click </a:t>
            </a:r>
            <a:r>
              <a:rPr lang="en-US" sz="2400" b="1" dirty="0"/>
              <a:t>Accept/Reject Changes</a:t>
            </a:r>
            <a:r>
              <a:rPr lang="en-US" sz="2400" dirty="0"/>
              <a:t>.</a:t>
            </a:r>
          </a:p>
          <a:p>
            <a:pPr marL="457200" indent="-457200">
              <a:buFont typeface="+mj-lt"/>
              <a:buAutoNum type="arabicPeriod"/>
            </a:pPr>
            <a:r>
              <a:rPr lang="en-US" sz="2400" dirty="0" smtClean="0"/>
              <a:t>Click </a:t>
            </a:r>
            <a:r>
              <a:rPr lang="en-US" sz="2400" dirty="0"/>
              <a:t>the </a:t>
            </a:r>
            <a:r>
              <a:rPr lang="en-US" sz="2400" b="1" dirty="0"/>
              <a:t>Collapse Dialog</a:t>
            </a:r>
            <a:r>
              <a:rPr lang="en-US" sz="2400" dirty="0"/>
              <a:t> button </a:t>
            </a:r>
            <a:r>
              <a:rPr lang="en-US" sz="2400" dirty="0" smtClean="0"/>
              <a:t>      on </a:t>
            </a:r>
            <a:r>
              <a:rPr lang="en-US" sz="2400" dirty="0"/>
              <a:t>the right side of the Where box.</a:t>
            </a:r>
          </a:p>
          <a:p>
            <a:pPr marL="457200" indent="-457200">
              <a:buFont typeface="+mj-lt"/>
              <a:buAutoNum type="arabicPeriod"/>
            </a:pPr>
            <a:r>
              <a:rPr lang="en-US" sz="2400" dirty="0" smtClean="0"/>
              <a:t>Select </a:t>
            </a:r>
            <a:r>
              <a:rPr lang="en-US" sz="2400" dirty="0"/>
              <a:t>the data in row </a:t>
            </a:r>
            <a:r>
              <a:rPr lang="en-US" sz="2400" b="1" dirty="0"/>
              <a:t>16</a:t>
            </a:r>
            <a:r>
              <a:rPr lang="en-US" sz="2400" dirty="0"/>
              <a:t> and click the </a:t>
            </a:r>
            <a:r>
              <a:rPr lang="en-US" sz="2400" b="1" dirty="0"/>
              <a:t>Expand Dialog</a:t>
            </a:r>
            <a:r>
              <a:rPr lang="en-US" sz="2400" dirty="0"/>
              <a:t> button. Click </a:t>
            </a:r>
            <a:r>
              <a:rPr lang="en-US" sz="2400" b="1" dirty="0"/>
              <a:t>OK</a:t>
            </a:r>
            <a:r>
              <a:rPr lang="en-US" sz="2400" dirty="0"/>
              <a:t> to close the Select Changes to Accept or Reject dialog box. The </a:t>
            </a:r>
            <a:r>
              <a:rPr lang="en-US" sz="2400" i="1" dirty="0"/>
              <a:t>Accept or Reject Changes</a:t>
            </a:r>
            <a:r>
              <a:rPr lang="en-US" sz="2400" dirty="0"/>
              <a:t> dialog box is displayed.</a:t>
            </a:r>
          </a:p>
          <a:p>
            <a:pPr marL="457200" indent="-457200">
              <a:buFont typeface="+mj-lt"/>
              <a:buAutoNum type="arabicPeriod"/>
            </a:pPr>
            <a:r>
              <a:rPr lang="en-US" sz="2400" dirty="0" smtClean="0"/>
              <a:t>Click </a:t>
            </a:r>
            <a:r>
              <a:rPr lang="en-US" sz="2400" b="1" dirty="0"/>
              <a:t>Reject</a:t>
            </a:r>
            <a:r>
              <a:rPr lang="en-US" sz="2400" dirty="0"/>
              <a:t> for each cell containing data in the row. The data is removed and row 16 is now blank. </a:t>
            </a:r>
          </a:p>
          <a:p>
            <a:pPr marL="457200" indent="-457200">
              <a:buFont typeface="+mj-lt"/>
              <a:buAutoNum type="arabicPeriod"/>
            </a:pPr>
            <a:r>
              <a:rPr lang="en-US" sz="2400" b="1" dirty="0" smtClean="0"/>
              <a:t>SAVE</a:t>
            </a:r>
            <a:r>
              <a:rPr lang="en-US" sz="2400" dirty="0" smtClean="0"/>
              <a:t> </a:t>
            </a:r>
            <a:r>
              <a:rPr lang="en-US" sz="2400" dirty="0"/>
              <a:t>the workbook as </a:t>
            </a:r>
            <a:r>
              <a:rPr lang="en-US" sz="2400" b="1" i="1" dirty="0"/>
              <a:t>Samples Edited</a:t>
            </a:r>
            <a:r>
              <a:rPr lang="en-US" sz="2400" dirty="0"/>
              <a:t>.</a:t>
            </a:r>
          </a:p>
          <a:p>
            <a:r>
              <a:rPr lang="en-US" sz="2400" b="1" dirty="0"/>
              <a:t>LEAVE</a:t>
            </a:r>
            <a:r>
              <a:rPr lang="en-US" sz="2400" dirty="0"/>
              <a:t> the workbook open to use in the next exercise.</a:t>
            </a:r>
          </a:p>
          <a:p>
            <a:endParaRPr 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2564904"/>
            <a:ext cx="437386" cy="415517"/>
          </a:xfrm>
          <a:prstGeom prst="rect">
            <a:avLst/>
          </a:prstGeom>
        </p:spPr>
      </p:pic>
    </p:spTree>
    <p:extLst>
      <p:ext uri="{BB962C8B-B14F-4D97-AF65-F5344CB8AC3E}">
        <p14:creationId xmlns:p14="http://schemas.microsoft.com/office/powerpoint/2010/main" val="92944436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Removing Shared Status from a Workbook</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Before </a:t>
            </a:r>
            <a:r>
              <a:rPr lang="en-US" sz="2400" dirty="0"/>
              <a:t>you stop sharing a workbook, make sure that all other users have completed their work and that you have accepted or rejected all changes. </a:t>
            </a:r>
            <a:endParaRPr lang="en-US" sz="2400" dirty="0" smtClean="0"/>
          </a:p>
          <a:p>
            <a:r>
              <a:rPr lang="en-US" sz="2400" dirty="0" smtClean="0"/>
              <a:t>Any </a:t>
            </a:r>
            <a:r>
              <a:rPr lang="en-US" sz="2400" dirty="0"/>
              <a:t>unsaved changes will be lost when you stop sharing and the history worksheet will be deleted. Thus, before you remove the shared status from a workbook, you should print the history worksheet and/or copy it to another workbook</a:t>
            </a:r>
            <a:r>
              <a:rPr lang="en-US" sz="2400" dirty="0" smtClean="0"/>
              <a:t>.</a:t>
            </a:r>
          </a:p>
          <a:p>
            <a:r>
              <a:rPr lang="en-US" sz="2400" dirty="0" smtClean="0"/>
              <a:t>In the following exercise</a:t>
            </a:r>
            <a:r>
              <a:rPr lang="en-US" sz="2400" dirty="0"/>
              <a:t>, you will remove shared status from a workbook.</a:t>
            </a:r>
          </a:p>
          <a:p>
            <a:endParaRPr lang="en-US" sz="2400" dirty="0"/>
          </a:p>
        </p:txBody>
      </p:sp>
    </p:spTree>
    <p:extLst>
      <p:ext uri="{BB962C8B-B14F-4D97-AF65-F5344CB8AC3E}">
        <p14:creationId xmlns:p14="http://schemas.microsoft.com/office/powerpoint/2010/main" val="408270431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Remove Shared Status from a Workbook</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a:t>
            </a:r>
            <a:r>
              <a:rPr lang="en-US" sz="2400" dirty="0"/>
              <a:t>the workbook from the previous exercise.</a:t>
            </a:r>
          </a:p>
          <a:p>
            <a:pPr marL="457200" indent="-457200">
              <a:buFont typeface="+mj-lt"/>
              <a:buAutoNum type="arabicPeriod"/>
            </a:pPr>
            <a:r>
              <a:rPr lang="en-US" sz="2400" dirty="0" smtClean="0"/>
              <a:t>On </a:t>
            </a:r>
            <a:r>
              <a:rPr lang="en-US" sz="2400" dirty="0"/>
              <a:t>the Review tab, in the Changes group, click </a:t>
            </a:r>
            <a:r>
              <a:rPr lang="en-US" sz="2400" b="1" dirty="0"/>
              <a:t>Track</a:t>
            </a:r>
            <a:r>
              <a:rPr lang="en-US" sz="2400" dirty="0"/>
              <a:t> </a:t>
            </a:r>
            <a:r>
              <a:rPr lang="en-US" sz="2400" b="1" dirty="0"/>
              <a:t>Changes</a:t>
            </a:r>
            <a:r>
              <a:rPr lang="en-US" sz="2400" dirty="0"/>
              <a:t>, and then click </a:t>
            </a:r>
            <a:r>
              <a:rPr lang="en-US" sz="2400" b="1" dirty="0"/>
              <a:t>Highlight</a:t>
            </a:r>
            <a:r>
              <a:rPr lang="en-US" sz="2400" dirty="0"/>
              <a:t> </a:t>
            </a:r>
            <a:r>
              <a:rPr lang="en-US" sz="2400" b="1" dirty="0"/>
              <a:t>Changes</a:t>
            </a:r>
            <a:r>
              <a:rPr lang="en-US" sz="2400" dirty="0"/>
              <a:t>.</a:t>
            </a:r>
          </a:p>
          <a:p>
            <a:pPr marL="457200" indent="-457200">
              <a:buFont typeface="+mj-lt"/>
              <a:buAutoNum type="arabicPeriod"/>
            </a:pPr>
            <a:r>
              <a:rPr lang="en-US" sz="2400" dirty="0" smtClean="0"/>
              <a:t>In </a:t>
            </a:r>
            <a:r>
              <a:rPr lang="en-US" sz="2400" dirty="0"/>
              <a:t>the </a:t>
            </a:r>
            <a:r>
              <a:rPr lang="en-US" sz="2400" i="1" dirty="0"/>
              <a:t>When </a:t>
            </a:r>
            <a:r>
              <a:rPr lang="en-US" sz="2400" dirty="0"/>
              <a:t>box, All is selected by default. This tells Excel to search through all tracked changes made to the worksheet.</a:t>
            </a:r>
          </a:p>
          <a:p>
            <a:pPr marL="457200" indent="-457200">
              <a:buFont typeface="+mj-lt"/>
              <a:buAutoNum type="arabicPeriod"/>
            </a:pPr>
            <a:r>
              <a:rPr lang="en-US" sz="2400" dirty="0" smtClean="0"/>
              <a:t>Clear </a:t>
            </a:r>
            <a:r>
              <a:rPr lang="en-US" sz="2400" dirty="0"/>
              <a:t>the </a:t>
            </a:r>
            <a:r>
              <a:rPr lang="en-US" sz="2400" b="1" dirty="0"/>
              <a:t>Who</a:t>
            </a:r>
            <a:r>
              <a:rPr lang="en-US" sz="2400" dirty="0"/>
              <a:t> and </a:t>
            </a:r>
            <a:r>
              <a:rPr lang="en-US" sz="2400" b="1" dirty="0"/>
              <a:t>Where</a:t>
            </a:r>
            <a:r>
              <a:rPr lang="en-US" sz="2400" dirty="0"/>
              <a:t> check boxes if they are selected.</a:t>
            </a:r>
          </a:p>
          <a:p>
            <a:pPr marL="457200" indent="-457200">
              <a:buFont typeface="+mj-lt"/>
              <a:buAutoNum type="arabicPeriod"/>
            </a:pPr>
            <a:r>
              <a:rPr lang="en-US" sz="2400" dirty="0" smtClean="0"/>
              <a:t>Click </a:t>
            </a:r>
            <a:r>
              <a:rPr lang="en-US" sz="2400" dirty="0"/>
              <a:t>the </a:t>
            </a:r>
            <a:r>
              <a:rPr lang="en-US" sz="2400" b="1" dirty="0"/>
              <a:t>List Changes On a New Sheet</a:t>
            </a:r>
            <a:r>
              <a:rPr lang="en-US" sz="2400" dirty="0"/>
              <a:t> check box. Click </a:t>
            </a:r>
            <a:r>
              <a:rPr lang="en-US" sz="2400" b="1" dirty="0"/>
              <a:t>OK</a:t>
            </a:r>
            <a:r>
              <a:rPr lang="en-US" sz="2400" dirty="0"/>
              <a:t>. A History sheet is added to the workbook</a:t>
            </a:r>
            <a:r>
              <a:rPr lang="en-US" sz="2400" dirty="0" smtClean="0"/>
              <a:t>.</a:t>
            </a:r>
            <a:endParaRPr lang="en-US" sz="2400" dirty="0"/>
          </a:p>
        </p:txBody>
      </p:sp>
    </p:spTree>
    <p:extLst>
      <p:ext uri="{BB962C8B-B14F-4D97-AF65-F5344CB8AC3E}">
        <p14:creationId xmlns:p14="http://schemas.microsoft.com/office/powerpoint/2010/main" val="158760198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Remove Shared Status from a Workbook</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5"/>
            </a:pPr>
            <a:r>
              <a:rPr lang="en-US" sz="2400" dirty="0" smtClean="0"/>
              <a:t>On </a:t>
            </a:r>
            <a:r>
              <a:rPr lang="en-US" sz="2400" dirty="0"/>
              <a:t>the History worksheet, click the </a:t>
            </a:r>
            <a:r>
              <a:rPr lang="en-US" sz="2400" b="1" dirty="0"/>
              <a:t>Select</a:t>
            </a:r>
            <a:r>
              <a:rPr lang="en-US" sz="2400" dirty="0"/>
              <a:t> </a:t>
            </a:r>
            <a:r>
              <a:rPr lang="en-US" sz="2400" b="1" dirty="0"/>
              <a:t>All</a:t>
            </a:r>
            <a:r>
              <a:rPr lang="en-US" sz="2400" dirty="0"/>
              <a:t> button in the corner of the worksheet adjacent to the first column and first row. </a:t>
            </a:r>
            <a:r>
              <a:rPr lang="en-US" sz="2400" dirty="0" smtClean="0"/>
              <a:t>     </a:t>
            </a:r>
            <a:br>
              <a:rPr lang="en-US" sz="2400" dirty="0" smtClean="0"/>
            </a:br>
            <a:r>
              <a:rPr lang="en-US" sz="2400" dirty="0" smtClean="0"/>
              <a:t>Click </a:t>
            </a:r>
            <a:r>
              <a:rPr lang="en-US" sz="2400" dirty="0"/>
              <a:t>the </a:t>
            </a:r>
            <a:r>
              <a:rPr lang="en-US" sz="2400" b="1" dirty="0"/>
              <a:t>Home</a:t>
            </a:r>
            <a:r>
              <a:rPr lang="en-US" sz="2400" dirty="0"/>
              <a:t> tab, and then click the </a:t>
            </a:r>
            <a:r>
              <a:rPr lang="en-US" sz="2400" b="1" dirty="0"/>
              <a:t>Copy</a:t>
            </a:r>
            <a:r>
              <a:rPr lang="en-US" sz="2400" dirty="0"/>
              <a:t> button </a:t>
            </a:r>
            <a:r>
              <a:rPr lang="en-US" sz="2400" dirty="0" smtClean="0"/>
              <a:t/>
            </a:r>
            <a:br>
              <a:rPr lang="en-US" sz="2400" dirty="0" smtClean="0"/>
            </a:br>
            <a:r>
              <a:rPr lang="en-US" sz="2400" dirty="0" smtClean="0"/>
              <a:t>in </a:t>
            </a:r>
            <a:r>
              <a:rPr lang="en-US" sz="2400" dirty="0"/>
              <a:t>the Clipboard group.</a:t>
            </a:r>
          </a:p>
          <a:p>
            <a:pPr marL="457200" indent="-457200">
              <a:buFont typeface="+mj-lt"/>
              <a:buAutoNum type="arabicPeriod" startAt="5"/>
            </a:pPr>
            <a:r>
              <a:rPr lang="en-US" sz="2400" dirty="0" smtClean="0"/>
              <a:t>Press </a:t>
            </a:r>
            <a:r>
              <a:rPr lang="en-US" sz="2400" b="1" dirty="0" err="1"/>
              <a:t>Ctrl+N</a:t>
            </a:r>
            <a:r>
              <a:rPr lang="en-US" sz="2400" dirty="0"/>
              <a:t> to open a new workbook.</a:t>
            </a:r>
          </a:p>
          <a:p>
            <a:pPr marL="457200" indent="-457200">
              <a:buFont typeface="+mj-lt"/>
              <a:buAutoNum type="arabicPeriod" startAt="5"/>
            </a:pPr>
            <a:r>
              <a:rPr lang="en-US" sz="2400" dirty="0" smtClean="0"/>
              <a:t>In </a:t>
            </a:r>
            <a:r>
              <a:rPr lang="en-US" sz="2400" dirty="0"/>
              <a:t>the new workbook, in the Clipboard group on the Home tab, click </a:t>
            </a:r>
            <a:r>
              <a:rPr lang="en-US" sz="2400" b="1" dirty="0" smtClean="0"/>
              <a:t>Paste</a:t>
            </a:r>
            <a:r>
              <a:rPr lang="en-US" sz="2400" dirty="0" smtClean="0"/>
              <a:t>.</a:t>
            </a:r>
            <a:endParaRPr lang="en-US" sz="2400" dirty="0"/>
          </a:p>
          <a:p>
            <a:pPr marL="457200" indent="-457200">
              <a:buFont typeface="+mj-lt"/>
              <a:buAutoNum type="arabicPeriod" startAt="5"/>
            </a:pPr>
            <a:r>
              <a:rPr lang="en-US" sz="2400" b="1" dirty="0" smtClean="0"/>
              <a:t>SAVE</a:t>
            </a:r>
            <a:r>
              <a:rPr lang="en-US" sz="2400" dirty="0" smtClean="0"/>
              <a:t> </a:t>
            </a:r>
            <a:r>
              <a:rPr lang="en-US" sz="2400" dirty="0"/>
              <a:t>the new workbook as </a:t>
            </a:r>
            <a:r>
              <a:rPr lang="en-US" sz="2400" b="1" i="1" dirty="0"/>
              <a:t>Medications History</a:t>
            </a:r>
            <a:r>
              <a:rPr lang="en-US" sz="2400" dirty="0"/>
              <a:t>. </a:t>
            </a:r>
            <a:r>
              <a:rPr lang="en-US" sz="2400" b="1" dirty="0"/>
              <a:t>CLOSE</a:t>
            </a:r>
            <a:r>
              <a:rPr lang="en-US" sz="2400" dirty="0"/>
              <a:t> the workbook.</a:t>
            </a:r>
          </a:p>
          <a:p>
            <a:pPr marL="457200" indent="-457200">
              <a:buFont typeface="+mj-lt"/>
              <a:buAutoNum type="arabicPeriod" startAt="9"/>
            </a:pPr>
            <a:r>
              <a:rPr lang="en-US" sz="2400" dirty="0" smtClean="0"/>
              <a:t>In </a:t>
            </a:r>
            <a:r>
              <a:rPr lang="en-US" sz="2400" dirty="0"/>
              <a:t>the shared workbook, on the Review tab, click </a:t>
            </a:r>
            <a:r>
              <a:rPr lang="en-US" sz="2400" b="1" dirty="0"/>
              <a:t>Unprotect</a:t>
            </a:r>
            <a:r>
              <a:rPr lang="en-US" sz="2400" dirty="0"/>
              <a:t> </a:t>
            </a:r>
            <a:r>
              <a:rPr lang="en-US" sz="2400" b="1" dirty="0"/>
              <a:t>Shared</a:t>
            </a:r>
            <a:r>
              <a:rPr lang="en-US" sz="2400" dirty="0"/>
              <a:t> </a:t>
            </a:r>
            <a:r>
              <a:rPr lang="en-US" sz="2400" b="1" dirty="0"/>
              <a:t>Workbook</a:t>
            </a:r>
            <a:r>
              <a:rPr lang="en-US" sz="2400" dirty="0" smtClean="0"/>
              <a:t>.</a:t>
            </a:r>
            <a:endParaRPr 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4549" y="2420888"/>
            <a:ext cx="329219" cy="35360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6336" y="2774493"/>
            <a:ext cx="381053" cy="419159"/>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31840" y="4365104"/>
            <a:ext cx="338745" cy="326647"/>
          </a:xfrm>
          <a:prstGeom prst="rect">
            <a:avLst/>
          </a:prstGeom>
        </p:spPr>
      </p:pic>
    </p:spTree>
    <p:extLst>
      <p:ext uri="{BB962C8B-B14F-4D97-AF65-F5344CB8AC3E}">
        <p14:creationId xmlns:p14="http://schemas.microsoft.com/office/powerpoint/2010/main" val="189789467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Remove Shared Status from a Workbook</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10"/>
            </a:pPr>
            <a:r>
              <a:rPr lang="en-US" sz="2300" dirty="0" smtClean="0"/>
              <a:t>Click </a:t>
            </a:r>
            <a:r>
              <a:rPr lang="en-US" sz="2300" b="1" dirty="0"/>
              <a:t>Share</a:t>
            </a:r>
            <a:r>
              <a:rPr lang="en-US" sz="2300" dirty="0"/>
              <a:t> </a:t>
            </a:r>
            <a:r>
              <a:rPr lang="en-US" sz="2300" b="1" dirty="0"/>
              <a:t>Workbook</a:t>
            </a:r>
            <a:r>
              <a:rPr lang="en-US" sz="2300" dirty="0"/>
              <a:t>. The </a:t>
            </a:r>
            <a:r>
              <a:rPr lang="en-US" sz="2300" i="1" dirty="0"/>
              <a:t>Share Workbook</a:t>
            </a:r>
            <a:r>
              <a:rPr lang="en-US" sz="2300" dirty="0"/>
              <a:t> dialog box is displayed. On the Editing tab, make sure that you (Jim </a:t>
            </a:r>
            <a:r>
              <a:rPr lang="en-US" sz="2300" dirty="0" err="1"/>
              <a:t>Giest</a:t>
            </a:r>
            <a:r>
              <a:rPr lang="en-US" sz="2300" dirty="0"/>
              <a:t>) are the only user listed in the </a:t>
            </a:r>
            <a:r>
              <a:rPr lang="en-US" sz="2300" i="1" dirty="0"/>
              <a:t>Who Has This Workbook Open Now </a:t>
            </a:r>
            <a:r>
              <a:rPr lang="en-US" sz="2300" dirty="0"/>
              <a:t>list.</a:t>
            </a:r>
          </a:p>
          <a:p>
            <a:pPr marL="457200" indent="-457200">
              <a:buFont typeface="+mj-lt"/>
              <a:buAutoNum type="arabicPeriod" startAt="10"/>
            </a:pPr>
            <a:r>
              <a:rPr lang="en-US" sz="2300" dirty="0" smtClean="0"/>
              <a:t>Clear </a:t>
            </a:r>
            <a:r>
              <a:rPr lang="en-US" sz="2300" dirty="0"/>
              <a:t>the </a:t>
            </a:r>
            <a:r>
              <a:rPr lang="en-US" sz="2300" b="1" dirty="0"/>
              <a:t>Allow Changes By More Than One User At The Same Time</a:t>
            </a:r>
            <a:r>
              <a:rPr lang="en-US" sz="2300" dirty="0"/>
              <a:t> option. This also allows the workbook merging check box to become active. Click </a:t>
            </a:r>
            <a:r>
              <a:rPr lang="en-US" sz="2300" b="1" dirty="0"/>
              <a:t>OK</a:t>
            </a:r>
            <a:r>
              <a:rPr lang="en-US" sz="2300" dirty="0"/>
              <a:t> to close the dialog box.</a:t>
            </a:r>
          </a:p>
          <a:p>
            <a:pPr marL="457200" indent="-457200">
              <a:buFont typeface="+mj-lt"/>
              <a:buAutoNum type="arabicPeriod" startAt="10"/>
            </a:pPr>
            <a:r>
              <a:rPr lang="en-US" sz="2300" dirty="0" smtClean="0"/>
              <a:t>A </a:t>
            </a:r>
            <a:r>
              <a:rPr lang="en-US" sz="2300" dirty="0"/>
              <a:t>dialog box opens to prompt you about removing the workbook from shared use. Click </a:t>
            </a:r>
            <a:r>
              <a:rPr lang="en-US" sz="2300" b="1" dirty="0"/>
              <a:t>Yes</a:t>
            </a:r>
            <a:r>
              <a:rPr lang="en-US" sz="2300" dirty="0"/>
              <a:t> to turn off the workbook’s shared status. </a:t>
            </a:r>
            <a:r>
              <a:rPr lang="en-US" sz="2300" i="1" dirty="0"/>
              <a:t>Shared</a:t>
            </a:r>
            <a:r>
              <a:rPr lang="en-US" sz="2300" dirty="0"/>
              <a:t> is removed from the title </a:t>
            </a:r>
            <a:r>
              <a:rPr lang="en-US" sz="2300" dirty="0" smtClean="0"/>
              <a:t>bar.</a:t>
            </a:r>
          </a:p>
          <a:p>
            <a:pPr marL="457200" indent="-457200">
              <a:buFont typeface="+mj-lt"/>
              <a:buAutoNum type="arabicPeriod" startAt="10"/>
            </a:pPr>
            <a:r>
              <a:rPr lang="en-US" sz="2300" b="1" dirty="0" smtClean="0"/>
              <a:t>SAVE</a:t>
            </a:r>
            <a:r>
              <a:rPr lang="en-US" sz="2300" dirty="0" smtClean="0"/>
              <a:t> </a:t>
            </a:r>
            <a:r>
              <a:rPr lang="en-US" sz="2300" dirty="0"/>
              <a:t>and </a:t>
            </a:r>
            <a:r>
              <a:rPr lang="en-US" sz="2300" b="1" dirty="0"/>
              <a:t>CLOSE</a:t>
            </a:r>
            <a:r>
              <a:rPr lang="en-US" sz="2300" dirty="0"/>
              <a:t> the workbook.</a:t>
            </a:r>
          </a:p>
          <a:p>
            <a:r>
              <a:rPr lang="en-US" sz="2300" b="1" dirty="0"/>
              <a:t>LEAVE</a:t>
            </a:r>
            <a:r>
              <a:rPr lang="en-US" sz="2300" dirty="0"/>
              <a:t> Excel open to use in the next exercise.</a:t>
            </a:r>
          </a:p>
          <a:p>
            <a:endParaRPr lang="en-US" sz="2400" dirty="0"/>
          </a:p>
        </p:txBody>
      </p:sp>
    </p:spTree>
    <p:extLst>
      <p:ext uri="{BB962C8B-B14F-4D97-AF65-F5344CB8AC3E}">
        <p14:creationId xmlns:p14="http://schemas.microsoft.com/office/powerpoint/2010/main" val="1135809515"/>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a:t>Adding Comments to a </a:t>
            </a:r>
            <a:r>
              <a:rPr lang="en-US" b="1" dirty="0" smtClean="0"/>
              <a:t>Workbook</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In </a:t>
            </a:r>
            <a:r>
              <a:rPr lang="en-US" sz="2400" dirty="0"/>
              <a:t>Excel, you can add a note to a cell by inserting a comment. </a:t>
            </a:r>
            <a:endParaRPr lang="en-US" sz="2400" dirty="0" smtClean="0"/>
          </a:p>
          <a:p>
            <a:r>
              <a:rPr lang="en-US" sz="2400" dirty="0" smtClean="0"/>
              <a:t>You </a:t>
            </a:r>
            <a:r>
              <a:rPr lang="en-US" sz="2400" dirty="0"/>
              <a:t>can also edit the text in comments and delete any comments that you no longer need. </a:t>
            </a:r>
            <a:endParaRPr lang="en-US" sz="2400" dirty="0" smtClean="0"/>
          </a:p>
          <a:p>
            <a:r>
              <a:rPr lang="en-US" sz="2400" dirty="0" smtClean="0"/>
              <a:t>Comments </a:t>
            </a:r>
            <a:r>
              <a:rPr lang="en-US" sz="2400" dirty="0"/>
              <a:t>are marked by a red triangle in the upper-right corner of the cell. When you point to this triangle, the comment appears in a box next to the cell, along with the name of the user logged on to the computer at the time the comment was created.</a:t>
            </a:r>
          </a:p>
          <a:p>
            <a:endParaRPr lang="en-US" sz="2400" dirty="0"/>
          </a:p>
        </p:txBody>
      </p:sp>
    </p:spTree>
    <p:extLst>
      <p:ext uri="{BB962C8B-B14F-4D97-AF65-F5344CB8AC3E}">
        <p14:creationId xmlns:p14="http://schemas.microsoft.com/office/powerpoint/2010/main" val="274625260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Inserting a Comment</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Comments </a:t>
            </a:r>
            <a:r>
              <a:rPr lang="en-US" sz="2400" dirty="0"/>
              <a:t>are a useful technique for calling attention to important or significant data and providing insights from the user that explain more about the data. </a:t>
            </a:r>
            <a:endParaRPr lang="en-US" sz="2400" dirty="0" smtClean="0"/>
          </a:p>
          <a:p>
            <a:r>
              <a:rPr lang="en-US" sz="2400" dirty="0" smtClean="0"/>
              <a:t>For </a:t>
            </a:r>
            <a:r>
              <a:rPr lang="en-US" sz="2400" dirty="0"/>
              <a:t>example, say that </a:t>
            </a:r>
            <a:r>
              <a:rPr lang="en-US" sz="2400" dirty="0" err="1"/>
              <a:t>Contoso’s</a:t>
            </a:r>
            <a:r>
              <a:rPr lang="en-US" sz="2400" dirty="0"/>
              <a:t> employees are evaluated on three performance measures. The manager uses comments to note incidents related to these measures</a:t>
            </a:r>
            <a:r>
              <a:rPr lang="en-US" sz="2400" dirty="0" smtClean="0"/>
              <a:t>.</a:t>
            </a:r>
          </a:p>
          <a:p>
            <a:r>
              <a:rPr lang="en-US" sz="2400" dirty="0" smtClean="0"/>
              <a:t>In the following </a:t>
            </a:r>
            <a:r>
              <a:rPr lang="en-US" sz="2400" dirty="0"/>
              <a:t>exercise, you will learn how to insert comments.</a:t>
            </a:r>
          </a:p>
        </p:txBody>
      </p:sp>
    </p:spTree>
    <p:extLst>
      <p:ext uri="{BB962C8B-B14F-4D97-AF65-F5344CB8AC3E}">
        <p14:creationId xmlns:p14="http://schemas.microsoft.com/office/powerpoint/2010/main" val="906478673"/>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Insert a Comment</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LAUNCH</a:t>
            </a:r>
            <a:r>
              <a:rPr lang="en-US" sz="2400" dirty="0" smtClean="0"/>
              <a:t> </a:t>
            </a:r>
            <a:r>
              <a:rPr lang="en-US" sz="2400" dirty="0"/>
              <a:t>Excel if it is not already running.</a:t>
            </a:r>
          </a:p>
          <a:p>
            <a:pPr marL="457200" lvl="0" indent="-457200">
              <a:buFont typeface="+mj-lt"/>
              <a:buAutoNum type="arabicPeriod"/>
            </a:pPr>
            <a:r>
              <a:rPr lang="en-US" sz="2400" b="1" dirty="0"/>
              <a:t>OPEN</a:t>
            </a:r>
            <a:r>
              <a:rPr lang="en-US" sz="2400" dirty="0"/>
              <a:t> the </a:t>
            </a:r>
            <a:r>
              <a:rPr lang="en-US" sz="2400" b="1" i="1" dirty="0"/>
              <a:t>Personnel Evaluations</a:t>
            </a:r>
            <a:r>
              <a:rPr lang="en-US" sz="2400" dirty="0"/>
              <a:t> data file for this lesson.</a:t>
            </a:r>
          </a:p>
          <a:p>
            <a:pPr marL="457200" indent="-457200">
              <a:buFont typeface="+mj-lt"/>
              <a:buAutoNum type="arabicPeriod"/>
            </a:pPr>
            <a:r>
              <a:rPr lang="en-US" sz="2400" dirty="0" smtClean="0"/>
              <a:t>Select </a:t>
            </a:r>
            <a:r>
              <a:rPr lang="en-US" sz="2400" dirty="0"/>
              <a:t>cell </a:t>
            </a:r>
            <a:r>
              <a:rPr lang="en-US" sz="2400" b="1" dirty="0"/>
              <a:t>F11</a:t>
            </a:r>
            <a:r>
              <a:rPr lang="en-US" sz="2400" dirty="0"/>
              <a:t>. On the Review tab in the Comments group, click </a:t>
            </a:r>
            <a:r>
              <a:rPr lang="en-US" sz="2400" b="1" dirty="0"/>
              <a:t>New Comment</a:t>
            </a:r>
            <a:r>
              <a:rPr lang="en-US" sz="2400" dirty="0"/>
              <a:t>. The comment text box opens for editing.</a:t>
            </a:r>
          </a:p>
          <a:p>
            <a:pPr marL="457200" indent="-457200">
              <a:buFont typeface="+mj-lt"/>
              <a:buAutoNum type="arabicPeriod"/>
            </a:pPr>
            <a:r>
              <a:rPr lang="en-US" sz="2400" dirty="0" smtClean="0"/>
              <a:t>Key </a:t>
            </a:r>
            <a:r>
              <a:rPr lang="en-US" sz="2400" b="1" dirty="0"/>
              <a:t>Frequently to work late</a:t>
            </a:r>
            <a:r>
              <a:rPr lang="en-US" sz="2400" dirty="0"/>
              <a:t>. Then, click outside the comment box. </a:t>
            </a:r>
            <a:r>
              <a:rPr lang="en-US" sz="2400" dirty="0" smtClean="0"/>
              <a:t>See the figure on the next slide.</a:t>
            </a:r>
          </a:p>
        </p:txBody>
      </p:sp>
    </p:spTree>
    <p:extLst>
      <p:ext uri="{BB962C8B-B14F-4D97-AF65-F5344CB8AC3E}">
        <p14:creationId xmlns:p14="http://schemas.microsoft.com/office/powerpoint/2010/main" val="180177651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Insert a Comment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772816"/>
            <a:ext cx="7894484" cy="4180681"/>
          </a:xfrm>
          <a:prstGeom prst="rect">
            <a:avLst/>
          </a:prstGeom>
        </p:spPr>
      </p:pic>
    </p:spTree>
    <p:extLst>
      <p:ext uri="{BB962C8B-B14F-4D97-AF65-F5344CB8AC3E}">
        <p14:creationId xmlns:p14="http://schemas.microsoft.com/office/powerpoint/2010/main" val="218681522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Insert a Comment</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4"/>
            </a:pPr>
            <a:r>
              <a:rPr lang="en-US" sz="2400" dirty="0" smtClean="0"/>
              <a:t>Select </a:t>
            </a:r>
            <a:r>
              <a:rPr lang="en-US" sz="2400" b="1" dirty="0"/>
              <a:t>E8</a:t>
            </a:r>
            <a:r>
              <a:rPr lang="en-US" sz="2400" dirty="0"/>
              <a:t>. Click </a:t>
            </a:r>
            <a:r>
              <a:rPr lang="en-US" sz="2400" b="1" dirty="0"/>
              <a:t>New Comment </a:t>
            </a:r>
            <a:r>
              <a:rPr lang="en-US" sz="2400" dirty="0"/>
              <a:t>and key </a:t>
            </a:r>
            <a:r>
              <a:rPr lang="en-US" sz="2400" b="1" dirty="0"/>
              <a:t>Currently completing Masters degree program for additional certification</a:t>
            </a:r>
            <a:r>
              <a:rPr lang="en-US" sz="2400" dirty="0"/>
              <a:t>. Click outside the comment box. The box disappears and a red triangle remains in </a:t>
            </a:r>
            <a:r>
              <a:rPr lang="en-US" sz="2400"/>
              <a:t>the </a:t>
            </a:r>
            <a:r>
              <a:rPr lang="en-US" sz="2400" smtClean="0"/>
              <a:t>upper-right corner </a:t>
            </a:r>
            <a:r>
              <a:rPr lang="en-US" sz="2400" dirty="0"/>
              <a:t>of the cell the comment was placed in.</a:t>
            </a:r>
          </a:p>
          <a:p>
            <a:pPr marL="457200" indent="-457200">
              <a:buFont typeface="+mj-lt"/>
              <a:buAutoNum type="arabicPeriod" startAt="4"/>
            </a:pPr>
            <a:r>
              <a:rPr lang="en-US" sz="2400" dirty="0" smtClean="0"/>
              <a:t>Select </a:t>
            </a:r>
            <a:r>
              <a:rPr lang="en-US" sz="2400" b="1" dirty="0"/>
              <a:t>F20</a:t>
            </a:r>
            <a:r>
              <a:rPr lang="en-US" sz="2400" dirty="0"/>
              <a:t>. Click </a:t>
            </a:r>
            <a:r>
              <a:rPr lang="en-US" sz="2400" b="1" dirty="0"/>
              <a:t>New Comment </a:t>
            </a:r>
            <a:r>
              <a:rPr lang="en-US" sz="2400" dirty="0"/>
              <a:t>and key </a:t>
            </a:r>
            <a:r>
              <a:rPr lang="en-US" sz="2400" b="1" dirty="0"/>
              <a:t>Adjusted hours for family emergency</a:t>
            </a:r>
            <a:r>
              <a:rPr lang="en-US" sz="2400" dirty="0"/>
              <a:t>. Click outside the comment box.</a:t>
            </a:r>
          </a:p>
          <a:p>
            <a:pPr marL="457200" indent="-457200">
              <a:buFont typeface="+mj-lt"/>
              <a:buAutoNum type="arabicPeriod" startAt="4"/>
            </a:pPr>
            <a:r>
              <a:rPr lang="en-US" sz="2400" dirty="0" smtClean="0"/>
              <a:t>Select </a:t>
            </a:r>
            <a:r>
              <a:rPr lang="en-US" sz="2400" b="1" dirty="0"/>
              <a:t>G4</a:t>
            </a:r>
            <a:r>
              <a:rPr lang="en-US" sz="2400" dirty="0"/>
              <a:t>. Click New Comment and key </a:t>
            </a:r>
            <a:r>
              <a:rPr lang="en-US" sz="2400" b="1" dirty="0"/>
              <a:t>Consider salary increase</a:t>
            </a:r>
            <a:r>
              <a:rPr lang="en-US" sz="2400" dirty="0"/>
              <a:t>. Click outside the comment box.</a:t>
            </a:r>
          </a:p>
          <a:p>
            <a:pPr marL="457200" indent="-457200">
              <a:buFont typeface="+mj-lt"/>
              <a:buAutoNum type="arabicPeriod" startAt="4"/>
            </a:pPr>
            <a:r>
              <a:rPr lang="en-US" sz="2400" b="1" dirty="0" smtClean="0"/>
              <a:t>SAVE</a:t>
            </a:r>
            <a:r>
              <a:rPr lang="en-US" sz="2400" dirty="0" smtClean="0"/>
              <a:t> </a:t>
            </a:r>
            <a:r>
              <a:rPr lang="en-US" sz="2400" dirty="0"/>
              <a:t>the workbook as </a:t>
            </a:r>
            <a:r>
              <a:rPr lang="en-US" sz="2400" b="1" i="1" dirty="0"/>
              <a:t>Performance Evaluations</a:t>
            </a:r>
            <a:r>
              <a:rPr lang="en-US" sz="2400" dirty="0"/>
              <a:t>.</a:t>
            </a:r>
          </a:p>
          <a:p>
            <a:r>
              <a:rPr lang="en-US" sz="2400" b="1" dirty="0"/>
              <a:t>LEAVE</a:t>
            </a:r>
            <a:r>
              <a:rPr lang="en-US" sz="2400" dirty="0"/>
              <a:t> the workbook open to use in the next exercise.</a:t>
            </a:r>
          </a:p>
          <a:p>
            <a:endParaRPr lang="en-US" sz="2400" dirty="0"/>
          </a:p>
        </p:txBody>
      </p:sp>
    </p:spTree>
    <p:extLst>
      <p:ext uri="{BB962C8B-B14F-4D97-AF65-F5344CB8AC3E}">
        <p14:creationId xmlns:p14="http://schemas.microsoft.com/office/powerpoint/2010/main" val="369115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dirty="0" smtClean="0">
                <a:ea typeface="+mj-ea"/>
                <a:cs typeface="+mj-cs"/>
              </a:rPr>
              <a:t>Step-by-Step: Use SUMIFS</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11"/>
            </a:pPr>
            <a:r>
              <a:rPr lang="en-US" sz="2400" dirty="0" smtClean="0"/>
              <a:t>In </a:t>
            </a:r>
            <a:r>
              <a:rPr lang="en-US" sz="2400" dirty="0"/>
              <a:t>the Criteria_range2 box, select </a:t>
            </a:r>
            <a:r>
              <a:rPr lang="en-US" sz="2400" b="1" dirty="0"/>
              <a:t>E5:E16</a:t>
            </a:r>
            <a:r>
              <a:rPr lang="en-US" sz="2400" dirty="0"/>
              <a:t>. Key </a:t>
            </a:r>
            <a:r>
              <a:rPr lang="en-US" sz="2400" b="1" dirty="0"/>
              <a:t>&lt;3%</a:t>
            </a:r>
            <a:r>
              <a:rPr lang="en-US" sz="2400" dirty="0"/>
              <a:t> in the Criteria2 box. Your Function Arguments dialog box should look like </a:t>
            </a:r>
            <a:r>
              <a:rPr lang="en-US" sz="2400" dirty="0" smtClean="0"/>
              <a:t>the figure on Slide 16. </a:t>
            </a:r>
            <a:r>
              <a:rPr lang="en-US" sz="2400" dirty="0"/>
              <a:t>Click </a:t>
            </a:r>
            <a:r>
              <a:rPr lang="en-US" sz="2400" b="1" dirty="0"/>
              <a:t>OK</a:t>
            </a:r>
            <a:r>
              <a:rPr lang="en-US" sz="2400" dirty="0"/>
              <a:t>. After applying this formula, Excel returns a value of $433,000.</a:t>
            </a:r>
          </a:p>
          <a:p>
            <a:pPr marL="457200" indent="-457200">
              <a:buFont typeface="+mj-lt"/>
              <a:buAutoNum type="arabicPeriod" startAt="12"/>
            </a:pPr>
            <a:r>
              <a:rPr lang="en-US" sz="2400" b="1" dirty="0" smtClean="0"/>
              <a:t>SAVE</a:t>
            </a:r>
            <a:r>
              <a:rPr lang="en-US" sz="2400" dirty="0" smtClean="0"/>
              <a:t> </a:t>
            </a:r>
            <a:r>
              <a:rPr lang="en-US" sz="2400" dirty="0"/>
              <a:t>the workbook.</a:t>
            </a:r>
          </a:p>
          <a:p>
            <a:r>
              <a:rPr lang="en-US" sz="2400" b="1" dirty="0"/>
              <a:t>LEAVE</a:t>
            </a:r>
            <a:r>
              <a:rPr lang="en-US" sz="2400" dirty="0"/>
              <a:t> the workbook open to use in the next exercise.</a:t>
            </a:r>
          </a:p>
          <a:p>
            <a:endParaRPr lang="en-US" sz="2400" dirty="0"/>
          </a:p>
        </p:txBody>
      </p:sp>
    </p:spTree>
    <p:extLst>
      <p:ext uri="{BB962C8B-B14F-4D97-AF65-F5344CB8AC3E}">
        <p14:creationId xmlns:p14="http://schemas.microsoft.com/office/powerpoint/2010/main" val="366581658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Viewing a Comment</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When </a:t>
            </a:r>
            <a:r>
              <a:rPr lang="en-US" sz="2400" dirty="0"/>
              <a:t>you rest your pointer over the red triangle that indicates that a cell has a comment attached to it, the comment is displayed. </a:t>
            </a:r>
            <a:endParaRPr lang="en-US" sz="2400" dirty="0" smtClean="0"/>
          </a:p>
          <a:p>
            <a:r>
              <a:rPr lang="en-US" sz="2400" dirty="0" smtClean="0"/>
              <a:t>You </a:t>
            </a:r>
            <a:r>
              <a:rPr lang="en-US" sz="2400" dirty="0"/>
              <a:t>can keep selected comments visible as you work, or you can display all comments using commands in the Comments group on the Review tab. </a:t>
            </a:r>
            <a:endParaRPr lang="en-US" sz="2400" dirty="0" smtClean="0"/>
          </a:p>
          <a:p>
            <a:r>
              <a:rPr lang="en-US" sz="2400" dirty="0" smtClean="0"/>
              <a:t>The </a:t>
            </a:r>
            <a:r>
              <a:rPr lang="en-US" sz="2400" dirty="0"/>
              <a:t>Show/Hide Comment and Show All Comments commands allow you to display or hide comments as needed. </a:t>
            </a:r>
            <a:endParaRPr lang="en-US" sz="2400" dirty="0" smtClean="0"/>
          </a:p>
          <a:p>
            <a:r>
              <a:rPr lang="en-US" sz="2400" dirty="0" smtClean="0"/>
              <a:t>The </a:t>
            </a:r>
            <a:r>
              <a:rPr lang="en-US" sz="2400" dirty="0"/>
              <a:t>Previous and Next commands allow you to move from one comment to another without selecting the cells.</a:t>
            </a:r>
          </a:p>
          <a:p>
            <a:endParaRPr lang="en-US" sz="2400" dirty="0"/>
          </a:p>
        </p:txBody>
      </p:sp>
    </p:spTree>
    <p:extLst>
      <p:ext uri="{BB962C8B-B14F-4D97-AF65-F5344CB8AC3E}">
        <p14:creationId xmlns:p14="http://schemas.microsoft.com/office/powerpoint/2010/main" val="591939182"/>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View a Comment</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a:t>
            </a:r>
            <a:r>
              <a:rPr lang="en-US" sz="2400" dirty="0"/>
              <a:t>the workbook you saved in the previous exercise.</a:t>
            </a:r>
          </a:p>
          <a:p>
            <a:pPr marL="457200" indent="-457200">
              <a:buFont typeface="+mj-lt"/>
              <a:buAutoNum type="arabicPeriod"/>
            </a:pPr>
            <a:r>
              <a:rPr lang="en-US" sz="2400" dirty="0" smtClean="0"/>
              <a:t>Select </a:t>
            </a:r>
            <a:r>
              <a:rPr lang="en-US" sz="2400" b="1" dirty="0"/>
              <a:t>E8 </a:t>
            </a:r>
            <a:r>
              <a:rPr lang="en-US" sz="2400" dirty="0"/>
              <a:t>and click </a:t>
            </a:r>
            <a:r>
              <a:rPr lang="en-US" sz="2400" b="1" dirty="0"/>
              <a:t>Show/Hide Comment </a:t>
            </a:r>
            <a:r>
              <a:rPr lang="en-US" sz="2400" dirty="0"/>
              <a:t>in the Comments group on the Review tab. Note that the comment remains visible when you click outside the cell.</a:t>
            </a:r>
          </a:p>
          <a:p>
            <a:pPr marL="457200" indent="-457200">
              <a:buFont typeface="+mj-lt"/>
              <a:buAutoNum type="arabicPeriod"/>
            </a:pPr>
            <a:r>
              <a:rPr lang="en-US" sz="2400" dirty="0" smtClean="0"/>
              <a:t>Select </a:t>
            </a:r>
            <a:r>
              <a:rPr lang="en-US" sz="2400" b="1" dirty="0"/>
              <a:t>G4 </a:t>
            </a:r>
            <a:r>
              <a:rPr lang="en-US" sz="2400" dirty="0"/>
              <a:t>and click </a:t>
            </a:r>
            <a:r>
              <a:rPr lang="en-US" sz="2400" b="1" dirty="0"/>
              <a:t>Show/Hide Comment</a:t>
            </a:r>
            <a:r>
              <a:rPr lang="en-US" sz="2400" dirty="0"/>
              <a:t>. Again, the comment remains visible when you click outside the cell.</a:t>
            </a:r>
          </a:p>
          <a:p>
            <a:pPr marL="457200" indent="-457200">
              <a:buFont typeface="+mj-lt"/>
              <a:buAutoNum type="arabicPeriod"/>
            </a:pPr>
            <a:r>
              <a:rPr lang="en-US" sz="2400" dirty="0" smtClean="0"/>
              <a:t>Select </a:t>
            </a:r>
            <a:r>
              <a:rPr lang="en-US" sz="2400" b="1" dirty="0"/>
              <a:t>E8</a:t>
            </a:r>
            <a:r>
              <a:rPr lang="en-US" sz="2400" dirty="0"/>
              <a:t> and click </a:t>
            </a:r>
            <a:r>
              <a:rPr lang="en-US" sz="2400" b="1" dirty="0"/>
              <a:t>Show/Hide Comment</a:t>
            </a:r>
            <a:r>
              <a:rPr lang="en-US" sz="2400" dirty="0"/>
              <a:t>. The comment is hidden.</a:t>
            </a:r>
          </a:p>
          <a:p>
            <a:pPr marL="457200" indent="-457200">
              <a:buFont typeface="+mj-lt"/>
              <a:buAutoNum type="arabicPeriod"/>
            </a:pPr>
            <a:r>
              <a:rPr lang="en-US" sz="2400" dirty="0" smtClean="0"/>
              <a:t>In </a:t>
            </a:r>
            <a:r>
              <a:rPr lang="en-US" sz="2400" dirty="0"/>
              <a:t>the Comments group, click </a:t>
            </a:r>
            <a:r>
              <a:rPr lang="en-US" sz="2400" b="1" dirty="0"/>
              <a:t>Next </a:t>
            </a:r>
            <a:r>
              <a:rPr lang="en-US" sz="2400" dirty="0"/>
              <a:t>twice to navigate to the next available comment. The comment in cell F11 is displayed</a:t>
            </a:r>
            <a:r>
              <a:rPr lang="en-US" sz="2400" dirty="0" smtClean="0"/>
              <a:t>.</a:t>
            </a:r>
            <a:endParaRPr lang="en-US" sz="2400" dirty="0"/>
          </a:p>
        </p:txBody>
      </p:sp>
    </p:spTree>
    <p:extLst>
      <p:ext uri="{BB962C8B-B14F-4D97-AF65-F5344CB8AC3E}">
        <p14:creationId xmlns:p14="http://schemas.microsoft.com/office/powerpoint/2010/main" val="381999378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View a Comment</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5"/>
            </a:pPr>
            <a:r>
              <a:rPr lang="en-US" sz="2400" dirty="0" smtClean="0"/>
              <a:t>In </a:t>
            </a:r>
            <a:r>
              <a:rPr lang="en-US" sz="2400" dirty="0"/>
              <a:t>the Comments group, click </a:t>
            </a:r>
            <a:r>
              <a:rPr lang="en-US" sz="2400" b="1" dirty="0"/>
              <a:t>Show All Comments</a:t>
            </a:r>
            <a:r>
              <a:rPr lang="en-US" sz="2400" dirty="0"/>
              <a:t>. Both your comments and those entered by others are displayed.</a:t>
            </a:r>
          </a:p>
          <a:p>
            <a:pPr marL="457200" indent="-457200">
              <a:buFont typeface="+mj-lt"/>
              <a:buAutoNum type="arabicPeriod" startAt="5"/>
            </a:pPr>
            <a:r>
              <a:rPr lang="en-US" sz="2400" dirty="0" smtClean="0"/>
              <a:t>In </a:t>
            </a:r>
            <a:r>
              <a:rPr lang="en-US" sz="2400" dirty="0"/>
              <a:t>the Comments group, click </a:t>
            </a:r>
            <a:r>
              <a:rPr lang="en-US" sz="2400" b="1" dirty="0"/>
              <a:t>Show All Comments </a:t>
            </a:r>
            <a:r>
              <a:rPr lang="en-US" sz="2400" dirty="0"/>
              <a:t>again to hide all comments and make sure they are no longer displayed. </a:t>
            </a:r>
            <a:r>
              <a:rPr lang="en-US" sz="2400" b="1" dirty="0"/>
              <a:t>SAVE</a:t>
            </a:r>
            <a:r>
              <a:rPr lang="en-US" sz="2400" dirty="0"/>
              <a:t> the workbook.</a:t>
            </a:r>
          </a:p>
          <a:p>
            <a:r>
              <a:rPr lang="en-US" sz="2400" b="1" dirty="0"/>
              <a:t>LEAVE</a:t>
            </a:r>
            <a:r>
              <a:rPr lang="en-US" sz="2400" dirty="0"/>
              <a:t> the workbook open to use in the next exercise.</a:t>
            </a:r>
          </a:p>
          <a:p>
            <a:endParaRPr lang="en-US" sz="2400" dirty="0"/>
          </a:p>
        </p:txBody>
      </p:sp>
    </p:spTree>
    <p:extLst>
      <p:ext uri="{BB962C8B-B14F-4D97-AF65-F5344CB8AC3E}">
        <p14:creationId xmlns:p14="http://schemas.microsoft.com/office/powerpoint/2010/main" val="3751115913"/>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Editing a Comment</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Comments </a:t>
            </a:r>
            <a:r>
              <a:rPr lang="en-US" sz="2400" dirty="0"/>
              <a:t>can be edited and formatted as needed. </a:t>
            </a:r>
            <a:endParaRPr lang="en-US" sz="2400" dirty="0" smtClean="0"/>
          </a:p>
          <a:p>
            <a:r>
              <a:rPr lang="en-US" sz="2400" dirty="0" smtClean="0"/>
              <a:t>You </a:t>
            </a:r>
            <a:r>
              <a:rPr lang="en-US" sz="2400" dirty="0"/>
              <a:t>can format a comment using most of the formatting options on the Home tab in the Font group. However, the Fill Color and Font Color options are not available for comment text. </a:t>
            </a:r>
            <a:endParaRPr lang="en-US" sz="2400" dirty="0" smtClean="0"/>
          </a:p>
          <a:p>
            <a:r>
              <a:rPr lang="en-US" sz="2400" dirty="0" smtClean="0"/>
              <a:t>To </a:t>
            </a:r>
            <a:r>
              <a:rPr lang="en-US" sz="2400" dirty="0"/>
              <a:t>edit a comment, select the cell containing the comment and click Edit Comment. </a:t>
            </a:r>
          </a:p>
          <a:p>
            <a:endParaRPr lang="en-US" sz="2400" dirty="0"/>
          </a:p>
        </p:txBody>
      </p:sp>
    </p:spTree>
    <p:extLst>
      <p:ext uri="{BB962C8B-B14F-4D97-AF65-F5344CB8AC3E}">
        <p14:creationId xmlns:p14="http://schemas.microsoft.com/office/powerpoint/2010/main" val="81629986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Edit a Comment</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a:t>
            </a:r>
            <a:r>
              <a:rPr lang="en-US" sz="2400" dirty="0"/>
              <a:t>the workbook from the previous exercise.</a:t>
            </a:r>
          </a:p>
          <a:p>
            <a:pPr marL="457200" lvl="0" indent="-457200">
              <a:buFont typeface="+mj-lt"/>
              <a:buAutoNum type="arabicPeriod"/>
            </a:pPr>
            <a:r>
              <a:rPr lang="en-US" sz="2400" dirty="0"/>
              <a:t>Select cell </a:t>
            </a:r>
            <a:r>
              <a:rPr lang="en-US" sz="2400" b="1" dirty="0"/>
              <a:t>F11</a:t>
            </a:r>
            <a:r>
              <a:rPr lang="en-US" sz="2400" dirty="0"/>
              <a:t> and click the </a:t>
            </a:r>
            <a:r>
              <a:rPr lang="en-US" sz="2400" b="1" dirty="0"/>
              <a:t>Edit Comment</a:t>
            </a:r>
            <a:r>
              <a:rPr lang="en-US" sz="2400" dirty="0"/>
              <a:t> button on the Review tab. (See </a:t>
            </a:r>
            <a:r>
              <a:rPr lang="en-US" sz="2400" dirty="0" smtClean="0"/>
              <a:t>the figure below.)</a:t>
            </a:r>
            <a:endParaRPr lang="en-US" sz="2400" dirty="0"/>
          </a:p>
          <a:p>
            <a:pPr marL="457200" indent="-457200">
              <a:buFont typeface="+mj-lt"/>
              <a:buAutoNum type="arabicPeriod"/>
            </a:pPr>
            <a:r>
              <a:rPr lang="en-US" sz="2400" dirty="0" smtClean="0"/>
              <a:t>Following </a:t>
            </a:r>
            <a:r>
              <a:rPr lang="en-US" sz="2400" dirty="0"/>
              <a:t>the existing </a:t>
            </a:r>
            <a:r>
              <a:rPr lang="en-US" sz="2400" dirty="0" smtClean="0"/>
              <a:t/>
            </a:r>
            <a:br>
              <a:rPr lang="en-US" sz="2400" dirty="0" smtClean="0"/>
            </a:br>
            <a:r>
              <a:rPr lang="en-US" sz="2400" dirty="0" smtClean="0"/>
              <a:t>comment </a:t>
            </a:r>
            <a:r>
              <a:rPr lang="en-US" sz="2400" dirty="0"/>
              <a:t>text, key </a:t>
            </a:r>
            <a:r>
              <a:rPr lang="en-US" sz="2400" dirty="0" smtClean="0"/>
              <a:t/>
            </a:r>
            <a:br>
              <a:rPr lang="en-US" sz="2400" dirty="0" smtClean="0"/>
            </a:br>
            <a:r>
              <a:rPr lang="en-US" sz="2400" b="1" dirty="0" smtClean="0"/>
              <a:t>Placed </a:t>
            </a:r>
            <a:r>
              <a:rPr lang="en-US" sz="2400" b="1" dirty="0"/>
              <a:t>on probation</a:t>
            </a:r>
            <a:r>
              <a:rPr lang="en-US" sz="2400" dirty="0"/>
              <a:t>. </a:t>
            </a:r>
            <a:r>
              <a:rPr lang="en-US" sz="2400" dirty="0" smtClean="0"/>
              <a:t/>
            </a:r>
            <a:br>
              <a:rPr lang="en-US" sz="2400" dirty="0" smtClean="0"/>
            </a:br>
            <a:r>
              <a:rPr lang="en-US" sz="2400" dirty="0" smtClean="0"/>
              <a:t>Then </a:t>
            </a:r>
            <a:r>
              <a:rPr lang="en-US" sz="2400" dirty="0"/>
              <a:t>click any cell </a:t>
            </a:r>
            <a:r>
              <a:rPr lang="en-US" sz="2400" dirty="0" smtClean="0"/>
              <a:t/>
            </a:r>
            <a:br>
              <a:rPr lang="en-US" sz="2400" dirty="0" smtClean="0"/>
            </a:br>
            <a:r>
              <a:rPr lang="en-US" sz="2400" dirty="0" smtClean="0"/>
              <a:t>between </a:t>
            </a:r>
            <a:r>
              <a:rPr lang="en-US" sz="2400" dirty="0"/>
              <a:t>F11 and E8.</a:t>
            </a:r>
          </a:p>
          <a:p>
            <a:pPr marL="457200" indent="-457200">
              <a:buFont typeface="+mj-lt"/>
              <a:buAutoNum type="arabicPeriod"/>
            </a:pPr>
            <a:r>
              <a:rPr lang="en-US" sz="2400" dirty="0" smtClean="0"/>
              <a:t>Click </a:t>
            </a:r>
            <a:r>
              <a:rPr lang="en-US" sz="2400" b="1" dirty="0"/>
              <a:t>Previous</a:t>
            </a:r>
            <a:r>
              <a:rPr lang="en-US" sz="2400" dirty="0"/>
              <a:t>. The </a:t>
            </a:r>
            <a:r>
              <a:rPr lang="en-US" sz="2400" dirty="0" smtClean="0"/>
              <a:t/>
            </a:r>
            <a:br>
              <a:rPr lang="en-US" sz="2400" dirty="0" smtClean="0"/>
            </a:br>
            <a:r>
              <a:rPr lang="en-US" sz="2400" dirty="0" smtClean="0"/>
              <a:t>comment </a:t>
            </a:r>
            <a:r>
              <a:rPr lang="en-US" sz="2400" dirty="0"/>
              <a:t>in E8 is displayed.</a:t>
            </a:r>
          </a:p>
          <a:p>
            <a:pPr marL="457200" indent="-457200">
              <a:buFont typeface="+mj-lt"/>
              <a:buAutoNum type="arabicPeriod"/>
            </a:pPr>
            <a:r>
              <a:rPr lang="en-US" sz="2400" dirty="0" smtClean="0"/>
              <a:t>Select </a:t>
            </a:r>
            <a:r>
              <a:rPr lang="en-US" sz="2400" dirty="0"/>
              <a:t>the comment text in </a:t>
            </a:r>
            <a:r>
              <a:rPr lang="en-US" sz="2400" b="1" dirty="0"/>
              <a:t>E8</a:t>
            </a:r>
            <a:r>
              <a:rPr lang="en-US" sz="2400" dirty="0"/>
              <a:t> and key </a:t>
            </a:r>
            <a:r>
              <a:rPr lang="en-US" sz="2400" b="1" dirty="0"/>
              <a:t>MA completed; can now prescribe medications</a:t>
            </a:r>
            <a:r>
              <a:rPr lang="en-US" sz="2400" dirty="0" smtClean="0"/>
              <a:t>.</a:t>
            </a:r>
            <a:endParaRPr 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2" y="2992432"/>
            <a:ext cx="4495126" cy="2180136"/>
          </a:xfrm>
          <a:prstGeom prst="rect">
            <a:avLst/>
          </a:prstGeom>
        </p:spPr>
      </p:pic>
    </p:spTree>
    <p:extLst>
      <p:ext uri="{BB962C8B-B14F-4D97-AF65-F5344CB8AC3E}">
        <p14:creationId xmlns:p14="http://schemas.microsoft.com/office/powerpoint/2010/main" val="425284257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Edit a Comment</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5"/>
            </a:pPr>
            <a:r>
              <a:rPr lang="en-US" sz="2400" dirty="0" smtClean="0"/>
              <a:t>Select </a:t>
            </a:r>
            <a:r>
              <a:rPr lang="en-US" sz="2400" b="1" dirty="0"/>
              <a:t>G4</a:t>
            </a:r>
            <a:r>
              <a:rPr lang="en-US" sz="2400" dirty="0"/>
              <a:t> and click </a:t>
            </a:r>
            <a:r>
              <a:rPr lang="en-US" sz="2400" b="1" dirty="0"/>
              <a:t>Edit Comment</a:t>
            </a:r>
            <a:r>
              <a:rPr lang="en-US" sz="2400" dirty="0"/>
              <a:t>.</a:t>
            </a:r>
          </a:p>
          <a:p>
            <a:pPr marL="457200" indent="-457200">
              <a:buFont typeface="+mj-lt"/>
              <a:buAutoNum type="arabicPeriod" startAt="5"/>
            </a:pPr>
            <a:r>
              <a:rPr lang="en-US" sz="2400" dirty="0" smtClean="0"/>
              <a:t>Select </a:t>
            </a:r>
            <a:r>
              <a:rPr lang="en-US" sz="2400" dirty="0"/>
              <a:t>the text in the comment attached to </a:t>
            </a:r>
            <a:r>
              <a:rPr lang="en-US" sz="2400" b="1" dirty="0"/>
              <a:t>G4</a:t>
            </a:r>
            <a:r>
              <a:rPr lang="en-US" sz="2400" dirty="0"/>
              <a:t>. On the Home tab, click </a:t>
            </a:r>
            <a:r>
              <a:rPr lang="en-US" sz="2400" b="1" dirty="0"/>
              <a:t>Bold</a:t>
            </a:r>
            <a:r>
              <a:rPr lang="en-US" sz="2400" dirty="0"/>
              <a:t>.</a:t>
            </a:r>
          </a:p>
          <a:p>
            <a:pPr marL="457200" indent="-457200">
              <a:buFont typeface="+mj-lt"/>
              <a:buAutoNum type="arabicPeriod" startAt="5"/>
            </a:pPr>
            <a:r>
              <a:rPr lang="en-US" sz="2400" dirty="0" smtClean="0"/>
              <a:t>Select </a:t>
            </a:r>
            <a:r>
              <a:rPr lang="en-US" sz="2400" b="1" dirty="0"/>
              <a:t>F14</a:t>
            </a:r>
            <a:r>
              <a:rPr lang="en-US" sz="2400" dirty="0"/>
              <a:t>, click the </a:t>
            </a:r>
            <a:r>
              <a:rPr lang="en-US" sz="2400" b="1" dirty="0"/>
              <a:t>Review</a:t>
            </a:r>
            <a:r>
              <a:rPr lang="en-US" sz="2400" dirty="0"/>
              <a:t> tab, and click </a:t>
            </a:r>
            <a:r>
              <a:rPr lang="en-US" sz="2400" b="1" dirty="0"/>
              <a:t>Edit Comment</a:t>
            </a:r>
            <a:r>
              <a:rPr lang="en-US" sz="2400" dirty="0"/>
              <a:t>.</a:t>
            </a:r>
          </a:p>
          <a:p>
            <a:pPr marL="457200" indent="-457200">
              <a:buFont typeface="+mj-lt"/>
              <a:buAutoNum type="arabicPeriod" startAt="5"/>
            </a:pPr>
            <a:r>
              <a:rPr lang="en-US" sz="2400" dirty="0" smtClean="0"/>
              <a:t>Select </a:t>
            </a:r>
            <a:r>
              <a:rPr lang="en-US" sz="2400" dirty="0"/>
              <a:t>the name and the comment text. Right-click and select </a:t>
            </a:r>
            <a:r>
              <a:rPr lang="en-US" sz="2400" b="1" dirty="0"/>
              <a:t>Format Comment</a:t>
            </a:r>
            <a:r>
              <a:rPr lang="en-US" sz="2400" dirty="0"/>
              <a:t>.</a:t>
            </a:r>
          </a:p>
          <a:p>
            <a:pPr marL="457200" indent="-457200">
              <a:buFont typeface="+mj-lt"/>
              <a:buAutoNum type="arabicPeriod" startAt="5"/>
            </a:pPr>
            <a:r>
              <a:rPr lang="en-US" sz="2400" dirty="0" smtClean="0"/>
              <a:t>In </a:t>
            </a:r>
            <a:r>
              <a:rPr lang="en-US" sz="2400" dirty="0"/>
              <a:t>the </a:t>
            </a:r>
            <a:r>
              <a:rPr lang="en-US" sz="2400" i="1" dirty="0"/>
              <a:t>Format Comment</a:t>
            </a:r>
            <a:r>
              <a:rPr lang="en-US" sz="2400" dirty="0"/>
              <a:t> dialog box, click the arrow in the </a:t>
            </a:r>
            <a:r>
              <a:rPr lang="en-US" sz="2400" i="1" dirty="0"/>
              <a:t>Color </a:t>
            </a:r>
            <a:r>
              <a:rPr lang="en-US" sz="2400" dirty="0"/>
              <a:t>box and click </a:t>
            </a:r>
            <a:r>
              <a:rPr lang="en-US" sz="2400" b="1" dirty="0"/>
              <a:t>Red</a:t>
            </a:r>
            <a:r>
              <a:rPr lang="en-US" sz="2400" dirty="0"/>
              <a:t>. Click </a:t>
            </a:r>
            <a:r>
              <a:rPr lang="en-US" sz="2400" b="1" dirty="0"/>
              <a:t>OK</a:t>
            </a:r>
            <a:r>
              <a:rPr lang="en-US" sz="2400" dirty="0"/>
              <a:t> to apply the format and close the dialog box.</a:t>
            </a:r>
          </a:p>
          <a:p>
            <a:pPr marL="457200" indent="-457200">
              <a:buFont typeface="+mj-lt"/>
              <a:buAutoNum type="arabicPeriod" startAt="5"/>
            </a:pPr>
            <a:r>
              <a:rPr lang="en-US" sz="2400" b="1" dirty="0" smtClean="0"/>
              <a:t>SAVE</a:t>
            </a:r>
            <a:r>
              <a:rPr lang="en-US" sz="2400" dirty="0" smtClean="0"/>
              <a:t> </a:t>
            </a:r>
            <a:r>
              <a:rPr lang="en-US" sz="2400" dirty="0"/>
              <a:t>the workbook.</a:t>
            </a:r>
          </a:p>
          <a:p>
            <a:r>
              <a:rPr lang="en-US" sz="2400" b="1" dirty="0"/>
              <a:t>LEAVE</a:t>
            </a:r>
            <a:r>
              <a:rPr lang="en-US" sz="2400" dirty="0"/>
              <a:t> the workbook open to use in the next exercise.</a:t>
            </a:r>
          </a:p>
        </p:txBody>
      </p:sp>
    </p:spTree>
    <p:extLst>
      <p:ext uri="{BB962C8B-B14F-4D97-AF65-F5344CB8AC3E}">
        <p14:creationId xmlns:p14="http://schemas.microsoft.com/office/powerpoint/2010/main" val="3855856300"/>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Deleting a Comment</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Of </a:t>
            </a:r>
            <a:r>
              <a:rPr lang="en-US" sz="2400" dirty="0"/>
              <a:t>course, you can delete comments from a workbook when they are no longer needed. </a:t>
            </a:r>
            <a:endParaRPr lang="en-US" sz="2400" dirty="0" smtClean="0"/>
          </a:p>
          <a:p>
            <a:r>
              <a:rPr lang="en-US" sz="2400" dirty="0" smtClean="0"/>
              <a:t>Unless </a:t>
            </a:r>
            <a:r>
              <a:rPr lang="en-US" sz="2400" dirty="0"/>
              <a:t>the workbook is protected, any user can delete comments—so you should consider protecting a workbook that contains sensitive or confidential information. </a:t>
            </a:r>
            <a:endParaRPr lang="en-US" sz="2400" dirty="0" smtClean="0"/>
          </a:p>
          <a:p>
            <a:r>
              <a:rPr lang="en-US" sz="2400" dirty="0" smtClean="0"/>
              <a:t>In the following </a:t>
            </a:r>
            <a:r>
              <a:rPr lang="en-US" sz="2400" dirty="0"/>
              <a:t>exercise, you will learn to delete a comment.</a:t>
            </a:r>
          </a:p>
          <a:p>
            <a:endParaRPr lang="en-US" sz="2400" dirty="0"/>
          </a:p>
        </p:txBody>
      </p:sp>
    </p:spTree>
    <p:extLst>
      <p:ext uri="{BB962C8B-B14F-4D97-AF65-F5344CB8AC3E}">
        <p14:creationId xmlns:p14="http://schemas.microsoft.com/office/powerpoint/2010/main" val="1838875492"/>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Delete a Comment</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a:t>
            </a:r>
            <a:r>
              <a:rPr lang="en-US" sz="2400" dirty="0"/>
              <a:t>the workbook from the previous exercise.</a:t>
            </a:r>
          </a:p>
          <a:p>
            <a:pPr marL="457200" indent="-457200">
              <a:buFont typeface="+mj-lt"/>
              <a:buAutoNum type="arabicPeriod"/>
            </a:pPr>
            <a:r>
              <a:rPr lang="en-US" sz="2400" dirty="0" smtClean="0"/>
              <a:t>Select </a:t>
            </a:r>
            <a:r>
              <a:rPr lang="en-US" sz="2400" b="1" dirty="0"/>
              <a:t>F20</a:t>
            </a:r>
            <a:r>
              <a:rPr lang="en-US" sz="2400" dirty="0"/>
              <a:t>. The comment for this cell is displayed.</a:t>
            </a:r>
          </a:p>
          <a:p>
            <a:pPr marL="457200" indent="-457200">
              <a:buFont typeface="+mj-lt"/>
              <a:buAutoNum type="arabicPeriod"/>
            </a:pPr>
            <a:r>
              <a:rPr lang="en-US" sz="2400" dirty="0" smtClean="0"/>
              <a:t>On </a:t>
            </a:r>
            <a:r>
              <a:rPr lang="en-US" sz="2400" dirty="0"/>
              <a:t>the Review tab, click </a:t>
            </a:r>
            <a:r>
              <a:rPr lang="en-US" sz="2400" b="1" dirty="0"/>
              <a:t>Delete</a:t>
            </a:r>
            <a:r>
              <a:rPr lang="en-US" sz="2400" dirty="0"/>
              <a:t> in the Comments group.</a:t>
            </a:r>
          </a:p>
          <a:p>
            <a:pPr marL="457200" indent="-457200">
              <a:buFont typeface="+mj-lt"/>
              <a:buAutoNum type="arabicPeriod"/>
            </a:pPr>
            <a:r>
              <a:rPr lang="en-US" sz="2400" b="1" dirty="0" smtClean="0"/>
              <a:t>SAVE</a:t>
            </a:r>
            <a:r>
              <a:rPr lang="en-US" sz="2400" dirty="0" smtClean="0"/>
              <a:t> </a:t>
            </a:r>
            <a:r>
              <a:rPr lang="en-US" sz="2400" dirty="0"/>
              <a:t>the workbook with the same name.</a:t>
            </a:r>
          </a:p>
          <a:p>
            <a:r>
              <a:rPr lang="en-US" sz="2400" b="1" dirty="0"/>
              <a:t>LEAVE</a:t>
            </a:r>
            <a:r>
              <a:rPr lang="en-US" sz="2400" dirty="0"/>
              <a:t> the workbook open to use in the next exercise.</a:t>
            </a:r>
          </a:p>
        </p:txBody>
      </p:sp>
    </p:spTree>
    <p:extLst>
      <p:ext uri="{BB962C8B-B14F-4D97-AF65-F5344CB8AC3E}">
        <p14:creationId xmlns:p14="http://schemas.microsoft.com/office/powerpoint/2010/main" val="326782870"/>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a:t>Printing Comments in a </a:t>
            </a:r>
            <a:r>
              <a:rPr lang="en-US" b="1" dirty="0" smtClean="0"/>
              <a:t>Workbook</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Anyone </a:t>
            </a:r>
            <a:r>
              <a:rPr lang="en-US" sz="2400" dirty="0"/>
              <a:t>with access to a workbook can view the comments made by all users. </a:t>
            </a:r>
            <a:endParaRPr lang="en-US" sz="2400" dirty="0" smtClean="0"/>
          </a:p>
          <a:p>
            <a:r>
              <a:rPr lang="en-US" sz="2400" dirty="0" smtClean="0"/>
              <a:t>As </a:t>
            </a:r>
            <a:r>
              <a:rPr lang="en-US" sz="2400" dirty="0"/>
              <a:t>you learned in a previous exercise, comments can be removed from a workbook before the workbook is shared or copies are distributed. </a:t>
            </a:r>
            <a:endParaRPr lang="en-US" sz="2400" dirty="0" smtClean="0"/>
          </a:p>
          <a:p>
            <a:r>
              <a:rPr lang="en-US" sz="2400" dirty="0" smtClean="0"/>
              <a:t>Comments </a:t>
            </a:r>
            <a:r>
              <a:rPr lang="en-US" sz="2400" dirty="0"/>
              <a:t>can also be printed as they appear in the worksheet or on a separate page following the workbook</a:t>
            </a:r>
            <a:r>
              <a:rPr lang="en-US" sz="2400" dirty="0" smtClean="0"/>
              <a:t>.</a:t>
            </a:r>
          </a:p>
          <a:p>
            <a:r>
              <a:rPr lang="en-US" sz="2400" dirty="0"/>
              <a:t>When you print comments as they appear on the worksheet, the data in some cells may be covered. </a:t>
            </a:r>
            <a:endParaRPr lang="en-US" sz="2400" dirty="0" smtClean="0"/>
          </a:p>
          <a:p>
            <a:r>
              <a:rPr lang="en-US" sz="2400" dirty="0" smtClean="0"/>
              <a:t>To </a:t>
            </a:r>
            <a:r>
              <a:rPr lang="en-US" sz="2400" dirty="0"/>
              <a:t>print comments on a separate page, select </a:t>
            </a:r>
            <a:r>
              <a:rPr lang="en-US" sz="2400" i="1" dirty="0"/>
              <a:t>At end of sheets </a:t>
            </a:r>
            <a:r>
              <a:rPr lang="en-US" sz="2400" dirty="0"/>
              <a:t>in the Comments box on the Sheet tab of the Page Setup dialog box</a:t>
            </a:r>
            <a:r>
              <a:rPr lang="en-US" sz="2400" dirty="0" smtClean="0"/>
              <a:t>.</a:t>
            </a:r>
          </a:p>
        </p:txBody>
      </p:sp>
    </p:spTree>
    <p:extLst>
      <p:ext uri="{BB962C8B-B14F-4D97-AF65-F5344CB8AC3E}">
        <p14:creationId xmlns:p14="http://schemas.microsoft.com/office/powerpoint/2010/main" val="2976395596"/>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Print Comments in a Workbook</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a:t>
            </a:r>
            <a:r>
              <a:rPr lang="en-US" sz="2400" dirty="0"/>
              <a:t>the workbook from the previous exercise.</a:t>
            </a:r>
          </a:p>
          <a:p>
            <a:pPr marL="457200" indent="-457200">
              <a:buFont typeface="+mj-lt"/>
              <a:buAutoNum type="arabicPeriod"/>
            </a:pPr>
            <a:r>
              <a:rPr lang="en-US" sz="2400" dirty="0" smtClean="0"/>
              <a:t>On </a:t>
            </a:r>
            <a:r>
              <a:rPr lang="en-US" sz="2400" dirty="0"/>
              <a:t>the Review tab, click </a:t>
            </a:r>
            <a:r>
              <a:rPr lang="en-US" sz="2400" b="1" dirty="0"/>
              <a:t>Show All Comments</a:t>
            </a:r>
            <a:r>
              <a:rPr lang="en-US" sz="2400" dirty="0"/>
              <a:t>. Notice that the comment in E8 slightly overlaps the comment in F11, and the comment in F11 slightly overlaps the comment in F14.</a:t>
            </a:r>
          </a:p>
          <a:p>
            <a:pPr marL="457200" indent="-457200">
              <a:buFont typeface="+mj-lt"/>
              <a:buAutoNum type="arabicPeriod"/>
            </a:pPr>
            <a:r>
              <a:rPr lang="en-US" sz="2400" dirty="0" smtClean="0"/>
              <a:t>Click </a:t>
            </a:r>
            <a:r>
              <a:rPr lang="en-US" sz="2400" dirty="0"/>
              <a:t>the border of the comment box in E8. Select the center sizing handle at the bottom of the box and drag upward until the comment in F11 is completely visible. Repeat this process with the F11 comment. (See </a:t>
            </a:r>
            <a:r>
              <a:rPr lang="en-US" sz="2400" dirty="0" smtClean="0"/>
              <a:t>the figure on the next slide.)</a:t>
            </a:r>
            <a:endParaRPr lang="en-US" sz="2400" dirty="0"/>
          </a:p>
        </p:txBody>
      </p:sp>
    </p:spTree>
    <p:extLst>
      <p:ext uri="{BB962C8B-B14F-4D97-AF65-F5344CB8AC3E}">
        <p14:creationId xmlns:p14="http://schemas.microsoft.com/office/powerpoint/2010/main" val="4116266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dirty="0" smtClean="0">
                <a:ea typeface="+mj-ea"/>
                <a:cs typeface="+mj-cs"/>
              </a:rPr>
              <a:t>Using SUMIFS</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a:t>The formulas you used in </a:t>
            </a:r>
            <a:r>
              <a:rPr lang="en-US" sz="2400" dirty="0" smtClean="0"/>
              <a:t>the previous exercise </a:t>
            </a:r>
            <a:r>
              <a:rPr lang="en-US" sz="2400" dirty="0"/>
              <a:t>analyzed the data on two criteria. You can continue to add up to 127 criteria on which data can be evaluated. </a:t>
            </a:r>
          </a:p>
          <a:p>
            <a:r>
              <a:rPr lang="en-US" sz="2400" dirty="0"/>
              <a:t>Because the order of arguments is different in SUMIF and SUMIFS, if you want to copy and edit these similar functions, be sure to put the arguments in the correct order (first, second, third, and so on).</a:t>
            </a:r>
          </a:p>
        </p:txBody>
      </p:sp>
    </p:spTree>
    <p:extLst>
      <p:ext uri="{BB962C8B-B14F-4D97-AF65-F5344CB8AC3E}">
        <p14:creationId xmlns:p14="http://schemas.microsoft.com/office/powerpoint/2010/main" val="1081357408"/>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Print Comments in a Workbook</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6" y="1628800"/>
            <a:ext cx="5053494" cy="4649887"/>
          </a:xfrm>
          <a:prstGeom prst="rect">
            <a:avLst/>
          </a:prstGeom>
        </p:spPr>
      </p:pic>
    </p:spTree>
    <p:extLst>
      <p:ext uri="{BB962C8B-B14F-4D97-AF65-F5344CB8AC3E}">
        <p14:creationId xmlns:p14="http://schemas.microsoft.com/office/powerpoint/2010/main" val="767933737"/>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Print Comments in a Workbook</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3"/>
            </a:pPr>
            <a:r>
              <a:rPr lang="en-US" sz="2400" dirty="0" smtClean="0"/>
              <a:t>On </a:t>
            </a:r>
            <a:r>
              <a:rPr lang="en-US" sz="2400" dirty="0"/>
              <a:t>the Page Layout tab in the Page Setup group, click </a:t>
            </a:r>
            <a:r>
              <a:rPr lang="en-US" sz="2400" b="1" dirty="0"/>
              <a:t>Orientation</a:t>
            </a:r>
            <a:r>
              <a:rPr lang="en-US" sz="2400" dirty="0"/>
              <a:t>. Confirm that Landscape is the orientation.</a:t>
            </a:r>
          </a:p>
          <a:p>
            <a:pPr marL="457200" indent="-457200">
              <a:buFont typeface="+mj-lt"/>
              <a:buAutoNum type="arabicPeriod" startAt="3"/>
            </a:pPr>
            <a:r>
              <a:rPr lang="en-US" sz="2400" dirty="0" smtClean="0"/>
              <a:t>In </a:t>
            </a:r>
            <a:r>
              <a:rPr lang="en-US" sz="2400" dirty="0"/>
              <a:t>the Page Setup group, click the </a:t>
            </a:r>
            <a:r>
              <a:rPr lang="en-US" sz="2400" b="1" dirty="0"/>
              <a:t>Page Setup </a:t>
            </a:r>
            <a:r>
              <a:rPr lang="en-US" sz="2400" dirty="0"/>
              <a:t>dialog box launcher.</a:t>
            </a:r>
          </a:p>
          <a:p>
            <a:pPr marL="457200" indent="-457200">
              <a:buFont typeface="+mj-lt"/>
              <a:buAutoNum type="arabicPeriod" startAt="3"/>
            </a:pPr>
            <a:r>
              <a:rPr lang="en-US" sz="2400" dirty="0" smtClean="0"/>
              <a:t>On </a:t>
            </a:r>
            <a:r>
              <a:rPr lang="en-US" sz="2400" dirty="0"/>
              <a:t>the Sheet tab in the Comments box, by default </a:t>
            </a:r>
            <a:r>
              <a:rPr lang="en-US" sz="2400" i="1" dirty="0"/>
              <a:t>As displayed on sheet</a:t>
            </a:r>
            <a:r>
              <a:rPr lang="en-US" sz="2400" dirty="0"/>
              <a:t> is selected. Click </a:t>
            </a:r>
            <a:r>
              <a:rPr lang="en-US" sz="2400" b="1" dirty="0"/>
              <a:t>Print Preview</a:t>
            </a:r>
            <a:r>
              <a:rPr lang="en-US" sz="2400" dirty="0"/>
              <a:t>. The Print Options window in Backstage opens. In the </a:t>
            </a:r>
            <a:r>
              <a:rPr lang="en-US" sz="2400" i="1" dirty="0"/>
              <a:t>Print Options</a:t>
            </a:r>
            <a:r>
              <a:rPr lang="en-US" sz="2400" dirty="0"/>
              <a:t> screen, click the </a:t>
            </a:r>
            <a:r>
              <a:rPr lang="en-US" sz="2400" b="1" dirty="0"/>
              <a:t>Next </a:t>
            </a:r>
            <a:r>
              <a:rPr lang="en-US" sz="2400" dirty="0"/>
              <a:t>arrow at the bottom of the window to view Page 2, and notice that it contains one line.</a:t>
            </a:r>
          </a:p>
          <a:p>
            <a:pPr marL="457200" indent="-457200">
              <a:buFont typeface="+mj-lt"/>
              <a:buAutoNum type="arabicPeriod" startAt="3"/>
            </a:pPr>
            <a:r>
              <a:rPr lang="en-US" sz="2400" dirty="0" smtClean="0"/>
              <a:t>In </a:t>
            </a:r>
            <a:r>
              <a:rPr lang="en-US" sz="2400" dirty="0"/>
              <a:t>the Print Settings, for Scaling, choose </a:t>
            </a:r>
            <a:r>
              <a:rPr lang="en-US" sz="2400" b="1" dirty="0"/>
              <a:t>Fit Sheet on One Page</a:t>
            </a:r>
            <a:r>
              <a:rPr lang="en-US" sz="2400" dirty="0" smtClean="0"/>
              <a:t>.</a:t>
            </a:r>
            <a:endParaRPr lang="en-US" sz="2400" dirty="0"/>
          </a:p>
        </p:txBody>
      </p:sp>
    </p:spTree>
    <p:extLst>
      <p:ext uri="{BB962C8B-B14F-4D97-AF65-F5344CB8AC3E}">
        <p14:creationId xmlns:p14="http://schemas.microsoft.com/office/powerpoint/2010/main" val="47655694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Print Comments in a Workbook</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7"/>
            </a:pPr>
            <a:r>
              <a:rPr lang="en-US" sz="2400" dirty="0" smtClean="0"/>
              <a:t>Click </a:t>
            </a:r>
            <a:r>
              <a:rPr lang="en-US" sz="2400" b="1" dirty="0"/>
              <a:t>Print</a:t>
            </a:r>
            <a:r>
              <a:rPr lang="en-US" sz="2400" dirty="0"/>
              <a:t>.</a:t>
            </a:r>
          </a:p>
          <a:p>
            <a:pPr marL="457200" indent="-457200">
              <a:buFont typeface="+mj-lt"/>
              <a:buAutoNum type="arabicPeriod" startAt="7"/>
            </a:pPr>
            <a:r>
              <a:rPr lang="en-US" sz="2400" b="1" dirty="0" smtClean="0"/>
              <a:t>SAVE</a:t>
            </a:r>
            <a:r>
              <a:rPr lang="en-US" sz="2400" dirty="0" smtClean="0"/>
              <a:t> </a:t>
            </a:r>
            <a:r>
              <a:rPr lang="en-US" sz="2400" dirty="0"/>
              <a:t>and </a:t>
            </a:r>
            <a:r>
              <a:rPr lang="en-US" sz="2400" b="1" dirty="0"/>
              <a:t>CLOSE</a:t>
            </a:r>
            <a:r>
              <a:rPr lang="en-US" sz="2400" dirty="0"/>
              <a:t> the workbook.</a:t>
            </a:r>
          </a:p>
          <a:p>
            <a:r>
              <a:rPr lang="en-US" sz="2400" b="1" dirty="0"/>
              <a:t>CLOSE</a:t>
            </a:r>
            <a:r>
              <a:rPr lang="en-US" sz="2400" dirty="0"/>
              <a:t> Excel.</a:t>
            </a:r>
          </a:p>
          <a:p>
            <a:endParaRPr lang="en-US" sz="2400" dirty="0"/>
          </a:p>
        </p:txBody>
      </p:sp>
    </p:spTree>
    <p:extLst>
      <p:ext uri="{BB962C8B-B14F-4D97-AF65-F5344CB8AC3E}">
        <p14:creationId xmlns:p14="http://schemas.microsoft.com/office/powerpoint/2010/main" val="2312677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smtClean="0">
                <a:ea typeface="+mj-ea"/>
                <a:cs typeface="+mj-cs"/>
              </a:rPr>
              <a:t>Objectives</a:t>
            </a:r>
            <a:endParaRPr lang="en-US" dirty="0" smtClean="0">
              <a:ea typeface="+mj-ea"/>
              <a:cs typeface="+mj-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628800"/>
            <a:ext cx="7777110" cy="439248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a:t>Using </a:t>
            </a:r>
            <a:r>
              <a:rPr lang="en-US" b="1" dirty="0" smtClean="0"/>
              <a:t>COUNTIF</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r>
              <a:rPr lang="en-US" sz="2300" dirty="0" smtClean="0"/>
              <a:t>When </a:t>
            </a:r>
            <a:r>
              <a:rPr lang="en-US" sz="2300" dirty="0"/>
              <a:t>used in a conditional formula, the COUNTIF function counts the number of cells in a given range that meet a specific condition. </a:t>
            </a:r>
            <a:endParaRPr lang="en-US" sz="2300" dirty="0" smtClean="0"/>
          </a:p>
          <a:p>
            <a:r>
              <a:rPr lang="en-US" sz="2300" dirty="0" smtClean="0"/>
              <a:t>The </a:t>
            </a:r>
            <a:r>
              <a:rPr lang="en-US" sz="2300" dirty="0"/>
              <a:t>syntax for the COUNTIF function is COUNTIF(range, criteria); the range is the range of cells to be counted by the formula, and the criteria are the conditions that must be met in order for the cells to be counted. The condition can be a number, expression, or text entry</a:t>
            </a:r>
            <a:r>
              <a:rPr lang="en-US" sz="2300" dirty="0" smtClean="0"/>
              <a:t>.</a:t>
            </a:r>
          </a:p>
          <a:p>
            <a:r>
              <a:rPr lang="en-US" sz="2300" dirty="0" smtClean="0"/>
              <a:t>In the following </a:t>
            </a:r>
            <a:r>
              <a:rPr lang="en-US" sz="2300" dirty="0"/>
              <a:t>exercise, you practice using the COUNTIF function to calculate values &gt;=200,000. The range you will specify in this COUNTIF formula is the selling price of homes sold during the specified period. The criterion selects only those homes that sold for $200,000 or more.</a:t>
            </a:r>
          </a:p>
          <a:p>
            <a:endParaRPr lang="en-US" sz="2400" dirty="0"/>
          </a:p>
        </p:txBody>
      </p:sp>
    </p:spTree>
    <p:extLst>
      <p:ext uri="{BB962C8B-B14F-4D97-AF65-F5344CB8AC3E}">
        <p14:creationId xmlns:p14="http://schemas.microsoft.com/office/powerpoint/2010/main" val="4043413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Use COUNTIF</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a:t>
            </a:r>
            <a:r>
              <a:rPr lang="en-US" sz="2400" dirty="0"/>
              <a:t>the workbook from the previous exercise.</a:t>
            </a:r>
          </a:p>
          <a:p>
            <a:pPr marL="457200" indent="-457200">
              <a:buFont typeface="+mj-lt"/>
              <a:buAutoNum type="arabicPeriod"/>
            </a:pPr>
            <a:r>
              <a:rPr lang="en-US" sz="2400" dirty="0" smtClean="0"/>
              <a:t>Select </a:t>
            </a:r>
            <a:r>
              <a:rPr lang="en-US" sz="2400" b="1" dirty="0"/>
              <a:t>C24</a:t>
            </a:r>
            <a:r>
              <a:rPr lang="en-US" sz="2400" dirty="0"/>
              <a:t>. Click </a:t>
            </a:r>
            <a:r>
              <a:rPr lang="en-US" sz="2400" b="1" dirty="0"/>
              <a:t>Insert Function</a:t>
            </a:r>
            <a:r>
              <a:rPr lang="en-US" sz="2400" dirty="0"/>
              <a:t> in the Function Library group.</a:t>
            </a:r>
          </a:p>
          <a:p>
            <a:pPr marL="457200" indent="-457200">
              <a:buFont typeface="+mj-lt"/>
              <a:buAutoNum type="arabicPeriod"/>
            </a:pPr>
            <a:r>
              <a:rPr lang="en-US" sz="2400" dirty="0" smtClean="0"/>
              <a:t>Key </a:t>
            </a:r>
            <a:r>
              <a:rPr lang="en-US" sz="2400" b="1" dirty="0"/>
              <a:t>COUNTIF</a:t>
            </a:r>
            <a:r>
              <a:rPr lang="en-US" sz="2400" dirty="0"/>
              <a:t> in the </a:t>
            </a:r>
            <a:r>
              <a:rPr lang="en-US" sz="2400" i="1" dirty="0"/>
              <a:t>Search for a Function</a:t>
            </a:r>
            <a:r>
              <a:rPr lang="en-US" sz="2400" dirty="0"/>
              <a:t> box and click </a:t>
            </a:r>
            <a:r>
              <a:rPr lang="en-US" sz="2400" b="1" dirty="0"/>
              <a:t>Go</a:t>
            </a:r>
            <a:r>
              <a:rPr lang="en-US" sz="2400" dirty="0"/>
              <a:t>. COUNTIF will be highlighted in the </a:t>
            </a:r>
            <a:r>
              <a:rPr lang="en-US" sz="2400" i="1" dirty="0"/>
              <a:t>Function</a:t>
            </a:r>
            <a:r>
              <a:rPr lang="en-US" sz="2400" dirty="0"/>
              <a:t> dialog box.</a:t>
            </a:r>
          </a:p>
          <a:p>
            <a:pPr marL="457200" indent="-457200">
              <a:buFont typeface="+mj-lt"/>
              <a:buAutoNum type="arabicPeriod"/>
            </a:pPr>
            <a:r>
              <a:rPr lang="en-US" sz="2400" dirty="0" smtClean="0"/>
              <a:t>Click </a:t>
            </a:r>
            <a:r>
              <a:rPr lang="en-US" sz="2400" b="1" dirty="0"/>
              <a:t>OK</a:t>
            </a:r>
            <a:r>
              <a:rPr lang="en-US" sz="2400" dirty="0"/>
              <a:t> to accept the function and close the dialog box. This opens the </a:t>
            </a:r>
            <a:r>
              <a:rPr lang="en-US" sz="2400" i="1" dirty="0"/>
              <a:t>Function Arguments</a:t>
            </a:r>
            <a:r>
              <a:rPr lang="en-US" sz="2400" dirty="0"/>
              <a:t> dialog box.</a:t>
            </a:r>
          </a:p>
          <a:p>
            <a:pPr marL="457200" indent="-457200">
              <a:buFont typeface="+mj-lt"/>
              <a:buAutoNum type="arabicPeriod"/>
            </a:pPr>
            <a:r>
              <a:rPr lang="en-US" sz="2400" dirty="0" smtClean="0"/>
              <a:t>In </a:t>
            </a:r>
            <a:r>
              <a:rPr lang="en-US" sz="2400" dirty="0"/>
              <a:t>the Function Arguments dialog box, select </a:t>
            </a:r>
            <a:r>
              <a:rPr lang="en-US" sz="2400" b="1" dirty="0"/>
              <a:t>B5:B16</a:t>
            </a:r>
            <a:r>
              <a:rPr lang="en-US" sz="2400" dirty="0"/>
              <a:t> in the Range</a:t>
            </a:r>
            <a:r>
              <a:rPr lang="en-US" sz="2400" i="1" dirty="0"/>
              <a:t> </a:t>
            </a:r>
            <a:r>
              <a:rPr lang="en-US" sz="2400" dirty="0"/>
              <a:t>box. You have now selected your range for calculation</a:t>
            </a:r>
            <a:r>
              <a:rPr lang="en-US" sz="2400" dirty="0" smtClean="0"/>
              <a:t>.</a:t>
            </a:r>
            <a:endParaRPr lang="en-US" sz="2400" dirty="0"/>
          </a:p>
        </p:txBody>
      </p:sp>
    </p:spTree>
    <p:extLst>
      <p:ext uri="{BB962C8B-B14F-4D97-AF65-F5344CB8AC3E}">
        <p14:creationId xmlns:p14="http://schemas.microsoft.com/office/powerpoint/2010/main" val="2007340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Use COUNTIF</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5"/>
            </a:pPr>
            <a:r>
              <a:rPr lang="en-US" sz="2400" dirty="0" smtClean="0"/>
              <a:t>In </a:t>
            </a:r>
            <a:r>
              <a:rPr lang="en-US" sz="2400" dirty="0"/>
              <a:t>the Criteria box, key </a:t>
            </a:r>
            <a:r>
              <a:rPr lang="en-US" sz="2400" b="1" dirty="0"/>
              <a:t>&gt;=200000</a:t>
            </a:r>
            <a:r>
              <a:rPr lang="en-US" sz="2400" dirty="0"/>
              <a:t>. Click </a:t>
            </a:r>
            <a:r>
              <a:rPr lang="en-US" sz="2400" b="1" dirty="0"/>
              <a:t>OK</a:t>
            </a:r>
            <a:r>
              <a:rPr lang="en-US" sz="2400" dirty="0"/>
              <a:t>. You have set your criteria of values greater than or equal to $200,000. Excel returns a value of </a:t>
            </a:r>
            <a:r>
              <a:rPr lang="en-US" sz="2400" dirty="0" smtClean="0"/>
              <a:t>9.</a:t>
            </a:r>
            <a:endParaRPr lang="en-US" sz="2400" dirty="0"/>
          </a:p>
          <a:p>
            <a:pPr marL="457200" indent="-457200">
              <a:buFont typeface="+mj-lt"/>
              <a:buAutoNum type="arabicPeriod" startAt="5"/>
            </a:pPr>
            <a:r>
              <a:rPr lang="en-US" sz="2400" dirty="0" smtClean="0"/>
              <a:t>Select </a:t>
            </a:r>
            <a:r>
              <a:rPr lang="en-US" sz="2400" b="1" dirty="0"/>
              <a:t>C25</a:t>
            </a:r>
            <a:r>
              <a:rPr lang="en-US" sz="2400" dirty="0"/>
              <a:t> and click </a:t>
            </a:r>
            <a:r>
              <a:rPr lang="en-US" sz="2400" b="1" dirty="0"/>
              <a:t>Recently</a:t>
            </a:r>
            <a:r>
              <a:rPr lang="en-US" sz="2400" dirty="0"/>
              <a:t> </a:t>
            </a:r>
            <a:r>
              <a:rPr lang="en-US" sz="2400" b="1" dirty="0"/>
              <a:t>Used</a:t>
            </a:r>
            <a:r>
              <a:rPr lang="en-US" sz="2400" dirty="0"/>
              <a:t> in the Function Library group.</a:t>
            </a:r>
          </a:p>
          <a:p>
            <a:pPr marL="457200" indent="-457200">
              <a:buFont typeface="+mj-lt"/>
              <a:buAutoNum type="arabicPeriod" startAt="5"/>
            </a:pPr>
            <a:r>
              <a:rPr lang="en-US" sz="2400" dirty="0" smtClean="0"/>
              <a:t>Select </a:t>
            </a:r>
            <a:r>
              <a:rPr lang="en-US" sz="2400" b="1" dirty="0"/>
              <a:t>COUNTIF</a:t>
            </a:r>
            <a:r>
              <a:rPr lang="en-US" sz="2400" dirty="0"/>
              <a:t>. In the Functions Arguments box, in the Range box, select </a:t>
            </a:r>
            <a:r>
              <a:rPr lang="en-US" sz="2400" b="1" dirty="0"/>
              <a:t>C5:C16</a:t>
            </a:r>
            <a:r>
              <a:rPr lang="en-US" sz="2400" dirty="0"/>
              <a:t>. </a:t>
            </a:r>
          </a:p>
          <a:p>
            <a:pPr marL="457200" indent="-457200">
              <a:buFont typeface="+mj-lt"/>
              <a:buAutoNum type="arabicPeriod" startAt="5"/>
            </a:pPr>
            <a:r>
              <a:rPr lang="en-US" sz="2400" dirty="0" smtClean="0"/>
              <a:t>In </a:t>
            </a:r>
            <a:r>
              <a:rPr lang="en-US" sz="2400" dirty="0"/>
              <a:t>the Criteria</a:t>
            </a:r>
            <a:r>
              <a:rPr lang="en-US" sz="2400" i="1" dirty="0"/>
              <a:t> </a:t>
            </a:r>
            <a:r>
              <a:rPr lang="en-US" sz="2400" dirty="0"/>
              <a:t>box, key </a:t>
            </a:r>
            <a:r>
              <a:rPr lang="en-US" sz="2400" b="1" dirty="0"/>
              <a:t>&gt;=200000</a:t>
            </a:r>
            <a:r>
              <a:rPr lang="en-US" sz="2400" dirty="0"/>
              <a:t>. Click </a:t>
            </a:r>
            <a:r>
              <a:rPr lang="en-US" sz="2400" b="1" dirty="0"/>
              <a:t>OK</a:t>
            </a:r>
            <a:r>
              <a:rPr lang="en-US" sz="2400" dirty="0"/>
              <a:t>. Excel returns a value of </a:t>
            </a:r>
            <a:r>
              <a:rPr lang="en-US" sz="2400" dirty="0" smtClean="0"/>
              <a:t>7 </a:t>
            </a:r>
            <a:r>
              <a:rPr lang="en-US" sz="2400" dirty="0"/>
              <a:t>when the formula is applied to the cell.</a:t>
            </a:r>
          </a:p>
          <a:p>
            <a:pPr marL="457200" indent="-457200">
              <a:buFont typeface="+mj-lt"/>
              <a:buAutoNum type="arabicPeriod" startAt="5"/>
            </a:pPr>
            <a:r>
              <a:rPr lang="en-US" sz="2400" b="1" dirty="0" smtClean="0"/>
              <a:t>SAVE</a:t>
            </a:r>
            <a:r>
              <a:rPr lang="en-US" sz="2400" dirty="0" smtClean="0"/>
              <a:t> </a:t>
            </a:r>
            <a:r>
              <a:rPr lang="en-US" sz="2400" dirty="0"/>
              <a:t>the workbook.</a:t>
            </a:r>
          </a:p>
          <a:p>
            <a:r>
              <a:rPr lang="en-US" sz="2400" b="1" dirty="0"/>
              <a:t>LEAVE</a:t>
            </a:r>
            <a:r>
              <a:rPr lang="en-US" sz="2400" dirty="0"/>
              <a:t> the workbook open to use in the next exercise.</a:t>
            </a:r>
          </a:p>
        </p:txBody>
      </p:sp>
    </p:spTree>
    <p:extLst>
      <p:ext uri="{BB962C8B-B14F-4D97-AF65-F5344CB8AC3E}">
        <p14:creationId xmlns:p14="http://schemas.microsoft.com/office/powerpoint/2010/main" val="3501891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Using COUNTIFS</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The </a:t>
            </a:r>
            <a:r>
              <a:rPr lang="en-US" sz="2400" dirty="0"/>
              <a:t>COUNTIFS formula counts the number of cells within a range that meet multiple criteria. </a:t>
            </a:r>
            <a:endParaRPr lang="en-US" sz="2400" dirty="0" smtClean="0"/>
          </a:p>
          <a:p>
            <a:r>
              <a:rPr lang="en-US" sz="2400" dirty="0" smtClean="0"/>
              <a:t>The </a:t>
            </a:r>
            <a:r>
              <a:rPr lang="en-US" sz="2400" dirty="0"/>
              <a:t>syntax is COUNTIFS(range1, criteria1, range2, criteria2, and so on). You can create up to 127 ranges and criteria</a:t>
            </a:r>
            <a:r>
              <a:rPr lang="en-US" sz="2400" dirty="0" smtClean="0"/>
              <a:t>.</a:t>
            </a:r>
          </a:p>
          <a:p>
            <a:r>
              <a:rPr lang="en-US" sz="2400" dirty="0" smtClean="0"/>
              <a:t>In the following </a:t>
            </a:r>
            <a:r>
              <a:rPr lang="en-US" sz="2400" dirty="0"/>
              <a:t>exercise, you will perform calculations based on multiple criteria for the COUNTIFS formula</a:t>
            </a:r>
            <a:r>
              <a:rPr lang="en-US" sz="2400" dirty="0" smtClean="0"/>
              <a:t>.</a:t>
            </a:r>
          </a:p>
          <a:p>
            <a:r>
              <a:rPr lang="en-US" sz="2400" dirty="0"/>
              <a:t>A cell in the range you identify in the Function Arguments box is counted only if </a:t>
            </a:r>
            <a:r>
              <a:rPr lang="en-US" sz="2400" i="1" dirty="0"/>
              <a:t>all</a:t>
            </a:r>
            <a:r>
              <a:rPr lang="en-US" sz="2400" dirty="0"/>
              <a:t> of the corresponding criteria you specified are true for that cell. If a criterion refers to an empty cell, COUNTIFS treats it as a 0 value.</a:t>
            </a:r>
          </a:p>
        </p:txBody>
      </p:sp>
    </p:spTree>
    <p:extLst>
      <p:ext uri="{BB962C8B-B14F-4D97-AF65-F5344CB8AC3E}">
        <p14:creationId xmlns:p14="http://schemas.microsoft.com/office/powerpoint/2010/main" val="2159589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Use COUNTIFS</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a:t>
            </a:r>
            <a:r>
              <a:rPr lang="en-US" sz="2400" dirty="0"/>
              <a:t>the workbook from the previous exercise.</a:t>
            </a:r>
          </a:p>
          <a:p>
            <a:pPr marL="457200" indent="-457200">
              <a:buFont typeface="+mj-lt"/>
              <a:buAutoNum type="arabicPeriod"/>
            </a:pPr>
            <a:r>
              <a:rPr lang="en-US" sz="2400" dirty="0" smtClean="0"/>
              <a:t>Select </a:t>
            </a:r>
            <a:r>
              <a:rPr lang="en-US" sz="2400" b="1" dirty="0"/>
              <a:t>C26</a:t>
            </a:r>
            <a:r>
              <a:rPr lang="en-US" sz="2400" dirty="0"/>
              <a:t>. Click </a:t>
            </a:r>
            <a:r>
              <a:rPr lang="en-US" sz="2400" b="1" dirty="0"/>
              <a:t>Insert Function </a:t>
            </a:r>
            <a:r>
              <a:rPr lang="en-US" sz="2400" dirty="0"/>
              <a:t>in the Function Library group.</a:t>
            </a:r>
          </a:p>
          <a:p>
            <a:pPr marL="457200" indent="-457200">
              <a:buFont typeface="+mj-lt"/>
              <a:buAutoNum type="arabicPeriod"/>
            </a:pPr>
            <a:r>
              <a:rPr lang="en-US" sz="2400" dirty="0" smtClean="0"/>
              <a:t>Key </a:t>
            </a:r>
            <a:r>
              <a:rPr lang="en-US" sz="2400" b="1" dirty="0"/>
              <a:t>COUNTIFS </a:t>
            </a:r>
            <a:r>
              <a:rPr lang="en-US" sz="2400" dirty="0"/>
              <a:t>in the </a:t>
            </a:r>
            <a:r>
              <a:rPr lang="en-US" sz="2400" i="1" dirty="0"/>
              <a:t>Search for a function</a:t>
            </a:r>
            <a:r>
              <a:rPr lang="en-US" sz="2400" dirty="0"/>
              <a:t> box and click </a:t>
            </a:r>
            <a:r>
              <a:rPr lang="en-US" sz="2400" b="1" dirty="0"/>
              <a:t>Go</a:t>
            </a:r>
            <a:r>
              <a:rPr lang="en-US" sz="2400" dirty="0"/>
              <a:t>. COUNTIFS will be highlighted in the Function box.</a:t>
            </a:r>
          </a:p>
          <a:p>
            <a:pPr marL="457200" indent="-457200">
              <a:buFont typeface="+mj-lt"/>
              <a:buAutoNum type="arabicPeriod"/>
            </a:pPr>
            <a:r>
              <a:rPr lang="en-US" sz="2400" dirty="0" smtClean="0"/>
              <a:t>Click </a:t>
            </a:r>
            <a:r>
              <a:rPr lang="en-US" sz="2400" b="1" dirty="0"/>
              <a:t>OK </a:t>
            </a:r>
            <a:r>
              <a:rPr lang="en-US" sz="2400" dirty="0"/>
              <a:t>to accept the function and close the dialog box.</a:t>
            </a:r>
          </a:p>
          <a:p>
            <a:pPr marL="457200" indent="-457200">
              <a:buFont typeface="+mj-lt"/>
              <a:buAutoNum type="arabicPeriod"/>
            </a:pPr>
            <a:r>
              <a:rPr lang="en-US" sz="2400" dirty="0" smtClean="0"/>
              <a:t>In </a:t>
            </a:r>
            <a:r>
              <a:rPr lang="en-US" sz="2400" dirty="0"/>
              <a:t>the </a:t>
            </a:r>
            <a:r>
              <a:rPr lang="en-US" sz="2400" i="1" dirty="0"/>
              <a:t>Function Arguments</a:t>
            </a:r>
            <a:r>
              <a:rPr lang="en-US" sz="2400" dirty="0"/>
              <a:t> dialog box, select </a:t>
            </a:r>
            <a:r>
              <a:rPr lang="en-US" sz="2400" b="1" dirty="0"/>
              <a:t>F5:F16</a:t>
            </a:r>
            <a:r>
              <a:rPr lang="en-US" sz="2400" dirty="0"/>
              <a:t> in the Criteria_range1 box. You have selected your first range for calculation</a:t>
            </a:r>
            <a:r>
              <a:rPr lang="en-US" sz="2400" dirty="0" smtClean="0"/>
              <a:t>.</a:t>
            </a:r>
          </a:p>
        </p:txBody>
      </p:sp>
    </p:spTree>
    <p:extLst>
      <p:ext uri="{BB962C8B-B14F-4D97-AF65-F5344CB8AC3E}">
        <p14:creationId xmlns:p14="http://schemas.microsoft.com/office/powerpoint/2010/main" val="447037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Use COUNTIFS</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5"/>
            </a:pPr>
            <a:r>
              <a:rPr lang="en-US" sz="2400" dirty="0" smtClean="0"/>
              <a:t>In </a:t>
            </a:r>
            <a:r>
              <a:rPr lang="en-US" sz="2400" dirty="0"/>
              <a:t>the Criteria1 box, key </a:t>
            </a:r>
            <a:r>
              <a:rPr lang="en-US" sz="2400" b="1" dirty="0"/>
              <a:t>&gt;=60</a:t>
            </a:r>
            <a:r>
              <a:rPr lang="en-US" sz="2400" dirty="0"/>
              <a:t>. The descriptions and tips for each argument box in the Function Arguments dialog box are replaced with the value when you navigate to the next argument box, as illustrated in </a:t>
            </a:r>
            <a:r>
              <a:rPr lang="en-US" sz="2400" dirty="0" smtClean="0"/>
              <a:t>Figure 9-5 on the next slide. </a:t>
            </a:r>
          </a:p>
          <a:p>
            <a:r>
              <a:rPr lang="en-US" sz="2400" dirty="0"/>
              <a:t>The formula result is also displayed, enabling you to review and make corrections if an error message occurs or an unexpected result is returned. You have now set your first criterion. Excel shows the calculation up to this step as a value of 8</a:t>
            </a:r>
            <a:r>
              <a:rPr lang="en-US" sz="2400" dirty="0" smtClean="0"/>
              <a:t>.</a:t>
            </a:r>
            <a:endParaRPr lang="en-US" sz="2400" dirty="0"/>
          </a:p>
        </p:txBody>
      </p:sp>
    </p:spTree>
    <p:extLst>
      <p:ext uri="{BB962C8B-B14F-4D97-AF65-F5344CB8AC3E}">
        <p14:creationId xmlns:p14="http://schemas.microsoft.com/office/powerpoint/2010/main" val="19086366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Use COUNTIFS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2361" y="1700808"/>
            <a:ext cx="4400550"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20059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Use COUNTIFS</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6"/>
            </a:pPr>
            <a:r>
              <a:rPr lang="en-US" sz="2400" dirty="0" smtClean="0"/>
              <a:t>In </a:t>
            </a:r>
            <a:r>
              <a:rPr lang="en-US" sz="2400" dirty="0"/>
              <a:t>the Criteria_range2 box, select </a:t>
            </a:r>
            <a:r>
              <a:rPr lang="en-US" sz="2400" b="1" dirty="0"/>
              <a:t>E5:E16</a:t>
            </a:r>
            <a:r>
              <a:rPr lang="en-US" sz="2400" dirty="0"/>
              <a:t>. You have selected your second range to be calculated.</a:t>
            </a:r>
          </a:p>
          <a:p>
            <a:pPr marL="457200" indent="-457200">
              <a:buFont typeface="+mj-lt"/>
              <a:buAutoNum type="arabicPeriod" startAt="6"/>
            </a:pPr>
            <a:r>
              <a:rPr lang="en-US" sz="2400" dirty="0" smtClean="0"/>
              <a:t>In </a:t>
            </a:r>
            <a:r>
              <a:rPr lang="en-US" sz="2400" dirty="0"/>
              <a:t>the Criteria2 box, key </a:t>
            </a:r>
            <a:r>
              <a:rPr lang="en-US" sz="2400" b="1" dirty="0"/>
              <a:t>&gt;=5%</a:t>
            </a:r>
            <a:r>
              <a:rPr lang="en-US" sz="2400" dirty="0"/>
              <a:t>. Click </a:t>
            </a:r>
            <a:r>
              <a:rPr lang="en-US" sz="2400" b="1" dirty="0"/>
              <a:t>OK</a:t>
            </a:r>
            <a:r>
              <a:rPr lang="en-US" sz="2400" dirty="0"/>
              <a:t>. You have set your second criterion. When you click OK, Excel returns a value of 2.</a:t>
            </a:r>
          </a:p>
          <a:p>
            <a:pPr marL="457200" indent="-457200">
              <a:buFont typeface="+mj-lt"/>
              <a:buAutoNum type="arabicPeriod" startAt="6"/>
            </a:pPr>
            <a:r>
              <a:rPr lang="en-US" sz="2400" b="1" dirty="0" smtClean="0"/>
              <a:t>SAVE</a:t>
            </a:r>
            <a:r>
              <a:rPr lang="en-US" sz="2400" dirty="0" smtClean="0"/>
              <a:t> </a:t>
            </a:r>
            <a:r>
              <a:rPr lang="en-US" sz="2400" dirty="0"/>
              <a:t>the workbook.</a:t>
            </a:r>
          </a:p>
          <a:p>
            <a:r>
              <a:rPr lang="en-US" sz="2400" b="1" dirty="0"/>
              <a:t>LEAVE</a:t>
            </a:r>
            <a:r>
              <a:rPr lang="en-US" sz="2400" dirty="0"/>
              <a:t> the workbook open to use in the next exercise.</a:t>
            </a:r>
          </a:p>
          <a:p>
            <a:endParaRPr lang="en-US" sz="2400" dirty="0"/>
          </a:p>
        </p:txBody>
      </p:sp>
    </p:spTree>
    <p:extLst>
      <p:ext uri="{BB962C8B-B14F-4D97-AF65-F5344CB8AC3E}">
        <p14:creationId xmlns:p14="http://schemas.microsoft.com/office/powerpoint/2010/main" val="2166803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Using AVERAGEIF</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The </a:t>
            </a:r>
            <a:r>
              <a:rPr lang="en-US" sz="2400" dirty="0"/>
              <a:t>AVERAGEIF formula returns the arithmetic mean of all the cells in a range that meet a given criteria</a:t>
            </a:r>
            <a:r>
              <a:rPr lang="en-US" sz="2400" dirty="0" smtClean="0"/>
              <a:t>.</a:t>
            </a:r>
          </a:p>
          <a:p>
            <a:r>
              <a:rPr lang="en-US" sz="2400" dirty="0" smtClean="0"/>
              <a:t>The </a:t>
            </a:r>
            <a:r>
              <a:rPr lang="en-US" sz="2400" dirty="0"/>
              <a:t>syntax is </a:t>
            </a:r>
            <a:r>
              <a:rPr lang="en-US" sz="2400" dirty="0" smtClean="0"/>
              <a:t>AVERAGEIF (</a:t>
            </a:r>
            <a:r>
              <a:rPr lang="en-US" sz="2400" dirty="0"/>
              <a:t>range, criteria, </a:t>
            </a:r>
            <a:r>
              <a:rPr lang="en-US" sz="2400" dirty="0" err="1"/>
              <a:t>average_range</a:t>
            </a:r>
            <a:r>
              <a:rPr lang="en-US" sz="2400" dirty="0"/>
              <a:t>). In the AVERAGEIF syntax, </a:t>
            </a:r>
            <a:r>
              <a:rPr lang="en-US" sz="2400" i="1" dirty="0"/>
              <a:t>range</a:t>
            </a:r>
            <a:r>
              <a:rPr lang="en-US" sz="2400" dirty="0"/>
              <a:t> is the set of cells you want to average</a:t>
            </a:r>
            <a:r>
              <a:rPr lang="en-US" sz="2400" dirty="0" smtClean="0"/>
              <a:t>.</a:t>
            </a:r>
          </a:p>
          <a:p>
            <a:r>
              <a:rPr lang="en-US" sz="2400" dirty="0" smtClean="0"/>
              <a:t>For </a:t>
            </a:r>
            <a:r>
              <a:rPr lang="en-US" sz="2400" dirty="0"/>
              <a:t>example, in </a:t>
            </a:r>
            <a:r>
              <a:rPr lang="en-US" sz="2400" dirty="0" smtClean="0"/>
              <a:t>the following exercise</a:t>
            </a:r>
            <a:r>
              <a:rPr lang="en-US" sz="2400" dirty="0"/>
              <a:t>, you use the AVERAGEIF function to calculate the average number of days properties valued at $200,000 or more were on the market before they were sold</a:t>
            </a:r>
            <a:r>
              <a:rPr lang="en-US" sz="2400" dirty="0" smtClean="0"/>
              <a:t>.</a:t>
            </a:r>
          </a:p>
        </p:txBody>
      </p:sp>
    </p:spTree>
    <p:extLst>
      <p:ext uri="{BB962C8B-B14F-4D97-AF65-F5344CB8AC3E}">
        <p14:creationId xmlns:p14="http://schemas.microsoft.com/office/powerpoint/2010/main" val="1263550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Using AVERAGEIF</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The </a:t>
            </a:r>
            <a:r>
              <a:rPr lang="en-US" sz="2400" dirty="0"/>
              <a:t>range in this formula is B5:B16 (cells that contain the listed value of the homes that were sold). </a:t>
            </a:r>
            <a:endParaRPr lang="en-US" sz="2400" dirty="0" smtClean="0"/>
          </a:p>
          <a:p>
            <a:r>
              <a:rPr lang="en-US" sz="2400" dirty="0" smtClean="0"/>
              <a:t>The </a:t>
            </a:r>
            <a:r>
              <a:rPr lang="en-US" sz="2400" dirty="0"/>
              <a:t>criterion is the condition against which you want the cells to be </a:t>
            </a:r>
            <a:r>
              <a:rPr lang="en-US" sz="2400" dirty="0" smtClean="0"/>
              <a:t>evaluated (&gt;=200000).</a:t>
            </a:r>
          </a:p>
          <a:p>
            <a:r>
              <a:rPr lang="en-US" sz="2400" dirty="0" smtClean="0"/>
              <a:t> </a:t>
            </a:r>
            <a:r>
              <a:rPr lang="en-US" sz="2400" dirty="0" err="1"/>
              <a:t>Average_range</a:t>
            </a:r>
            <a:r>
              <a:rPr lang="en-US" sz="2400" dirty="0"/>
              <a:t> is the actual set of cells to average—the number of days each home was on the market before it was sold. </a:t>
            </a:r>
          </a:p>
          <a:p>
            <a:endParaRPr lang="en-US" sz="2200" dirty="0"/>
          </a:p>
        </p:txBody>
      </p:sp>
    </p:spTree>
    <p:extLst>
      <p:ext uri="{BB962C8B-B14F-4D97-AF65-F5344CB8AC3E}">
        <p14:creationId xmlns:p14="http://schemas.microsoft.com/office/powerpoint/2010/main" val="1526629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Software Orientation</a:t>
            </a:r>
          </a:p>
        </p:txBody>
      </p:sp>
      <p:sp>
        <p:nvSpPr>
          <p:cNvPr id="21506" name="Rectangle 3"/>
          <p:cNvSpPr>
            <a:spLocks noGrp="1" noChangeArrowheads="1"/>
          </p:cNvSpPr>
          <p:nvPr>
            <p:ph type="body" idx="1"/>
          </p:nvPr>
        </p:nvSpPr>
        <p:spPr>
          <a:xfrm>
            <a:off x="457200" y="1600200"/>
            <a:ext cx="8229600" cy="4876800"/>
          </a:xfrm>
        </p:spPr>
        <p:txBody>
          <a:bodyPr/>
          <a:lstStyle/>
          <a:p>
            <a:r>
              <a:rPr lang="en-US" sz="2300" dirty="0" smtClean="0"/>
              <a:t>In </a:t>
            </a:r>
            <a:r>
              <a:rPr lang="en-US" sz="2300" dirty="0"/>
              <a:t>this lesson, you will use commands on the Formulas tab to create formulas to conditionally summarize data, look up data, apply conditional logic, and format and modify text</a:t>
            </a:r>
            <a:r>
              <a:rPr lang="en-US" sz="2300" dirty="0" smtClean="0"/>
              <a:t>.</a:t>
            </a:r>
          </a:p>
          <a:p>
            <a:r>
              <a:rPr lang="en-US" sz="2300" dirty="0" smtClean="0"/>
              <a:t>The </a:t>
            </a:r>
            <a:r>
              <a:rPr lang="en-US" sz="2300" dirty="0"/>
              <a:t>Formulas tab </a:t>
            </a:r>
            <a:r>
              <a:rPr lang="en-US" sz="2300" dirty="0" smtClean="0"/>
              <a:t>(see below) contains </a:t>
            </a:r>
            <a:r>
              <a:rPr lang="en-US" sz="2300" dirty="0"/>
              <a:t>the command groups you will use to create and apply advanced formulas in excel. Use this illustration as a reference throughout the lesson</a:t>
            </a:r>
            <a:r>
              <a:rPr lang="en-US" sz="2300" dirty="0" smtClean="0"/>
              <a:t>.</a:t>
            </a:r>
            <a:endParaRPr lang="en-US" sz="23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4015223"/>
            <a:ext cx="7920880" cy="2294097"/>
          </a:xfrm>
          <a:prstGeom prst="rect">
            <a:avLst/>
          </a:prstGeom>
        </p:spPr>
      </p:pic>
    </p:spTree>
    <p:extLst>
      <p:ext uri="{BB962C8B-B14F-4D97-AF65-F5344CB8AC3E}">
        <p14:creationId xmlns:p14="http://schemas.microsoft.com/office/powerpoint/2010/main" val="28968987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Use AVERAGEIF</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a:t>
            </a:r>
            <a:r>
              <a:rPr lang="en-US" sz="2400" dirty="0"/>
              <a:t>the workbook from the previous exercise.</a:t>
            </a:r>
          </a:p>
          <a:p>
            <a:pPr marL="457200" indent="-457200">
              <a:buFont typeface="+mj-lt"/>
              <a:buAutoNum type="arabicPeriod"/>
            </a:pPr>
            <a:r>
              <a:rPr lang="en-US" sz="2400" dirty="0" smtClean="0"/>
              <a:t>Select </a:t>
            </a:r>
            <a:r>
              <a:rPr lang="en-US" sz="2400" b="1" dirty="0"/>
              <a:t>C27 </a:t>
            </a:r>
            <a:r>
              <a:rPr lang="en-US" sz="2400" dirty="0"/>
              <a:t>and click </a:t>
            </a:r>
            <a:r>
              <a:rPr lang="en-US" sz="2400" b="1" dirty="0"/>
              <a:t>Recently Used </a:t>
            </a:r>
            <a:r>
              <a:rPr lang="en-US" sz="2400" dirty="0"/>
              <a:t>in the Function Library group.</a:t>
            </a:r>
          </a:p>
          <a:p>
            <a:pPr marL="457200" indent="-457200">
              <a:buFont typeface="+mj-lt"/>
              <a:buAutoNum type="arabicPeriod"/>
            </a:pPr>
            <a:r>
              <a:rPr lang="en-US" sz="2400" dirty="0" smtClean="0"/>
              <a:t>Click </a:t>
            </a:r>
            <a:r>
              <a:rPr lang="en-US" sz="2400" b="1" dirty="0"/>
              <a:t>AVERAGE</a:t>
            </a:r>
            <a:r>
              <a:rPr lang="en-US" sz="2400" dirty="0"/>
              <a:t>. Key </a:t>
            </a:r>
            <a:r>
              <a:rPr lang="en-US" sz="2400" b="1" dirty="0"/>
              <a:t>B5:B16</a:t>
            </a:r>
            <a:r>
              <a:rPr lang="en-US" sz="2400" dirty="0"/>
              <a:t> in the Number1 box and click </a:t>
            </a:r>
            <a:r>
              <a:rPr lang="en-US" sz="2400" b="1" dirty="0"/>
              <a:t>OK</a:t>
            </a:r>
            <a:r>
              <a:rPr lang="en-US" sz="2400" dirty="0"/>
              <a:t>. A mathematical average for this range is returned.</a:t>
            </a:r>
          </a:p>
          <a:p>
            <a:pPr marL="457200" indent="-457200">
              <a:buFont typeface="+mj-lt"/>
              <a:buAutoNum type="arabicPeriod"/>
            </a:pPr>
            <a:r>
              <a:rPr lang="en-US" sz="2400" dirty="0" smtClean="0"/>
              <a:t>Select </a:t>
            </a:r>
            <a:r>
              <a:rPr lang="en-US" sz="2400" b="1" dirty="0"/>
              <a:t>C28 </a:t>
            </a:r>
            <a:r>
              <a:rPr lang="en-US" sz="2400" dirty="0"/>
              <a:t>and click </a:t>
            </a:r>
            <a:r>
              <a:rPr lang="en-US" sz="2400" b="1" dirty="0"/>
              <a:t>Insert Function </a:t>
            </a:r>
            <a:r>
              <a:rPr lang="en-US" sz="2400" dirty="0"/>
              <a:t>in the Function Library group.</a:t>
            </a:r>
          </a:p>
          <a:p>
            <a:pPr marL="457200" indent="-457200">
              <a:buFont typeface="+mj-lt"/>
              <a:buAutoNum type="arabicPeriod"/>
            </a:pPr>
            <a:r>
              <a:rPr lang="en-US" sz="2400" dirty="0" smtClean="0"/>
              <a:t>Select </a:t>
            </a:r>
            <a:r>
              <a:rPr lang="en-US" sz="2400" b="1" dirty="0"/>
              <a:t>AVERAGEIF </a:t>
            </a:r>
            <a:r>
              <a:rPr lang="en-US" sz="2400" dirty="0"/>
              <a:t>from the function list or use the function search box to locate and accept the AVERAGEIF function; the </a:t>
            </a:r>
            <a:r>
              <a:rPr lang="en-US" sz="2400" i="1" dirty="0"/>
              <a:t>Function Arguments</a:t>
            </a:r>
            <a:r>
              <a:rPr lang="en-US" sz="2400" dirty="0"/>
              <a:t> dialog box now opens.</a:t>
            </a:r>
          </a:p>
          <a:p>
            <a:pPr marL="457200" indent="-457200">
              <a:buFont typeface="+mj-lt"/>
              <a:buAutoNum type="arabicPeriod"/>
            </a:pPr>
            <a:r>
              <a:rPr lang="en-US" sz="2400" dirty="0" smtClean="0"/>
              <a:t>In </a:t>
            </a:r>
            <a:r>
              <a:rPr lang="en-US" sz="2400" dirty="0"/>
              <a:t>the Function Arguments dialog box, select </a:t>
            </a:r>
            <a:r>
              <a:rPr lang="en-US" sz="2400" b="1" dirty="0"/>
              <a:t>B5:B16</a:t>
            </a:r>
            <a:r>
              <a:rPr lang="en-US" sz="2400" dirty="0"/>
              <a:t> in the Range box</a:t>
            </a:r>
            <a:r>
              <a:rPr lang="en-US" sz="2400" dirty="0" smtClean="0"/>
              <a:t>.</a:t>
            </a:r>
            <a:endParaRPr lang="en-US" sz="2400" dirty="0"/>
          </a:p>
        </p:txBody>
      </p:sp>
    </p:spTree>
    <p:extLst>
      <p:ext uri="{BB962C8B-B14F-4D97-AF65-F5344CB8AC3E}">
        <p14:creationId xmlns:p14="http://schemas.microsoft.com/office/powerpoint/2010/main" val="21572242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Use AVERAGEIF</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6"/>
            </a:pPr>
            <a:r>
              <a:rPr lang="en-US" sz="2400" dirty="0" smtClean="0"/>
              <a:t>In </a:t>
            </a:r>
            <a:r>
              <a:rPr lang="en-US" sz="2400" dirty="0"/>
              <a:t>the Criteria box, key &gt;=200000.</a:t>
            </a:r>
          </a:p>
          <a:p>
            <a:pPr marL="457200" indent="-457200">
              <a:buFont typeface="+mj-lt"/>
              <a:buAutoNum type="arabicPeriod" startAt="6"/>
            </a:pPr>
            <a:r>
              <a:rPr lang="en-US" sz="2400" dirty="0" smtClean="0"/>
              <a:t>In </a:t>
            </a:r>
            <a:r>
              <a:rPr lang="en-US" sz="2400" dirty="0"/>
              <a:t>the </a:t>
            </a:r>
            <a:r>
              <a:rPr lang="en-US" sz="2400" dirty="0" err="1"/>
              <a:t>Average_range</a:t>
            </a:r>
            <a:r>
              <a:rPr lang="en-US" sz="2400" dirty="0"/>
              <a:t> box, select F5:F16. Click OK to close the dialog box. Excel returns a value of 63.33, as illustrated in </a:t>
            </a:r>
            <a:r>
              <a:rPr lang="en-US" sz="2400" dirty="0" smtClean="0"/>
              <a:t>the figure on the next slide.</a:t>
            </a:r>
            <a:endParaRPr lang="en-US" sz="2400" dirty="0"/>
          </a:p>
          <a:p>
            <a:pPr marL="457200" indent="-457200">
              <a:buFont typeface="+mj-lt"/>
              <a:buAutoNum type="arabicPeriod" startAt="8"/>
            </a:pPr>
            <a:r>
              <a:rPr lang="en-US" sz="2400" b="1" dirty="0" smtClean="0"/>
              <a:t>SAVE</a:t>
            </a:r>
            <a:r>
              <a:rPr lang="en-US" sz="2400" dirty="0" smtClean="0"/>
              <a:t> </a:t>
            </a:r>
            <a:r>
              <a:rPr lang="en-US" sz="2400" dirty="0"/>
              <a:t>the workbook.</a:t>
            </a:r>
          </a:p>
          <a:p>
            <a:r>
              <a:rPr lang="en-US" sz="2400" b="1" dirty="0"/>
              <a:t>LEAVE</a:t>
            </a:r>
            <a:r>
              <a:rPr lang="en-US" sz="2400" dirty="0"/>
              <a:t> the workbook open to use in the next exercise.</a:t>
            </a:r>
          </a:p>
          <a:p>
            <a:endParaRPr lang="en-US" sz="2400" dirty="0"/>
          </a:p>
        </p:txBody>
      </p:sp>
    </p:spTree>
    <p:extLst>
      <p:ext uri="{BB962C8B-B14F-4D97-AF65-F5344CB8AC3E}">
        <p14:creationId xmlns:p14="http://schemas.microsoft.com/office/powerpoint/2010/main" val="36781880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dirty="0" smtClean="0">
                <a:ea typeface="+mj-ea"/>
                <a:cs typeface="+mj-cs"/>
              </a:rPr>
              <a:t>Step-by-Step: Use AVERAGEIF</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3463" y="1484784"/>
            <a:ext cx="4130712"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58754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Using AVERAGEIFS</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An </a:t>
            </a:r>
            <a:r>
              <a:rPr lang="en-US" sz="2400" dirty="0"/>
              <a:t>AVERAGEIFS formula returns the average (arithmetic mean) of all cells that meet multiple criteria. The syntax is AVERAGEIFS(</a:t>
            </a:r>
            <a:r>
              <a:rPr lang="en-US" sz="2400" dirty="0" err="1"/>
              <a:t>average_range</a:t>
            </a:r>
            <a:r>
              <a:rPr lang="en-US" sz="2400" dirty="0"/>
              <a:t>, criteria_range1, criteria1, criteria_range2, criteria2, and so on). </a:t>
            </a:r>
            <a:endParaRPr lang="en-US" sz="2400" dirty="0" smtClean="0"/>
          </a:p>
          <a:p>
            <a:r>
              <a:rPr lang="en-US" sz="2400" dirty="0" smtClean="0"/>
              <a:t>You </a:t>
            </a:r>
            <a:r>
              <a:rPr lang="en-US" sz="2400" dirty="0"/>
              <a:t>will learn to apply the AVERAGEIFS formula in the following exercise</a:t>
            </a:r>
            <a:r>
              <a:rPr lang="en-US" sz="2400" dirty="0" smtClean="0"/>
              <a:t>.</a:t>
            </a:r>
          </a:p>
          <a:p>
            <a:r>
              <a:rPr lang="en-US" sz="2400" dirty="0" smtClean="0"/>
              <a:t>In the following exercise, you will enter only </a:t>
            </a:r>
            <a:r>
              <a:rPr lang="en-US" sz="2400" dirty="0"/>
              <a:t>two criteria for the SUMIFS, COUNTIFS, and AVERAGEIFS formulas you created in the previous exercises. </a:t>
            </a:r>
            <a:endParaRPr lang="en-US" sz="2400" dirty="0" smtClean="0"/>
          </a:p>
          <a:p>
            <a:r>
              <a:rPr lang="en-US" sz="2400" dirty="0" smtClean="0"/>
              <a:t>However</a:t>
            </a:r>
            <a:r>
              <a:rPr lang="en-US" sz="2400" dirty="0"/>
              <a:t>, in very large worksheets, you often need to use multiple criteria in order for the formula to return a value that is meaningful for your analysis. </a:t>
            </a:r>
            <a:endParaRPr lang="en-US" sz="2400" dirty="0" smtClean="0"/>
          </a:p>
        </p:txBody>
      </p:sp>
    </p:spTree>
    <p:extLst>
      <p:ext uri="{BB962C8B-B14F-4D97-AF65-F5344CB8AC3E}">
        <p14:creationId xmlns:p14="http://schemas.microsoft.com/office/powerpoint/2010/main" val="27235069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Using AVERAGEIFS</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a:t>You can enter up to 127 conditions that data must match in order for a cell to be included in the conditional summary that results from a SUMIFS, COUNTIFS, or AVERAGEIFS formula.</a:t>
            </a:r>
          </a:p>
          <a:p>
            <a:r>
              <a:rPr lang="en-US" sz="2400" dirty="0"/>
              <a:t>The following statements summarize how values are treated when you enter an AVERAGEIF or AVERAGEIFS formula:</a:t>
            </a:r>
          </a:p>
          <a:p>
            <a:pPr lvl="1"/>
            <a:r>
              <a:rPr lang="en-US" sz="2200" dirty="0"/>
              <a:t>If </a:t>
            </a:r>
            <a:r>
              <a:rPr lang="en-US" sz="2200" dirty="0" err="1"/>
              <a:t>Average_range</a:t>
            </a:r>
            <a:r>
              <a:rPr lang="en-US" sz="2200" dirty="0"/>
              <a:t> is omitted from the function arguments, the range is used.</a:t>
            </a:r>
          </a:p>
          <a:p>
            <a:pPr lvl="1"/>
            <a:r>
              <a:rPr lang="en-US" sz="2200" dirty="0"/>
              <a:t>If a cell in </a:t>
            </a:r>
            <a:r>
              <a:rPr lang="en-US" sz="2200" dirty="0" err="1"/>
              <a:t>Average_range</a:t>
            </a:r>
            <a:r>
              <a:rPr lang="en-US" sz="2200" dirty="0"/>
              <a:t> is an empty cell, AVERAGEIF ignores it</a:t>
            </a:r>
            <a:r>
              <a:rPr lang="en-US" sz="2200" dirty="0" smtClean="0"/>
              <a:t>.</a:t>
            </a:r>
            <a:endParaRPr lang="en-US" sz="2400" dirty="0"/>
          </a:p>
        </p:txBody>
      </p:sp>
    </p:spTree>
    <p:extLst>
      <p:ext uri="{BB962C8B-B14F-4D97-AF65-F5344CB8AC3E}">
        <p14:creationId xmlns:p14="http://schemas.microsoft.com/office/powerpoint/2010/main" val="17588665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Using AVERAGEIFS</a:t>
            </a:r>
          </a:p>
        </p:txBody>
      </p:sp>
      <p:sp>
        <p:nvSpPr>
          <p:cNvPr id="21506" name="Rectangle 3"/>
          <p:cNvSpPr>
            <a:spLocks noGrp="1" noChangeArrowheads="1"/>
          </p:cNvSpPr>
          <p:nvPr>
            <p:ph type="body" idx="1"/>
          </p:nvPr>
        </p:nvSpPr>
        <p:spPr>
          <a:xfrm>
            <a:off x="457200" y="1600200"/>
            <a:ext cx="8229600" cy="4876800"/>
          </a:xfrm>
        </p:spPr>
        <p:txBody>
          <a:bodyPr/>
          <a:lstStyle/>
          <a:p>
            <a:pPr lvl="1"/>
            <a:r>
              <a:rPr lang="en-US" sz="2200" dirty="0" smtClean="0"/>
              <a:t>If </a:t>
            </a:r>
            <a:r>
              <a:rPr lang="en-US" sz="2200" dirty="0"/>
              <a:t>a range is blank or contains a text value, AVERAGEIF returns the #DIV0! error value.</a:t>
            </a:r>
          </a:p>
          <a:p>
            <a:pPr lvl="1"/>
            <a:r>
              <a:rPr lang="en-US" sz="2200" dirty="0"/>
              <a:t>If a cell in a criterion is empty, AVERAGEIF treats it as a 0 value.</a:t>
            </a:r>
          </a:p>
          <a:p>
            <a:pPr lvl="1"/>
            <a:r>
              <a:rPr lang="en-US" sz="2200" dirty="0"/>
              <a:t>If no cells in the range meet the criteria, AVERAGEIF returns the #DIV/0! error value.</a:t>
            </a:r>
          </a:p>
          <a:p>
            <a:endParaRPr lang="en-US" sz="2400" dirty="0"/>
          </a:p>
        </p:txBody>
      </p:sp>
    </p:spTree>
    <p:extLst>
      <p:ext uri="{BB962C8B-B14F-4D97-AF65-F5344CB8AC3E}">
        <p14:creationId xmlns:p14="http://schemas.microsoft.com/office/powerpoint/2010/main" val="27210528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Use AVERAGEIFS</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a:t>
            </a:r>
            <a:r>
              <a:rPr lang="en-US" sz="2400" dirty="0"/>
              <a:t>the workbook from the previous exercise.</a:t>
            </a:r>
          </a:p>
          <a:p>
            <a:pPr marL="457200" indent="-457200">
              <a:buFont typeface="+mj-lt"/>
              <a:buAutoNum type="arabicPeriod"/>
            </a:pPr>
            <a:r>
              <a:rPr lang="en-US" sz="2400" dirty="0" smtClean="0"/>
              <a:t>Select </a:t>
            </a:r>
            <a:r>
              <a:rPr lang="en-US" sz="2400" b="1" dirty="0"/>
              <a:t>C29</a:t>
            </a:r>
            <a:r>
              <a:rPr lang="en-US" sz="2400" dirty="0"/>
              <a:t>. Click </a:t>
            </a:r>
            <a:r>
              <a:rPr lang="en-US" sz="2400" b="1" dirty="0"/>
              <a:t>Insert Function </a:t>
            </a:r>
            <a:r>
              <a:rPr lang="en-US" sz="2400" dirty="0"/>
              <a:t>in the Function Library group.</a:t>
            </a:r>
          </a:p>
          <a:p>
            <a:pPr marL="457200" indent="-457200">
              <a:buFont typeface="+mj-lt"/>
              <a:buAutoNum type="arabicPeriod"/>
            </a:pPr>
            <a:r>
              <a:rPr lang="en-US" sz="2400" dirty="0" smtClean="0"/>
              <a:t>Key </a:t>
            </a:r>
            <a:r>
              <a:rPr lang="en-US" sz="2400" b="1" dirty="0"/>
              <a:t>AVERAGEIFS </a:t>
            </a:r>
            <a:r>
              <a:rPr lang="en-US" sz="2400" dirty="0"/>
              <a:t>in the </a:t>
            </a:r>
            <a:r>
              <a:rPr lang="en-US" sz="2400" i="1" dirty="0"/>
              <a:t>Search for a function</a:t>
            </a:r>
            <a:r>
              <a:rPr lang="en-US" sz="2400" dirty="0"/>
              <a:t> box and click </a:t>
            </a:r>
            <a:r>
              <a:rPr lang="en-US" sz="2400" b="1" dirty="0"/>
              <a:t>Go</a:t>
            </a:r>
            <a:r>
              <a:rPr lang="en-US" sz="2400" dirty="0"/>
              <a:t>. AVERAGEIFS will be highlighted in the Function box.</a:t>
            </a:r>
          </a:p>
          <a:p>
            <a:pPr marL="457200" indent="-457200">
              <a:buFont typeface="+mj-lt"/>
              <a:buAutoNum type="arabicPeriod"/>
            </a:pPr>
            <a:r>
              <a:rPr lang="en-US" sz="2400" dirty="0" smtClean="0"/>
              <a:t>Click </a:t>
            </a:r>
            <a:r>
              <a:rPr lang="en-US" sz="2400" b="1" dirty="0"/>
              <a:t>OK </a:t>
            </a:r>
            <a:r>
              <a:rPr lang="en-US" sz="2400" dirty="0"/>
              <a:t>to accept the function and close the dialog box.</a:t>
            </a:r>
          </a:p>
          <a:p>
            <a:pPr marL="457200" indent="-457200">
              <a:buFont typeface="+mj-lt"/>
              <a:buAutoNum type="arabicPeriod"/>
            </a:pPr>
            <a:r>
              <a:rPr lang="en-US" sz="2400" dirty="0" smtClean="0"/>
              <a:t>In </a:t>
            </a:r>
            <a:r>
              <a:rPr lang="en-US" sz="2400" dirty="0"/>
              <a:t>the </a:t>
            </a:r>
            <a:r>
              <a:rPr lang="en-US" sz="2400" i="1" dirty="0"/>
              <a:t>Function Arguments</a:t>
            </a:r>
            <a:r>
              <a:rPr lang="en-US" sz="2400" dirty="0"/>
              <a:t> dialog box, select </a:t>
            </a:r>
            <a:r>
              <a:rPr lang="en-US" sz="2400" b="1" dirty="0"/>
              <a:t>F5:F16</a:t>
            </a:r>
            <a:r>
              <a:rPr lang="en-US" sz="2400" dirty="0"/>
              <a:t> in the </a:t>
            </a:r>
            <a:r>
              <a:rPr lang="en-US" sz="2400" dirty="0" err="1"/>
              <a:t>Average_range</a:t>
            </a:r>
            <a:r>
              <a:rPr lang="en-US" sz="2400" dirty="0"/>
              <a:t> box. Press </a:t>
            </a:r>
            <a:r>
              <a:rPr lang="en-US" sz="2400" b="1" dirty="0"/>
              <a:t>Tab</a:t>
            </a:r>
            <a:r>
              <a:rPr lang="en-US" sz="2400" dirty="0"/>
              <a:t>.</a:t>
            </a:r>
          </a:p>
          <a:p>
            <a:pPr marL="457200" indent="-457200">
              <a:buFont typeface="+mj-lt"/>
              <a:buAutoNum type="arabicPeriod"/>
            </a:pPr>
            <a:r>
              <a:rPr lang="en-US" sz="2400" dirty="0" smtClean="0"/>
              <a:t>In </a:t>
            </a:r>
            <a:r>
              <a:rPr lang="en-US" sz="2400" dirty="0"/>
              <a:t>the Criteria_range1 box, select </a:t>
            </a:r>
            <a:r>
              <a:rPr lang="en-US" sz="2400" b="1" dirty="0"/>
              <a:t>B5:B16</a:t>
            </a:r>
            <a:r>
              <a:rPr lang="en-US" sz="2400" dirty="0"/>
              <a:t> and press </a:t>
            </a:r>
            <a:r>
              <a:rPr lang="en-US" sz="2400" b="1" dirty="0"/>
              <a:t>Tab</a:t>
            </a:r>
            <a:r>
              <a:rPr lang="en-US" sz="2400" dirty="0"/>
              <a:t>. You have selected your first criteria range.</a:t>
            </a:r>
          </a:p>
          <a:p>
            <a:pPr marL="457200" indent="-457200">
              <a:buFont typeface="+mj-lt"/>
              <a:buAutoNum type="arabicPeriod"/>
            </a:pPr>
            <a:r>
              <a:rPr lang="en-US" sz="2400" dirty="0" smtClean="0"/>
              <a:t>In </a:t>
            </a:r>
            <a:r>
              <a:rPr lang="en-US" sz="2400" dirty="0"/>
              <a:t>the Criteria1 box, key </a:t>
            </a:r>
            <a:r>
              <a:rPr lang="en-US" sz="2400" b="1" dirty="0"/>
              <a:t>&lt;200000</a:t>
            </a:r>
            <a:r>
              <a:rPr lang="en-US" sz="2400" dirty="0"/>
              <a:t>. You have set your first criteria</a:t>
            </a:r>
            <a:r>
              <a:rPr lang="en-US" sz="2400" dirty="0" smtClean="0"/>
              <a:t>.</a:t>
            </a:r>
            <a:endParaRPr lang="en-US" sz="2400" dirty="0"/>
          </a:p>
        </p:txBody>
      </p:sp>
    </p:spTree>
    <p:extLst>
      <p:ext uri="{BB962C8B-B14F-4D97-AF65-F5344CB8AC3E}">
        <p14:creationId xmlns:p14="http://schemas.microsoft.com/office/powerpoint/2010/main" val="1971080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Use AVERAGEIFS</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7"/>
            </a:pPr>
            <a:r>
              <a:rPr lang="en-US" sz="2400" dirty="0" smtClean="0"/>
              <a:t>In </a:t>
            </a:r>
            <a:r>
              <a:rPr lang="en-US" sz="2400" dirty="0"/>
              <a:t>the Criteria_range2 box, select E5:E16 and press </a:t>
            </a:r>
            <a:r>
              <a:rPr lang="en-US" sz="2400" b="1" dirty="0"/>
              <a:t>Tab</a:t>
            </a:r>
            <a:r>
              <a:rPr lang="en-US" sz="2400" dirty="0"/>
              <a:t>. You have now selected your second criteria range.</a:t>
            </a:r>
          </a:p>
          <a:p>
            <a:pPr marL="457200" indent="-457200">
              <a:buFont typeface="+mj-lt"/>
              <a:buAutoNum type="arabicPeriod" startAt="7"/>
            </a:pPr>
            <a:r>
              <a:rPr lang="en-US" sz="2400" dirty="0" smtClean="0"/>
              <a:t>In </a:t>
            </a:r>
            <a:r>
              <a:rPr lang="en-US" sz="2400" dirty="0"/>
              <a:t>the Criteria2 box, key &lt;=5%. Click OK. Excel returns a value of 60.</a:t>
            </a:r>
          </a:p>
          <a:p>
            <a:pPr marL="457200" indent="-457200">
              <a:buFont typeface="+mj-lt"/>
              <a:buAutoNum type="arabicPeriod" startAt="7"/>
            </a:pPr>
            <a:r>
              <a:rPr lang="en-US" sz="2400" b="1" dirty="0" smtClean="0"/>
              <a:t>SAVE </a:t>
            </a:r>
            <a:r>
              <a:rPr lang="en-US" sz="2400" dirty="0"/>
              <a:t>and </a:t>
            </a:r>
            <a:r>
              <a:rPr lang="en-US" sz="2400" b="1" dirty="0"/>
              <a:t>CLOSE</a:t>
            </a:r>
            <a:r>
              <a:rPr lang="en-US" sz="2400" dirty="0"/>
              <a:t> the workbook.</a:t>
            </a:r>
          </a:p>
          <a:p>
            <a:r>
              <a:rPr lang="en-US" sz="2400" b="1" dirty="0"/>
              <a:t>LEAVE</a:t>
            </a:r>
            <a:r>
              <a:rPr lang="en-US" sz="2400" dirty="0"/>
              <a:t> Excel open to use in the next exercise.</a:t>
            </a:r>
          </a:p>
          <a:p>
            <a:endParaRPr lang="en-US" sz="2400" dirty="0"/>
          </a:p>
        </p:txBody>
      </p:sp>
    </p:spTree>
    <p:extLst>
      <p:ext uri="{BB962C8B-B14F-4D97-AF65-F5344CB8AC3E}">
        <p14:creationId xmlns:p14="http://schemas.microsoft.com/office/powerpoint/2010/main" val="26649450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Using Formulas to Look Up Data in a Workbook</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When </a:t>
            </a:r>
            <a:r>
              <a:rPr lang="en-US" sz="2400" dirty="0"/>
              <a:t>worksheets contain long and sometimes cumbersome lists of data, </a:t>
            </a:r>
            <a:r>
              <a:rPr lang="en-US" sz="2400" dirty="0" smtClean="0"/>
              <a:t>Excel’s </a:t>
            </a:r>
            <a:r>
              <a:rPr lang="en-US" sz="2400" b="1" i="1" dirty="0"/>
              <a:t>lookup functions </a:t>
            </a:r>
            <a:r>
              <a:rPr lang="en-US" sz="2400" dirty="0" smtClean="0"/>
              <a:t>provide a quick way to </a:t>
            </a:r>
            <a:r>
              <a:rPr lang="en-US" sz="2400" dirty="0"/>
              <a:t>find specific information within these lists</a:t>
            </a:r>
            <a:r>
              <a:rPr lang="en-US" sz="2400" dirty="0" smtClean="0"/>
              <a:t>.</a:t>
            </a:r>
          </a:p>
          <a:p>
            <a:r>
              <a:rPr lang="en-US" sz="2400" dirty="0" smtClean="0"/>
              <a:t>Lookup </a:t>
            </a:r>
            <a:r>
              <a:rPr lang="en-US" sz="2400" dirty="0"/>
              <a:t>functions are an efficient way to search for and insert a value in a cell when the desired value is stored elsewhere in the worksheet or even in a different workbook</a:t>
            </a:r>
            <a:r>
              <a:rPr lang="en-US" sz="2400" dirty="0" smtClean="0"/>
              <a:t>.</a:t>
            </a:r>
          </a:p>
          <a:p>
            <a:r>
              <a:rPr lang="en-US" sz="2400" dirty="0" smtClean="0"/>
              <a:t>VLOOKUP </a:t>
            </a:r>
            <a:r>
              <a:rPr lang="en-US" sz="2400" dirty="0"/>
              <a:t>and HLOOKUP are the two lookup formulas that you will be using in this section. </a:t>
            </a:r>
            <a:endParaRPr lang="en-US" sz="2400" dirty="0" smtClean="0"/>
          </a:p>
          <a:p>
            <a:r>
              <a:rPr lang="en-US" sz="2400" dirty="0" smtClean="0"/>
              <a:t>These </a:t>
            </a:r>
            <a:r>
              <a:rPr lang="en-US" sz="2400" dirty="0"/>
              <a:t>functions can return cell references identifying where certain information is found, or they can return the actual contents of the found cell</a:t>
            </a:r>
            <a:r>
              <a:rPr lang="en-US" sz="2400" dirty="0" smtClean="0"/>
              <a:t>.</a:t>
            </a:r>
          </a:p>
        </p:txBody>
      </p:sp>
    </p:spTree>
    <p:extLst>
      <p:ext uri="{BB962C8B-B14F-4D97-AF65-F5344CB8AC3E}">
        <p14:creationId xmlns:p14="http://schemas.microsoft.com/office/powerpoint/2010/main" val="14818707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Using VLOOKUP</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The </a:t>
            </a:r>
            <a:r>
              <a:rPr lang="en-US" sz="2400" dirty="0"/>
              <a:t>V in VLOOKUP stands for </a:t>
            </a:r>
            <a:r>
              <a:rPr lang="en-US" sz="2400" i="1" dirty="0"/>
              <a:t>vertical</a:t>
            </a:r>
            <a:r>
              <a:rPr lang="en-US" sz="2400" dirty="0"/>
              <a:t>. </a:t>
            </a:r>
          </a:p>
          <a:p>
            <a:r>
              <a:rPr lang="en-US" sz="2400" dirty="0" smtClean="0"/>
              <a:t>This </a:t>
            </a:r>
            <a:r>
              <a:rPr lang="en-US" sz="2400" dirty="0"/>
              <a:t>formula is used when the comparison values are located in a column to the left of the data that you want to find. The VLOOKUP function syntax is LOOKUP(</a:t>
            </a:r>
            <a:r>
              <a:rPr lang="en-US" sz="2400" dirty="0" err="1"/>
              <a:t>lookup_value</a:t>
            </a:r>
            <a:r>
              <a:rPr lang="en-US" sz="2400" dirty="0"/>
              <a:t>, </a:t>
            </a:r>
            <a:r>
              <a:rPr lang="en-US" sz="2400" dirty="0" err="1"/>
              <a:t>table_array</a:t>
            </a:r>
            <a:r>
              <a:rPr lang="en-US" sz="2400" dirty="0"/>
              <a:t>, </a:t>
            </a:r>
            <a:r>
              <a:rPr lang="en-US" sz="2400" dirty="0" err="1"/>
              <a:t>col_index_num</a:t>
            </a:r>
            <a:r>
              <a:rPr lang="en-US" sz="2400" dirty="0"/>
              <a:t>). </a:t>
            </a:r>
          </a:p>
          <a:p>
            <a:r>
              <a:rPr lang="en-US" sz="2400" dirty="0"/>
              <a:t>An </a:t>
            </a:r>
            <a:r>
              <a:rPr lang="en-US" sz="2400" b="1" i="1" dirty="0"/>
              <a:t>array </a:t>
            </a:r>
            <a:r>
              <a:rPr lang="en-US" sz="2400" dirty="0"/>
              <a:t>is used to build single formulas that produce multiple results or that operate on a group of </a:t>
            </a:r>
            <a:r>
              <a:rPr lang="en-US" sz="2400" dirty="0" smtClean="0"/>
              <a:t>arguments.</a:t>
            </a:r>
          </a:p>
          <a:p>
            <a:r>
              <a:rPr lang="en-US" sz="2400" dirty="0" smtClean="0"/>
              <a:t>You </a:t>
            </a:r>
            <a:r>
              <a:rPr lang="en-US" sz="2400" dirty="0"/>
              <a:t>create and use array constants whenever you need to add sets of values that don't change (such as month names or pi) to your array formulas</a:t>
            </a:r>
            <a:r>
              <a:rPr lang="en-US" sz="2400" dirty="0" smtClean="0"/>
              <a:t>.</a:t>
            </a:r>
          </a:p>
          <a:p>
            <a:r>
              <a:rPr lang="en-US" sz="2400" dirty="0" smtClean="0"/>
              <a:t>Constants </a:t>
            </a:r>
            <a:r>
              <a:rPr lang="en-US" sz="2400" dirty="0"/>
              <a:t>in your formulas process faster because they reside in memory and not in the workbook</a:t>
            </a:r>
            <a:r>
              <a:rPr lang="en-US" sz="2400" dirty="0" smtClean="0"/>
              <a:t>.</a:t>
            </a:r>
            <a:endParaRPr lang="en-US" sz="2400" dirty="0"/>
          </a:p>
        </p:txBody>
      </p:sp>
    </p:spTree>
    <p:extLst>
      <p:ext uri="{BB962C8B-B14F-4D97-AF65-F5344CB8AC3E}">
        <p14:creationId xmlns:p14="http://schemas.microsoft.com/office/powerpoint/2010/main" val="463965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Using Formulas to Conditionally </a:t>
            </a:r>
            <a:r>
              <a:rPr lang="en-US" b="1" dirty="0" smtClean="0"/>
              <a:t>Summarize </a:t>
            </a:r>
            <a:r>
              <a:rPr lang="en-US" b="1" dirty="0"/>
              <a:t>Data</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As </a:t>
            </a:r>
            <a:r>
              <a:rPr lang="en-US" sz="2400" dirty="0"/>
              <a:t>you learned in Lesson 8, a </a:t>
            </a:r>
            <a:r>
              <a:rPr lang="en-US" sz="2400" b="1" i="1" dirty="0"/>
              <a:t>formula </a:t>
            </a:r>
            <a:r>
              <a:rPr lang="en-US" sz="2400" dirty="0"/>
              <a:t>is an equation that performs calculations, such as addition, subtraction, multiplication, and division, on values in a worksheet. </a:t>
            </a:r>
            <a:endParaRPr lang="en-US" sz="2400" dirty="0" smtClean="0"/>
          </a:p>
          <a:p>
            <a:r>
              <a:rPr lang="en-US" sz="2400" dirty="0" smtClean="0"/>
              <a:t>When </a:t>
            </a:r>
            <a:r>
              <a:rPr lang="en-US" sz="2400" dirty="0"/>
              <a:t>you enter a formula in a cell, the formula is stored internally and the results are displayed in the cell. </a:t>
            </a:r>
            <a:endParaRPr lang="en-US" sz="2400" dirty="0" smtClean="0"/>
          </a:p>
          <a:p>
            <a:r>
              <a:rPr lang="en-US" sz="2400" dirty="0" smtClean="0"/>
              <a:t>Formulas </a:t>
            </a:r>
            <a:r>
              <a:rPr lang="en-US" sz="2400" dirty="0"/>
              <a:t>give results and solutions that help you assess and analyze data. </a:t>
            </a:r>
            <a:endParaRPr lang="en-US" sz="2400" dirty="0" smtClean="0"/>
          </a:p>
          <a:p>
            <a:r>
              <a:rPr lang="en-US" sz="2400" dirty="0" smtClean="0"/>
              <a:t>As </a:t>
            </a:r>
            <a:r>
              <a:rPr lang="en-US" sz="2400" dirty="0"/>
              <a:t>you also learned, you can use a conditional format, which changes the appearance of a cell range based on a criterion, to help you analyze data, detect critical issues, identify patterns, and visually explore trends</a:t>
            </a:r>
            <a:r>
              <a:rPr lang="en-US" sz="2400" dirty="0" smtClean="0"/>
              <a:t>.</a:t>
            </a:r>
          </a:p>
        </p:txBody>
      </p:sp>
    </p:spTree>
    <p:extLst>
      <p:ext uri="{BB962C8B-B14F-4D97-AF65-F5344CB8AC3E}">
        <p14:creationId xmlns:p14="http://schemas.microsoft.com/office/powerpoint/2010/main" val="21228404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Using VLOOKUP</a:t>
            </a:r>
          </a:p>
        </p:txBody>
      </p:sp>
      <p:sp>
        <p:nvSpPr>
          <p:cNvPr id="21506" name="Rectangle 3"/>
          <p:cNvSpPr>
            <a:spLocks noGrp="1" noChangeArrowheads="1"/>
          </p:cNvSpPr>
          <p:nvPr>
            <p:ph type="body" idx="1"/>
          </p:nvPr>
        </p:nvSpPr>
        <p:spPr>
          <a:xfrm>
            <a:off x="457200" y="1600200"/>
            <a:ext cx="8229600" cy="4876800"/>
          </a:xfrm>
        </p:spPr>
        <p:txBody>
          <a:bodyPr/>
          <a:lstStyle/>
          <a:p>
            <a:r>
              <a:rPr lang="en-US" sz="2300" dirty="0" smtClean="0"/>
              <a:t>The </a:t>
            </a:r>
            <a:r>
              <a:rPr lang="en-US" sz="2300" dirty="0"/>
              <a:t>data in a table array must be arranged in rows and columns. It can be a constant or a formula. </a:t>
            </a:r>
            <a:endParaRPr lang="en-US" sz="2300" dirty="0" smtClean="0"/>
          </a:p>
          <a:p>
            <a:r>
              <a:rPr lang="en-US" sz="2300" dirty="0" smtClean="0"/>
              <a:t>The </a:t>
            </a:r>
            <a:r>
              <a:rPr lang="en-US" sz="2300" dirty="0"/>
              <a:t>VLOOKUP function searches for a value in the first column of a table array on the worksheet and then returns a value from a specific column, in the same row as the value it found, into a different location in the worksheet. </a:t>
            </a:r>
            <a:endParaRPr lang="en-US" sz="2300" dirty="0" smtClean="0"/>
          </a:p>
          <a:p>
            <a:r>
              <a:rPr lang="en-US" sz="2300" dirty="0" smtClean="0"/>
              <a:t>In </a:t>
            </a:r>
            <a:r>
              <a:rPr lang="en-US" sz="2300" dirty="0"/>
              <a:t>the </a:t>
            </a:r>
            <a:r>
              <a:rPr lang="en-US" sz="2300" dirty="0" smtClean="0"/>
              <a:t>following </a:t>
            </a:r>
            <a:r>
              <a:rPr lang="en-US" sz="2300" dirty="0"/>
              <a:t>exercise, you will apply this formula to calculate employee bonuses.</a:t>
            </a:r>
          </a:p>
          <a:p>
            <a:r>
              <a:rPr lang="en-US" sz="2300" dirty="0"/>
              <a:t>When working with VLOOKUP and HLOOKUP functions and arguments, there are several key points to keep in mind:</a:t>
            </a:r>
          </a:p>
          <a:p>
            <a:pPr lvl="1"/>
            <a:r>
              <a:rPr lang="en-US" sz="2200" dirty="0"/>
              <a:t>If </a:t>
            </a:r>
            <a:r>
              <a:rPr lang="en-US" sz="2200" dirty="0" err="1"/>
              <a:t>lookup_value</a:t>
            </a:r>
            <a:r>
              <a:rPr lang="en-US" sz="2200" dirty="0"/>
              <a:t> is smaller than the smallest value in the first column of </a:t>
            </a:r>
            <a:r>
              <a:rPr lang="en-US" sz="2200" dirty="0" err="1"/>
              <a:t>table_array</a:t>
            </a:r>
            <a:r>
              <a:rPr lang="en-US" sz="2200" dirty="0"/>
              <a:t>, VLOOKUP returns the #N/A error value</a:t>
            </a:r>
            <a:r>
              <a:rPr lang="en-US" sz="2200" dirty="0" smtClean="0"/>
              <a:t>.</a:t>
            </a:r>
            <a:endParaRPr lang="en-US" sz="2400" dirty="0"/>
          </a:p>
        </p:txBody>
      </p:sp>
    </p:spTree>
    <p:extLst>
      <p:ext uri="{BB962C8B-B14F-4D97-AF65-F5344CB8AC3E}">
        <p14:creationId xmlns:p14="http://schemas.microsoft.com/office/powerpoint/2010/main" val="31117625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Using VLOOKUP</a:t>
            </a:r>
          </a:p>
        </p:txBody>
      </p:sp>
      <p:sp>
        <p:nvSpPr>
          <p:cNvPr id="21506" name="Rectangle 3"/>
          <p:cNvSpPr>
            <a:spLocks noGrp="1" noChangeArrowheads="1"/>
          </p:cNvSpPr>
          <p:nvPr>
            <p:ph type="body" idx="1"/>
          </p:nvPr>
        </p:nvSpPr>
        <p:spPr>
          <a:xfrm>
            <a:off x="457200" y="1600200"/>
            <a:ext cx="8229600" cy="4876800"/>
          </a:xfrm>
        </p:spPr>
        <p:txBody>
          <a:bodyPr/>
          <a:lstStyle/>
          <a:p>
            <a:pPr lvl="1"/>
            <a:r>
              <a:rPr lang="en-US" sz="2200" dirty="0" err="1" smtClean="0"/>
              <a:t>Table_array</a:t>
            </a:r>
            <a:r>
              <a:rPr lang="en-US" sz="2200" dirty="0" smtClean="0"/>
              <a:t> </a:t>
            </a:r>
            <a:r>
              <a:rPr lang="en-US" sz="2200" dirty="0"/>
              <a:t>values can be text, numbers, or logical values. Uppercase and lowercase text is equivalent.</a:t>
            </a:r>
          </a:p>
          <a:p>
            <a:pPr lvl="1"/>
            <a:r>
              <a:rPr lang="en-US" sz="2200" dirty="0"/>
              <a:t>The values in the first column of the </a:t>
            </a:r>
            <a:r>
              <a:rPr lang="en-US" sz="2200" dirty="0" err="1"/>
              <a:t>table_array</a:t>
            </a:r>
            <a:r>
              <a:rPr lang="en-US" sz="2200" dirty="0"/>
              <a:t> selection must be placed in ascending sort order, otherwise VLOOKUP may not give the correct value. The lookup table you use in this exercise lists years of service in ascending order.</a:t>
            </a:r>
          </a:p>
          <a:p>
            <a:pPr lvl="1"/>
            <a:r>
              <a:rPr lang="en-US" sz="2200" dirty="0"/>
              <a:t>If the </a:t>
            </a:r>
            <a:r>
              <a:rPr lang="en-US" sz="2200" dirty="0" err="1"/>
              <a:t>Range_lookup</a:t>
            </a:r>
            <a:r>
              <a:rPr lang="en-US" sz="2200" dirty="0"/>
              <a:t> argument is True or omitted, an exact or approximate match is returned. If VLOOKUP cannot find an exact match, it returns the next largest value that is less than the value you have specified in </a:t>
            </a:r>
            <a:r>
              <a:rPr lang="en-US" sz="2200" dirty="0" err="1"/>
              <a:t>lookup_value</a:t>
            </a:r>
            <a:r>
              <a:rPr lang="en-US" sz="2200" dirty="0"/>
              <a:t>.</a:t>
            </a:r>
          </a:p>
          <a:p>
            <a:pPr lvl="1"/>
            <a:r>
              <a:rPr lang="en-US" sz="2200" dirty="0"/>
              <a:t>If </a:t>
            </a:r>
            <a:r>
              <a:rPr lang="en-US" sz="2200" dirty="0" err="1"/>
              <a:t>Range_lookup</a:t>
            </a:r>
            <a:r>
              <a:rPr lang="en-US" sz="2200" dirty="0"/>
              <a:t> is False, VLOOKUP will find only an exact match. If an exact match is not found, the error value #N/A is returned. </a:t>
            </a:r>
          </a:p>
          <a:p>
            <a:endParaRPr lang="en-US" sz="2400" dirty="0"/>
          </a:p>
        </p:txBody>
      </p:sp>
    </p:spTree>
    <p:extLst>
      <p:ext uri="{BB962C8B-B14F-4D97-AF65-F5344CB8AC3E}">
        <p14:creationId xmlns:p14="http://schemas.microsoft.com/office/powerpoint/2010/main" val="12726610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Use VLOOKUP</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LAUNCH</a:t>
            </a:r>
            <a:r>
              <a:rPr lang="en-US" sz="2400" dirty="0" smtClean="0"/>
              <a:t> </a:t>
            </a:r>
            <a:r>
              <a:rPr lang="en-US" sz="2400" dirty="0"/>
              <a:t>Microsoft Excel if it is not already open.</a:t>
            </a:r>
          </a:p>
          <a:p>
            <a:pPr marL="457200" lvl="0" indent="-457200">
              <a:buFont typeface="+mj-lt"/>
              <a:buAutoNum type="arabicPeriod"/>
            </a:pPr>
            <a:r>
              <a:rPr lang="en-US" sz="2400" b="1" dirty="0"/>
              <a:t>OPEN</a:t>
            </a:r>
            <a:r>
              <a:rPr lang="en-US" sz="2400" dirty="0"/>
              <a:t> the </a:t>
            </a:r>
            <a:r>
              <a:rPr lang="en-US" sz="2400" b="1" i="1" dirty="0" err="1"/>
              <a:t>Fabrikam</a:t>
            </a:r>
            <a:r>
              <a:rPr lang="en-US" sz="2400" b="1" i="1" dirty="0"/>
              <a:t> Bonus</a:t>
            </a:r>
            <a:r>
              <a:rPr lang="en-US" sz="2400" dirty="0"/>
              <a:t> data file for this lesson.</a:t>
            </a:r>
          </a:p>
          <a:p>
            <a:pPr marL="457200" indent="-457200">
              <a:buFont typeface="+mj-lt"/>
              <a:buAutoNum type="arabicPeriod"/>
            </a:pPr>
            <a:r>
              <a:rPr lang="en-US" sz="2400" dirty="0" smtClean="0"/>
              <a:t>With </a:t>
            </a:r>
            <a:r>
              <a:rPr lang="en-US" sz="2400" dirty="0"/>
              <a:t>the Bonus sheet active, select </a:t>
            </a:r>
            <a:r>
              <a:rPr lang="en-US" sz="2400" b="1" dirty="0"/>
              <a:t>C15:F24</a:t>
            </a:r>
            <a:r>
              <a:rPr lang="en-US" sz="2400" dirty="0"/>
              <a:t> in the worksheet. Click the </a:t>
            </a:r>
            <a:r>
              <a:rPr lang="en-US" sz="2400" b="1" dirty="0"/>
              <a:t>Formulas </a:t>
            </a:r>
            <a:r>
              <a:rPr lang="en-US" sz="2400" dirty="0"/>
              <a:t>tab, and then click </a:t>
            </a:r>
            <a:r>
              <a:rPr lang="en-US" sz="2400" b="1" dirty="0"/>
              <a:t>Define Name </a:t>
            </a:r>
            <a:r>
              <a:rPr lang="en-US" sz="2400" dirty="0"/>
              <a:t>in the Defined Names group. The </a:t>
            </a:r>
            <a:r>
              <a:rPr lang="en-US" sz="2400" i="1" dirty="0"/>
              <a:t>New Name</a:t>
            </a:r>
            <a:r>
              <a:rPr lang="en-US" sz="2400" dirty="0"/>
              <a:t> dialog box opens.</a:t>
            </a:r>
          </a:p>
          <a:p>
            <a:pPr marL="457200" indent="-457200">
              <a:buFont typeface="+mj-lt"/>
              <a:buAutoNum type="arabicPeriod"/>
            </a:pPr>
            <a:r>
              <a:rPr lang="en-US" sz="2400" dirty="0" smtClean="0"/>
              <a:t>Key </a:t>
            </a:r>
            <a:r>
              <a:rPr lang="en-US" sz="2400" b="1" dirty="0"/>
              <a:t>Bonus </a:t>
            </a:r>
            <a:r>
              <a:rPr lang="en-US" sz="2400" dirty="0"/>
              <a:t>in the </a:t>
            </a:r>
            <a:r>
              <a:rPr lang="en-US" sz="2400" i="1" dirty="0"/>
              <a:t>Name </a:t>
            </a:r>
            <a:r>
              <a:rPr lang="en-US" sz="2400" dirty="0"/>
              <a:t>box on the New Name dialog box. Click </a:t>
            </a:r>
            <a:r>
              <a:rPr lang="en-US" sz="2400" b="1" dirty="0"/>
              <a:t>OK </a:t>
            </a:r>
            <a:r>
              <a:rPr lang="en-US" sz="2400" dirty="0"/>
              <a:t>to close the dialog box. You have defined the range name.</a:t>
            </a:r>
          </a:p>
          <a:p>
            <a:pPr marL="457200" indent="-457200">
              <a:buFont typeface="+mj-lt"/>
              <a:buAutoNum type="arabicPeriod"/>
            </a:pPr>
            <a:r>
              <a:rPr lang="en-US" sz="2400" dirty="0" smtClean="0"/>
              <a:t>Select </a:t>
            </a:r>
            <a:r>
              <a:rPr lang="en-US" sz="2400" b="1" dirty="0"/>
              <a:t>E5 </a:t>
            </a:r>
            <a:r>
              <a:rPr lang="en-US" sz="2400" dirty="0"/>
              <a:t>and click </a:t>
            </a:r>
            <a:r>
              <a:rPr lang="en-US" sz="2400" b="1" dirty="0"/>
              <a:t>Insert Function</a:t>
            </a:r>
            <a:r>
              <a:rPr lang="en-US" sz="2400" dirty="0"/>
              <a:t>.</a:t>
            </a:r>
          </a:p>
          <a:p>
            <a:pPr marL="457200" indent="-457200">
              <a:buFont typeface="+mj-lt"/>
              <a:buAutoNum type="arabicPeriod"/>
            </a:pPr>
            <a:r>
              <a:rPr lang="en-US" sz="2400" dirty="0" smtClean="0"/>
              <a:t>In </a:t>
            </a:r>
            <a:r>
              <a:rPr lang="en-US" sz="2400" dirty="0"/>
              <a:t>the </a:t>
            </a:r>
            <a:r>
              <a:rPr lang="en-US" sz="2400" i="1" dirty="0"/>
              <a:t>Search for a Function</a:t>
            </a:r>
            <a:r>
              <a:rPr lang="en-US" sz="2400" dirty="0"/>
              <a:t> box, key </a:t>
            </a:r>
            <a:r>
              <a:rPr lang="en-US" sz="2400" b="1" dirty="0"/>
              <a:t>VLOOKUP </a:t>
            </a:r>
            <a:r>
              <a:rPr lang="en-US" sz="2400" dirty="0"/>
              <a:t>and click </a:t>
            </a:r>
            <a:r>
              <a:rPr lang="en-US" sz="2400" b="1" dirty="0"/>
              <a:t>OK</a:t>
            </a:r>
            <a:r>
              <a:rPr lang="en-US" sz="2400" dirty="0"/>
              <a:t>. </a:t>
            </a:r>
          </a:p>
        </p:txBody>
      </p:sp>
    </p:spTree>
    <p:extLst>
      <p:ext uri="{BB962C8B-B14F-4D97-AF65-F5344CB8AC3E}">
        <p14:creationId xmlns:p14="http://schemas.microsoft.com/office/powerpoint/2010/main" val="5303268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Use VLOOKUP</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The </a:t>
            </a:r>
            <a:r>
              <a:rPr lang="en-US" sz="2400" dirty="0"/>
              <a:t>Function Arguments dialog box opens with the cursor in the </a:t>
            </a:r>
            <a:r>
              <a:rPr lang="en-US" sz="2400" i="1" dirty="0" err="1"/>
              <a:t>Lookup_value</a:t>
            </a:r>
            <a:r>
              <a:rPr lang="en-US" sz="2400" dirty="0"/>
              <a:t> box.</a:t>
            </a:r>
          </a:p>
          <a:p>
            <a:pPr marL="457200" indent="-457200">
              <a:buFont typeface="+mj-lt"/>
              <a:buAutoNum type="arabicPeriod" startAt="6"/>
            </a:pPr>
            <a:r>
              <a:rPr lang="en-US" sz="2400" dirty="0" smtClean="0"/>
              <a:t>Key </a:t>
            </a:r>
            <a:r>
              <a:rPr lang="en-US" sz="2400" b="1" dirty="0"/>
              <a:t>D5 </a:t>
            </a:r>
            <a:r>
              <a:rPr lang="en-US" sz="2400" dirty="0"/>
              <a:t>and press </a:t>
            </a:r>
            <a:r>
              <a:rPr lang="en-US" sz="2400" b="1" dirty="0"/>
              <a:t>Tab</a:t>
            </a:r>
            <a:r>
              <a:rPr lang="en-US" sz="2400" dirty="0"/>
              <a:t>. The insertion point moves to the </a:t>
            </a:r>
            <a:r>
              <a:rPr lang="en-US" sz="2400" i="1" dirty="0" err="1"/>
              <a:t>Table_array</a:t>
            </a:r>
            <a:r>
              <a:rPr lang="en-US" sz="2400" i="1" dirty="0"/>
              <a:t> </a:t>
            </a:r>
            <a:r>
              <a:rPr lang="en-US" sz="2400" dirty="0"/>
              <a:t>box.</a:t>
            </a:r>
          </a:p>
          <a:p>
            <a:pPr marL="457200" indent="-457200">
              <a:buFont typeface="+mj-lt"/>
              <a:buAutoNum type="arabicPeriod" startAt="7"/>
            </a:pPr>
            <a:r>
              <a:rPr lang="en-US" sz="2400" dirty="0" smtClean="0"/>
              <a:t>In </a:t>
            </a:r>
            <a:r>
              <a:rPr lang="en-US" sz="2400" dirty="0"/>
              <a:t>the </a:t>
            </a:r>
            <a:r>
              <a:rPr lang="en-US" sz="2400" dirty="0" err="1"/>
              <a:t>Table_array</a:t>
            </a:r>
            <a:r>
              <a:rPr lang="en-US" sz="2400" dirty="0"/>
              <a:t> box, click the </a:t>
            </a:r>
            <a:r>
              <a:rPr lang="en-US" sz="2400" b="1" dirty="0"/>
              <a:t>Collapse Dialog box </a:t>
            </a:r>
            <a:r>
              <a:rPr lang="en-US" sz="2400" dirty="0"/>
              <a:t>button. In the Defined Names group, click </a:t>
            </a:r>
            <a:r>
              <a:rPr lang="en-US" sz="2400" b="1" dirty="0"/>
              <a:t>Use in Formula</a:t>
            </a:r>
            <a:r>
              <a:rPr lang="en-US" sz="2400" dirty="0"/>
              <a:t> and select </a:t>
            </a:r>
            <a:r>
              <a:rPr lang="en-US" sz="2400" b="1" dirty="0"/>
              <a:t>Bonus</a:t>
            </a:r>
            <a:r>
              <a:rPr lang="en-US" sz="2400" dirty="0"/>
              <a:t>. Press </a:t>
            </a:r>
            <a:r>
              <a:rPr lang="en-US" sz="2400" b="1" dirty="0"/>
              <a:t>Tab</a:t>
            </a:r>
            <a:r>
              <a:rPr lang="en-US" sz="2400" dirty="0"/>
              <a:t>. The insertion point moves to the next text box.</a:t>
            </a:r>
          </a:p>
          <a:p>
            <a:pPr marL="457200" indent="-457200">
              <a:buFont typeface="+mj-lt"/>
              <a:buAutoNum type="arabicPeriod" startAt="8"/>
            </a:pPr>
            <a:r>
              <a:rPr lang="en-US" sz="2400" dirty="0" smtClean="0"/>
              <a:t>In </a:t>
            </a:r>
            <a:r>
              <a:rPr lang="en-US" sz="2400" dirty="0"/>
              <a:t>the </a:t>
            </a:r>
            <a:r>
              <a:rPr lang="en-US" sz="2400" dirty="0" err="1"/>
              <a:t>Col_index_num</a:t>
            </a:r>
            <a:r>
              <a:rPr lang="en-US" sz="2400" dirty="0"/>
              <a:t> box, key </a:t>
            </a:r>
            <a:r>
              <a:rPr lang="en-US" sz="2400" b="1" dirty="0"/>
              <a:t>2</a:t>
            </a:r>
            <a:r>
              <a:rPr lang="en-US" sz="2400" dirty="0"/>
              <a:t>, the column containing the standard bonus amounts. Press </a:t>
            </a:r>
            <a:r>
              <a:rPr lang="en-US" sz="2400" b="1" dirty="0"/>
              <a:t>Tab</a:t>
            </a:r>
            <a:r>
              <a:rPr lang="en-US" sz="2400" dirty="0" smtClean="0"/>
              <a:t>.</a:t>
            </a:r>
            <a:endParaRPr lang="en-US" sz="2400" dirty="0"/>
          </a:p>
        </p:txBody>
      </p:sp>
    </p:spTree>
    <p:extLst>
      <p:ext uri="{BB962C8B-B14F-4D97-AF65-F5344CB8AC3E}">
        <p14:creationId xmlns:p14="http://schemas.microsoft.com/office/powerpoint/2010/main" val="7559083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Use VLOOKUP</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9"/>
            </a:pPr>
            <a:r>
              <a:rPr lang="en-US" sz="2400" dirty="0" smtClean="0"/>
              <a:t>In </a:t>
            </a:r>
            <a:r>
              <a:rPr lang="en-US" sz="2400" dirty="0"/>
              <a:t>the </a:t>
            </a:r>
            <a:r>
              <a:rPr lang="en-US" sz="2400" dirty="0" err="1"/>
              <a:t>Range_lookup</a:t>
            </a:r>
            <a:r>
              <a:rPr lang="en-US" sz="2400" dirty="0"/>
              <a:t> box, key </a:t>
            </a:r>
            <a:r>
              <a:rPr lang="en-US" sz="2400" b="1" dirty="0"/>
              <a:t>True</a:t>
            </a:r>
            <a:r>
              <a:rPr lang="en-US" sz="2400" dirty="0"/>
              <a:t>; the same bonus is paid for a range of years, so you enter </a:t>
            </a:r>
            <a:r>
              <a:rPr lang="en-US" sz="2400" b="1" dirty="0"/>
              <a:t>True</a:t>
            </a:r>
            <a:r>
              <a:rPr lang="en-US" sz="2400" dirty="0"/>
              <a:t> in the </a:t>
            </a:r>
            <a:r>
              <a:rPr lang="en-US" sz="2400" dirty="0" err="1"/>
              <a:t>Range_lookup</a:t>
            </a:r>
            <a:r>
              <a:rPr lang="en-US" sz="2400" dirty="0"/>
              <a:t> box so that a value will be returned for all agents who have been with the company more than one year. Your Function Arguments dialog box should look similar to the one shown in Figure 9-7. Click OK. Excel returns a value of $750</a:t>
            </a:r>
            <a:r>
              <a:rPr lang="en-US" sz="2400" dirty="0" smtClean="0"/>
              <a:t>.</a:t>
            </a:r>
            <a:endParaRPr lang="en-US" sz="2400" dirty="0"/>
          </a:p>
        </p:txBody>
      </p:sp>
    </p:spTree>
    <p:extLst>
      <p:ext uri="{BB962C8B-B14F-4D97-AF65-F5344CB8AC3E}">
        <p14:creationId xmlns:p14="http://schemas.microsoft.com/office/powerpoint/2010/main" val="33311498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dirty="0" smtClean="0">
                <a:ea typeface="+mj-ea"/>
                <a:cs typeface="+mj-cs"/>
              </a:rPr>
              <a:t>Step-by-Step: Use VLOOKUP</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297" y="1661455"/>
            <a:ext cx="7651633" cy="3744416"/>
          </a:xfrm>
          <a:prstGeom prst="rect">
            <a:avLst/>
          </a:prstGeom>
        </p:spPr>
      </p:pic>
    </p:spTree>
    <p:extLst>
      <p:ext uri="{BB962C8B-B14F-4D97-AF65-F5344CB8AC3E}">
        <p14:creationId xmlns:p14="http://schemas.microsoft.com/office/powerpoint/2010/main" val="8177322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Use VLOOKUP</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10"/>
            </a:pPr>
            <a:r>
              <a:rPr lang="en-US" sz="2400" dirty="0" smtClean="0"/>
              <a:t>Using </a:t>
            </a:r>
            <a:r>
              <a:rPr lang="en-US" sz="2400" dirty="0"/>
              <a:t>the fill handle in E5, copy the formula to the range E6:E11. This will calculate bonuses for the other sales agents. The N/A error message appears in E11 because a value is not available for agents who have been employed for less than one year. (Agents become eligible for a bonus only after a full year of service.) You will change this error message in another exercise.</a:t>
            </a:r>
          </a:p>
          <a:p>
            <a:pPr marL="457200" indent="-457200">
              <a:buFont typeface="+mj-lt"/>
              <a:buAutoNum type="arabicPeriod" startAt="11"/>
            </a:pPr>
            <a:r>
              <a:rPr lang="en-US" sz="2400" b="1" dirty="0" smtClean="0"/>
              <a:t>SAVE</a:t>
            </a:r>
            <a:r>
              <a:rPr lang="en-US" sz="2400" dirty="0" smtClean="0"/>
              <a:t> </a:t>
            </a:r>
            <a:r>
              <a:rPr lang="en-US" sz="2400" dirty="0"/>
              <a:t>the workbook as </a:t>
            </a:r>
            <a:r>
              <a:rPr lang="en-US" sz="2400" b="1" i="1" dirty="0"/>
              <a:t>Employee Bonus</a:t>
            </a:r>
            <a:r>
              <a:rPr lang="en-US" sz="2400" dirty="0"/>
              <a:t>.</a:t>
            </a:r>
          </a:p>
          <a:p>
            <a:r>
              <a:rPr lang="en-US" sz="2400" b="1" dirty="0"/>
              <a:t>LEAVE</a:t>
            </a:r>
            <a:r>
              <a:rPr lang="en-US" sz="2400" dirty="0"/>
              <a:t> the workbook open to use in the next exercise</a:t>
            </a:r>
            <a:r>
              <a:rPr lang="en-US" sz="2400" dirty="0" smtClean="0"/>
              <a:t>.</a:t>
            </a:r>
          </a:p>
          <a:p>
            <a:r>
              <a:rPr lang="en-US" sz="2400" dirty="0"/>
              <a:t>Table 9-2 </a:t>
            </a:r>
            <a:r>
              <a:rPr lang="en-US" sz="2400" dirty="0" smtClean="0"/>
              <a:t>(see next slide) shows </a:t>
            </a:r>
            <a:r>
              <a:rPr lang="en-US" sz="2400" dirty="0"/>
              <a:t>the argument components used in the VLOOKUP and HLOOKUP lookup formulas</a:t>
            </a:r>
            <a:r>
              <a:rPr lang="en-US" sz="2400" dirty="0" smtClean="0"/>
              <a:t>.</a:t>
            </a:r>
            <a:endParaRPr lang="en-US" sz="2400" dirty="0"/>
          </a:p>
          <a:p>
            <a:endParaRPr lang="en-US" sz="2400" dirty="0"/>
          </a:p>
        </p:txBody>
      </p:sp>
    </p:spTree>
    <p:extLst>
      <p:ext uri="{BB962C8B-B14F-4D97-AF65-F5344CB8AC3E}">
        <p14:creationId xmlns:p14="http://schemas.microsoft.com/office/powerpoint/2010/main" val="8198563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dirty="0" smtClean="0">
                <a:ea typeface="+mj-ea"/>
                <a:cs typeface="+mj-cs"/>
              </a:rPr>
              <a:t>Table 9-2: Function Syntax for VLOOKUP</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1628800"/>
            <a:ext cx="6912768" cy="4631945"/>
          </a:xfrm>
          <a:prstGeom prst="rect">
            <a:avLst/>
          </a:prstGeom>
        </p:spPr>
      </p:pic>
    </p:spTree>
    <p:extLst>
      <p:ext uri="{BB962C8B-B14F-4D97-AF65-F5344CB8AC3E}">
        <p14:creationId xmlns:p14="http://schemas.microsoft.com/office/powerpoint/2010/main" val="25964338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Using HLOOKUP</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HLOOKUP </a:t>
            </a:r>
            <a:r>
              <a:rPr lang="en-US" sz="2400" dirty="0"/>
              <a:t>searches for a value in the top row of a table or an array and then returns a value in the same column from a row you specify in the table or array. </a:t>
            </a:r>
            <a:endParaRPr lang="en-US" sz="2400" dirty="0" smtClean="0"/>
          </a:p>
          <a:p>
            <a:r>
              <a:rPr lang="en-US" sz="2400" dirty="0" smtClean="0"/>
              <a:t>Use </a:t>
            </a:r>
            <a:r>
              <a:rPr lang="en-US" sz="2400" dirty="0"/>
              <a:t>HLOOKUP when the comparison values are located in a row across the top of a table of data and you want to look down a specified number of rows. </a:t>
            </a:r>
            <a:endParaRPr lang="en-US" sz="2400" dirty="0" smtClean="0"/>
          </a:p>
          <a:p>
            <a:r>
              <a:rPr lang="en-US" sz="2400" dirty="0" smtClean="0"/>
              <a:t>In </a:t>
            </a:r>
            <a:r>
              <a:rPr lang="en-US" sz="2400" dirty="0"/>
              <a:t>the following exercise, you will use an HLOOKUP formula to determine who is eligible for the performance bonus</a:t>
            </a:r>
            <a:r>
              <a:rPr lang="en-US" sz="2400" dirty="0" smtClean="0"/>
              <a:t>.</a:t>
            </a:r>
          </a:p>
          <a:p>
            <a:r>
              <a:rPr lang="en-US" sz="2400" dirty="0"/>
              <a:t>It may be difficult to remember the syntax for an HLOOKUP or VLOOKUP function</a:t>
            </a:r>
            <a:r>
              <a:rPr lang="en-US" sz="2400" dirty="0" smtClean="0"/>
              <a:t>.</a:t>
            </a:r>
            <a:endParaRPr lang="en-US" sz="2400" dirty="0"/>
          </a:p>
        </p:txBody>
      </p:sp>
    </p:spTree>
    <p:extLst>
      <p:ext uri="{BB962C8B-B14F-4D97-AF65-F5344CB8AC3E}">
        <p14:creationId xmlns:p14="http://schemas.microsoft.com/office/powerpoint/2010/main" val="10694081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Using HLOOKUP</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Remember</a:t>
            </a:r>
            <a:r>
              <a:rPr lang="en-US" sz="2400" dirty="0"/>
              <a:t>, you can always use the Function Arguments dialog box to help you remember the order of the arguments for any and all formulas. </a:t>
            </a:r>
            <a:endParaRPr lang="en-US" sz="2400" dirty="0" smtClean="0"/>
          </a:p>
          <a:p>
            <a:r>
              <a:rPr lang="en-US" sz="2400" dirty="0" smtClean="0"/>
              <a:t>When </a:t>
            </a:r>
            <a:r>
              <a:rPr lang="en-US" sz="2400" dirty="0"/>
              <a:t>you click in each field, review the tips that appear on the right side of each box, as well as the explanation below the argument boxes that tells the purpose of each argument in the formula.</a:t>
            </a:r>
          </a:p>
          <a:p>
            <a:endParaRPr lang="en-US" sz="2400" dirty="0"/>
          </a:p>
        </p:txBody>
      </p:sp>
    </p:spTree>
    <p:extLst>
      <p:ext uri="{BB962C8B-B14F-4D97-AF65-F5344CB8AC3E}">
        <p14:creationId xmlns:p14="http://schemas.microsoft.com/office/powerpoint/2010/main" val="3033001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Using Formulas to Conditionally </a:t>
            </a:r>
            <a:r>
              <a:rPr lang="en-US" b="1" dirty="0" smtClean="0"/>
              <a:t>Summarize </a:t>
            </a:r>
            <a:r>
              <a:rPr lang="en-US" b="1" dirty="0"/>
              <a:t>Data</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Conditional </a:t>
            </a:r>
            <a:r>
              <a:rPr lang="en-US" sz="2400" dirty="0"/>
              <a:t>formulas add yet another dimension to data analysis by summarizing data that meets one or more criteria. </a:t>
            </a:r>
            <a:endParaRPr lang="en-US" sz="2400" dirty="0" smtClean="0"/>
          </a:p>
          <a:p>
            <a:r>
              <a:rPr lang="en-US" sz="2400" dirty="0" smtClean="0"/>
              <a:t>A </a:t>
            </a:r>
            <a:r>
              <a:rPr lang="en-US" sz="2400" b="1" i="1" dirty="0"/>
              <a:t>conditional formula </a:t>
            </a:r>
            <a:r>
              <a:rPr lang="en-US" sz="2400" dirty="0"/>
              <a:t>is one in which the result is determined by the presence or absence of a particular condition. </a:t>
            </a:r>
            <a:endParaRPr lang="en-US" sz="2400" dirty="0" smtClean="0"/>
          </a:p>
          <a:p>
            <a:r>
              <a:rPr lang="en-US" sz="2400" dirty="0" smtClean="0"/>
              <a:t>Conditional </a:t>
            </a:r>
            <a:r>
              <a:rPr lang="en-US" sz="2400" dirty="0"/>
              <a:t>formulas used in Excel include the functions SUMIF, COUNTIF, and AVERAGEIF.</a:t>
            </a:r>
          </a:p>
          <a:p>
            <a:endParaRPr lang="en-US" sz="2400" dirty="0"/>
          </a:p>
        </p:txBody>
      </p:sp>
    </p:spTree>
    <p:extLst>
      <p:ext uri="{BB962C8B-B14F-4D97-AF65-F5344CB8AC3E}">
        <p14:creationId xmlns:p14="http://schemas.microsoft.com/office/powerpoint/2010/main" val="41810165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Use HLOOKUP</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 </a:t>
            </a:r>
            <a:r>
              <a:rPr lang="en-US" sz="2400" dirty="0"/>
              <a:t>the workbook from the previous exercise.</a:t>
            </a:r>
          </a:p>
          <a:p>
            <a:pPr marL="457200" indent="-457200">
              <a:buFont typeface="+mj-lt"/>
              <a:buAutoNum type="arabicPeriod"/>
            </a:pPr>
            <a:r>
              <a:rPr lang="en-US" sz="2400" dirty="0" smtClean="0"/>
              <a:t>Select </a:t>
            </a:r>
            <a:r>
              <a:rPr lang="en-US" sz="2400" dirty="0"/>
              <a:t>F5 and click Insert Function in the Function Library group.</a:t>
            </a:r>
          </a:p>
          <a:p>
            <a:pPr marL="457200" indent="-457200">
              <a:buFont typeface="+mj-lt"/>
              <a:buAutoNum type="arabicPeriod"/>
            </a:pPr>
            <a:r>
              <a:rPr lang="en-US" sz="2400" dirty="0" smtClean="0"/>
              <a:t>In </a:t>
            </a:r>
            <a:r>
              <a:rPr lang="en-US" sz="2400" dirty="0"/>
              <a:t>the </a:t>
            </a:r>
            <a:r>
              <a:rPr lang="en-US" sz="2400" i="1" dirty="0"/>
              <a:t>Search for a Function</a:t>
            </a:r>
            <a:r>
              <a:rPr lang="en-US" sz="2400" dirty="0"/>
              <a:t> box, key HLOOKUP and click OK. The </a:t>
            </a:r>
            <a:r>
              <a:rPr lang="en-US" sz="2400" i="1" dirty="0"/>
              <a:t>Function Arguments</a:t>
            </a:r>
            <a:r>
              <a:rPr lang="en-US" sz="2400" dirty="0"/>
              <a:t> dialog box opens with the cursor in the </a:t>
            </a:r>
            <a:r>
              <a:rPr lang="en-US" sz="2400" dirty="0" err="1"/>
              <a:t>Lookup_value</a:t>
            </a:r>
            <a:r>
              <a:rPr lang="en-US" sz="2400" dirty="0"/>
              <a:t> box.</a:t>
            </a:r>
          </a:p>
          <a:p>
            <a:pPr marL="457200" indent="-457200">
              <a:buFont typeface="+mj-lt"/>
              <a:buAutoNum type="arabicPeriod"/>
            </a:pPr>
            <a:r>
              <a:rPr lang="en-US" sz="2400" dirty="0" smtClean="0"/>
              <a:t>Enter </a:t>
            </a:r>
            <a:r>
              <a:rPr lang="en-US" sz="2400" dirty="0"/>
              <a:t>the HLOOKUP formula </a:t>
            </a:r>
            <a:r>
              <a:rPr lang="en-US" sz="2400" b="1" dirty="0"/>
              <a:t>=HLOOKUP(“performance award”,F16:F24,7,true)</a:t>
            </a:r>
            <a:r>
              <a:rPr lang="en-US" sz="2400" dirty="0"/>
              <a:t> in the argument boxes, as shown in </a:t>
            </a:r>
            <a:r>
              <a:rPr lang="en-US" sz="2400" dirty="0" smtClean="0"/>
              <a:t>the figure on the next slide.</a:t>
            </a:r>
          </a:p>
        </p:txBody>
      </p:sp>
    </p:spTree>
    <p:extLst>
      <p:ext uri="{BB962C8B-B14F-4D97-AF65-F5344CB8AC3E}">
        <p14:creationId xmlns:p14="http://schemas.microsoft.com/office/powerpoint/2010/main" val="7013579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Use HLOOKUP</a:t>
            </a:r>
          </a:p>
        </p:txBody>
      </p:sp>
      <p:sp>
        <p:nvSpPr>
          <p:cNvPr id="21506" name="Rectangle 3"/>
          <p:cNvSpPr>
            <a:spLocks noGrp="1" noChangeArrowheads="1"/>
          </p:cNvSpPr>
          <p:nvPr>
            <p:ph type="body" idx="1"/>
          </p:nvPr>
        </p:nvSpPr>
        <p:spPr>
          <a:xfrm>
            <a:off x="457200" y="1600200"/>
            <a:ext cx="8229600" cy="4876800"/>
          </a:xfrm>
        </p:spPr>
        <p:txBody>
          <a:bodyPr/>
          <a:lstStyle/>
          <a:p>
            <a:endParaRPr lang="en-US" sz="2400" dirty="0" smtClean="0"/>
          </a:p>
          <a:p>
            <a:endParaRPr lang="en-US" sz="2400" dirty="0"/>
          </a:p>
          <a:p>
            <a:endParaRPr lang="en-US" sz="2400" dirty="0" smtClean="0"/>
          </a:p>
          <a:p>
            <a:endParaRPr lang="en-US" sz="2400" dirty="0"/>
          </a:p>
          <a:p>
            <a:endParaRPr lang="en-US" sz="2400" dirty="0" smtClean="0"/>
          </a:p>
          <a:p>
            <a:pPr marL="457200" indent="-457200">
              <a:buFont typeface="+mj-lt"/>
              <a:buAutoNum type="arabicPeriod"/>
            </a:pPr>
            <a:endParaRPr lang="en-US" sz="2400" dirty="0" smtClean="0"/>
          </a:p>
          <a:p>
            <a:endParaRPr lang="en-US" sz="2400" dirty="0" smtClean="0"/>
          </a:p>
          <a:p>
            <a:r>
              <a:rPr lang="en-US" sz="2400" dirty="0" smtClean="0"/>
              <a:t>Click </a:t>
            </a:r>
            <a:r>
              <a:rPr lang="en-US" sz="2400" b="1" dirty="0"/>
              <a:t>OK</a:t>
            </a:r>
            <a:r>
              <a:rPr lang="en-US" sz="2400" dirty="0"/>
              <a:t>. The performance bonus of 3000 is entered into the cell.</a:t>
            </a:r>
          </a:p>
          <a:p>
            <a:pPr marL="457200" indent="-457200">
              <a:buFont typeface="+mj-lt"/>
              <a:buAutoNum type="arabicPeriod" startAt="4"/>
            </a:pPr>
            <a:r>
              <a:rPr lang="en-US" sz="2400" b="1" dirty="0" smtClean="0"/>
              <a:t>SAVE</a:t>
            </a:r>
            <a:r>
              <a:rPr lang="en-US" sz="2400" dirty="0" smtClean="0"/>
              <a:t> </a:t>
            </a:r>
            <a:r>
              <a:rPr lang="en-US" sz="2400" dirty="0"/>
              <a:t>the workbook.</a:t>
            </a:r>
          </a:p>
          <a:p>
            <a:r>
              <a:rPr lang="en-US" sz="2400" b="1" dirty="0"/>
              <a:t>LEAVE</a:t>
            </a:r>
            <a:r>
              <a:rPr lang="en-US" sz="2400" dirty="0"/>
              <a:t> the workbook open to use in the next exercise.</a:t>
            </a:r>
          </a:p>
          <a:p>
            <a:endParaRPr 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1556792"/>
            <a:ext cx="6750616" cy="3024336"/>
          </a:xfrm>
          <a:prstGeom prst="rect">
            <a:avLst/>
          </a:prstGeom>
        </p:spPr>
      </p:pic>
    </p:spTree>
    <p:extLst>
      <p:ext uri="{BB962C8B-B14F-4D97-AF65-F5344CB8AC3E}">
        <p14:creationId xmlns:p14="http://schemas.microsoft.com/office/powerpoint/2010/main" val="38467513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Adding Conditional Logic Functions to Formulas</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You </a:t>
            </a:r>
            <a:r>
              <a:rPr lang="en-US" sz="2400" dirty="0"/>
              <a:t>can use the AND, OR, and NOT functions to create conditional formulas that result in a logical value, that is, True or False. </a:t>
            </a:r>
            <a:endParaRPr lang="en-US" sz="2400" dirty="0" smtClean="0"/>
          </a:p>
          <a:p>
            <a:r>
              <a:rPr lang="en-US" sz="2400" dirty="0" smtClean="0"/>
              <a:t>Such </a:t>
            </a:r>
            <a:r>
              <a:rPr lang="en-US" sz="2400" dirty="0"/>
              <a:t>formulas test whether conditions are true or false and make logical comparisons. </a:t>
            </a:r>
            <a:endParaRPr lang="en-US" sz="2400" dirty="0" smtClean="0"/>
          </a:p>
          <a:p>
            <a:r>
              <a:rPr lang="en-US" sz="2400" dirty="0" smtClean="0"/>
              <a:t>In </a:t>
            </a:r>
            <a:r>
              <a:rPr lang="en-US" sz="2400" dirty="0"/>
              <a:t>addition, you can use the IF, AND, and OR functions to create a conditional formula that results in another calculation or in values other than True or False.</a:t>
            </a:r>
          </a:p>
          <a:p>
            <a:endParaRPr lang="en-US" sz="2400" dirty="0"/>
          </a:p>
        </p:txBody>
      </p:sp>
    </p:spTree>
    <p:extLst>
      <p:ext uri="{BB962C8B-B14F-4D97-AF65-F5344CB8AC3E}">
        <p14:creationId xmlns:p14="http://schemas.microsoft.com/office/powerpoint/2010/main" val="23079664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Using IF</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The </a:t>
            </a:r>
            <a:r>
              <a:rPr lang="en-US" sz="2400" dirty="0"/>
              <a:t>result of a conditional formula is determined by the state of a specific condition or the answer to a logical question. </a:t>
            </a:r>
            <a:endParaRPr lang="en-US" sz="2400" dirty="0" smtClean="0"/>
          </a:p>
          <a:p>
            <a:r>
              <a:rPr lang="en-US" sz="2400" dirty="0" smtClean="0"/>
              <a:t>An </a:t>
            </a:r>
            <a:r>
              <a:rPr lang="en-US" sz="2400" dirty="0"/>
              <a:t>IF function sets up a conditional statement to test data</a:t>
            </a:r>
            <a:r>
              <a:rPr lang="en-US" sz="2400" dirty="0" smtClean="0"/>
              <a:t>.</a:t>
            </a:r>
          </a:p>
          <a:p>
            <a:r>
              <a:rPr lang="en-US" sz="2400" dirty="0" smtClean="0"/>
              <a:t>An </a:t>
            </a:r>
            <a:r>
              <a:rPr lang="en-US" sz="2400" dirty="0"/>
              <a:t>IF formula returns one value if the condition you specify is true and another value if it is false. </a:t>
            </a:r>
            <a:endParaRPr lang="en-US" sz="2400" dirty="0" smtClean="0"/>
          </a:p>
          <a:p>
            <a:r>
              <a:rPr lang="en-US" sz="2400" dirty="0" smtClean="0"/>
              <a:t>The </a:t>
            </a:r>
            <a:r>
              <a:rPr lang="en-US" sz="2400" dirty="0"/>
              <a:t>IF function requires the following syntax: IF(</a:t>
            </a:r>
            <a:r>
              <a:rPr lang="en-US" sz="2400" dirty="0" err="1"/>
              <a:t>logical_test</a:t>
            </a:r>
            <a:r>
              <a:rPr lang="en-US" sz="2400" dirty="0"/>
              <a:t>, </a:t>
            </a:r>
            <a:r>
              <a:rPr lang="en-US" sz="2400" dirty="0" err="1"/>
              <a:t>value_if_true</a:t>
            </a:r>
            <a:r>
              <a:rPr lang="en-US" sz="2400" dirty="0"/>
              <a:t>, value if false). </a:t>
            </a:r>
            <a:endParaRPr lang="en-US" sz="2400" dirty="0" smtClean="0"/>
          </a:p>
          <a:p>
            <a:r>
              <a:rPr lang="en-US" sz="2400" dirty="0" smtClean="0"/>
              <a:t>In the following </a:t>
            </a:r>
            <a:r>
              <a:rPr lang="en-US" sz="2400" dirty="0"/>
              <a:t>exercise, you will use an IF function to determine who is eligible for the performance bonus.</a:t>
            </a:r>
          </a:p>
          <a:p>
            <a:endParaRPr lang="en-US" sz="2400" dirty="0"/>
          </a:p>
        </p:txBody>
      </p:sp>
    </p:spTree>
    <p:extLst>
      <p:ext uri="{BB962C8B-B14F-4D97-AF65-F5344CB8AC3E}">
        <p14:creationId xmlns:p14="http://schemas.microsoft.com/office/powerpoint/2010/main" val="9719894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Use IF</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a:t>
            </a:r>
            <a:r>
              <a:rPr lang="en-US" sz="2400" dirty="0"/>
              <a:t>the workbook you saved in the previous exercise.</a:t>
            </a:r>
          </a:p>
          <a:p>
            <a:pPr marL="457200" indent="-457200">
              <a:buFont typeface="+mj-lt"/>
              <a:buAutoNum type="arabicPeriod"/>
            </a:pPr>
            <a:r>
              <a:rPr lang="en-US" sz="2400" dirty="0" smtClean="0"/>
              <a:t>Click </a:t>
            </a:r>
            <a:r>
              <a:rPr lang="en-US" sz="2400" dirty="0"/>
              <a:t>the </a:t>
            </a:r>
            <a:r>
              <a:rPr lang="en-US" sz="2400" b="1" dirty="0"/>
              <a:t>Performance</a:t>
            </a:r>
            <a:r>
              <a:rPr lang="en-US" sz="2400" dirty="0"/>
              <a:t> worksheet tab to make it the active worksheet.</a:t>
            </a:r>
          </a:p>
          <a:p>
            <a:pPr marL="457200" indent="-457200">
              <a:buFont typeface="+mj-lt"/>
              <a:buAutoNum type="arabicPeriod"/>
            </a:pPr>
            <a:r>
              <a:rPr lang="en-US" sz="2400" dirty="0" smtClean="0"/>
              <a:t>Select </a:t>
            </a:r>
            <a:r>
              <a:rPr lang="en-US" sz="2400" b="1" dirty="0"/>
              <a:t>D5</a:t>
            </a:r>
            <a:r>
              <a:rPr lang="en-US" sz="2400" dirty="0"/>
              <a:t>. Click </a:t>
            </a:r>
            <a:r>
              <a:rPr lang="en-US" sz="2400" b="1" dirty="0"/>
              <a:t>Logical</a:t>
            </a:r>
            <a:r>
              <a:rPr lang="en-US" sz="2400" dirty="0"/>
              <a:t> in the Function Library group and click </a:t>
            </a:r>
            <a:r>
              <a:rPr lang="en-US" sz="2400" b="1" dirty="0"/>
              <a:t>IF</a:t>
            </a:r>
            <a:r>
              <a:rPr lang="en-US" sz="2400" dirty="0"/>
              <a:t>. The </a:t>
            </a:r>
            <a:r>
              <a:rPr lang="en-US" sz="2400" i="1" dirty="0"/>
              <a:t>Function Arguments</a:t>
            </a:r>
            <a:r>
              <a:rPr lang="en-US" sz="2400" dirty="0"/>
              <a:t> dialog box opens.</a:t>
            </a:r>
          </a:p>
          <a:p>
            <a:pPr marL="457200" indent="-457200">
              <a:buFont typeface="+mj-lt"/>
              <a:buAutoNum type="arabicPeriod"/>
            </a:pPr>
            <a:r>
              <a:rPr lang="en-US" sz="2400" dirty="0" smtClean="0"/>
              <a:t>Key </a:t>
            </a:r>
            <a:r>
              <a:rPr lang="en-US" sz="2400" b="1" dirty="0"/>
              <a:t>C5&gt;=B5</a:t>
            </a:r>
            <a:r>
              <a:rPr lang="en-US" sz="2400" dirty="0"/>
              <a:t> in the </a:t>
            </a:r>
            <a:r>
              <a:rPr lang="en-US" sz="2400" dirty="0" err="1"/>
              <a:t>Logical_test</a:t>
            </a:r>
            <a:r>
              <a:rPr lang="en-US" sz="2400" dirty="0"/>
              <a:t> box. This component of the formula determines whether the agent has met his or her sales goal.</a:t>
            </a:r>
          </a:p>
          <a:p>
            <a:pPr marL="457200" indent="-457200">
              <a:buFont typeface="+mj-lt"/>
              <a:buAutoNum type="arabicPeriod"/>
            </a:pPr>
            <a:r>
              <a:rPr lang="en-US" sz="2400" dirty="0" smtClean="0"/>
              <a:t>Key </a:t>
            </a:r>
            <a:r>
              <a:rPr lang="en-US" sz="2400" b="1" dirty="0"/>
              <a:t>Yes</a:t>
            </a:r>
            <a:r>
              <a:rPr lang="en-US" sz="2400" dirty="0"/>
              <a:t> in the </a:t>
            </a:r>
            <a:r>
              <a:rPr lang="en-US" sz="2400" dirty="0" err="1"/>
              <a:t>Value_if_true</a:t>
            </a:r>
            <a:r>
              <a:rPr lang="en-US" sz="2400" dirty="0"/>
              <a:t> box. This is the value returned if the agent met his or her goal. </a:t>
            </a:r>
            <a:endParaRPr lang="en-US" sz="2400" dirty="0" smtClean="0"/>
          </a:p>
          <a:p>
            <a:pPr marL="457200" indent="-457200">
              <a:buFont typeface="+mj-lt"/>
              <a:buAutoNum type="arabicPeriod"/>
            </a:pPr>
            <a:r>
              <a:rPr lang="en-US" sz="2400" dirty="0" smtClean="0"/>
              <a:t>Key </a:t>
            </a:r>
            <a:r>
              <a:rPr lang="en-US" sz="2400" b="1" dirty="0"/>
              <a:t>No</a:t>
            </a:r>
            <a:r>
              <a:rPr lang="en-US" sz="2400" dirty="0"/>
              <a:t> in the </a:t>
            </a:r>
            <a:r>
              <a:rPr lang="en-US" sz="2400" dirty="0" err="1"/>
              <a:t>Value_if_false</a:t>
            </a:r>
            <a:r>
              <a:rPr lang="en-US" sz="2400" dirty="0"/>
              <a:t> box and click </a:t>
            </a:r>
            <a:r>
              <a:rPr lang="en-US" sz="2400" b="1" dirty="0"/>
              <a:t>OK</a:t>
            </a:r>
            <a:r>
              <a:rPr lang="en-US" sz="2400" dirty="0" smtClean="0"/>
              <a:t>.</a:t>
            </a:r>
            <a:endParaRPr lang="en-US" sz="2400" dirty="0"/>
          </a:p>
        </p:txBody>
      </p:sp>
    </p:spTree>
    <p:extLst>
      <p:ext uri="{BB962C8B-B14F-4D97-AF65-F5344CB8AC3E}">
        <p14:creationId xmlns:p14="http://schemas.microsoft.com/office/powerpoint/2010/main" val="5399206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Use IF</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6"/>
            </a:pPr>
            <a:r>
              <a:rPr lang="en-US" sz="2400" dirty="0" smtClean="0"/>
              <a:t>With </a:t>
            </a:r>
            <a:r>
              <a:rPr lang="en-US" sz="2400" dirty="0"/>
              <a:t>D5 still selected, use the fill handle to copy the formula to D6:D11. Excel returns the result that four agents have earned the performance award by displaying Yes in the cells. (See </a:t>
            </a:r>
            <a:r>
              <a:rPr lang="en-US" sz="2400" dirty="0" smtClean="0"/>
              <a:t/>
            </a:r>
            <a:br>
              <a:rPr lang="en-US" sz="2400" dirty="0" smtClean="0"/>
            </a:br>
            <a:r>
              <a:rPr lang="en-US" sz="2400" dirty="0" smtClean="0"/>
              <a:t>the figure.)</a:t>
            </a:r>
            <a:endParaRPr lang="en-US" sz="2400" dirty="0"/>
          </a:p>
          <a:p>
            <a:pPr marL="457200" indent="-457200">
              <a:buFont typeface="+mj-lt"/>
              <a:buAutoNum type="arabicPeriod" startAt="6"/>
            </a:pPr>
            <a:r>
              <a:rPr lang="en-US" sz="2400" b="1" dirty="0" smtClean="0"/>
              <a:t>SAVE</a:t>
            </a:r>
            <a:r>
              <a:rPr lang="en-US" sz="2400" dirty="0" smtClean="0"/>
              <a:t> </a:t>
            </a:r>
            <a:r>
              <a:rPr lang="en-US" sz="2400" dirty="0"/>
              <a:t>the workbook.</a:t>
            </a:r>
          </a:p>
          <a:p>
            <a:r>
              <a:rPr lang="en-US" sz="2400" b="1" dirty="0"/>
              <a:t>LEAVE</a:t>
            </a:r>
            <a:r>
              <a:rPr lang="en-US" sz="2400" dirty="0"/>
              <a:t> the </a:t>
            </a:r>
            <a:r>
              <a:rPr lang="en-US" sz="2400" dirty="0" smtClean="0"/>
              <a:t>workbook</a:t>
            </a:r>
            <a:br>
              <a:rPr lang="en-US" sz="2400" dirty="0" smtClean="0"/>
            </a:br>
            <a:r>
              <a:rPr lang="en-US" sz="2400" dirty="0" smtClean="0"/>
              <a:t>open </a:t>
            </a:r>
            <a:r>
              <a:rPr lang="en-US" sz="2400" dirty="0"/>
              <a:t>to use in the </a:t>
            </a:r>
            <a:r>
              <a:rPr lang="en-US" sz="2400" dirty="0" smtClean="0"/>
              <a:t>next</a:t>
            </a:r>
            <a:br>
              <a:rPr lang="en-US" sz="2400" dirty="0" smtClean="0"/>
            </a:br>
            <a:r>
              <a:rPr lang="en-US" sz="2400" dirty="0" smtClean="0"/>
              <a:t>exercise</a:t>
            </a:r>
            <a:r>
              <a:rPr lang="en-US" sz="2400" dirty="0"/>
              <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944" y="2832323"/>
            <a:ext cx="4571986" cy="3621013"/>
          </a:xfrm>
          <a:prstGeom prst="rect">
            <a:avLst/>
          </a:prstGeom>
        </p:spPr>
      </p:pic>
    </p:spTree>
    <p:extLst>
      <p:ext uri="{BB962C8B-B14F-4D97-AF65-F5344CB8AC3E}">
        <p14:creationId xmlns:p14="http://schemas.microsoft.com/office/powerpoint/2010/main" val="21166234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Using AND</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The </a:t>
            </a:r>
            <a:r>
              <a:rPr lang="en-US" sz="2400" dirty="0"/>
              <a:t>AND function returns True if all its arguments are true and False if one or more arguments are false. </a:t>
            </a:r>
            <a:endParaRPr lang="en-US" sz="2400" dirty="0" smtClean="0"/>
          </a:p>
          <a:p>
            <a:r>
              <a:rPr lang="en-US" sz="2400" dirty="0" smtClean="0"/>
              <a:t>The </a:t>
            </a:r>
            <a:r>
              <a:rPr lang="en-US" sz="2400" dirty="0"/>
              <a:t>Syntax is AND(logical1, logical2, and so on). </a:t>
            </a:r>
            <a:endParaRPr lang="en-US" sz="2400" dirty="0" smtClean="0"/>
          </a:p>
          <a:p>
            <a:r>
              <a:rPr lang="en-US" sz="2400" dirty="0" smtClean="0"/>
              <a:t>In the following </a:t>
            </a:r>
            <a:r>
              <a:rPr lang="en-US" sz="2400" dirty="0"/>
              <a:t>exercise, you will use the AND function to determine whether </a:t>
            </a:r>
            <a:r>
              <a:rPr lang="en-US" sz="2400" dirty="0" err="1"/>
              <a:t>Fabrikam’s</a:t>
            </a:r>
            <a:r>
              <a:rPr lang="en-US" sz="2400" dirty="0"/>
              <a:t> total annual sales met the strategic goal </a:t>
            </a:r>
            <a:r>
              <a:rPr lang="en-US" sz="2400" i="1" dirty="0"/>
              <a:t>and</a:t>
            </a:r>
            <a:r>
              <a:rPr lang="en-US" sz="2400" b="1" dirty="0"/>
              <a:t> </a:t>
            </a:r>
            <a:r>
              <a:rPr lang="en-US" sz="2400" dirty="0"/>
              <a:t>whether the sales goal exceeded the previous year’s sales by 5 percent.</a:t>
            </a:r>
          </a:p>
          <a:p>
            <a:endParaRPr lang="en-US" sz="2400" dirty="0"/>
          </a:p>
        </p:txBody>
      </p:sp>
    </p:spTree>
    <p:extLst>
      <p:ext uri="{BB962C8B-B14F-4D97-AF65-F5344CB8AC3E}">
        <p14:creationId xmlns:p14="http://schemas.microsoft.com/office/powerpoint/2010/main" val="36130330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Use AND</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 </a:t>
            </a:r>
            <a:r>
              <a:rPr lang="en-US" sz="2400" dirty="0"/>
              <a:t>the workbook from the previous exercise.</a:t>
            </a:r>
          </a:p>
          <a:p>
            <a:pPr marL="457200" indent="-457200">
              <a:buFont typeface="+mj-lt"/>
              <a:buAutoNum type="arabicPeriod"/>
            </a:pPr>
            <a:r>
              <a:rPr lang="en-US" sz="2400" dirty="0" smtClean="0"/>
              <a:t>Click </a:t>
            </a:r>
            <a:r>
              <a:rPr lang="en-US" sz="2400" dirty="0"/>
              <a:t>the </a:t>
            </a:r>
            <a:r>
              <a:rPr lang="en-US" sz="2400" b="1" dirty="0"/>
              <a:t>Annual Sales</a:t>
            </a:r>
            <a:r>
              <a:rPr lang="en-US" sz="2400" dirty="0"/>
              <a:t> sheet tab.</a:t>
            </a:r>
          </a:p>
          <a:p>
            <a:pPr marL="457200" indent="-457200">
              <a:buFont typeface="+mj-lt"/>
              <a:buAutoNum type="arabicPeriod"/>
            </a:pPr>
            <a:r>
              <a:rPr lang="en-US" sz="2400" dirty="0" smtClean="0"/>
              <a:t>Select </a:t>
            </a:r>
            <a:r>
              <a:rPr lang="en-US" sz="2400" b="1" dirty="0"/>
              <a:t>B5</a:t>
            </a:r>
            <a:r>
              <a:rPr lang="en-US" sz="2400" dirty="0"/>
              <a:t>. Click </a:t>
            </a:r>
            <a:r>
              <a:rPr lang="en-US" sz="2400" b="1" dirty="0"/>
              <a:t>Logical </a:t>
            </a:r>
            <a:r>
              <a:rPr lang="en-US" sz="2400" dirty="0"/>
              <a:t>in the Function Library group and click the </a:t>
            </a:r>
            <a:r>
              <a:rPr lang="en-US" sz="2400" b="1" dirty="0"/>
              <a:t>AND </a:t>
            </a:r>
            <a:r>
              <a:rPr lang="en-US" sz="2400" dirty="0"/>
              <a:t>option. The </a:t>
            </a:r>
            <a:r>
              <a:rPr lang="en-US" sz="2400" i="1" dirty="0"/>
              <a:t>Function Arguments</a:t>
            </a:r>
            <a:r>
              <a:rPr lang="en-US" sz="2400" dirty="0"/>
              <a:t> dialog box opens with the cursor in the Logical1 box.</a:t>
            </a:r>
          </a:p>
          <a:p>
            <a:pPr marL="457200" indent="-457200">
              <a:buFont typeface="+mj-lt"/>
              <a:buAutoNum type="arabicPeriod"/>
            </a:pPr>
            <a:r>
              <a:rPr lang="en-US" sz="2400" dirty="0" smtClean="0"/>
              <a:t>Select </a:t>
            </a:r>
            <a:r>
              <a:rPr lang="en-US" sz="2400" b="1" dirty="0"/>
              <a:t>B3</a:t>
            </a:r>
            <a:r>
              <a:rPr lang="en-US" sz="2400" dirty="0"/>
              <a:t>, key </a:t>
            </a:r>
            <a:r>
              <a:rPr lang="en-US" sz="2400" b="1" dirty="0"/>
              <a:t>&lt;=</a:t>
            </a:r>
            <a:r>
              <a:rPr lang="en-US" sz="2400" dirty="0"/>
              <a:t>, select </a:t>
            </a:r>
            <a:r>
              <a:rPr lang="en-US" sz="2400" b="1" dirty="0"/>
              <a:t>B16</a:t>
            </a:r>
            <a:r>
              <a:rPr lang="en-US" sz="2400" dirty="0"/>
              <a:t>, and press </a:t>
            </a:r>
            <a:r>
              <a:rPr lang="en-US" sz="2400" b="1" dirty="0"/>
              <a:t>Enter</a:t>
            </a:r>
            <a:r>
              <a:rPr lang="en-US" sz="2400" dirty="0"/>
              <a:t>. This argument represents the first condition: Did actual sales exceed the sales goal? Because this is the first year, only one logical test will be entered.</a:t>
            </a:r>
          </a:p>
          <a:p>
            <a:pPr marL="457200" indent="-457200">
              <a:buFont typeface="+mj-lt"/>
              <a:buAutoNum type="arabicPeriod"/>
            </a:pPr>
            <a:r>
              <a:rPr lang="en-US" sz="2400" dirty="0" smtClean="0"/>
              <a:t>Select </a:t>
            </a:r>
            <a:r>
              <a:rPr lang="en-US" sz="2400" b="1" dirty="0"/>
              <a:t>C5</a:t>
            </a:r>
            <a:r>
              <a:rPr lang="en-US" sz="2400" dirty="0"/>
              <a:t>, click </a:t>
            </a:r>
            <a:r>
              <a:rPr lang="en-US" sz="2400" b="1" dirty="0"/>
              <a:t>Recently Used</a:t>
            </a:r>
            <a:r>
              <a:rPr lang="en-US" sz="2400" dirty="0"/>
              <a:t>, and click </a:t>
            </a:r>
            <a:r>
              <a:rPr lang="en-US" sz="2400" b="1" dirty="0"/>
              <a:t>AND</a:t>
            </a:r>
            <a:r>
              <a:rPr lang="en-US" sz="2400" dirty="0"/>
              <a:t>. In the Logical1 box, key </a:t>
            </a:r>
            <a:r>
              <a:rPr lang="en-US" sz="2400" b="1" dirty="0"/>
              <a:t>C3&lt;=C16</a:t>
            </a:r>
            <a:r>
              <a:rPr lang="en-US" sz="2400" dirty="0" smtClean="0"/>
              <a:t>.</a:t>
            </a:r>
            <a:endParaRPr lang="en-US" sz="2400" dirty="0"/>
          </a:p>
        </p:txBody>
      </p:sp>
    </p:spTree>
    <p:extLst>
      <p:ext uri="{BB962C8B-B14F-4D97-AF65-F5344CB8AC3E}">
        <p14:creationId xmlns:p14="http://schemas.microsoft.com/office/powerpoint/2010/main" val="35069568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Use AND</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5"/>
            </a:pPr>
            <a:r>
              <a:rPr lang="en-US" sz="2400" dirty="0" smtClean="0"/>
              <a:t>In </a:t>
            </a:r>
            <a:r>
              <a:rPr lang="en-US" sz="2400" dirty="0"/>
              <a:t>the Logical2 box, key </a:t>
            </a:r>
            <a:r>
              <a:rPr lang="en-US" sz="2400" b="1" dirty="0"/>
              <a:t>C16&gt;=B16*1.05</a:t>
            </a:r>
            <a:r>
              <a:rPr lang="en-US" sz="2400" dirty="0"/>
              <a:t>. Click </a:t>
            </a:r>
            <a:r>
              <a:rPr lang="en-US" sz="2400" b="1" dirty="0"/>
              <a:t>OK</a:t>
            </a:r>
            <a:r>
              <a:rPr lang="en-US" sz="2400" dirty="0"/>
              <a:t>. The formula returns True, which means that both conditions in the formula have been met. The AND function arguments are </a:t>
            </a:r>
            <a:r>
              <a:rPr lang="en-US" sz="2400" dirty="0" smtClean="0"/>
              <a:t>illustrated</a:t>
            </a:r>
            <a:br>
              <a:rPr lang="en-US" sz="2400" dirty="0" smtClean="0"/>
            </a:br>
            <a:r>
              <a:rPr lang="en-US" sz="2400" dirty="0" smtClean="0"/>
              <a:t>in this figure.</a:t>
            </a:r>
            <a:endParaRPr 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824" y="2852936"/>
            <a:ext cx="5527631" cy="3168352"/>
          </a:xfrm>
          <a:prstGeom prst="rect">
            <a:avLst/>
          </a:prstGeom>
        </p:spPr>
      </p:pic>
    </p:spTree>
    <p:extLst>
      <p:ext uri="{BB962C8B-B14F-4D97-AF65-F5344CB8AC3E}">
        <p14:creationId xmlns:p14="http://schemas.microsoft.com/office/powerpoint/2010/main" val="29870588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Use AND</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6"/>
            </a:pPr>
            <a:r>
              <a:rPr lang="en-US" sz="2400" dirty="0" smtClean="0"/>
              <a:t>Select </a:t>
            </a:r>
            <a:r>
              <a:rPr lang="en-US" sz="2400" b="1" dirty="0"/>
              <a:t>C5 </a:t>
            </a:r>
            <a:r>
              <a:rPr lang="en-US" sz="2400" dirty="0"/>
              <a:t>and copy the formula to </a:t>
            </a:r>
            <a:r>
              <a:rPr lang="en-US" sz="2400" b="1" dirty="0"/>
              <a:t>D5:F5</a:t>
            </a:r>
            <a:r>
              <a:rPr lang="en-US" sz="2400" dirty="0"/>
              <a:t>.</a:t>
            </a:r>
          </a:p>
          <a:p>
            <a:pPr marL="457200" indent="-457200">
              <a:buFont typeface="+mj-lt"/>
              <a:buAutoNum type="arabicPeriod" startAt="6"/>
            </a:pPr>
            <a:r>
              <a:rPr lang="en-US" sz="2400" b="1" dirty="0" smtClean="0"/>
              <a:t>SAVE</a:t>
            </a:r>
            <a:r>
              <a:rPr lang="en-US" sz="2400" dirty="0" smtClean="0"/>
              <a:t> </a:t>
            </a:r>
            <a:r>
              <a:rPr lang="en-US" sz="2400" dirty="0"/>
              <a:t>the workbook.</a:t>
            </a:r>
          </a:p>
          <a:p>
            <a:r>
              <a:rPr lang="en-US" sz="2400" b="1" dirty="0"/>
              <a:t>LEAVE</a:t>
            </a:r>
            <a:r>
              <a:rPr lang="en-US" sz="2400" dirty="0"/>
              <a:t> the workbook open to use in the next exercise.</a:t>
            </a:r>
          </a:p>
          <a:p>
            <a:endParaRPr lang="en-US" sz="2400" dirty="0"/>
          </a:p>
        </p:txBody>
      </p:sp>
    </p:spTree>
    <p:extLst>
      <p:ext uri="{BB962C8B-B14F-4D97-AF65-F5344CB8AC3E}">
        <p14:creationId xmlns:p14="http://schemas.microsoft.com/office/powerpoint/2010/main" val="4165510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Using SUMIF</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The </a:t>
            </a:r>
            <a:r>
              <a:rPr lang="en-US" sz="2400" dirty="0"/>
              <a:t>SUMIF function calculates the total of only those cells that meet a given criterion or condition</a:t>
            </a:r>
            <a:r>
              <a:rPr lang="en-US" sz="2400" dirty="0" smtClean="0"/>
              <a:t>.</a:t>
            </a:r>
          </a:p>
          <a:p>
            <a:r>
              <a:rPr lang="en-US" sz="2400" dirty="0" smtClean="0"/>
              <a:t>The </a:t>
            </a:r>
            <a:r>
              <a:rPr lang="en-US" sz="2400" dirty="0"/>
              <a:t>syntax for the SUMIF function is SUMIF(range, criteria, </a:t>
            </a:r>
            <a:r>
              <a:rPr lang="en-US" sz="2400" dirty="0" err="1"/>
              <a:t>sum_range</a:t>
            </a:r>
            <a:r>
              <a:rPr lang="en-US" sz="2400" dirty="0"/>
              <a:t>). </a:t>
            </a:r>
            <a:endParaRPr lang="en-US" sz="2400" dirty="0" smtClean="0"/>
          </a:p>
          <a:p>
            <a:r>
              <a:rPr lang="en-US" sz="2400" dirty="0" smtClean="0"/>
              <a:t>The </a:t>
            </a:r>
            <a:r>
              <a:rPr lang="en-US" sz="2400" dirty="0"/>
              <a:t>values that a function uses to perform operations or calculations in a formula are called </a:t>
            </a:r>
            <a:r>
              <a:rPr lang="en-US" sz="2400" b="1" i="1" dirty="0" smtClean="0"/>
              <a:t>arguments</a:t>
            </a:r>
            <a:r>
              <a:rPr lang="en-US" sz="2400" dirty="0" smtClean="0"/>
              <a:t>. Thus</a:t>
            </a:r>
            <a:r>
              <a:rPr lang="en-US" sz="2400" dirty="0"/>
              <a:t>, the arguments of the SUMIF function are range, criteria, and sum range, which, when used together, create a conditional formula in which only those cells that meet a stated criterion are added. </a:t>
            </a:r>
            <a:endParaRPr lang="en-US" sz="2400" dirty="0" smtClean="0"/>
          </a:p>
          <a:p>
            <a:r>
              <a:rPr lang="en-US" sz="2400" dirty="0" smtClean="0"/>
              <a:t>Cells </a:t>
            </a:r>
            <a:r>
              <a:rPr lang="en-US" sz="2400" dirty="0"/>
              <a:t>within the range that do not meet the criterion are not included in the total. </a:t>
            </a:r>
          </a:p>
        </p:txBody>
      </p:sp>
    </p:spTree>
    <p:extLst>
      <p:ext uri="{BB962C8B-B14F-4D97-AF65-F5344CB8AC3E}">
        <p14:creationId xmlns:p14="http://schemas.microsoft.com/office/powerpoint/2010/main" val="7957879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Using OR</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The </a:t>
            </a:r>
            <a:r>
              <a:rPr lang="en-US" sz="2400" dirty="0"/>
              <a:t>syntax for an OR formula is similar to that for an AND formula; however, OR returns True if </a:t>
            </a:r>
            <a:r>
              <a:rPr lang="en-US" sz="2400" i="1" dirty="0"/>
              <a:t>any</a:t>
            </a:r>
            <a:r>
              <a:rPr lang="en-US" sz="2400" dirty="0"/>
              <a:t> argument is True, and returns False only when </a:t>
            </a:r>
            <a:r>
              <a:rPr lang="en-US" sz="2400" i="1" dirty="0"/>
              <a:t>all</a:t>
            </a:r>
            <a:r>
              <a:rPr lang="en-US" sz="2400" dirty="0"/>
              <a:t> arguments are False. </a:t>
            </a:r>
            <a:endParaRPr lang="en-US" sz="2400" dirty="0" smtClean="0"/>
          </a:p>
          <a:p>
            <a:r>
              <a:rPr lang="en-US" sz="2400" dirty="0" smtClean="0"/>
              <a:t>With </a:t>
            </a:r>
            <a:r>
              <a:rPr lang="en-US" sz="2400" dirty="0"/>
              <a:t>this formula, the arguments must evaluate to logical values such as True or False or to arrays or references that contain logical values. </a:t>
            </a:r>
            <a:endParaRPr lang="en-US" sz="2400" dirty="0" smtClean="0"/>
          </a:p>
          <a:p>
            <a:r>
              <a:rPr lang="en-US" sz="2400" dirty="0" smtClean="0"/>
              <a:t>In the following </a:t>
            </a:r>
            <a:r>
              <a:rPr lang="en-US" sz="2400" dirty="0"/>
              <a:t>exercise, you will create a formula that evaluates whether sales increased each year during two different data periods. </a:t>
            </a:r>
            <a:endParaRPr lang="en-US" sz="2400" dirty="0" smtClean="0"/>
          </a:p>
          <a:p>
            <a:r>
              <a:rPr lang="en-US" sz="2400" dirty="0" smtClean="0"/>
              <a:t>The </a:t>
            </a:r>
            <a:r>
              <a:rPr lang="en-US" sz="2400" dirty="0"/>
              <a:t>OR formula will return True if any of the periods increased.</a:t>
            </a:r>
          </a:p>
          <a:p>
            <a:endParaRPr lang="en-US" sz="2400" dirty="0"/>
          </a:p>
        </p:txBody>
      </p:sp>
    </p:spTree>
    <p:extLst>
      <p:ext uri="{BB962C8B-B14F-4D97-AF65-F5344CB8AC3E}">
        <p14:creationId xmlns:p14="http://schemas.microsoft.com/office/powerpoint/2010/main" val="26206357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Use OR</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a:t>
            </a:r>
            <a:r>
              <a:rPr lang="en-US" sz="2400" dirty="0"/>
              <a:t>the workbook from the previous exercise.</a:t>
            </a:r>
          </a:p>
          <a:p>
            <a:pPr marL="457200" indent="-457200">
              <a:buFont typeface="+mj-lt"/>
              <a:buAutoNum type="arabicPeriod"/>
            </a:pPr>
            <a:r>
              <a:rPr lang="en-US" sz="2400" dirty="0" smtClean="0"/>
              <a:t>With </a:t>
            </a:r>
            <a:r>
              <a:rPr lang="en-US" sz="2400" dirty="0"/>
              <a:t>the Annual Sales worksheet active, select </a:t>
            </a:r>
            <a:r>
              <a:rPr lang="en-US" sz="2400" b="1" dirty="0"/>
              <a:t>A18 </a:t>
            </a:r>
            <a:r>
              <a:rPr lang="en-US" sz="2400" dirty="0"/>
              <a:t>and click </a:t>
            </a:r>
            <a:r>
              <a:rPr lang="en-US" sz="2400" b="1" dirty="0"/>
              <a:t>Logical </a:t>
            </a:r>
            <a:r>
              <a:rPr lang="en-US" sz="2400" dirty="0"/>
              <a:t>in the Function Library group.</a:t>
            </a:r>
          </a:p>
          <a:p>
            <a:pPr marL="457200" indent="-457200">
              <a:buFont typeface="+mj-lt"/>
              <a:buAutoNum type="arabicPeriod"/>
            </a:pPr>
            <a:r>
              <a:rPr lang="en-US" sz="2400" dirty="0" smtClean="0"/>
              <a:t>Click </a:t>
            </a:r>
            <a:r>
              <a:rPr lang="en-US" sz="2400" b="1" dirty="0"/>
              <a:t>OR</a:t>
            </a:r>
            <a:r>
              <a:rPr lang="en-US" sz="2400" dirty="0"/>
              <a:t>. The </a:t>
            </a:r>
            <a:r>
              <a:rPr lang="en-US" sz="2400" i="1" dirty="0"/>
              <a:t>Function Arguments</a:t>
            </a:r>
            <a:r>
              <a:rPr lang="en-US" sz="2400" dirty="0"/>
              <a:t> dialog box opens. You will create a formula that answers the following question: Did Carey’s sales increase by 3% in year 3 or year 4?</a:t>
            </a:r>
          </a:p>
          <a:p>
            <a:pPr marL="457200" indent="-457200">
              <a:buFont typeface="+mj-lt"/>
              <a:buAutoNum type="arabicPeriod"/>
            </a:pPr>
            <a:r>
              <a:rPr lang="en-US" sz="2400" dirty="0" smtClean="0"/>
              <a:t>In </a:t>
            </a:r>
            <a:r>
              <a:rPr lang="en-US" sz="2400" dirty="0"/>
              <a:t>the Logical1 box, key </a:t>
            </a:r>
            <a:r>
              <a:rPr lang="en-US" sz="2400" b="1" dirty="0"/>
              <a:t>D9&gt;=C9*1.03 </a:t>
            </a:r>
            <a:r>
              <a:rPr lang="en-US" sz="2400" dirty="0"/>
              <a:t>and press </a:t>
            </a:r>
            <a:r>
              <a:rPr lang="en-US" sz="2400" b="1" dirty="0"/>
              <a:t>Tab</a:t>
            </a:r>
            <a:r>
              <a:rPr lang="en-US" sz="2400" dirty="0"/>
              <a:t>. This argument will answer the first half of the question: Did Carey’s sales increase by 3% in the first time period?</a:t>
            </a:r>
          </a:p>
          <a:p>
            <a:pPr marL="457200" indent="-457200">
              <a:buFont typeface="+mj-lt"/>
              <a:buAutoNum type="arabicPeriod"/>
            </a:pPr>
            <a:r>
              <a:rPr lang="en-US" sz="2400" dirty="0" smtClean="0"/>
              <a:t>In </a:t>
            </a:r>
            <a:r>
              <a:rPr lang="en-US" sz="2400" dirty="0"/>
              <a:t>the Logical2 box, key </a:t>
            </a:r>
            <a:r>
              <a:rPr lang="en-US" sz="2400" b="1" dirty="0"/>
              <a:t>E9&gt;=D9*1.03</a:t>
            </a:r>
            <a:r>
              <a:rPr lang="en-US" sz="2400" dirty="0"/>
              <a:t>. This argument will answer the second half of the question: Did Carey’s sales increase in the second time period</a:t>
            </a:r>
            <a:r>
              <a:rPr lang="en-US" sz="2400" dirty="0" smtClean="0"/>
              <a:t>?</a:t>
            </a:r>
            <a:endParaRPr lang="en-US" sz="2400" dirty="0"/>
          </a:p>
        </p:txBody>
      </p:sp>
    </p:spTree>
    <p:extLst>
      <p:ext uri="{BB962C8B-B14F-4D97-AF65-F5344CB8AC3E}">
        <p14:creationId xmlns:p14="http://schemas.microsoft.com/office/powerpoint/2010/main" val="4122940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Use OR</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5"/>
            </a:pPr>
            <a:r>
              <a:rPr lang="en-US" sz="2400" dirty="0" smtClean="0"/>
              <a:t>Click </a:t>
            </a:r>
            <a:r>
              <a:rPr lang="en-US" sz="2400" b="1" dirty="0"/>
              <a:t>OK</a:t>
            </a:r>
            <a:r>
              <a:rPr lang="en-US" sz="2400" dirty="0"/>
              <a:t> to close the dialog box. </a:t>
            </a:r>
            <a:endParaRPr lang="en-US" sz="2400" dirty="0" smtClean="0"/>
          </a:p>
          <a:p>
            <a:r>
              <a:rPr lang="en-US" sz="2400" dirty="0" smtClean="0"/>
              <a:t>The </a:t>
            </a:r>
            <a:r>
              <a:rPr lang="en-US" sz="2400" dirty="0"/>
              <a:t>formula returns True, indicating that Carey’s sales increased by 3 percent in at least one of the identified years. A False finding is returned only when both logical arguments are false. In this case, Mr. Carey’s sales increased less than 3 percent from year 2 to year 3 but increased by more than 3 percent from year 3 to year 4. Because OR returns a False result only if all conditions are false, at least one of the arguments in this case equates to true.</a:t>
            </a:r>
          </a:p>
          <a:p>
            <a:pPr marL="457200" indent="-457200">
              <a:buFont typeface="+mj-lt"/>
              <a:buAutoNum type="arabicPeriod" startAt="6"/>
            </a:pPr>
            <a:r>
              <a:rPr lang="en-US" sz="2400" b="1" dirty="0" smtClean="0"/>
              <a:t>SAVE</a:t>
            </a:r>
            <a:r>
              <a:rPr lang="en-US" sz="2400" dirty="0" smtClean="0"/>
              <a:t> </a:t>
            </a:r>
            <a:r>
              <a:rPr lang="en-US" sz="2400" dirty="0"/>
              <a:t>the workbook.</a:t>
            </a:r>
          </a:p>
          <a:p>
            <a:r>
              <a:rPr lang="en-US" sz="2400" b="1" dirty="0" smtClean="0"/>
              <a:t>LEAVE</a:t>
            </a:r>
            <a:r>
              <a:rPr lang="en-US" sz="2400" dirty="0" smtClean="0"/>
              <a:t> </a:t>
            </a:r>
            <a:r>
              <a:rPr lang="en-US" sz="2400" dirty="0"/>
              <a:t>the workbook open to use in the next exercise.</a:t>
            </a:r>
          </a:p>
          <a:p>
            <a:endParaRPr lang="en-US" sz="2400" dirty="0"/>
          </a:p>
        </p:txBody>
      </p:sp>
    </p:spTree>
    <p:extLst>
      <p:ext uri="{BB962C8B-B14F-4D97-AF65-F5344CB8AC3E}">
        <p14:creationId xmlns:p14="http://schemas.microsoft.com/office/powerpoint/2010/main" val="16058913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Using NOT</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The </a:t>
            </a:r>
            <a:r>
              <a:rPr lang="en-US" sz="2400" dirty="0"/>
              <a:t>NOT function reverses the value of its arguments. </a:t>
            </a:r>
            <a:endParaRPr lang="en-US" sz="2400" dirty="0" smtClean="0"/>
          </a:p>
          <a:p>
            <a:r>
              <a:rPr lang="en-US" sz="2400" dirty="0" smtClean="0"/>
              <a:t>Use </a:t>
            </a:r>
            <a:r>
              <a:rPr lang="en-US" sz="2400" dirty="0"/>
              <a:t>NOT when you want to make sure a value is not equal to one particular value</a:t>
            </a:r>
            <a:r>
              <a:rPr lang="en-US" sz="2400" dirty="0" smtClean="0"/>
              <a:t>.</a:t>
            </a:r>
          </a:p>
          <a:p>
            <a:r>
              <a:rPr lang="en-US" sz="2400" dirty="0" smtClean="0"/>
              <a:t>If </a:t>
            </a:r>
            <a:r>
              <a:rPr lang="en-US" sz="2400" dirty="0"/>
              <a:t>the logical value is false, NOT returns True. </a:t>
            </a:r>
            <a:endParaRPr lang="en-US" sz="2400" dirty="0" smtClean="0"/>
          </a:p>
          <a:p>
            <a:r>
              <a:rPr lang="en-US" sz="2400" dirty="0" smtClean="0"/>
              <a:t>In </a:t>
            </a:r>
            <a:r>
              <a:rPr lang="en-US" sz="2400" dirty="0"/>
              <a:t>the following exercise, you will use the NOT function to answer the following question: Did </a:t>
            </a:r>
            <a:r>
              <a:rPr lang="en-US" sz="2400" dirty="0" err="1"/>
              <a:t>Calafato’s</a:t>
            </a:r>
            <a:r>
              <a:rPr lang="en-US" sz="2400" dirty="0"/>
              <a:t> year 5 sales exceed his year 4 sales by 3 percent?</a:t>
            </a:r>
          </a:p>
          <a:p>
            <a:endParaRPr lang="en-US" sz="2400" dirty="0"/>
          </a:p>
        </p:txBody>
      </p:sp>
    </p:spTree>
    <p:extLst>
      <p:ext uri="{BB962C8B-B14F-4D97-AF65-F5344CB8AC3E}">
        <p14:creationId xmlns:p14="http://schemas.microsoft.com/office/powerpoint/2010/main" val="35972183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Use NOT</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a:t>
            </a:r>
            <a:r>
              <a:rPr lang="en-US" sz="2400" dirty="0"/>
              <a:t>the workbook from the previous exercise.</a:t>
            </a:r>
          </a:p>
          <a:p>
            <a:pPr marL="457200" indent="-457200">
              <a:buFont typeface="+mj-lt"/>
              <a:buAutoNum type="arabicPeriod"/>
            </a:pPr>
            <a:r>
              <a:rPr lang="en-US" sz="2400" dirty="0" smtClean="0"/>
              <a:t>On </a:t>
            </a:r>
            <a:r>
              <a:rPr lang="en-US" sz="2400" dirty="0"/>
              <a:t>the </a:t>
            </a:r>
            <a:r>
              <a:rPr lang="en-US" sz="2400" b="1" dirty="0"/>
              <a:t>Annual</a:t>
            </a:r>
            <a:r>
              <a:rPr lang="en-US" sz="2400" dirty="0"/>
              <a:t> </a:t>
            </a:r>
            <a:r>
              <a:rPr lang="en-US" sz="2400" b="1" dirty="0"/>
              <a:t>Sales</a:t>
            </a:r>
            <a:r>
              <a:rPr lang="en-US" sz="2400" dirty="0"/>
              <a:t> worksheet, select </a:t>
            </a:r>
            <a:r>
              <a:rPr lang="en-US" sz="2400" b="1" dirty="0"/>
              <a:t>A19</a:t>
            </a:r>
            <a:r>
              <a:rPr lang="en-US" sz="2400" dirty="0"/>
              <a:t> and click </a:t>
            </a:r>
            <a:r>
              <a:rPr lang="en-US" sz="2400" b="1" dirty="0"/>
              <a:t>Logical</a:t>
            </a:r>
            <a:r>
              <a:rPr lang="en-US" sz="2400" dirty="0"/>
              <a:t> in the Function Library group.</a:t>
            </a:r>
          </a:p>
          <a:p>
            <a:pPr marL="457200" indent="-457200">
              <a:buFont typeface="+mj-lt"/>
              <a:buAutoNum type="arabicPeriod"/>
            </a:pPr>
            <a:r>
              <a:rPr lang="en-US" sz="2400" dirty="0" smtClean="0"/>
              <a:t>Select </a:t>
            </a:r>
            <a:r>
              <a:rPr lang="en-US" sz="2400" b="1" dirty="0"/>
              <a:t>NOT</a:t>
            </a:r>
            <a:r>
              <a:rPr lang="en-US" sz="2400" dirty="0"/>
              <a:t> from the list of logical formulas.</a:t>
            </a:r>
          </a:p>
          <a:p>
            <a:pPr marL="457200" indent="-457200">
              <a:buFont typeface="+mj-lt"/>
              <a:buAutoNum type="arabicPeriod"/>
            </a:pPr>
            <a:r>
              <a:rPr lang="en-US" sz="2400" dirty="0" smtClean="0"/>
              <a:t>In </a:t>
            </a:r>
            <a:r>
              <a:rPr lang="en-US" sz="2400" dirty="0"/>
              <a:t>the </a:t>
            </a:r>
            <a:r>
              <a:rPr lang="en-US" sz="2400" i="1" dirty="0"/>
              <a:t>Function Arguments</a:t>
            </a:r>
            <a:r>
              <a:rPr lang="en-US" sz="2400" dirty="0"/>
              <a:t> dialog box, key </a:t>
            </a:r>
            <a:r>
              <a:rPr lang="en-US" sz="2400" b="1" dirty="0"/>
              <a:t>F11&gt;=E11*3%</a:t>
            </a:r>
            <a:r>
              <a:rPr lang="en-US" sz="2400" dirty="0"/>
              <a:t> and click </a:t>
            </a:r>
            <a:r>
              <a:rPr lang="en-US" sz="2400" b="1" dirty="0"/>
              <a:t>OK</a:t>
            </a:r>
            <a:r>
              <a:rPr lang="en-US" sz="2400" dirty="0"/>
              <a:t>. </a:t>
            </a:r>
            <a:endParaRPr lang="en-US" sz="2400" dirty="0" smtClean="0"/>
          </a:p>
          <a:p>
            <a:r>
              <a:rPr lang="en-US" sz="2400" i="1" dirty="0" smtClean="0"/>
              <a:t>False</a:t>
            </a:r>
            <a:r>
              <a:rPr lang="en-US" sz="2400" dirty="0" smtClean="0"/>
              <a:t> </a:t>
            </a:r>
            <a:r>
              <a:rPr lang="en-US" sz="2400" dirty="0"/>
              <a:t>is returned by the formula. Thus, </a:t>
            </a:r>
            <a:r>
              <a:rPr lang="en-US" sz="2400" dirty="0" err="1"/>
              <a:t>Calafato’s</a:t>
            </a:r>
            <a:r>
              <a:rPr lang="en-US" sz="2400" dirty="0"/>
              <a:t> year 5 sales were at least 3 percent greater than his year 4 sales. Notice that the NOT formula returns the opposite response of what would be returned by an IF formula. For example, if an IF formula returned the value of “top,” then NOT would return the value of “bottom</a:t>
            </a:r>
            <a:r>
              <a:rPr lang="en-US" sz="2400" dirty="0" smtClean="0"/>
              <a:t>.”</a:t>
            </a:r>
            <a:endParaRPr lang="en-US" sz="2400" dirty="0"/>
          </a:p>
        </p:txBody>
      </p:sp>
    </p:spTree>
    <p:extLst>
      <p:ext uri="{BB962C8B-B14F-4D97-AF65-F5344CB8AC3E}">
        <p14:creationId xmlns:p14="http://schemas.microsoft.com/office/powerpoint/2010/main" val="41342184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Use NOT</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4"/>
            </a:pPr>
            <a:r>
              <a:rPr lang="en-US" sz="2400" b="1" dirty="0" smtClean="0"/>
              <a:t>SAVE</a:t>
            </a:r>
            <a:r>
              <a:rPr lang="en-US" sz="2400" dirty="0" smtClean="0"/>
              <a:t> </a:t>
            </a:r>
            <a:r>
              <a:rPr lang="en-US" sz="2400" dirty="0"/>
              <a:t>the workbook.</a:t>
            </a:r>
          </a:p>
          <a:p>
            <a:r>
              <a:rPr lang="en-US" sz="2400" b="1" dirty="0"/>
              <a:t>LEAVE</a:t>
            </a:r>
            <a:r>
              <a:rPr lang="en-US" sz="2400" dirty="0"/>
              <a:t> the workbook open to use in the next exercise.</a:t>
            </a:r>
          </a:p>
          <a:p>
            <a:endParaRPr lang="en-US" sz="2400" dirty="0"/>
          </a:p>
        </p:txBody>
      </p:sp>
    </p:spTree>
    <p:extLst>
      <p:ext uri="{BB962C8B-B14F-4D97-AF65-F5344CB8AC3E}">
        <p14:creationId xmlns:p14="http://schemas.microsoft.com/office/powerpoint/2010/main" val="26032954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Using IFERROR</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An </a:t>
            </a:r>
            <a:r>
              <a:rPr lang="en-US" sz="2400" dirty="0"/>
              <a:t>error message is returned when a formula does not contain sufficient arguments to return a value. </a:t>
            </a:r>
            <a:endParaRPr lang="en-US" sz="2400" dirty="0" smtClean="0"/>
          </a:p>
          <a:p>
            <a:r>
              <a:rPr lang="en-US" sz="2400" dirty="0" smtClean="0"/>
              <a:t>Use </a:t>
            </a:r>
            <a:r>
              <a:rPr lang="en-US" sz="2400" dirty="0"/>
              <a:t>the IFERROR function to trap and handle errors in a formula. </a:t>
            </a:r>
            <a:endParaRPr lang="en-US" sz="2400" dirty="0" smtClean="0"/>
          </a:p>
          <a:p>
            <a:r>
              <a:rPr lang="en-US" sz="2400" dirty="0" smtClean="0"/>
              <a:t>This </a:t>
            </a:r>
            <a:r>
              <a:rPr lang="en-US" sz="2400" dirty="0"/>
              <a:t>function returns a value you specify if a formula evaluates to an error; otherwise, it returns the result of the formula. </a:t>
            </a:r>
            <a:endParaRPr lang="en-US" sz="2400" dirty="0" smtClean="0"/>
          </a:p>
          <a:p>
            <a:r>
              <a:rPr lang="en-US" sz="2400" dirty="0" smtClean="0"/>
              <a:t>The </a:t>
            </a:r>
            <a:r>
              <a:rPr lang="en-US" sz="2400" dirty="0"/>
              <a:t>syntax is IFERROR(value, </a:t>
            </a:r>
            <a:r>
              <a:rPr lang="en-US" sz="2400" dirty="0" err="1"/>
              <a:t>value_if_error</a:t>
            </a:r>
            <a:r>
              <a:rPr lang="en-US" sz="2400" dirty="0"/>
              <a:t>). </a:t>
            </a:r>
            <a:endParaRPr lang="en-US" sz="2400" dirty="0" smtClean="0"/>
          </a:p>
          <a:p>
            <a:r>
              <a:rPr lang="en-US" sz="2400" dirty="0" smtClean="0"/>
              <a:t>In </a:t>
            </a:r>
            <a:r>
              <a:rPr lang="en-US" sz="2400" dirty="0"/>
              <a:t>the IFERROR syntax, </a:t>
            </a:r>
            <a:r>
              <a:rPr lang="en-US" sz="2400" i="1" dirty="0"/>
              <a:t>value</a:t>
            </a:r>
            <a:r>
              <a:rPr lang="en-US" sz="2400" dirty="0"/>
              <a:t> is the argument that is checked for an error. </a:t>
            </a:r>
            <a:endParaRPr lang="en-US" sz="2400" dirty="0" smtClean="0"/>
          </a:p>
          <a:p>
            <a:r>
              <a:rPr lang="en-US" sz="2400" dirty="0" smtClean="0"/>
              <a:t>In </a:t>
            </a:r>
            <a:r>
              <a:rPr lang="en-US" sz="2400" dirty="0"/>
              <a:t>the </a:t>
            </a:r>
            <a:r>
              <a:rPr lang="en-US" sz="2400" dirty="0" smtClean="0"/>
              <a:t>following </a:t>
            </a:r>
            <a:r>
              <a:rPr lang="en-US" sz="2400" dirty="0"/>
              <a:t>exercise, you will use this formula to determine eligible bonuses.</a:t>
            </a:r>
          </a:p>
          <a:p>
            <a:endParaRPr lang="en-US" sz="2400" dirty="0"/>
          </a:p>
        </p:txBody>
      </p:sp>
    </p:spTree>
    <p:extLst>
      <p:ext uri="{BB962C8B-B14F-4D97-AF65-F5344CB8AC3E}">
        <p14:creationId xmlns:p14="http://schemas.microsoft.com/office/powerpoint/2010/main" val="5533040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Use IFERROR</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a:t>
            </a:r>
            <a:r>
              <a:rPr lang="en-US" sz="2400" dirty="0"/>
              <a:t>the workbook you saved in the previous exercise.</a:t>
            </a:r>
          </a:p>
          <a:p>
            <a:pPr marL="457200" indent="-457200">
              <a:buFont typeface="+mj-lt"/>
              <a:buAutoNum type="arabicPeriod"/>
            </a:pPr>
            <a:r>
              <a:rPr lang="en-US" sz="2400" dirty="0" smtClean="0"/>
              <a:t>Click </a:t>
            </a:r>
            <a:r>
              <a:rPr lang="en-US" sz="2400" dirty="0"/>
              <a:t>the </a:t>
            </a:r>
            <a:r>
              <a:rPr lang="en-US" sz="2400" b="1" dirty="0"/>
              <a:t>Bonus </a:t>
            </a:r>
            <a:r>
              <a:rPr lang="en-US" sz="2400" dirty="0"/>
              <a:t>worksheet tab. Select </a:t>
            </a:r>
            <a:r>
              <a:rPr lang="en-US" sz="2400" b="1" dirty="0"/>
              <a:t>E11 </a:t>
            </a:r>
            <a:r>
              <a:rPr lang="en-US" sz="2400" dirty="0"/>
              <a:t>and click to place the insertion point after the = in the formula bar to edit the formula. You are going to add the IFERROR formula to correct the formula error that gave the N/A result in a previous exercise.</a:t>
            </a:r>
          </a:p>
          <a:p>
            <a:pPr marL="457200" indent="-457200">
              <a:buFont typeface="+mj-lt"/>
              <a:buAutoNum type="arabicPeriod"/>
            </a:pPr>
            <a:r>
              <a:rPr lang="en-US" sz="2400" dirty="0" smtClean="0"/>
              <a:t>Key </a:t>
            </a:r>
            <a:r>
              <a:rPr lang="en-US" sz="2400" b="1" dirty="0"/>
              <a:t>IFERROR(</a:t>
            </a:r>
            <a:r>
              <a:rPr lang="en-US" sz="2400" dirty="0"/>
              <a:t> before VLOOKUP. Leave the existing formula intact. Press </a:t>
            </a:r>
            <a:r>
              <a:rPr lang="en-US" sz="2400" b="1" dirty="0"/>
              <a:t>End</a:t>
            </a:r>
            <a:r>
              <a:rPr lang="en-US" sz="2400" dirty="0"/>
              <a:t>. This will take you to the end of the formula</a:t>
            </a:r>
            <a:r>
              <a:rPr lang="en-US" sz="2400" dirty="0" smtClean="0"/>
              <a:t>.</a:t>
            </a:r>
          </a:p>
          <a:p>
            <a:pPr marL="457200" indent="-457200">
              <a:buFont typeface="+mj-lt"/>
              <a:buAutoNum type="arabicPeriod"/>
            </a:pPr>
            <a:r>
              <a:rPr lang="en-US" sz="2400" dirty="0"/>
              <a:t>At the end of the original formula, </a:t>
            </a:r>
            <a:r>
              <a:rPr lang="en-US" sz="2400" dirty="0" smtClean="0"/>
              <a:t>key ,“</a:t>
            </a:r>
            <a:r>
              <a:rPr lang="en-US" sz="2400" dirty="0"/>
              <a:t>Not Eligible”). As shown </a:t>
            </a:r>
            <a:r>
              <a:rPr lang="en-US" sz="2400" dirty="0" smtClean="0"/>
              <a:t>on the next slide, </a:t>
            </a:r>
            <a:r>
              <a:rPr lang="en-US" sz="2400" dirty="0"/>
              <a:t>the complete formula is =IFERROR(VLOOKUP(D11,Bonus,2,True),“Not Eligible</a:t>
            </a:r>
            <a:r>
              <a:rPr lang="en-US" sz="2400" dirty="0" smtClean="0"/>
              <a:t>”).</a:t>
            </a:r>
            <a:endParaRPr lang="en-US" sz="2400" dirty="0"/>
          </a:p>
        </p:txBody>
      </p:sp>
    </p:spTree>
    <p:extLst>
      <p:ext uri="{BB962C8B-B14F-4D97-AF65-F5344CB8AC3E}">
        <p14:creationId xmlns:p14="http://schemas.microsoft.com/office/powerpoint/2010/main" val="10287659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Use IFERROR</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Be </a:t>
            </a:r>
            <a:r>
              <a:rPr lang="en-US" sz="2400" dirty="0"/>
              <a:t>sure to </a:t>
            </a:r>
            <a:r>
              <a:rPr lang="en-US" sz="2400" dirty="0" smtClean="0"/>
              <a:t/>
            </a:r>
            <a:br>
              <a:rPr lang="en-US" sz="2400" dirty="0" smtClean="0"/>
            </a:br>
            <a:r>
              <a:rPr lang="en-US" sz="2400" dirty="0" smtClean="0"/>
              <a:t>include </a:t>
            </a:r>
            <a:r>
              <a:rPr lang="en-US" sz="2400" dirty="0"/>
              <a:t>the </a:t>
            </a:r>
            <a:r>
              <a:rPr lang="en-US" sz="2400" dirty="0" smtClean="0"/>
              <a:t/>
            </a:r>
            <a:br>
              <a:rPr lang="en-US" sz="2400" dirty="0" smtClean="0"/>
            </a:br>
            <a:r>
              <a:rPr lang="en-US" sz="2400" dirty="0" smtClean="0"/>
              <a:t>closing </a:t>
            </a:r>
            <a:br>
              <a:rPr lang="en-US" sz="2400" dirty="0" smtClean="0"/>
            </a:br>
            <a:r>
              <a:rPr lang="en-US" sz="2400" dirty="0" smtClean="0"/>
              <a:t>parenthesis </a:t>
            </a:r>
            <a:br>
              <a:rPr lang="en-US" sz="2400" dirty="0" smtClean="0"/>
            </a:br>
            <a:r>
              <a:rPr lang="en-US" sz="2400" dirty="0" smtClean="0"/>
              <a:t>and </a:t>
            </a:r>
            <a:r>
              <a:rPr lang="en-US" sz="2400" dirty="0"/>
              <a:t>the </a:t>
            </a:r>
            <a:r>
              <a:rPr lang="en-US" sz="2400" dirty="0" smtClean="0"/>
              <a:t/>
            </a:r>
            <a:br>
              <a:rPr lang="en-US" sz="2400" dirty="0" smtClean="0"/>
            </a:br>
            <a:r>
              <a:rPr lang="en-US" sz="2400" dirty="0" smtClean="0"/>
              <a:t>preceding </a:t>
            </a:r>
            <a:br>
              <a:rPr lang="en-US" sz="2400" dirty="0" smtClean="0"/>
            </a:br>
            <a:r>
              <a:rPr lang="en-US" sz="2400" dirty="0" smtClean="0"/>
              <a:t>comma </a:t>
            </a:r>
            <a:r>
              <a:rPr lang="en-US" sz="2400" dirty="0"/>
              <a:t>or </a:t>
            </a:r>
            <a:r>
              <a:rPr lang="en-US" sz="2400" dirty="0" smtClean="0"/>
              <a:t/>
            </a:r>
            <a:br>
              <a:rPr lang="en-US" sz="2400" dirty="0" smtClean="0"/>
            </a:br>
            <a:r>
              <a:rPr lang="en-US" sz="2400" dirty="0" smtClean="0"/>
              <a:t>Excel </a:t>
            </a:r>
            <a:r>
              <a:rPr lang="en-US" sz="2400" dirty="0"/>
              <a:t>will </a:t>
            </a:r>
            <a:r>
              <a:rPr lang="en-US" sz="2400" dirty="0" smtClean="0"/>
              <a:t/>
            </a:r>
            <a:br>
              <a:rPr lang="en-US" sz="2400" dirty="0" smtClean="0"/>
            </a:br>
            <a:r>
              <a:rPr lang="en-US" sz="2400" dirty="0" smtClean="0"/>
              <a:t>return </a:t>
            </a:r>
            <a:r>
              <a:rPr lang="en-US" sz="2400" dirty="0"/>
              <a:t>an </a:t>
            </a:r>
            <a:r>
              <a:rPr lang="en-US" sz="2400" dirty="0" smtClean="0"/>
              <a:t/>
            </a:r>
            <a:br>
              <a:rPr lang="en-US" sz="2400" dirty="0" smtClean="0"/>
            </a:br>
            <a:r>
              <a:rPr lang="en-US" sz="2400" dirty="0" smtClean="0"/>
              <a:t>error </a:t>
            </a:r>
            <a:r>
              <a:rPr lang="en-US" sz="2400" dirty="0"/>
              <a:t>that the </a:t>
            </a:r>
            <a:r>
              <a:rPr lang="en-US" sz="2400" dirty="0" smtClean="0"/>
              <a:t/>
            </a:r>
            <a:br>
              <a:rPr lang="en-US" sz="2400" dirty="0" smtClean="0"/>
            </a:br>
            <a:r>
              <a:rPr lang="en-US" sz="2400" dirty="0" smtClean="0"/>
              <a:t>formula </a:t>
            </a:r>
            <a:r>
              <a:rPr lang="en-US" sz="2400" dirty="0"/>
              <a:t>is incorrect</a:t>
            </a:r>
            <a:r>
              <a:rPr lang="en-US" sz="2400" dirty="0" smtClean="0"/>
              <a:t>.</a:t>
            </a:r>
            <a:endParaRPr 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792" y="1628799"/>
            <a:ext cx="5840526" cy="3396109"/>
          </a:xfrm>
          <a:prstGeom prst="rect">
            <a:avLst/>
          </a:prstGeom>
        </p:spPr>
      </p:pic>
    </p:spTree>
    <p:extLst>
      <p:ext uri="{BB962C8B-B14F-4D97-AF65-F5344CB8AC3E}">
        <p14:creationId xmlns:p14="http://schemas.microsoft.com/office/powerpoint/2010/main" val="30828630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Use IFERROR</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4"/>
            </a:pPr>
            <a:r>
              <a:rPr lang="en-US" sz="2400" dirty="0" smtClean="0"/>
              <a:t>Press </a:t>
            </a:r>
            <a:r>
              <a:rPr lang="en-US" sz="2400" b="1" dirty="0" smtClean="0"/>
              <a:t>Enter</a:t>
            </a:r>
            <a:r>
              <a:rPr lang="en-US" sz="2400" dirty="0" smtClean="0"/>
              <a:t>. </a:t>
            </a:r>
            <a:endParaRPr lang="en-US" sz="2400" dirty="0" smtClean="0"/>
          </a:p>
          <a:p>
            <a:r>
              <a:rPr lang="en-US" sz="2400" dirty="0" smtClean="0"/>
              <a:t>The </a:t>
            </a:r>
            <a:r>
              <a:rPr lang="en-US" sz="2400" dirty="0"/>
              <a:t>#N/A error message is replaced with the message that the agent is not eligible for the bonus. If you select E11 and click the Insert Function button next to the formula bar, you will see that the original VLOOKUP formula appears in the Value box (first argument) in the IFERROR formula. As illustrated in </a:t>
            </a:r>
            <a:r>
              <a:rPr lang="en-US" sz="2400" dirty="0" smtClean="0"/>
              <a:t>the figure shown on the next slide, that </a:t>
            </a:r>
            <a:r>
              <a:rPr lang="en-US" sz="2400" dirty="0"/>
              <a:t>argument returned a #N/A error. The </a:t>
            </a:r>
            <a:r>
              <a:rPr lang="en-US" sz="2400" dirty="0" err="1"/>
              <a:t>Value_if_error</a:t>
            </a:r>
            <a:r>
              <a:rPr lang="en-US" sz="2400" dirty="0"/>
              <a:t> box contains the text to replace the error message</a:t>
            </a:r>
            <a:r>
              <a:rPr lang="en-US" sz="2400" dirty="0" smtClean="0"/>
              <a:t>.</a:t>
            </a:r>
            <a:endParaRPr lang="en-US" sz="2400" dirty="0"/>
          </a:p>
        </p:txBody>
      </p:sp>
    </p:spTree>
    <p:extLst>
      <p:ext uri="{BB962C8B-B14F-4D97-AF65-F5344CB8AC3E}">
        <p14:creationId xmlns:p14="http://schemas.microsoft.com/office/powerpoint/2010/main" val="1104288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a:t>Using SUMIF</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a:t>Table 9-1 explains the meaning of each argument in the SUMIF syntax. </a:t>
            </a:r>
            <a:endParaRPr lang="en-US" sz="2400" dirty="0" smtClean="0"/>
          </a:p>
          <a:p>
            <a:r>
              <a:rPr lang="en-US" sz="2400" dirty="0" smtClean="0"/>
              <a:t>Note </a:t>
            </a:r>
            <a:r>
              <a:rPr lang="en-US" sz="2400" dirty="0"/>
              <a:t>that if you omit </a:t>
            </a:r>
            <a:r>
              <a:rPr lang="en-US" sz="2400" dirty="0" err="1"/>
              <a:t>Sum_range</a:t>
            </a:r>
            <a:r>
              <a:rPr lang="en-US" sz="2400" dirty="0"/>
              <a:t> from the formula, as you </a:t>
            </a:r>
            <a:r>
              <a:rPr lang="en-US" sz="2400" dirty="0" smtClean="0"/>
              <a:t>will do in </a:t>
            </a:r>
            <a:r>
              <a:rPr lang="en-US" sz="2400" dirty="0"/>
              <a:t>the first calculation in the </a:t>
            </a:r>
            <a:r>
              <a:rPr lang="en-US" sz="2400" dirty="0" smtClean="0"/>
              <a:t>following exercise</a:t>
            </a:r>
            <a:r>
              <a:rPr lang="en-US" sz="2400" dirty="0"/>
              <a:t>, Excel evaluates and adds the cells in the range if they match the criterion.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4149080"/>
            <a:ext cx="7896746" cy="1985315"/>
          </a:xfrm>
          <a:prstGeom prst="rect">
            <a:avLst/>
          </a:prstGeom>
        </p:spPr>
      </p:pic>
    </p:spTree>
    <p:extLst>
      <p:ext uri="{BB962C8B-B14F-4D97-AF65-F5344CB8AC3E}">
        <p14:creationId xmlns:p14="http://schemas.microsoft.com/office/powerpoint/2010/main" val="40590111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Use IFERROR</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5"/>
            </a:pPr>
            <a:endParaRPr lang="en-US" sz="2400" b="1" dirty="0" smtClean="0"/>
          </a:p>
          <a:p>
            <a:pPr marL="457200" indent="-457200">
              <a:buFont typeface="+mj-lt"/>
              <a:buAutoNum type="arabicPeriod" startAt="5"/>
            </a:pPr>
            <a:endParaRPr lang="en-US" sz="2400" b="1" dirty="0"/>
          </a:p>
          <a:p>
            <a:pPr marL="457200" indent="-457200">
              <a:buFont typeface="+mj-lt"/>
              <a:buAutoNum type="arabicPeriod" startAt="5"/>
            </a:pPr>
            <a:endParaRPr lang="en-US" sz="2400" b="1" dirty="0" smtClean="0"/>
          </a:p>
          <a:p>
            <a:pPr marL="457200" indent="-457200">
              <a:buFont typeface="+mj-lt"/>
              <a:buAutoNum type="arabicPeriod" startAt="5"/>
            </a:pPr>
            <a:endParaRPr lang="en-US" sz="2400" b="1" dirty="0"/>
          </a:p>
          <a:p>
            <a:pPr marL="457200" indent="-457200">
              <a:buFont typeface="+mj-lt"/>
              <a:buAutoNum type="arabicPeriod" startAt="5"/>
            </a:pPr>
            <a:endParaRPr lang="en-US" sz="2400" b="1" dirty="0" smtClean="0"/>
          </a:p>
          <a:p>
            <a:pPr marL="457200" indent="-457200">
              <a:buFont typeface="+mj-lt"/>
              <a:buAutoNum type="arabicPeriod" startAt="5"/>
            </a:pPr>
            <a:endParaRPr lang="en-US" sz="2400" b="1" dirty="0"/>
          </a:p>
          <a:p>
            <a:pPr marL="457200" indent="-457200">
              <a:buFont typeface="+mj-lt"/>
              <a:buAutoNum type="arabicPeriod" startAt="5"/>
            </a:pPr>
            <a:endParaRPr lang="en-US" sz="2400" b="1" dirty="0" smtClean="0"/>
          </a:p>
          <a:p>
            <a:pPr marL="457200" indent="-457200">
              <a:buFont typeface="+mj-lt"/>
              <a:buAutoNum type="arabicPeriod" startAt="5"/>
            </a:pPr>
            <a:endParaRPr lang="en-US" sz="2400" b="1" dirty="0"/>
          </a:p>
          <a:p>
            <a:pPr marL="457200" indent="-457200">
              <a:buFont typeface="+mj-lt"/>
              <a:buAutoNum type="arabicPeriod" startAt="5"/>
            </a:pPr>
            <a:endParaRPr lang="en-US" sz="2400" b="1" dirty="0" smtClean="0"/>
          </a:p>
          <a:p>
            <a:pPr marL="457200" indent="-457200">
              <a:buFont typeface="+mj-lt"/>
              <a:buAutoNum type="arabicPeriod" startAt="5"/>
            </a:pPr>
            <a:r>
              <a:rPr lang="en-US" sz="2400" b="1" dirty="0" smtClean="0"/>
              <a:t>SAVE</a:t>
            </a:r>
            <a:r>
              <a:rPr lang="en-US" sz="2400" dirty="0" smtClean="0"/>
              <a:t> </a:t>
            </a:r>
            <a:r>
              <a:rPr lang="en-US" sz="2400" dirty="0"/>
              <a:t>the workbook.</a:t>
            </a:r>
          </a:p>
          <a:p>
            <a:r>
              <a:rPr lang="en-US" sz="2400" b="1" dirty="0"/>
              <a:t>LEAVE</a:t>
            </a:r>
            <a:r>
              <a:rPr lang="en-US" sz="2400" dirty="0"/>
              <a:t> the workbook open to use in the next exercise.</a:t>
            </a:r>
          </a:p>
          <a:p>
            <a:pPr marL="457200" indent="-457200">
              <a:buFont typeface="+mj-lt"/>
              <a:buAutoNum type="arabicPeriod" startAt="4"/>
            </a:pPr>
            <a:endParaRPr 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6" y="1700808"/>
            <a:ext cx="5909497" cy="3926756"/>
          </a:xfrm>
          <a:prstGeom prst="rect">
            <a:avLst/>
          </a:prstGeom>
        </p:spPr>
      </p:pic>
    </p:spTree>
    <p:extLst>
      <p:ext uri="{BB962C8B-B14F-4D97-AF65-F5344CB8AC3E}">
        <p14:creationId xmlns:p14="http://schemas.microsoft.com/office/powerpoint/2010/main" val="10815325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Using Formulas to Format Text</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You </a:t>
            </a:r>
            <a:r>
              <a:rPr lang="en-US" sz="2400" dirty="0"/>
              <a:t>may be familiar with Microsoft Word’s Convert Text command that enables you to change the capitalization of text. </a:t>
            </a:r>
            <a:endParaRPr lang="en-US" sz="2400" dirty="0" smtClean="0"/>
          </a:p>
          <a:p>
            <a:r>
              <a:rPr lang="en-US" sz="2400" dirty="0" smtClean="0"/>
              <a:t>Similarly</a:t>
            </a:r>
            <a:r>
              <a:rPr lang="en-US" sz="2400" dirty="0"/>
              <a:t>, in Excel, you can use PROPER, UPPER, and LOWER formulas to capitalize the first letter in a text string or to convert uppercase to lowercase or vice versa.</a:t>
            </a:r>
          </a:p>
          <a:p>
            <a:endParaRPr lang="en-US" sz="2400" dirty="0"/>
          </a:p>
        </p:txBody>
      </p:sp>
    </p:spTree>
    <p:extLst>
      <p:ext uri="{BB962C8B-B14F-4D97-AF65-F5344CB8AC3E}">
        <p14:creationId xmlns:p14="http://schemas.microsoft.com/office/powerpoint/2010/main" val="32695161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Using PROPER</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The </a:t>
            </a:r>
            <a:r>
              <a:rPr lang="en-US" sz="2400" dirty="0"/>
              <a:t>PROPER function capitalizes the first letter in a text string and any other letters in text that follow any character other than a letter. </a:t>
            </a:r>
            <a:endParaRPr lang="en-US" sz="2400" dirty="0" smtClean="0"/>
          </a:p>
          <a:p>
            <a:r>
              <a:rPr lang="en-US" sz="2400" dirty="0" smtClean="0"/>
              <a:t>All </a:t>
            </a:r>
            <a:r>
              <a:rPr lang="en-US" sz="2400" dirty="0"/>
              <a:t>other letters are converted to lowercase. In the PROPER(text) syntax, </a:t>
            </a:r>
            <a:r>
              <a:rPr lang="en-US" sz="2400" i="1" dirty="0"/>
              <a:t>text</a:t>
            </a:r>
            <a:r>
              <a:rPr lang="en-US" sz="2400" dirty="0"/>
              <a:t> can be text enclosed in quotation marks, a formula that returns text, or a reference to a cell containing the text you want to capitalize. </a:t>
            </a:r>
            <a:endParaRPr lang="en-US" sz="2400" dirty="0" smtClean="0"/>
          </a:p>
          <a:p>
            <a:r>
              <a:rPr lang="en-US" sz="2400" dirty="0" smtClean="0"/>
              <a:t>In the following </a:t>
            </a:r>
            <a:r>
              <a:rPr lang="en-US" sz="2400" dirty="0"/>
              <a:t>exercise, you will use PROPER to change uppercase or lowercase text to title case text.</a:t>
            </a:r>
          </a:p>
          <a:p>
            <a:endParaRPr lang="en-US" sz="2400" dirty="0"/>
          </a:p>
        </p:txBody>
      </p:sp>
    </p:spTree>
    <p:extLst>
      <p:ext uri="{BB962C8B-B14F-4D97-AF65-F5344CB8AC3E}">
        <p14:creationId xmlns:p14="http://schemas.microsoft.com/office/powerpoint/2010/main" val="26573210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Use PROPER</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a:t>
            </a:r>
            <a:r>
              <a:rPr lang="en-US" sz="2400" dirty="0"/>
              <a:t>the workbook from the previous exercise.</a:t>
            </a:r>
          </a:p>
          <a:p>
            <a:pPr marL="457200" indent="-457200">
              <a:buFont typeface="+mj-lt"/>
              <a:buAutoNum type="arabicPeriod"/>
            </a:pPr>
            <a:r>
              <a:rPr lang="en-US" sz="2400" dirty="0" smtClean="0"/>
              <a:t>Click </a:t>
            </a:r>
            <a:r>
              <a:rPr lang="en-US" sz="2400" dirty="0"/>
              <a:t>the Perfor</a:t>
            </a:r>
            <a:r>
              <a:rPr lang="en-US" sz="2400" b="1" dirty="0"/>
              <a:t>m</a:t>
            </a:r>
            <a:r>
              <a:rPr lang="en-US" sz="2400" dirty="0"/>
              <a:t>ance worksheet tab. Select </a:t>
            </a:r>
            <a:r>
              <a:rPr lang="en-US" sz="2400" b="1" dirty="0"/>
              <a:t>A17</a:t>
            </a:r>
            <a:r>
              <a:rPr lang="en-US" sz="2400" dirty="0"/>
              <a:t> and click </a:t>
            </a:r>
            <a:r>
              <a:rPr lang="en-US" sz="2400" b="1" dirty="0"/>
              <a:t>Text</a:t>
            </a:r>
            <a:r>
              <a:rPr lang="en-US" sz="2400" dirty="0"/>
              <a:t> in the Function Library group on the Formulas tab.</a:t>
            </a:r>
          </a:p>
          <a:p>
            <a:pPr marL="457200" indent="-457200">
              <a:buFont typeface="+mj-lt"/>
              <a:buAutoNum type="arabicPeriod"/>
            </a:pPr>
            <a:r>
              <a:rPr lang="en-US" sz="2400" dirty="0" smtClean="0"/>
              <a:t>Scroll </a:t>
            </a:r>
            <a:r>
              <a:rPr lang="en-US" sz="2400" dirty="0"/>
              <a:t>down the list and click </a:t>
            </a:r>
            <a:r>
              <a:rPr lang="en-US" sz="2400" b="1" dirty="0"/>
              <a:t>PROPER</a:t>
            </a:r>
            <a:r>
              <a:rPr lang="en-US" sz="2400" dirty="0"/>
              <a:t>. The </a:t>
            </a:r>
            <a:r>
              <a:rPr lang="en-US" sz="2400" i="1" dirty="0"/>
              <a:t>Function Arguments</a:t>
            </a:r>
            <a:r>
              <a:rPr lang="en-US" sz="2400" dirty="0"/>
              <a:t> dialog box opens.</a:t>
            </a:r>
          </a:p>
          <a:p>
            <a:pPr marL="457200" indent="-457200">
              <a:buFont typeface="+mj-lt"/>
              <a:buAutoNum type="arabicPeriod"/>
            </a:pPr>
            <a:r>
              <a:rPr lang="en-US" sz="2400" dirty="0" smtClean="0"/>
              <a:t>Select </a:t>
            </a:r>
            <a:r>
              <a:rPr lang="en-US" sz="2400" b="1" dirty="0"/>
              <a:t>A16</a:t>
            </a:r>
            <a:r>
              <a:rPr lang="en-US" sz="2400" dirty="0"/>
              <a:t> and click </a:t>
            </a:r>
            <a:r>
              <a:rPr lang="en-US" sz="2400" b="1" dirty="0"/>
              <a:t>OK</a:t>
            </a:r>
            <a:r>
              <a:rPr lang="en-US" sz="2400" dirty="0"/>
              <a:t>. The uppercase text in A16 is entered in A17 in title case. </a:t>
            </a:r>
            <a:endParaRPr lang="en-US" sz="2400" dirty="0" smtClean="0"/>
          </a:p>
          <a:p>
            <a:r>
              <a:rPr lang="en-US" sz="2400" dirty="0" smtClean="0"/>
              <a:t>Note </a:t>
            </a:r>
            <a:r>
              <a:rPr lang="en-US" sz="2400" dirty="0"/>
              <a:t>that all the text in the cell changes to proper case except for the S at the end of the word </a:t>
            </a:r>
            <a:r>
              <a:rPr lang="en-US" sz="2400" dirty="0" err="1"/>
              <a:t>Fabrikam’S</a:t>
            </a:r>
            <a:r>
              <a:rPr lang="en-US" sz="2400" dirty="0"/>
              <a:t>. Do not panic—you will address this in another step. (See </a:t>
            </a:r>
            <a:r>
              <a:rPr lang="en-US" sz="2400" dirty="0" smtClean="0"/>
              <a:t>the figure on the next slide.)</a:t>
            </a:r>
            <a:endParaRPr lang="en-US" sz="2400" dirty="0"/>
          </a:p>
        </p:txBody>
      </p:sp>
    </p:spTree>
    <p:extLst>
      <p:ext uri="{BB962C8B-B14F-4D97-AF65-F5344CB8AC3E}">
        <p14:creationId xmlns:p14="http://schemas.microsoft.com/office/powerpoint/2010/main" val="34821025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Use PROPER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1628800"/>
            <a:ext cx="4874189" cy="4824536"/>
          </a:xfrm>
          <a:prstGeom prst="rect">
            <a:avLst/>
          </a:prstGeom>
        </p:spPr>
      </p:pic>
    </p:spTree>
    <p:extLst>
      <p:ext uri="{BB962C8B-B14F-4D97-AF65-F5344CB8AC3E}">
        <p14:creationId xmlns:p14="http://schemas.microsoft.com/office/powerpoint/2010/main" val="12231356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Use PROPER</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4"/>
            </a:pPr>
            <a:r>
              <a:rPr lang="en-US" sz="2400" dirty="0" smtClean="0"/>
              <a:t>With </a:t>
            </a:r>
            <a:r>
              <a:rPr lang="en-US" sz="2400" dirty="0"/>
              <a:t>A17 still selected, click </a:t>
            </a:r>
            <a:r>
              <a:rPr lang="en-US" sz="2400" b="1" dirty="0"/>
              <a:t>Copy </a:t>
            </a:r>
            <a:r>
              <a:rPr lang="en-US" sz="2400" dirty="0"/>
              <a:t>in the Clipboard group on the Home tab. </a:t>
            </a:r>
          </a:p>
          <a:p>
            <a:pPr marL="457200" indent="-457200">
              <a:buFont typeface="+mj-lt"/>
              <a:buAutoNum type="arabicPeriod" startAt="5"/>
            </a:pPr>
            <a:r>
              <a:rPr lang="en-US" sz="2400" dirty="0" smtClean="0"/>
              <a:t>Select </a:t>
            </a:r>
            <a:r>
              <a:rPr lang="en-US" sz="2400" b="1" dirty="0"/>
              <a:t>A14 </a:t>
            </a:r>
            <a:r>
              <a:rPr lang="en-US" sz="2400" dirty="0"/>
              <a:t>and click the arrow under Paste in the Clipboard group.</a:t>
            </a:r>
          </a:p>
          <a:p>
            <a:pPr marL="457200" indent="-457200">
              <a:buFont typeface="+mj-lt"/>
              <a:buAutoNum type="arabicPeriod" startAt="5"/>
            </a:pPr>
            <a:r>
              <a:rPr lang="en-US" sz="2400" dirty="0" smtClean="0"/>
              <a:t>Click </a:t>
            </a:r>
            <a:r>
              <a:rPr lang="en-US" sz="2400" b="1" dirty="0"/>
              <a:t>Paste Values</a:t>
            </a:r>
            <a:r>
              <a:rPr lang="en-US" sz="2400" dirty="0"/>
              <a:t>, then click </a:t>
            </a:r>
            <a:r>
              <a:rPr lang="en-US" sz="2400" b="1" dirty="0"/>
              <a:t>Values</a:t>
            </a:r>
            <a:r>
              <a:rPr lang="en-US" sz="2400" dirty="0" smtClean="0"/>
              <a:t>.         The </a:t>
            </a:r>
            <a:r>
              <a:rPr lang="en-US" sz="2400" dirty="0"/>
              <a:t>text appears in A14. Click A14 and change the letters following the apostrophes to lowercase text.</a:t>
            </a:r>
          </a:p>
          <a:p>
            <a:pPr marL="457200" indent="-457200">
              <a:buFont typeface="+mj-lt"/>
              <a:buAutoNum type="arabicPeriod" startAt="5"/>
            </a:pPr>
            <a:r>
              <a:rPr lang="en-US" sz="2400" dirty="0" smtClean="0"/>
              <a:t>Select </a:t>
            </a:r>
            <a:r>
              <a:rPr lang="en-US" sz="2400" b="1" dirty="0"/>
              <a:t>A16:A17</a:t>
            </a:r>
            <a:r>
              <a:rPr lang="en-US" sz="2400" dirty="0"/>
              <a:t> and press </a:t>
            </a:r>
            <a:r>
              <a:rPr lang="en-US" sz="2400" b="1" dirty="0"/>
              <a:t>Delete</a:t>
            </a:r>
            <a:r>
              <a:rPr lang="en-US" sz="2400" dirty="0"/>
              <a:t>. The duplicate lines of text are removed.</a:t>
            </a:r>
          </a:p>
          <a:p>
            <a:pPr marL="457200" indent="-457200">
              <a:buFont typeface="+mj-lt"/>
              <a:buAutoNum type="arabicPeriod" startAt="5"/>
            </a:pPr>
            <a:r>
              <a:rPr lang="en-US" sz="2400" b="1" dirty="0" smtClean="0"/>
              <a:t>SAVE</a:t>
            </a:r>
            <a:r>
              <a:rPr lang="en-US" sz="2400" dirty="0" smtClean="0"/>
              <a:t> </a:t>
            </a:r>
            <a:r>
              <a:rPr lang="en-US" sz="2400" dirty="0"/>
              <a:t>the workbook.</a:t>
            </a:r>
          </a:p>
          <a:p>
            <a:r>
              <a:rPr lang="en-US" sz="2400" b="1" dirty="0"/>
              <a:t>LEAVE</a:t>
            </a:r>
            <a:r>
              <a:rPr lang="en-US" sz="2400" dirty="0"/>
              <a:t> the workbook open to use in the next exercise.</a:t>
            </a:r>
          </a:p>
          <a:p>
            <a:endParaRPr lang="en-US" sz="2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136" y="3140968"/>
            <a:ext cx="504056" cy="553839"/>
          </a:xfrm>
          <a:prstGeom prst="rect">
            <a:avLst/>
          </a:prstGeom>
        </p:spPr>
      </p:pic>
    </p:spTree>
    <p:extLst>
      <p:ext uri="{BB962C8B-B14F-4D97-AF65-F5344CB8AC3E}">
        <p14:creationId xmlns:p14="http://schemas.microsoft.com/office/powerpoint/2010/main" val="25233730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Using UPPER</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The </a:t>
            </a:r>
            <a:r>
              <a:rPr lang="en-US" sz="2400" dirty="0"/>
              <a:t>UPPER function allows you to convert text to uppercase (all capital letters). </a:t>
            </a:r>
            <a:endParaRPr lang="en-US" sz="2400" dirty="0" smtClean="0"/>
          </a:p>
          <a:p>
            <a:r>
              <a:rPr lang="en-US" sz="2400" dirty="0" smtClean="0"/>
              <a:t>The </a:t>
            </a:r>
            <a:r>
              <a:rPr lang="en-US" sz="2400" dirty="0"/>
              <a:t>syntax is UPPER(text), with text referring to the text you want converted to uppercase. </a:t>
            </a:r>
            <a:endParaRPr lang="en-US" sz="2400" dirty="0" smtClean="0"/>
          </a:p>
          <a:p>
            <a:r>
              <a:rPr lang="en-US" sz="2400" dirty="0" smtClean="0"/>
              <a:t>Text </a:t>
            </a:r>
            <a:r>
              <a:rPr lang="en-US" sz="2400" dirty="0"/>
              <a:t>can be a reference or a text string. Converting capitalization in text is a two-step process. </a:t>
            </a:r>
            <a:endParaRPr lang="en-US" sz="2400" dirty="0" smtClean="0"/>
          </a:p>
          <a:p>
            <a:r>
              <a:rPr lang="en-US" sz="2400" dirty="0" smtClean="0"/>
              <a:t>You </a:t>
            </a:r>
            <a:r>
              <a:rPr lang="en-US" sz="2400" dirty="0"/>
              <a:t>cannot enter the formula in the text’s present location, so after the text has been converted, you must cut and paste the text to the desired location. </a:t>
            </a:r>
            <a:endParaRPr lang="en-US" sz="2400" dirty="0" smtClean="0"/>
          </a:p>
          <a:p>
            <a:r>
              <a:rPr lang="en-US" sz="2400" dirty="0" smtClean="0"/>
              <a:t>The </a:t>
            </a:r>
            <a:r>
              <a:rPr lang="en-US" sz="2400" dirty="0"/>
              <a:t>Paste Values command pastes the contents without the formula so that you can remove the duplicate data.</a:t>
            </a:r>
          </a:p>
        </p:txBody>
      </p:sp>
    </p:spTree>
    <p:extLst>
      <p:ext uri="{BB962C8B-B14F-4D97-AF65-F5344CB8AC3E}">
        <p14:creationId xmlns:p14="http://schemas.microsoft.com/office/powerpoint/2010/main" val="256195380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Use UPPER</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a:t>
            </a:r>
            <a:r>
              <a:rPr lang="en-US" sz="2400" dirty="0"/>
              <a:t>the workbook you saved in the previous exercise.</a:t>
            </a:r>
          </a:p>
          <a:p>
            <a:pPr marL="457200" indent="-457200">
              <a:buFont typeface="+mj-lt"/>
              <a:buAutoNum type="arabicPeriod"/>
            </a:pPr>
            <a:r>
              <a:rPr lang="en-US" sz="2400" dirty="0" smtClean="0"/>
              <a:t>With </a:t>
            </a:r>
            <a:r>
              <a:rPr lang="en-US" sz="2400" dirty="0"/>
              <a:t>the Performance worksheet still active from the previous exercise, select </a:t>
            </a:r>
            <a:r>
              <a:rPr lang="en-US" sz="2400" b="1" dirty="0"/>
              <a:t>A13</a:t>
            </a:r>
            <a:r>
              <a:rPr lang="en-US" sz="2400" dirty="0"/>
              <a:t> and click </a:t>
            </a:r>
            <a:r>
              <a:rPr lang="en-US" sz="2400" b="1" dirty="0"/>
              <a:t>Text</a:t>
            </a:r>
            <a:r>
              <a:rPr lang="en-US" sz="2400" dirty="0"/>
              <a:t> in the Function Library group.</a:t>
            </a:r>
          </a:p>
          <a:p>
            <a:pPr marL="457200" indent="-457200">
              <a:buFont typeface="+mj-lt"/>
              <a:buAutoNum type="arabicPeriod"/>
            </a:pPr>
            <a:r>
              <a:rPr lang="en-US" sz="2400" dirty="0" smtClean="0"/>
              <a:t>Scroll </a:t>
            </a:r>
            <a:r>
              <a:rPr lang="en-US" sz="2400" dirty="0"/>
              <a:t>down the list of functions, if necessary, and select </a:t>
            </a:r>
            <a:r>
              <a:rPr lang="en-US" sz="2400" b="1" dirty="0"/>
              <a:t>UPPER</a:t>
            </a:r>
            <a:r>
              <a:rPr lang="en-US" sz="2400" dirty="0"/>
              <a:t>. The </a:t>
            </a:r>
            <a:r>
              <a:rPr lang="en-US" sz="2400" i="1" dirty="0"/>
              <a:t>Function Arguments</a:t>
            </a:r>
            <a:r>
              <a:rPr lang="en-US" sz="2400" dirty="0"/>
              <a:t> dialog box opens.</a:t>
            </a:r>
          </a:p>
          <a:p>
            <a:pPr marL="457200" indent="-457200">
              <a:buFont typeface="+mj-lt"/>
              <a:buAutoNum type="arabicPeriod"/>
            </a:pPr>
            <a:r>
              <a:rPr lang="en-US" sz="2400" dirty="0" smtClean="0"/>
              <a:t>Select </a:t>
            </a:r>
            <a:r>
              <a:rPr lang="en-US" sz="2400" b="1" dirty="0"/>
              <a:t>A14</a:t>
            </a:r>
            <a:r>
              <a:rPr lang="en-US" sz="2400" dirty="0"/>
              <a:t> as the text to convert and click </a:t>
            </a:r>
            <a:r>
              <a:rPr lang="en-US" sz="2400" b="1" dirty="0"/>
              <a:t>OK</a:t>
            </a:r>
            <a:r>
              <a:rPr lang="en-US" sz="2400" dirty="0"/>
              <a:t>. The text from A14 is entered in A13 in uppercase letters.</a:t>
            </a:r>
          </a:p>
          <a:p>
            <a:pPr marL="457200" indent="-457200">
              <a:buFont typeface="+mj-lt"/>
              <a:buAutoNum type="arabicPeriod"/>
            </a:pPr>
            <a:r>
              <a:rPr lang="en-US" sz="2400" dirty="0" smtClean="0"/>
              <a:t>Click </a:t>
            </a:r>
            <a:r>
              <a:rPr lang="en-US" sz="2400" dirty="0"/>
              <a:t>the </a:t>
            </a:r>
            <a:r>
              <a:rPr lang="en-US" sz="2400" b="1" dirty="0"/>
              <a:t>Home</a:t>
            </a:r>
            <a:r>
              <a:rPr lang="en-US" sz="2400" dirty="0"/>
              <a:t> tab. Select </a:t>
            </a:r>
            <a:r>
              <a:rPr lang="en-US" sz="2400" b="1" dirty="0"/>
              <a:t>A13</a:t>
            </a:r>
            <a:r>
              <a:rPr lang="en-US" sz="2400" dirty="0"/>
              <a:t> and click </a:t>
            </a:r>
            <a:r>
              <a:rPr lang="en-US" sz="2400" b="1" dirty="0"/>
              <a:t>Copy</a:t>
            </a:r>
            <a:r>
              <a:rPr lang="en-US" sz="2400" dirty="0"/>
              <a:t> in the Clipboard group.</a:t>
            </a:r>
          </a:p>
          <a:p>
            <a:pPr marL="457200" indent="-457200">
              <a:buFont typeface="+mj-lt"/>
              <a:buAutoNum type="arabicPeriod"/>
            </a:pPr>
            <a:r>
              <a:rPr lang="en-US" sz="2400" dirty="0" smtClean="0"/>
              <a:t>With </a:t>
            </a:r>
            <a:r>
              <a:rPr lang="en-US" sz="2400" dirty="0"/>
              <a:t>A13 still selected, click the </a:t>
            </a:r>
            <a:r>
              <a:rPr lang="en-US" sz="2400" b="1" dirty="0"/>
              <a:t>arrow</a:t>
            </a:r>
            <a:r>
              <a:rPr lang="en-US" sz="2400" dirty="0"/>
              <a:t> under Paste. Click </a:t>
            </a:r>
            <a:r>
              <a:rPr lang="en-US" sz="2400" b="1" dirty="0"/>
              <a:t>Paste Values</a:t>
            </a:r>
            <a:r>
              <a:rPr lang="en-US" sz="2400" dirty="0"/>
              <a:t> and click </a:t>
            </a:r>
            <a:r>
              <a:rPr lang="en-US" sz="2400" b="1" dirty="0"/>
              <a:t>Values</a:t>
            </a:r>
            <a:r>
              <a:rPr lang="en-US" sz="2400" dirty="0" smtClean="0"/>
              <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6021288"/>
            <a:ext cx="393212" cy="432048"/>
          </a:xfrm>
          <a:prstGeom prst="rect">
            <a:avLst/>
          </a:prstGeom>
        </p:spPr>
      </p:pic>
    </p:spTree>
    <p:extLst>
      <p:ext uri="{BB962C8B-B14F-4D97-AF65-F5344CB8AC3E}">
        <p14:creationId xmlns:p14="http://schemas.microsoft.com/office/powerpoint/2010/main" val="1585607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Use UPPER</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With </a:t>
            </a:r>
            <a:r>
              <a:rPr lang="en-US" sz="2400" dirty="0"/>
              <a:t>this action, you replaced the UPPER function in A13 with the actual result (value) of the function.</a:t>
            </a:r>
          </a:p>
          <a:p>
            <a:pPr marL="457200" indent="-457200">
              <a:buFont typeface="+mj-lt"/>
              <a:buAutoNum type="arabicPeriod" startAt="6"/>
            </a:pPr>
            <a:r>
              <a:rPr lang="en-US" sz="2400" dirty="0" smtClean="0"/>
              <a:t>Select </a:t>
            </a:r>
            <a:r>
              <a:rPr lang="en-US" sz="2400" b="1" dirty="0"/>
              <a:t>A14</a:t>
            </a:r>
            <a:r>
              <a:rPr lang="en-US" sz="2400" dirty="0"/>
              <a:t> and press </a:t>
            </a:r>
            <a:r>
              <a:rPr lang="en-US" sz="2400" b="1" dirty="0"/>
              <a:t>Delete</a:t>
            </a:r>
            <a:r>
              <a:rPr lang="en-US" sz="2400" dirty="0"/>
              <a:t>. </a:t>
            </a:r>
            <a:r>
              <a:rPr lang="en-US" sz="2400" b="1" dirty="0"/>
              <a:t>SAVE </a:t>
            </a:r>
            <a:r>
              <a:rPr lang="en-US" sz="2400" dirty="0"/>
              <a:t>the workbook.</a:t>
            </a:r>
          </a:p>
          <a:p>
            <a:r>
              <a:rPr lang="en-US" sz="2400" b="1" dirty="0"/>
              <a:t>LEAVE</a:t>
            </a:r>
            <a:r>
              <a:rPr lang="en-US" sz="2400" dirty="0"/>
              <a:t> the workbook open to use in the next exercise.</a:t>
            </a:r>
          </a:p>
          <a:p>
            <a:endParaRPr lang="en-US" sz="2400" dirty="0"/>
          </a:p>
        </p:txBody>
      </p:sp>
    </p:spTree>
    <p:extLst>
      <p:ext uri="{BB962C8B-B14F-4D97-AF65-F5344CB8AC3E}">
        <p14:creationId xmlns:p14="http://schemas.microsoft.com/office/powerpoint/2010/main" val="5574052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Using LOWER</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The </a:t>
            </a:r>
            <a:r>
              <a:rPr lang="en-US" sz="2400" dirty="0"/>
              <a:t>LOWER function converts all uppercase letters in a text string to lowercase. </a:t>
            </a:r>
            <a:endParaRPr lang="en-US" sz="2400" dirty="0" smtClean="0"/>
          </a:p>
          <a:p>
            <a:r>
              <a:rPr lang="en-US" sz="2400" dirty="0" smtClean="0"/>
              <a:t>LOWER </a:t>
            </a:r>
            <a:r>
              <a:rPr lang="en-US" sz="2400" dirty="0"/>
              <a:t>does not change characters in text that are not letters. </a:t>
            </a:r>
            <a:endParaRPr lang="en-US" sz="2400" dirty="0" smtClean="0"/>
          </a:p>
          <a:p>
            <a:r>
              <a:rPr lang="en-US" sz="2400" dirty="0" smtClean="0"/>
              <a:t>You </a:t>
            </a:r>
            <a:r>
              <a:rPr lang="en-US" sz="2400" dirty="0"/>
              <a:t>will use the LOWER formula in the following exercise to apply lowercase text.</a:t>
            </a:r>
          </a:p>
          <a:p>
            <a:endParaRPr lang="en-US" sz="2400" dirty="0"/>
          </a:p>
        </p:txBody>
      </p:sp>
    </p:spTree>
    <p:extLst>
      <p:ext uri="{BB962C8B-B14F-4D97-AF65-F5344CB8AC3E}">
        <p14:creationId xmlns:p14="http://schemas.microsoft.com/office/powerpoint/2010/main" val="894741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dirty="0" smtClean="0">
                <a:ea typeface="+mj-ea"/>
                <a:cs typeface="+mj-cs"/>
              </a:rPr>
              <a:t>Step-by-Step: Use SUMIF</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a:t>Before you begin these steps, </a:t>
            </a:r>
            <a:r>
              <a:rPr lang="en-US" sz="2400" b="1" dirty="0"/>
              <a:t>LAUNCH</a:t>
            </a:r>
            <a:r>
              <a:rPr lang="en-US" sz="2400" dirty="0"/>
              <a:t> Microsoft Excel</a:t>
            </a:r>
            <a:r>
              <a:rPr lang="en-US" sz="2400" dirty="0" smtClean="0"/>
              <a:t>.</a:t>
            </a:r>
            <a:endParaRPr lang="en-US" sz="2400" dirty="0"/>
          </a:p>
          <a:p>
            <a:pPr marL="457200" lvl="0" indent="-457200">
              <a:buFont typeface="+mj-lt"/>
              <a:buAutoNum type="arabicPeriod"/>
            </a:pPr>
            <a:r>
              <a:rPr lang="en-US" sz="2400" b="1" dirty="0"/>
              <a:t>OPEN</a:t>
            </a:r>
            <a:r>
              <a:rPr lang="en-US" sz="2400" dirty="0"/>
              <a:t> the </a:t>
            </a:r>
            <a:r>
              <a:rPr lang="en-US" sz="2400" b="1" i="1" dirty="0" err="1"/>
              <a:t>Fabrikam</a:t>
            </a:r>
            <a:r>
              <a:rPr lang="en-US" sz="2400" b="1" i="1" dirty="0"/>
              <a:t> Sales</a:t>
            </a:r>
            <a:r>
              <a:rPr lang="en-US" sz="2400" dirty="0"/>
              <a:t> file for this lesson.</a:t>
            </a:r>
          </a:p>
          <a:p>
            <a:pPr marL="457200" indent="-457200">
              <a:buFont typeface="+mj-lt"/>
              <a:buAutoNum type="arabicPeriod"/>
            </a:pPr>
            <a:r>
              <a:rPr lang="en-US" sz="2400" dirty="0" smtClean="0"/>
              <a:t>Select </a:t>
            </a:r>
            <a:r>
              <a:rPr lang="en-US" sz="2400" dirty="0"/>
              <a:t>cell A20 and key Sum of sales over $200,000. Press </a:t>
            </a:r>
            <a:r>
              <a:rPr lang="en-US" sz="2400" b="1" dirty="0"/>
              <a:t>Enter</a:t>
            </a:r>
            <a:r>
              <a:rPr lang="en-US" sz="2400" dirty="0"/>
              <a:t>. If necessary, select A20 and click Wrap Text in the Alignment group on the Home tab. You have now formatted the cell to wrap the text that will be keyed.</a:t>
            </a:r>
          </a:p>
          <a:p>
            <a:pPr marL="457200" indent="-457200">
              <a:buFont typeface="+mj-lt"/>
              <a:buAutoNum type="arabicPeriod"/>
            </a:pPr>
            <a:r>
              <a:rPr lang="en-US" sz="2400" dirty="0" smtClean="0"/>
              <a:t>Select </a:t>
            </a:r>
            <a:r>
              <a:rPr lang="en-US" sz="2400" dirty="0"/>
              <a:t>C20. Click the Formulas tab and in the Function Library group, click Insert Function. The </a:t>
            </a:r>
            <a:r>
              <a:rPr lang="en-US" sz="2400" i="1" dirty="0"/>
              <a:t>Insert Function</a:t>
            </a:r>
            <a:r>
              <a:rPr lang="en-US" sz="2400" dirty="0"/>
              <a:t> dialog box opens. Within the dialog box, key SUMIF in the </a:t>
            </a:r>
            <a:r>
              <a:rPr lang="en-US" sz="2400" i="1" dirty="0"/>
              <a:t>Search for function</a:t>
            </a:r>
            <a:r>
              <a:rPr lang="en-US" sz="2400" dirty="0"/>
              <a:t> text box and click Go. The SUMIF function will appear at the top of the function list and will be selected by default in the </a:t>
            </a:r>
            <a:r>
              <a:rPr lang="en-US" sz="2400" i="1" dirty="0"/>
              <a:t>Select a Function</a:t>
            </a:r>
            <a:r>
              <a:rPr lang="en-US" sz="2400" dirty="0"/>
              <a:t> </a:t>
            </a:r>
            <a:r>
              <a:rPr lang="en-US" sz="2400" dirty="0" smtClean="0"/>
              <a:t>window.</a:t>
            </a:r>
            <a:endParaRPr lang="en-US" sz="2400" dirty="0"/>
          </a:p>
        </p:txBody>
      </p:sp>
    </p:spTree>
    <p:extLst>
      <p:ext uri="{BB962C8B-B14F-4D97-AF65-F5344CB8AC3E}">
        <p14:creationId xmlns:p14="http://schemas.microsoft.com/office/powerpoint/2010/main" val="211999437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Use LOWER</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a:t>
            </a:r>
            <a:r>
              <a:rPr lang="en-US" sz="2400" dirty="0"/>
              <a:t>the workbook from the previous exercise.</a:t>
            </a:r>
          </a:p>
          <a:p>
            <a:pPr marL="457200" indent="-457200">
              <a:buFont typeface="+mj-lt"/>
              <a:buAutoNum type="arabicPeriod"/>
            </a:pPr>
            <a:r>
              <a:rPr lang="en-US" sz="2400" dirty="0" smtClean="0"/>
              <a:t>Click </a:t>
            </a:r>
            <a:r>
              <a:rPr lang="en-US" sz="2400" dirty="0"/>
              <a:t>the </a:t>
            </a:r>
            <a:r>
              <a:rPr lang="en-US" sz="2400" b="1" dirty="0"/>
              <a:t>Annual</a:t>
            </a:r>
            <a:r>
              <a:rPr lang="en-US" sz="2400" dirty="0"/>
              <a:t> </a:t>
            </a:r>
            <a:r>
              <a:rPr lang="en-US" sz="2400" b="1" dirty="0"/>
              <a:t>Sales</a:t>
            </a:r>
            <a:r>
              <a:rPr lang="en-US" sz="2400" dirty="0"/>
              <a:t> worksheet tab. Select </a:t>
            </a:r>
            <a:r>
              <a:rPr lang="en-US" sz="2400" b="1" dirty="0"/>
              <a:t>B20</a:t>
            </a:r>
            <a:r>
              <a:rPr lang="en-US" sz="2400" dirty="0"/>
              <a:t> and click </a:t>
            </a:r>
            <a:r>
              <a:rPr lang="en-US" sz="2400" b="1" dirty="0"/>
              <a:t>Text</a:t>
            </a:r>
            <a:r>
              <a:rPr lang="en-US" sz="2400" dirty="0"/>
              <a:t> in the Function Library group.</a:t>
            </a:r>
          </a:p>
          <a:p>
            <a:pPr marL="457200" indent="-457200">
              <a:buFont typeface="+mj-lt"/>
              <a:buAutoNum type="arabicPeriod"/>
            </a:pPr>
            <a:r>
              <a:rPr lang="en-US" sz="2400" dirty="0" smtClean="0"/>
              <a:t>Scroll </a:t>
            </a:r>
            <a:r>
              <a:rPr lang="en-US" sz="2400" dirty="0"/>
              <a:t>down the list of functions to select the </a:t>
            </a:r>
            <a:r>
              <a:rPr lang="en-US" sz="2400" b="1" dirty="0"/>
              <a:t>LOWER</a:t>
            </a:r>
            <a:r>
              <a:rPr lang="en-US" sz="2400" dirty="0"/>
              <a:t> formula.</a:t>
            </a:r>
          </a:p>
          <a:p>
            <a:pPr marL="457200" indent="-457200">
              <a:buFont typeface="+mj-lt"/>
              <a:buAutoNum type="arabicPeriod"/>
            </a:pPr>
            <a:r>
              <a:rPr lang="en-US" sz="2400" dirty="0" smtClean="0"/>
              <a:t>Select </a:t>
            </a:r>
            <a:r>
              <a:rPr lang="en-US" sz="2400" b="1" dirty="0"/>
              <a:t>B19</a:t>
            </a:r>
            <a:r>
              <a:rPr lang="en-US" sz="2400" dirty="0"/>
              <a:t> as the text to convert and click </a:t>
            </a:r>
            <a:r>
              <a:rPr lang="en-US" sz="2400" b="1" dirty="0"/>
              <a:t>OK</a:t>
            </a:r>
            <a:r>
              <a:rPr lang="en-US" sz="2400" dirty="0"/>
              <a:t>. The text from B19 is converted to lowercase, and it is displayed in B20 below the original uppercase text in B19. Your workbook should resemble </a:t>
            </a:r>
            <a:r>
              <a:rPr lang="en-US" sz="2400" dirty="0" smtClean="0"/>
              <a:t>the workbook shown on the next slide.</a:t>
            </a:r>
            <a:endParaRPr lang="en-US" sz="2400" dirty="0"/>
          </a:p>
        </p:txBody>
      </p:sp>
    </p:spTree>
    <p:extLst>
      <p:ext uri="{BB962C8B-B14F-4D97-AF65-F5344CB8AC3E}">
        <p14:creationId xmlns:p14="http://schemas.microsoft.com/office/powerpoint/2010/main" val="224808885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Use LOWER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6" y="1628800"/>
            <a:ext cx="5117182" cy="4618337"/>
          </a:xfrm>
          <a:prstGeom prst="rect">
            <a:avLst/>
          </a:prstGeom>
        </p:spPr>
      </p:pic>
    </p:spTree>
    <p:extLst>
      <p:ext uri="{BB962C8B-B14F-4D97-AF65-F5344CB8AC3E}">
        <p14:creationId xmlns:p14="http://schemas.microsoft.com/office/powerpoint/2010/main" val="46233136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dirty="0" smtClean="0">
                <a:ea typeface="+mj-ea"/>
                <a:cs typeface="+mj-cs"/>
              </a:rPr>
              <a:t>Step-by-Step: Use LOWER</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4"/>
            </a:pPr>
            <a:r>
              <a:rPr lang="en-US" sz="2400" b="1" dirty="0" smtClean="0"/>
              <a:t>SAVE</a:t>
            </a:r>
            <a:r>
              <a:rPr lang="en-US" sz="2400" dirty="0" smtClean="0"/>
              <a:t> </a:t>
            </a:r>
            <a:r>
              <a:rPr lang="en-US" sz="2400" dirty="0"/>
              <a:t>the workbook.</a:t>
            </a:r>
          </a:p>
          <a:p>
            <a:r>
              <a:rPr lang="en-US" sz="2400" b="1" dirty="0"/>
              <a:t>LEAVE</a:t>
            </a:r>
            <a:r>
              <a:rPr lang="en-US" sz="2400" dirty="0"/>
              <a:t> the workbook open to use in the next exercise.</a:t>
            </a:r>
          </a:p>
          <a:p>
            <a:endParaRPr lang="en-US" sz="2400" dirty="0"/>
          </a:p>
          <a:p>
            <a:endParaRPr lang="en-US" sz="2400" dirty="0"/>
          </a:p>
        </p:txBody>
      </p:sp>
    </p:spTree>
    <p:extLst>
      <p:ext uri="{BB962C8B-B14F-4D97-AF65-F5344CB8AC3E}">
        <p14:creationId xmlns:p14="http://schemas.microsoft.com/office/powerpoint/2010/main" val="354245818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Using SUBSTITUTE</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Excel’s </a:t>
            </a:r>
            <a:r>
              <a:rPr lang="en-US" sz="2400" dirty="0"/>
              <a:t>SUBSTITUTE function is especially useful when you need to edit data and you want to substitute new text for existing text in a text string. </a:t>
            </a:r>
            <a:endParaRPr lang="en-US" sz="2400" dirty="0" smtClean="0"/>
          </a:p>
          <a:p>
            <a:r>
              <a:rPr lang="en-US" sz="2400" dirty="0" smtClean="0"/>
              <a:t>Use </a:t>
            </a:r>
            <a:r>
              <a:rPr lang="en-US" sz="2400" dirty="0"/>
              <a:t>SUBSTITUTE when you want to replace specific text in a text string; use REPLACE when you want to replace any text that occurs in a specific location in a text string, such as when a name change occurs.</a:t>
            </a:r>
          </a:p>
          <a:p>
            <a:endParaRPr lang="en-US" sz="2400" dirty="0"/>
          </a:p>
        </p:txBody>
      </p:sp>
    </p:spTree>
    <p:extLst>
      <p:ext uri="{BB962C8B-B14F-4D97-AF65-F5344CB8AC3E}">
        <p14:creationId xmlns:p14="http://schemas.microsoft.com/office/powerpoint/2010/main" val="336183759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Use SUBSTITUTE</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a:t>
            </a:r>
            <a:r>
              <a:rPr lang="en-US" sz="2400" dirty="0"/>
              <a:t>the workbook from the previous exercise.</a:t>
            </a:r>
          </a:p>
          <a:p>
            <a:pPr marL="457200" indent="-457200">
              <a:buFont typeface="+mj-lt"/>
              <a:buAutoNum type="arabicPeriod"/>
            </a:pPr>
            <a:r>
              <a:rPr lang="en-US" sz="2400" dirty="0" smtClean="0"/>
              <a:t>Click </a:t>
            </a:r>
            <a:r>
              <a:rPr lang="en-US" sz="2400" dirty="0"/>
              <a:t>the </a:t>
            </a:r>
            <a:r>
              <a:rPr lang="en-US" sz="2400" b="1" dirty="0"/>
              <a:t>Annual Sales </a:t>
            </a:r>
            <a:r>
              <a:rPr lang="en-US" sz="2400" dirty="0"/>
              <a:t>worksheet tab if necessary. Select </a:t>
            </a:r>
            <a:r>
              <a:rPr lang="en-US" sz="2400" b="1" dirty="0"/>
              <a:t>B22</a:t>
            </a:r>
            <a:r>
              <a:rPr lang="en-US" sz="2400" dirty="0"/>
              <a:t>, click </a:t>
            </a:r>
            <a:r>
              <a:rPr lang="en-US" sz="2400" b="1" dirty="0"/>
              <a:t>Text </a:t>
            </a:r>
            <a:r>
              <a:rPr lang="en-US" sz="2400" dirty="0"/>
              <a:t>in the Function Library, and click </a:t>
            </a:r>
            <a:r>
              <a:rPr lang="en-US" sz="2400" b="1" dirty="0"/>
              <a:t>SUBSTITUTE</a:t>
            </a:r>
            <a:r>
              <a:rPr lang="en-US" sz="2400" dirty="0"/>
              <a:t>; the </a:t>
            </a:r>
            <a:r>
              <a:rPr lang="en-US" sz="2400" i="1" dirty="0"/>
              <a:t>Functions Arguments</a:t>
            </a:r>
            <a:r>
              <a:rPr lang="en-US" sz="2400" dirty="0"/>
              <a:t> dialog box opens.</a:t>
            </a:r>
          </a:p>
          <a:p>
            <a:pPr marL="457200" indent="-457200">
              <a:buFont typeface="+mj-lt"/>
              <a:buAutoNum type="arabicPeriod"/>
            </a:pPr>
            <a:r>
              <a:rPr lang="en-US" sz="2400" dirty="0" smtClean="0"/>
              <a:t>Select </a:t>
            </a:r>
            <a:r>
              <a:rPr lang="en-US" sz="2400" b="1" dirty="0"/>
              <a:t>B18 </a:t>
            </a:r>
            <a:r>
              <a:rPr lang="en-US" sz="2400" dirty="0"/>
              <a:t>in the Text box.</a:t>
            </a:r>
          </a:p>
          <a:p>
            <a:pPr marL="457200" indent="-457200">
              <a:buFont typeface="+mj-lt"/>
              <a:buAutoNum type="arabicPeriod"/>
            </a:pPr>
            <a:r>
              <a:rPr lang="en-US" sz="2400" dirty="0" smtClean="0"/>
              <a:t>Key </a:t>
            </a:r>
            <a:r>
              <a:rPr lang="en-US" sz="2400" b="1" dirty="0"/>
              <a:t>3</a:t>
            </a:r>
            <a:r>
              <a:rPr lang="en-US" sz="2400" dirty="0"/>
              <a:t> in the </a:t>
            </a:r>
            <a:r>
              <a:rPr lang="en-US" sz="2400" dirty="0" err="1"/>
              <a:t>Old_text</a:t>
            </a:r>
            <a:r>
              <a:rPr lang="en-US" sz="2400" dirty="0"/>
              <a:t> box. This is the text you want to replace.</a:t>
            </a:r>
          </a:p>
          <a:p>
            <a:pPr marL="457200" indent="-457200">
              <a:buFont typeface="+mj-lt"/>
              <a:buAutoNum type="arabicPeriod"/>
            </a:pPr>
            <a:r>
              <a:rPr lang="en-US" sz="2400" dirty="0" smtClean="0"/>
              <a:t>Key </a:t>
            </a:r>
            <a:r>
              <a:rPr lang="en-US" sz="2400" b="1" dirty="0"/>
              <a:t>5</a:t>
            </a:r>
            <a:r>
              <a:rPr lang="en-US" sz="2400" dirty="0"/>
              <a:t> in the </a:t>
            </a:r>
            <a:r>
              <a:rPr lang="en-US" sz="2400" dirty="0" err="1"/>
              <a:t>New_text</a:t>
            </a:r>
            <a:r>
              <a:rPr lang="en-US" sz="2400" dirty="0"/>
              <a:t> box.</a:t>
            </a:r>
          </a:p>
          <a:p>
            <a:pPr marL="457200" indent="-457200">
              <a:buFont typeface="+mj-lt"/>
              <a:buAutoNum type="arabicPeriod"/>
            </a:pPr>
            <a:r>
              <a:rPr lang="en-US" sz="2400" dirty="0" smtClean="0"/>
              <a:t>Key </a:t>
            </a:r>
            <a:r>
              <a:rPr lang="en-US" sz="2400" b="1" dirty="0"/>
              <a:t>1</a:t>
            </a:r>
            <a:r>
              <a:rPr lang="en-US" sz="2400" dirty="0"/>
              <a:t> in the </a:t>
            </a:r>
            <a:r>
              <a:rPr lang="en-US" sz="2400" dirty="0" err="1"/>
              <a:t>Instance_num</a:t>
            </a:r>
            <a:r>
              <a:rPr lang="en-US" sz="2400" dirty="0"/>
              <a:t> box (the Function Arguments settings are explained in Figure 9-16). Click OK.</a:t>
            </a:r>
          </a:p>
          <a:p>
            <a:pPr marL="457200" indent="-457200">
              <a:buFont typeface="+mj-lt"/>
              <a:buAutoNum type="arabicPeriod"/>
            </a:pPr>
            <a:r>
              <a:rPr lang="en-US" sz="2400" b="1" dirty="0" smtClean="0"/>
              <a:t>SAVE</a:t>
            </a:r>
            <a:r>
              <a:rPr lang="en-US" sz="2400" dirty="0" smtClean="0"/>
              <a:t> </a:t>
            </a:r>
            <a:r>
              <a:rPr lang="en-US" sz="2400" dirty="0"/>
              <a:t>the workbook.</a:t>
            </a:r>
          </a:p>
          <a:p>
            <a:r>
              <a:rPr lang="en-US" sz="2200" b="1" dirty="0"/>
              <a:t>LEAVE</a:t>
            </a:r>
            <a:r>
              <a:rPr lang="en-US" sz="2200" dirty="0"/>
              <a:t> the workbook open to use in the next exercise.</a:t>
            </a:r>
          </a:p>
          <a:p>
            <a:endParaRPr lang="en-US" sz="2400" dirty="0"/>
          </a:p>
        </p:txBody>
      </p:sp>
    </p:spTree>
    <p:extLst>
      <p:ext uri="{BB962C8B-B14F-4D97-AF65-F5344CB8AC3E}">
        <p14:creationId xmlns:p14="http://schemas.microsoft.com/office/powerpoint/2010/main" val="12259482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Use SUBSTITUTE</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The figure below shows the </a:t>
            </a:r>
            <a:r>
              <a:rPr lang="en-US" sz="2400" dirty="0"/>
              <a:t>function arguments that result in changing 3% to 5% in the new text. The number 3 occurs three </a:t>
            </a:r>
            <a:r>
              <a:rPr lang="en-US" sz="2400" dirty="0" smtClean="0"/>
              <a:t/>
            </a:r>
            <a:br>
              <a:rPr lang="en-US" sz="2400" dirty="0" smtClean="0"/>
            </a:br>
            <a:r>
              <a:rPr lang="en-US" sz="2400" dirty="0" smtClean="0"/>
              <a:t>times </a:t>
            </a:r>
            <a:r>
              <a:rPr lang="en-US" sz="2400" dirty="0"/>
              <a:t>in </a:t>
            </a:r>
            <a:r>
              <a:rPr lang="en-US" sz="2400" dirty="0" smtClean="0"/>
              <a:t/>
            </a:r>
            <a:br>
              <a:rPr lang="en-US" sz="2400" dirty="0" smtClean="0"/>
            </a:br>
            <a:r>
              <a:rPr lang="en-US" sz="2400" dirty="0" smtClean="0"/>
              <a:t>the </a:t>
            </a:r>
            <a:br>
              <a:rPr lang="en-US" sz="2400" dirty="0" smtClean="0"/>
            </a:br>
            <a:r>
              <a:rPr lang="en-US" sz="2400" dirty="0" smtClean="0"/>
              <a:t>original </a:t>
            </a:r>
            <a:br>
              <a:rPr lang="en-US" sz="2400" dirty="0" smtClean="0"/>
            </a:br>
            <a:r>
              <a:rPr lang="en-US" sz="2400" dirty="0" smtClean="0"/>
              <a:t>text</a:t>
            </a:r>
            <a:r>
              <a:rPr lang="en-US" sz="2400" dirty="0"/>
              <a:t>. </a:t>
            </a:r>
            <a:r>
              <a:rPr lang="en-US" sz="2400" dirty="0" smtClean="0"/>
              <a:t>The</a:t>
            </a:r>
            <a:br>
              <a:rPr lang="en-US" sz="2400" dirty="0" smtClean="0"/>
            </a:br>
            <a:r>
              <a:rPr lang="en-US" sz="2400" dirty="0" smtClean="0"/>
              <a:t>last </a:t>
            </a:r>
            <a:br>
              <a:rPr lang="en-US" sz="2400" dirty="0" smtClean="0"/>
            </a:br>
            <a:r>
              <a:rPr lang="en-US" sz="2400" dirty="0" smtClean="0"/>
              <a:t>function </a:t>
            </a:r>
            <a:br>
              <a:rPr lang="en-US" sz="2400" dirty="0" smtClean="0"/>
            </a:br>
            <a:r>
              <a:rPr lang="en-US" sz="2400" dirty="0" smtClean="0"/>
              <a:t>argument</a:t>
            </a:r>
            <a:br>
              <a:rPr lang="en-US" sz="2400" dirty="0" smtClean="0"/>
            </a:br>
            <a:r>
              <a:rPr lang="en-US" sz="2400" dirty="0" smtClean="0"/>
              <a:t>indicates </a:t>
            </a:r>
            <a:br>
              <a:rPr lang="en-US" sz="2400" dirty="0" smtClean="0"/>
            </a:br>
            <a:r>
              <a:rPr lang="en-US" sz="2400" dirty="0" smtClean="0"/>
              <a:t>which </a:t>
            </a:r>
            <a:br>
              <a:rPr lang="en-US" sz="2400" dirty="0" smtClean="0"/>
            </a:br>
            <a:r>
              <a:rPr lang="en-US" sz="2400" dirty="0" smtClean="0"/>
              <a:t>occurrence </a:t>
            </a:r>
            <a:r>
              <a:rPr lang="en-US" sz="2400" dirty="0"/>
              <a:t>should be replaced.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736" y="2492896"/>
            <a:ext cx="6423895" cy="3597381"/>
          </a:xfrm>
          <a:prstGeom prst="rect">
            <a:avLst/>
          </a:prstGeom>
        </p:spPr>
      </p:pic>
    </p:spTree>
    <p:extLst>
      <p:ext uri="{BB962C8B-B14F-4D97-AF65-F5344CB8AC3E}">
        <p14:creationId xmlns:p14="http://schemas.microsoft.com/office/powerpoint/2010/main" val="368296790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Converting Text to Columns</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You </a:t>
            </a:r>
            <a:r>
              <a:rPr lang="en-US" sz="2400" dirty="0"/>
              <a:t>can use the Convert Text to Columns Wizard to separate simple cell content, such as first names and last names, into different columns. </a:t>
            </a:r>
            <a:endParaRPr lang="en-US" sz="2400" dirty="0" smtClean="0"/>
          </a:p>
          <a:p>
            <a:r>
              <a:rPr lang="en-US" sz="2400" dirty="0" smtClean="0"/>
              <a:t>Depending </a:t>
            </a:r>
            <a:r>
              <a:rPr lang="en-US" sz="2400" dirty="0"/>
              <a:t>on how your data is organized, you can split the cell contents based on a delimiter (divider or separator), such as a space or a comma, or based on a specific column break location within your data. </a:t>
            </a:r>
            <a:endParaRPr lang="en-US" sz="2400" dirty="0" smtClean="0"/>
          </a:p>
          <a:p>
            <a:r>
              <a:rPr lang="en-US" sz="2400" dirty="0" smtClean="0"/>
              <a:t>In </a:t>
            </a:r>
            <a:r>
              <a:rPr lang="en-US" sz="2400" dirty="0"/>
              <a:t>the following exercise, you will convert the data in column A to two columns.</a:t>
            </a:r>
          </a:p>
          <a:p>
            <a:endParaRPr lang="en-US" sz="2400" dirty="0"/>
          </a:p>
        </p:txBody>
      </p:sp>
    </p:spTree>
    <p:extLst>
      <p:ext uri="{BB962C8B-B14F-4D97-AF65-F5344CB8AC3E}">
        <p14:creationId xmlns:p14="http://schemas.microsoft.com/office/powerpoint/2010/main" val="264214563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Convert Text to Columns</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a:t>
            </a:r>
            <a:r>
              <a:rPr lang="en-US" sz="2400" dirty="0"/>
              <a:t>the workbook from the previous exercise.</a:t>
            </a:r>
          </a:p>
          <a:p>
            <a:pPr marL="457200" indent="-457200">
              <a:buFont typeface="+mj-lt"/>
              <a:buAutoNum type="arabicPeriod"/>
            </a:pPr>
            <a:r>
              <a:rPr lang="en-US" sz="2400" dirty="0" smtClean="0"/>
              <a:t>Click </a:t>
            </a:r>
            <a:r>
              <a:rPr lang="en-US" sz="2400" dirty="0"/>
              <a:t>the </a:t>
            </a:r>
            <a:r>
              <a:rPr lang="en-US" sz="2400" b="1" dirty="0"/>
              <a:t>Performance</a:t>
            </a:r>
            <a:r>
              <a:rPr lang="en-US" sz="2400" dirty="0"/>
              <a:t> worksheet tab. Select any cell in column B. Right-click to open the shortcut menu. Click </a:t>
            </a:r>
            <a:r>
              <a:rPr lang="en-US" sz="2400" b="1" dirty="0"/>
              <a:t>Insert</a:t>
            </a:r>
            <a:r>
              <a:rPr lang="en-US" sz="2400" dirty="0"/>
              <a:t> and click </a:t>
            </a:r>
            <a:r>
              <a:rPr lang="en-US" sz="2400" b="1" dirty="0"/>
              <a:t>Entire</a:t>
            </a:r>
            <a:r>
              <a:rPr lang="en-US" sz="2400" dirty="0"/>
              <a:t> </a:t>
            </a:r>
            <a:r>
              <a:rPr lang="en-US" sz="2400" b="1" dirty="0"/>
              <a:t>Column</a:t>
            </a:r>
            <a:r>
              <a:rPr lang="en-US" sz="2400" dirty="0"/>
              <a:t>. Click </a:t>
            </a:r>
            <a:r>
              <a:rPr lang="en-US" sz="2400" b="1" dirty="0"/>
              <a:t>OK</a:t>
            </a:r>
            <a:r>
              <a:rPr lang="en-US" sz="2400" dirty="0"/>
              <a:t>.</a:t>
            </a:r>
          </a:p>
          <a:p>
            <a:pPr marL="457200" indent="-457200">
              <a:buFont typeface="+mj-lt"/>
              <a:buAutoNum type="arabicPeriod"/>
            </a:pPr>
            <a:r>
              <a:rPr lang="en-US" sz="2400" dirty="0" smtClean="0"/>
              <a:t>Select </a:t>
            </a:r>
            <a:r>
              <a:rPr lang="en-US" sz="2400" b="1" dirty="0"/>
              <a:t>A5:A11</a:t>
            </a:r>
            <a:r>
              <a:rPr lang="en-US" sz="2400" dirty="0"/>
              <a:t>. Click the </a:t>
            </a:r>
            <a:r>
              <a:rPr lang="en-US" sz="2400" b="1" dirty="0"/>
              <a:t>Data</a:t>
            </a:r>
            <a:r>
              <a:rPr lang="en-US" sz="2400" dirty="0"/>
              <a:t> tab and click </a:t>
            </a:r>
            <a:r>
              <a:rPr lang="en-US" sz="2400" b="1" dirty="0"/>
              <a:t>Text</a:t>
            </a:r>
            <a:r>
              <a:rPr lang="en-US" sz="2400" dirty="0"/>
              <a:t> </a:t>
            </a:r>
            <a:r>
              <a:rPr lang="en-US" sz="2400" b="1" dirty="0"/>
              <a:t>to</a:t>
            </a:r>
            <a:r>
              <a:rPr lang="en-US" sz="2400" dirty="0"/>
              <a:t> </a:t>
            </a:r>
            <a:r>
              <a:rPr lang="en-US" sz="2400" b="1" dirty="0"/>
              <a:t>Columns</a:t>
            </a:r>
            <a:r>
              <a:rPr lang="en-US" sz="2400" dirty="0"/>
              <a:t> in the Data Tools group.</a:t>
            </a:r>
          </a:p>
          <a:p>
            <a:pPr marL="457200" indent="-457200">
              <a:buFont typeface="+mj-lt"/>
              <a:buAutoNum type="arabicPeriod"/>
            </a:pPr>
            <a:r>
              <a:rPr lang="en-US" sz="2400" dirty="0" smtClean="0"/>
              <a:t>The </a:t>
            </a:r>
            <a:r>
              <a:rPr lang="en-US" sz="2400" dirty="0"/>
              <a:t>Text Wizard opens with Delimited selected as the default because Excel recognized that the data in the selected range is separated by a comma. Click Next to move to the next step in the wizard.</a:t>
            </a:r>
          </a:p>
          <a:p>
            <a:pPr marL="457200" indent="-457200">
              <a:buFont typeface="+mj-lt"/>
              <a:buAutoNum type="arabicPeriod"/>
            </a:pPr>
            <a:r>
              <a:rPr lang="en-US" sz="2400" dirty="0" smtClean="0"/>
              <a:t>Select </a:t>
            </a:r>
            <a:r>
              <a:rPr lang="en-US" sz="2400" b="1" dirty="0"/>
              <a:t>Comma</a:t>
            </a:r>
            <a:r>
              <a:rPr lang="en-US" sz="2400" dirty="0"/>
              <a:t> as the delimiter. If other delimiters are checked, deselect them and click </a:t>
            </a:r>
            <a:r>
              <a:rPr lang="en-US" sz="2400" b="1" dirty="0"/>
              <a:t>Next</a:t>
            </a:r>
            <a:r>
              <a:rPr lang="en-US" sz="2400" dirty="0" smtClean="0"/>
              <a:t>.</a:t>
            </a:r>
            <a:endParaRPr lang="en-US" sz="2400" dirty="0"/>
          </a:p>
        </p:txBody>
      </p:sp>
    </p:spTree>
    <p:extLst>
      <p:ext uri="{BB962C8B-B14F-4D97-AF65-F5344CB8AC3E}">
        <p14:creationId xmlns:p14="http://schemas.microsoft.com/office/powerpoint/2010/main" val="393286537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Convert Text to Columns</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5"/>
            </a:pPr>
            <a:r>
              <a:rPr lang="en-US" sz="2400" dirty="0" smtClean="0"/>
              <a:t>Select </a:t>
            </a:r>
            <a:r>
              <a:rPr lang="en-US" sz="2400" b="1" dirty="0"/>
              <a:t>Text</a:t>
            </a:r>
            <a:r>
              <a:rPr lang="en-US" sz="2400" dirty="0"/>
              <a:t> as the Column data format and click </a:t>
            </a:r>
            <a:r>
              <a:rPr lang="en-US" sz="2400" b="1" dirty="0"/>
              <a:t>Finish</a:t>
            </a:r>
            <a:r>
              <a:rPr lang="en-US" sz="2400" dirty="0"/>
              <a:t>. A warning window opens to confirm you want to replace the contents of the destination cells. Click </a:t>
            </a:r>
            <a:r>
              <a:rPr lang="en-US" sz="2400" b="1" dirty="0"/>
              <a:t>OK</a:t>
            </a:r>
            <a:r>
              <a:rPr lang="en-US" sz="2400" dirty="0"/>
              <a:t>. The first names of the agents are moved to column B. (See </a:t>
            </a:r>
            <a:r>
              <a:rPr lang="en-US" sz="2400" dirty="0" smtClean="0"/>
              <a:t>the figure on the next slide.)</a:t>
            </a:r>
            <a:endParaRPr lang="en-US" sz="2400" dirty="0"/>
          </a:p>
          <a:p>
            <a:pPr marL="457200" indent="-457200">
              <a:buFont typeface="+mj-lt"/>
              <a:buAutoNum type="arabicPeriod" startAt="5"/>
            </a:pPr>
            <a:r>
              <a:rPr lang="en-US" sz="2400" dirty="0" smtClean="0"/>
              <a:t>Select </a:t>
            </a:r>
            <a:r>
              <a:rPr lang="en-US" sz="2400" b="1" dirty="0"/>
              <a:t>A4</a:t>
            </a:r>
            <a:r>
              <a:rPr lang="en-US" sz="2400" dirty="0"/>
              <a:t>, key </a:t>
            </a:r>
            <a:r>
              <a:rPr lang="en-US" sz="2400" b="1" dirty="0"/>
              <a:t>Last</a:t>
            </a:r>
            <a:r>
              <a:rPr lang="en-US" sz="2400" dirty="0"/>
              <a:t> </a:t>
            </a:r>
            <a:r>
              <a:rPr lang="en-US" sz="2400" b="1" dirty="0"/>
              <a:t>Name</a:t>
            </a:r>
            <a:r>
              <a:rPr lang="en-US" sz="2400" dirty="0"/>
              <a:t>, and press </a:t>
            </a:r>
            <a:r>
              <a:rPr lang="en-US" sz="2400" b="1" dirty="0"/>
              <a:t>Tab</a:t>
            </a:r>
            <a:r>
              <a:rPr lang="en-US" sz="2400" dirty="0"/>
              <a:t>.</a:t>
            </a:r>
          </a:p>
          <a:p>
            <a:pPr marL="457200" indent="-457200">
              <a:buFont typeface="+mj-lt"/>
              <a:buAutoNum type="arabicPeriod" startAt="5"/>
            </a:pPr>
            <a:r>
              <a:rPr lang="en-US" sz="2400" dirty="0" smtClean="0"/>
              <a:t>With </a:t>
            </a:r>
            <a:r>
              <a:rPr lang="en-US" sz="2400" b="1" dirty="0"/>
              <a:t>B4</a:t>
            </a:r>
            <a:r>
              <a:rPr lang="en-US" sz="2400" dirty="0"/>
              <a:t> selected, key </a:t>
            </a:r>
            <a:r>
              <a:rPr lang="en-US" sz="2400" b="1" dirty="0"/>
              <a:t>First</a:t>
            </a:r>
            <a:r>
              <a:rPr lang="en-US" sz="2400" dirty="0"/>
              <a:t> </a:t>
            </a:r>
            <a:r>
              <a:rPr lang="en-US" sz="2400" b="1" dirty="0"/>
              <a:t>Name</a:t>
            </a:r>
            <a:r>
              <a:rPr lang="en-US" sz="2400" dirty="0"/>
              <a:t> and press </a:t>
            </a:r>
            <a:r>
              <a:rPr lang="en-US" sz="2400" b="1" dirty="0"/>
              <a:t>Tab</a:t>
            </a:r>
            <a:r>
              <a:rPr lang="en-US" sz="2400" dirty="0"/>
              <a:t>.</a:t>
            </a:r>
          </a:p>
          <a:p>
            <a:pPr marL="457200" indent="-457200">
              <a:buFont typeface="+mj-lt"/>
              <a:buAutoNum type="arabicPeriod" startAt="5"/>
            </a:pPr>
            <a:r>
              <a:rPr lang="en-US" sz="2400" b="1" dirty="0" smtClean="0"/>
              <a:t>SAVE</a:t>
            </a:r>
            <a:r>
              <a:rPr lang="en-US" sz="2400" dirty="0" smtClean="0"/>
              <a:t> </a:t>
            </a:r>
            <a:r>
              <a:rPr lang="en-US" sz="2400" dirty="0"/>
              <a:t>the workbook with the same name. </a:t>
            </a:r>
            <a:r>
              <a:rPr lang="en-US" sz="2400" b="1" dirty="0"/>
              <a:t>CLOSE</a:t>
            </a:r>
            <a:r>
              <a:rPr lang="en-US" sz="2400" dirty="0"/>
              <a:t> the workbook.</a:t>
            </a:r>
          </a:p>
          <a:p>
            <a:r>
              <a:rPr lang="en-US" sz="2400" b="1" dirty="0"/>
              <a:t>CLOSE</a:t>
            </a:r>
            <a:r>
              <a:rPr lang="en-US" sz="2400" dirty="0"/>
              <a:t> Excel.</a:t>
            </a:r>
          </a:p>
          <a:p>
            <a:endParaRPr lang="en-US" sz="2400" dirty="0"/>
          </a:p>
        </p:txBody>
      </p:sp>
    </p:spTree>
    <p:extLst>
      <p:ext uri="{BB962C8B-B14F-4D97-AF65-F5344CB8AC3E}">
        <p14:creationId xmlns:p14="http://schemas.microsoft.com/office/powerpoint/2010/main" val="151321489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Convert Text to Columns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744" y="1556792"/>
            <a:ext cx="4536504" cy="4823338"/>
          </a:xfrm>
          <a:prstGeom prst="rect">
            <a:avLst/>
          </a:prstGeom>
        </p:spPr>
      </p:pic>
    </p:spTree>
    <p:extLst>
      <p:ext uri="{BB962C8B-B14F-4D97-AF65-F5344CB8AC3E}">
        <p14:creationId xmlns:p14="http://schemas.microsoft.com/office/powerpoint/2010/main" val="1303910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dirty="0" smtClean="0">
                <a:ea typeface="+mj-ea"/>
                <a:cs typeface="+mj-cs"/>
              </a:rPr>
              <a:t>Step-by-Step: Use SUMIF</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4"/>
            </a:pPr>
            <a:r>
              <a:rPr lang="en-US" sz="2400" dirty="0" smtClean="0"/>
              <a:t>Click </a:t>
            </a:r>
            <a:r>
              <a:rPr lang="en-US" sz="2400" dirty="0"/>
              <a:t>OK to close the Insert Function dialog box; the </a:t>
            </a:r>
            <a:r>
              <a:rPr lang="en-US" sz="2400" i="1" dirty="0"/>
              <a:t>Function Arguments</a:t>
            </a:r>
            <a:r>
              <a:rPr lang="en-US" sz="2400" dirty="0"/>
              <a:t> dialog box now opens automatically because you selected a formula. This dialog box allows you to edit the formula you selected.</a:t>
            </a:r>
          </a:p>
          <a:p>
            <a:pPr marL="457200" indent="-457200">
              <a:buFont typeface="+mj-lt"/>
              <a:buAutoNum type="arabicPeriod" startAt="4"/>
            </a:pPr>
            <a:r>
              <a:rPr lang="en-US" sz="2400" dirty="0" smtClean="0"/>
              <a:t>In </a:t>
            </a:r>
            <a:r>
              <a:rPr lang="en-US" sz="2400" dirty="0"/>
              <a:t>the Function Arguments dialog box, click the Collapse Dialog  </a:t>
            </a:r>
            <a:r>
              <a:rPr lang="en-US" sz="2400" dirty="0" smtClean="0"/>
              <a:t>      button </a:t>
            </a:r>
            <a:r>
              <a:rPr lang="en-US" sz="2400" dirty="0"/>
              <a:t>and select the cell range C5:C16. Press </a:t>
            </a:r>
            <a:r>
              <a:rPr lang="en-US" sz="2400" b="1" dirty="0"/>
              <a:t>Enter</a:t>
            </a:r>
            <a:r>
              <a:rPr lang="en-US" sz="2400" dirty="0"/>
              <a:t>. By doing this, you are applying the cell range that the formula will use in the calculation</a:t>
            </a:r>
            <a:r>
              <a:rPr lang="en-US" sz="2400" dirty="0" smtClean="0"/>
              <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3565816"/>
            <a:ext cx="429806" cy="408316"/>
          </a:xfrm>
          <a:prstGeom prst="rect">
            <a:avLst/>
          </a:prstGeom>
        </p:spPr>
      </p:pic>
    </p:spTree>
    <p:extLst>
      <p:ext uri="{BB962C8B-B14F-4D97-AF65-F5344CB8AC3E}">
        <p14:creationId xmlns:p14="http://schemas.microsoft.com/office/powerpoint/2010/main" val="279050088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Software Orientation</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Excel </a:t>
            </a:r>
            <a:r>
              <a:rPr lang="en-US" sz="2400" dirty="0"/>
              <a:t>provides several layers of security and protection that allow you to control who can access and change your Excel data. Commands on the Review tab </a:t>
            </a:r>
            <a:r>
              <a:rPr lang="en-US" sz="2400" dirty="0" smtClean="0"/>
              <a:t>(see figure on next slide) </a:t>
            </a:r>
            <a:r>
              <a:rPr lang="en-US" sz="2400" dirty="0"/>
              <a:t>enable you to protect an entire workbook file so that only authorized users can view or modify your data (the highest level of protection</a:t>
            </a:r>
            <a:r>
              <a:rPr lang="en-US" sz="2400" dirty="0" smtClean="0"/>
              <a:t>).</a:t>
            </a:r>
          </a:p>
          <a:p>
            <a:r>
              <a:rPr lang="en-US" sz="2400" dirty="0" smtClean="0"/>
              <a:t>You </a:t>
            </a:r>
            <a:r>
              <a:rPr lang="en-US" sz="2400" dirty="0"/>
              <a:t>can also protect certain worksheet or workbook elements to prevent users from accidentally or deliberately changing, moving, or deleting important data. </a:t>
            </a:r>
            <a:endParaRPr lang="en-US" sz="2400" dirty="0" smtClean="0"/>
          </a:p>
          <a:p>
            <a:r>
              <a:rPr lang="en-US" sz="2400" dirty="0" smtClean="0"/>
              <a:t>Data </a:t>
            </a:r>
            <a:r>
              <a:rPr lang="en-US" sz="2400" dirty="0"/>
              <a:t>protection is especially important when files are shared and edited by multiple users.</a:t>
            </a:r>
          </a:p>
          <a:p>
            <a:endParaRPr lang="en-US" sz="2400" dirty="0"/>
          </a:p>
        </p:txBody>
      </p:sp>
    </p:spTree>
    <p:extLst>
      <p:ext uri="{BB962C8B-B14F-4D97-AF65-F5344CB8AC3E}">
        <p14:creationId xmlns:p14="http://schemas.microsoft.com/office/powerpoint/2010/main" val="372916908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Software Orientation</a:t>
            </a:r>
          </a:p>
        </p:txBody>
      </p:sp>
      <p:sp>
        <p:nvSpPr>
          <p:cNvPr id="21506" name="Rectangle 3"/>
          <p:cNvSpPr>
            <a:spLocks noGrp="1" noChangeArrowheads="1"/>
          </p:cNvSpPr>
          <p:nvPr>
            <p:ph type="body" idx="1"/>
          </p:nvPr>
        </p:nvSpPr>
        <p:spPr>
          <a:xfrm>
            <a:off x="457200" y="1600200"/>
            <a:ext cx="8229600" cy="4876800"/>
          </a:xfrm>
        </p:spPr>
        <p:txBody>
          <a:bodyPr/>
          <a:lstStyle/>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r>
              <a:rPr lang="en-US" sz="2400" dirty="0" smtClean="0"/>
              <a:t>Use </a:t>
            </a:r>
            <a:r>
              <a:rPr lang="en-US" sz="2400" dirty="0"/>
              <a:t>this illustration as a reference throughout this lesson as you learn to share and edit files using Excel’s security and protection options</a:t>
            </a:r>
            <a:r>
              <a:rPr lang="en-US" sz="2400" dirty="0" smtClean="0"/>
              <a:t>.</a:t>
            </a:r>
            <a:endParaRPr 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700808"/>
            <a:ext cx="8071577" cy="2016224"/>
          </a:xfrm>
          <a:prstGeom prst="rect">
            <a:avLst/>
          </a:prstGeom>
        </p:spPr>
      </p:pic>
    </p:spTree>
    <p:extLst>
      <p:ext uri="{BB962C8B-B14F-4D97-AF65-F5344CB8AC3E}">
        <p14:creationId xmlns:p14="http://schemas.microsoft.com/office/powerpoint/2010/main" val="400934174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Securing Your Work Before Sharing It with Others</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A </a:t>
            </a:r>
            <a:r>
              <a:rPr lang="en-US" sz="2400" b="1" i="1" dirty="0"/>
              <a:t>password </a:t>
            </a:r>
            <a:r>
              <a:rPr lang="en-US" sz="2400" dirty="0"/>
              <a:t>is text that must be keyed before a user can access a workbook, worksheet, or worksheet elements</a:t>
            </a:r>
            <a:r>
              <a:rPr lang="en-US" sz="2400" dirty="0" smtClean="0"/>
              <a:t>.</a:t>
            </a:r>
          </a:p>
          <a:p>
            <a:r>
              <a:rPr lang="en-US" sz="2400" dirty="0" smtClean="0"/>
              <a:t>You </a:t>
            </a:r>
            <a:r>
              <a:rPr lang="en-US" sz="2400" dirty="0"/>
              <a:t>can secure an entire workbook by restricting who can open and/or use the workbook data and by requiring a password to view and/or save changes to the workbook</a:t>
            </a:r>
            <a:r>
              <a:rPr lang="en-US" sz="2400" dirty="0" smtClean="0"/>
              <a:t>.</a:t>
            </a:r>
          </a:p>
          <a:p>
            <a:r>
              <a:rPr lang="en-US" sz="2400" dirty="0" smtClean="0"/>
              <a:t>You </a:t>
            </a:r>
            <a:r>
              <a:rPr lang="en-US" sz="2400" dirty="0"/>
              <a:t>can also provide additional protection for certain worksheets or workbook elements with or without applying a password.</a:t>
            </a:r>
          </a:p>
          <a:p>
            <a:endParaRPr lang="en-US" sz="2400" dirty="0"/>
          </a:p>
        </p:txBody>
      </p:sp>
    </p:spTree>
    <p:extLst>
      <p:ext uri="{BB962C8B-B14F-4D97-AF65-F5344CB8AC3E}">
        <p14:creationId xmlns:p14="http://schemas.microsoft.com/office/powerpoint/2010/main" val="407883278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Protecting a Worksheet</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In </a:t>
            </a:r>
            <a:r>
              <a:rPr lang="en-US" sz="2400" dirty="0"/>
              <a:t>a work environment, workbooks are frequently used by more than one employee. </a:t>
            </a:r>
            <a:endParaRPr lang="en-US" sz="2400" dirty="0" smtClean="0"/>
          </a:p>
          <a:p>
            <a:r>
              <a:rPr lang="en-US" sz="2400" dirty="0" smtClean="0"/>
              <a:t>When </a:t>
            </a:r>
            <a:r>
              <a:rPr lang="en-US" sz="2400" dirty="0"/>
              <a:t>you create a worksheet that will be accessed by multiple users, you often need to protect it so that a user does not accidentally or intentionally change, move, or delete important data. In the next exercise, you will use the RAND and RANDBETWEEN formulas to create unique ID numbers. </a:t>
            </a:r>
          </a:p>
          <a:p>
            <a:r>
              <a:rPr lang="en-US" sz="2400" dirty="0"/>
              <a:t>Excel has two random number functions: RAND and RANDBETWEEN</a:t>
            </a:r>
            <a:r>
              <a:rPr lang="en-US" sz="2400" dirty="0" smtClean="0"/>
              <a:t>.</a:t>
            </a:r>
          </a:p>
        </p:txBody>
      </p:sp>
    </p:spTree>
    <p:extLst>
      <p:ext uri="{BB962C8B-B14F-4D97-AF65-F5344CB8AC3E}">
        <p14:creationId xmlns:p14="http://schemas.microsoft.com/office/powerpoint/2010/main" val="29791834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Protecting a Worksheet</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RAND </a:t>
            </a:r>
            <a:r>
              <a:rPr lang="en-US" sz="2400" dirty="0"/>
              <a:t>does not require function arguments, so you cannot specify the number of digits you want in the number returned by a RAND formula. </a:t>
            </a:r>
            <a:endParaRPr lang="en-US" sz="2400" dirty="0" smtClean="0"/>
          </a:p>
          <a:p>
            <a:r>
              <a:rPr lang="en-US" sz="2400" dirty="0" smtClean="0"/>
              <a:t>In </a:t>
            </a:r>
            <a:r>
              <a:rPr lang="en-US" sz="2400" dirty="0"/>
              <a:t>contrast, RANDBETWEEN allows you to determine the beginning and ending numbers.</a:t>
            </a:r>
          </a:p>
          <a:p>
            <a:endParaRPr lang="en-US" sz="2400" dirty="0"/>
          </a:p>
        </p:txBody>
      </p:sp>
    </p:spTree>
    <p:extLst>
      <p:ext uri="{BB962C8B-B14F-4D97-AF65-F5344CB8AC3E}">
        <p14:creationId xmlns:p14="http://schemas.microsoft.com/office/powerpoint/2010/main" val="237733501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Protect a Worksheet</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Before </a:t>
            </a:r>
            <a:r>
              <a:rPr lang="en-US" sz="2400" dirty="0"/>
              <a:t>you begin these steps, </a:t>
            </a:r>
            <a:r>
              <a:rPr lang="en-US" sz="2400" b="1" dirty="0"/>
              <a:t>LAUNCH</a:t>
            </a:r>
            <a:r>
              <a:rPr lang="en-US" sz="2400" dirty="0"/>
              <a:t> Microsoft Excel.</a:t>
            </a:r>
          </a:p>
          <a:p>
            <a:pPr marL="457200" lvl="0" indent="-457200">
              <a:buFont typeface="+mj-lt"/>
              <a:buAutoNum type="arabicPeriod"/>
            </a:pPr>
            <a:r>
              <a:rPr lang="en-US" sz="2400" b="1" dirty="0"/>
              <a:t>OPEN</a:t>
            </a:r>
            <a:r>
              <a:rPr lang="en-US" sz="2400" dirty="0"/>
              <a:t> </a:t>
            </a:r>
            <a:r>
              <a:rPr lang="en-US" sz="2400" b="1" i="1" dirty="0"/>
              <a:t>Employee Data</a:t>
            </a:r>
            <a:r>
              <a:rPr lang="en-US" sz="2400" dirty="0"/>
              <a:t> from the data files for this lesson.</a:t>
            </a:r>
          </a:p>
          <a:p>
            <a:pPr marL="457200" indent="-457200">
              <a:buFont typeface="+mj-lt"/>
              <a:buAutoNum type="arabicPeriod"/>
            </a:pPr>
            <a:r>
              <a:rPr lang="en-US" sz="2400" dirty="0" smtClean="0"/>
              <a:t>Select </a:t>
            </a:r>
            <a:r>
              <a:rPr lang="en-US" sz="2400" b="1" dirty="0"/>
              <a:t>G4</a:t>
            </a:r>
            <a:r>
              <a:rPr lang="en-US" sz="2400" dirty="0"/>
              <a:t> on the SSN worksheet. On the </a:t>
            </a:r>
            <a:r>
              <a:rPr lang="en-US" sz="2400" b="1" dirty="0"/>
              <a:t>Formulas</a:t>
            </a:r>
            <a:r>
              <a:rPr lang="en-US" sz="2400" dirty="0"/>
              <a:t> tab, click </a:t>
            </a:r>
            <a:r>
              <a:rPr lang="en-US" sz="2400" b="1" dirty="0"/>
              <a:t>Insert</a:t>
            </a:r>
            <a:r>
              <a:rPr lang="en-US" sz="2400" dirty="0"/>
              <a:t> </a:t>
            </a:r>
            <a:r>
              <a:rPr lang="en-US" sz="2400" b="1" dirty="0"/>
              <a:t>Function</a:t>
            </a:r>
            <a:r>
              <a:rPr lang="en-US" sz="2400" dirty="0"/>
              <a:t>. The </a:t>
            </a:r>
            <a:r>
              <a:rPr lang="en-US" sz="2400" i="1" dirty="0"/>
              <a:t>Insert Function</a:t>
            </a:r>
            <a:r>
              <a:rPr lang="en-US" sz="2400" dirty="0"/>
              <a:t> dialog box is displayed.</a:t>
            </a:r>
          </a:p>
          <a:p>
            <a:pPr marL="457200" indent="-457200">
              <a:buFont typeface="+mj-lt"/>
              <a:buAutoNum type="arabicPeriod"/>
            </a:pPr>
            <a:r>
              <a:rPr lang="en-US" sz="2400" dirty="0" smtClean="0"/>
              <a:t>Key </a:t>
            </a:r>
            <a:r>
              <a:rPr lang="en-US" sz="2400" b="1" dirty="0"/>
              <a:t>Rand</a:t>
            </a:r>
            <a:r>
              <a:rPr lang="en-US" sz="2400" dirty="0"/>
              <a:t> in the </a:t>
            </a:r>
            <a:r>
              <a:rPr lang="en-US" sz="2400" i="1" dirty="0"/>
              <a:t>Search for a </a:t>
            </a:r>
            <a:r>
              <a:rPr lang="en-US" sz="2400" i="1" dirty="0" smtClean="0"/>
              <a:t/>
            </a:r>
            <a:br>
              <a:rPr lang="en-US" sz="2400" i="1" dirty="0" smtClean="0"/>
            </a:br>
            <a:r>
              <a:rPr lang="en-US" sz="2400" i="1" dirty="0" smtClean="0"/>
              <a:t>function</a:t>
            </a:r>
            <a:r>
              <a:rPr lang="en-US" sz="2400" dirty="0" smtClean="0"/>
              <a:t> </a:t>
            </a:r>
            <a:r>
              <a:rPr lang="en-US" sz="2400" dirty="0"/>
              <a:t>box and click </a:t>
            </a:r>
            <a:r>
              <a:rPr lang="en-US" sz="2400" b="1" dirty="0"/>
              <a:t>Go</a:t>
            </a:r>
            <a:r>
              <a:rPr lang="en-US" sz="2400" dirty="0"/>
              <a:t>. As </a:t>
            </a:r>
            <a:r>
              <a:rPr lang="en-US" sz="2400" dirty="0" smtClean="0"/>
              <a:t/>
            </a:r>
            <a:br>
              <a:rPr lang="en-US" sz="2400" dirty="0" smtClean="0"/>
            </a:br>
            <a:r>
              <a:rPr lang="en-US" sz="2400" dirty="0" smtClean="0"/>
              <a:t>shown here, two </a:t>
            </a:r>
            <a:r>
              <a:rPr lang="en-US" sz="2400" dirty="0"/>
              <a:t>random </a:t>
            </a:r>
            <a:r>
              <a:rPr lang="en-US" sz="2400" dirty="0" smtClean="0"/>
              <a:t/>
            </a:r>
            <a:br>
              <a:rPr lang="en-US" sz="2400" dirty="0" smtClean="0"/>
            </a:br>
            <a:r>
              <a:rPr lang="en-US" sz="2400" dirty="0" smtClean="0"/>
              <a:t>number </a:t>
            </a:r>
            <a:r>
              <a:rPr lang="en-US" sz="2400" dirty="0"/>
              <a:t>functions are </a:t>
            </a:r>
            <a:r>
              <a:rPr lang="en-US" sz="2400" dirty="0" smtClean="0"/>
              <a:t/>
            </a:r>
            <a:br>
              <a:rPr lang="en-US" sz="2400" dirty="0" smtClean="0"/>
            </a:br>
            <a:r>
              <a:rPr lang="en-US" sz="2400" dirty="0" smtClean="0"/>
              <a:t>displayed </a:t>
            </a:r>
            <a:r>
              <a:rPr lang="en-US" sz="2400" dirty="0"/>
              <a:t>in the </a:t>
            </a:r>
            <a:r>
              <a:rPr lang="en-US" sz="2400" i="1" dirty="0"/>
              <a:t>Select a </a:t>
            </a:r>
            <a:r>
              <a:rPr lang="en-US" sz="2400" i="1" dirty="0" smtClean="0"/>
              <a:t/>
            </a:r>
            <a:br>
              <a:rPr lang="en-US" sz="2400" i="1" dirty="0" smtClean="0"/>
            </a:br>
            <a:r>
              <a:rPr lang="en-US" sz="2400" i="1" dirty="0" smtClean="0"/>
              <a:t>function</a:t>
            </a:r>
            <a:r>
              <a:rPr lang="en-US" sz="2400" dirty="0" smtClean="0"/>
              <a:t> </a:t>
            </a:r>
            <a:r>
              <a:rPr lang="en-US" sz="2400" dirty="0"/>
              <a:t>box.</a:t>
            </a:r>
          </a:p>
          <a:p>
            <a:endParaRPr 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3429000"/>
            <a:ext cx="3419684" cy="2952328"/>
          </a:xfrm>
          <a:prstGeom prst="rect">
            <a:avLst/>
          </a:prstGeom>
        </p:spPr>
      </p:pic>
    </p:spTree>
    <p:extLst>
      <p:ext uri="{BB962C8B-B14F-4D97-AF65-F5344CB8AC3E}">
        <p14:creationId xmlns:p14="http://schemas.microsoft.com/office/powerpoint/2010/main" val="49038606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Protect a Worksheet</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4"/>
            </a:pPr>
            <a:r>
              <a:rPr lang="en-US" sz="2400" dirty="0" smtClean="0"/>
              <a:t>Select </a:t>
            </a:r>
            <a:r>
              <a:rPr lang="en-US" sz="2400" b="1" dirty="0"/>
              <a:t>RANDBETWEEN</a:t>
            </a:r>
            <a:r>
              <a:rPr lang="en-US" sz="2400" dirty="0"/>
              <a:t> and click </a:t>
            </a:r>
            <a:r>
              <a:rPr lang="en-US" sz="2400" b="1" dirty="0"/>
              <a:t>OK</a:t>
            </a:r>
            <a:r>
              <a:rPr lang="en-US" sz="2400" dirty="0"/>
              <a:t>. This formula will create a random number for each employee that can be used for identification purposes.</a:t>
            </a:r>
          </a:p>
          <a:p>
            <a:pPr marL="457200" indent="-457200">
              <a:buFont typeface="+mj-lt"/>
              <a:buAutoNum type="arabicPeriod" startAt="4"/>
            </a:pPr>
            <a:r>
              <a:rPr lang="en-US" sz="2400" dirty="0" smtClean="0"/>
              <a:t>In </a:t>
            </a:r>
            <a:r>
              <a:rPr lang="en-US" sz="2400" dirty="0"/>
              <a:t>the Function Arguments dialog box, key </a:t>
            </a:r>
            <a:r>
              <a:rPr lang="en-US" sz="2400" b="1" dirty="0"/>
              <a:t>10000</a:t>
            </a:r>
            <a:r>
              <a:rPr lang="en-US" sz="2400" dirty="0"/>
              <a:t> in the Bottom box and </a:t>
            </a:r>
            <a:r>
              <a:rPr lang="en-US" sz="2400" b="1" dirty="0"/>
              <a:t>99999</a:t>
            </a:r>
            <a:r>
              <a:rPr lang="en-US" sz="2400" dirty="0"/>
              <a:t> in the Top box, as shown in </a:t>
            </a:r>
            <a:r>
              <a:rPr lang="en-US" sz="2400" dirty="0" smtClean="0"/>
              <a:t>this figure.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800" y="3673233"/>
            <a:ext cx="4824536" cy="2636087"/>
          </a:xfrm>
          <a:prstGeom prst="rect">
            <a:avLst/>
          </a:prstGeom>
        </p:spPr>
      </p:pic>
    </p:spTree>
    <p:extLst>
      <p:ext uri="{BB962C8B-B14F-4D97-AF65-F5344CB8AC3E}">
        <p14:creationId xmlns:p14="http://schemas.microsoft.com/office/powerpoint/2010/main" val="167646361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Protect a Worksheet</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Click </a:t>
            </a:r>
            <a:r>
              <a:rPr lang="en-US" sz="2400" b="1" dirty="0"/>
              <a:t>OK</a:t>
            </a:r>
            <a:r>
              <a:rPr lang="en-US" sz="2400" dirty="0"/>
              <a:t>. As one of the first steps in information security, employees are usually assigned an Employee ID number that can replace Social Security numbers on all documents. Your formulas returned a five-digit number for each employee.</a:t>
            </a:r>
          </a:p>
          <a:p>
            <a:pPr marL="457200" indent="-457200">
              <a:buFont typeface="+mj-lt"/>
              <a:buAutoNum type="arabicPeriod" startAt="6"/>
            </a:pPr>
            <a:r>
              <a:rPr lang="en-US" sz="2400" dirty="0" smtClean="0"/>
              <a:t>Copy </a:t>
            </a:r>
            <a:r>
              <a:rPr lang="en-US" sz="2400" dirty="0"/>
              <a:t>the formula in </a:t>
            </a:r>
            <a:r>
              <a:rPr lang="en-US" sz="2400" b="1" dirty="0"/>
              <a:t>G4</a:t>
            </a:r>
            <a:r>
              <a:rPr lang="en-US" sz="2400" dirty="0"/>
              <a:t> to </a:t>
            </a:r>
            <a:r>
              <a:rPr lang="en-US" sz="2400" b="1" dirty="0"/>
              <a:t>G5:G33</a:t>
            </a:r>
            <a:r>
              <a:rPr lang="en-US" sz="2400" dirty="0"/>
              <a:t>. Each employee is now assigned a random five-digit ID number.</a:t>
            </a:r>
          </a:p>
          <a:p>
            <a:pPr marL="457200" indent="-457200">
              <a:buFont typeface="+mj-lt"/>
              <a:buAutoNum type="arabicPeriod" startAt="6"/>
            </a:pPr>
            <a:r>
              <a:rPr lang="en-US" sz="2400" dirty="0" smtClean="0"/>
              <a:t>With </a:t>
            </a:r>
            <a:r>
              <a:rPr lang="en-US" sz="2400" dirty="0"/>
              <a:t>the range </a:t>
            </a:r>
            <a:r>
              <a:rPr lang="en-US" sz="2400" b="1" dirty="0"/>
              <a:t>G4:G33</a:t>
            </a:r>
            <a:r>
              <a:rPr lang="en-US" sz="2400" dirty="0"/>
              <a:t> already selected, on the Home tab, click </a:t>
            </a:r>
            <a:r>
              <a:rPr lang="en-US" sz="2400" b="1" dirty="0"/>
              <a:t>Copy</a:t>
            </a:r>
            <a:r>
              <a:rPr lang="en-US" sz="2400" dirty="0"/>
              <a:t>. Click the </a:t>
            </a:r>
            <a:r>
              <a:rPr lang="en-US" sz="2400" b="1" dirty="0"/>
              <a:t>Paste</a:t>
            </a:r>
            <a:r>
              <a:rPr lang="en-US" sz="2400" dirty="0"/>
              <a:t> arrow, click </a:t>
            </a:r>
            <a:r>
              <a:rPr lang="en-US" sz="2400" b="1" dirty="0"/>
              <a:t>Paste</a:t>
            </a:r>
            <a:r>
              <a:rPr lang="en-US" sz="2400" dirty="0"/>
              <a:t> </a:t>
            </a:r>
            <a:r>
              <a:rPr lang="en-US" sz="2400" b="1" dirty="0"/>
              <a:t>Values</a:t>
            </a:r>
            <a:r>
              <a:rPr lang="en-US" sz="2400" dirty="0"/>
              <a:t>, and then click </a:t>
            </a:r>
            <a:r>
              <a:rPr lang="en-US" sz="2400" b="1" dirty="0"/>
              <a:t>Values</a:t>
            </a:r>
            <a:r>
              <a:rPr lang="en-US" sz="2400" dirty="0"/>
              <a:t>.</a:t>
            </a:r>
            <a:r>
              <a:rPr lang="en-US" sz="2400" b="1" i="1" dirty="0"/>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3172" y="5085184"/>
            <a:ext cx="458748" cy="504056"/>
          </a:xfrm>
          <a:prstGeom prst="rect">
            <a:avLst/>
          </a:prstGeom>
        </p:spPr>
      </p:pic>
    </p:spTree>
    <p:extLst>
      <p:ext uri="{BB962C8B-B14F-4D97-AF65-F5344CB8AC3E}">
        <p14:creationId xmlns:p14="http://schemas.microsoft.com/office/powerpoint/2010/main" val="365867944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Protect a Worksheet</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8"/>
            </a:pPr>
            <a:r>
              <a:rPr lang="en-US" sz="2400" dirty="0" smtClean="0"/>
              <a:t>With </a:t>
            </a:r>
            <a:r>
              <a:rPr lang="en-US" sz="2400" b="1" dirty="0"/>
              <a:t>G4:G33</a:t>
            </a:r>
            <a:r>
              <a:rPr lang="en-US" sz="2400" dirty="0"/>
              <a:t> selected, click </a:t>
            </a:r>
            <a:r>
              <a:rPr lang="en-US" sz="2400" b="1" dirty="0"/>
              <a:t>Format</a:t>
            </a:r>
            <a:r>
              <a:rPr lang="en-US" sz="2400" dirty="0"/>
              <a:t> and then select </a:t>
            </a:r>
            <a:r>
              <a:rPr lang="en-US" sz="2400" b="1" dirty="0"/>
              <a:t>Format Cells</a:t>
            </a:r>
            <a:r>
              <a:rPr lang="en-US" sz="2400" dirty="0"/>
              <a:t>; the </a:t>
            </a:r>
            <a:r>
              <a:rPr lang="en-US" sz="2400" i="1" dirty="0"/>
              <a:t>Format Cells</a:t>
            </a:r>
            <a:r>
              <a:rPr lang="en-US" sz="2400" dirty="0"/>
              <a:t> dialog box opens.</a:t>
            </a:r>
          </a:p>
          <a:p>
            <a:pPr marL="457200" indent="-457200">
              <a:buFont typeface="+mj-lt"/>
              <a:buAutoNum type="arabicPeriod" startAt="8"/>
            </a:pPr>
            <a:r>
              <a:rPr lang="en-US" sz="2400" dirty="0" smtClean="0"/>
              <a:t>On </a:t>
            </a:r>
            <a:r>
              <a:rPr lang="en-US" sz="2400" dirty="0"/>
              <a:t>the </a:t>
            </a:r>
            <a:r>
              <a:rPr lang="en-US" sz="2400" b="1" dirty="0"/>
              <a:t>Protection</a:t>
            </a:r>
            <a:r>
              <a:rPr lang="en-US" sz="2400" dirty="0"/>
              <a:t> tab of the dialog box, make sure that </a:t>
            </a:r>
            <a:r>
              <a:rPr lang="en-US" sz="2400" b="1" dirty="0"/>
              <a:t>Locked</a:t>
            </a:r>
            <a:r>
              <a:rPr lang="en-US" sz="2400" dirty="0"/>
              <a:t> is selected and click </a:t>
            </a:r>
            <a:r>
              <a:rPr lang="en-US" sz="2400" b="1" dirty="0"/>
              <a:t>OK</a:t>
            </a:r>
            <a:r>
              <a:rPr lang="en-US" sz="2400" dirty="0"/>
              <a:t>. This prevents employee ID numbers from being changed when the worksheet has been protected.</a:t>
            </a:r>
          </a:p>
          <a:p>
            <a:pPr marL="457200" indent="-457200">
              <a:buFont typeface="+mj-lt"/>
              <a:buAutoNum type="arabicPeriod" startAt="8"/>
            </a:pPr>
            <a:r>
              <a:rPr lang="en-US" sz="2400" dirty="0" smtClean="0"/>
              <a:t>On </a:t>
            </a:r>
            <a:r>
              <a:rPr lang="en-US" sz="2400" dirty="0"/>
              <a:t>the </a:t>
            </a:r>
            <a:r>
              <a:rPr lang="en-US" sz="2400" b="1" dirty="0"/>
              <a:t>Review</a:t>
            </a:r>
            <a:r>
              <a:rPr lang="en-US" sz="2400" dirty="0"/>
              <a:t> tab, in the Changes group, click </a:t>
            </a:r>
            <a:r>
              <a:rPr lang="en-US" sz="2400" b="1" dirty="0"/>
              <a:t>Protect</a:t>
            </a:r>
            <a:r>
              <a:rPr lang="en-US" sz="2400" dirty="0"/>
              <a:t> </a:t>
            </a:r>
            <a:r>
              <a:rPr lang="en-US" sz="2400" b="1" dirty="0"/>
              <a:t>Sheet</a:t>
            </a:r>
            <a:r>
              <a:rPr lang="en-US" sz="2400" dirty="0"/>
              <a:t>.</a:t>
            </a:r>
          </a:p>
          <a:p>
            <a:pPr marL="457200" indent="-457200">
              <a:buFont typeface="+mj-lt"/>
              <a:buAutoNum type="arabicPeriod" startAt="8"/>
            </a:pPr>
            <a:r>
              <a:rPr lang="en-US" sz="2400" dirty="0" smtClean="0"/>
              <a:t>Key </a:t>
            </a:r>
            <a:r>
              <a:rPr lang="en-US" sz="2400" b="1" dirty="0"/>
              <a:t>L11!e01</a:t>
            </a:r>
            <a:r>
              <a:rPr lang="en-US" sz="2400" dirty="0"/>
              <a:t> in the </a:t>
            </a:r>
            <a:r>
              <a:rPr lang="en-US" sz="2400" i="1" dirty="0"/>
              <a:t>Password to unprotect sheet</a:t>
            </a:r>
            <a:r>
              <a:rPr lang="en-US" sz="2400" dirty="0"/>
              <a:t> box. The password is not displayed in the Password to unprotect sheet box. Instead, </a:t>
            </a:r>
            <a:r>
              <a:rPr lang="en-US" sz="2400" dirty="0" smtClean="0"/>
              <a:t>round dots (</a:t>
            </a:r>
            <a:r>
              <a:rPr lang="en-US" sz="2400" dirty="0" smtClean="0">
                <a:sym typeface="Wingdings 2"/>
              </a:rPr>
              <a:t></a:t>
            </a:r>
            <a:r>
              <a:rPr lang="en-US" sz="2400" dirty="0" smtClean="0"/>
              <a:t>) </a:t>
            </a:r>
            <a:r>
              <a:rPr lang="en-US" sz="2400" dirty="0"/>
              <a:t>are displayed. Click </a:t>
            </a:r>
            <a:r>
              <a:rPr lang="en-US" sz="2400" b="1" dirty="0"/>
              <a:t>OK</a:t>
            </a:r>
            <a:r>
              <a:rPr lang="en-US" sz="2400" dirty="0" smtClean="0"/>
              <a:t>.</a:t>
            </a:r>
            <a:endParaRPr lang="en-US" sz="2400" dirty="0"/>
          </a:p>
        </p:txBody>
      </p:sp>
    </p:spTree>
    <p:extLst>
      <p:ext uri="{BB962C8B-B14F-4D97-AF65-F5344CB8AC3E}">
        <p14:creationId xmlns:p14="http://schemas.microsoft.com/office/powerpoint/2010/main" val="343599061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Protect a Worksheet</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12"/>
            </a:pPr>
            <a:r>
              <a:rPr lang="en-US" sz="2400" dirty="0" smtClean="0"/>
              <a:t>You </a:t>
            </a:r>
            <a:r>
              <a:rPr lang="en-US" sz="2400" dirty="0"/>
              <a:t>are asked to confirm the password. Key </a:t>
            </a:r>
            <a:r>
              <a:rPr lang="en-US" sz="2400" b="1" dirty="0"/>
              <a:t>L11!e01</a:t>
            </a:r>
            <a:r>
              <a:rPr lang="en-US" sz="2400" dirty="0"/>
              <a:t> and click </a:t>
            </a:r>
            <a:r>
              <a:rPr lang="en-US" sz="2400" b="1" dirty="0"/>
              <a:t>OK</a:t>
            </a:r>
            <a:r>
              <a:rPr lang="en-US" sz="2400" dirty="0"/>
              <a:t>. </a:t>
            </a:r>
            <a:endParaRPr lang="en-US" sz="2400" dirty="0" smtClean="0"/>
          </a:p>
          <a:p>
            <a:r>
              <a:rPr lang="en-US" sz="2400" dirty="0" smtClean="0"/>
              <a:t>You </a:t>
            </a:r>
            <a:r>
              <a:rPr lang="en-US" sz="2400" dirty="0"/>
              <a:t>have just created and confirmed the password that will lock the worksheet. Passwords are meant to be secure. This means that all passwords are case sensitive. Thus, you must key exactly what has been assigned as the password—uppercase and lowercase letters, numbers, and symbols.</a:t>
            </a:r>
          </a:p>
          <a:p>
            <a:pPr marL="457200" indent="-457200">
              <a:buFont typeface="+mj-lt"/>
              <a:buAutoNum type="arabicPeriod" startAt="13"/>
            </a:pPr>
            <a:r>
              <a:rPr lang="en-US" sz="2400" b="1" dirty="0" smtClean="0"/>
              <a:t>SAVE</a:t>
            </a:r>
            <a:r>
              <a:rPr lang="en-US" sz="2400" dirty="0" smtClean="0"/>
              <a:t> </a:t>
            </a:r>
            <a:r>
              <a:rPr lang="en-US" sz="2400" dirty="0"/>
              <a:t>the workbook as </a:t>
            </a:r>
            <a:r>
              <a:rPr lang="en-US" sz="2400" b="1" i="1" dirty="0"/>
              <a:t>Payroll Data</a:t>
            </a:r>
            <a:r>
              <a:rPr lang="en-US" sz="2400" dirty="0"/>
              <a:t>. </a:t>
            </a:r>
            <a:r>
              <a:rPr lang="en-US" sz="2400" b="1" dirty="0"/>
              <a:t>CLOSE</a:t>
            </a:r>
            <a:r>
              <a:rPr lang="en-US" sz="2400" dirty="0"/>
              <a:t> the workbook.</a:t>
            </a:r>
          </a:p>
          <a:p>
            <a:r>
              <a:rPr lang="en-US" sz="2400" b="1" dirty="0"/>
              <a:t>LEAVE</a:t>
            </a:r>
            <a:r>
              <a:rPr lang="en-US" sz="2400" dirty="0"/>
              <a:t> Excel open to use in the next exercise.</a:t>
            </a:r>
          </a:p>
          <a:p>
            <a:endParaRPr lang="en-US" sz="2400" dirty="0"/>
          </a:p>
        </p:txBody>
      </p:sp>
    </p:spTree>
    <p:extLst>
      <p:ext uri="{BB962C8B-B14F-4D97-AF65-F5344CB8AC3E}">
        <p14:creationId xmlns:p14="http://schemas.microsoft.com/office/powerpoint/2010/main" val="2090821062"/>
      </p:ext>
    </p:extLst>
  </p:cSld>
  <p:clrMapOvr>
    <a:masterClrMapping/>
  </p:clrMapOvr>
</p:sld>
</file>

<file path=ppt/theme/theme1.xml><?xml version="1.0" encoding="utf-8"?>
<a:theme xmlns:a="http://schemas.openxmlformats.org/drawingml/2006/main" name="templat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2519</TotalTime>
  <Words>15942</Words>
  <Application>Microsoft Office PowerPoint</Application>
  <PresentationFormat>On-screen Show (4:3)</PresentationFormat>
  <Paragraphs>1115</Paragraphs>
  <Slides>192</Slides>
  <Notes>192</Notes>
  <HiddenSlides>0</HiddenSlides>
  <MMClips>0</MMClips>
  <ScaleCrop>false</ScaleCrop>
  <HeadingPairs>
    <vt:vector size="4" baseType="variant">
      <vt:variant>
        <vt:lpstr>Theme</vt:lpstr>
      </vt:variant>
      <vt:variant>
        <vt:i4>1</vt:i4>
      </vt:variant>
      <vt:variant>
        <vt:lpstr>Slide Titles</vt:lpstr>
      </vt:variant>
      <vt:variant>
        <vt:i4>192</vt:i4>
      </vt:variant>
    </vt:vector>
  </HeadingPairs>
  <TitlesOfParts>
    <vt:vector size="193" baseType="lpstr">
      <vt:lpstr>template</vt:lpstr>
      <vt:lpstr>Using Advanced Formulas and Securing Workbooks</vt:lpstr>
      <vt:lpstr>Objectives</vt:lpstr>
      <vt:lpstr>Software Orientation</vt:lpstr>
      <vt:lpstr>Using Formulas to Conditionally Summarize Data</vt:lpstr>
      <vt:lpstr>Using Formulas to Conditionally Summarize Data</vt:lpstr>
      <vt:lpstr>Using SUMIF</vt:lpstr>
      <vt:lpstr>Using SUMIF</vt:lpstr>
      <vt:lpstr>Step-by-Step: Use SUMIF</vt:lpstr>
      <vt:lpstr>Step-by-Step: Use SUMIF</vt:lpstr>
      <vt:lpstr>Step-by-Step: Use SUMIF</vt:lpstr>
      <vt:lpstr>Step-by-Step: Use SUMIF</vt:lpstr>
      <vt:lpstr>Step-by-Step: Use SUMIF</vt:lpstr>
      <vt:lpstr>Step-by-Step: Use SUMIF</vt:lpstr>
      <vt:lpstr>Using SUMIFS</vt:lpstr>
      <vt:lpstr>Step-by-Step: Use SUMIFS</vt:lpstr>
      <vt:lpstr>Step-by-Step: Use SUMIFS</vt:lpstr>
      <vt:lpstr>Step-by-Step: Use SUMIFS</vt:lpstr>
      <vt:lpstr>Step-by-Step: Use SUMIFS</vt:lpstr>
      <vt:lpstr>Using SUMIFS</vt:lpstr>
      <vt:lpstr>Using COUNTIF</vt:lpstr>
      <vt:lpstr>Step-by-Step: Use COUNTIF</vt:lpstr>
      <vt:lpstr>Step-by-Step: Use COUNTIF</vt:lpstr>
      <vt:lpstr>Using COUNTIFS</vt:lpstr>
      <vt:lpstr>Step-by-Step: Use COUNTIFS</vt:lpstr>
      <vt:lpstr>Step-by-Step: Use COUNTIFS</vt:lpstr>
      <vt:lpstr>Step-by-Step: Use COUNTIFS</vt:lpstr>
      <vt:lpstr>Step-by-Step: Use COUNTIFS</vt:lpstr>
      <vt:lpstr>Using AVERAGEIF</vt:lpstr>
      <vt:lpstr>Using AVERAGEIF</vt:lpstr>
      <vt:lpstr>Step-by-Step: Use AVERAGEIF</vt:lpstr>
      <vt:lpstr>Step-by-Step: Use AVERAGEIF</vt:lpstr>
      <vt:lpstr>Step-by-Step: Use AVERAGEIF</vt:lpstr>
      <vt:lpstr>Using AVERAGEIFS</vt:lpstr>
      <vt:lpstr>Using AVERAGEIFS</vt:lpstr>
      <vt:lpstr>Using AVERAGEIFS</vt:lpstr>
      <vt:lpstr>Step-by-Step: Use AVERAGEIFS</vt:lpstr>
      <vt:lpstr>Step-by-Step: Use AVERAGEIFS</vt:lpstr>
      <vt:lpstr>Using Formulas to Look Up Data in a Workbook</vt:lpstr>
      <vt:lpstr>Using VLOOKUP</vt:lpstr>
      <vt:lpstr>Using VLOOKUP</vt:lpstr>
      <vt:lpstr>Using VLOOKUP</vt:lpstr>
      <vt:lpstr>Step-by-Step: Use VLOOKUP</vt:lpstr>
      <vt:lpstr>Step-by-Step: Use VLOOKUP</vt:lpstr>
      <vt:lpstr>Step-by-Step: Use VLOOKUP</vt:lpstr>
      <vt:lpstr>Step-by-Step: Use VLOOKUP</vt:lpstr>
      <vt:lpstr>Step-by-Step: Use VLOOKUP</vt:lpstr>
      <vt:lpstr>Table 9-2: Function Syntax for VLOOKUP</vt:lpstr>
      <vt:lpstr>Using HLOOKUP</vt:lpstr>
      <vt:lpstr>Using HLOOKUP</vt:lpstr>
      <vt:lpstr>Step-by-Step: Use HLOOKUP</vt:lpstr>
      <vt:lpstr>Step-by-Step: Use HLOOKUP</vt:lpstr>
      <vt:lpstr>Adding Conditional Logic Functions to Formulas</vt:lpstr>
      <vt:lpstr>Using IF</vt:lpstr>
      <vt:lpstr>Step-by-Step: Use IF</vt:lpstr>
      <vt:lpstr>Step-by-Step: Use IF</vt:lpstr>
      <vt:lpstr>Using AND</vt:lpstr>
      <vt:lpstr>Step-by-Step: Use AND</vt:lpstr>
      <vt:lpstr>Step-by-Step: Use AND</vt:lpstr>
      <vt:lpstr>Step-by-Step: Use AND</vt:lpstr>
      <vt:lpstr>Using OR</vt:lpstr>
      <vt:lpstr>Step-by-Step: Use OR</vt:lpstr>
      <vt:lpstr>Step-by-Step: Use OR</vt:lpstr>
      <vt:lpstr>Using NOT</vt:lpstr>
      <vt:lpstr>Step-by-Step: Use NOT</vt:lpstr>
      <vt:lpstr>Step-by-Step: Use NOT</vt:lpstr>
      <vt:lpstr>Using IFERROR</vt:lpstr>
      <vt:lpstr>Step-by-Step: Use IFERROR</vt:lpstr>
      <vt:lpstr>Step-by-Step: Use IFERROR</vt:lpstr>
      <vt:lpstr>Step-by-Step: Use IFERROR</vt:lpstr>
      <vt:lpstr>Step-by-Step: Use IFERROR</vt:lpstr>
      <vt:lpstr>Using Formulas to Format Text</vt:lpstr>
      <vt:lpstr>Using PROPER</vt:lpstr>
      <vt:lpstr>Step-by-Step: Use PROPER</vt:lpstr>
      <vt:lpstr>Step-by-Step: Use PROPER</vt:lpstr>
      <vt:lpstr>Step-by-Step: Use PROPER</vt:lpstr>
      <vt:lpstr>Using UPPER</vt:lpstr>
      <vt:lpstr>Step-by-Step: Use UPPER</vt:lpstr>
      <vt:lpstr>Step-by-Step: Use UPPER</vt:lpstr>
      <vt:lpstr>Using LOWER</vt:lpstr>
      <vt:lpstr>Step-by-Step: Use LOWER</vt:lpstr>
      <vt:lpstr>Step-by-Step: Use LOWER</vt:lpstr>
      <vt:lpstr>Step-by-Step: Use LOWER</vt:lpstr>
      <vt:lpstr>Using SUBSTITUTE</vt:lpstr>
      <vt:lpstr>Step-by-Step: Use SUBSTITUTE</vt:lpstr>
      <vt:lpstr>Step-by-Step: Use SUBSTITUTE</vt:lpstr>
      <vt:lpstr>Converting Text to Columns</vt:lpstr>
      <vt:lpstr>Step-by-Step: Convert Text to Columns</vt:lpstr>
      <vt:lpstr>Step-by-Step: Convert Text to Columns</vt:lpstr>
      <vt:lpstr>Step-by-Step: Convert Text to Columns</vt:lpstr>
      <vt:lpstr>Software Orientation</vt:lpstr>
      <vt:lpstr>Software Orientation</vt:lpstr>
      <vt:lpstr>Securing Your Work Before Sharing It with Others</vt:lpstr>
      <vt:lpstr>Protecting a Worksheet</vt:lpstr>
      <vt:lpstr>Protecting a Worksheet</vt:lpstr>
      <vt:lpstr>Step-by-Step: Protect a Worksheet</vt:lpstr>
      <vt:lpstr>Step-by-Step: Protect a Worksheet</vt:lpstr>
      <vt:lpstr>Step-by-Step: Protect a Worksheet</vt:lpstr>
      <vt:lpstr>Step-by-Step: Protect a Worksheet</vt:lpstr>
      <vt:lpstr>Step-by-Step: Protect a Worksheet</vt:lpstr>
      <vt:lpstr>Protecting a Workbook</vt:lpstr>
      <vt:lpstr>Protecting a Workbook</vt:lpstr>
      <vt:lpstr>Protecting a Workbook</vt:lpstr>
      <vt:lpstr>Step-by-Step: Protect a Workbook</vt:lpstr>
      <vt:lpstr>Step-by-Step: Protect a Workbook</vt:lpstr>
      <vt:lpstr>Step-by-Step: Protect a Workbook</vt:lpstr>
      <vt:lpstr>Step-by-Step: Protect a Workbook</vt:lpstr>
      <vt:lpstr>Step-by-Step: Protect a Workbook</vt:lpstr>
      <vt:lpstr>Allowing Multiple Users to Edit a Workbook Simultaneously </vt:lpstr>
      <vt:lpstr>Allowing Multiple Users to Edit a Workbook Simultaneously </vt:lpstr>
      <vt:lpstr>Step-by-Step: Allow Multiple Users to Edit a Workbook Simultaneously</vt:lpstr>
      <vt:lpstr>Step-by-Step: Allow Multiple Users to Edit a Workbook Simultaneously</vt:lpstr>
      <vt:lpstr>Step-by-Step: Allow Multiple Users to Edit a Workbook Simultaneously</vt:lpstr>
      <vt:lpstr>Step-by-Step: Allow Multiple Users to Edit a Workbook Simultaneously</vt:lpstr>
      <vt:lpstr>Using the Document Inspector</vt:lpstr>
      <vt:lpstr>Using the Document Inspector</vt:lpstr>
      <vt:lpstr>Using the Document Inspector</vt:lpstr>
      <vt:lpstr>Step-by-Step: Use the Document Inspector</vt:lpstr>
      <vt:lpstr>Step-by-Step: Use the Document Inspector</vt:lpstr>
      <vt:lpstr>Step-by-Step: Use the Document Inspector</vt:lpstr>
      <vt:lpstr>Step-by-Step: Use the Document Inspector</vt:lpstr>
      <vt:lpstr>Step-by-Step: Use the Document Inspector</vt:lpstr>
      <vt:lpstr>Signing a Workbook Digitally</vt:lpstr>
      <vt:lpstr>Signing a Workbook Digitally</vt:lpstr>
      <vt:lpstr>Signing a Workbook Digitally</vt:lpstr>
      <vt:lpstr>Step-by-Step: Sign a Workbook Digitally</vt:lpstr>
      <vt:lpstr>Step-by-Step: Sign a Workbook Digitally</vt:lpstr>
      <vt:lpstr>Step-by-Step: Sign a Workbook Digitally</vt:lpstr>
      <vt:lpstr>Step-by-Step: Sign a Workbook Digitally</vt:lpstr>
      <vt:lpstr>Step-by-Step: Sign a Workbook Digitally</vt:lpstr>
      <vt:lpstr>Step-by-Step: Sign a Workbook Digitally</vt:lpstr>
      <vt:lpstr>Step-by-Step: Sign a Workbook Digitally</vt:lpstr>
      <vt:lpstr>Marking a Document as Final</vt:lpstr>
      <vt:lpstr>Marking a Document as Final</vt:lpstr>
      <vt:lpstr>Distributing a Workbook By Email</vt:lpstr>
      <vt:lpstr>Distributing a Workbook By Email</vt:lpstr>
      <vt:lpstr>Step-by-Step: Distribute a Workbook by Email</vt:lpstr>
      <vt:lpstr>Step-by-Step: Distribute a Workbook by Email</vt:lpstr>
      <vt:lpstr>Step-by-Step: Distribute a Workbook by Email</vt:lpstr>
      <vt:lpstr>Step-by-Step: Distribute a Workbook by Email</vt:lpstr>
      <vt:lpstr>Step-by-Step: Distribute a Workbook by Email</vt:lpstr>
      <vt:lpstr>Step-by-Step: Distribute a Workbook by Email</vt:lpstr>
      <vt:lpstr>Step-by-Step: Distribute a Workbook by Email</vt:lpstr>
      <vt:lpstr>Tracking Changes to a Workbook</vt:lpstr>
      <vt:lpstr>Turning Track Changes On and Off</vt:lpstr>
      <vt:lpstr>Turning Track Changes On and Off</vt:lpstr>
      <vt:lpstr>Step-by-Step: Turn Track Changes On and Off</vt:lpstr>
      <vt:lpstr>Step-by-Step: Turn Track Changes On and Off</vt:lpstr>
      <vt:lpstr>Setting Track Change Options</vt:lpstr>
      <vt:lpstr>Step-by-Step: Set Track Change Options</vt:lpstr>
      <vt:lpstr>Step-by-Step: Set Track Change Options</vt:lpstr>
      <vt:lpstr>Step-by-Step: Set Track Change Options</vt:lpstr>
      <vt:lpstr>Inserting Tracked Changes</vt:lpstr>
      <vt:lpstr>Step-by-Step: Insert Tracked Changes</vt:lpstr>
      <vt:lpstr>Step-by-Step: Insert Tracked Changes</vt:lpstr>
      <vt:lpstr>Step-by-Step: Insert Tracked Changes</vt:lpstr>
      <vt:lpstr>Step-by-Step: Insert Tracked Changes</vt:lpstr>
      <vt:lpstr>Step-by-Step: Insert Tracked Changes</vt:lpstr>
      <vt:lpstr>Step-by-Step: Insert Tracked Changes</vt:lpstr>
      <vt:lpstr>Step-by-Step: Insert Tracked Changes</vt:lpstr>
      <vt:lpstr>Deleting Your Changes</vt:lpstr>
      <vt:lpstr>Deleting Your Changes</vt:lpstr>
      <vt:lpstr>Step-by-Step: Delete Your Changes</vt:lpstr>
      <vt:lpstr>Step-by-Step: Delete Your Changes</vt:lpstr>
      <vt:lpstr>Step-by-Step: Delete Your Changes</vt:lpstr>
      <vt:lpstr>Accepting Changes from Another User</vt:lpstr>
      <vt:lpstr>Step-by-Step: Accept Changes from Another User</vt:lpstr>
      <vt:lpstr>Step-by-Step: Accept Changes from Another User</vt:lpstr>
      <vt:lpstr>Rejecting Changes from Another User</vt:lpstr>
      <vt:lpstr>Rejecting Changes from Another User</vt:lpstr>
      <vt:lpstr>Step-by-Step: Reject Changes from Another User</vt:lpstr>
      <vt:lpstr>Removing Shared Status from a Workbook</vt:lpstr>
      <vt:lpstr>Step-by-Step: Remove Shared Status from a Workbook</vt:lpstr>
      <vt:lpstr>Step-by-Step: Remove Shared Status from a Workbook</vt:lpstr>
      <vt:lpstr>Step-by-Step: Remove Shared Status from a Workbook</vt:lpstr>
      <vt:lpstr>Adding Comments to a Workbook</vt:lpstr>
      <vt:lpstr>Inserting a Comment</vt:lpstr>
      <vt:lpstr>Step-by-Step: Insert a Comment</vt:lpstr>
      <vt:lpstr>Step-by-Step: Insert a Comment</vt:lpstr>
      <vt:lpstr>Step-by-Step: Insert a Comment</vt:lpstr>
      <vt:lpstr>Viewing a Comment</vt:lpstr>
      <vt:lpstr>Step-by-Step: View a Comment</vt:lpstr>
      <vt:lpstr>Step-by-Step: View a Comment</vt:lpstr>
      <vt:lpstr>Editing a Comment</vt:lpstr>
      <vt:lpstr>Step-by-Step: Edit a Comment</vt:lpstr>
      <vt:lpstr>Step-by-Step: Edit a Comment</vt:lpstr>
      <vt:lpstr>Deleting a Comment</vt:lpstr>
      <vt:lpstr>Step-by-Step: Delete a Comment</vt:lpstr>
      <vt:lpstr>Printing Comments in a Workbook</vt:lpstr>
      <vt:lpstr>Step-by-Step: Print Comments in a Workbook</vt:lpstr>
      <vt:lpstr>Step-by-Step: Print Comments in a Workbook</vt:lpstr>
      <vt:lpstr>Step-by-Step: Print Comments in a Workbook</vt:lpstr>
      <vt:lpstr>Step-by-Step: Print Comments in a Workbook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dc:title>
  <dc:creator>Box Twelve Communications, Inc.</dc:creator>
  <cp:lastModifiedBy>Jennifer Lartz</cp:lastModifiedBy>
  <cp:revision>303</cp:revision>
  <dcterms:created xsi:type="dcterms:W3CDTF">2011-08-08T12:10:51Z</dcterms:created>
  <dcterms:modified xsi:type="dcterms:W3CDTF">2013-01-21T01:47:59Z</dcterms:modified>
</cp:coreProperties>
</file>