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5" r:id="rId10"/>
    <p:sldId id="266" r:id="rId11"/>
    <p:sldId id="264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CE69E63F-D203-4F0B-ADD4-15EE9228AEF5}">
          <p14:sldIdLst>
            <p14:sldId id="256"/>
            <p14:sldId id="257"/>
            <p14:sldId id="258"/>
            <p14:sldId id="259"/>
            <p14:sldId id="260"/>
            <p14:sldId id="261"/>
            <p14:sldId id="262"/>
            <p14:sldId id="263"/>
            <p14:sldId id="265"/>
            <p14:sldId id="266"/>
            <p14:sldId id="264"/>
            <p14:sldId id="267"/>
            <p14:sldId id="268"/>
            <p14:sldId id="269"/>
            <p14:sldId id="270"/>
            <p14:sldId id="271"/>
            <p14:sldId id="272"/>
            <p14:sldId id="273"/>
            <p14:sldId id="274"/>
            <p14:sldId id="275"/>
            <p14:sldId id="276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1644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AC9B8-6D7F-4941-B818-8DA9F0397BBE}" type="datetimeFigureOut">
              <a:rPr lang="en-US" smtClean="0"/>
              <a:t>11/20/2017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025F19-59D3-4AB6-84C6-45CD5AF01F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21817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AC9B8-6D7F-4941-B818-8DA9F0397BBE}" type="datetimeFigureOut">
              <a:rPr lang="en-US" smtClean="0"/>
              <a:t>11/20/2017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025F19-59D3-4AB6-84C6-45CD5AF01F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7730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AC9B8-6D7F-4941-B818-8DA9F0397BBE}" type="datetimeFigureOut">
              <a:rPr lang="en-US" smtClean="0"/>
              <a:t>11/20/2017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025F19-59D3-4AB6-84C6-45CD5AF01F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62682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AC9B8-6D7F-4941-B818-8DA9F0397BBE}" type="datetimeFigureOut">
              <a:rPr lang="en-US" smtClean="0"/>
              <a:t>11/20/2017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025F19-59D3-4AB6-84C6-45CD5AF01F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86225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AC9B8-6D7F-4941-B818-8DA9F0397BBE}" type="datetimeFigureOut">
              <a:rPr lang="en-US" smtClean="0"/>
              <a:t>11/20/2017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025F19-59D3-4AB6-84C6-45CD5AF01F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69599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AC9B8-6D7F-4941-B818-8DA9F0397BBE}" type="datetimeFigureOut">
              <a:rPr lang="en-US" smtClean="0"/>
              <a:t>11/20/2017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025F19-59D3-4AB6-84C6-45CD5AF01F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74847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AC9B8-6D7F-4941-B818-8DA9F0397BBE}" type="datetimeFigureOut">
              <a:rPr lang="en-US" smtClean="0"/>
              <a:t>11/20/2017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025F19-59D3-4AB6-84C6-45CD5AF01F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19776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AC9B8-6D7F-4941-B818-8DA9F0397BBE}" type="datetimeFigureOut">
              <a:rPr lang="en-US" smtClean="0"/>
              <a:t>11/20/2017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025F19-59D3-4AB6-84C6-45CD5AF01F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81712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AC9B8-6D7F-4941-B818-8DA9F0397BBE}" type="datetimeFigureOut">
              <a:rPr lang="en-US" smtClean="0"/>
              <a:t>11/20/2017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025F19-59D3-4AB6-84C6-45CD5AF01F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41606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AC9B8-6D7F-4941-B818-8DA9F0397BBE}" type="datetimeFigureOut">
              <a:rPr lang="en-US" smtClean="0"/>
              <a:t>11/20/2017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025F19-59D3-4AB6-84C6-45CD5AF01F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09229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AC9B8-6D7F-4941-B818-8DA9F0397BBE}" type="datetimeFigureOut">
              <a:rPr lang="en-US" smtClean="0"/>
              <a:t>11/20/2017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025F19-59D3-4AB6-84C6-45CD5AF01F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60272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8AC9B8-6D7F-4941-B818-8DA9F0397BBE}" type="datetimeFigureOut">
              <a:rPr lang="en-US" smtClean="0"/>
              <a:t>11/20/2017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025F19-59D3-4AB6-84C6-45CD5AF01F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49154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Configure Network Access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Lesson A: Network Connection Types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203320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Wired Network Connections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Wired computer networks use a technology called Ethernet. </a:t>
            </a:r>
            <a:endParaRPr lang="en-US" dirty="0" smtClean="0"/>
          </a:p>
          <a:p>
            <a:r>
              <a:rPr lang="en-US" i="1" dirty="0" smtClean="0"/>
              <a:t>Ethernet </a:t>
            </a:r>
            <a:r>
              <a:rPr lang="en-US" dirty="0"/>
              <a:t>is a set of </a:t>
            </a:r>
            <a:r>
              <a:rPr lang="en-US" dirty="0" smtClean="0"/>
              <a:t>networking technologies </a:t>
            </a:r>
            <a:r>
              <a:rPr lang="en-US" dirty="0"/>
              <a:t>and media access methods specified for LANs. </a:t>
            </a:r>
            <a:endParaRPr lang="en-US" dirty="0" smtClean="0"/>
          </a:p>
          <a:p>
            <a:r>
              <a:rPr lang="en-US" dirty="0" smtClean="0"/>
              <a:t>It </a:t>
            </a:r>
            <a:r>
              <a:rPr lang="en-US" dirty="0"/>
              <a:t>allows computers to </a:t>
            </a:r>
            <a:r>
              <a:rPr lang="en-US" dirty="0" smtClean="0"/>
              <a:t>communicate over </a:t>
            </a:r>
            <a:r>
              <a:rPr lang="en-US" dirty="0"/>
              <a:t>small distances using a wired medium. </a:t>
            </a:r>
            <a:endParaRPr lang="en-US" dirty="0" smtClean="0"/>
          </a:p>
          <a:p>
            <a:r>
              <a:rPr lang="en-US" dirty="0" smtClean="0"/>
              <a:t>Networks </a:t>
            </a:r>
            <a:r>
              <a:rPr lang="en-US" dirty="0"/>
              <a:t>both large and small use Ethernet </a:t>
            </a:r>
            <a:r>
              <a:rPr lang="en-US"/>
              <a:t>to </a:t>
            </a:r>
            <a:r>
              <a:rPr lang="en-US" smtClean="0"/>
              <a:t>provide both </a:t>
            </a:r>
            <a:r>
              <a:rPr lang="en-US" dirty="0"/>
              <a:t>backbone and end-user services.</a:t>
            </a:r>
          </a:p>
        </p:txBody>
      </p:sp>
    </p:spTree>
    <p:extLst>
      <p:ext uri="{BB962C8B-B14F-4D97-AF65-F5344CB8AC3E}">
        <p14:creationId xmlns:p14="http://schemas.microsoft.com/office/powerpoint/2010/main" val="164695761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Wireless Network Connections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/>
              <a:t>A </a:t>
            </a:r>
            <a:r>
              <a:rPr lang="en-US" i="1" dirty="0"/>
              <a:t>wireless computer network </a:t>
            </a:r>
            <a:r>
              <a:rPr lang="en-US" dirty="0"/>
              <a:t>is a network in which computers use wireless connections to link </a:t>
            </a:r>
            <a:r>
              <a:rPr lang="en-US" dirty="0" smtClean="0"/>
              <a:t>with other </a:t>
            </a:r>
            <a:r>
              <a:rPr lang="en-US" dirty="0"/>
              <a:t>computers. </a:t>
            </a:r>
            <a:endParaRPr lang="en-US" dirty="0" smtClean="0"/>
          </a:p>
          <a:p>
            <a:r>
              <a:rPr lang="en-US" dirty="0" smtClean="0"/>
              <a:t>Wireless </a:t>
            </a:r>
            <a:r>
              <a:rPr lang="en-US" dirty="0"/>
              <a:t>connections transmit data by using radio frequency </a:t>
            </a:r>
            <a:r>
              <a:rPr lang="en-US" dirty="0" smtClean="0"/>
              <a:t>waves.</a:t>
            </a:r>
          </a:p>
          <a:p>
            <a:r>
              <a:rPr lang="en-US" dirty="0" smtClean="0"/>
              <a:t>Wireless</a:t>
            </a:r>
            <a:r>
              <a:rPr lang="en-US" dirty="0"/>
              <a:t> </a:t>
            </a:r>
            <a:r>
              <a:rPr lang="en-US" dirty="0" smtClean="0"/>
              <a:t>networks </a:t>
            </a:r>
            <a:r>
              <a:rPr lang="en-US" dirty="0"/>
              <a:t>can connect a few devices over short distances, such as within a home or an office, or </a:t>
            </a:r>
            <a:r>
              <a:rPr lang="en-US" dirty="0" smtClean="0"/>
              <a:t>can be </a:t>
            </a:r>
            <a:r>
              <a:rPr lang="en-US" dirty="0"/>
              <a:t>set up to connect computers over large distances through the Internet. </a:t>
            </a:r>
            <a:endParaRPr lang="en-US" dirty="0" smtClean="0"/>
          </a:p>
          <a:p>
            <a:r>
              <a:rPr lang="en-US" dirty="0" smtClean="0"/>
              <a:t>Wireless </a:t>
            </a:r>
            <a:r>
              <a:rPr lang="en-US" dirty="0"/>
              <a:t>networks </a:t>
            </a:r>
            <a:r>
              <a:rPr lang="en-US" dirty="0" smtClean="0"/>
              <a:t>offer affordability</a:t>
            </a:r>
            <a:r>
              <a:rPr lang="en-US" dirty="0"/>
              <a:t>, ease of use, and greater mobility for the user. </a:t>
            </a:r>
            <a:endParaRPr lang="en-US" dirty="0" smtClean="0"/>
          </a:p>
          <a:p>
            <a:r>
              <a:rPr lang="en-US" dirty="0" smtClean="0"/>
              <a:t>The </a:t>
            </a:r>
            <a:r>
              <a:rPr lang="en-US" dirty="0"/>
              <a:t>most common wireless </a:t>
            </a:r>
            <a:r>
              <a:rPr lang="en-US" dirty="0" smtClean="0"/>
              <a:t>computer networking </a:t>
            </a:r>
            <a:r>
              <a:rPr lang="en-US" dirty="0"/>
              <a:t>protocol is </a:t>
            </a:r>
            <a:r>
              <a:rPr lang="en-US" i="1" dirty="0"/>
              <a:t>Wi-Fi</a:t>
            </a:r>
            <a:r>
              <a:rPr lang="en-US" dirty="0"/>
              <a:t>, which is a LAN technology used by many different kinds of devices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759290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88778" y="2362200"/>
            <a:ext cx="6929833" cy="449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381000"/>
            <a:ext cx="8229600" cy="2438400"/>
          </a:xfrm>
        </p:spPr>
        <p:txBody>
          <a:bodyPr>
            <a:normAutofit fontScale="77500" lnSpcReduction="20000"/>
          </a:bodyPr>
          <a:lstStyle/>
          <a:p>
            <a:r>
              <a:rPr lang="en-US" dirty="0"/>
              <a:t>In a wireless network, each computer has a </a:t>
            </a:r>
            <a:r>
              <a:rPr lang="en-US" i="1" dirty="0"/>
              <a:t>wireless adapter </a:t>
            </a:r>
            <a:r>
              <a:rPr lang="en-US" dirty="0"/>
              <a:t>device attached, which converts digital data into radio waves and also receives radio waves and converts them into digital data. </a:t>
            </a:r>
          </a:p>
          <a:p>
            <a:r>
              <a:rPr lang="en-US" dirty="0"/>
              <a:t>To connect to other wireless or wired networks, wireless devices called </a:t>
            </a:r>
            <a:r>
              <a:rPr lang="en-US" i="1" dirty="0"/>
              <a:t>wireless access points (WAPs) </a:t>
            </a:r>
            <a:r>
              <a:rPr lang="en-US" dirty="0"/>
              <a:t>or wireless routers are required.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995709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Cellular Network Connections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A </a:t>
            </a:r>
            <a:r>
              <a:rPr lang="en-US" i="1" dirty="0"/>
              <a:t>cellular network</a:t>
            </a:r>
            <a:r>
              <a:rPr lang="en-US" dirty="0"/>
              <a:t>, otherwise known as a mobile network, is a radio network. </a:t>
            </a:r>
            <a:endParaRPr lang="en-US" dirty="0" smtClean="0"/>
          </a:p>
          <a:p>
            <a:r>
              <a:rPr lang="en-US" dirty="0" smtClean="0"/>
              <a:t>This </a:t>
            </a:r>
            <a:r>
              <a:rPr lang="en-US" dirty="0"/>
              <a:t>network consists </a:t>
            </a:r>
            <a:r>
              <a:rPr lang="en-US" dirty="0" smtClean="0"/>
              <a:t>of different </a:t>
            </a:r>
            <a:r>
              <a:rPr lang="en-US" dirty="0"/>
              <a:t>areas called cells, each of which has a transceiver, known as a </a:t>
            </a:r>
            <a:r>
              <a:rPr lang="en-US" i="1" dirty="0"/>
              <a:t>base station </a:t>
            </a:r>
            <a:r>
              <a:rPr lang="en-US" dirty="0"/>
              <a:t>(BS) or a cell </a:t>
            </a:r>
            <a:r>
              <a:rPr lang="en-US" dirty="0" smtClean="0"/>
              <a:t>site, and </a:t>
            </a:r>
            <a:r>
              <a:rPr lang="en-US" dirty="0"/>
              <a:t>all of these cells put together allow for communication over a very large geographic area. </a:t>
            </a:r>
            <a:endParaRPr lang="en-US" dirty="0" smtClean="0"/>
          </a:p>
          <a:p>
            <a:r>
              <a:rPr lang="en-US" dirty="0" smtClean="0"/>
              <a:t>Each</a:t>
            </a:r>
            <a:r>
              <a:rPr lang="en-US" dirty="0"/>
              <a:t> </a:t>
            </a:r>
            <a:r>
              <a:rPr lang="en-US" dirty="0" smtClean="0"/>
              <a:t>cell </a:t>
            </a:r>
            <a:r>
              <a:rPr lang="en-US" dirty="0"/>
              <a:t>operates on a slightly different frequency so there will be no interference between cells. </a:t>
            </a:r>
            <a:endParaRPr lang="en-US" dirty="0" smtClean="0"/>
          </a:p>
          <a:p>
            <a:r>
              <a:rPr lang="en-US" dirty="0" smtClean="0"/>
              <a:t>The</a:t>
            </a:r>
            <a:r>
              <a:rPr lang="en-US" dirty="0"/>
              <a:t> </a:t>
            </a:r>
            <a:r>
              <a:rPr lang="en-US" dirty="0" smtClean="0"/>
              <a:t>result </a:t>
            </a:r>
            <a:r>
              <a:rPr lang="en-US" dirty="0"/>
              <a:t>is that mobile devices can communicate with any other mobile device on the network via </a:t>
            </a:r>
            <a:r>
              <a:rPr lang="en-US" dirty="0" smtClean="0"/>
              <a:t>the BSs </a:t>
            </a:r>
            <a:r>
              <a:rPr lang="en-US" dirty="0"/>
              <a:t>in each cell.</a:t>
            </a:r>
          </a:p>
        </p:txBody>
      </p:sp>
    </p:spTree>
    <p:extLst>
      <p:ext uri="{BB962C8B-B14F-4D97-AF65-F5344CB8AC3E}">
        <p14:creationId xmlns:p14="http://schemas.microsoft.com/office/powerpoint/2010/main" val="154967596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228599"/>
            <a:ext cx="7772400" cy="63508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5218564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Mobility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82658259"/>
              </p:ext>
            </p:extLst>
          </p:nvPr>
        </p:nvGraphicFramePr>
        <p:xfrm>
          <a:off x="381000" y="1219200"/>
          <a:ext cx="8229600" cy="4419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90600"/>
                <a:gridCol w="1219200"/>
                <a:gridCol w="6019800"/>
              </a:tblGrid>
              <a:tr h="25400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Network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Mobility</a:t>
                      </a:r>
                      <a:r>
                        <a:rPr lang="en-US" sz="1600" baseline="0" dirty="0" smtClean="0"/>
                        <a:t> Level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Explanation</a:t>
                      </a:r>
                      <a:endParaRPr lang="en-US" sz="1600" dirty="0"/>
                    </a:p>
                  </a:txBody>
                  <a:tcPr/>
                </a:tc>
              </a:tr>
              <a:tr h="944880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Wired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Little</a:t>
                      </a:r>
                      <a:r>
                        <a:rPr lang="en-US" sz="1800" baseline="0" dirty="0" smtClean="0"/>
                        <a:t> to none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By definition, a wired network requires computers and other</a:t>
                      </a:r>
                    </a:p>
                    <a:p>
                      <a:r>
                        <a:rPr lang="en-US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devices to be physically attached to the network. Network</a:t>
                      </a:r>
                    </a:p>
                    <a:p>
                      <a:r>
                        <a:rPr lang="en-US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devices are mobile only within the reach of the cables.</a:t>
                      </a:r>
                      <a:endParaRPr lang="en-US" sz="1800" dirty="0"/>
                    </a:p>
                  </a:txBody>
                  <a:tcPr/>
                </a:tc>
              </a:tr>
              <a:tr h="1752600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Wireless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Medium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With the use of a wireless router, network devices can travel</a:t>
                      </a:r>
                    </a:p>
                    <a:p>
                      <a:r>
                        <a:rPr lang="en-US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outside of the reach of a cable but must stay within reach of the router signal. Some router signal strength requires the devices to be within the same building (such as a home router), whereas other routers are strong enough to broadcast across a university campus.</a:t>
                      </a:r>
                      <a:endParaRPr lang="en-US" sz="1800" dirty="0"/>
                    </a:p>
                  </a:txBody>
                  <a:tcPr/>
                </a:tc>
              </a:tr>
              <a:tr h="1143000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Cellular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High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The mobility of devices on a cellular network are limited only by their proximity to a cellular tower, as long as the device can</a:t>
                      </a:r>
                    </a:p>
                    <a:p>
                      <a:r>
                        <a:rPr lang="en-US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receive a signal from the base station.</a:t>
                      </a:r>
                      <a:endParaRPr lang="en-US" sz="18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8829585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Availability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4267200"/>
            <a:ext cx="8229600" cy="2209800"/>
          </a:xfrm>
        </p:spPr>
        <p:txBody>
          <a:bodyPr>
            <a:normAutofit fontScale="62500" lnSpcReduction="20000"/>
          </a:bodyPr>
          <a:lstStyle/>
          <a:p>
            <a:r>
              <a:rPr lang="en-US" dirty="0"/>
              <a:t>There are two primary ways to ensure high availability: resilience and redundancy. </a:t>
            </a:r>
            <a:endParaRPr lang="en-US" dirty="0" smtClean="0"/>
          </a:p>
          <a:p>
            <a:r>
              <a:rPr lang="en-US" i="1" dirty="0" smtClean="0"/>
              <a:t>Resilience </a:t>
            </a:r>
            <a:r>
              <a:rPr lang="en-US" dirty="0"/>
              <a:t>is the </a:t>
            </a:r>
            <a:r>
              <a:rPr lang="en-US" dirty="0" smtClean="0"/>
              <a:t>key to </a:t>
            </a:r>
            <a:r>
              <a:rPr lang="en-US" dirty="0"/>
              <a:t>maintaining the availability of the network. Resilience simply means the ability of the network </a:t>
            </a:r>
            <a:r>
              <a:rPr lang="en-US" dirty="0" smtClean="0"/>
              <a:t>to survive </a:t>
            </a:r>
            <a:r>
              <a:rPr lang="en-US" dirty="0"/>
              <a:t>disaster or avoid it in the first place. </a:t>
            </a:r>
            <a:endParaRPr lang="en-US" dirty="0" smtClean="0"/>
          </a:p>
          <a:p>
            <a:r>
              <a:rPr lang="en-US" i="1" dirty="0" smtClean="0"/>
              <a:t>Redundancy </a:t>
            </a:r>
            <a:r>
              <a:rPr lang="en-US" dirty="0"/>
              <a:t>provides an alternate way in which to </a:t>
            </a:r>
            <a:r>
              <a:rPr lang="en-US" dirty="0" smtClean="0"/>
              <a:t>keep the </a:t>
            </a:r>
            <a:r>
              <a:rPr lang="en-US" dirty="0"/>
              <a:t>network operating. Think of redundancy as having a backup system in place.</a:t>
            </a:r>
          </a:p>
        </p:txBody>
      </p:sp>
      <p:graphicFrame>
        <p:nvGraphicFramePr>
          <p:cNvPr id="8" name="Content Placeholder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15152901"/>
              </p:ext>
            </p:extLst>
          </p:nvPr>
        </p:nvGraphicFramePr>
        <p:xfrm>
          <a:off x="457200" y="1371600"/>
          <a:ext cx="8229600" cy="25272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90600"/>
                <a:gridCol w="1219200"/>
                <a:gridCol w="6019800"/>
              </a:tblGrid>
              <a:tr h="423018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Network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Availability </a:t>
                      </a:r>
                      <a:r>
                        <a:rPr lang="en-US" sz="1600" baseline="0" dirty="0" smtClean="0"/>
                        <a:t>Level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Explanation</a:t>
                      </a:r>
                      <a:endParaRPr lang="en-US" sz="1600" dirty="0"/>
                    </a:p>
                  </a:txBody>
                  <a:tcPr/>
                </a:tc>
              </a:tr>
              <a:tr h="483229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Wired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Medium</a:t>
                      </a:r>
                      <a:r>
                        <a:rPr lang="en-US" sz="1600" baseline="0" dirty="0" smtClean="0"/>
                        <a:t> to high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 wired network's availability depends upon the health of its</a:t>
                      </a:r>
                    </a:p>
                    <a:p>
                      <a:r>
                        <a:rPr lang="en-US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network devices and its cabling infrastructure.</a:t>
                      </a:r>
                      <a:endParaRPr lang="en-US" sz="1600" dirty="0"/>
                    </a:p>
                  </a:txBody>
                  <a:tcPr/>
                </a:tc>
              </a:tr>
              <a:tr h="667924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Wireless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Medium to high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 wireless network's availability depends upon the health of its network devices.</a:t>
                      </a:r>
                      <a:endParaRPr lang="en-US" sz="1600" dirty="0"/>
                    </a:p>
                  </a:txBody>
                  <a:tcPr/>
                </a:tc>
              </a:tr>
              <a:tr h="483229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Cellular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High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Large telecommunications companies have many backups in</a:t>
                      </a:r>
                    </a:p>
                    <a:p>
                      <a:r>
                        <a:rPr lang="en-US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place to ensure that their networks are always up and running.</a:t>
                      </a:r>
                      <a:endParaRPr lang="en-US" sz="16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7858194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Bandwidth and Throughput</a:t>
            </a:r>
            <a:endParaRPr lang="en-US" dirty="0"/>
          </a:p>
        </p:txBody>
      </p:sp>
      <p:graphicFrame>
        <p:nvGraphicFramePr>
          <p:cNvPr id="4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26228808"/>
              </p:ext>
            </p:extLst>
          </p:nvPr>
        </p:nvGraphicFramePr>
        <p:xfrm>
          <a:off x="457200" y="1600200"/>
          <a:ext cx="8229600" cy="4800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90600"/>
                <a:gridCol w="1219200"/>
                <a:gridCol w="6019800"/>
              </a:tblGrid>
              <a:tr h="1107831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Network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Bandwidth/ Throughput</a:t>
                      </a:r>
                      <a:r>
                        <a:rPr lang="en-US" sz="1600" baseline="0" dirty="0" smtClean="0"/>
                        <a:t> Level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Explanation</a:t>
                      </a:r>
                      <a:endParaRPr lang="en-US" sz="1600" dirty="0"/>
                    </a:p>
                  </a:txBody>
                  <a:tcPr/>
                </a:tc>
              </a:tr>
              <a:tr h="160020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Wired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High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Ethernet technology provides bandwidth up to 100 Gb/s, but is more commonly provided at 10 Gb/s and 1 Gb/s for enterprise LANs.</a:t>
                      </a:r>
                      <a:endParaRPr lang="en-US" sz="1600" dirty="0"/>
                    </a:p>
                  </a:txBody>
                  <a:tcPr/>
                </a:tc>
              </a:tr>
              <a:tr h="1230923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Wireless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Medium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Wi-Fi technology provides bandwidth up to 7 Gb/s, but is more commonly provided at 1.3 Gb/s and 600 Mb/s for enterprises LANs.</a:t>
                      </a:r>
                      <a:endParaRPr lang="en-US" sz="1600" dirty="0"/>
                    </a:p>
                  </a:txBody>
                  <a:tcPr/>
                </a:tc>
              </a:tr>
              <a:tr h="861646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Cellular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Low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4G networks typically deliver bandwidth up to 100 Mb/s.</a:t>
                      </a:r>
                      <a:endParaRPr lang="en-US" sz="16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9694322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Reliability</a:t>
            </a:r>
            <a:endParaRPr lang="en-US" dirty="0"/>
          </a:p>
        </p:txBody>
      </p:sp>
      <p:graphicFrame>
        <p:nvGraphicFramePr>
          <p:cNvPr id="4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23736002"/>
              </p:ext>
            </p:extLst>
          </p:nvPr>
        </p:nvGraphicFramePr>
        <p:xfrm>
          <a:off x="457200" y="1600200"/>
          <a:ext cx="8229600" cy="462944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90600"/>
                <a:gridCol w="1219200"/>
                <a:gridCol w="6019800"/>
              </a:tblGrid>
              <a:tr h="1107831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Network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aseline="0" dirty="0" smtClean="0"/>
                        <a:t>Reliability Level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Explanation</a:t>
                      </a:r>
                      <a:endParaRPr lang="en-US" sz="1600" dirty="0"/>
                    </a:p>
                  </a:txBody>
                  <a:tcPr/>
                </a:tc>
              </a:tr>
              <a:tr h="1101969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Wired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High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Wired connections do not suffer from the interference issues that wireless connections do. As long as the physical cable is healthy, the connection should stay highly reliable.</a:t>
                      </a:r>
                      <a:endParaRPr lang="en-US" sz="1600" dirty="0"/>
                    </a:p>
                  </a:txBody>
                  <a:tcPr/>
                </a:tc>
              </a:tr>
              <a:tr h="1230923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Wireless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Medium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Wireless connections are susceptible to interference from other devices and phenomena that operate in the electromagnetic spectrum, which can interrupt connectivity and cause corruption of data in transit.</a:t>
                      </a:r>
                      <a:endParaRPr lang="en-US" sz="1600" dirty="0"/>
                    </a:p>
                  </a:txBody>
                  <a:tcPr/>
                </a:tc>
              </a:tr>
              <a:tr h="861646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Cellular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Low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Cellular networks are also susceptible to interference.</a:t>
                      </a:r>
                    </a:p>
                    <a:p>
                      <a:r>
                        <a:rPr lang="en-US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Additionally, despite their wide coverage, cellular networks often see a degradation in performance or a complete lack of</a:t>
                      </a:r>
                    </a:p>
                    <a:p>
                      <a:r>
                        <a:rPr lang="en-US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connection in certain locations.</a:t>
                      </a:r>
                      <a:endParaRPr lang="en-US" sz="16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0246086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Concurrent Connections</a:t>
            </a:r>
            <a:endParaRPr lang="en-US" dirty="0"/>
          </a:p>
        </p:txBody>
      </p:sp>
      <p:graphicFrame>
        <p:nvGraphicFramePr>
          <p:cNvPr id="4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18589935"/>
              </p:ext>
            </p:extLst>
          </p:nvPr>
        </p:nvGraphicFramePr>
        <p:xfrm>
          <a:off x="457200" y="1383323"/>
          <a:ext cx="8229600" cy="516987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90600"/>
                <a:gridCol w="1219200"/>
                <a:gridCol w="6019800"/>
              </a:tblGrid>
              <a:tr h="1107831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Network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aseline="0" dirty="0" smtClean="0"/>
                        <a:t>Concurrent Connection Level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Explanation</a:t>
                      </a:r>
                      <a:endParaRPr lang="en-US" sz="1600" dirty="0"/>
                    </a:p>
                  </a:txBody>
                  <a:tcPr/>
                </a:tc>
              </a:tr>
              <a:tr h="1101969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Wired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Medium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The high bandwidth of Ethernet connections means that more</a:t>
                      </a:r>
                    </a:p>
                    <a:p>
                      <a:r>
                        <a:rPr lang="en-US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people can connect at once without losing significant</a:t>
                      </a:r>
                    </a:p>
                    <a:p>
                      <a:r>
                        <a:rPr lang="en-US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performance. However, the number of people connected</a:t>
                      </a:r>
                    </a:p>
                    <a:p>
                      <a:r>
                        <a:rPr lang="en-US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simultaneously is physically limited by the cabling infrastructure of the network.</a:t>
                      </a:r>
                      <a:endParaRPr lang="en-US" sz="1600" dirty="0"/>
                    </a:p>
                  </a:txBody>
                  <a:tcPr/>
                </a:tc>
              </a:tr>
              <a:tr h="1230923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Wireless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Medium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The lower bandwidth and small coverage of wireless networks</a:t>
                      </a:r>
                    </a:p>
                    <a:p>
                      <a:r>
                        <a:rPr lang="en-US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means that few users and devices can connect to a single access point. For example, a 600 Mb/s Wi-Fi signal shared among 100 people would reduce each person's bandwidth to 6 Mb/s. Some wireless routers have a built-in limit to the amount of connections they can handle.</a:t>
                      </a:r>
                      <a:endParaRPr lang="en-US" sz="1600" dirty="0"/>
                    </a:p>
                  </a:txBody>
                  <a:tcPr/>
                </a:tc>
              </a:tr>
              <a:tr h="861646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Cellular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High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Although they offer low bandwidth, cellular networks are</a:t>
                      </a:r>
                    </a:p>
                    <a:p>
                      <a:r>
                        <a:rPr lang="en-US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intended to support millions of connections at once.</a:t>
                      </a:r>
                      <a:endParaRPr lang="en-US" sz="16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405720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Computer Networks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A </a:t>
            </a:r>
            <a:r>
              <a:rPr lang="en-US" i="1" dirty="0"/>
              <a:t>computer network </a:t>
            </a:r>
            <a:r>
              <a:rPr lang="en-US" dirty="0"/>
              <a:t>is a group of computers that are connected together to communicate and </a:t>
            </a:r>
            <a:r>
              <a:rPr lang="en-US" dirty="0" smtClean="0"/>
              <a:t>share network </a:t>
            </a:r>
            <a:r>
              <a:rPr lang="en-US" dirty="0"/>
              <a:t>resources such as files, applications, and devices. </a:t>
            </a:r>
            <a:endParaRPr lang="en-US" dirty="0" smtClean="0"/>
          </a:p>
          <a:p>
            <a:r>
              <a:rPr lang="en-US" dirty="0" smtClean="0"/>
              <a:t>No </a:t>
            </a:r>
            <a:r>
              <a:rPr lang="en-US" dirty="0"/>
              <a:t>two computer networks are alike </a:t>
            </a:r>
            <a:r>
              <a:rPr lang="en-US" dirty="0" smtClean="0"/>
              <a:t>in size </a:t>
            </a:r>
            <a:r>
              <a:rPr lang="en-US" dirty="0"/>
              <a:t>or in configuration. </a:t>
            </a:r>
            <a:endParaRPr lang="en-US" dirty="0" smtClean="0"/>
          </a:p>
          <a:p>
            <a:r>
              <a:rPr lang="en-US" dirty="0" smtClean="0"/>
              <a:t>Each </a:t>
            </a:r>
            <a:r>
              <a:rPr lang="en-US" dirty="0"/>
              <a:t>network, however, includes common components that provide </a:t>
            </a:r>
            <a:r>
              <a:rPr lang="en-US" dirty="0" smtClean="0"/>
              <a:t>the resources </a:t>
            </a:r>
            <a:r>
              <a:rPr lang="en-US" dirty="0"/>
              <a:t>and communications channels necessary for the network to operate.</a:t>
            </a:r>
          </a:p>
        </p:txBody>
      </p:sp>
    </p:spTree>
    <p:extLst>
      <p:ext uri="{BB962C8B-B14F-4D97-AF65-F5344CB8AC3E}">
        <p14:creationId xmlns:p14="http://schemas.microsoft.com/office/powerpoint/2010/main" val="170788463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Security Levels</a:t>
            </a:r>
            <a:endParaRPr lang="en-US" dirty="0"/>
          </a:p>
        </p:txBody>
      </p:sp>
      <p:graphicFrame>
        <p:nvGraphicFramePr>
          <p:cNvPr id="4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5659361"/>
              </p:ext>
            </p:extLst>
          </p:nvPr>
        </p:nvGraphicFramePr>
        <p:xfrm>
          <a:off x="457200" y="1086729"/>
          <a:ext cx="8229600" cy="577127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90600"/>
                <a:gridCol w="1219200"/>
                <a:gridCol w="6019800"/>
              </a:tblGrid>
              <a:tr h="1107831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Network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aseline="0" dirty="0" smtClean="0"/>
                        <a:t>Security Level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Explanation</a:t>
                      </a:r>
                      <a:endParaRPr lang="en-US" sz="1600" dirty="0"/>
                    </a:p>
                  </a:txBody>
                  <a:tcPr/>
                </a:tc>
              </a:tr>
              <a:tr h="1101969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Wired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High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Because a wired LAN isolated from other networks requires</a:t>
                      </a:r>
                    </a:p>
                    <a:p>
                      <a:r>
                        <a:rPr lang="en-US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physical access, it is much more secure from a </a:t>
                      </a:r>
                      <a:r>
                        <a:rPr lang="en-US" sz="1800" b="1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remote breach</a:t>
                      </a:r>
                    </a:p>
                    <a:p>
                      <a:r>
                        <a:rPr lang="en-US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into the network. Without this physical connection, an attacker will be unable to intercept communications.</a:t>
                      </a:r>
                      <a:endParaRPr lang="en-US" sz="1600" dirty="0"/>
                    </a:p>
                  </a:txBody>
                  <a:tcPr/>
                </a:tc>
              </a:tr>
              <a:tr h="1230923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Wireless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Medium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Attackers can intercept wireless communications without needing to be physically plugged in. The attacker just needs to be within range of the wireless network in order to monitor its</a:t>
                      </a:r>
                    </a:p>
                    <a:p>
                      <a:r>
                        <a:rPr lang="en-US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transmissions. To protect against this, most modern Wi-Fi</a:t>
                      </a:r>
                    </a:p>
                    <a:p>
                      <a:r>
                        <a:rPr lang="en-US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transmissions are encrypted. However, some older or poorly</a:t>
                      </a:r>
                    </a:p>
                    <a:p>
                      <a:r>
                        <a:rPr lang="en-US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implemented technology may use weak encryption or none at all.</a:t>
                      </a:r>
                      <a:endParaRPr lang="en-US" sz="1600" dirty="0"/>
                    </a:p>
                  </a:txBody>
                  <a:tcPr/>
                </a:tc>
              </a:tr>
              <a:tr h="861646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Cellular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Low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Like wireless networks, cellular transmissions are susceptible to attackers monitoring and intercepting data remotely. This is</a:t>
                      </a:r>
                    </a:p>
                    <a:p>
                      <a:r>
                        <a:rPr lang="en-US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compounded by the large coverage of cellular networks and their high mobility. Many carriers implement some form of</a:t>
                      </a:r>
                    </a:p>
                    <a:p>
                      <a:r>
                        <a:rPr lang="en-US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encryption, but this encryption may not be suitably strong.</a:t>
                      </a:r>
                      <a:endParaRPr lang="en-US" sz="16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8921624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Network Connections Method Comparisons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91304008"/>
              </p:ext>
            </p:extLst>
          </p:nvPr>
        </p:nvGraphicFramePr>
        <p:xfrm>
          <a:off x="304800" y="1600200"/>
          <a:ext cx="8534400" cy="487680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33600"/>
                <a:gridCol w="2133600"/>
                <a:gridCol w="2133600"/>
                <a:gridCol w="2133600"/>
              </a:tblGrid>
              <a:tr h="696686">
                <a:tc>
                  <a:txBody>
                    <a:bodyPr/>
                    <a:lstStyle/>
                    <a:p>
                      <a:r>
                        <a:rPr lang="en-US" dirty="0" smtClean="0"/>
                        <a:t>Characteristic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Wired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Wireless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Cellular</a:t>
                      </a:r>
                      <a:endParaRPr lang="en-US" dirty="0"/>
                    </a:p>
                  </a:txBody>
                  <a:tcPr/>
                </a:tc>
              </a:tr>
              <a:tr h="696686">
                <a:tc>
                  <a:txBody>
                    <a:bodyPr/>
                    <a:lstStyle/>
                    <a:p>
                      <a:r>
                        <a:rPr lang="en-US" dirty="0" smtClean="0"/>
                        <a:t>Mobility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0070C0"/>
                          </a:solidFill>
                        </a:rPr>
                        <a:t>Little to none</a:t>
                      </a:r>
                      <a:endParaRPr lang="en-US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FFC000"/>
                          </a:solidFill>
                        </a:rPr>
                        <a:t>Medium</a:t>
                      </a:r>
                      <a:endParaRPr lang="en-US" dirty="0">
                        <a:solidFill>
                          <a:srgbClr val="FFC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High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696686">
                <a:tc>
                  <a:txBody>
                    <a:bodyPr/>
                    <a:lstStyle/>
                    <a:p>
                      <a:r>
                        <a:rPr lang="en-US" dirty="0" smtClean="0"/>
                        <a:t>Availability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FFC000"/>
                          </a:solidFill>
                        </a:rPr>
                        <a:t>Medium</a:t>
                      </a:r>
                      <a:r>
                        <a:rPr lang="en-US" baseline="0" dirty="0" smtClean="0">
                          <a:solidFill>
                            <a:srgbClr val="FFC000"/>
                          </a:solidFill>
                        </a:rPr>
                        <a:t> to </a:t>
                      </a:r>
                      <a:r>
                        <a:rPr lang="en-US" baseline="0" dirty="0" smtClean="0">
                          <a:solidFill>
                            <a:srgbClr val="FF0000"/>
                          </a:solidFill>
                        </a:rPr>
                        <a:t>high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FFC000"/>
                          </a:solidFill>
                        </a:rPr>
                        <a:t>Medium to </a:t>
                      </a:r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high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High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696686">
                <a:tc>
                  <a:txBody>
                    <a:bodyPr/>
                    <a:lstStyle/>
                    <a:p>
                      <a:r>
                        <a:rPr lang="en-US" dirty="0" smtClean="0"/>
                        <a:t>Bandwidth</a:t>
                      </a:r>
                      <a:r>
                        <a:rPr lang="en-US" baseline="0" dirty="0" smtClean="0"/>
                        <a:t> / Throughput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High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FFC000"/>
                          </a:solidFill>
                        </a:rPr>
                        <a:t>Medium</a:t>
                      </a:r>
                      <a:endParaRPr lang="en-US" dirty="0">
                        <a:solidFill>
                          <a:srgbClr val="FFC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0070C0"/>
                          </a:solidFill>
                        </a:rPr>
                        <a:t>Low</a:t>
                      </a:r>
                      <a:endParaRPr lang="en-US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</a:tr>
              <a:tr h="696686">
                <a:tc>
                  <a:txBody>
                    <a:bodyPr/>
                    <a:lstStyle/>
                    <a:p>
                      <a:r>
                        <a:rPr lang="en-US" dirty="0" smtClean="0"/>
                        <a:t>Reliability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High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FFC000"/>
                          </a:solidFill>
                        </a:rPr>
                        <a:t>Medium</a:t>
                      </a:r>
                      <a:endParaRPr lang="en-US" dirty="0">
                        <a:solidFill>
                          <a:srgbClr val="FFC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0070C0"/>
                          </a:solidFill>
                        </a:rPr>
                        <a:t>Low</a:t>
                      </a:r>
                      <a:endParaRPr lang="en-US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</a:tr>
              <a:tr h="696686">
                <a:tc>
                  <a:txBody>
                    <a:bodyPr/>
                    <a:lstStyle/>
                    <a:p>
                      <a:r>
                        <a:rPr lang="en-US" dirty="0" smtClean="0"/>
                        <a:t>Concurrent</a:t>
                      </a:r>
                      <a:r>
                        <a:rPr lang="en-US" baseline="0" dirty="0" smtClean="0"/>
                        <a:t> Connections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FFC000"/>
                          </a:solidFill>
                        </a:rPr>
                        <a:t>Medium</a:t>
                      </a:r>
                      <a:endParaRPr lang="en-US" dirty="0">
                        <a:solidFill>
                          <a:srgbClr val="FFC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FFC000"/>
                          </a:solidFill>
                        </a:rPr>
                        <a:t>Medium</a:t>
                      </a:r>
                      <a:endParaRPr lang="en-US" dirty="0">
                        <a:solidFill>
                          <a:srgbClr val="FFC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High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696686">
                <a:tc>
                  <a:txBody>
                    <a:bodyPr/>
                    <a:lstStyle/>
                    <a:p>
                      <a:r>
                        <a:rPr lang="en-US" dirty="0" smtClean="0"/>
                        <a:t>Security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High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FFC000"/>
                          </a:solidFill>
                        </a:rPr>
                        <a:t>Medium</a:t>
                      </a:r>
                      <a:endParaRPr lang="en-US" dirty="0">
                        <a:solidFill>
                          <a:srgbClr val="FFC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0070C0"/>
                          </a:solidFill>
                        </a:rPr>
                        <a:t>Low</a:t>
                      </a:r>
                      <a:endParaRPr lang="en-US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451073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Network</a:t>
            </a:r>
            <a:endParaRPr lang="en-US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1650" y="1447800"/>
            <a:ext cx="8079491" cy="502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594257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Network Components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Devices</a:t>
            </a:r>
          </a:p>
          <a:p>
            <a:pPr lvl="1"/>
            <a:r>
              <a:rPr lang="en-US" dirty="0"/>
              <a:t>Hardware such as computers, servers, printers, fax machines, </a:t>
            </a:r>
            <a:r>
              <a:rPr lang="en-US" dirty="0" smtClean="0"/>
              <a:t>switches, and </a:t>
            </a:r>
            <a:r>
              <a:rPr lang="en-US" dirty="0"/>
              <a:t>routers.</a:t>
            </a:r>
            <a:endParaRPr lang="en-US" dirty="0" smtClean="0"/>
          </a:p>
          <a:p>
            <a:r>
              <a:rPr lang="en-US" dirty="0" smtClean="0"/>
              <a:t>Physical Media</a:t>
            </a:r>
          </a:p>
          <a:p>
            <a:pPr lvl="1"/>
            <a:r>
              <a:rPr lang="en-US" dirty="0"/>
              <a:t>Media that connects devices to a network and transmits data </a:t>
            </a:r>
            <a:r>
              <a:rPr lang="en-US" dirty="0" smtClean="0"/>
              <a:t>between the </a:t>
            </a:r>
            <a:r>
              <a:rPr lang="en-US" dirty="0"/>
              <a:t>devices.</a:t>
            </a:r>
            <a:endParaRPr lang="en-US" dirty="0" smtClean="0"/>
          </a:p>
          <a:p>
            <a:r>
              <a:rPr lang="en-US" dirty="0" smtClean="0"/>
              <a:t>Network Adapter</a:t>
            </a:r>
          </a:p>
          <a:p>
            <a:pPr lvl="1"/>
            <a:r>
              <a:rPr lang="en-US" dirty="0"/>
              <a:t>Hardware that translates data between the network and a device.</a:t>
            </a:r>
            <a:endParaRPr lang="en-US" dirty="0" smtClean="0"/>
          </a:p>
          <a:p>
            <a:r>
              <a:rPr lang="en-US" dirty="0" smtClean="0"/>
              <a:t>Network Operating System</a:t>
            </a:r>
          </a:p>
          <a:p>
            <a:pPr lvl="1"/>
            <a:r>
              <a:rPr lang="en-US" dirty="0"/>
              <a:t>Software that controls network traffic and access to common </a:t>
            </a:r>
            <a:r>
              <a:rPr lang="en-US" dirty="0" smtClean="0"/>
              <a:t>network resources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4239509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Network Types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A </a:t>
            </a:r>
            <a:r>
              <a:rPr lang="en-US" i="1" dirty="0"/>
              <a:t>local area network (LAN) </a:t>
            </a:r>
            <a:r>
              <a:rPr lang="en-US" dirty="0"/>
              <a:t>is a group of computers and associated devices that share the resources </a:t>
            </a:r>
            <a:r>
              <a:rPr lang="en-US" dirty="0" smtClean="0"/>
              <a:t>of a </a:t>
            </a:r>
            <a:r>
              <a:rPr lang="en-US" dirty="0"/>
              <a:t>single processor or server within a small geographic area. </a:t>
            </a:r>
            <a:endParaRPr lang="en-US" dirty="0" smtClean="0"/>
          </a:p>
          <a:p>
            <a:pPr lvl="1"/>
            <a:r>
              <a:rPr lang="en-US" dirty="0" smtClean="0"/>
              <a:t>A </a:t>
            </a:r>
            <a:r>
              <a:rPr lang="en-US" dirty="0"/>
              <a:t>LAN may serve as few as two or </a:t>
            </a:r>
            <a:r>
              <a:rPr lang="en-US" dirty="0" smtClean="0"/>
              <a:t>three users </a:t>
            </a:r>
            <a:r>
              <a:rPr lang="en-US" dirty="0"/>
              <a:t>or as many as thousands of users. </a:t>
            </a:r>
            <a:endParaRPr lang="en-US" dirty="0" smtClean="0"/>
          </a:p>
          <a:p>
            <a:pPr lvl="1"/>
            <a:r>
              <a:rPr lang="en-US" dirty="0" smtClean="0"/>
              <a:t>A </a:t>
            </a:r>
            <a:r>
              <a:rPr lang="en-US" dirty="0"/>
              <a:t>network set up between the computers in a home </a:t>
            </a:r>
            <a:r>
              <a:rPr lang="en-US" dirty="0" smtClean="0"/>
              <a:t>would be </a:t>
            </a:r>
            <a:r>
              <a:rPr lang="en-US" dirty="0"/>
              <a:t>an example of a LAN.</a:t>
            </a:r>
          </a:p>
          <a:p>
            <a:r>
              <a:rPr lang="en-US" dirty="0"/>
              <a:t>A </a:t>
            </a:r>
            <a:r>
              <a:rPr lang="en-US" i="1" dirty="0"/>
              <a:t>wide area network (WAN) </a:t>
            </a:r>
            <a:r>
              <a:rPr lang="en-US" dirty="0"/>
              <a:t>is a network of computers that are spread across a large geographic </a:t>
            </a:r>
            <a:r>
              <a:rPr lang="en-US" dirty="0" smtClean="0"/>
              <a:t>area. </a:t>
            </a:r>
          </a:p>
          <a:p>
            <a:pPr lvl="1"/>
            <a:r>
              <a:rPr lang="en-US" dirty="0" smtClean="0"/>
              <a:t>An </a:t>
            </a:r>
            <a:r>
              <a:rPr lang="en-US" dirty="0"/>
              <a:t>example of a WAN would be a company that has offices in several different cities or nations; </a:t>
            </a:r>
            <a:r>
              <a:rPr lang="en-US" dirty="0" smtClean="0"/>
              <a:t>the company's </a:t>
            </a:r>
            <a:r>
              <a:rPr lang="en-US" dirty="0"/>
              <a:t>computers would be connected by a WAN.</a:t>
            </a:r>
          </a:p>
        </p:txBody>
      </p:sp>
    </p:spTree>
    <p:extLst>
      <p:ext uri="{BB962C8B-B14F-4D97-AF65-F5344CB8AC3E}">
        <p14:creationId xmlns:p14="http://schemas.microsoft.com/office/powerpoint/2010/main" val="15163834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LAN vs WAN</a:t>
            </a:r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250" y="1966913"/>
            <a:ext cx="8191500" cy="2924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974254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Network Connection Methods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Connecting various devices to a network can be done in a number of ways. </a:t>
            </a:r>
            <a:endParaRPr lang="en-US" dirty="0" smtClean="0"/>
          </a:p>
          <a:p>
            <a:r>
              <a:rPr lang="en-US" dirty="0" smtClean="0"/>
              <a:t>How </a:t>
            </a:r>
            <a:r>
              <a:rPr lang="en-US" dirty="0"/>
              <a:t>devices </a:t>
            </a:r>
            <a:r>
              <a:rPr lang="en-US" dirty="0" smtClean="0"/>
              <a:t>will communicate </a:t>
            </a:r>
            <a:r>
              <a:rPr lang="en-US" dirty="0"/>
              <a:t>with one another is determined by the connection method:</a:t>
            </a:r>
          </a:p>
          <a:p>
            <a:pPr lvl="1"/>
            <a:r>
              <a:rPr lang="en-US" dirty="0" smtClean="0"/>
              <a:t>Wireless</a:t>
            </a:r>
            <a:endParaRPr lang="en-US" dirty="0"/>
          </a:p>
          <a:p>
            <a:pPr lvl="1"/>
            <a:r>
              <a:rPr lang="en-US" dirty="0" smtClean="0"/>
              <a:t>Wired</a:t>
            </a:r>
            <a:endParaRPr lang="en-US" dirty="0"/>
          </a:p>
          <a:p>
            <a:pPr lvl="1"/>
            <a:r>
              <a:rPr lang="en-US" dirty="0" smtClean="0"/>
              <a:t>Cellular</a:t>
            </a:r>
            <a:endParaRPr lang="en-US" dirty="0"/>
          </a:p>
          <a:p>
            <a:r>
              <a:rPr lang="en-US" dirty="0"/>
              <a:t>Each method has its own advantages and disadvantages when it comes to certain </a:t>
            </a:r>
            <a:r>
              <a:rPr lang="en-US" dirty="0" smtClean="0"/>
              <a:t>important characteristics </a:t>
            </a:r>
            <a:r>
              <a:rPr lang="en-US" dirty="0"/>
              <a:t>in networking. </a:t>
            </a:r>
          </a:p>
          <a:p>
            <a:r>
              <a:rPr lang="en-US" dirty="0" smtClean="0"/>
              <a:t>These characteristics describe a connection from several different perspectives.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33248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Network Characteristics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dirty="0" smtClean="0"/>
              <a:t>Mobility</a:t>
            </a:r>
          </a:p>
          <a:p>
            <a:pPr lvl="1"/>
            <a:r>
              <a:rPr lang="en-US" dirty="0"/>
              <a:t>The ability to transport a device from one physical location to </a:t>
            </a:r>
            <a:r>
              <a:rPr lang="en-US" dirty="0" smtClean="0"/>
              <a:t>another without </a:t>
            </a:r>
            <a:r>
              <a:rPr lang="en-US" dirty="0"/>
              <a:t>interrupting the connection</a:t>
            </a:r>
            <a:endParaRPr lang="en-US" dirty="0" smtClean="0"/>
          </a:p>
          <a:p>
            <a:r>
              <a:rPr lang="en-US" dirty="0" smtClean="0"/>
              <a:t>Availability</a:t>
            </a:r>
          </a:p>
          <a:p>
            <a:pPr lvl="1"/>
            <a:r>
              <a:rPr lang="en-US" dirty="0"/>
              <a:t>A connection that stays up and operational as long as possible </a:t>
            </a:r>
            <a:r>
              <a:rPr lang="en-US" dirty="0" smtClean="0"/>
              <a:t>without interruption</a:t>
            </a:r>
            <a:r>
              <a:rPr lang="en-US" dirty="0"/>
              <a:t>, as well as the ability for that connection to recover </a:t>
            </a:r>
            <a:r>
              <a:rPr lang="en-US" dirty="0" smtClean="0"/>
              <a:t>quickly should </a:t>
            </a:r>
            <a:r>
              <a:rPr lang="en-US" dirty="0"/>
              <a:t>it go down.</a:t>
            </a:r>
            <a:endParaRPr lang="en-US" dirty="0" smtClean="0"/>
          </a:p>
          <a:p>
            <a:r>
              <a:rPr lang="en-US" dirty="0" smtClean="0"/>
              <a:t>Throughput</a:t>
            </a:r>
          </a:p>
          <a:p>
            <a:pPr lvl="1"/>
            <a:r>
              <a:rPr lang="en-US" dirty="0"/>
              <a:t>Throughput is the </a:t>
            </a:r>
            <a:r>
              <a:rPr lang="en-US" b="1" dirty="0"/>
              <a:t>actual amount </a:t>
            </a:r>
            <a:r>
              <a:rPr lang="en-US" dirty="0"/>
              <a:t>of data that is transmitted over a </a:t>
            </a:r>
            <a:r>
              <a:rPr lang="en-US" dirty="0" smtClean="0"/>
              <a:t>medium in </a:t>
            </a:r>
            <a:r>
              <a:rPr lang="en-US" dirty="0"/>
              <a:t>a given time</a:t>
            </a:r>
            <a:r>
              <a:rPr lang="en-US" dirty="0" smtClean="0"/>
              <a:t>.</a:t>
            </a:r>
          </a:p>
          <a:p>
            <a:r>
              <a:rPr lang="en-US" dirty="0" smtClean="0"/>
              <a:t>Bandwidth</a:t>
            </a:r>
            <a:endParaRPr lang="en-US" dirty="0"/>
          </a:p>
          <a:p>
            <a:pPr lvl="1"/>
            <a:r>
              <a:rPr lang="en-US" dirty="0" smtClean="0"/>
              <a:t>Bandwidth is </a:t>
            </a:r>
            <a:r>
              <a:rPr lang="en-US" dirty="0"/>
              <a:t>the </a:t>
            </a:r>
            <a:r>
              <a:rPr lang="en-US" b="1" dirty="0"/>
              <a:t>maximum amount </a:t>
            </a:r>
            <a:r>
              <a:rPr lang="en-US" dirty="0"/>
              <a:t>of data that is possible to </a:t>
            </a:r>
            <a:r>
              <a:rPr lang="en-US" dirty="0" smtClean="0"/>
              <a:t>transmit over </a:t>
            </a:r>
            <a:r>
              <a:rPr lang="en-US" dirty="0"/>
              <a:t>a medium in a given time</a:t>
            </a:r>
            <a:r>
              <a:rPr lang="en-US" dirty="0" smtClean="0"/>
              <a:t>.</a:t>
            </a:r>
          </a:p>
          <a:p>
            <a:pPr lvl="1"/>
            <a:r>
              <a:rPr lang="en-US" b="1" dirty="0"/>
              <a:t>Note: </a:t>
            </a:r>
            <a:r>
              <a:rPr lang="en-US" dirty="0"/>
              <a:t>You can think of bandwidth as theoretical, whereas throughput is a more </a:t>
            </a:r>
            <a:r>
              <a:rPr lang="en-US" dirty="0" smtClean="0"/>
              <a:t>practical description</a:t>
            </a:r>
            <a:r>
              <a:rPr lang="en-US" dirty="0"/>
              <a:t>. There are many factors that could prevent a connection from reaching its </a:t>
            </a:r>
            <a:r>
              <a:rPr lang="en-US" dirty="0" smtClean="0"/>
              <a:t>maximum speeds</a:t>
            </a:r>
            <a:r>
              <a:rPr lang="en-US" dirty="0"/>
              <a:t>.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95910958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Network Characteristics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Reliability</a:t>
            </a:r>
          </a:p>
          <a:p>
            <a:pPr lvl="1"/>
            <a:r>
              <a:rPr lang="en-US" dirty="0"/>
              <a:t>A connection that transmits data without causing connection delays </a:t>
            </a:r>
            <a:r>
              <a:rPr lang="en-US" dirty="0" smtClean="0"/>
              <a:t>or corrupting </a:t>
            </a:r>
            <a:r>
              <a:rPr lang="en-US" dirty="0"/>
              <a:t>the data.</a:t>
            </a:r>
            <a:endParaRPr lang="en-US" dirty="0" smtClean="0"/>
          </a:p>
          <a:p>
            <a:r>
              <a:rPr lang="en-US" dirty="0" smtClean="0"/>
              <a:t>Concurrent Connections</a:t>
            </a:r>
          </a:p>
          <a:p>
            <a:pPr lvl="1"/>
            <a:r>
              <a:rPr lang="en-US" dirty="0"/>
              <a:t>How many users or devices can be connected to the same network at </a:t>
            </a:r>
            <a:r>
              <a:rPr lang="en-US" dirty="0" smtClean="0"/>
              <a:t>one time</a:t>
            </a:r>
            <a:r>
              <a:rPr lang="en-US" dirty="0"/>
              <a:t>.</a:t>
            </a:r>
            <a:endParaRPr lang="en-US" dirty="0" smtClean="0"/>
          </a:p>
          <a:p>
            <a:r>
              <a:rPr lang="en-US" dirty="0" smtClean="0"/>
              <a:t>Security </a:t>
            </a:r>
          </a:p>
          <a:p>
            <a:pPr lvl="1"/>
            <a:r>
              <a:rPr lang="en-US" dirty="0"/>
              <a:t>How safe the network is from attack</a:t>
            </a:r>
          </a:p>
        </p:txBody>
      </p:sp>
    </p:spTree>
    <p:extLst>
      <p:ext uri="{BB962C8B-B14F-4D97-AF65-F5344CB8AC3E}">
        <p14:creationId xmlns:p14="http://schemas.microsoft.com/office/powerpoint/2010/main" val="34547252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273</TotalTime>
  <Words>1595</Words>
  <Application>Microsoft Office PowerPoint</Application>
  <PresentationFormat>On-screen Show (4:3)</PresentationFormat>
  <Paragraphs>196</Paragraphs>
  <Slides>21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4" baseType="lpstr">
      <vt:lpstr>Arial</vt:lpstr>
      <vt:lpstr>Calibri</vt:lpstr>
      <vt:lpstr>Office Theme</vt:lpstr>
      <vt:lpstr>Configure Network Access</vt:lpstr>
      <vt:lpstr>Computer Networks</vt:lpstr>
      <vt:lpstr>Example Network</vt:lpstr>
      <vt:lpstr>Network Components</vt:lpstr>
      <vt:lpstr>Network Types</vt:lpstr>
      <vt:lpstr>LAN vs WAN</vt:lpstr>
      <vt:lpstr>Network Connection Methods</vt:lpstr>
      <vt:lpstr>Network Characteristics</vt:lpstr>
      <vt:lpstr>Network Characteristics (cont.)</vt:lpstr>
      <vt:lpstr>Wired Network Connections</vt:lpstr>
      <vt:lpstr>Wireless Network Connections</vt:lpstr>
      <vt:lpstr>PowerPoint Presentation</vt:lpstr>
      <vt:lpstr>Cellular Network Connections</vt:lpstr>
      <vt:lpstr>PowerPoint Presentation</vt:lpstr>
      <vt:lpstr>Mobility</vt:lpstr>
      <vt:lpstr>Availability</vt:lpstr>
      <vt:lpstr>Bandwidth and Throughput</vt:lpstr>
      <vt:lpstr>Reliability</vt:lpstr>
      <vt:lpstr>Concurrent Connections</vt:lpstr>
      <vt:lpstr>Security Levels</vt:lpstr>
      <vt:lpstr>Network Connections Method Comparisons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Configure Network Access</dc:title>
  <dc:creator>andrew quilpa</dc:creator>
  <cp:lastModifiedBy>andrew quilpa</cp:lastModifiedBy>
  <cp:revision>14</cp:revision>
  <dcterms:created xsi:type="dcterms:W3CDTF">2017-01-30T16:45:13Z</dcterms:created>
  <dcterms:modified xsi:type="dcterms:W3CDTF">2017-11-20T17:00:45Z</dcterms:modified>
</cp:coreProperties>
</file>