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3" autoAdjust="0"/>
    <p:restoredTop sz="94660"/>
  </p:normalViewPr>
  <p:slideViewPr>
    <p:cSldViewPr>
      <p:cViewPr>
        <p:scale>
          <a:sx n="75" d="100"/>
          <a:sy n="75" d="100"/>
        </p:scale>
        <p:origin x="-4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8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0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6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1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3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9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4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46929-6C23-4ED8-A824-D530C6C274E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532D-B127-466C-BFC9-83DDEDF3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Identifying Computer</a:t>
            </a:r>
            <a:br>
              <a:rPr lang="en-US" dirty="0" smtClean="0"/>
            </a:br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Topic B</a:t>
            </a:r>
            <a:r>
              <a:rPr lang="en-US" dirty="0" smtClean="0"/>
              <a:t>: </a:t>
            </a:r>
            <a:r>
              <a:rPr lang="en-US" dirty="0"/>
              <a:t>Identify Internal Computer Components</a:t>
            </a:r>
          </a:p>
        </p:txBody>
      </p:sp>
    </p:spTree>
    <p:extLst>
      <p:ext uri="{BB962C8B-B14F-4D97-AF65-F5344CB8AC3E}">
        <p14:creationId xmlns:p14="http://schemas.microsoft.com/office/powerpoint/2010/main" val="17589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Information and data in RAM is stored only as long as power is applied to the memory. If you turn off the device, then the </a:t>
            </a:r>
            <a:r>
              <a:rPr lang="en-US" dirty="0" smtClean="0"/>
              <a:t>information in </a:t>
            </a:r>
            <a:r>
              <a:rPr lang="en-US" dirty="0"/>
              <a:t>RAM is lost.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want to keep the information and data you have been working with, you need to save it to </a:t>
            </a:r>
            <a:r>
              <a:rPr lang="en-US" dirty="0" smtClean="0"/>
              <a:t>some type </a:t>
            </a:r>
            <a:r>
              <a:rPr lang="en-US" dirty="0"/>
              <a:t>of storage device. The information previously saved to a storage device can be retrieved (or read) into computer </a:t>
            </a:r>
            <a:r>
              <a:rPr lang="en-US" dirty="0" smtClean="0"/>
              <a:t>memory.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Hard disk drives (HDDs) </a:t>
            </a:r>
            <a:r>
              <a:rPr lang="en-US" dirty="0"/>
              <a:t>are common storage devices. They are generally non-removable disks.</a:t>
            </a:r>
          </a:p>
          <a:p>
            <a:r>
              <a:rPr lang="en-US" dirty="0"/>
              <a:t>Almost all computers use hard disk drives to store data. Hard disks store data digitally on </a:t>
            </a:r>
            <a:r>
              <a:rPr lang="en-US" dirty="0" smtClean="0"/>
              <a:t>circular platters</a:t>
            </a:r>
            <a:r>
              <a:rPr lang="en-US" dirty="0"/>
              <a:t>. A platter’s surface is highly polished and is magnetically charged. Digital data is </a:t>
            </a:r>
            <a:r>
              <a:rPr lang="en-US" dirty="0" smtClean="0"/>
              <a:t>stored on </a:t>
            </a:r>
            <a:r>
              <a:rPr lang="en-US" dirty="0"/>
              <a:t>these platters in small magnetic domains. A computer’s storage capacity can be expanded </a:t>
            </a:r>
            <a:r>
              <a:rPr lang="en-US" dirty="0" smtClean="0"/>
              <a:t>by adding </a:t>
            </a:r>
            <a:r>
              <a:rPr lang="en-US" dirty="0"/>
              <a:t>additional hard disks. </a:t>
            </a:r>
            <a:endParaRPr lang="en-US" dirty="0" smtClean="0"/>
          </a:p>
          <a:p>
            <a:r>
              <a:rPr lang="en-US" dirty="0" smtClean="0"/>
              <a:t>Today</a:t>
            </a:r>
            <a:r>
              <a:rPr lang="en-US" dirty="0"/>
              <a:t>, the storage capacity of hard disk drives is expressed </a:t>
            </a:r>
            <a:r>
              <a:rPr lang="en-US" dirty="0" smtClean="0"/>
              <a:t>in gigabytes </a:t>
            </a:r>
            <a:r>
              <a:rPr lang="en-US" dirty="0"/>
              <a:t>(GBs) and terabytes (TBs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/>
              <a:t>speed at which the disk in a hard drive rotates </a:t>
            </a:r>
            <a:r>
              <a:rPr lang="en-US" dirty="0" smtClean="0"/>
              <a:t>is measured </a:t>
            </a:r>
            <a:r>
              <a:rPr lang="en-US" dirty="0"/>
              <a:t>in rotations per minute (RPM).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3571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Solid state storage </a:t>
            </a:r>
            <a:r>
              <a:rPr lang="en-US" dirty="0"/>
              <a:t>is a personal computer storage device that stores data in special types </a:t>
            </a:r>
            <a:r>
              <a:rPr lang="en-US" dirty="0" smtClean="0"/>
              <a:t>of memory </a:t>
            </a:r>
            <a:r>
              <a:rPr lang="en-US" dirty="0"/>
              <a:t>instead of on disks or tape. </a:t>
            </a: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/>
              <a:t>types of solid state storage include the USB </a:t>
            </a:r>
            <a:r>
              <a:rPr lang="en-US" dirty="0" smtClean="0"/>
              <a:t>devices that </a:t>
            </a:r>
            <a:r>
              <a:rPr lang="en-US" dirty="0"/>
              <a:t>are commonly known as jump drives or thumb drives; flash memory cards; and </a:t>
            </a:r>
            <a:r>
              <a:rPr lang="en-US" dirty="0" smtClean="0"/>
              <a:t>secure digital </a:t>
            </a:r>
            <a:r>
              <a:rPr lang="en-US" dirty="0"/>
              <a:t>(SD) memory cards. </a:t>
            </a:r>
            <a:endParaRPr lang="en-US" dirty="0" smtClean="0"/>
          </a:p>
          <a:p>
            <a:r>
              <a:rPr lang="en-US" dirty="0" smtClean="0"/>
              <a:t>Solid </a:t>
            </a:r>
            <a:r>
              <a:rPr lang="en-US" dirty="0"/>
              <a:t>state storage uses non-volatile memory to emulate </a:t>
            </a:r>
            <a:r>
              <a:rPr lang="en-US" dirty="0" smtClean="0"/>
              <a:t>mechanical storage </a:t>
            </a:r>
            <a:r>
              <a:rPr lang="en-US" dirty="0"/>
              <a:t>devices, but solid state storage is much faster and more reliable than mechanical </a:t>
            </a:r>
            <a:r>
              <a:rPr lang="en-US" dirty="0" smtClean="0"/>
              <a:t>storage because </a:t>
            </a:r>
            <a:r>
              <a:rPr lang="en-US" dirty="0"/>
              <a:t>there are no moving parts.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02200"/>
            <a:ext cx="2667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3225" cy="4525963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Optical disks </a:t>
            </a:r>
            <a:r>
              <a:rPr lang="en-US" dirty="0"/>
              <a:t>are personal computer storage devices, such as CDs, DVDs, or Blu-ray™ discs, </a:t>
            </a:r>
            <a:r>
              <a:rPr lang="en-US" dirty="0" smtClean="0"/>
              <a:t>that store </a:t>
            </a:r>
            <a:r>
              <a:rPr lang="en-US" dirty="0"/>
              <a:t>data optically rather than magnetically.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removable plastic discs have a reflective </a:t>
            </a:r>
            <a:r>
              <a:rPr lang="en-US" dirty="0" smtClean="0"/>
              <a:t>coating and </a:t>
            </a:r>
            <a:r>
              <a:rPr lang="en-US" dirty="0"/>
              <a:t>require an optical drive to be read.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optical storage, data is written by either pressing </a:t>
            </a:r>
            <a:r>
              <a:rPr lang="en-US" dirty="0" smtClean="0"/>
              <a:t>or burning </a:t>
            </a:r>
            <a:r>
              <a:rPr lang="en-US" dirty="0"/>
              <a:t>with a laser to create pits (recessed areas) or lands (raised areas) in the reflective </a:t>
            </a:r>
            <a:r>
              <a:rPr lang="en-US" dirty="0" smtClean="0"/>
              <a:t>surface of </a:t>
            </a:r>
            <a:r>
              <a:rPr lang="en-US" dirty="0"/>
              <a:t>the disc.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laser in the optical drive then reads the data off the disc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Optical drives can </a:t>
            </a:r>
            <a:r>
              <a:rPr lang="en-US" dirty="0" smtClean="0"/>
              <a:t>be internal </a:t>
            </a:r>
            <a:r>
              <a:rPr lang="en-US" dirty="0"/>
              <a:t>or external, and they generally have a 5.25-inch form factor.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5048250"/>
            <a:ext cx="3265871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915393"/>
              </p:ext>
            </p:extLst>
          </p:nvPr>
        </p:nvGraphicFramePr>
        <p:xfrm>
          <a:off x="457200" y="682596"/>
          <a:ext cx="8229600" cy="5642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67040">
                <a:tc>
                  <a:txBody>
                    <a:bodyPr/>
                    <a:lstStyle/>
                    <a:p>
                      <a:r>
                        <a:rPr lang="en-US" dirty="0" smtClean="0"/>
                        <a:t>Optical</a:t>
                      </a:r>
                      <a:r>
                        <a:rPr lang="en-US" baseline="0" dirty="0" smtClean="0"/>
                        <a:t> Disc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Type</a:t>
                      </a:r>
                      <a:endParaRPr lang="en-US" dirty="0"/>
                    </a:p>
                  </a:txBody>
                  <a:tcPr/>
                </a:tc>
              </a:tr>
              <a:tr h="1151604">
                <a:tc>
                  <a:txBody>
                    <a:bodyPr/>
                    <a:lstStyle/>
                    <a:p>
                      <a:r>
                        <a:rPr lang="en-US" dirty="0" smtClean="0"/>
                        <a:t>CD-ROM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Compact Disc</a:t>
                      </a:r>
                      <a:r>
                        <a:rPr lang="en-US" baseline="0" dirty="0" smtClean="0"/>
                        <a:t> Read-Only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is permanently burned onto the disc during its manufacture</a:t>
                      </a:r>
                      <a:endParaRPr lang="en-US" dirty="0"/>
                    </a:p>
                  </a:txBody>
                  <a:tcPr/>
                </a:tc>
              </a:tr>
              <a:tr h="467040">
                <a:tc>
                  <a:txBody>
                    <a:bodyPr/>
                    <a:lstStyle/>
                    <a:p>
                      <a:r>
                        <a:rPr lang="en-US" dirty="0" smtClean="0"/>
                        <a:t>CD-R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CD-Recordable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can be written to the disc  only once</a:t>
                      </a:r>
                      <a:endParaRPr lang="en-US" dirty="0"/>
                    </a:p>
                  </a:txBody>
                  <a:tcPr/>
                </a:tc>
              </a:tr>
              <a:tr h="467040">
                <a:tc>
                  <a:txBody>
                    <a:bodyPr/>
                    <a:lstStyle/>
                    <a:p>
                      <a:r>
                        <a:rPr lang="en-US" dirty="0" smtClean="0"/>
                        <a:t>CD-RW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CD-Rewritable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can be written to</a:t>
                      </a:r>
                      <a:r>
                        <a:rPr lang="en-US" baseline="0" dirty="0" smtClean="0"/>
                        <a:t> the disc multiple times</a:t>
                      </a:r>
                      <a:endParaRPr lang="en-US" dirty="0"/>
                    </a:p>
                  </a:txBody>
                  <a:tcPr/>
                </a:tc>
              </a:tr>
              <a:tr h="467040">
                <a:tc>
                  <a:txBody>
                    <a:bodyPr/>
                    <a:lstStyle/>
                    <a:p>
                      <a:r>
                        <a:rPr lang="en-US" dirty="0" smtClean="0"/>
                        <a:t>DVD-ROM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Versatile Disc Read-Only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is permanently burned onto the disc during its manufacture</a:t>
                      </a:r>
                      <a:endParaRPr lang="en-US" dirty="0" smtClean="0"/>
                    </a:p>
                  </a:txBody>
                  <a:tcPr/>
                </a:tc>
              </a:tr>
              <a:tr h="467040">
                <a:tc>
                  <a:txBody>
                    <a:bodyPr/>
                    <a:lstStyle/>
                    <a:p>
                      <a:r>
                        <a:rPr lang="en-US" dirty="0" smtClean="0"/>
                        <a:t>DVD-R / DVD+R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DVD-Recordable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can be written to the disc  only once</a:t>
                      </a:r>
                      <a:endParaRPr lang="en-US" dirty="0" smtClean="0"/>
                    </a:p>
                  </a:txBody>
                  <a:tcPr/>
                </a:tc>
              </a:tr>
              <a:tr h="4670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DVD+R DL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DVD Recordable Double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higher-capacity double-layer format to which data can be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written only once.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3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299137"/>
              </p:ext>
            </p:extLst>
          </p:nvPr>
        </p:nvGraphicFramePr>
        <p:xfrm>
          <a:off x="457200" y="682596"/>
          <a:ext cx="8229600" cy="2258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67040">
                <a:tc>
                  <a:txBody>
                    <a:bodyPr/>
                    <a:lstStyle/>
                    <a:p>
                      <a:r>
                        <a:rPr lang="en-US" dirty="0" smtClean="0"/>
                        <a:t>Optical</a:t>
                      </a:r>
                      <a:r>
                        <a:rPr lang="en-US" baseline="0" dirty="0" smtClean="0"/>
                        <a:t> Disc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Type</a:t>
                      </a:r>
                      <a:endParaRPr lang="en-US" dirty="0"/>
                    </a:p>
                  </a:txBody>
                  <a:tcPr/>
                </a:tc>
              </a:tr>
              <a:tr h="1151604">
                <a:tc>
                  <a:txBody>
                    <a:bodyPr/>
                    <a:lstStyle/>
                    <a:p>
                      <a:r>
                        <a:rPr lang="en-US" dirty="0" smtClean="0"/>
                        <a:t>DVD-RW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DVD-Rewritable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can be written to</a:t>
                      </a:r>
                      <a:r>
                        <a:rPr lang="en-US" baseline="0" dirty="0" smtClean="0"/>
                        <a:t> the disc multiple times</a:t>
                      </a:r>
                      <a:endParaRPr lang="en-US" dirty="0"/>
                    </a:p>
                  </a:txBody>
                  <a:tcPr/>
                </a:tc>
              </a:tr>
              <a:tr h="467040">
                <a:tc>
                  <a:txBody>
                    <a:bodyPr/>
                    <a:lstStyle/>
                    <a:p>
                      <a:r>
                        <a:rPr lang="en-US" dirty="0" smtClean="0"/>
                        <a:t>DVD-RAM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DVD-Random Access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can be written to</a:t>
                      </a:r>
                      <a:r>
                        <a:rPr lang="en-US" baseline="0" dirty="0" smtClean="0"/>
                        <a:t> the disc multiple times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4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Blu-Ray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BD-ROM</a:t>
            </a:r>
          </a:p>
          <a:p>
            <a:r>
              <a:rPr lang="en-US" dirty="0"/>
              <a:t>Blu-ray discs are intended for high-density storage of high-definition video as well as data storage.</a:t>
            </a:r>
          </a:p>
          <a:p>
            <a:r>
              <a:rPr lang="en-US" dirty="0"/>
              <a:t>They use blue laser light to read and store data. The blue laser has a shorter wavelength </a:t>
            </a:r>
            <a:r>
              <a:rPr lang="en-US" dirty="0" smtClean="0"/>
              <a:t>than other </a:t>
            </a:r>
            <a:r>
              <a:rPr lang="en-US" dirty="0"/>
              <a:t>CD and DVD laser technologies, which enables the system to store more data in the </a:t>
            </a:r>
            <a:r>
              <a:rPr lang="en-US" dirty="0" smtClean="0"/>
              <a:t>same amount </a:t>
            </a:r>
            <a:r>
              <a:rPr lang="en-US" dirty="0"/>
              <a:t>of physical space. Current Blu-ray discs hold 50 GB total. However, companies such </a:t>
            </a:r>
            <a:r>
              <a:rPr lang="en-US" dirty="0" smtClean="0"/>
              <a:t>as Sony </a:t>
            </a:r>
            <a:r>
              <a:rPr lang="en-US" dirty="0"/>
              <a:t>are testing experimental discs that have storage capacities of up to 200 GB.</a:t>
            </a:r>
          </a:p>
        </p:txBody>
      </p:sp>
    </p:spTree>
    <p:extLst>
      <p:ext uri="{BB962C8B-B14F-4D97-AF65-F5344CB8AC3E}">
        <p14:creationId xmlns:p14="http://schemas.microsoft.com/office/powerpoint/2010/main" val="13787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USB drive</a:t>
            </a:r>
            <a:r>
              <a:rPr lang="en-US" dirty="0" smtClean="0"/>
              <a:t> refers </a:t>
            </a:r>
            <a:r>
              <a:rPr lang="en-US" dirty="0"/>
              <a:t>to small solid-state devices such as thumb drives.</a:t>
            </a:r>
          </a:p>
          <a:p>
            <a:r>
              <a:rPr lang="en-US" dirty="0"/>
              <a:t>Other </a:t>
            </a:r>
            <a:r>
              <a:rPr lang="en-US" dirty="0" smtClean="0"/>
              <a:t>drives </a:t>
            </a:r>
            <a:r>
              <a:rPr lang="en-US" dirty="0"/>
              <a:t>can also be connected to the computer by using a USB connection.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i="1" dirty="0"/>
              <a:t>tape drives</a:t>
            </a:r>
            <a:r>
              <a:rPr lang="en-US" dirty="0"/>
              <a:t>, which use magnetic </a:t>
            </a:r>
            <a:r>
              <a:rPr lang="en-US" dirty="0" smtClean="0"/>
              <a:t>tape that </a:t>
            </a:r>
            <a:r>
              <a:rPr lang="en-US" dirty="0"/>
              <a:t>can be accessed and written to sequentially only (rather than jumping directly to the storage location for the </a:t>
            </a:r>
            <a:r>
              <a:rPr lang="en-US" dirty="0" smtClean="0"/>
              <a:t>desired data</a:t>
            </a:r>
            <a:r>
              <a:rPr lang="en-US" dirty="0"/>
              <a:t>) can be connected via a USB connection. </a:t>
            </a:r>
            <a:endParaRPr lang="en-US" dirty="0" smtClean="0"/>
          </a:p>
          <a:p>
            <a:r>
              <a:rPr lang="en-US" dirty="0" smtClean="0"/>
              <a:t>Hard </a:t>
            </a:r>
            <a:r>
              <a:rPr lang="en-US" dirty="0"/>
              <a:t>drives enclosed in a case or placed in a hard drive dock can also </a:t>
            </a:r>
            <a:r>
              <a:rPr lang="en-US" dirty="0" smtClean="0"/>
              <a:t>be connected </a:t>
            </a:r>
            <a:r>
              <a:rPr lang="en-US" dirty="0"/>
              <a:t>via USB connections.</a:t>
            </a:r>
          </a:p>
        </p:txBody>
      </p:sp>
      <p:sp>
        <p:nvSpPr>
          <p:cNvPr id="4" name="AutoShape 2" descr="Image result for thumb dr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umb dri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thumb driv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s://images-na.ssl-images-amazon.com/images/G/01/electronics/detail-page/JDS73_group_B007B6YP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104"/>
            <a:ext cx="2514600" cy="11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Multi-Card Readers and Writers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wide variety of solid state memory cards are used in various devices such as phones and cameras. The device can usually </a:t>
            </a:r>
            <a:r>
              <a:rPr lang="en-US" dirty="0" smtClean="0"/>
              <a:t>be connected </a:t>
            </a:r>
            <a:r>
              <a:rPr lang="en-US" dirty="0"/>
              <a:t>via a cable or wirelessly to the computer.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computers also contain one or more slots in which you can </a:t>
            </a:r>
            <a:r>
              <a:rPr lang="en-US" dirty="0" smtClean="0"/>
              <a:t>insert the </a:t>
            </a:r>
            <a:r>
              <a:rPr lang="en-US" dirty="0"/>
              <a:t>memory card after it has been removed from the phone or camera.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these multi-card readers allow you to </a:t>
            </a:r>
            <a:r>
              <a:rPr lang="en-US" dirty="0" smtClean="0"/>
              <a:t>insert SD</a:t>
            </a:r>
            <a:r>
              <a:rPr lang="en-US" dirty="0"/>
              <a:t>, microSD, CompactFlash, or MS/MS Duo (Sony’s Memory Stick) memory card. The reader/writer might be internal </a:t>
            </a:r>
            <a:r>
              <a:rPr lang="en-US" dirty="0" smtClean="0"/>
              <a:t>or connected </a:t>
            </a:r>
            <a:r>
              <a:rPr lang="en-US" dirty="0"/>
              <a:t>via a USB port on the computer.</a:t>
            </a:r>
          </a:p>
        </p:txBody>
      </p:sp>
    </p:spTree>
    <p:extLst>
      <p:ext uri="{BB962C8B-B14F-4D97-AF65-F5344CB8AC3E}">
        <p14:creationId xmlns:p14="http://schemas.microsoft.com/office/powerpoint/2010/main" val="33119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Media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Mobile media devices such as music players use memory cards or solid state memory to store data. These features are </a:t>
            </a:r>
            <a:r>
              <a:rPr lang="en-US" dirty="0" smtClean="0"/>
              <a:t>also incorporated </a:t>
            </a:r>
            <a:r>
              <a:rPr lang="en-US" dirty="0"/>
              <a:t>into </a:t>
            </a:r>
            <a:r>
              <a:rPr lang="en-US" dirty="0" err="1"/>
              <a:t>eReaders</a:t>
            </a:r>
            <a:r>
              <a:rPr lang="en-US" dirty="0"/>
              <a:t> and smartphones.</a:t>
            </a:r>
          </a:p>
        </p:txBody>
      </p:sp>
      <p:pic>
        <p:nvPicPr>
          <p:cNvPr id="10244" name="Picture 4" descr="Image result for ip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3999186" cy="29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lesson, you will identify computer hardware. You will:</a:t>
            </a:r>
          </a:p>
          <a:p>
            <a:r>
              <a:rPr lang="en-US" dirty="0" smtClean="0"/>
              <a:t>Identify internal computer components.</a:t>
            </a:r>
          </a:p>
          <a:p>
            <a:r>
              <a:rPr lang="en-US" dirty="0" smtClean="0"/>
              <a:t>Compare common computer connector types.</a:t>
            </a:r>
          </a:p>
          <a:p>
            <a:r>
              <a:rPr lang="en-US" dirty="0" smtClean="0"/>
              <a:t>Identify common peripheral devices.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 </a:t>
            </a:r>
            <a:r>
              <a:rPr lang="en-US" i="1" dirty="0"/>
              <a:t>expansion card </a:t>
            </a:r>
            <a:r>
              <a:rPr lang="en-US" dirty="0"/>
              <a:t>is a printed circuit board that you install into a slot on the computer’s system board to expand </a:t>
            </a:r>
            <a:r>
              <a:rPr lang="en-US" dirty="0" smtClean="0"/>
              <a:t>the functionality </a:t>
            </a:r>
            <a:r>
              <a:rPr lang="en-US" dirty="0"/>
              <a:t>of the computer.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card has a connector that fits into a slot on a system board and circuitry to connect </a:t>
            </a:r>
            <a:r>
              <a:rPr lang="en-US" dirty="0" smtClean="0"/>
              <a:t>a specific </a:t>
            </a:r>
            <a:r>
              <a:rPr lang="en-US" dirty="0"/>
              <a:t>device to the computer.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expansion cards connect to the system bus instead of a peripheral bus, use </a:t>
            </a:r>
            <a:r>
              <a:rPr lang="en-US" dirty="0" smtClean="0"/>
              <a:t>different slot </a:t>
            </a:r>
            <a:r>
              <a:rPr lang="en-US" dirty="0"/>
              <a:t>types, or are built into the system circuitry instead of being separate physical boards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Includes Video Cards, Audio Cards, Network Cards, and Modems</a:t>
            </a:r>
            <a:endParaRPr lang="en-US" dirty="0"/>
          </a:p>
          <a:p>
            <a:r>
              <a:rPr lang="en-US" b="1" dirty="0"/>
              <a:t>Note: An expansion card is also known as an </a:t>
            </a:r>
            <a:r>
              <a:rPr lang="en-US" b="1" i="1" dirty="0"/>
              <a:t>adapter card</a:t>
            </a:r>
            <a:r>
              <a:rPr lang="en-US" b="1" dirty="0"/>
              <a:t>, I/O card, add-in, add-on, or simply a 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If your motherboard doesn’t have a built-in video port, or if you want to use a better video </a:t>
            </a:r>
            <a:r>
              <a:rPr lang="en-US" dirty="0" smtClean="0"/>
              <a:t>adapter than </a:t>
            </a:r>
            <a:r>
              <a:rPr lang="en-US" dirty="0"/>
              <a:t>what is on your motherboard, you can use a video card. </a:t>
            </a:r>
            <a:endParaRPr lang="en-US" dirty="0" smtClean="0"/>
          </a:p>
          <a:p>
            <a:r>
              <a:rPr lang="en-US" i="1" dirty="0" smtClean="0"/>
              <a:t>Video </a:t>
            </a:r>
            <a:r>
              <a:rPr lang="en-US" i="1" dirty="0"/>
              <a:t>cards </a:t>
            </a:r>
            <a:r>
              <a:rPr lang="en-US" dirty="0"/>
              <a:t>typically have their </a:t>
            </a:r>
            <a:r>
              <a:rPr lang="en-US" dirty="0" smtClean="0"/>
              <a:t>own bank </a:t>
            </a:r>
            <a:r>
              <a:rPr lang="en-US" dirty="0"/>
              <a:t>of memory to improve the rate at which the images on screen can be updated. </a:t>
            </a:r>
            <a:endParaRPr lang="en-US" dirty="0" smtClean="0"/>
          </a:p>
          <a:p>
            <a:r>
              <a:rPr lang="en-US" dirty="0" smtClean="0"/>
              <a:t>Video cards can </a:t>
            </a:r>
            <a:r>
              <a:rPr lang="en-US" dirty="0"/>
              <a:t>have a variety of connectors on them for connecting video display devices. Some of the </a:t>
            </a:r>
            <a:r>
              <a:rPr lang="en-US" dirty="0" smtClean="0"/>
              <a:t>video adapters </a:t>
            </a:r>
            <a:r>
              <a:rPr lang="en-US" dirty="0"/>
              <a:t>include VGA, DVI, and HDMI.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video cards also include </a:t>
            </a:r>
            <a:r>
              <a:rPr lang="en-US" dirty="0" smtClean="0"/>
              <a:t>their own </a:t>
            </a:r>
            <a:r>
              <a:rPr lang="en-US" dirty="0"/>
              <a:t>cooling fan.</a:t>
            </a:r>
          </a:p>
        </p:txBody>
      </p:sp>
    </p:spTree>
    <p:extLst>
      <p:ext uri="{BB962C8B-B14F-4D97-AF65-F5344CB8AC3E}">
        <p14:creationId xmlns:p14="http://schemas.microsoft.com/office/powerpoint/2010/main" val="40021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Card</a:t>
            </a:r>
            <a:endParaRPr lang="en-US" dirty="0"/>
          </a:p>
        </p:txBody>
      </p:sp>
      <p:pic>
        <p:nvPicPr>
          <p:cNvPr id="4" name="Picture 2" descr="Image result for nvi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9" y="35814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rad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34227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Audio connections might be built into your motherboard, or they might be placed on </a:t>
            </a:r>
            <a:r>
              <a:rPr lang="en-US" dirty="0" smtClean="0"/>
              <a:t>an expansion </a:t>
            </a:r>
            <a:r>
              <a:rPr lang="en-US" dirty="0"/>
              <a:t>card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 </a:t>
            </a:r>
            <a:r>
              <a:rPr lang="en-US" i="1" dirty="0"/>
              <a:t>audio card </a:t>
            </a:r>
            <a:r>
              <a:rPr lang="en-US" dirty="0"/>
              <a:t>typically includes ports to connect speakers, a </a:t>
            </a:r>
            <a:r>
              <a:rPr lang="en-US" dirty="0" smtClean="0"/>
              <a:t>microphone, and </a:t>
            </a:r>
            <a:r>
              <a:rPr lang="en-US" dirty="0"/>
              <a:t>headphones.</a:t>
            </a:r>
          </a:p>
        </p:txBody>
      </p:sp>
      <p:pic>
        <p:nvPicPr>
          <p:cNvPr id="12290" name="Picture 2" descr="https://computersfordummies.wikispaces.com/file/view/sound_card.jpg/235211528/sound_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47497"/>
            <a:ext cx="408596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network adapter allows your computer to connect to other computers over a wired or </a:t>
            </a:r>
            <a:r>
              <a:rPr lang="en-US" dirty="0" smtClean="0"/>
              <a:t>wireless connection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functionality might be contained on your motherboard or it might be on </a:t>
            </a:r>
            <a:r>
              <a:rPr lang="en-US" dirty="0" smtClean="0"/>
              <a:t>a separate </a:t>
            </a:r>
            <a:r>
              <a:rPr lang="en-US" i="1" dirty="0"/>
              <a:t>network card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Ethernet cable connects to a port on the network card, </a:t>
            </a:r>
            <a:r>
              <a:rPr lang="en-US" dirty="0" smtClean="0"/>
              <a:t>allowing you </a:t>
            </a:r>
            <a:r>
              <a:rPr lang="en-US" dirty="0"/>
              <a:t>to access servers, other computers, and the Internet.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wireless network card may or </a:t>
            </a:r>
            <a:r>
              <a:rPr lang="en-US" dirty="0" smtClean="0"/>
              <a:t>may not </a:t>
            </a:r>
            <a:r>
              <a:rPr lang="en-US" dirty="0"/>
              <a:t>have an external antenna.</a:t>
            </a:r>
          </a:p>
        </p:txBody>
      </p:sp>
    </p:spTree>
    <p:extLst>
      <p:ext uri="{BB962C8B-B14F-4D97-AF65-F5344CB8AC3E}">
        <p14:creationId xmlns:p14="http://schemas.microsoft.com/office/powerpoint/2010/main" val="30014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Card</a:t>
            </a:r>
            <a:endParaRPr lang="en-US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69" y="1524000"/>
            <a:ext cx="6477000" cy="43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modem </a:t>
            </a:r>
            <a:r>
              <a:rPr lang="en-US" dirty="0"/>
              <a:t>allows your computer to connect to other computers and the Internet by using </a:t>
            </a:r>
            <a:r>
              <a:rPr lang="en-US" dirty="0" smtClean="0"/>
              <a:t>an analog </a:t>
            </a:r>
            <a:r>
              <a:rPr lang="en-US" dirty="0"/>
              <a:t>phone line.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feature used to be the only way a home user could connect to </a:t>
            </a:r>
            <a:r>
              <a:rPr lang="en-US" dirty="0" smtClean="0"/>
              <a:t>online services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advent of cable networks </a:t>
            </a:r>
            <a:r>
              <a:rPr lang="en-US" dirty="0" smtClean="0"/>
              <a:t>and DSL</a:t>
            </a:r>
            <a:r>
              <a:rPr lang="en-US" dirty="0"/>
              <a:t>, the slower rates of phone lines fell out </a:t>
            </a:r>
            <a:r>
              <a:rPr lang="en-US" dirty="0" smtClean="0"/>
              <a:t>of favor</a:t>
            </a:r>
            <a:r>
              <a:rPr lang="en-US" dirty="0"/>
              <a:t>. Modems are still included in some computers, but not all. If you find you need this </a:t>
            </a:r>
            <a:r>
              <a:rPr lang="en-US" dirty="0" smtClean="0"/>
              <a:t>feature, you </a:t>
            </a:r>
            <a:r>
              <a:rPr lang="en-US" dirty="0"/>
              <a:t>might need to install a modem card in your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Note: Not to be confused with external modem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</a:t>
            </a:r>
            <a:endParaRPr lang="en-US" dirty="0"/>
          </a:p>
        </p:txBody>
      </p:sp>
      <p:pic>
        <p:nvPicPr>
          <p:cNvPr id="15362" name="Picture 2" descr="Image result for modem internal c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257800" cy="5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Systems: Fans</a:t>
            </a:r>
            <a:endParaRPr lang="en-US" dirty="0"/>
          </a:p>
        </p:txBody>
      </p:sp>
      <p:pic>
        <p:nvPicPr>
          <p:cNvPr id="16386" name="Picture 2" descr="Image result for computer f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873938" cy="21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Computers get very hot when they are running. For this reason, there are a number of cooling strategies employed within </a:t>
            </a:r>
            <a:r>
              <a:rPr lang="en-US" dirty="0" smtClean="0"/>
              <a:t>a computing </a:t>
            </a:r>
            <a:r>
              <a:rPr lang="en-US" dirty="0"/>
              <a:t>device. </a:t>
            </a:r>
            <a:endParaRPr lang="en-US" dirty="0" smtClean="0"/>
          </a:p>
          <a:p>
            <a:r>
              <a:rPr lang="en-US" dirty="0" smtClean="0"/>
              <a:t>Fans </a:t>
            </a:r>
            <a:r>
              <a:rPr lang="en-US" dirty="0"/>
              <a:t>are located on: the power supply, the video card, and the CPU. In addition, you might have one or more fans built </a:t>
            </a:r>
            <a:r>
              <a:rPr lang="en-US" dirty="0" smtClean="0"/>
              <a:t>into the </a:t>
            </a:r>
            <a:r>
              <a:rPr lang="en-US" dirty="0"/>
              <a:t>computer case.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sure not to block air flow for these fans. If the computer cannot be properly cooled, it will </a:t>
            </a:r>
            <a:r>
              <a:rPr lang="en-US" dirty="0" smtClean="0"/>
              <a:t>overheat, causing </a:t>
            </a:r>
            <a:r>
              <a:rPr lang="en-US" dirty="0"/>
              <a:t>damage to chips, components, and the motherboard.</a:t>
            </a:r>
          </a:p>
        </p:txBody>
      </p:sp>
    </p:spTree>
    <p:extLst>
      <p:ext uri="{BB962C8B-B14F-4D97-AF65-F5344CB8AC3E}">
        <p14:creationId xmlns:p14="http://schemas.microsoft.com/office/powerpoint/2010/main" val="39950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Systems: Liquid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Some systems have a </a:t>
            </a:r>
            <a:r>
              <a:rPr lang="en-US" i="1" dirty="0"/>
              <a:t>liquid cooling system </a:t>
            </a:r>
            <a:r>
              <a:rPr lang="en-US" dirty="0"/>
              <a:t>inside the case. These cooling systems use tubes filled with a coolant, </a:t>
            </a:r>
            <a:r>
              <a:rPr lang="en-US" dirty="0" smtClean="0"/>
              <a:t>connected to </a:t>
            </a:r>
            <a:r>
              <a:rPr lang="en-US" dirty="0"/>
              <a:t>a radiator, and a pump to circulate the liquid coolant through the inside of your computer case. </a:t>
            </a:r>
            <a:endParaRPr lang="en-US" dirty="0" smtClean="0"/>
          </a:p>
          <a:p>
            <a:r>
              <a:rPr lang="en-US" dirty="0" smtClean="0"/>
              <a:t>Fans </a:t>
            </a:r>
            <a:r>
              <a:rPr lang="en-US" dirty="0"/>
              <a:t>move the air </a:t>
            </a:r>
            <a:r>
              <a:rPr lang="en-US" dirty="0" smtClean="0"/>
              <a:t>as well</a:t>
            </a:r>
            <a:r>
              <a:rPr lang="en-US" dirty="0"/>
              <a:t>. The thermal conductivity of the liquid is higher than that of air, so the heat can be moved away from </a:t>
            </a:r>
            <a:r>
              <a:rPr lang="en-US" dirty="0" smtClean="0"/>
              <a:t>components more </a:t>
            </a:r>
            <a:r>
              <a:rPr lang="en-US" dirty="0"/>
              <a:t>quickly than just relying on fans to move the air, and thus the heat, away from components.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components to </a:t>
            </a:r>
            <a:r>
              <a:rPr lang="en-US" dirty="0" smtClean="0"/>
              <a:t>be cooled </a:t>
            </a:r>
            <a:r>
              <a:rPr lang="en-US" dirty="0"/>
              <a:t>are connected to the tube with water blocks (a flat copper or aluminum piece) with thermal paste to help </a:t>
            </a:r>
            <a:r>
              <a:rPr lang="en-US" dirty="0" smtClean="0"/>
              <a:t>transfer the </a:t>
            </a:r>
            <a:r>
              <a:rPr lang="en-US" dirty="0"/>
              <a:t>heat between the water block and the component</a:t>
            </a:r>
          </a:p>
        </p:txBody>
      </p:sp>
    </p:spTree>
    <p:extLst>
      <p:ext uri="{BB962C8B-B14F-4D97-AF65-F5344CB8AC3E}">
        <p14:creationId xmlns:p14="http://schemas.microsoft.com/office/powerpoint/2010/main" val="40149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i="1" dirty="0"/>
              <a:t>motherboard </a:t>
            </a:r>
            <a:r>
              <a:rPr lang="en-US" dirty="0"/>
              <a:t>is the personal computer component that acts as the backbone for the entire computer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Sometimes called </a:t>
            </a:r>
            <a:r>
              <a:rPr lang="en-US" dirty="0"/>
              <a:t>the system board or </a:t>
            </a:r>
            <a:r>
              <a:rPr lang="en-US" dirty="0" smtClean="0"/>
              <a:t>mainboard</a:t>
            </a:r>
          </a:p>
          <a:p>
            <a:r>
              <a:rPr lang="en-US" dirty="0" smtClean="0"/>
              <a:t>Consists </a:t>
            </a:r>
            <a:r>
              <a:rPr lang="en-US" dirty="0"/>
              <a:t>of a large, flat circuit board with chips and other electrical components on </a:t>
            </a:r>
            <a:r>
              <a:rPr lang="en-US" dirty="0" smtClean="0"/>
              <a:t>it using </a:t>
            </a:r>
            <a:r>
              <a:rPr lang="en-US" dirty="0"/>
              <a:t>various connectors. </a:t>
            </a:r>
          </a:p>
          <a:p>
            <a:r>
              <a:rPr lang="en-US" dirty="0" smtClean="0"/>
              <a:t>Some </a:t>
            </a:r>
            <a:r>
              <a:rPr lang="en-US" dirty="0"/>
              <a:t>components are soldered directly to the board, and some components connect to the </a:t>
            </a:r>
            <a:r>
              <a:rPr lang="en-US" dirty="0" smtClean="0"/>
              <a:t>board by </a:t>
            </a:r>
            <a:r>
              <a:rPr lang="en-US" dirty="0"/>
              <a:t>using slots or sockets.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399"/>
            <a:ext cx="3829050" cy="411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Cooling</a:t>
            </a:r>
            <a:endParaRPr lang="en-US" dirty="0"/>
          </a:p>
        </p:txBody>
      </p:sp>
      <p:pic>
        <p:nvPicPr>
          <p:cNvPr id="17410" name="Picture 2" descr="Image result for liquid coo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599649" cy="42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liquid coo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96559" cy="53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04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Systems: Heat 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Heat sinks </a:t>
            </a:r>
            <a:r>
              <a:rPr lang="en-US" dirty="0"/>
              <a:t>are </a:t>
            </a:r>
            <a:r>
              <a:rPr lang="en-US" dirty="0" smtClean="0"/>
              <a:t>metal</a:t>
            </a:r>
            <a:r>
              <a:rPr lang="en-US" dirty="0"/>
              <a:t>, usually formed into ridges, and installed on components.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heat sink transfers the heated air from the </a:t>
            </a:r>
            <a:r>
              <a:rPr lang="en-US" dirty="0" smtClean="0"/>
              <a:t>component to </a:t>
            </a:r>
            <a:r>
              <a:rPr lang="en-US" dirty="0"/>
              <a:t>the fan (or liquid cooling system), which then moves the heated air out of the computer case, keeping the inside of </a:t>
            </a:r>
            <a:r>
              <a:rPr lang="en-US" dirty="0" smtClean="0"/>
              <a:t>the case </a:t>
            </a:r>
            <a:r>
              <a:rPr lang="en-US" dirty="0"/>
              <a:t>and the components cooler.</a:t>
            </a:r>
          </a:p>
        </p:txBody>
      </p:sp>
    </p:spTree>
    <p:extLst>
      <p:ext uri="{BB962C8B-B14F-4D97-AF65-F5344CB8AC3E}">
        <p14:creationId xmlns:p14="http://schemas.microsoft.com/office/powerpoint/2010/main" val="4293675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Sinks</a:t>
            </a:r>
            <a:endParaRPr lang="en-US" dirty="0"/>
          </a:p>
        </p:txBody>
      </p:sp>
      <p:sp>
        <p:nvSpPr>
          <p:cNvPr id="4" name="AutoShape 2" descr="Image result for heat si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s://upload.wikimedia.org/wikipedia/commons/thumb/2/25/AMD_heatsink_and_fan.jpg/330px-AMD_heatsink_and_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1" y="1676400"/>
            <a:ext cx="42290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heat sin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heat sin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heat sin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4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86100"/>
            <a:ext cx="404409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66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Motherboard and CPU</a:t>
            </a:r>
          </a:p>
          <a:p>
            <a:r>
              <a:rPr lang="en-US" dirty="0" smtClean="0"/>
              <a:t>Power Supply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Storage Devices</a:t>
            </a:r>
          </a:p>
          <a:p>
            <a:r>
              <a:rPr lang="en-US" dirty="0" smtClean="0"/>
              <a:t>Locate and identify each expansion card</a:t>
            </a:r>
          </a:p>
          <a:p>
            <a:r>
              <a:rPr lang="en-US" dirty="0" smtClean="0"/>
              <a:t>Locate and identify each of the cooling strategies employed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0"/>
            <a:ext cx="899189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1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Motherboard and CPU</a:t>
            </a:r>
          </a:p>
          <a:p>
            <a:pPr lvl="1"/>
            <a:r>
              <a:rPr lang="en-US" dirty="0" smtClean="0"/>
              <a:t>Motherboard: E</a:t>
            </a:r>
          </a:p>
          <a:p>
            <a:pPr lvl="1"/>
            <a:r>
              <a:rPr lang="en-US" dirty="0" smtClean="0"/>
              <a:t>CPU: I</a:t>
            </a:r>
          </a:p>
          <a:p>
            <a:r>
              <a:rPr lang="en-US" dirty="0" smtClean="0"/>
              <a:t>Power Supply: A</a:t>
            </a:r>
          </a:p>
          <a:p>
            <a:r>
              <a:rPr lang="en-US" dirty="0" smtClean="0"/>
              <a:t>Memory: B</a:t>
            </a:r>
          </a:p>
          <a:p>
            <a:r>
              <a:rPr lang="en-US" dirty="0" smtClean="0"/>
              <a:t>Storage Devices</a:t>
            </a:r>
          </a:p>
          <a:p>
            <a:pPr lvl="1"/>
            <a:r>
              <a:rPr lang="en-US" dirty="0" smtClean="0"/>
              <a:t>Hard Drive: C</a:t>
            </a:r>
          </a:p>
          <a:p>
            <a:pPr lvl="1"/>
            <a:r>
              <a:rPr lang="en-US" dirty="0" smtClean="0"/>
              <a:t>CD-ROM: D</a:t>
            </a:r>
          </a:p>
          <a:p>
            <a:r>
              <a:rPr lang="en-US" dirty="0" smtClean="0"/>
              <a:t>Locate and identify each expansion card</a:t>
            </a:r>
          </a:p>
          <a:p>
            <a:pPr lvl="1"/>
            <a:r>
              <a:rPr lang="en-US" dirty="0" smtClean="0"/>
              <a:t>Expansion card is G; it is a network interface card</a:t>
            </a:r>
          </a:p>
          <a:p>
            <a:r>
              <a:rPr lang="en-US" dirty="0" smtClean="0"/>
              <a:t>Locate and identify each of the cooling strategies employed</a:t>
            </a:r>
          </a:p>
          <a:p>
            <a:pPr lvl="1"/>
            <a:r>
              <a:rPr lang="en-US" dirty="0" smtClean="0"/>
              <a:t>CPU fan is H</a:t>
            </a:r>
          </a:p>
          <a:p>
            <a:pPr lvl="1"/>
            <a:r>
              <a:rPr lang="en-US" dirty="0" smtClean="0"/>
              <a:t>Power supply fan is J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4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3352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</a:t>
            </a:r>
            <a:r>
              <a:rPr lang="en-US" i="1" dirty="0"/>
              <a:t>central processing unit (CPU) </a:t>
            </a:r>
            <a:r>
              <a:rPr lang="en-US" dirty="0"/>
              <a:t>is a computer chip where most of the computing calculations take place. On most </a:t>
            </a:r>
            <a:r>
              <a:rPr lang="en-US" dirty="0" smtClean="0"/>
              <a:t>computers, the </a:t>
            </a:r>
            <a:r>
              <a:rPr lang="en-US" dirty="0"/>
              <a:t>CPU is housed in a single microprocessor module that is installed on the system board in a slot or a socket.</a:t>
            </a:r>
          </a:p>
          <a:p>
            <a:r>
              <a:rPr lang="en-US" dirty="0"/>
              <a:t>Most current processors are built with two or more individual CPUs mounted in a single chip, working in parallel. </a:t>
            </a:r>
            <a:r>
              <a:rPr lang="en-US" dirty="0" smtClean="0"/>
              <a:t>Multiple individual </a:t>
            </a:r>
            <a:r>
              <a:rPr lang="en-US" dirty="0"/>
              <a:t>processors can share the workload more efficiently than a single processor. Dual-core and quad-core </a:t>
            </a:r>
            <a:r>
              <a:rPr lang="en-US" dirty="0" smtClean="0"/>
              <a:t>processors are </a:t>
            </a:r>
            <a:r>
              <a:rPr lang="en-US" dirty="0"/>
              <a:t>engineered to include two to four cores on a single chip, while hexa- and </a:t>
            </a:r>
            <a:r>
              <a:rPr lang="en-US" dirty="0" err="1"/>
              <a:t>octa</a:t>
            </a:r>
            <a:r>
              <a:rPr lang="en-US" dirty="0"/>
              <a:t>-core processors include six and eight </a:t>
            </a:r>
            <a:r>
              <a:rPr lang="en-US" dirty="0" smtClean="0"/>
              <a:t>cores, respectively</a:t>
            </a:r>
            <a:r>
              <a:rPr lang="en-US" dirty="0"/>
              <a:t>.</a:t>
            </a:r>
          </a:p>
          <a:p>
            <a:r>
              <a:rPr lang="en-US" dirty="0"/>
              <a:t>Before </a:t>
            </a:r>
            <a:r>
              <a:rPr lang="en-US" i="1" dirty="0"/>
              <a:t>multicore processors </a:t>
            </a:r>
            <a:r>
              <a:rPr lang="en-US" dirty="0"/>
              <a:t>were available, some hardware manufacturers provided additional processing power by </a:t>
            </a:r>
            <a:r>
              <a:rPr lang="en-US" dirty="0" smtClean="0"/>
              <a:t>using motherboards </a:t>
            </a:r>
            <a:r>
              <a:rPr lang="en-US" dirty="0"/>
              <a:t>with sockets for additional CPUs. These are rarely used in personal computers anymore, but you will find </a:t>
            </a:r>
            <a:r>
              <a:rPr lang="en-US" dirty="0" smtClean="0"/>
              <a:t>them in </a:t>
            </a:r>
            <a:r>
              <a:rPr lang="en-US" dirty="0"/>
              <a:t>server class computers.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4" y="4711485"/>
            <a:ext cx="7800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Power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 </a:t>
            </a:r>
            <a:r>
              <a:rPr lang="en-US" i="1" dirty="0"/>
              <a:t>power supply </a:t>
            </a:r>
            <a:r>
              <a:rPr lang="en-US" dirty="0"/>
              <a:t>is an internal computer component that converts line voltage AC power from an electrical outlet to </a:t>
            </a:r>
            <a:r>
              <a:rPr lang="en-US" dirty="0" smtClean="0"/>
              <a:t>the low-voltage </a:t>
            </a:r>
            <a:r>
              <a:rPr lang="en-US" dirty="0"/>
              <a:t>direct current (DC) power needed by system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power supply is a metal box in the rear of the </a:t>
            </a:r>
            <a:r>
              <a:rPr lang="en-US" dirty="0" smtClean="0"/>
              <a:t>system unit </a:t>
            </a:r>
            <a:r>
              <a:rPr lang="en-US" dirty="0"/>
              <a:t>that is attached to the computer chassis and to the system </a:t>
            </a:r>
            <a:r>
              <a:rPr lang="en-US" dirty="0" smtClean="0"/>
              <a:t>board.</a:t>
            </a:r>
          </a:p>
          <a:p>
            <a:r>
              <a:rPr lang="en-US" dirty="0" smtClean="0"/>
              <a:t>Although </a:t>
            </a:r>
            <a:r>
              <a:rPr lang="en-US" dirty="0"/>
              <a:t>the power supply is not itself a </a:t>
            </a:r>
            <a:r>
              <a:rPr lang="en-US" dirty="0" smtClean="0"/>
              <a:t>component of </a:t>
            </a:r>
            <a:r>
              <a:rPr lang="en-US" dirty="0"/>
              <a:t>the system board, it is required in order for system components to receive power. The power supply contains </a:t>
            </a:r>
            <a:r>
              <a:rPr lang="en-US" dirty="0" smtClean="0"/>
              <a:t>the power </a:t>
            </a:r>
            <a:r>
              <a:rPr lang="en-US" dirty="0"/>
              <a:t>cord plug and a fan for cooling because it generates a great deal of heat.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power supplies have a voltage </a:t>
            </a:r>
            <a:r>
              <a:rPr lang="en-US" dirty="0" smtClean="0"/>
              <a:t>selector switch </a:t>
            </a:r>
            <a:r>
              <a:rPr lang="en-US" dirty="0"/>
              <a:t>that enables you to set them to the voltage configurations used in different countries. </a:t>
            </a:r>
            <a:endParaRPr lang="en-US" dirty="0" smtClean="0"/>
          </a:p>
          <a:p>
            <a:r>
              <a:rPr lang="en-US" dirty="0" smtClean="0"/>
              <a:t>AC </a:t>
            </a:r>
            <a:r>
              <a:rPr lang="en-US" dirty="0"/>
              <a:t>adapters are generally </a:t>
            </a:r>
            <a:r>
              <a:rPr lang="en-US" dirty="0" smtClean="0"/>
              <a:t>built into </a:t>
            </a:r>
            <a:r>
              <a:rPr lang="en-US" dirty="0"/>
              <a:t>the power supply for desktop systems and are external for laptops and other mobile systems power supplies.</a:t>
            </a:r>
          </a:p>
          <a:p>
            <a:r>
              <a:rPr lang="en-US" b="1" dirty="0"/>
              <a:t>Note: Another commonly used term for the power supply is the power supply unit (PSU).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Diagram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43" y="1600200"/>
            <a:ext cx="65329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6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Memory </a:t>
            </a:r>
            <a:r>
              <a:rPr lang="en-US" dirty="0"/>
              <a:t>is the component that provides the workspace for a processor. </a:t>
            </a:r>
            <a:endParaRPr lang="en-US" dirty="0" smtClean="0"/>
          </a:p>
          <a:p>
            <a:r>
              <a:rPr lang="en-US" i="1" dirty="0" smtClean="0"/>
              <a:t>Random </a:t>
            </a:r>
            <a:r>
              <a:rPr lang="en-US" i="1" dirty="0"/>
              <a:t>access memory (RAM) </a:t>
            </a:r>
            <a:r>
              <a:rPr lang="en-US" dirty="0"/>
              <a:t>is volatile memory. </a:t>
            </a:r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dirty="0"/>
              <a:t>a constant source of electricity to keep track of the data stored in it. </a:t>
            </a:r>
            <a:r>
              <a:rPr lang="en-US" dirty="0" smtClean="0"/>
              <a:t>When </a:t>
            </a:r>
            <a:r>
              <a:rPr lang="en-US" dirty="0"/>
              <a:t>the power is no longer available, the </a:t>
            </a:r>
            <a:r>
              <a:rPr lang="en-US" dirty="0" smtClean="0"/>
              <a:t>data stored </a:t>
            </a:r>
            <a:r>
              <a:rPr lang="en-US" dirty="0"/>
              <a:t>in RAM is lost.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computer can both read the data stored in RAM and write different data into the same RAM. </a:t>
            </a:r>
            <a:endParaRPr lang="en-US" dirty="0" smtClean="0"/>
          </a:p>
          <a:p>
            <a:r>
              <a:rPr lang="en-US" dirty="0" smtClean="0"/>
              <a:t>Any byte of </a:t>
            </a:r>
            <a:r>
              <a:rPr lang="en-US" dirty="0"/>
              <a:t>data can be accessed without disturbing other data, so the computer has random access to the data in </a:t>
            </a:r>
            <a:r>
              <a:rPr lang="en-US" dirty="0" smtClean="0"/>
              <a:t>RAM.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687436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RAM is measured in small groups of data called bytes. A byte is the fundamental unit of measure for computer data. One typed character is about one byte. Each byte consists of </a:t>
            </a:r>
            <a:r>
              <a:rPr lang="en-US" i="1" dirty="0" smtClean="0"/>
              <a:t>eight bits</a:t>
            </a:r>
            <a:r>
              <a:rPr lang="en-US" dirty="0" smtClean="0"/>
              <a:t>, which are individual ones and zeros. Due to each byte being very tiny, other terms are often used to measure larger amounts of memory.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40465"/>
              </p:ext>
            </p:extLst>
          </p:nvPr>
        </p:nvGraphicFramePr>
        <p:xfrm>
          <a:off x="762000" y="3810000"/>
          <a:ext cx="75438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character</a:t>
                      </a:r>
                      <a:r>
                        <a:rPr lang="en-US" baseline="0" dirty="0" smtClean="0"/>
                        <a:t> (letter, number, space, punctuation mark) 8 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1,024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 (MB,</a:t>
                      </a:r>
                      <a:r>
                        <a:rPr lang="en-US" baseline="0" dirty="0" smtClean="0"/>
                        <a:t> Meg, 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1,048,</a:t>
                      </a:r>
                      <a:r>
                        <a:rPr lang="en-US" baseline="0" dirty="0" smtClean="0"/>
                        <a:t>576 bytes or 1,024 KB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1,073,741,824 bytes</a:t>
                      </a:r>
                      <a:r>
                        <a:rPr lang="en-US" baseline="0" dirty="0" smtClean="0"/>
                        <a:t> or 1,024 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Terabyte</a:t>
                      </a:r>
                      <a:r>
                        <a:rPr lang="en-US" baseline="0" dirty="0" smtClean="0"/>
                        <a:t>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1,099,511,627,776 bytes</a:t>
                      </a:r>
                      <a:r>
                        <a:rPr lang="en-US" baseline="0" dirty="0" smtClean="0"/>
                        <a:t> or 1,024 GB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9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DIMM </a:t>
            </a:r>
            <a:r>
              <a:rPr lang="en-US" dirty="0" smtClean="0"/>
              <a:t>Vs. SODIMM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Dual in-line memory modules (DIMMs) are found in many systems, and they have a 64-bit data path. DIMMs generally have </a:t>
            </a:r>
            <a:r>
              <a:rPr lang="en-US" dirty="0" smtClean="0"/>
              <a:t>16 or </a:t>
            </a:r>
            <a:r>
              <a:rPr lang="en-US" dirty="0"/>
              <a:t>32 chips per module. </a:t>
            </a:r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outline dual in-line memory modules (SODIMMs) are half the size of DIMMs and therefore </a:t>
            </a:r>
            <a:r>
              <a:rPr lang="en-US" dirty="0" smtClean="0"/>
              <a:t>cannot fit </a:t>
            </a:r>
            <a:r>
              <a:rPr lang="en-US" dirty="0"/>
              <a:t>into a DIMM slot. SODIMMs are most often seen in laptops, small networking devices (such as routers), and PCs with </a:t>
            </a:r>
            <a:r>
              <a:rPr lang="en-US" dirty="0" smtClean="0"/>
              <a:t>smaller system </a:t>
            </a:r>
            <a:r>
              <a:rPr lang="en-US" dirty="0"/>
              <a:t>boards. They have either 32- or 64-bit data paths.</a:t>
            </a:r>
          </a:p>
        </p:txBody>
      </p:sp>
    </p:spTree>
    <p:extLst>
      <p:ext uri="{BB962C8B-B14F-4D97-AF65-F5344CB8AC3E}">
        <p14:creationId xmlns:p14="http://schemas.microsoft.com/office/powerpoint/2010/main" val="7526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2415</Words>
  <Application>Microsoft Office PowerPoint</Application>
  <PresentationFormat>On-screen Show (4:3)</PresentationFormat>
  <Paragraphs>172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Identifying Computer Hardware</vt:lpstr>
      <vt:lpstr>Lesson Objectives</vt:lpstr>
      <vt:lpstr>Motherboards</vt:lpstr>
      <vt:lpstr>CPUs</vt:lpstr>
      <vt:lpstr>Power Supplies</vt:lpstr>
      <vt:lpstr>Power Supply Diagram</vt:lpstr>
      <vt:lpstr>RAM</vt:lpstr>
      <vt:lpstr>RAM Storage</vt:lpstr>
      <vt:lpstr>DIMM Vs. SODIMM</vt:lpstr>
      <vt:lpstr>Storage</vt:lpstr>
      <vt:lpstr>Hard Drive</vt:lpstr>
      <vt:lpstr>Solid State Drive</vt:lpstr>
      <vt:lpstr>Optical Drive</vt:lpstr>
      <vt:lpstr>PowerPoint Presentation</vt:lpstr>
      <vt:lpstr>PowerPoint Presentation</vt:lpstr>
      <vt:lpstr>Blu-Ray Discs</vt:lpstr>
      <vt:lpstr>USB Drives</vt:lpstr>
      <vt:lpstr>Multi-Card Readers and Writers</vt:lpstr>
      <vt:lpstr>Mobile Media Devices</vt:lpstr>
      <vt:lpstr>Expansion Cards</vt:lpstr>
      <vt:lpstr>Video Card</vt:lpstr>
      <vt:lpstr>Video Card</vt:lpstr>
      <vt:lpstr>Audio Card</vt:lpstr>
      <vt:lpstr>Network Card</vt:lpstr>
      <vt:lpstr>Network Card</vt:lpstr>
      <vt:lpstr>Modem</vt:lpstr>
      <vt:lpstr>Modem</vt:lpstr>
      <vt:lpstr>Cooling Systems: Fans</vt:lpstr>
      <vt:lpstr>Cooling Systems: Liquid Cooling</vt:lpstr>
      <vt:lpstr>Liquid Cooling</vt:lpstr>
      <vt:lpstr>Cooling Systems: Heat Sinks</vt:lpstr>
      <vt:lpstr>Heat Sinks</vt:lpstr>
      <vt:lpstr>Identify the Components</vt:lpstr>
      <vt:lpstr>PowerPoint Presentation</vt:lpstr>
      <vt:lpstr>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Computer Hardware</dc:title>
  <dc:creator>Willy Shakespeare</dc:creator>
  <cp:lastModifiedBy>andrew quilpa</cp:lastModifiedBy>
  <cp:revision>16</cp:revision>
  <dcterms:created xsi:type="dcterms:W3CDTF">2017-01-04T21:15:08Z</dcterms:created>
  <dcterms:modified xsi:type="dcterms:W3CDTF">2017-01-10T19:38:55Z</dcterms:modified>
</cp:coreProperties>
</file>