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7" r:id="rId2"/>
    <p:sldId id="453" r:id="rId3"/>
    <p:sldId id="452" r:id="rId4"/>
    <p:sldId id="459" r:id="rId5"/>
    <p:sldId id="440" r:id="rId6"/>
    <p:sldId id="441" r:id="rId7"/>
    <p:sldId id="455" r:id="rId8"/>
    <p:sldId id="458" r:id="rId9"/>
    <p:sldId id="461" r:id="rId10"/>
    <p:sldId id="457" r:id="rId11"/>
    <p:sldId id="462" r:id="rId12"/>
    <p:sldId id="451" r:id="rId13"/>
    <p:sldId id="463" r:id="rId14"/>
    <p:sldId id="465" r:id="rId15"/>
    <p:sldId id="46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52B0F975-CFCE-45DF-BEFC-5058ADB45D7A}">
          <p14:sldIdLst>
            <p14:sldId id="257"/>
            <p14:sldId id="453"/>
            <p14:sldId id="452"/>
            <p14:sldId id="459"/>
            <p14:sldId id="440"/>
            <p14:sldId id="441"/>
            <p14:sldId id="455"/>
            <p14:sldId id="458"/>
            <p14:sldId id="461"/>
            <p14:sldId id="457"/>
            <p14:sldId id="462"/>
            <p14:sldId id="451"/>
            <p14:sldId id="463"/>
            <p14:sldId id="465"/>
            <p14:sldId id="46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1"/>
    <a:srgbClr val="F4EA6C"/>
    <a:srgbClr val="E7EA76"/>
    <a:srgbClr val="DBDF2F"/>
    <a:srgbClr val="FFD72D"/>
    <a:srgbClr val="FDBFF9"/>
    <a:srgbClr val="CC99FF"/>
    <a:srgbClr val="73E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83473" autoAdjust="0"/>
  </p:normalViewPr>
  <p:slideViewPr>
    <p:cSldViewPr>
      <p:cViewPr varScale="1">
        <p:scale>
          <a:sx n="91" d="100"/>
          <a:sy n="91" d="100"/>
        </p:scale>
        <p:origin x="156" y="33"/>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99" d="100"/>
          <a:sy n="99" d="100"/>
        </p:scale>
        <p:origin x="4272"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EED45B-F786-4B1C-BBCC-425905C2E8ED}" type="doc">
      <dgm:prSet loTypeId="urn:microsoft.com/office/officeart/2005/8/layout/pyramid3" loCatId="pyramid" qsTypeId="urn:microsoft.com/office/officeart/2005/8/quickstyle/simple1" qsCatId="simple" csTypeId="urn:microsoft.com/office/officeart/2005/8/colors/accent1_2" csCatId="accent1" phldr="1"/>
      <dgm:spPr/>
    </dgm:pt>
    <dgm:pt modelId="{96291FF5-B1A2-405A-8894-726F6086DC2F}">
      <dgm:prSet phldrT="[Text]"/>
      <dgm:spPr/>
      <dgm:t>
        <a:bodyPr/>
        <a:lstStyle/>
        <a:p>
          <a:r>
            <a:rPr lang="en-US" dirty="0">
              <a:effectLst>
                <a:outerShdw blurRad="38100" dist="38100" dir="2700000" algn="tl">
                  <a:srgbClr val="000000">
                    <a:alpha val="43137"/>
                  </a:srgbClr>
                </a:outerShdw>
              </a:effectLst>
            </a:rPr>
            <a:t>Strategy Statements</a:t>
          </a:r>
        </a:p>
      </dgm:t>
    </dgm:pt>
    <dgm:pt modelId="{7DAAC366-1AEF-46CB-B65F-C5AE2D15AAAB}" type="parTrans" cxnId="{3C9F77D0-CDE8-4BC6-957C-122C23BCDAC2}">
      <dgm:prSet/>
      <dgm:spPr/>
      <dgm:t>
        <a:bodyPr/>
        <a:lstStyle/>
        <a:p>
          <a:endParaRPr lang="en-US"/>
        </a:p>
      </dgm:t>
    </dgm:pt>
    <dgm:pt modelId="{957F7E5B-816A-4E66-914F-6CBE9F3F5EAB}" type="sibTrans" cxnId="{3C9F77D0-CDE8-4BC6-957C-122C23BCDAC2}">
      <dgm:prSet/>
      <dgm:spPr/>
      <dgm:t>
        <a:bodyPr/>
        <a:lstStyle/>
        <a:p>
          <a:endParaRPr lang="en-US"/>
        </a:p>
      </dgm:t>
    </dgm:pt>
    <dgm:pt modelId="{B3667B1F-4A13-489C-AB4F-BA7D3B97033A}">
      <dgm:prSet phldrT="[Text]"/>
      <dgm:spPr/>
      <dgm:t>
        <a:bodyPr/>
        <a:lstStyle/>
        <a:p>
          <a:r>
            <a:rPr lang="en-US" dirty="0">
              <a:effectLst>
                <a:outerShdw blurRad="38100" dist="38100" dir="2700000" algn="tl">
                  <a:srgbClr val="000000">
                    <a:alpha val="43137"/>
                  </a:srgbClr>
                </a:outerShdw>
              </a:effectLst>
            </a:rPr>
            <a:t>Service Level Agreement (SLA)</a:t>
          </a:r>
          <a:r>
            <a:rPr lang="en-US" dirty="0"/>
            <a:t> </a:t>
          </a:r>
        </a:p>
      </dgm:t>
    </dgm:pt>
    <dgm:pt modelId="{8D04DE0F-4BAE-4DD9-B443-FD685C6DBDBC}" type="parTrans" cxnId="{BC92B7E6-B1A2-41C4-9722-7E8405238665}">
      <dgm:prSet/>
      <dgm:spPr/>
      <dgm:t>
        <a:bodyPr/>
        <a:lstStyle/>
        <a:p>
          <a:endParaRPr lang="en-US"/>
        </a:p>
      </dgm:t>
    </dgm:pt>
    <dgm:pt modelId="{9A447681-4485-4098-9CE0-48BBBF39074B}" type="sibTrans" cxnId="{BC92B7E6-B1A2-41C4-9722-7E8405238665}">
      <dgm:prSet/>
      <dgm:spPr/>
      <dgm:t>
        <a:bodyPr/>
        <a:lstStyle/>
        <a:p>
          <a:endParaRPr lang="en-US"/>
        </a:p>
      </dgm:t>
    </dgm:pt>
    <dgm:pt modelId="{85327765-7ADE-4965-9E2E-E65AD1BF9442}">
      <dgm:prSet phldrT="[Text]"/>
      <dgm:spPr/>
      <dgm:t>
        <a:bodyPr/>
        <a:lstStyle/>
        <a:p>
          <a:r>
            <a:rPr lang="en-US" dirty="0">
              <a:effectLst>
                <a:outerShdw blurRad="38100" dist="38100" dir="2700000" algn="tl">
                  <a:srgbClr val="000000">
                    <a:alpha val="43137"/>
                  </a:srgbClr>
                </a:outerShdw>
              </a:effectLst>
            </a:rPr>
            <a:t>Standard Operating Procedures (SOP</a:t>
          </a:r>
          <a:r>
            <a:rPr lang="en-US" dirty="0"/>
            <a:t>)</a:t>
          </a:r>
        </a:p>
      </dgm:t>
    </dgm:pt>
    <dgm:pt modelId="{B4A2EAD4-FCE0-4139-A458-DDAF3231D7A0}" type="parTrans" cxnId="{7D84BEE3-0AD4-436F-9501-15216E1F6832}">
      <dgm:prSet/>
      <dgm:spPr/>
      <dgm:t>
        <a:bodyPr/>
        <a:lstStyle/>
        <a:p>
          <a:endParaRPr lang="en-US"/>
        </a:p>
      </dgm:t>
    </dgm:pt>
    <dgm:pt modelId="{B3663A65-6FC3-40F5-BFDE-7042645F04A2}" type="sibTrans" cxnId="{7D84BEE3-0AD4-436F-9501-15216E1F6832}">
      <dgm:prSet/>
      <dgm:spPr/>
      <dgm:t>
        <a:bodyPr/>
        <a:lstStyle/>
        <a:p>
          <a:endParaRPr lang="en-US"/>
        </a:p>
      </dgm:t>
    </dgm:pt>
    <dgm:pt modelId="{E1196322-2FFC-476C-BD3A-DA3CD5A03901}" type="pres">
      <dgm:prSet presAssocID="{BFEED45B-F786-4B1C-BBCC-425905C2E8ED}" presName="Name0" presStyleCnt="0">
        <dgm:presLayoutVars>
          <dgm:dir/>
          <dgm:animLvl val="lvl"/>
          <dgm:resizeHandles val="exact"/>
        </dgm:presLayoutVars>
      </dgm:prSet>
      <dgm:spPr/>
    </dgm:pt>
    <dgm:pt modelId="{DF752857-C159-4266-AE54-9A7E8B46CAED}" type="pres">
      <dgm:prSet presAssocID="{96291FF5-B1A2-405A-8894-726F6086DC2F}" presName="Name8" presStyleCnt="0"/>
      <dgm:spPr/>
    </dgm:pt>
    <dgm:pt modelId="{33DCE7D8-7760-47C7-99BB-3F514FF75CF5}" type="pres">
      <dgm:prSet presAssocID="{96291FF5-B1A2-405A-8894-726F6086DC2F}" presName="level" presStyleLbl="node1" presStyleIdx="0" presStyleCnt="3">
        <dgm:presLayoutVars>
          <dgm:chMax val="1"/>
          <dgm:bulletEnabled val="1"/>
        </dgm:presLayoutVars>
      </dgm:prSet>
      <dgm:spPr/>
    </dgm:pt>
    <dgm:pt modelId="{17E4FF40-1844-4093-9203-D8FBAEA70B42}" type="pres">
      <dgm:prSet presAssocID="{96291FF5-B1A2-405A-8894-726F6086DC2F}" presName="levelTx" presStyleLbl="revTx" presStyleIdx="0" presStyleCnt="0">
        <dgm:presLayoutVars>
          <dgm:chMax val="1"/>
          <dgm:bulletEnabled val="1"/>
        </dgm:presLayoutVars>
      </dgm:prSet>
      <dgm:spPr/>
    </dgm:pt>
    <dgm:pt modelId="{975D5232-067B-4CC5-9D14-57B2FE76BFBA}" type="pres">
      <dgm:prSet presAssocID="{B3667B1F-4A13-489C-AB4F-BA7D3B97033A}" presName="Name8" presStyleCnt="0"/>
      <dgm:spPr/>
    </dgm:pt>
    <dgm:pt modelId="{F3AA770D-8B62-4538-8926-52BD76C22FF9}" type="pres">
      <dgm:prSet presAssocID="{B3667B1F-4A13-489C-AB4F-BA7D3B97033A}" presName="level" presStyleLbl="node1" presStyleIdx="1" presStyleCnt="3">
        <dgm:presLayoutVars>
          <dgm:chMax val="1"/>
          <dgm:bulletEnabled val="1"/>
        </dgm:presLayoutVars>
      </dgm:prSet>
      <dgm:spPr/>
    </dgm:pt>
    <dgm:pt modelId="{48504D12-03E4-44F0-A7A4-B6012ED66B4F}" type="pres">
      <dgm:prSet presAssocID="{B3667B1F-4A13-489C-AB4F-BA7D3B97033A}" presName="levelTx" presStyleLbl="revTx" presStyleIdx="0" presStyleCnt="0">
        <dgm:presLayoutVars>
          <dgm:chMax val="1"/>
          <dgm:bulletEnabled val="1"/>
        </dgm:presLayoutVars>
      </dgm:prSet>
      <dgm:spPr/>
    </dgm:pt>
    <dgm:pt modelId="{AB06DF8A-B585-45BA-9D30-02E41E04B3CC}" type="pres">
      <dgm:prSet presAssocID="{85327765-7ADE-4965-9E2E-E65AD1BF9442}" presName="Name8" presStyleCnt="0"/>
      <dgm:spPr/>
    </dgm:pt>
    <dgm:pt modelId="{9A562AB2-097D-4138-8C60-C9107F71444C}" type="pres">
      <dgm:prSet presAssocID="{85327765-7ADE-4965-9E2E-E65AD1BF9442}" presName="level" presStyleLbl="node1" presStyleIdx="2" presStyleCnt="3">
        <dgm:presLayoutVars>
          <dgm:chMax val="1"/>
          <dgm:bulletEnabled val="1"/>
        </dgm:presLayoutVars>
      </dgm:prSet>
      <dgm:spPr/>
    </dgm:pt>
    <dgm:pt modelId="{CB5DEBE6-78E2-42CC-B2FE-FDF8F18A16A6}" type="pres">
      <dgm:prSet presAssocID="{85327765-7ADE-4965-9E2E-E65AD1BF9442}" presName="levelTx" presStyleLbl="revTx" presStyleIdx="0" presStyleCnt="0">
        <dgm:presLayoutVars>
          <dgm:chMax val="1"/>
          <dgm:bulletEnabled val="1"/>
        </dgm:presLayoutVars>
      </dgm:prSet>
      <dgm:spPr/>
    </dgm:pt>
  </dgm:ptLst>
  <dgm:cxnLst>
    <dgm:cxn modelId="{AFCF4B09-C957-4050-B578-C3104A3B8D80}" type="presOf" srcId="{85327765-7ADE-4965-9E2E-E65AD1BF9442}" destId="{CB5DEBE6-78E2-42CC-B2FE-FDF8F18A16A6}" srcOrd="1" destOrd="0" presId="urn:microsoft.com/office/officeart/2005/8/layout/pyramid3"/>
    <dgm:cxn modelId="{17015C20-3A2A-4C29-98A2-0BF35EE0A19C}" type="presOf" srcId="{96291FF5-B1A2-405A-8894-726F6086DC2F}" destId="{33DCE7D8-7760-47C7-99BB-3F514FF75CF5}" srcOrd="0" destOrd="0" presId="urn:microsoft.com/office/officeart/2005/8/layout/pyramid3"/>
    <dgm:cxn modelId="{6BC9648A-54FB-4010-9A34-83DEE84D781B}" type="presOf" srcId="{96291FF5-B1A2-405A-8894-726F6086DC2F}" destId="{17E4FF40-1844-4093-9203-D8FBAEA70B42}" srcOrd="1" destOrd="0" presId="urn:microsoft.com/office/officeart/2005/8/layout/pyramid3"/>
    <dgm:cxn modelId="{177444BD-6AB8-4F53-BFD1-07FA98B7BEF1}" type="presOf" srcId="{B3667B1F-4A13-489C-AB4F-BA7D3B97033A}" destId="{48504D12-03E4-44F0-A7A4-B6012ED66B4F}" srcOrd="1" destOrd="0" presId="urn:microsoft.com/office/officeart/2005/8/layout/pyramid3"/>
    <dgm:cxn modelId="{3C9F77D0-CDE8-4BC6-957C-122C23BCDAC2}" srcId="{BFEED45B-F786-4B1C-BBCC-425905C2E8ED}" destId="{96291FF5-B1A2-405A-8894-726F6086DC2F}" srcOrd="0" destOrd="0" parTransId="{7DAAC366-1AEF-46CB-B65F-C5AE2D15AAAB}" sibTransId="{957F7E5B-816A-4E66-914F-6CBE9F3F5EAB}"/>
    <dgm:cxn modelId="{59C662DF-225F-440A-AF6E-EA3EDCBFC128}" type="presOf" srcId="{B3667B1F-4A13-489C-AB4F-BA7D3B97033A}" destId="{F3AA770D-8B62-4538-8926-52BD76C22FF9}" srcOrd="0" destOrd="0" presId="urn:microsoft.com/office/officeart/2005/8/layout/pyramid3"/>
    <dgm:cxn modelId="{7D84BEE3-0AD4-436F-9501-15216E1F6832}" srcId="{BFEED45B-F786-4B1C-BBCC-425905C2E8ED}" destId="{85327765-7ADE-4965-9E2E-E65AD1BF9442}" srcOrd="2" destOrd="0" parTransId="{B4A2EAD4-FCE0-4139-A458-DDAF3231D7A0}" sibTransId="{B3663A65-6FC3-40F5-BFDE-7042645F04A2}"/>
    <dgm:cxn modelId="{BC92B7E6-B1A2-41C4-9722-7E8405238665}" srcId="{BFEED45B-F786-4B1C-BBCC-425905C2E8ED}" destId="{B3667B1F-4A13-489C-AB4F-BA7D3B97033A}" srcOrd="1" destOrd="0" parTransId="{8D04DE0F-4BAE-4DD9-B443-FD685C6DBDBC}" sibTransId="{9A447681-4485-4098-9CE0-48BBBF39074B}"/>
    <dgm:cxn modelId="{53B8C8EA-6DBC-43AF-8619-0FEC4FE2729A}" type="presOf" srcId="{BFEED45B-F786-4B1C-BBCC-425905C2E8ED}" destId="{E1196322-2FFC-476C-BD3A-DA3CD5A03901}" srcOrd="0" destOrd="0" presId="urn:microsoft.com/office/officeart/2005/8/layout/pyramid3"/>
    <dgm:cxn modelId="{430E46F6-4283-421F-946B-C26E547F6FF3}" type="presOf" srcId="{85327765-7ADE-4965-9E2E-E65AD1BF9442}" destId="{9A562AB2-097D-4138-8C60-C9107F71444C}" srcOrd="0" destOrd="0" presId="urn:microsoft.com/office/officeart/2005/8/layout/pyramid3"/>
    <dgm:cxn modelId="{CAC51638-FC89-4262-88B7-62AD5FB67C37}" type="presParOf" srcId="{E1196322-2FFC-476C-BD3A-DA3CD5A03901}" destId="{DF752857-C159-4266-AE54-9A7E8B46CAED}" srcOrd="0" destOrd="0" presId="urn:microsoft.com/office/officeart/2005/8/layout/pyramid3"/>
    <dgm:cxn modelId="{9B9A4528-BFEF-4339-B1D9-EEAF76B438D5}" type="presParOf" srcId="{DF752857-C159-4266-AE54-9A7E8B46CAED}" destId="{33DCE7D8-7760-47C7-99BB-3F514FF75CF5}" srcOrd="0" destOrd="0" presId="urn:microsoft.com/office/officeart/2005/8/layout/pyramid3"/>
    <dgm:cxn modelId="{9175C15D-80F0-4C1E-A245-FFA22DEDB935}" type="presParOf" srcId="{DF752857-C159-4266-AE54-9A7E8B46CAED}" destId="{17E4FF40-1844-4093-9203-D8FBAEA70B42}" srcOrd="1" destOrd="0" presId="urn:microsoft.com/office/officeart/2005/8/layout/pyramid3"/>
    <dgm:cxn modelId="{3F5DDB7B-3A9E-493B-85EA-64E2E418E135}" type="presParOf" srcId="{E1196322-2FFC-476C-BD3A-DA3CD5A03901}" destId="{975D5232-067B-4CC5-9D14-57B2FE76BFBA}" srcOrd="1" destOrd="0" presId="urn:microsoft.com/office/officeart/2005/8/layout/pyramid3"/>
    <dgm:cxn modelId="{CEE3DD6E-9C41-49B3-B6E7-723F9A3DC121}" type="presParOf" srcId="{975D5232-067B-4CC5-9D14-57B2FE76BFBA}" destId="{F3AA770D-8B62-4538-8926-52BD76C22FF9}" srcOrd="0" destOrd="0" presId="urn:microsoft.com/office/officeart/2005/8/layout/pyramid3"/>
    <dgm:cxn modelId="{1EC494AA-A90E-48C5-9806-C570BF50AC20}" type="presParOf" srcId="{975D5232-067B-4CC5-9D14-57B2FE76BFBA}" destId="{48504D12-03E4-44F0-A7A4-B6012ED66B4F}" srcOrd="1" destOrd="0" presId="urn:microsoft.com/office/officeart/2005/8/layout/pyramid3"/>
    <dgm:cxn modelId="{04F8B332-0D6A-4AAA-BBEF-D0C5C9379EAB}" type="presParOf" srcId="{E1196322-2FFC-476C-BD3A-DA3CD5A03901}" destId="{AB06DF8A-B585-45BA-9D30-02E41E04B3CC}" srcOrd="2" destOrd="0" presId="urn:microsoft.com/office/officeart/2005/8/layout/pyramid3"/>
    <dgm:cxn modelId="{C3D58EA6-3F9D-4297-83BD-1D48FBE11742}" type="presParOf" srcId="{AB06DF8A-B585-45BA-9D30-02E41E04B3CC}" destId="{9A562AB2-097D-4138-8C60-C9107F71444C}" srcOrd="0" destOrd="0" presId="urn:microsoft.com/office/officeart/2005/8/layout/pyramid3"/>
    <dgm:cxn modelId="{4A62C92B-B7E6-4C70-84B5-3D79AF996AB3}" type="presParOf" srcId="{AB06DF8A-B585-45BA-9D30-02E41E04B3CC}" destId="{CB5DEBE6-78E2-42CC-B2FE-FDF8F18A16A6}" srcOrd="1" destOrd="0" presId="urn:microsoft.com/office/officeart/2005/8/layout/pyramid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DCE7D8-7760-47C7-99BB-3F514FF75CF5}">
      <dsp:nvSpPr>
        <dsp:cNvPr id="0" name=""/>
        <dsp:cNvSpPr/>
      </dsp:nvSpPr>
      <dsp:spPr>
        <a:xfrm rot="10800000">
          <a:off x="0" y="0"/>
          <a:ext cx="4462271" cy="601133"/>
        </a:xfrm>
        <a:prstGeom prst="trapezoid">
          <a:avLst>
            <a:gd name="adj" fmla="val 12371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effectLst>
                <a:outerShdw blurRad="38100" dist="38100" dir="2700000" algn="tl">
                  <a:srgbClr val="000000">
                    <a:alpha val="43137"/>
                  </a:srgbClr>
                </a:outerShdw>
              </a:effectLst>
            </a:rPr>
            <a:t>Strategy Statements</a:t>
          </a:r>
        </a:p>
      </dsp:txBody>
      <dsp:txXfrm rot="-10800000">
        <a:off x="780897" y="0"/>
        <a:ext cx="2900476" cy="601133"/>
      </dsp:txXfrm>
    </dsp:sp>
    <dsp:sp modelId="{F3AA770D-8B62-4538-8926-52BD76C22FF9}">
      <dsp:nvSpPr>
        <dsp:cNvPr id="0" name=""/>
        <dsp:cNvSpPr/>
      </dsp:nvSpPr>
      <dsp:spPr>
        <a:xfrm rot="10800000">
          <a:off x="743712" y="601133"/>
          <a:ext cx="2974847" cy="601133"/>
        </a:xfrm>
        <a:prstGeom prst="trapezoid">
          <a:avLst>
            <a:gd name="adj" fmla="val 12371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effectLst>
                <a:outerShdw blurRad="38100" dist="38100" dir="2700000" algn="tl">
                  <a:srgbClr val="000000">
                    <a:alpha val="43137"/>
                  </a:srgbClr>
                </a:outerShdw>
              </a:effectLst>
            </a:rPr>
            <a:t>Service Level Agreement (SLA)</a:t>
          </a:r>
          <a:r>
            <a:rPr lang="en-US" sz="1400" kern="1200" dirty="0"/>
            <a:t> </a:t>
          </a:r>
        </a:p>
      </dsp:txBody>
      <dsp:txXfrm rot="-10800000">
        <a:off x="1264310" y="601133"/>
        <a:ext cx="1933651" cy="601133"/>
      </dsp:txXfrm>
    </dsp:sp>
    <dsp:sp modelId="{9A562AB2-097D-4138-8C60-C9107F71444C}">
      <dsp:nvSpPr>
        <dsp:cNvPr id="0" name=""/>
        <dsp:cNvSpPr/>
      </dsp:nvSpPr>
      <dsp:spPr>
        <a:xfrm rot="10800000">
          <a:off x="1487424" y="1202266"/>
          <a:ext cx="1487423" cy="601133"/>
        </a:xfrm>
        <a:prstGeom prst="trapezoid">
          <a:avLst>
            <a:gd name="adj" fmla="val 12371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effectLst>
                <a:outerShdw blurRad="38100" dist="38100" dir="2700000" algn="tl">
                  <a:srgbClr val="000000">
                    <a:alpha val="43137"/>
                  </a:srgbClr>
                </a:outerShdw>
              </a:effectLst>
            </a:rPr>
            <a:t>Standard Operating Procedures (SOP</a:t>
          </a:r>
          <a:r>
            <a:rPr lang="en-US" sz="1400" kern="1200" dirty="0"/>
            <a:t>)</a:t>
          </a:r>
        </a:p>
      </dsp:txBody>
      <dsp:txXfrm rot="-10800000">
        <a:off x="1487424" y="1202266"/>
        <a:ext cx="1487423" cy="601133"/>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F587EB5-A5D5-8748-ABCC-B83535DA22C5}" type="datetimeFigureOut">
              <a:rPr lang="en-US" smtClean="0"/>
              <a:t>9/30/2018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25B94A-BD3B-1444-BF9E-93E3D3682B30}" type="slidenum">
              <a:rPr lang="en-US" smtClean="0"/>
              <a:t>‹#›</a:t>
            </a:fld>
            <a:endParaRPr lang="en-US"/>
          </a:p>
        </p:txBody>
      </p:sp>
    </p:spTree>
    <p:extLst>
      <p:ext uri="{BB962C8B-B14F-4D97-AF65-F5344CB8AC3E}">
        <p14:creationId xmlns:p14="http://schemas.microsoft.com/office/powerpoint/2010/main" val="12661803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815A65-B58C-418C-944B-2EBA0631CCF2}" type="datetimeFigureOut">
              <a:rPr lang="en-US" smtClean="0"/>
              <a:t>9/30/2018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432CF-F4C1-4C5B-8421-C43D5966965E}" type="slidenum">
              <a:rPr lang="en-US" smtClean="0"/>
              <a:t>‹#›</a:t>
            </a:fld>
            <a:endParaRPr lang="en-US"/>
          </a:p>
        </p:txBody>
      </p:sp>
    </p:spTree>
    <p:extLst>
      <p:ext uri="{BB962C8B-B14F-4D97-AF65-F5344CB8AC3E}">
        <p14:creationId xmlns:p14="http://schemas.microsoft.com/office/powerpoint/2010/main" val="1900439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432CF-F4C1-4C5B-8421-C43D5966965E}" type="slidenum">
              <a:rPr lang="en-US" smtClean="0"/>
              <a:t>1</a:t>
            </a:fld>
            <a:endParaRPr lang="en-US"/>
          </a:p>
        </p:txBody>
      </p:sp>
    </p:spTree>
    <p:extLst>
      <p:ext uri="{BB962C8B-B14F-4D97-AF65-F5344CB8AC3E}">
        <p14:creationId xmlns:p14="http://schemas.microsoft.com/office/powerpoint/2010/main" val="2430386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5814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402609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242766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235046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dirty="0"/>
          </a:p>
        </p:txBody>
      </p:sp>
    </p:spTree>
    <p:extLst>
      <p:ext uri="{BB962C8B-B14F-4D97-AF65-F5344CB8AC3E}">
        <p14:creationId xmlns:p14="http://schemas.microsoft.com/office/powerpoint/2010/main" val="1891532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393596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462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62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964955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754502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194301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4227546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2328844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1500812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jpeg"/><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90600"/>
            <a:ext cx="8229600" cy="79864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905000"/>
            <a:ext cx="8229600" cy="42211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flipH="1">
            <a:off x="0" y="0"/>
            <a:ext cx="9144000" cy="685800"/>
          </a:xfrm>
          <a:prstGeom prst="rect">
            <a:avLst/>
          </a:prstGeom>
        </p:spPr>
      </p:pic>
      <p:pic>
        <p:nvPicPr>
          <p:cNvPr id="8" name="Picture 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5943600"/>
            <a:ext cx="9144000" cy="929244"/>
          </a:xfrm>
          <a:prstGeom prst="rect">
            <a:avLst/>
          </a:prstGeom>
        </p:spPr>
      </p:pic>
      <p:sp>
        <p:nvSpPr>
          <p:cNvPr id="12" name="TextBox 11"/>
          <p:cNvSpPr txBox="1"/>
          <p:nvPr userDrawn="1"/>
        </p:nvSpPr>
        <p:spPr>
          <a:xfrm>
            <a:off x="6400800" y="6248400"/>
            <a:ext cx="2667000" cy="430887"/>
          </a:xfrm>
          <a:prstGeom prst="rect">
            <a:avLst/>
          </a:prstGeom>
          <a:noFill/>
        </p:spPr>
        <p:txBody>
          <a:bodyPr wrap="square" rtlCol="0">
            <a:spAutoFit/>
          </a:bodyPr>
          <a:lstStyle/>
          <a:p>
            <a:r>
              <a:rPr lang="en-US" sz="2200" b="0" dirty="0">
                <a:ln>
                  <a:noFill/>
                </a:ln>
                <a:solidFill>
                  <a:schemeClr val="bg1"/>
                </a:solidFill>
                <a:latin typeface="Open Sans" charset="0"/>
                <a:ea typeface="Open Sans" charset="0"/>
                <a:cs typeface="Open Sans" charset="0"/>
              </a:rPr>
              <a:t>www.byteback.org</a:t>
            </a:r>
          </a:p>
        </p:txBody>
      </p:sp>
      <p:pic>
        <p:nvPicPr>
          <p:cNvPr id="5" name="Picture 4"/>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83115" y="6359965"/>
            <a:ext cx="291649" cy="291649"/>
          </a:xfrm>
          <a:prstGeom prst="rect">
            <a:avLst/>
          </a:prstGeom>
        </p:spPr>
      </p:pic>
      <p:pic>
        <p:nvPicPr>
          <p:cNvPr id="6" name="Picture 5"/>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935778" y="6359964"/>
            <a:ext cx="291649" cy="291649"/>
          </a:xfrm>
          <a:prstGeom prst="rect">
            <a:avLst/>
          </a:prstGeom>
        </p:spPr>
      </p:pic>
      <p:pic>
        <p:nvPicPr>
          <p:cNvPr id="11" name="Picture 10"/>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6006764" y="6340492"/>
            <a:ext cx="317836" cy="317836"/>
          </a:xfrm>
          <a:prstGeom prst="rect">
            <a:avLst/>
          </a:prstGeom>
        </p:spPr>
      </p:pic>
      <p:pic>
        <p:nvPicPr>
          <p:cNvPr id="13" name="Picture 12"/>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553200" y="152400"/>
            <a:ext cx="2263140" cy="253472"/>
          </a:xfrm>
          <a:prstGeom prst="rect">
            <a:avLst/>
          </a:prstGeom>
        </p:spPr>
      </p:pic>
      <p:pic>
        <p:nvPicPr>
          <p:cNvPr id="4" name="Picture 3"/>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228600" y="148835"/>
            <a:ext cx="1371599" cy="682885"/>
          </a:xfrm>
          <a:prstGeom prst="rect">
            <a:avLst/>
          </a:prstGeom>
        </p:spPr>
      </p:pic>
      <p:pic>
        <p:nvPicPr>
          <p:cNvPr id="10" name="Picture 9"/>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5660311" y="6355685"/>
            <a:ext cx="295724" cy="295724"/>
          </a:xfrm>
          <a:prstGeom prst="rect">
            <a:avLst/>
          </a:prstGeom>
        </p:spPr>
      </p:pic>
      <p:pic>
        <p:nvPicPr>
          <p:cNvPr id="14" name="Picture 13"/>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5218365" y="6356123"/>
            <a:ext cx="456725" cy="304483"/>
          </a:xfrm>
          <a:prstGeom prst="rect">
            <a:avLst/>
          </a:prstGeom>
        </p:spPr>
      </p:pic>
    </p:spTree>
    <p:extLst>
      <p:ext uri="{BB962C8B-B14F-4D97-AF65-F5344CB8AC3E}">
        <p14:creationId xmlns:p14="http://schemas.microsoft.com/office/powerpoint/2010/main" val="2559233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000" kern="1200">
          <a:solidFill>
            <a:schemeClr val="tx1"/>
          </a:solidFill>
          <a:latin typeface="Open Sans" charset="0"/>
          <a:ea typeface="Open Sans" charset="0"/>
          <a:cs typeface="Open Sans"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Open Sans" charset="0"/>
          <a:ea typeface="Open Sans" charset="0"/>
          <a:cs typeface="Open Sans"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Open Sans" charset="0"/>
          <a:ea typeface="Open Sans" charset="0"/>
          <a:cs typeface="Open Sans"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Open Sans" charset="0"/>
          <a:ea typeface="Open Sans" charset="0"/>
          <a:cs typeface="Open Sans"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charset="0"/>
          <a:ea typeface="Open Sans" charset="0"/>
          <a:cs typeface="Open Sans"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charset="0"/>
          <a:ea typeface="Open Sans" charset="0"/>
          <a:cs typeface="Open Sans"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990600"/>
            <a:ext cx="8610600" cy="5105400"/>
          </a:xfrm>
        </p:spPr>
        <p:txBody>
          <a:bodyPr>
            <a:normAutofit/>
          </a:bodyPr>
          <a:lstStyle/>
          <a:p>
            <a:r>
              <a:rPr lang="en-US" b="1" dirty="0">
                <a:latin typeface="Candara" panose="020E0502030303020204" pitchFamily="34" charset="0"/>
              </a:rPr>
              <a:t>HDI Desktop Support Technician Training</a:t>
            </a:r>
            <a:br>
              <a:rPr lang="en-US" b="1" dirty="0">
                <a:latin typeface="Candara" panose="020E0502030303020204" pitchFamily="34" charset="0"/>
              </a:rPr>
            </a:br>
            <a:br>
              <a:rPr lang="en-US" b="1" dirty="0">
                <a:latin typeface="Candara" panose="020E0502030303020204" pitchFamily="34" charset="0"/>
              </a:rPr>
            </a:br>
            <a:br>
              <a:rPr lang="en-US" b="1" dirty="0">
                <a:latin typeface="Candara" panose="020E0502030303020204" pitchFamily="34" charset="0"/>
              </a:rPr>
            </a:br>
            <a:br>
              <a:rPr lang="en-US" b="1" dirty="0">
                <a:latin typeface="Candara" panose="020E0502030303020204" pitchFamily="34" charset="0"/>
              </a:rPr>
            </a:br>
            <a:br>
              <a:rPr lang="en-US" dirty="0">
                <a:latin typeface="Candara" panose="020E0502030303020204" pitchFamily="34" charset="0"/>
              </a:rPr>
            </a:br>
            <a:r>
              <a:rPr lang="en-US" dirty="0">
                <a:latin typeface="Candara" panose="020E0502030303020204" pitchFamily="34" charset="0"/>
              </a:rPr>
              <a:t>Quiz 1 &amp; 2 Review</a:t>
            </a:r>
            <a:br>
              <a:rPr lang="en-US" dirty="0"/>
            </a:br>
            <a:endParaRPr lang="en-US" dirty="0"/>
          </a:p>
        </p:txBody>
      </p:sp>
      <p:pic>
        <p:nvPicPr>
          <p:cNvPr id="3" name="Picture 2" descr="P:\Administration\Communications\2. Photos\FY15\ILoveByteBack Social Media Campaign\Jo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98359" y="2333906"/>
            <a:ext cx="3223482" cy="2418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12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067800" cy="5334000"/>
          </a:xfrm>
        </p:spPr>
        <p:txBody>
          <a:bodyPr>
            <a:normAutofit fontScale="92500" lnSpcReduction="20000"/>
          </a:bodyPr>
          <a:lstStyle/>
          <a:p>
            <a:pPr marL="0" indent="0" algn="ctr">
              <a:buNone/>
            </a:pPr>
            <a:r>
              <a:rPr lang="en-US" sz="2200" b="1" u="sng" dirty="0">
                <a:latin typeface="Candara" panose="020E0502030303020204" pitchFamily="34" charset="0"/>
              </a:rPr>
              <a:t>What topic is always covered in a service level agreement?</a:t>
            </a:r>
            <a:endParaRPr lang="en-US" sz="2200" dirty="0">
              <a:latin typeface="Candara" panose="020E0502030303020204" pitchFamily="34" charset="0"/>
            </a:endParaRPr>
          </a:p>
          <a:p>
            <a:r>
              <a:rPr lang="en-US" sz="2200" dirty="0">
                <a:latin typeface="Candara" panose="020E0502030303020204" pitchFamily="34" charset="0"/>
              </a:rPr>
              <a:t>Escalation procedures</a:t>
            </a:r>
          </a:p>
          <a:p>
            <a:r>
              <a:rPr lang="en-US" sz="2200" dirty="0">
                <a:latin typeface="Candara" panose="020E0502030303020204" pitchFamily="34" charset="0"/>
              </a:rPr>
              <a:t>Professional Development</a:t>
            </a:r>
          </a:p>
          <a:p>
            <a:r>
              <a:rPr lang="en-US" sz="2200" dirty="0">
                <a:latin typeface="Candara" panose="020E0502030303020204" pitchFamily="34" charset="0"/>
              </a:rPr>
              <a:t>Certification Requirements</a:t>
            </a:r>
          </a:p>
          <a:p>
            <a:r>
              <a:rPr lang="en-US" sz="2200" dirty="0">
                <a:latin typeface="Candara" panose="020E0502030303020204" pitchFamily="34" charset="0"/>
              </a:rPr>
              <a:t>Procedures for hiring new helpdesk staff</a:t>
            </a:r>
          </a:p>
          <a:p>
            <a:endParaRPr lang="en-US" sz="2200" dirty="0">
              <a:latin typeface="Candara" panose="020E0502030303020204" pitchFamily="34" charset="0"/>
            </a:endParaRPr>
          </a:p>
          <a:p>
            <a:pPr marL="0" indent="0">
              <a:buNone/>
            </a:pPr>
            <a:r>
              <a:rPr lang="en-US" sz="2200" b="1" i="1" dirty="0">
                <a:latin typeface="Candara" panose="020E0502030303020204" pitchFamily="34" charset="0"/>
              </a:rPr>
              <a:t>Competency 5.5.6: </a:t>
            </a:r>
            <a:r>
              <a:rPr lang="en-US" sz="2200" dirty="0">
                <a:latin typeface="Candara" panose="020E0502030303020204" pitchFamily="34" charset="0"/>
              </a:rPr>
              <a:t>The basic components of an SLA include:</a:t>
            </a:r>
          </a:p>
          <a:p>
            <a:pPr marL="0" indent="0">
              <a:buNone/>
            </a:pPr>
            <a:endParaRPr lang="en-US" sz="2200" dirty="0">
              <a:latin typeface="Candara" panose="020E0502030303020204" pitchFamily="34" charset="0"/>
            </a:endParaRPr>
          </a:p>
          <a:p>
            <a:pPr marL="0" indent="0">
              <a:buNone/>
            </a:pPr>
            <a:endParaRPr lang="en-US" sz="2200" dirty="0">
              <a:latin typeface="Candara" panose="020E0502030303020204" pitchFamily="34" charset="0"/>
            </a:endParaRPr>
          </a:p>
          <a:p>
            <a:pPr marL="0" indent="0">
              <a:buNone/>
            </a:pPr>
            <a:endParaRPr lang="en-US" sz="2200" dirty="0">
              <a:latin typeface="Candara" panose="020E0502030303020204" pitchFamily="34" charset="0"/>
            </a:endParaRPr>
          </a:p>
          <a:p>
            <a:pPr marL="0" indent="0">
              <a:buNone/>
            </a:pPr>
            <a:endParaRPr lang="en-US" sz="2200" dirty="0">
              <a:latin typeface="Candara" panose="020E0502030303020204" pitchFamily="34" charset="0"/>
            </a:endParaRPr>
          </a:p>
          <a:p>
            <a:pPr marL="0" indent="0">
              <a:buNone/>
            </a:pPr>
            <a:endParaRPr lang="en-US" sz="2200" dirty="0">
              <a:latin typeface="Candara" panose="020E0502030303020204" pitchFamily="34" charset="0"/>
            </a:endParaRPr>
          </a:p>
          <a:p>
            <a:pPr marL="0" indent="0">
              <a:buNone/>
            </a:pPr>
            <a:endParaRPr lang="en-US" sz="2200" dirty="0">
              <a:latin typeface="Candara" panose="020E0502030303020204" pitchFamily="34" charset="0"/>
            </a:endParaRPr>
          </a:p>
          <a:p>
            <a:pPr marL="0" indent="0">
              <a:buNone/>
            </a:pPr>
            <a:endParaRPr lang="en-US" sz="2200" dirty="0">
              <a:latin typeface="Candara" panose="020E0502030303020204" pitchFamily="34" charset="0"/>
            </a:endParaRPr>
          </a:p>
          <a:p>
            <a:pPr marL="0" indent="0">
              <a:buNone/>
            </a:pPr>
            <a:r>
              <a:rPr lang="en-US" sz="2200" b="1" dirty="0">
                <a:latin typeface="Candara" panose="020E0502030303020204" pitchFamily="34" charset="0"/>
              </a:rPr>
              <a:t>NOTE: </a:t>
            </a:r>
            <a:r>
              <a:rPr lang="en-US" sz="2200" dirty="0">
                <a:latin typeface="Candara" panose="020E0502030303020204" pitchFamily="34" charset="0"/>
              </a:rPr>
              <a:t>A good way to think of this is an SLA covers what BOTH the employee and customer need to know. Only escalation procedures should be relevant to both customer and employee, everything else only relates to the employee.</a:t>
            </a:r>
          </a:p>
          <a:p>
            <a:pPr marL="0" indent="0">
              <a:buNone/>
            </a:pPr>
            <a:endParaRPr lang="en-US" b="1" i="1" dirty="0"/>
          </a:p>
        </p:txBody>
      </p:sp>
      <p:graphicFrame>
        <p:nvGraphicFramePr>
          <p:cNvPr id="2" name="Table 1">
            <a:extLst>
              <a:ext uri="{FF2B5EF4-FFF2-40B4-BE49-F238E27FC236}">
                <a16:creationId xmlns:a16="http://schemas.microsoft.com/office/drawing/2014/main" id="{26B5D5D5-F19C-4C6F-A48E-3D20181BBC1D}"/>
              </a:ext>
            </a:extLst>
          </p:cNvPr>
          <p:cNvGraphicFramePr>
            <a:graphicFrameLocks noGrp="1"/>
          </p:cNvGraphicFramePr>
          <p:nvPr>
            <p:extLst>
              <p:ext uri="{D42A27DB-BD31-4B8C-83A1-F6EECF244321}">
                <p14:modId xmlns:p14="http://schemas.microsoft.com/office/powerpoint/2010/main" val="266006516"/>
              </p:ext>
            </p:extLst>
          </p:nvPr>
        </p:nvGraphicFramePr>
        <p:xfrm>
          <a:off x="152400" y="3048000"/>
          <a:ext cx="8763000" cy="2022672"/>
        </p:xfrm>
        <a:graphic>
          <a:graphicData uri="http://schemas.openxmlformats.org/drawingml/2006/table">
            <a:tbl>
              <a:tblPr firstRow="1" bandRow="1">
                <a:tableStyleId>{5C22544A-7EE6-4342-B048-85BDC9FD1C3A}</a:tableStyleId>
              </a:tblPr>
              <a:tblGrid>
                <a:gridCol w="4381500">
                  <a:extLst>
                    <a:ext uri="{9D8B030D-6E8A-4147-A177-3AD203B41FA5}">
                      <a16:colId xmlns:a16="http://schemas.microsoft.com/office/drawing/2014/main" val="378808486"/>
                    </a:ext>
                  </a:extLst>
                </a:gridCol>
                <a:gridCol w="4381500">
                  <a:extLst>
                    <a:ext uri="{9D8B030D-6E8A-4147-A177-3AD203B41FA5}">
                      <a16:colId xmlns:a16="http://schemas.microsoft.com/office/drawing/2014/main" val="2918891622"/>
                    </a:ext>
                  </a:extLst>
                </a:gridCol>
              </a:tblGrid>
              <a:tr h="2022672">
                <a:tc>
                  <a:txBody>
                    <a:bodyPr/>
                    <a:lstStyle/>
                    <a:p>
                      <a:pPr marL="285750" indent="-285750">
                        <a:buFont typeface="Arial" panose="020B0604020202020204" pitchFamily="34" charset="0"/>
                        <a:buChar char="•"/>
                      </a:pPr>
                      <a:r>
                        <a:rPr lang="en-US" b="0" dirty="0">
                          <a:solidFill>
                            <a:schemeClr val="tx1"/>
                          </a:solidFill>
                          <a:latin typeface="Candara" panose="020E0502030303020204" pitchFamily="34" charset="0"/>
                        </a:rPr>
                        <a:t>Service description and scope</a:t>
                      </a:r>
                    </a:p>
                    <a:p>
                      <a:pPr marL="285750" indent="-285750">
                        <a:buFont typeface="Arial" panose="020B0604020202020204" pitchFamily="34" charset="0"/>
                        <a:buChar char="•"/>
                      </a:pPr>
                      <a:r>
                        <a:rPr lang="en-US" b="0" dirty="0">
                          <a:solidFill>
                            <a:schemeClr val="tx1"/>
                          </a:solidFill>
                          <a:latin typeface="Candara" panose="020E0502030303020204" pitchFamily="34" charset="0"/>
                        </a:rPr>
                        <a:t>Stakeholder information</a:t>
                      </a:r>
                    </a:p>
                    <a:p>
                      <a:pPr marL="285750" indent="-285750">
                        <a:buFont typeface="Arial" panose="020B0604020202020204" pitchFamily="34" charset="0"/>
                        <a:buChar char="•"/>
                      </a:pPr>
                      <a:r>
                        <a:rPr lang="en-US" b="0" dirty="0">
                          <a:solidFill>
                            <a:schemeClr val="tx1"/>
                          </a:solidFill>
                          <a:latin typeface="Candara" panose="020E0502030303020204" pitchFamily="34" charset="0"/>
                        </a:rPr>
                        <a:t>Contact information</a:t>
                      </a:r>
                    </a:p>
                    <a:p>
                      <a:pPr marL="285750" indent="-285750">
                        <a:buFont typeface="Arial" panose="020B0604020202020204" pitchFamily="34" charset="0"/>
                        <a:buChar char="•"/>
                      </a:pPr>
                      <a:r>
                        <a:rPr lang="en-US" b="0" dirty="0">
                          <a:solidFill>
                            <a:schemeClr val="tx1"/>
                          </a:solidFill>
                          <a:latin typeface="Candara" panose="020E0502030303020204" pitchFamily="34" charset="0"/>
                        </a:rPr>
                        <a:t>Hours of service/applicability</a:t>
                      </a:r>
                    </a:p>
                    <a:p>
                      <a:pPr marL="285750" indent="-285750">
                        <a:buFont typeface="Arial" panose="020B0604020202020204" pitchFamily="34" charset="0"/>
                        <a:buChar char="•"/>
                      </a:pPr>
                      <a:r>
                        <a:rPr lang="en-US" b="0" dirty="0">
                          <a:solidFill>
                            <a:schemeClr val="tx1"/>
                          </a:solidFill>
                          <a:latin typeface="Candara" panose="020E0502030303020204" pitchFamily="34" charset="0"/>
                        </a:rPr>
                        <a:t>Availability and capacity targets</a:t>
                      </a:r>
                    </a:p>
                    <a:p>
                      <a:pPr marL="285750" indent="-285750">
                        <a:buFont typeface="Arial" panose="020B0604020202020204" pitchFamily="34" charset="0"/>
                        <a:buChar char="•"/>
                      </a:pPr>
                      <a:r>
                        <a:rPr lang="en-US" b="0" dirty="0">
                          <a:solidFill>
                            <a:schemeClr val="tx1"/>
                          </a:solidFill>
                          <a:latin typeface="Candara" panose="020E0502030303020204" pitchFamily="34" charset="0"/>
                        </a:rPr>
                        <a:t>Priority matrix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solidFill>
                            <a:schemeClr val="tx1"/>
                          </a:solidFill>
                          <a:latin typeface="Candara" panose="020E0502030303020204" pitchFamily="34" charset="0"/>
                        </a:rPr>
                        <a:t>Signature and review dates</a:t>
                      </a:r>
                    </a:p>
                  </a:txBody>
                  <a:tcPr>
                    <a:solidFill>
                      <a:schemeClr val="bg1"/>
                    </a:solidFill>
                  </a:tcPr>
                </a:tc>
                <a:tc>
                  <a:txBody>
                    <a:bodyPr/>
                    <a:lstStyle/>
                    <a:p>
                      <a:pPr marL="285750" indent="-285750">
                        <a:buFont typeface="Arial" panose="020B0604020202020204" pitchFamily="34" charset="0"/>
                        <a:buChar char="•"/>
                      </a:pPr>
                      <a:r>
                        <a:rPr lang="en-US" b="0" dirty="0">
                          <a:solidFill>
                            <a:schemeClr val="tx1"/>
                          </a:solidFill>
                          <a:latin typeface="Candara" panose="020E0502030303020204" pitchFamily="34" charset="0"/>
                        </a:rPr>
                        <a:t>Response and restore targets</a:t>
                      </a:r>
                    </a:p>
                    <a:p>
                      <a:pPr marL="285750" indent="-285750">
                        <a:buFont typeface="Arial" panose="020B0604020202020204" pitchFamily="34" charset="0"/>
                        <a:buChar char="•"/>
                      </a:pPr>
                      <a:r>
                        <a:rPr lang="en-US" b="0" dirty="0">
                          <a:solidFill>
                            <a:schemeClr val="tx1"/>
                          </a:solidFill>
                          <a:latin typeface="Candara" panose="020E0502030303020204" pitchFamily="34" charset="0"/>
                        </a:rPr>
                        <a:t>Identification of change windows</a:t>
                      </a:r>
                    </a:p>
                    <a:p>
                      <a:pPr marL="285750" indent="-285750">
                        <a:buFont typeface="Arial" panose="020B0604020202020204" pitchFamily="34" charset="0"/>
                        <a:buChar char="•"/>
                      </a:pPr>
                      <a:r>
                        <a:rPr lang="en-US" b="0" dirty="0">
                          <a:solidFill>
                            <a:schemeClr val="tx1"/>
                          </a:solidFill>
                          <a:latin typeface="Candara" panose="020E0502030303020204" pitchFamily="34" charset="0"/>
                        </a:rPr>
                        <a:t>Metrics and review information</a:t>
                      </a:r>
                    </a:p>
                    <a:p>
                      <a:pPr marL="285750" indent="-285750">
                        <a:buFont typeface="Arial" panose="020B0604020202020204" pitchFamily="34" charset="0"/>
                        <a:buChar char="•"/>
                      </a:pPr>
                      <a:r>
                        <a:rPr lang="en-US" b="0" dirty="0">
                          <a:solidFill>
                            <a:schemeClr val="tx1"/>
                          </a:solidFill>
                          <a:latin typeface="Candara" panose="020E0502030303020204" pitchFamily="34" charset="0"/>
                        </a:rPr>
                        <a:t>Escalation paths and procedures</a:t>
                      </a:r>
                    </a:p>
                    <a:p>
                      <a:pPr marL="285750" indent="-285750">
                        <a:buFont typeface="Arial" panose="020B0604020202020204" pitchFamily="34" charset="0"/>
                        <a:buChar char="•"/>
                      </a:pPr>
                      <a:r>
                        <a:rPr lang="en-US" b="0" dirty="0">
                          <a:solidFill>
                            <a:schemeClr val="tx1"/>
                          </a:solidFill>
                          <a:latin typeface="Candara" panose="020E0502030303020204" pitchFamily="34" charset="0"/>
                        </a:rPr>
                        <a:t>Penalties and or chargeback information</a:t>
                      </a:r>
                    </a:p>
                    <a:p>
                      <a:pPr marL="285750" indent="-285750">
                        <a:buFont typeface="Arial" panose="020B0604020202020204" pitchFamily="34" charset="0"/>
                        <a:buChar char="•"/>
                      </a:pPr>
                      <a:r>
                        <a:rPr lang="en-US" b="0" dirty="0">
                          <a:solidFill>
                            <a:schemeClr val="tx1"/>
                          </a:solidFill>
                          <a:latin typeface="Candara" panose="020E0502030303020204" pitchFamily="34" charset="0"/>
                        </a:rPr>
                        <a:t>Costs of service</a:t>
                      </a:r>
                    </a:p>
                  </a:txBody>
                  <a:tcPr>
                    <a:solidFill>
                      <a:schemeClr val="bg1"/>
                    </a:solidFill>
                  </a:tcPr>
                </a:tc>
                <a:extLst>
                  <a:ext uri="{0D108BD9-81ED-4DB2-BD59-A6C34878D82A}">
                    <a16:rowId xmlns:a16="http://schemas.microsoft.com/office/drawing/2014/main" val="3107857482"/>
                  </a:ext>
                </a:extLst>
              </a:tr>
            </a:tbl>
          </a:graphicData>
        </a:graphic>
      </p:graphicFrame>
      <p:sp>
        <p:nvSpPr>
          <p:cNvPr id="4" name="Donut 20">
            <a:extLst>
              <a:ext uri="{FF2B5EF4-FFF2-40B4-BE49-F238E27FC236}">
                <a16:creationId xmlns:a16="http://schemas.microsoft.com/office/drawing/2014/main" id="{36F6FBA4-F440-43EC-9F40-32129B2E9817}"/>
              </a:ext>
            </a:extLst>
          </p:cNvPr>
          <p:cNvSpPr/>
          <p:nvPr/>
        </p:nvSpPr>
        <p:spPr>
          <a:xfrm>
            <a:off x="-38100" y="10668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573622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14" end="14"/>
                                            </p:txEl>
                                          </p:spTgt>
                                        </p:tgtEl>
                                        <p:attrNameLst>
                                          <p:attrName>style.visibility</p:attrName>
                                        </p:attrNameLst>
                                      </p:cBhvr>
                                      <p:to>
                                        <p:strVal val="visible"/>
                                      </p:to>
                                    </p:set>
                                    <p:animEffect transition="in" filter="fade">
                                      <p:cBhvr>
                                        <p:cTn id="20"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marL="0" indent="0" algn="ctr">
              <a:buNone/>
            </a:pPr>
            <a:r>
              <a:rPr lang="en-US" sz="2400" b="1" u="sng" dirty="0">
                <a:latin typeface="Candara" panose="020E0502030303020204" pitchFamily="34" charset="0"/>
              </a:rPr>
              <a:t>The future of desktop support services will likely include</a:t>
            </a:r>
            <a:r>
              <a:rPr lang="en-US" sz="2400" b="1" dirty="0">
                <a:latin typeface="Candara" panose="020E0502030303020204" pitchFamily="34" charset="0"/>
              </a:rPr>
              <a:t>:</a:t>
            </a:r>
            <a:endParaRPr lang="en-US" sz="1400" dirty="0">
              <a:latin typeface="Candara" panose="020E0502030303020204" pitchFamily="34" charset="0"/>
            </a:endParaRPr>
          </a:p>
          <a:p>
            <a:r>
              <a:rPr lang="en-US" sz="2400" dirty="0">
                <a:latin typeface="Candara" panose="020E0502030303020204" pitchFamily="34" charset="0"/>
              </a:rPr>
              <a:t>Self-healing technologies</a:t>
            </a:r>
          </a:p>
          <a:p>
            <a:r>
              <a:rPr lang="en-US" sz="2400" dirty="0">
                <a:latin typeface="Candara" panose="020E0502030303020204" pitchFamily="34" charset="0"/>
              </a:rPr>
              <a:t>Paper-based systems</a:t>
            </a:r>
          </a:p>
          <a:p>
            <a:r>
              <a:rPr lang="en-US" sz="2400" dirty="0">
                <a:latin typeface="Candara" panose="020E0502030303020204" pitchFamily="34" charset="0"/>
              </a:rPr>
              <a:t>Reactive solutions</a:t>
            </a:r>
          </a:p>
          <a:p>
            <a:r>
              <a:rPr lang="en-US" sz="2400" dirty="0">
                <a:latin typeface="Candara" panose="020E0502030303020204" pitchFamily="34" charset="0"/>
              </a:rPr>
              <a:t>Little technology at user location</a:t>
            </a:r>
          </a:p>
          <a:p>
            <a:endParaRPr lang="en-US" sz="1600" b="1" dirty="0">
              <a:latin typeface="Candara" panose="020E0502030303020204" pitchFamily="34" charset="0"/>
            </a:endParaRPr>
          </a:p>
          <a:p>
            <a:endParaRPr lang="en-US" sz="1600" b="1" dirty="0">
              <a:latin typeface="Candara" panose="020E0502030303020204" pitchFamily="34" charset="0"/>
            </a:endParaRPr>
          </a:p>
          <a:p>
            <a:pPr marL="0" indent="0">
              <a:buNone/>
            </a:pPr>
            <a:r>
              <a:rPr lang="en-US" sz="2400" b="1" i="1" dirty="0">
                <a:latin typeface="Candara" panose="020E0502030303020204" pitchFamily="34" charset="0"/>
              </a:rPr>
              <a:t>Competency 2.3.3: </a:t>
            </a:r>
          </a:p>
        </p:txBody>
      </p:sp>
      <p:sp>
        <p:nvSpPr>
          <p:cNvPr id="6" name="Donut 5"/>
          <p:cNvSpPr/>
          <p:nvPr/>
        </p:nvSpPr>
        <p:spPr>
          <a:xfrm>
            <a:off x="427529" y="14478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aphicFrame>
        <p:nvGraphicFramePr>
          <p:cNvPr id="5" name="Table 4">
            <a:extLst>
              <a:ext uri="{FF2B5EF4-FFF2-40B4-BE49-F238E27FC236}">
                <a16:creationId xmlns:a16="http://schemas.microsoft.com/office/drawing/2014/main" id="{2518FC5E-45FC-4F6F-9D65-A62861E021A1}"/>
              </a:ext>
            </a:extLst>
          </p:cNvPr>
          <p:cNvGraphicFramePr>
            <a:graphicFrameLocks noGrp="1"/>
          </p:cNvGraphicFramePr>
          <p:nvPr>
            <p:extLst>
              <p:ext uri="{D42A27DB-BD31-4B8C-83A1-F6EECF244321}">
                <p14:modId xmlns:p14="http://schemas.microsoft.com/office/powerpoint/2010/main" val="516816010"/>
              </p:ext>
            </p:extLst>
          </p:nvPr>
        </p:nvGraphicFramePr>
        <p:xfrm>
          <a:off x="0" y="4236720"/>
          <a:ext cx="9144002" cy="262128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3505202">
                  <a:extLst>
                    <a:ext uri="{9D8B030D-6E8A-4147-A177-3AD203B41FA5}">
                      <a16:colId xmlns:a16="http://schemas.microsoft.com/office/drawing/2014/main" val="1617603235"/>
                    </a:ext>
                  </a:extLst>
                </a:gridCol>
              </a:tblGrid>
              <a:tr h="0">
                <a:tc>
                  <a:txBody>
                    <a:bodyPr/>
                    <a:lstStyle/>
                    <a:p>
                      <a:pPr algn="ctr"/>
                      <a:r>
                        <a:rPr lang="en-US" sz="2000" dirty="0">
                          <a:latin typeface="Candara" panose="020E0502030303020204" pitchFamily="34" charset="0"/>
                        </a:rPr>
                        <a:t>Past</a:t>
                      </a:r>
                    </a:p>
                  </a:txBody>
                  <a:tcPr/>
                </a:tc>
                <a:tc>
                  <a:txBody>
                    <a:bodyPr/>
                    <a:lstStyle/>
                    <a:p>
                      <a:pPr algn="ctr"/>
                      <a:r>
                        <a:rPr lang="en-US" sz="2000" dirty="0">
                          <a:latin typeface="Candara" panose="020E0502030303020204" pitchFamily="34" charset="0"/>
                        </a:rPr>
                        <a:t>Present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latin typeface="Candara" panose="020E0502030303020204" pitchFamily="34" charset="0"/>
                        </a:rPr>
                        <a:t>Future</a:t>
                      </a:r>
                    </a:p>
                  </a:txBody>
                  <a:tcPr/>
                </a:tc>
                <a:extLst>
                  <a:ext uri="{0D108BD9-81ED-4DB2-BD59-A6C34878D82A}">
                    <a16:rowId xmlns:a16="http://schemas.microsoft.com/office/drawing/2014/main" val="10000"/>
                  </a:ext>
                </a:extLst>
              </a:tr>
              <a:tr h="1480402">
                <a:tc>
                  <a:txBody>
                    <a:bodyPr/>
                    <a:lstStyle/>
                    <a:p>
                      <a:pPr marL="342900" indent="-342900">
                        <a:buFont typeface="Arial" panose="020B0604020202020204" pitchFamily="34" charset="0"/>
                        <a:buChar char="•"/>
                      </a:pPr>
                      <a:r>
                        <a:rPr lang="en-US" sz="2000" dirty="0">
                          <a:latin typeface="Candara" panose="020E0502030303020204" pitchFamily="34" charset="0"/>
                        </a:rPr>
                        <a:t>Paper</a:t>
                      </a:r>
                      <a:r>
                        <a:rPr lang="en-US" sz="2000" baseline="0" dirty="0">
                          <a:latin typeface="Candara" panose="020E0502030303020204" pitchFamily="34" charset="0"/>
                        </a:rPr>
                        <a:t> Based Systems</a:t>
                      </a:r>
                    </a:p>
                    <a:p>
                      <a:pPr marL="342900" indent="-342900">
                        <a:buFont typeface="Arial" panose="020B0604020202020204" pitchFamily="34" charset="0"/>
                        <a:buChar char="•"/>
                      </a:pPr>
                      <a:r>
                        <a:rPr lang="en-US" sz="2000" baseline="0" dirty="0">
                          <a:latin typeface="Candara" panose="020E0502030303020204" pitchFamily="34" charset="0"/>
                        </a:rPr>
                        <a:t>Reactive Environment</a:t>
                      </a:r>
                    </a:p>
                    <a:p>
                      <a:pPr marL="342900" indent="-342900">
                        <a:buFont typeface="Arial" panose="020B0604020202020204" pitchFamily="34" charset="0"/>
                        <a:buChar char="•"/>
                      </a:pPr>
                      <a:r>
                        <a:rPr lang="en-US" sz="2000" baseline="0" dirty="0">
                          <a:latin typeface="Candara" panose="020E0502030303020204" pitchFamily="34" charset="0"/>
                        </a:rPr>
                        <a:t>Little Technology at user location</a:t>
                      </a:r>
                    </a:p>
                  </a:txBody>
                  <a:tcPr/>
                </a:tc>
                <a:tc>
                  <a:txBody>
                    <a:bodyPr/>
                    <a:lstStyle/>
                    <a:p>
                      <a:pPr marL="342900" indent="-342900">
                        <a:buFont typeface="Arial" panose="020B0604020202020204" pitchFamily="34" charset="0"/>
                        <a:buChar char="•"/>
                      </a:pPr>
                      <a:r>
                        <a:rPr lang="en-US" sz="2000" dirty="0">
                          <a:latin typeface="Candara" panose="020E0502030303020204" pitchFamily="34" charset="0"/>
                        </a:rPr>
                        <a:t>Service Management Systems replace paper-based </a:t>
                      </a:r>
                    </a:p>
                    <a:p>
                      <a:pPr marL="342900" indent="-342900">
                        <a:buFont typeface="Arial" panose="020B0604020202020204" pitchFamily="34" charset="0"/>
                        <a:buChar char="•"/>
                      </a:pPr>
                      <a:r>
                        <a:rPr lang="en-US" sz="2000" dirty="0">
                          <a:latin typeface="Candara" panose="020E0502030303020204" pitchFamily="34" charset="0"/>
                        </a:rPr>
                        <a:t>Improved Hardware</a:t>
                      </a:r>
                    </a:p>
                    <a:p>
                      <a:pPr marL="342900" indent="-342900">
                        <a:buFont typeface="Arial" panose="020B0604020202020204" pitchFamily="34" charset="0"/>
                        <a:buChar char="•"/>
                      </a:pPr>
                      <a:r>
                        <a:rPr lang="en-US" sz="2000" dirty="0">
                          <a:latin typeface="Candara" panose="020E0502030303020204" pitchFamily="34" charset="0"/>
                        </a:rPr>
                        <a:t>Expanded amount of technology supported</a:t>
                      </a:r>
                    </a:p>
                  </a:txBody>
                  <a:tcPr/>
                </a:tc>
                <a:tc>
                  <a:txBody>
                    <a:bodyPr/>
                    <a:lstStyle/>
                    <a:p>
                      <a:pPr marL="342900" indent="-342900">
                        <a:buFont typeface="Arial" panose="020B0604020202020204" pitchFamily="34" charset="0"/>
                        <a:buChar char="•"/>
                      </a:pPr>
                      <a:r>
                        <a:rPr lang="en-US" sz="2000" dirty="0">
                          <a:latin typeface="Candara" panose="020E0502030303020204" pitchFamily="34" charset="0"/>
                        </a:rPr>
                        <a:t>Technology Based Systems</a:t>
                      </a:r>
                    </a:p>
                    <a:p>
                      <a:pPr marL="342900" indent="-342900">
                        <a:buFont typeface="Arial" panose="020B0604020202020204" pitchFamily="34" charset="0"/>
                        <a:buChar char="•"/>
                      </a:pPr>
                      <a:r>
                        <a:rPr lang="en-US" sz="2000" dirty="0">
                          <a:latin typeface="Candara" panose="020E0502030303020204" pitchFamily="34" charset="0"/>
                        </a:rPr>
                        <a:t>Proactive</a:t>
                      </a:r>
                      <a:r>
                        <a:rPr lang="en-US" sz="2000" baseline="0" dirty="0">
                          <a:latin typeface="Candara" panose="020E0502030303020204" pitchFamily="34" charset="0"/>
                        </a:rPr>
                        <a:t> Environment</a:t>
                      </a:r>
                    </a:p>
                    <a:p>
                      <a:pPr marL="342900" indent="-342900">
                        <a:buFont typeface="Arial" panose="020B0604020202020204" pitchFamily="34" charset="0"/>
                        <a:buChar char="•"/>
                      </a:pPr>
                      <a:r>
                        <a:rPr lang="en-US" sz="2000" baseline="0" dirty="0">
                          <a:latin typeface="Candara" panose="020E0502030303020204" pitchFamily="34" charset="0"/>
                        </a:rPr>
                        <a:t>Increased technology, including self-healing</a:t>
                      </a:r>
                    </a:p>
                    <a:p>
                      <a:pPr marL="342900" indent="-342900">
                        <a:buFont typeface="Arial" panose="020B0604020202020204" pitchFamily="34" charset="0"/>
                        <a:buChar char="•"/>
                      </a:pPr>
                      <a:r>
                        <a:rPr lang="en-US" sz="2000" baseline="0" dirty="0">
                          <a:latin typeface="Candara" panose="020E0502030303020204" pitchFamily="34" charset="0"/>
                        </a:rPr>
                        <a:t>Continued growth in amount of technology supported</a:t>
                      </a:r>
                      <a:endParaRPr lang="en-US" sz="2000" dirty="0">
                        <a:latin typeface="Candara" panose="020E0502030303020204" pitchFamily="34"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94757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fade">
                                      <p:cBhvr>
                                        <p:cTn id="12" dur="500"/>
                                        <p:tgtEl>
                                          <p:spTgt spid="3">
                                            <p:txEl>
                                              <p:pRg st="7" end="7"/>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6019800"/>
          </a:xfrm>
        </p:spPr>
        <p:txBody>
          <a:bodyPr>
            <a:normAutofit fontScale="32500" lnSpcReduction="20000"/>
          </a:bodyPr>
          <a:lstStyle/>
          <a:p>
            <a:pPr marL="0" indent="0" algn="ctr">
              <a:buNone/>
            </a:pPr>
            <a:r>
              <a:rPr lang="en-US" sz="5500" b="1" u="sng" dirty="0">
                <a:latin typeface="Candara" panose="020E0502030303020204" pitchFamily="34" charset="0"/>
              </a:rPr>
              <a:t>Which of the following is NOT a way to establish relationships with coworkers?</a:t>
            </a:r>
          </a:p>
          <a:p>
            <a:r>
              <a:rPr lang="en-US" sz="5500" dirty="0">
                <a:latin typeface="Candara" panose="020E0502030303020204" pitchFamily="34" charset="0"/>
              </a:rPr>
              <a:t>Being empathetic</a:t>
            </a:r>
          </a:p>
          <a:p>
            <a:r>
              <a:rPr lang="en-US" sz="5500" dirty="0">
                <a:latin typeface="Candara" panose="020E0502030303020204" pitchFamily="34" charset="0"/>
              </a:rPr>
              <a:t>Establishing rapport</a:t>
            </a:r>
          </a:p>
          <a:p>
            <a:r>
              <a:rPr lang="en-US" sz="5500" dirty="0">
                <a:latin typeface="Candara" panose="020E0502030303020204" pitchFamily="34" charset="0"/>
              </a:rPr>
              <a:t>Displaying confidence</a:t>
            </a:r>
          </a:p>
          <a:p>
            <a:r>
              <a:rPr lang="en-US" sz="5500" dirty="0">
                <a:latin typeface="Candara" panose="020E0502030303020204" pitchFamily="34" charset="0"/>
              </a:rPr>
              <a:t>Treating others as they treat you</a:t>
            </a:r>
          </a:p>
          <a:p>
            <a:pPr marL="0" indent="0">
              <a:buNone/>
            </a:pPr>
            <a:endParaRPr lang="en-US" sz="5500" b="1" dirty="0">
              <a:latin typeface="Candara" panose="020E0502030303020204" pitchFamily="34" charset="0"/>
            </a:endParaRPr>
          </a:p>
          <a:p>
            <a:pPr marL="0" indent="0">
              <a:buNone/>
            </a:pPr>
            <a:r>
              <a:rPr lang="en-US" sz="5500" b="1" i="1" dirty="0">
                <a:latin typeface="Candara" panose="020E0502030303020204" pitchFamily="34" charset="0"/>
              </a:rPr>
              <a:t>Competency 5.18.1: </a:t>
            </a:r>
            <a:r>
              <a:rPr lang="en-US" sz="5500" dirty="0">
                <a:latin typeface="Candara" panose="020E0502030303020204" pitchFamily="34" charset="0"/>
              </a:rPr>
              <a:t>To establish &amp; maintain effective relationships with others-</a:t>
            </a:r>
          </a:p>
          <a:p>
            <a:r>
              <a:rPr lang="en-US" sz="5500" dirty="0">
                <a:latin typeface="Candara" panose="020E0502030303020204" pitchFamily="34" charset="0"/>
              </a:rPr>
              <a:t>Manage expectations</a:t>
            </a:r>
          </a:p>
          <a:p>
            <a:r>
              <a:rPr lang="en-US" sz="5500" dirty="0">
                <a:latin typeface="Candara" panose="020E0502030303020204" pitchFamily="34" charset="0"/>
              </a:rPr>
              <a:t>Build rapport</a:t>
            </a:r>
          </a:p>
          <a:p>
            <a:r>
              <a:rPr lang="en-US" sz="5500" dirty="0">
                <a:latin typeface="Candara" panose="020E0502030303020204" pitchFamily="34" charset="0"/>
              </a:rPr>
              <a:t>Be empathetic.</a:t>
            </a:r>
          </a:p>
          <a:p>
            <a:r>
              <a:rPr lang="en-US" sz="5500" dirty="0">
                <a:latin typeface="Candara" panose="020E0502030303020204" pitchFamily="34" charset="0"/>
              </a:rPr>
              <a:t>Provide consistent service</a:t>
            </a:r>
          </a:p>
          <a:p>
            <a:r>
              <a:rPr lang="en-US" sz="5500" dirty="0">
                <a:latin typeface="Candara" panose="020E0502030303020204" pitchFamily="34" charset="0"/>
              </a:rPr>
              <a:t>Understand your systems and technology</a:t>
            </a:r>
          </a:p>
          <a:p>
            <a:r>
              <a:rPr lang="en-US" sz="5500" dirty="0">
                <a:latin typeface="Candara" panose="020E0502030303020204" pitchFamily="34" charset="0"/>
              </a:rPr>
              <a:t>Publicize support center accomplishments</a:t>
            </a:r>
          </a:p>
          <a:p>
            <a:r>
              <a:rPr lang="en-US" sz="5500" dirty="0">
                <a:latin typeface="Candara" panose="020E0502030303020204" pitchFamily="34" charset="0"/>
              </a:rPr>
              <a:t>Meet customer psychological needs first, then business needs</a:t>
            </a:r>
          </a:p>
          <a:p>
            <a:r>
              <a:rPr lang="en-US" sz="5500" dirty="0">
                <a:latin typeface="Candara" panose="020E0502030303020204" pitchFamily="34" charset="0"/>
              </a:rPr>
              <a:t>Take ownership</a:t>
            </a:r>
          </a:p>
          <a:p>
            <a:r>
              <a:rPr lang="en-US" sz="5500" dirty="0">
                <a:latin typeface="Candara" panose="020E0502030303020204" pitchFamily="34" charset="0"/>
              </a:rPr>
              <a:t>Display confident attitude</a:t>
            </a:r>
          </a:p>
          <a:p>
            <a:endParaRPr lang="en-US" sz="5500" dirty="0">
              <a:latin typeface="Candara" panose="020E0502030303020204" pitchFamily="34" charset="0"/>
            </a:endParaRPr>
          </a:p>
          <a:p>
            <a:pPr marL="0" indent="0">
              <a:buNone/>
            </a:pPr>
            <a:r>
              <a:rPr lang="en-US" sz="5500" b="1" dirty="0">
                <a:latin typeface="Candara" panose="020E0502030303020204" pitchFamily="34" charset="0"/>
              </a:rPr>
              <a:t>NOTE: </a:t>
            </a:r>
            <a:r>
              <a:rPr lang="en-US" sz="5500" dirty="0">
                <a:latin typeface="Candara" panose="020E0502030303020204" pitchFamily="34" charset="0"/>
              </a:rPr>
              <a:t>Think through the scenarios of the answer. Treating </a:t>
            </a:r>
            <a:r>
              <a:rPr lang="en-US" sz="5500" dirty="0" err="1">
                <a:latin typeface="Candara" panose="020E0502030303020204" pitchFamily="34" charset="0"/>
              </a:rPr>
              <a:t>othersas</a:t>
            </a:r>
            <a:r>
              <a:rPr lang="en-US" sz="5500" dirty="0">
                <a:latin typeface="Candara" panose="020E0502030303020204" pitchFamily="34" charset="0"/>
              </a:rPr>
              <a:t> they treat you sounds nice in theory, but if they treat you poorly, it would not be a good idea to throw that back at them.</a:t>
            </a:r>
            <a:endParaRPr lang="en-US" sz="5500" b="1" dirty="0">
              <a:latin typeface="Candara" panose="020E0502030303020204" pitchFamily="34" charset="0"/>
            </a:endParaRPr>
          </a:p>
          <a:p>
            <a:pPr marL="0" indent="0">
              <a:buNone/>
            </a:pPr>
            <a:endParaRPr lang="en-US" dirty="0"/>
          </a:p>
        </p:txBody>
      </p:sp>
      <p:sp>
        <p:nvSpPr>
          <p:cNvPr id="5" name="Donut 4"/>
          <p:cNvSpPr/>
          <p:nvPr/>
        </p:nvSpPr>
        <p:spPr>
          <a:xfrm>
            <a:off x="0" y="19050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61984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fade">
                                      <p:cBhvr>
                                        <p:cTn id="27" dur="500"/>
                                        <p:tgtEl>
                                          <p:spTgt spid="3">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2" end="12"/>
                                            </p:txEl>
                                          </p:spTgt>
                                        </p:tgtEl>
                                        <p:attrNameLst>
                                          <p:attrName>style.visibility</p:attrName>
                                        </p:attrNameLst>
                                      </p:cBhvr>
                                      <p:to>
                                        <p:strVal val="visible"/>
                                      </p:to>
                                    </p:set>
                                    <p:animEffect transition="in" filter="fade">
                                      <p:cBhvr>
                                        <p:cTn id="30" dur="500"/>
                                        <p:tgtEl>
                                          <p:spTgt spid="3">
                                            <p:txEl>
                                              <p:pRg st="12" end="12"/>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animEffect transition="in" filter="fade">
                                      <p:cBhvr>
                                        <p:cTn id="33" dur="500"/>
                                        <p:tgtEl>
                                          <p:spTgt spid="3">
                                            <p:txEl>
                                              <p:pRg st="13" end="13"/>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14" end="14"/>
                                            </p:txEl>
                                          </p:spTgt>
                                        </p:tgtEl>
                                        <p:attrNameLst>
                                          <p:attrName>style.visibility</p:attrName>
                                        </p:attrNameLst>
                                      </p:cBhvr>
                                      <p:to>
                                        <p:strVal val="visible"/>
                                      </p:to>
                                    </p:set>
                                    <p:animEffect transition="in" filter="fade">
                                      <p:cBhvr>
                                        <p:cTn id="36" dur="500"/>
                                        <p:tgtEl>
                                          <p:spTgt spid="3">
                                            <p:txEl>
                                              <p:pRg st="14" end="14"/>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15" end="15"/>
                                            </p:txEl>
                                          </p:spTgt>
                                        </p:tgtEl>
                                        <p:attrNameLst>
                                          <p:attrName>style.visibility</p:attrName>
                                        </p:attrNameLst>
                                      </p:cBhvr>
                                      <p:to>
                                        <p:strVal val="visible"/>
                                      </p:to>
                                    </p:set>
                                    <p:animEffect transition="in" filter="fade">
                                      <p:cBhvr>
                                        <p:cTn id="39" dur="500"/>
                                        <p:tgtEl>
                                          <p:spTgt spid="3">
                                            <p:txEl>
                                              <p:pRg st="15" end="1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
                                            <p:txEl>
                                              <p:pRg st="17" end="17"/>
                                            </p:txEl>
                                          </p:spTgt>
                                        </p:tgtEl>
                                        <p:attrNameLst>
                                          <p:attrName>style.visibility</p:attrName>
                                        </p:attrNameLst>
                                      </p:cBhvr>
                                      <p:to>
                                        <p:strVal val="visible"/>
                                      </p:to>
                                    </p:set>
                                    <p:animEffect transition="in" filter="fade">
                                      <p:cBhvr>
                                        <p:cTn id="44" dur="500"/>
                                        <p:tgtEl>
                                          <p:spTgt spid="3">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181600"/>
          </a:xfrm>
        </p:spPr>
        <p:txBody>
          <a:bodyPr>
            <a:normAutofit fontScale="55000" lnSpcReduction="20000"/>
          </a:bodyPr>
          <a:lstStyle/>
          <a:p>
            <a:pPr marL="0" indent="0" algn="ctr">
              <a:buNone/>
            </a:pPr>
            <a:r>
              <a:rPr lang="en-US" sz="5500" b="1" u="sng" dirty="0">
                <a:latin typeface="Candara" panose="020E0502030303020204" pitchFamily="34" charset="0"/>
              </a:rPr>
              <a:t>Which of the following would not be referenced in an Operational Level Agreement (OLA)?</a:t>
            </a:r>
          </a:p>
          <a:p>
            <a:r>
              <a:rPr lang="en-US" sz="5500" dirty="0">
                <a:latin typeface="Candara" panose="020E0502030303020204" pitchFamily="34" charset="0"/>
              </a:rPr>
              <a:t>Response Time Commitments</a:t>
            </a:r>
          </a:p>
          <a:p>
            <a:r>
              <a:rPr lang="en-US" sz="5500" dirty="0">
                <a:latin typeface="Candara" panose="020E0502030303020204" pitchFamily="34" charset="0"/>
              </a:rPr>
              <a:t>Resolution Time Commitments</a:t>
            </a:r>
          </a:p>
          <a:p>
            <a:r>
              <a:rPr lang="en-US" sz="5500" dirty="0">
                <a:latin typeface="Candara" panose="020E0502030303020204" pitchFamily="34" charset="0"/>
              </a:rPr>
              <a:t>Escalation Procedures</a:t>
            </a:r>
          </a:p>
          <a:p>
            <a:r>
              <a:rPr lang="en-US" sz="5500" dirty="0">
                <a:latin typeface="Candara" panose="020E0502030303020204" pitchFamily="34" charset="0"/>
              </a:rPr>
              <a:t>Average Speed of Answer metrics</a:t>
            </a:r>
          </a:p>
          <a:p>
            <a:endParaRPr lang="en-US" sz="5500" dirty="0">
              <a:latin typeface="Candara" panose="020E0502030303020204" pitchFamily="34" charset="0"/>
            </a:endParaRPr>
          </a:p>
          <a:p>
            <a:pPr marL="0" indent="0">
              <a:buNone/>
            </a:pPr>
            <a:r>
              <a:rPr lang="en-US" sz="5500" b="1" dirty="0">
                <a:latin typeface="Candara" panose="020E0502030303020204" pitchFamily="34" charset="0"/>
              </a:rPr>
              <a:t>Note: </a:t>
            </a:r>
            <a:r>
              <a:rPr lang="en-US" sz="5500" dirty="0">
                <a:latin typeface="Candara" panose="020E0502030303020204" pitchFamily="34" charset="0"/>
              </a:rPr>
              <a:t>Though not referenced in a specific frequency, it’s important to note, metrics are mainly included in SLA agreements with the customer, as it’s already assumed the support center will have access to response metrics.</a:t>
            </a:r>
          </a:p>
          <a:p>
            <a:pPr marL="0" indent="0">
              <a:buNone/>
            </a:pPr>
            <a:endParaRPr lang="en-US" sz="5500" b="1" dirty="0">
              <a:latin typeface="Candara" panose="020E0502030303020204" pitchFamily="34" charset="0"/>
            </a:endParaRPr>
          </a:p>
          <a:p>
            <a:pPr marL="0" indent="0">
              <a:buNone/>
            </a:pPr>
            <a:endParaRPr lang="en-US" dirty="0"/>
          </a:p>
        </p:txBody>
      </p:sp>
      <p:sp>
        <p:nvSpPr>
          <p:cNvPr id="4" name="Donut 4">
            <a:extLst>
              <a:ext uri="{FF2B5EF4-FFF2-40B4-BE49-F238E27FC236}">
                <a16:creationId xmlns:a16="http://schemas.microsoft.com/office/drawing/2014/main" id="{9E6BE681-E987-4415-813B-C99F32080310}"/>
              </a:ext>
            </a:extLst>
          </p:cNvPr>
          <p:cNvSpPr/>
          <p:nvPr/>
        </p:nvSpPr>
        <p:spPr>
          <a:xfrm>
            <a:off x="0" y="3045303"/>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583037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181600"/>
          </a:xfrm>
        </p:spPr>
        <p:txBody>
          <a:bodyPr>
            <a:normAutofit fontScale="55000" lnSpcReduction="20000"/>
          </a:bodyPr>
          <a:lstStyle/>
          <a:p>
            <a:pPr marL="0" indent="0" algn="ctr">
              <a:buNone/>
            </a:pPr>
            <a:r>
              <a:rPr lang="en-US" sz="5500" b="1" u="sng" dirty="0">
                <a:latin typeface="Candara" panose="020E0502030303020204" pitchFamily="34" charset="0"/>
              </a:rPr>
              <a:t>Which best describes the role of a support center?</a:t>
            </a:r>
          </a:p>
          <a:p>
            <a:r>
              <a:rPr lang="en-US" sz="5500" dirty="0">
                <a:latin typeface="Candara" panose="020E0502030303020204" pitchFamily="34" charset="0"/>
              </a:rPr>
              <a:t>Act as a single point of contact for the customer.</a:t>
            </a:r>
          </a:p>
          <a:p>
            <a:r>
              <a:rPr lang="en-US" sz="5500" dirty="0">
                <a:latin typeface="Candara" panose="020E0502030303020204" pitchFamily="34" charset="0"/>
              </a:rPr>
              <a:t>Provide the lowest cost solutions for the customer.</a:t>
            </a:r>
          </a:p>
          <a:p>
            <a:r>
              <a:rPr lang="en-US" sz="5500" dirty="0">
                <a:latin typeface="Candara" panose="020E0502030303020204" pitchFamily="34" charset="0"/>
              </a:rPr>
              <a:t>Direct customers o self-service solutions.</a:t>
            </a:r>
          </a:p>
          <a:p>
            <a:r>
              <a:rPr lang="en-US" sz="5500" dirty="0">
                <a:latin typeface="Candara" panose="020E0502030303020204" pitchFamily="34" charset="0"/>
              </a:rPr>
              <a:t>Implement new IT policies.</a:t>
            </a:r>
          </a:p>
          <a:p>
            <a:endParaRPr lang="en-US" sz="5500" dirty="0">
              <a:latin typeface="Candara" panose="020E0502030303020204" pitchFamily="34" charset="0"/>
            </a:endParaRPr>
          </a:p>
          <a:p>
            <a:pPr marL="0" indent="0">
              <a:buNone/>
            </a:pPr>
            <a:r>
              <a:rPr lang="en-US" sz="5500" b="1" dirty="0">
                <a:latin typeface="Candara" panose="020E0502030303020204" pitchFamily="34" charset="0"/>
              </a:rPr>
              <a:t>Note: </a:t>
            </a:r>
            <a:r>
              <a:rPr lang="en-US" sz="5500" dirty="0">
                <a:latin typeface="Candara" panose="020E0502030303020204" pitchFamily="34" charset="0"/>
              </a:rPr>
              <a:t>As described in Unit 1, the Support Center needs to fulfill a variety of roles, therefore acting as the Single Point of Contact for all IT issues, as opposed to you having to call multiple agencies to address similar issues.</a:t>
            </a:r>
            <a:endParaRPr lang="en-US" sz="5500" b="1" dirty="0">
              <a:latin typeface="Candara" panose="020E0502030303020204" pitchFamily="34" charset="0"/>
            </a:endParaRPr>
          </a:p>
        </p:txBody>
      </p:sp>
      <p:sp>
        <p:nvSpPr>
          <p:cNvPr id="4" name="Donut 4">
            <a:extLst>
              <a:ext uri="{FF2B5EF4-FFF2-40B4-BE49-F238E27FC236}">
                <a16:creationId xmlns:a16="http://schemas.microsoft.com/office/drawing/2014/main" id="{9E6BE681-E987-4415-813B-C99F32080310}"/>
              </a:ext>
            </a:extLst>
          </p:cNvPr>
          <p:cNvSpPr/>
          <p:nvPr/>
        </p:nvSpPr>
        <p:spPr>
          <a:xfrm>
            <a:off x="5395" y="12954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29769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181600"/>
          </a:xfrm>
        </p:spPr>
        <p:txBody>
          <a:bodyPr>
            <a:normAutofit fontScale="92500" lnSpcReduction="10000"/>
          </a:bodyPr>
          <a:lstStyle/>
          <a:p>
            <a:pPr marL="0" indent="0" algn="ctr">
              <a:buNone/>
            </a:pPr>
            <a:r>
              <a:rPr lang="en-US" sz="2400" b="1" u="sng" dirty="0">
                <a:latin typeface="Candara" panose="020E0502030303020204" pitchFamily="34" charset="0"/>
              </a:rPr>
              <a:t>Which best describes your role as a desktop support technician?</a:t>
            </a:r>
          </a:p>
          <a:p>
            <a:r>
              <a:rPr lang="en-US" sz="2400" dirty="0">
                <a:latin typeface="Candara" panose="020E0502030303020204" pitchFamily="34" charset="0"/>
              </a:rPr>
              <a:t>Provide consistent support to business through following procedures</a:t>
            </a:r>
          </a:p>
          <a:p>
            <a:r>
              <a:rPr lang="en-US" sz="2400" dirty="0">
                <a:latin typeface="Candara" panose="020E0502030303020204" pitchFamily="34" charset="0"/>
              </a:rPr>
              <a:t>Do whatever the customer asks of you effectively and quickly</a:t>
            </a:r>
          </a:p>
          <a:p>
            <a:r>
              <a:rPr lang="en-US" sz="2400" dirty="0">
                <a:latin typeface="Candara" panose="020E0502030303020204" pitchFamily="34" charset="0"/>
              </a:rPr>
              <a:t>Resolve all issues logged by the support center</a:t>
            </a:r>
          </a:p>
          <a:p>
            <a:r>
              <a:rPr lang="en-US" sz="2400" dirty="0">
                <a:latin typeface="Candara" panose="020E0502030303020204" pitchFamily="34" charset="0"/>
              </a:rPr>
              <a:t>Escalate high priority issues to management</a:t>
            </a:r>
          </a:p>
          <a:p>
            <a:endParaRPr lang="en-US" sz="2400" dirty="0">
              <a:latin typeface="Candara" panose="020E0502030303020204" pitchFamily="34" charset="0"/>
            </a:endParaRPr>
          </a:p>
          <a:p>
            <a:pPr marL="0" indent="0">
              <a:buNone/>
            </a:pPr>
            <a:r>
              <a:rPr lang="en-US" sz="2400" b="1" dirty="0">
                <a:latin typeface="Candara" panose="020E0502030303020204" pitchFamily="34" charset="0"/>
              </a:rPr>
              <a:t>Competency 1.6.2: </a:t>
            </a:r>
            <a:r>
              <a:rPr lang="en-US" sz="2400" dirty="0">
                <a:latin typeface="Candara" panose="020E0502030303020204" pitchFamily="34" charset="0"/>
              </a:rPr>
              <a:t>The primary responsibilities of the desktop support technician include:</a:t>
            </a:r>
          </a:p>
          <a:p>
            <a:r>
              <a:rPr lang="en-US" sz="2400" dirty="0">
                <a:latin typeface="Candara" panose="020E0502030303020204" pitchFamily="34" charset="0"/>
              </a:rPr>
              <a:t>Following desktop support policies and procedures</a:t>
            </a:r>
          </a:p>
          <a:p>
            <a:r>
              <a:rPr lang="en-US" sz="2400" dirty="0">
                <a:latin typeface="Candara" panose="020E0502030303020204" pitchFamily="34" charset="0"/>
              </a:rPr>
              <a:t>Representing desktop support in a professional manner</a:t>
            </a:r>
          </a:p>
          <a:p>
            <a:r>
              <a:rPr lang="en-US" sz="2400" dirty="0">
                <a:latin typeface="Candara" panose="020E0502030303020204" pitchFamily="34" charset="0"/>
              </a:rPr>
              <a:t>Understanding mission and goals of the support organization</a:t>
            </a:r>
          </a:p>
          <a:p>
            <a:r>
              <a:rPr lang="en-US" sz="2400" dirty="0">
                <a:latin typeface="Candara" panose="020E0502030303020204" pitchFamily="34" charset="0"/>
              </a:rPr>
              <a:t>Communicating issues/concerns to support center management</a:t>
            </a:r>
          </a:p>
          <a:p>
            <a:pPr lvl="1"/>
            <a:r>
              <a:rPr lang="en-US" sz="2400" dirty="0">
                <a:solidFill>
                  <a:srgbClr val="FF0000"/>
                </a:solidFill>
                <a:latin typeface="Candara" panose="020E0502030303020204" pitchFamily="34" charset="0"/>
              </a:rPr>
              <a:t>While this is a potential answer, your main, overarching role is to follow company policies and procedures</a:t>
            </a:r>
          </a:p>
        </p:txBody>
      </p:sp>
      <p:sp>
        <p:nvSpPr>
          <p:cNvPr id="4" name="Donut 4">
            <a:extLst>
              <a:ext uri="{FF2B5EF4-FFF2-40B4-BE49-F238E27FC236}">
                <a16:creationId xmlns:a16="http://schemas.microsoft.com/office/drawing/2014/main" id="{9E6BE681-E987-4415-813B-C99F32080310}"/>
              </a:ext>
            </a:extLst>
          </p:cNvPr>
          <p:cNvSpPr/>
          <p:nvPr/>
        </p:nvSpPr>
        <p:spPr>
          <a:xfrm>
            <a:off x="-6069" y="15240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1704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marL="0" indent="0" algn="ctr">
              <a:buNone/>
            </a:pPr>
            <a:r>
              <a:rPr lang="en-US" sz="2400" b="1" u="sng" dirty="0">
                <a:latin typeface="Candara" panose="020E0502030303020204" pitchFamily="34" charset="0"/>
              </a:rPr>
              <a:t>In the evolution of the support center, which would you most likely see in the first phase?</a:t>
            </a:r>
          </a:p>
          <a:p>
            <a:r>
              <a:rPr lang="en-US" sz="2400" dirty="0">
                <a:latin typeface="Candara" panose="020E0502030303020204" pitchFamily="34" charset="0"/>
              </a:rPr>
              <a:t>E-mail</a:t>
            </a:r>
          </a:p>
          <a:p>
            <a:r>
              <a:rPr lang="en-US" sz="2400" dirty="0">
                <a:latin typeface="Candara" panose="020E0502030303020204" pitchFamily="34" charset="0"/>
              </a:rPr>
              <a:t>Paper and pen</a:t>
            </a:r>
          </a:p>
          <a:p>
            <a:r>
              <a:rPr lang="en-US" sz="2400" dirty="0">
                <a:latin typeface="Candara" panose="020E0502030303020204" pitchFamily="34" charset="0"/>
              </a:rPr>
              <a:t>DOS-Based Systems</a:t>
            </a:r>
          </a:p>
          <a:p>
            <a:r>
              <a:rPr lang="en-US" sz="2400" dirty="0">
                <a:latin typeface="Candara" panose="020E0502030303020204" pitchFamily="34" charset="0"/>
              </a:rPr>
              <a:t>Web-Based Systems</a:t>
            </a:r>
          </a:p>
          <a:p>
            <a:endParaRPr lang="en-US" sz="800" b="1" dirty="0"/>
          </a:p>
          <a:p>
            <a:endParaRPr lang="en-US" sz="800" b="1" dirty="0"/>
          </a:p>
          <a:p>
            <a:pPr marL="0" indent="0">
              <a:buNone/>
            </a:pPr>
            <a:r>
              <a:rPr lang="en-US" sz="2400" b="1" i="1" dirty="0"/>
              <a:t>Competency 2.3.3: </a:t>
            </a:r>
          </a:p>
        </p:txBody>
      </p:sp>
      <p:graphicFrame>
        <p:nvGraphicFramePr>
          <p:cNvPr id="4" name="Table 3"/>
          <p:cNvGraphicFramePr>
            <a:graphicFrameLocks noGrp="1"/>
          </p:cNvGraphicFramePr>
          <p:nvPr>
            <p:extLst>
              <p:ext uri="{D42A27DB-BD31-4B8C-83A1-F6EECF244321}">
                <p14:modId xmlns:p14="http://schemas.microsoft.com/office/powerpoint/2010/main" val="3403987925"/>
              </p:ext>
            </p:extLst>
          </p:nvPr>
        </p:nvGraphicFramePr>
        <p:xfrm>
          <a:off x="18207" y="4236720"/>
          <a:ext cx="9144002" cy="262128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3505202">
                  <a:extLst>
                    <a:ext uri="{9D8B030D-6E8A-4147-A177-3AD203B41FA5}">
                      <a16:colId xmlns:a16="http://schemas.microsoft.com/office/drawing/2014/main" val="1617603235"/>
                    </a:ext>
                  </a:extLst>
                </a:gridCol>
              </a:tblGrid>
              <a:tr h="0">
                <a:tc>
                  <a:txBody>
                    <a:bodyPr/>
                    <a:lstStyle/>
                    <a:p>
                      <a:pPr algn="ctr"/>
                      <a:r>
                        <a:rPr lang="en-US" sz="2000" dirty="0">
                          <a:latin typeface="Candara" panose="020E0502030303020204" pitchFamily="34" charset="0"/>
                        </a:rPr>
                        <a:t>Past</a:t>
                      </a:r>
                    </a:p>
                  </a:txBody>
                  <a:tcPr/>
                </a:tc>
                <a:tc>
                  <a:txBody>
                    <a:bodyPr/>
                    <a:lstStyle/>
                    <a:p>
                      <a:pPr algn="ctr"/>
                      <a:r>
                        <a:rPr lang="en-US" sz="2000" dirty="0">
                          <a:latin typeface="Candara" panose="020E0502030303020204" pitchFamily="34" charset="0"/>
                        </a:rPr>
                        <a:t>Present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latin typeface="Candara" panose="020E0502030303020204" pitchFamily="34" charset="0"/>
                        </a:rPr>
                        <a:t>Future</a:t>
                      </a:r>
                    </a:p>
                  </a:txBody>
                  <a:tcPr/>
                </a:tc>
                <a:extLst>
                  <a:ext uri="{0D108BD9-81ED-4DB2-BD59-A6C34878D82A}">
                    <a16:rowId xmlns:a16="http://schemas.microsoft.com/office/drawing/2014/main" val="10000"/>
                  </a:ext>
                </a:extLst>
              </a:tr>
              <a:tr h="1480402">
                <a:tc>
                  <a:txBody>
                    <a:bodyPr/>
                    <a:lstStyle/>
                    <a:p>
                      <a:pPr marL="342900" indent="-342900">
                        <a:buFont typeface="Arial" panose="020B0604020202020204" pitchFamily="34" charset="0"/>
                        <a:buChar char="•"/>
                      </a:pPr>
                      <a:r>
                        <a:rPr lang="en-US" sz="2000" dirty="0">
                          <a:latin typeface="Candara" panose="020E0502030303020204" pitchFamily="34" charset="0"/>
                        </a:rPr>
                        <a:t>Paper</a:t>
                      </a:r>
                      <a:r>
                        <a:rPr lang="en-US" sz="2000" baseline="0" dirty="0">
                          <a:latin typeface="Candara" panose="020E0502030303020204" pitchFamily="34" charset="0"/>
                        </a:rPr>
                        <a:t> Based Systems</a:t>
                      </a:r>
                    </a:p>
                    <a:p>
                      <a:pPr marL="342900" indent="-342900">
                        <a:buFont typeface="Arial" panose="020B0604020202020204" pitchFamily="34" charset="0"/>
                        <a:buChar char="•"/>
                      </a:pPr>
                      <a:r>
                        <a:rPr lang="en-US" sz="2000" baseline="0" dirty="0">
                          <a:latin typeface="Candara" panose="020E0502030303020204" pitchFamily="34" charset="0"/>
                        </a:rPr>
                        <a:t>Reactive Environment</a:t>
                      </a:r>
                    </a:p>
                    <a:p>
                      <a:pPr marL="342900" indent="-342900">
                        <a:buFont typeface="Arial" panose="020B0604020202020204" pitchFamily="34" charset="0"/>
                        <a:buChar char="•"/>
                      </a:pPr>
                      <a:r>
                        <a:rPr lang="en-US" sz="2000" baseline="0" dirty="0">
                          <a:latin typeface="Candara" panose="020E0502030303020204" pitchFamily="34" charset="0"/>
                        </a:rPr>
                        <a:t>Little Technology at user location</a:t>
                      </a:r>
                    </a:p>
                  </a:txBody>
                  <a:tcPr/>
                </a:tc>
                <a:tc>
                  <a:txBody>
                    <a:bodyPr/>
                    <a:lstStyle/>
                    <a:p>
                      <a:pPr marL="342900" indent="-342900">
                        <a:buFont typeface="Arial" panose="020B0604020202020204" pitchFamily="34" charset="0"/>
                        <a:buChar char="•"/>
                      </a:pPr>
                      <a:r>
                        <a:rPr lang="en-US" sz="2000" dirty="0">
                          <a:latin typeface="Candara" panose="020E0502030303020204" pitchFamily="34" charset="0"/>
                        </a:rPr>
                        <a:t>Service Management Systems replace paper-based </a:t>
                      </a:r>
                    </a:p>
                    <a:p>
                      <a:pPr marL="342900" indent="-342900">
                        <a:buFont typeface="Arial" panose="020B0604020202020204" pitchFamily="34" charset="0"/>
                        <a:buChar char="•"/>
                      </a:pPr>
                      <a:r>
                        <a:rPr lang="en-US" sz="2000" dirty="0">
                          <a:latin typeface="Candara" panose="020E0502030303020204" pitchFamily="34" charset="0"/>
                        </a:rPr>
                        <a:t>Improved Hardware</a:t>
                      </a:r>
                    </a:p>
                    <a:p>
                      <a:pPr marL="342900" indent="-342900">
                        <a:buFont typeface="Arial" panose="020B0604020202020204" pitchFamily="34" charset="0"/>
                        <a:buChar char="•"/>
                      </a:pPr>
                      <a:r>
                        <a:rPr lang="en-US" sz="2000" dirty="0">
                          <a:latin typeface="Candara" panose="020E0502030303020204" pitchFamily="34" charset="0"/>
                        </a:rPr>
                        <a:t>Expanded amount of technology supported</a:t>
                      </a:r>
                    </a:p>
                  </a:txBody>
                  <a:tcPr/>
                </a:tc>
                <a:tc>
                  <a:txBody>
                    <a:bodyPr/>
                    <a:lstStyle/>
                    <a:p>
                      <a:pPr marL="342900" indent="-342900">
                        <a:buFont typeface="Arial" panose="020B0604020202020204" pitchFamily="34" charset="0"/>
                        <a:buChar char="•"/>
                      </a:pPr>
                      <a:r>
                        <a:rPr lang="en-US" sz="2000" dirty="0">
                          <a:latin typeface="Candara" panose="020E0502030303020204" pitchFamily="34" charset="0"/>
                        </a:rPr>
                        <a:t>Technology Based Systems</a:t>
                      </a:r>
                    </a:p>
                    <a:p>
                      <a:pPr marL="342900" indent="-342900">
                        <a:buFont typeface="Arial" panose="020B0604020202020204" pitchFamily="34" charset="0"/>
                        <a:buChar char="•"/>
                      </a:pPr>
                      <a:r>
                        <a:rPr lang="en-US" sz="2000" dirty="0">
                          <a:latin typeface="Candara" panose="020E0502030303020204" pitchFamily="34" charset="0"/>
                        </a:rPr>
                        <a:t>Proactive</a:t>
                      </a:r>
                      <a:r>
                        <a:rPr lang="en-US" sz="2000" baseline="0" dirty="0">
                          <a:latin typeface="Candara" panose="020E0502030303020204" pitchFamily="34" charset="0"/>
                        </a:rPr>
                        <a:t> Environment</a:t>
                      </a:r>
                    </a:p>
                    <a:p>
                      <a:pPr marL="342900" indent="-342900">
                        <a:buFont typeface="Arial" panose="020B0604020202020204" pitchFamily="34" charset="0"/>
                        <a:buChar char="•"/>
                      </a:pPr>
                      <a:r>
                        <a:rPr lang="en-US" sz="2000" baseline="0" dirty="0">
                          <a:latin typeface="Candara" panose="020E0502030303020204" pitchFamily="34" charset="0"/>
                        </a:rPr>
                        <a:t>Increased technology, including self-healing</a:t>
                      </a:r>
                    </a:p>
                    <a:p>
                      <a:pPr marL="342900" indent="-342900">
                        <a:buFont typeface="Arial" panose="020B0604020202020204" pitchFamily="34" charset="0"/>
                        <a:buChar char="•"/>
                      </a:pPr>
                      <a:r>
                        <a:rPr lang="en-US" sz="2000" baseline="0" dirty="0">
                          <a:latin typeface="Candara" panose="020E0502030303020204" pitchFamily="34" charset="0"/>
                        </a:rPr>
                        <a:t>Continued growth in amount of technology supported</a:t>
                      </a:r>
                      <a:endParaRPr lang="en-US" sz="2000" dirty="0">
                        <a:latin typeface="Candara" panose="020E0502030303020204" pitchFamily="34" charset="0"/>
                      </a:endParaRPr>
                    </a:p>
                  </a:txBody>
                  <a:tcPr/>
                </a:tc>
                <a:extLst>
                  <a:ext uri="{0D108BD9-81ED-4DB2-BD59-A6C34878D82A}">
                    <a16:rowId xmlns:a16="http://schemas.microsoft.com/office/drawing/2014/main" val="10001"/>
                  </a:ext>
                </a:extLst>
              </a:tr>
            </a:tbl>
          </a:graphicData>
        </a:graphic>
      </p:graphicFrame>
      <p:sp>
        <p:nvSpPr>
          <p:cNvPr id="6" name="Donut 5"/>
          <p:cNvSpPr/>
          <p:nvPr/>
        </p:nvSpPr>
        <p:spPr>
          <a:xfrm>
            <a:off x="360981" y="17526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941852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fade">
                                      <p:cBhvr>
                                        <p:cTn id="12" dur="500"/>
                                        <p:tgtEl>
                                          <p:spTgt spid="3">
                                            <p:txEl>
                                              <p:pRg st="7" end="7"/>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638800"/>
          </a:xfrm>
        </p:spPr>
        <p:txBody>
          <a:bodyPr>
            <a:normAutofit fontScale="70000" lnSpcReduction="20000"/>
          </a:bodyPr>
          <a:lstStyle/>
          <a:p>
            <a:pPr marL="0" indent="0" algn="ctr">
              <a:buNone/>
            </a:pPr>
            <a:r>
              <a:rPr lang="en-US" b="1" u="sng" dirty="0">
                <a:latin typeface="Candata"/>
              </a:rPr>
              <a:t>Which of the following is a benefit of teamwork?</a:t>
            </a:r>
          </a:p>
          <a:p>
            <a:r>
              <a:rPr lang="en-US" dirty="0">
                <a:latin typeface="Candata"/>
              </a:rPr>
              <a:t>Showing up on time</a:t>
            </a:r>
          </a:p>
          <a:p>
            <a:r>
              <a:rPr lang="en-US" dirty="0">
                <a:latin typeface="Candata"/>
              </a:rPr>
              <a:t>Being responsive to feedback</a:t>
            </a:r>
          </a:p>
          <a:p>
            <a:r>
              <a:rPr lang="en-US" dirty="0">
                <a:latin typeface="Candata"/>
              </a:rPr>
              <a:t>Increased motivation</a:t>
            </a:r>
          </a:p>
          <a:p>
            <a:r>
              <a:rPr lang="en-US" dirty="0">
                <a:latin typeface="Candata"/>
              </a:rPr>
              <a:t>Helping and defending one another</a:t>
            </a:r>
          </a:p>
          <a:p>
            <a:endParaRPr lang="en-US" sz="2000" b="1" dirty="0">
              <a:latin typeface="Candata"/>
            </a:endParaRPr>
          </a:p>
          <a:p>
            <a:pPr marL="0" indent="0">
              <a:buNone/>
            </a:pPr>
            <a:r>
              <a:rPr lang="en-US" b="1" i="1" dirty="0">
                <a:latin typeface="Candata"/>
              </a:rPr>
              <a:t>Competency 3.1.4:</a:t>
            </a:r>
            <a:r>
              <a:rPr lang="en-US" b="1" dirty="0">
                <a:latin typeface="Candata"/>
              </a:rPr>
              <a:t> </a:t>
            </a:r>
            <a:r>
              <a:rPr lang="en-US" dirty="0">
                <a:latin typeface="Candata"/>
              </a:rPr>
              <a:t>The benefits of teamwork include-</a:t>
            </a:r>
          </a:p>
          <a:p>
            <a:r>
              <a:rPr lang="en-US" dirty="0">
                <a:latin typeface="Candata"/>
              </a:rPr>
              <a:t>Enhanced communication</a:t>
            </a:r>
          </a:p>
          <a:p>
            <a:r>
              <a:rPr lang="en-US" dirty="0">
                <a:latin typeface="Candata"/>
              </a:rPr>
              <a:t>Synergy</a:t>
            </a:r>
          </a:p>
          <a:p>
            <a:r>
              <a:rPr lang="en-US" dirty="0">
                <a:latin typeface="Candata"/>
              </a:rPr>
              <a:t>Increased motivation and job satisfaction</a:t>
            </a:r>
          </a:p>
          <a:p>
            <a:r>
              <a:rPr lang="en-US" dirty="0">
                <a:latin typeface="Candata"/>
              </a:rPr>
              <a:t>Flexibility and adaptability</a:t>
            </a:r>
          </a:p>
          <a:p>
            <a:r>
              <a:rPr lang="en-US" dirty="0">
                <a:latin typeface="Candata"/>
              </a:rPr>
              <a:t>Team with collective knowledge, collaboration, and resourcefulness</a:t>
            </a:r>
          </a:p>
          <a:p>
            <a:r>
              <a:rPr lang="en-US" dirty="0">
                <a:latin typeface="Candata"/>
              </a:rPr>
              <a:t>More committed team members</a:t>
            </a:r>
          </a:p>
          <a:p>
            <a:pPr marL="0" indent="0">
              <a:buNone/>
            </a:pPr>
            <a:endParaRPr lang="en-US" sz="2000" dirty="0">
              <a:latin typeface="Candata"/>
            </a:endParaRPr>
          </a:p>
          <a:p>
            <a:pPr marL="0" indent="0">
              <a:buNone/>
            </a:pPr>
            <a:r>
              <a:rPr lang="en-US" b="1" dirty="0">
                <a:latin typeface="Candata"/>
              </a:rPr>
              <a:t>NOTE: </a:t>
            </a:r>
            <a:r>
              <a:rPr lang="en-US" dirty="0">
                <a:latin typeface="Candata"/>
              </a:rPr>
              <a:t>Notice how all benefits are nouns, while the other choices are verbs. The other choices better relate to actions to take to good team member.</a:t>
            </a:r>
          </a:p>
        </p:txBody>
      </p:sp>
      <p:sp>
        <p:nvSpPr>
          <p:cNvPr id="5" name="Donut 4"/>
          <p:cNvSpPr/>
          <p:nvPr/>
        </p:nvSpPr>
        <p:spPr>
          <a:xfrm>
            <a:off x="-5166" y="18288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563267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fade">
                                      <p:cBhvr>
                                        <p:cTn id="27" dur="500"/>
                                        <p:tgtEl>
                                          <p:spTgt spid="3">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2" end="12"/>
                                            </p:txEl>
                                          </p:spTgt>
                                        </p:tgtEl>
                                        <p:attrNameLst>
                                          <p:attrName>style.visibility</p:attrName>
                                        </p:attrNameLst>
                                      </p:cBhvr>
                                      <p:to>
                                        <p:strVal val="visible"/>
                                      </p:to>
                                    </p:set>
                                    <p:animEffect transition="in" filter="fade">
                                      <p:cBhvr>
                                        <p:cTn id="30" dur="500"/>
                                        <p:tgtEl>
                                          <p:spTgt spid="3">
                                            <p:txEl>
                                              <p:pRg st="12" end="1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animEffect transition="in" filter="fade">
                                      <p:cBhvr>
                                        <p:cTn id="35"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610600" cy="5211763"/>
          </a:xfrm>
        </p:spPr>
        <p:txBody>
          <a:bodyPr>
            <a:normAutofit/>
          </a:bodyPr>
          <a:lstStyle/>
          <a:p>
            <a:pPr marL="0" indent="0" algn="ctr">
              <a:buNone/>
            </a:pPr>
            <a:r>
              <a:rPr lang="en-US" sz="2400" b="1" u="sng" dirty="0">
                <a:latin typeface="Candara" panose="020E0502030303020204" pitchFamily="34" charset="0"/>
              </a:rPr>
              <a:t>The main objective of teamwork is:</a:t>
            </a:r>
          </a:p>
          <a:p>
            <a:r>
              <a:rPr lang="en-US" sz="2400" dirty="0">
                <a:latin typeface="Candara" panose="020E0502030303020204" pitchFamily="34" charset="0"/>
              </a:rPr>
              <a:t>Getting contribution from every member</a:t>
            </a:r>
          </a:p>
          <a:p>
            <a:r>
              <a:rPr lang="en-US" sz="2400" dirty="0">
                <a:latin typeface="Candara" panose="020E0502030303020204" pitchFamily="34" charset="0"/>
              </a:rPr>
              <a:t>Making sure everyone shares the work</a:t>
            </a:r>
          </a:p>
          <a:p>
            <a:r>
              <a:rPr lang="en-US" sz="2400" dirty="0">
                <a:latin typeface="Candara" panose="020E0502030303020204" pitchFamily="34" charset="0"/>
              </a:rPr>
              <a:t>Complete each and every task asked, no matter what</a:t>
            </a:r>
          </a:p>
          <a:p>
            <a:r>
              <a:rPr lang="en-US" sz="2400" dirty="0">
                <a:latin typeface="Candara" panose="020E0502030303020204" pitchFamily="34" charset="0"/>
              </a:rPr>
              <a:t>Being popular</a:t>
            </a:r>
          </a:p>
          <a:p>
            <a:endParaRPr lang="en-US" sz="800" b="1" dirty="0"/>
          </a:p>
          <a:p>
            <a:endParaRPr lang="en-US" sz="800" b="1" dirty="0"/>
          </a:p>
          <a:p>
            <a:pPr marL="0" indent="0">
              <a:buNone/>
            </a:pPr>
            <a:r>
              <a:rPr lang="en-US" sz="2400" b="1" i="1" dirty="0"/>
              <a:t>Referenced in the online course (Support Center Overview, Unit 1_3 @ 2:13), the objectives of teamwork include:</a:t>
            </a:r>
          </a:p>
          <a:p>
            <a:r>
              <a:rPr lang="en-US" sz="2400" i="1" dirty="0"/>
              <a:t>Gain participation and contribution of all team members</a:t>
            </a:r>
          </a:p>
          <a:p>
            <a:r>
              <a:rPr lang="en-US" sz="2400" i="1" dirty="0"/>
              <a:t>Share ideas</a:t>
            </a:r>
          </a:p>
          <a:p>
            <a:r>
              <a:rPr lang="en-US" sz="2400" i="1" dirty="0"/>
              <a:t>Assist other team members</a:t>
            </a:r>
          </a:p>
          <a:p>
            <a:r>
              <a:rPr lang="en-US" sz="2400" i="1" dirty="0"/>
              <a:t>Not take advantage of others on the team</a:t>
            </a:r>
          </a:p>
          <a:p>
            <a:pPr marL="0" indent="0">
              <a:buNone/>
            </a:pPr>
            <a:endParaRPr lang="en-US" sz="2400" b="1" i="1" dirty="0"/>
          </a:p>
        </p:txBody>
      </p:sp>
      <p:sp>
        <p:nvSpPr>
          <p:cNvPr id="6" name="Donut 5"/>
          <p:cNvSpPr/>
          <p:nvPr/>
        </p:nvSpPr>
        <p:spPr>
          <a:xfrm>
            <a:off x="445062" y="13716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2626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fade">
                                      <p:cBhvr>
                                        <p:cTn id="12" dur="500"/>
                                        <p:tgtEl>
                                          <p:spTgt spid="3">
                                            <p:txEl>
                                              <p:pRg st="7" end="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fade">
                                      <p:cBhvr>
                                        <p:cTn id="17" dur="500"/>
                                        <p:tgtEl>
                                          <p:spTgt spid="3">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fade">
                                      <p:cBhvr>
                                        <p:cTn id="22" dur="500"/>
                                        <p:tgtEl>
                                          <p:spTgt spid="3">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1" end="11"/>
                                            </p:txEl>
                                          </p:spTgt>
                                        </p:tgtEl>
                                        <p:attrNameLst>
                                          <p:attrName>style.visibility</p:attrName>
                                        </p:attrNameLst>
                                      </p:cBhvr>
                                      <p:to>
                                        <p:strVal val="visible"/>
                                      </p:to>
                                    </p:set>
                                    <p:animEffect transition="in" filter="fade">
                                      <p:cBhvr>
                                        <p:cTn id="3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9144000" cy="6096000"/>
          </a:xfrm>
        </p:spPr>
        <p:txBody>
          <a:bodyPr>
            <a:normAutofit fontScale="62500" lnSpcReduction="20000"/>
          </a:bodyPr>
          <a:lstStyle/>
          <a:p>
            <a:pPr marL="0" indent="0" algn="ctr">
              <a:buNone/>
            </a:pPr>
            <a:r>
              <a:rPr lang="en-US" sz="4000" b="1" u="sng" dirty="0">
                <a:latin typeface="Candara" panose="020E0502030303020204" pitchFamily="34" charset="0"/>
              </a:rPr>
              <a:t>What is NOT a technique to best manage your work life?</a:t>
            </a:r>
          </a:p>
          <a:p>
            <a:r>
              <a:rPr lang="en-US" sz="4000" dirty="0">
                <a:latin typeface="Candara" panose="020E0502030303020204" pitchFamily="34" charset="0"/>
              </a:rPr>
              <a:t>Approaching your manager with solutions, not problems</a:t>
            </a:r>
          </a:p>
          <a:p>
            <a:r>
              <a:rPr lang="en-US" sz="4000" dirty="0">
                <a:latin typeface="Candara" panose="020E0502030303020204" pitchFamily="34" charset="0"/>
              </a:rPr>
              <a:t>Acknowledging those around you for dedication</a:t>
            </a:r>
          </a:p>
          <a:p>
            <a:r>
              <a:rPr lang="en-US" sz="4000" dirty="0">
                <a:latin typeface="Candara" panose="020E0502030303020204" pitchFamily="34" charset="0"/>
              </a:rPr>
              <a:t>Trusting your manager</a:t>
            </a:r>
          </a:p>
          <a:p>
            <a:r>
              <a:rPr lang="en-US" sz="4000" dirty="0">
                <a:latin typeface="Candara" panose="020E0502030303020204" pitchFamily="34" charset="0"/>
              </a:rPr>
              <a:t>Taking on as many projects as possible</a:t>
            </a:r>
          </a:p>
          <a:p>
            <a:pPr marL="0" indent="0">
              <a:buNone/>
            </a:pPr>
            <a:endParaRPr lang="en-US" sz="4000" dirty="0">
              <a:latin typeface="Candara" panose="020E0502030303020204" pitchFamily="34" charset="0"/>
            </a:endParaRPr>
          </a:p>
          <a:p>
            <a:pPr marL="0" indent="0">
              <a:buNone/>
            </a:pPr>
            <a:r>
              <a:rPr lang="en-US" sz="4000" b="1" i="1" dirty="0">
                <a:latin typeface="Candara" panose="020E0502030303020204" pitchFamily="34" charset="0"/>
              </a:rPr>
              <a:t>Competency 1.1.3</a:t>
            </a:r>
            <a:r>
              <a:rPr lang="en-US" sz="4000" i="1" dirty="0">
                <a:latin typeface="Candara" panose="020E0502030303020204" pitchFamily="34" charset="0"/>
              </a:rPr>
              <a:t>: </a:t>
            </a:r>
            <a:r>
              <a:rPr lang="en-US" sz="4000" dirty="0">
                <a:latin typeface="Candara" panose="020E0502030303020204" pitchFamily="34" charset="0"/>
              </a:rPr>
              <a:t>To manage your work life-</a:t>
            </a:r>
          </a:p>
          <a:p>
            <a:r>
              <a:rPr lang="en-US" sz="4000" dirty="0">
                <a:latin typeface="Candara" panose="020E0502030303020204" pitchFamily="34" charset="0"/>
              </a:rPr>
              <a:t>Always approach your manger with solutions, not problems.</a:t>
            </a:r>
          </a:p>
          <a:p>
            <a:r>
              <a:rPr lang="en-US" sz="4000" dirty="0">
                <a:latin typeface="Candara" panose="020E0502030303020204" pitchFamily="34" charset="0"/>
              </a:rPr>
              <a:t>Be on time or early.</a:t>
            </a:r>
          </a:p>
          <a:p>
            <a:r>
              <a:rPr lang="en-US" sz="4000" dirty="0">
                <a:latin typeface="Candara" panose="020E0502030303020204" pitchFamily="34" charset="0"/>
              </a:rPr>
              <a:t>Trust your manager.</a:t>
            </a:r>
          </a:p>
          <a:p>
            <a:r>
              <a:rPr lang="en-US" sz="4000" dirty="0">
                <a:latin typeface="Candara" panose="020E0502030303020204" pitchFamily="34" charset="0"/>
              </a:rPr>
              <a:t>Take good physical care of yourself.</a:t>
            </a:r>
          </a:p>
          <a:p>
            <a:r>
              <a:rPr lang="en-US" sz="4000" dirty="0">
                <a:latin typeface="Candara" panose="020E0502030303020204" pitchFamily="34" charset="0"/>
              </a:rPr>
              <a:t>Acknowledge those around you.</a:t>
            </a:r>
          </a:p>
          <a:p>
            <a:r>
              <a:rPr lang="en-US" sz="4000" dirty="0">
                <a:latin typeface="Candara" panose="020E0502030303020204" pitchFamily="34" charset="0"/>
              </a:rPr>
              <a:t>Identify ways to assist your manager with new projects to build trust.</a:t>
            </a:r>
            <a:br>
              <a:rPr lang="en-US" sz="4000" dirty="0"/>
            </a:br>
            <a:endParaRPr lang="en-US" dirty="0"/>
          </a:p>
        </p:txBody>
      </p:sp>
      <p:sp>
        <p:nvSpPr>
          <p:cNvPr id="5" name="Donut 4"/>
          <p:cNvSpPr/>
          <p:nvPr/>
        </p:nvSpPr>
        <p:spPr>
          <a:xfrm>
            <a:off x="-36163" y="22860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707923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fade">
                                      <p:cBhvr>
                                        <p:cTn id="27" dur="500"/>
                                        <p:tgtEl>
                                          <p:spTgt spid="3">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2" end="12"/>
                                            </p:txEl>
                                          </p:spTgt>
                                        </p:tgtEl>
                                        <p:attrNameLst>
                                          <p:attrName>style.visibility</p:attrName>
                                        </p:attrNameLst>
                                      </p:cBhvr>
                                      <p:to>
                                        <p:strVal val="visible"/>
                                      </p:to>
                                    </p:set>
                                    <p:animEffect transition="in" filter="fade">
                                      <p:cBhvr>
                                        <p:cTn id="30"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84" y="990600"/>
            <a:ext cx="9176084" cy="5562600"/>
          </a:xfrm>
        </p:spPr>
        <p:txBody>
          <a:bodyPr>
            <a:normAutofit fontScale="92500" lnSpcReduction="20000"/>
          </a:bodyPr>
          <a:lstStyle/>
          <a:p>
            <a:pPr marL="0" indent="0" algn="ctr">
              <a:buNone/>
            </a:pPr>
            <a:r>
              <a:rPr lang="en-US" b="1" u="sng" dirty="0">
                <a:latin typeface="Candara" panose="020E0502030303020204" pitchFamily="34" charset="0"/>
              </a:rPr>
              <a:t>The number one goal of desktop support is:</a:t>
            </a:r>
          </a:p>
          <a:p>
            <a:r>
              <a:rPr lang="en-US" dirty="0">
                <a:latin typeface="Candara" panose="020E0502030303020204" pitchFamily="34" charset="0"/>
              </a:rPr>
              <a:t>User satisfaction</a:t>
            </a:r>
          </a:p>
          <a:p>
            <a:r>
              <a:rPr lang="en-US" dirty="0">
                <a:latin typeface="Candara" panose="020E0502030303020204" pitchFamily="34" charset="0"/>
              </a:rPr>
              <a:t>Customer Satisfaction</a:t>
            </a:r>
          </a:p>
          <a:p>
            <a:r>
              <a:rPr lang="en-US" dirty="0">
                <a:latin typeface="Candara" panose="020E0502030303020204" pitchFamily="34" charset="0"/>
              </a:rPr>
              <a:t>Networking as much as possible</a:t>
            </a:r>
          </a:p>
          <a:p>
            <a:r>
              <a:rPr lang="en-US" dirty="0">
                <a:latin typeface="Candara" panose="020E0502030303020204" pitchFamily="34" charset="0"/>
              </a:rPr>
              <a:t>Completing every request asked of you</a:t>
            </a:r>
          </a:p>
          <a:p>
            <a:endParaRPr lang="en-US"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While not referenced in a specific competency, </a:t>
            </a:r>
            <a:r>
              <a:rPr lang="en-US" u="sng" dirty="0">
                <a:latin typeface="Candara" panose="020E0502030303020204" pitchFamily="34" charset="0"/>
              </a:rPr>
              <a:t>customer satisfaction is  a main theme of being a DST</a:t>
            </a:r>
            <a:r>
              <a:rPr lang="en-US" dirty="0">
                <a:latin typeface="Candara" panose="020E0502030303020204" pitchFamily="34" charset="0"/>
              </a:rPr>
              <a:t>. You are the user, and your goal is to satisfy the person you’re helping (the customer). You do not need to complete every request asked, only those that are offered through the SLA.</a:t>
            </a:r>
            <a:endParaRPr lang="en-US" b="1" dirty="0">
              <a:latin typeface="Candara" panose="020E0502030303020204" pitchFamily="34" charset="0"/>
            </a:endParaRPr>
          </a:p>
        </p:txBody>
      </p:sp>
      <p:sp>
        <p:nvSpPr>
          <p:cNvPr id="4" name="Donut 3"/>
          <p:cNvSpPr/>
          <p:nvPr/>
        </p:nvSpPr>
        <p:spPr>
          <a:xfrm>
            <a:off x="-72544" y="20574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89678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019" y="1143000"/>
            <a:ext cx="9144000" cy="5410200"/>
          </a:xfrm>
        </p:spPr>
        <p:txBody>
          <a:bodyPr>
            <a:normAutofit fontScale="70000" lnSpcReduction="20000"/>
          </a:bodyPr>
          <a:lstStyle/>
          <a:p>
            <a:pPr marL="0" indent="0" algn="ctr">
              <a:buNone/>
            </a:pPr>
            <a:r>
              <a:rPr lang="en-US" b="1" u="sng" dirty="0">
                <a:latin typeface="Candata"/>
              </a:rPr>
              <a:t>A documented agreement between a customer and service provider that sets expectations would best be described as a(n):</a:t>
            </a:r>
            <a:endParaRPr lang="en-US" dirty="0">
              <a:latin typeface="Candata"/>
            </a:endParaRPr>
          </a:p>
          <a:p>
            <a:r>
              <a:rPr lang="en-US" dirty="0">
                <a:latin typeface="Candata"/>
              </a:rPr>
              <a:t>Service Level Agreement (SLA)</a:t>
            </a:r>
          </a:p>
          <a:p>
            <a:r>
              <a:rPr lang="en-US" dirty="0">
                <a:latin typeface="Candata"/>
              </a:rPr>
              <a:t>Operational Level Agreement (OLA)</a:t>
            </a:r>
          </a:p>
          <a:p>
            <a:r>
              <a:rPr lang="en-US" dirty="0">
                <a:latin typeface="Candata"/>
              </a:rPr>
              <a:t>Underpinning Contract (UC)</a:t>
            </a:r>
          </a:p>
          <a:p>
            <a:r>
              <a:rPr lang="en-US" dirty="0">
                <a:latin typeface="Candata"/>
              </a:rPr>
              <a:t>Mission Statement</a:t>
            </a:r>
          </a:p>
          <a:p>
            <a:pPr marL="0" indent="0">
              <a:buNone/>
            </a:pPr>
            <a:endParaRPr lang="en-US" b="1" i="1" dirty="0">
              <a:latin typeface="Candata"/>
            </a:endParaRPr>
          </a:p>
          <a:p>
            <a:pPr marL="0" indent="0">
              <a:buNone/>
            </a:pPr>
            <a:r>
              <a:rPr lang="en-US" b="1" i="1" dirty="0">
                <a:latin typeface="Candata"/>
              </a:rPr>
              <a:t>Competency 5.5.7: </a:t>
            </a:r>
            <a:r>
              <a:rPr lang="en-US" dirty="0">
                <a:latin typeface="Candata"/>
              </a:rPr>
              <a:t>An operational level agreement documents the agreements between the IT service provider and other parts of the organization which support the delivery of services to the business.</a:t>
            </a:r>
          </a:p>
          <a:p>
            <a:pPr marL="0" indent="0">
              <a:buNone/>
            </a:pPr>
            <a:endParaRPr lang="en-US" b="1" dirty="0">
              <a:latin typeface="Candata"/>
            </a:endParaRPr>
          </a:p>
          <a:p>
            <a:pPr marL="0" indent="0">
              <a:buNone/>
            </a:pPr>
            <a:r>
              <a:rPr lang="en-US" b="1" dirty="0">
                <a:latin typeface="Candata"/>
              </a:rPr>
              <a:t>NOTE: </a:t>
            </a:r>
          </a:p>
          <a:p>
            <a:pPr marL="0" indent="0">
              <a:buNone/>
            </a:pPr>
            <a:r>
              <a:rPr lang="en-US" dirty="0">
                <a:latin typeface="Candata"/>
              </a:rPr>
              <a:t>SLA= Between Support Center and Customer</a:t>
            </a:r>
          </a:p>
          <a:p>
            <a:pPr marL="0" indent="0">
              <a:buNone/>
            </a:pPr>
            <a:r>
              <a:rPr lang="en-US" dirty="0">
                <a:latin typeface="Candata"/>
              </a:rPr>
              <a:t>OLA= Between Support Center and Internal Departments to support SLA</a:t>
            </a:r>
          </a:p>
          <a:p>
            <a:pPr marL="0" indent="0">
              <a:buNone/>
            </a:pPr>
            <a:r>
              <a:rPr lang="en-US" dirty="0">
                <a:latin typeface="Candata"/>
              </a:rPr>
              <a:t>UC- Between Support Center and 3</a:t>
            </a:r>
            <a:r>
              <a:rPr lang="en-US" baseline="30000" dirty="0">
                <a:latin typeface="Candata"/>
              </a:rPr>
              <a:t>rd</a:t>
            </a:r>
            <a:r>
              <a:rPr lang="en-US" dirty="0">
                <a:latin typeface="Candata"/>
              </a:rPr>
              <a:t> parties to support SLA</a:t>
            </a:r>
          </a:p>
          <a:p>
            <a:endParaRPr lang="en-US" dirty="0"/>
          </a:p>
          <a:p>
            <a:pPr marL="0" indent="0">
              <a:buNone/>
            </a:pPr>
            <a:endParaRPr lang="en-US" dirty="0"/>
          </a:p>
        </p:txBody>
      </p:sp>
      <p:sp>
        <p:nvSpPr>
          <p:cNvPr id="5" name="Donut 4"/>
          <p:cNvSpPr/>
          <p:nvPr/>
        </p:nvSpPr>
        <p:spPr>
          <a:xfrm>
            <a:off x="0" y="20574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561227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fade">
                                      <p:cBhvr>
                                        <p:cTn id="17" dur="500"/>
                                        <p:tgtEl>
                                          <p:spTgt spid="3">
                                            <p:txEl>
                                              <p:pRg st="8" end="8"/>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9" end="9"/>
                                            </p:txEl>
                                          </p:spTgt>
                                        </p:tgtEl>
                                        <p:attrNameLst>
                                          <p:attrName>style.visibility</p:attrName>
                                        </p:attrNameLst>
                                      </p:cBhvr>
                                      <p:to>
                                        <p:strVal val="visible"/>
                                      </p:to>
                                    </p:set>
                                    <p:animEffect transition="in" filter="fade">
                                      <p:cBhvr>
                                        <p:cTn id="20" dur="500"/>
                                        <p:tgtEl>
                                          <p:spTgt spid="3">
                                            <p:txEl>
                                              <p:pRg st="9" end="9"/>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Effect transition="in" filter="fade">
                                      <p:cBhvr>
                                        <p:cTn id="23" dur="500"/>
                                        <p:tgtEl>
                                          <p:spTgt spid="3">
                                            <p:txEl>
                                              <p:pRg st="10" end="10"/>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11" end="11"/>
                                            </p:txEl>
                                          </p:spTgt>
                                        </p:tgtEl>
                                        <p:attrNameLst>
                                          <p:attrName>style.visibility</p:attrName>
                                        </p:attrNameLst>
                                      </p:cBhvr>
                                      <p:to>
                                        <p:strVal val="visible"/>
                                      </p:to>
                                    </p:set>
                                    <p:animEffect transition="in" filter="fade">
                                      <p:cBhvr>
                                        <p:cTn id="26"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4221163"/>
          </a:xfrm>
        </p:spPr>
        <p:txBody>
          <a:bodyPr>
            <a:normAutofit/>
          </a:bodyPr>
          <a:lstStyle/>
          <a:p>
            <a:pPr marL="0" indent="0">
              <a:buNone/>
            </a:pPr>
            <a:r>
              <a:rPr lang="en-US" sz="2200" b="1" u="sng" dirty="0">
                <a:latin typeface="Candara" panose="020E0502030303020204" pitchFamily="34" charset="0"/>
              </a:rPr>
              <a:t>Which two metrics should a support center use to help determine the priority level of an issue? (There are 2 correct answers)</a:t>
            </a:r>
            <a:endParaRPr lang="en-US" sz="2200" dirty="0">
              <a:latin typeface="Candara" panose="020E0502030303020204" pitchFamily="34" charset="0"/>
            </a:endParaRPr>
          </a:p>
          <a:p>
            <a:r>
              <a:rPr lang="en-US" sz="2200" dirty="0">
                <a:latin typeface="Candara" panose="020E0502030303020204" pitchFamily="34" charset="0"/>
              </a:rPr>
              <a:t>Business processes impacted</a:t>
            </a:r>
          </a:p>
          <a:p>
            <a:r>
              <a:rPr lang="en-US" sz="2200" dirty="0">
                <a:latin typeface="Candara" panose="020E0502030303020204" pitchFamily="34" charset="0"/>
              </a:rPr>
              <a:t>Acceptable delay to use or business process in resolving incident</a:t>
            </a:r>
          </a:p>
          <a:p>
            <a:r>
              <a:rPr lang="en-US" sz="2200" dirty="0">
                <a:latin typeface="Candara" panose="020E0502030303020204" pitchFamily="34" charset="0"/>
              </a:rPr>
              <a:t>Speed of last resolution for a similar issue</a:t>
            </a:r>
          </a:p>
          <a:p>
            <a:r>
              <a:rPr lang="en-US" sz="2200" dirty="0">
                <a:latin typeface="Candara" panose="020E0502030303020204" pitchFamily="34" charset="0"/>
              </a:rPr>
              <a:t>Knowledge of issue at hand</a:t>
            </a:r>
          </a:p>
          <a:p>
            <a:endParaRPr lang="en-US" sz="1400" dirty="0">
              <a:latin typeface="Candara" panose="020E0502030303020204" pitchFamily="34" charset="0"/>
            </a:endParaRPr>
          </a:p>
          <a:p>
            <a:pPr marL="0" indent="0">
              <a:buNone/>
            </a:pPr>
            <a:r>
              <a:rPr lang="en-US" sz="2200" b="1" i="1" dirty="0">
                <a:latin typeface="Candara" panose="020E0502030303020204" pitchFamily="34" charset="0"/>
              </a:rPr>
              <a:t>Competency 5.5.8</a:t>
            </a:r>
            <a:r>
              <a:rPr lang="en-US" sz="2200" i="1" dirty="0">
                <a:latin typeface="Candara" panose="020E0502030303020204" pitchFamily="34" charset="0"/>
              </a:rPr>
              <a:t>: </a:t>
            </a:r>
            <a:r>
              <a:rPr lang="en-US" sz="2200" dirty="0">
                <a:latin typeface="Candara" panose="020E0502030303020204" pitchFamily="34" charset="0"/>
              </a:rPr>
              <a:t>Priority levels are normally based on</a:t>
            </a:r>
          </a:p>
          <a:p>
            <a:pPr marL="0" indent="0">
              <a:buNone/>
            </a:pPr>
            <a:endParaRPr lang="en-US" dirty="0"/>
          </a:p>
          <a:p>
            <a:pPr marL="0" indent="0">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673554540"/>
              </p:ext>
            </p:extLst>
          </p:nvPr>
        </p:nvGraphicFramePr>
        <p:xfrm>
          <a:off x="190500" y="3886200"/>
          <a:ext cx="8648700" cy="2133600"/>
        </p:xfrm>
        <a:graphic>
          <a:graphicData uri="http://schemas.openxmlformats.org/drawingml/2006/table">
            <a:tbl>
              <a:tblPr firstRow="1" bandRow="1">
                <a:tableStyleId>{5C22544A-7EE6-4342-B048-85BDC9FD1C3A}</a:tableStyleId>
              </a:tblPr>
              <a:tblGrid>
                <a:gridCol w="4324350">
                  <a:extLst>
                    <a:ext uri="{9D8B030D-6E8A-4147-A177-3AD203B41FA5}">
                      <a16:colId xmlns:a16="http://schemas.microsoft.com/office/drawing/2014/main" val="20000"/>
                    </a:ext>
                  </a:extLst>
                </a:gridCol>
                <a:gridCol w="4324350">
                  <a:extLst>
                    <a:ext uri="{9D8B030D-6E8A-4147-A177-3AD203B41FA5}">
                      <a16:colId xmlns:a16="http://schemas.microsoft.com/office/drawing/2014/main" val="20001"/>
                    </a:ext>
                  </a:extLst>
                </a:gridCol>
              </a:tblGrid>
              <a:tr h="373539">
                <a:tc>
                  <a:txBody>
                    <a:bodyPr/>
                    <a:lstStyle/>
                    <a:p>
                      <a:pPr algn="ctr"/>
                      <a:r>
                        <a:rPr lang="en-US" sz="2000" dirty="0">
                          <a:latin typeface="Candara" panose="020E0502030303020204" pitchFamily="34" charset="0"/>
                        </a:rPr>
                        <a:t>Impact</a:t>
                      </a:r>
                    </a:p>
                  </a:txBody>
                  <a:tcPr/>
                </a:tc>
                <a:tc>
                  <a:txBody>
                    <a:bodyPr/>
                    <a:lstStyle/>
                    <a:p>
                      <a:pPr algn="ctr"/>
                      <a:r>
                        <a:rPr lang="en-US" sz="2000" dirty="0">
                          <a:latin typeface="Candara" panose="020E0502030303020204" pitchFamily="34" charset="0"/>
                        </a:rPr>
                        <a:t>Urgency</a:t>
                      </a:r>
                    </a:p>
                  </a:txBody>
                  <a:tcPr/>
                </a:tc>
                <a:extLst>
                  <a:ext uri="{0D108BD9-81ED-4DB2-BD59-A6C34878D82A}">
                    <a16:rowId xmlns:a16="http://schemas.microsoft.com/office/drawing/2014/main" val="10000"/>
                  </a:ext>
                </a:extLst>
              </a:tr>
              <a:tr h="1637824">
                <a:tc>
                  <a:txBody>
                    <a:bodyPr/>
                    <a:lstStyle/>
                    <a:p>
                      <a:pPr marL="285750" indent="-285750">
                        <a:buFont typeface="Arial" panose="020B0604020202020204" pitchFamily="34" charset="0"/>
                        <a:buChar char="•"/>
                      </a:pPr>
                      <a:r>
                        <a:rPr lang="en-US" dirty="0">
                          <a:latin typeface="Candara" panose="020E0502030303020204" pitchFamily="34" charset="0"/>
                        </a:rPr>
                        <a:t>Extent</a:t>
                      </a:r>
                      <a:r>
                        <a:rPr lang="en-US" baseline="0" dirty="0">
                          <a:latin typeface="Candara" panose="020E0502030303020204" pitchFamily="34" charset="0"/>
                        </a:rPr>
                        <a:t> of deviation from normal service level in terms of:</a:t>
                      </a:r>
                    </a:p>
                    <a:p>
                      <a:pPr marL="742950" lvl="1" indent="-285750">
                        <a:buFont typeface="Arial" panose="020B0604020202020204" pitchFamily="34" charset="0"/>
                        <a:buChar char="•"/>
                      </a:pPr>
                      <a:r>
                        <a:rPr lang="en-US" dirty="0">
                          <a:latin typeface="Candara" panose="020E0502030303020204" pitchFamily="34" charset="0"/>
                        </a:rPr>
                        <a:t># Users affected</a:t>
                      </a:r>
                    </a:p>
                    <a:p>
                      <a:pPr marL="742950" lvl="1" indent="-285750">
                        <a:buFont typeface="Arial" panose="020B0604020202020204" pitchFamily="34" charset="0"/>
                        <a:buChar char="•"/>
                      </a:pPr>
                      <a:r>
                        <a:rPr lang="en-US" dirty="0">
                          <a:latin typeface="Candara" panose="020E0502030303020204" pitchFamily="34" charset="0"/>
                        </a:rPr>
                        <a:t>Business process impacted</a:t>
                      </a:r>
                    </a:p>
                    <a:p>
                      <a:pPr marL="285750" lvl="0" indent="-285750">
                        <a:buFont typeface="Arial" panose="020B0604020202020204" pitchFamily="34" charset="0"/>
                        <a:buChar char="•"/>
                      </a:pPr>
                      <a:r>
                        <a:rPr lang="en-US" dirty="0">
                          <a:latin typeface="Candara" panose="020E0502030303020204" pitchFamily="34" charset="0"/>
                        </a:rPr>
                        <a:t>Stipulations</a:t>
                      </a:r>
                      <a:r>
                        <a:rPr lang="en-US" baseline="0" dirty="0">
                          <a:latin typeface="Candara" panose="020E0502030303020204" pitchFamily="34" charset="0"/>
                        </a:rPr>
                        <a:t> in SLA</a:t>
                      </a:r>
                    </a:p>
                    <a:p>
                      <a:pPr marL="285750" lvl="0" indent="-285750">
                        <a:buFont typeface="Arial" panose="020B0604020202020204" pitchFamily="34" charset="0"/>
                        <a:buChar char="•"/>
                      </a:pPr>
                      <a:r>
                        <a:rPr lang="en-US" baseline="0" dirty="0">
                          <a:latin typeface="Candara" panose="020E0502030303020204" pitchFamily="34" charset="0"/>
                        </a:rPr>
                        <a:t>Business or revenue</a:t>
                      </a:r>
                      <a:endParaRPr lang="en-US" dirty="0">
                        <a:latin typeface="Candara" panose="020E0502030303020204" pitchFamily="34" charset="0"/>
                      </a:endParaRPr>
                    </a:p>
                  </a:txBody>
                  <a:tcPr/>
                </a:tc>
                <a:tc>
                  <a:txBody>
                    <a:bodyPr/>
                    <a:lstStyle/>
                    <a:p>
                      <a:pPr marL="285750" indent="-285750">
                        <a:buFont typeface="Arial" panose="020B0604020202020204" pitchFamily="34" charset="0"/>
                        <a:buChar char="•"/>
                      </a:pPr>
                      <a:r>
                        <a:rPr lang="en-US" dirty="0">
                          <a:latin typeface="Candara" panose="020E0502030303020204" pitchFamily="34" charset="0"/>
                        </a:rPr>
                        <a:t>Acceptable</a:t>
                      </a:r>
                      <a:r>
                        <a:rPr lang="en-US" baseline="0" dirty="0">
                          <a:latin typeface="Candara" panose="020E0502030303020204" pitchFamily="34" charset="0"/>
                        </a:rPr>
                        <a:t> delay to user or business process in resolving incident</a:t>
                      </a:r>
                      <a:endParaRPr lang="en-US" dirty="0">
                        <a:latin typeface="Candara" panose="020E0502030303020204" pitchFamily="34" charset="0"/>
                      </a:endParaRPr>
                    </a:p>
                  </a:txBody>
                  <a:tcPr/>
                </a:tc>
                <a:extLst>
                  <a:ext uri="{0D108BD9-81ED-4DB2-BD59-A6C34878D82A}">
                    <a16:rowId xmlns:a16="http://schemas.microsoft.com/office/drawing/2014/main" val="10001"/>
                  </a:ext>
                </a:extLst>
              </a:tr>
            </a:tbl>
          </a:graphicData>
        </a:graphic>
      </p:graphicFrame>
      <p:sp>
        <p:nvSpPr>
          <p:cNvPr id="6" name="Donut 5"/>
          <p:cNvSpPr/>
          <p:nvPr/>
        </p:nvSpPr>
        <p:spPr>
          <a:xfrm>
            <a:off x="0" y="16764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0" y="20574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549154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fade">
                                      <p:cBhvr>
                                        <p:cTn id="15" dur="500"/>
                                        <p:tgtEl>
                                          <p:spTgt spid="3">
                                            <p:txEl>
                                              <p:pRg st="6" end="6"/>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60437"/>
            <a:ext cx="9144000" cy="4221163"/>
          </a:xfrm>
        </p:spPr>
        <p:txBody>
          <a:bodyPr>
            <a:normAutofit fontScale="77500" lnSpcReduction="20000"/>
          </a:bodyPr>
          <a:lstStyle/>
          <a:p>
            <a:pPr marL="0" indent="0" algn="ctr">
              <a:buNone/>
            </a:pPr>
            <a:r>
              <a:rPr lang="en-US" b="1" u="sng" dirty="0">
                <a:latin typeface="Candara" panose="020E0502030303020204" pitchFamily="34" charset="0"/>
              </a:rPr>
              <a:t>Standard Operating Procedures are most directly governed by:</a:t>
            </a:r>
            <a:endParaRPr lang="en-US" dirty="0">
              <a:latin typeface="Candara" panose="020E0502030303020204" pitchFamily="34" charset="0"/>
            </a:endParaRPr>
          </a:p>
          <a:p>
            <a:r>
              <a:rPr lang="en-US" dirty="0">
                <a:latin typeface="Candara" panose="020E0502030303020204" pitchFamily="34" charset="0"/>
              </a:rPr>
              <a:t>Strategy Statements</a:t>
            </a:r>
          </a:p>
          <a:p>
            <a:r>
              <a:rPr lang="en-US" dirty="0">
                <a:latin typeface="Candara" panose="020E0502030303020204" pitchFamily="34" charset="0"/>
              </a:rPr>
              <a:t>Service Level Agreements </a:t>
            </a:r>
          </a:p>
          <a:p>
            <a:r>
              <a:rPr lang="en-US" dirty="0">
                <a:latin typeface="Candara" panose="020E0502030303020204" pitchFamily="34" charset="0"/>
              </a:rPr>
              <a:t>Best Practices</a:t>
            </a:r>
          </a:p>
          <a:p>
            <a:r>
              <a:rPr lang="en-US" dirty="0">
                <a:latin typeface="Candara" panose="020E0502030303020204" pitchFamily="34" charset="0"/>
              </a:rPr>
              <a:t>Information Technology In Infrastructure Library (ITIL)</a:t>
            </a:r>
          </a:p>
          <a:p>
            <a:endParaRPr lang="en-US"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Referenced in the online class (Strategic Framework, Unit 2_2 @ 0:17). Review the following pyramid:</a:t>
            </a:r>
          </a:p>
          <a:p>
            <a:pPr marL="0" indent="0">
              <a:buNone/>
            </a:pPr>
            <a:br>
              <a:rPr lang="en-US" dirty="0">
                <a:latin typeface="Candara" panose="020E0502030303020204" pitchFamily="34" charset="0"/>
              </a:rPr>
            </a:br>
            <a:endParaRPr lang="en-US" dirty="0">
              <a:latin typeface="Candara" panose="020E0502030303020204" pitchFamily="34" charset="0"/>
            </a:endParaRPr>
          </a:p>
        </p:txBody>
      </p:sp>
      <p:graphicFrame>
        <p:nvGraphicFramePr>
          <p:cNvPr id="4" name="Diagram 3"/>
          <p:cNvGraphicFramePr/>
          <p:nvPr>
            <p:extLst/>
          </p:nvPr>
        </p:nvGraphicFramePr>
        <p:xfrm>
          <a:off x="4572000" y="4157663"/>
          <a:ext cx="4462272" cy="180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onut 4"/>
          <p:cNvSpPr/>
          <p:nvPr/>
        </p:nvSpPr>
        <p:spPr>
          <a:xfrm>
            <a:off x="0" y="16764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32112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Lst>
  </p:timing>
</p:sld>
</file>

<file path=ppt/theme/theme1.xml><?xml version="1.0" encoding="utf-8"?>
<a:theme xmlns:a="http://schemas.openxmlformats.org/drawingml/2006/main" name="Byte Back PowerPoint Template Gre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Byte Back PowerPoint Template Green</Template>
  <TotalTime>33550</TotalTime>
  <Words>1226</Words>
  <Application>Microsoft Office PowerPoint</Application>
  <PresentationFormat>On-screen Show (4:3)</PresentationFormat>
  <Paragraphs>201</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Candara</vt:lpstr>
      <vt:lpstr>Candata</vt:lpstr>
      <vt:lpstr>Open Sans</vt:lpstr>
      <vt:lpstr>Byte Back PowerPoint Template Green</vt:lpstr>
      <vt:lpstr>HDI Desktop Support Technician Training     Quiz 1 &amp; 2 Review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Yvette Scorse</dc:creator>
  <cp:lastModifiedBy>Bock Szymkowicz</cp:lastModifiedBy>
  <cp:revision>251</cp:revision>
  <dcterms:created xsi:type="dcterms:W3CDTF">2016-01-14T19:03:51Z</dcterms:created>
  <dcterms:modified xsi:type="dcterms:W3CDTF">2018-10-01T02:35:03Z</dcterms:modified>
</cp:coreProperties>
</file>