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52.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050" r:id="rId1"/>
  </p:sldMasterIdLst>
  <p:notesMasterIdLst>
    <p:notesMasterId r:id="rId56"/>
  </p:notesMasterIdLst>
  <p:sldIdLst>
    <p:sldId id="256" r:id="rId2"/>
    <p:sldId id="257" r:id="rId3"/>
    <p:sldId id="259" r:id="rId4"/>
    <p:sldId id="544" r:id="rId5"/>
    <p:sldId id="413" r:id="rId6"/>
    <p:sldId id="547" r:id="rId7"/>
    <p:sldId id="548" r:id="rId8"/>
    <p:sldId id="549" r:id="rId9"/>
    <p:sldId id="550" r:id="rId10"/>
    <p:sldId id="552" r:id="rId11"/>
    <p:sldId id="553" r:id="rId12"/>
    <p:sldId id="554" r:id="rId13"/>
    <p:sldId id="556" r:id="rId14"/>
    <p:sldId id="558" r:id="rId15"/>
    <p:sldId id="559" r:id="rId16"/>
    <p:sldId id="561" r:id="rId17"/>
    <p:sldId id="562" r:id="rId18"/>
    <p:sldId id="563" r:id="rId19"/>
    <p:sldId id="565" r:id="rId20"/>
    <p:sldId id="566" r:id="rId21"/>
    <p:sldId id="568" r:id="rId22"/>
    <p:sldId id="569" r:id="rId23"/>
    <p:sldId id="570" r:id="rId24"/>
    <p:sldId id="572" r:id="rId25"/>
    <p:sldId id="573" r:id="rId26"/>
    <p:sldId id="574" r:id="rId27"/>
    <p:sldId id="577" r:id="rId28"/>
    <p:sldId id="578" r:id="rId29"/>
    <p:sldId id="579" r:id="rId30"/>
    <p:sldId id="580" r:id="rId31"/>
    <p:sldId id="582" r:id="rId32"/>
    <p:sldId id="583" r:id="rId33"/>
    <p:sldId id="584" r:id="rId34"/>
    <p:sldId id="585" r:id="rId35"/>
    <p:sldId id="586" r:id="rId36"/>
    <p:sldId id="587" r:id="rId37"/>
    <p:sldId id="589" r:id="rId38"/>
    <p:sldId id="590" r:id="rId39"/>
    <p:sldId id="592" r:id="rId40"/>
    <p:sldId id="593" r:id="rId41"/>
    <p:sldId id="594" r:id="rId42"/>
    <p:sldId id="596" r:id="rId43"/>
    <p:sldId id="597" r:id="rId44"/>
    <p:sldId id="598" r:id="rId45"/>
    <p:sldId id="599" r:id="rId46"/>
    <p:sldId id="600" r:id="rId47"/>
    <p:sldId id="603" r:id="rId48"/>
    <p:sldId id="604" r:id="rId49"/>
    <p:sldId id="605" r:id="rId50"/>
    <p:sldId id="607" r:id="rId51"/>
    <p:sldId id="608" r:id="rId52"/>
    <p:sldId id="609" r:id="rId53"/>
    <p:sldId id="610" r:id="rId54"/>
    <p:sldId id="457" r:id="rId55"/>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66"/>
    <a:srgbClr val="0000CC"/>
    <a:srgbClr val="0000FF"/>
    <a:srgbClr val="DECDC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5808" autoAdjust="0"/>
    <p:restoredTop sz="90603" autoAdjust="0"/>
  </p:normalViewPr>
  <p:slideViewPr>
    <p:cSldViewPr>
      <p:cViewPr>
        <p:scale>
          <a:sx n="100" d="100"/>
          <a:sy n="100" d="100"/>
        </p:scale>
        <p:origin x="-2368" y="-1048"/>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8/23/11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Another</a:t>
            </a:r>
            <a:r>
              <a:rPr lang="en-US" b="1" baseline="0" dirty="0" smtClean="0"/>
              <a:t> Way: </a:t>
            </a:r>
            <a:r>
              <a:rPr lang="en-US" sz="1200" kern="1200" dirty="0" smtClean="0">
                <a:solidFill>
                  <a:schemeClr val="tx1"/>
                </a:solidFill>
                <a:effectLst/>
                <a:latin typeface="+mn-lt"/>
                <a:ea typeface="+mn-ea"/>
                <a:cs typeface="+mn-cs"/>
              </a:rPr>
              <a:t>You can also Click </a:t>
            </a:r>
            <a:r>
              <a:rPr lang="en-US" sz="1200" kern="1200" dirty="0" err="1" smtClean="0">
                <a:solidFill>
                  <a:schemeClr val="tx1"/>
                </a:solidFill>
                <a:effectLst/>
                <a:latin typeface="+mn-lt"/>
                <a:ea typeface="+mn-ea"/>
                <a:cs typeface="+mn-cs"/>
              </a:rPr>
              <a:t>Ctrl+O</a:t>
            </a:r>
            <a:r>
              <a:rPr lang="en-US" sz="1200" kern="1200" dirty="0" smtClean="0">
                <a:solidFill>
                  <a:schemeClr val="tx1"/>
                </a:solidFill>
                <a:effectLst/>
                <a:latin typeface="+mn-lt"/>
                <a:ea typeface="+mn-ea"/>
                <a:cs typeface="+mn-cs"/>
              </a:rPr>
              <a:t> to open a workbook on your computer. This keystroke activates the Open dialog box, which allows you to navigate to the file you want to open.</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Another Way: </a:t>
            </a:r>
            <a:r>
              <a:rPr lang="en-US" sz="1200" kern="1200" dirty="0" smtClean="0">
                <a:solidFill>
                  <a:schemeClr val="tx1"/>
                </a:solidFill>
                <a:effectLst/>
                <a:latin typeface="+mn-lt"/>
                <a:ea typeface="+mn-ea"/>
                <a:cs typeface="+mn-cs"/>
              </a:rPr>
              <a:t>You can also activate Backstage and access Print options by pressing </a:t>
            </a:r>
            <a:r>
              <a:rPr lang="en-US" sz="1200" kern="1200" dirty="0" err="1" smtClean="0">
                <a:solidFill>
                  <a:schemeClr val="tx1"/>
                </a:solidFill>
                <a:effectLst/>
                <a:latin typeface="+mn-lt"/>
                <a:ea typeface="+mn-ea"/>
                <a:cs typeface="+mn-cs"/>
              </a:rPr>
              <a:t>Ctrl+P</a:t>
            </a:r>
            <a:r>
              <a:rPr lang="en-US" sz="1200" kern="1200" dirty="0" smtClean="0">
                <a:solidFill>
                  <a:schemeClr val="tx1"/>
                </a:solidFill>
                <a:effectLst/>
                <a:latin typeface="+mn-lt"/>
                <a:ea typeface="+mn-ea"/>
                <a:cs typeface="+mn-cs"/>
              </a:rPr>
              <a:t>.</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Another Way: </a:t>
            </a:r>
            <a:r>
              <a:rPr lang="en-US" sz="1200" kern="1200" dirty="0" smtClean="0">
                <a:solidFill>
                  <a:schemeClr val="tx1"/>
                </a:solidFill>
                <a:effectLst/>
                <a:latin typeface="+mn-lt"/>
                <a:ea typeface="+mn-ea"/>
                <a:cs typeface="+mn-cs"/>
              </a:rPr>
              <a:t>You can customize the workbook settings and options from the Page Layout tab within the Page Setup, Scale to Fit, and Sheet Options command groups.</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mn-lt"/>
                <a:ea typeface="+mn-ea"/>
                <a:cs typeface="+mn-cs"/>
              </a:rPr>
              <a:t>In Lesson 1, in Using Onscreen Tools, you were shown how to customize the Quick Access Toolbar by using the drop-down arrow to add commands.</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a:t>
            </a:r>
            <a:r>
              <a:rPr lang="en-US" b="1" baseline="0" dirty="0" smtClean="0"/>
              <a:t> Way</a:t>
            </a:r>
            <a:r>
              <a:rPr lang="en-US" b="0" baseline="0" dirty="0" smtClean="0"/>
              <a:t>: </a:t>
            </a:r>
            <a:r>
              <a:rPr lang="en-US" sz="1200" kern="1200" dirty="0" smtClean="0">
                <a:solidFill>
                  <a:schemeClr val="tx1"/>
                </a:solidFill>
                <a:effectLst/>
                <a:latin typeface="+mn-lt"/>
                <a:ea typeface="+mn-ea"/>
                <a:cs typeface="+mn-cs"/>
              </a:rPr>
              <a:t>If you use Print Preview quite often, you can save yourself time and steps by adding it to the Quick Access Toolbar in order to create a shortcut to Backstage view. This process will be explained in greater depth later in this lesson.</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Another</a:t>
            </a:r>
            <a:r>
              <a:rPr lang="en-US" b="1" baseline="0" dirty="0" smtClean="0"/>
              <a:t> Way: </a:t>
            </a:r>
            <a:r>
              <a:rPr lang="en-US" sz="1200" kern="1200" dirty="0" smtClean="0">
                <a:solidFill>
                  <a:schemeClr val="tx1"/>
                </a:solidFill>
                <a:effectLst/>
                <a:latin typeface="+mn-lt"/>
                <a:ea typeface="+mn-ea"/>
                <a:cs typeface="+mn-cs"/>
              </a:rPr>
              <a:t>You can also click Ctrl + N to open a new workbook and activate the Backstage area.</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Note: </a:t>
            </a:r>
            <a:r>
              <a:rPr lang="en-US" sz="1200" kern="1200" dirty="0" smtClean="0">
                <a:solidFill>
                  <a:schemeClr val="tx1"/>
                </a:solidFill>
                <a:effectLst/>
                <a:latin typeface="+mn-lt"/>
                <a:ea typeface="+mn-ea"/>
                <a:cs typeface="+mn-cs"/>
              </a:rPr>
              <a:t>In Excel, the </a:t>
            </a:r>
            <a:r>
              <a:rPr lang="en-US" sz="1200" kern="1200" dirty="0" err="1" smtClean="0">
                <a:solidFill>
                  <a:schemeClr val="tx1"/>
                </a:solidFill>
                <a:effectLst/>
                <a:latin typeface="+mn-lt"/>
                <a:ea typeface="+mn-ea"/>
                <a:cs typeface="+mn-cs"/>
              </a:rPr>
              <a:t>AutoRecover</a:t>
            </a:r>
            <a:r>
              <a:rPr lang="en-US" sz="1200" kern="1200" dirty="0" smtClean="0">
                <a:solidFill>
                  <a:schemeClr val="tx1"/>
                </a:solidFill>
                <a:effectLst/>
                <a:latin typeface="+mn-lt"/>
                <a:ea typeface="+mn-ea"/>
                <a:cs typeface="+mn-cs"/>
              </a:rPr>
              <a:t> feature is installed by default. It will automatically save your workbook every 10 minutes. This can be customized to suit your needs. You can review and change these features in Excel Options.</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0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8/23/11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8/23/11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8/23/11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8/23/11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8/23/11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8/23/11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8/23/11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8/23/11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8/23/11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8/23/11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8/23/11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8/23/11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8/23/11</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Using Backstage</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and Print Preview</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LAUNCH</a:t>
            </a:r>
            <a:r>
              <a:rPr lang="en-US" sz="2400" dirty="0" smtClean="0"/>
              <a:t> </a:t>
            </a:r>
            <a:r>
              <a:rPr lang="en-US" sz="2400" dirty="0"/>
              <a:t>Microsoft Excel 2010; </a:t>
            </a:r>
            <a:r>
              <a:rPr lang="en-US" sz="2400" dirty="0" smtClean="0"/>
              <a:t>Then follow these steps:</a:t>
            </a:r>
          </a:p>
          <a:p>
            <a:pPr marL="457200" lvl="0" indent="-457200">
              <a:buFont typeface="+mj-lt"/>
              <a:buAutoNum type="arabicPeriod"/>
            </a:pPr>
            <a:r>
              <a:rPr lang="en-US" sz="2400" dirty="0"/>
              <a:t>Click the </a:t>
            </a:r>
            <a:r>
              <a:rPr lang="en-US" sz="2400" b="1" dirty="0"/>
              <a:t>File</a:t>
            </a:r>
            <a:r>
              <a:rPr lang="en-US" sz="2400" dirty="0"/>
              <a:t> tab in the upper-left corner of the Ribbon to access </a:t>
            </a:r>
            <a:r>
              <a:rPr lang="en-US" sz="2400" dirty="0" smtClean="0"/>
              <a:t>Backstage.</a:t>
            </a:r>
            <a:endParaRPr lang="en-US" sz="2400" dirty="0"/>
          </a:p>
          <a:p>
            <a:pPr marL="457200" lvl="0" indent="-457200">
              <a:buFont typeface="+mj-lt"/>
              <a:buAutoNum type="arabicPeriod"/>
            </a:pPr>
            <a:r>
              <a:rPr lang="en-US" sz="2400" dirty="0"/>
              <a:t>Click the Recent command in the Backstage view navigation pane</a:t>
            </a:r>
            <a:r>
              <a:rPr lang="en-US" sz="2400" dirty="0" smtClean="0"/>
              <a:t>.</a:t>
            </a:r>
            <a:endParaRPr lang="en-US" sz="2400" dirty="0"/>
          </a:p>
          <a:p>
            <a:pPr marL="457200" indent="-457200">
              <a:buFont typeface="+mj-lt"/>
              <a:buAutoNum type="arabicPeriod"/>
            </a:pPr>
            <a:r>
              <a:rPr lang="en-US" sz="2400" dirty="0"/>
              <a:t>You should now see your recently created and used workbooks. Click on </a:t>
            </a:r>
            <a:r>
              <a:rPr lang="en-US" sz="2400" b="1" i="1" dirty="0" err="1"/>
              <a:t>Contoso</a:t>
            </a:r>
            <a:r>
              <a:rPr lang="en-US" sz="2400" b="1" i="1" dirty="0"/>
              <a:t> Cookbook Recipes </a:t>
            </a:r>
            <a:r>
              <a:rPr lang="en-US" sz="2400" dirty="0"/>
              <a:t>to open the file. Your view should resemble </a:t>
            </a:r>
            <a:r>
              <a:rPr lang="en-US" sz="2400" dirty="0" smtClean="0"/>
              <a:t>the figure shown in Figure 2-5 on the next slide.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64633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2-5: Document Preview</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1752600"/>
            <a:ext cx="7848600" cy="436382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022288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and Print Preview</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4"/>
            </a:pPr>
            <a:r>
              <a:rPr lang="en-US" sz="2000" dirty="0"/>
              <a:t>Click the </a:t>
            </a:r>
            <a:r>
              <a:rPr lang="en-US" sz="2000" b="1" dirty="0"/>
              <a:t>File</a:t>
            </a:r>
            <a:r>
              <a:rPr lang="en-US" sz="2000" dirty="0"/>
              <a:t> tab to open Backstage. </a:t>
            </a:r>
            <a:r>
              <a:rPr lang="en-US" sz="2000" dirty="0" smtClean="0"/>
              <a:t>In the</a:t>
            </a:r>
            <a:br>
              <a:rPr lang="en-US" sz="2000" dirty="0" smtClean="0"/>
            </a:br>
            <a:r>
              <a:rPr lang="en-US" sz="2000" dirty="0" smtClean="0"/>
              <a:t>Navigation </a:t>
            </a:r>
            <a:r>
              <a:rPr lang="en-US" sz="2000" dirty="0"/>
              <a:t>Pane, click </a:t>
            </a:r>
            <a:r>
              <a:rPr lang="en-US" sz="2000" b="1" dirty="0"/>
              <a:t>Print</a:t>
            </a:r>
            <a:r>
              <a:rPr lang="en-US" sz="2000" dirty="0"/>
              <a:t>. </a:t>
            </a:r>
            <a:r>
              <a:rPr lang="en-US" sz="2000" dirty="0" smtClean="0"/>
              <a:t>Note </a:t>
            </a:r>
            <a:r>
              <a:rPr lang="en-US" sz="2000" dirty="0"/>
              <a:t>that </a:t>
            </a:r>
            <a:r>
              <a:rPr lang="en-US" sz="2000" dirty="0" smtClean="0"/>
              <a:t>this</a:t>
            </a:r>
            <a:br>
              <a:rPr lang="en-US" sz="2000" dirty="0" smtClean="0"/>
            </a:br>
            <a:r>
              <a:rPr lang="en-US" sz="2000" dirty="0" smtClean="0"/>
              <a:t>opens </a:t>
            </a:r>
            <a:r>
              <a:rPr lang="en-US" sz="2000" dirty="0"/>
              <a:t>the Print options page of </a:t>
            </a:r>
            <a:r>
              <a:rPr lang="en-US" sz="2000" dirty="0" smtClean="0"/>
              <a:t>Backstage.</a:t>
            </a:r>
            <a:br>
              <a:rPr lang="en-US" sz="2000" dirty="0" smtClean="0"/>
            </a:br>
            <a:r>
              <a:rPr lang="en-US" sz="2000" dirty="0" smtClean="0"/>
              <a:t>Take </a:t>
            </a:r>
            <a:r>
              <a:rPr lang="en-US" sz="2000" dirty="0"/>
              <a:t>a moment to </a:t>
            </a:r>
            <a:r>
              <a:rPr lang="en-US" sz="2000" dirty="0" smtClean="0"/>
              <a:t>preview </a:t>
            </a:r>
            <a:r>
              <a:rPr lang="en-US" sz="2000" dirty="0"/>
              <a:t>the workbook </a:t>
            </a:r>
            <a:r>
              <a:rPr lang="en-US" sz="2000" dirty="0" smtClean="0"/>
              <a:t/>
            </a:r>
            <a:br>
              <a:rPr lang="en-US" sz="2000" dirty="0" smtClean="0"/>
            </a:br>
            <a:r>
              <a:rPr lang="en-US" sz="2000" dirty="0" smtClean="0"/>
              <a:t>in </a:t>
            </a:r>
            <a:r>
              <a:rPr lang="en-US" sz="2000" dirty="0"/>
              <a:t>the </a:t>
            </a:r>
            <a:r>
              <a:rPr lang="en-US" sz="2000" b="1" dirty="0" smtClean="0"/>
              <a:t>Print </a:t>
            </a:r>
            <a:r>
              <a:rPr lang="en-US" sz="2000" b="1" dirty="0"/>
              <a:t>Preview </a:t>
            </a:r>
            <a:r>
              <a:rPr lang="en-US" sz="2000" dirty="0"/>
              <a:t>section in the </a:t>
            </a:r>
            <a:r>
              <a:rPr lang="en-US" sz="2000" dirty="0" smtClean="0"/>
              <a:t>right </a:t>
            </a:r>
            <a:br>
              <a:rPr lang="en-US" sz="2000" dirty="0" smtClean="0"/>
            </a:br>
            <a:r>
              <a:rPr lang="en-US" sz="2000" dirty="0" smtClean="0"/>
              <a:t>pane </a:t>
            </a:r>
            <a:r>
              <a:rPr lang="en-US" sz="2000" dirty="0"/>
              <a:t>and to read through </a:t>
            </a:r>
            <a:r>
              <a:rPr lang="en-US" sz="2000" dirty="0" smtClean="0"/>
              <a:t>the Print options</a:t>
            </a:r>
            <a:br>
              <a:rPr lang="en-US" sz="2000" dirty="0" smtClean="0"/>
            </a:br>
            <a:r>
              <a:rPr lang="en-US" sz="2000" dirty="0" smtClean="0"/>
              <a:t>listed </a:t>
            </a:r>
            <a:r>
              <a:rPr lang="en-US" sz="2000" dirty="0"/>
              <a:t>in the center </a:t>
            </a:r>
            <a:r>
              <a:rPr lang="en-US" sz="2000" dirty="0" smtClean="0"/>
              <a:t>section </a:t>
            </a:r>
            <a:r>
              <a:rPr lang="en-US" sz="2000" dirty="0"/>
              <a:t>of the page. </a:t>
            </a:r>
            <a:r>
              <a:rPr lang="en-US" sz="2000" dirty="0" smtClean="0"/>
              <a:t>The</a:t>
            </a:r>
            <a:br>
              <a:rPr lang="en-US" sz="2000" dirty="0" smtClean="0"/>
            </a:br>
            <a:r>
              <a:rPr lang="en-US" sz="2000" dirty="0" smtClean="0"/>
              <a:t>printing options </a:t>
            </a:r>
            <a:r>
              <a:rPr lang="en-US" sz="2000" dirty="0"/>
              <a:t>section of the window is </a:t>
            </a:r>
            <a:r>
              <a:rPr lang="en-US" sz="2000" dirty="0" smtClean="0"/>
              <a:t/>
            </a:r>
            <a:br>
              <a:rPr lang="en-US" sz="2000" dirty="0" smtClean="0"/>
            </a:br>
            <a:r>
              <a:rPr lang="en-US" sz="2000" dirty="0" smtClean="0"/>
              <a:t>shown </a:t>
            </a:r>
            <a:r>
              <a:rPr lang="en-US" sz="2000" dirty="0"/>
              <a:t>in </a:t>
            </a:r>
            <a:r>
              <a:rPr lang="en-US" sz="2000" dirty="0" smtClean="0"/>
              <a:t>this figure.</a:t>
            </a:r>
          </a:p>
          <a:p>
            <a:pPr marL="457200" lvl="0" indent="-457200">
              <a:buFont typeface="+mj-lt"/>
              <a:buAutoNum type="arabicPeriod" startAt="4"/>
            </a:pPr>
            <a:r>
              <a:rPr lang="en-US" sz="2000" dirty="0"/>
              <a:t>To print your worksheet, click the Print </a:t>
            </a:r>
            <a:r>
              <a:rPr lang="en-US" sz="2000" dirty="0" smtClean="0"/>
              <a:t>icon</a:t>
            </a:r>
            <a:br>
              <a:rPr lang="en-US" sz="2000" dirty="0" smtClean="0"/>
            </a:br>
            <a:r>
              <a:rPr lang="en-US" sz="2000" dirty="0" smtClean="0"/>
              <a:t>in </a:t>
            </a:r>
            <a:r>
              <a:rPr lang="en-US" sz="2000" dirty="0"/>
              <a:t>the top of the Print options screen</a:t>
            </a:r>
            <a:r>
              <a:rPr lang="en-US" sz="2000" dirty="0" smtClean="0"/>
              <a:t>.</a:t>
            </a:r>
          </a:p>
          <a:p>
            <a:r>
              <a:rPr lang="en-US" sz="2000" b="1" dirty="0"/>
              <a:t>LEAVE</a:t>
            </a:r>
            <a:r>
              <a:rPr lang="en-US" sz="2000" dirty="0"/>
              <a:t> the worksheet open to use in the </a:t>
            </a:r>
            <a:r>
              <a:rPr lang="en-US" sz="2000" dirty="0" smtClean="0"/>
              <a:t/>
            </a:r>
            <a:br>
              <a:rPr lang="en-US" sz="2000" dirty="0" smtClean="0"/>
            </a:br>
            <a:r>
              <a:rPr lang="en-US" sz="2000" dirty="0" smtClean="0"/>
              <a:t>next </a:t>
            </a:r>
            <a:r>
              <a:rPr lang="en-US" sz="2000" dirty="0"/>
              <a:t>exercise.</a:t>
            </a:r>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91200" y="1676400"/>
            <a:ext cx="2745870" cy="4724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293337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Quick Print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open workbook from the previous exercise to complete these steps</a:t>
            </a:r>
            <a:r>
              <a:rPr lang="en-US" sz="2400" dirty="0" smtClean="0"/>
              <a:t>:</a:t>
            </a:r>
          </a:p>
          <a:p>
            <a:pPr marL="457200" lvl="0" indent="-457200">
              <a:buFont typeface="+mj-lt"/>
              <a:buAutoNum type="arabicPeriod"/>
            </a:pPr>
            <a:r>
              <a:rPr lang="en-US" sz="2400" dirty="0"/>
              <a:t>Click </a:t>
            </a:r>
            <a:r>
              <a:rPr lang="en-US" sz="2400" b="1" dirty="0"/>
              <a:t>Quick Print </a:t>
            </a:r>
            <a:r>
              <a:rPr lang="en-US" sz="2400" dirty="0"/>
              <a:t>on the Quick Access Toolbar</a:t>
            </a:r>
            <a:r>
              <a:rPr lang="en-US" sz="2400" dirty="0" smtClean="0"/>
              <a:t>.</a:t>
            </a:r>
            <a:endParaRPr lang="en-US" sz="2400" dirty="0"/>
          </a:p>
          <a:p>
            <a:pPr marL="457200" lvl="0" indent="-457200">
              <a:buFont typeface="+mj-lt"/>
              <a:buAutoNum type="arabicPeriod"/>
            </a:pPr>
            <a:r>
              <a:rPr lang="en-US" sz="2400" dirty="0"/>
              <a:t>Retrieve the printed copy of the workbook from your printer</a:t>
            </a:r>
            <a:r>
              <a:rPr lang="en-US" sz="2400" dirty="0" smtClean="0"/>
              <a:t>.</a:t>
            </a:r>
            <a:endParaRPr lang="en-US" sz="2400" dirty="0"/>
          </a:p>
          <a:p>
            <a:pPr marL="457200" indent="-457200">
              <a:buFont typeface="+mj-lt"/>
              <a:buAutoNum type="arabicPeriod"/>
            </a:pPr>
            <a:r>
              <a:rPr lang="en-US" sz="2400" dirty="0"/>
              <a:t>Click the </a:t>
            </a:r>
            <a:r>
              <a:rPr lang="en-US" sz="2400" b="1" dirty="0"/>
              <a:t>File</a:t>
            </a:r>
            <a:r>
              <a:rPr lang="en-US" sz="2400" b="1" i="1" dirty="0"/>
              <a:t> </a:t>
            </a:r>
            <a:r>
              <a:rPr lang="en-US" sz="2400" dirty="0"/>
              <a:t>tab, then click </a:t>
            </a:r>
            <a:r>
              <a:rPr lang="en-US" sz="2400" b="1" dirty="0"/>
              <a:t>Print</a:t>
            </a:r>
            <a:r>
              <a:rPr lang="en-US" sz="2400" dirty="0"/>
              <a:t>. From this pane, you can quick print or preview the printout before sending it to the printer</a:t>
            </a:r>
            <a:r>
              <a:rPr lang="en-US" sz="2400"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147394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Print Area</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With </a:t>
            </a:r>
            <a:r>
              <a:rPr lang="en-US" sz="2400" b="1" i="1" dirty="0" err="1"/>
              <a:t>Contoso</a:t>
            </a:r>
            <a:r>
              <a:rPr lang="en-US" sz="2400" b="1" i="1" dirty="0"/>
              <a:t> Cookbook Recipes</a:t>
            </a:r>
            <a:r>
              <a:rPr lang="en-US" sz="2400" dirty="0"/>
              <a:t> </a:t>
            </a:r>
            <a:r>
              <a:rPr lang="en-US" sz="2400" dirty="0" smtClean="0"/>
              <a:t>open</a:t>
            </a:r>
            <a:r>
              <a:rPr lang="en-US" sz="2400" dirty="0"/>
              <a:t>, follow these steps</a:t>
            </a:r>
            <a:r>
              <a:rPr lang="en-US" sz="2400" dirty="0" smtClean="0"/>
              <a:t>:</a:t>
            </a:r>
          </a:p>
          <a:p>
            <a:pPr marL="457200" lvl="0" indent="-457200">
              <a:buFont typeface="+mj-lt"/>
              <a:buAutoNum type="arabicPeriod"/>
            </a:pPr>
            <a:r>
              <a:rPr lang="en-US" sz="2400" dirty="0"/>
              <a:t>Mouse over the Print Area button on the Ribbon in the </a:t>
            </a:r>
            <a:r>
              <a:rPr lang="en-US" sz="2400" i="1" dirty="0"/>
              <a:t>Page Setup</a:t>
            </a:r>
            <a:r>
              <a:rPr lang="en-US" sz="2400" dirty="0"/>
              <a:t> area. Note the tool tip that pops up defining the task to be </a:t>
            </a:r>
            <a:r>
              <a:rPr lang="en-US" sz="2400" dirty="0" smtClean="0"/>
              <a:t>completed.</a:t>
            </a:r>
          </a:p>
          <a:p>
            <a:pPr marL="457200" lvl="0" indent="-457200">
              <a:buFont typeface="+mj-lt"/>
              <a:buAutoNum type="arabicPeriod"/>
            </a:pPr>
            <a:r>
              <a:rPr lang="en-US" sz="2400" dirty="0"/>
              <a:t>On the worksheet, </a:t>
            </a:r>
            <a:r>
              <a:rPr lang="en-US" sz="2400" dirty="0" smtClean="0"/>
              <a:t/>
            </a:r>
            <a:br>
              <a:rPr lang="en-US" sz="2400" dirty="0" smtClean="0"/>
            </a:br>
            <a:r>
              <a:rPr lang="en-US" sz="2400" dirty="0" smtClean="0"/>
              <a:t>click </a:t>
            </a:r>
            <a:r>
              <a:rPr lang="en-US" sz="2400" dirty="0"/>
              <a:t>cell </a:t>
            </a:r>
            <a:r>
              <a:rPr lang="en-US" sz="2400" b="1" dirty="0"/>
              <a:t>A1</a:t>
            </a:r>
            <a:r>
              <a:rPr lang="en-US" sz="2400" dirty="0"/>
              <a:t>, </a:t>
            </a:r>
            <a:r>
              <a:rPr lang="en-US" sz="2400" dirty="0" smtClean="0"/>
              <a:t>hold</a:t>
            </a:r>
            <a:br>
              <a:rPr lang="en-US" sz="2400" dirty="0" smtClean="0"/>
            </a:br>
            <a:r>
              <a:rPr lang="en-US" sz="2400" dirty="0" smtClean="0"/>
              <a:t>the </a:t>
            </a:r>
            <a:r>
              <a:rPr lang="en-US" sz="2400" dirty="0"/>
              <a:t>mouse button</a:t>
            </a:r>
            <a:r>
              <a:rPr lang="en-US" sz="2400" dirty="0" smtClean="0"/>
              <a:t>,</a:t>
            </a:r>
            <a:br>
              <a:rPr lang="en-US" sz="2400" dirty="0" smtClean="0"/>
            </a:br>
            <a:r>
              <a:rPr lang="en-US" sz="2400" dirty="0" smtClean="0"/>
              <a:t>and </a:t>
            </a:r>
            <a:r>
              <a:rPr lang="en-US" sz="2400" dirty="0"/>
              <a:t>drag the </a:t>
            </a:r>
            <a:r>
              <a:rPr lang="en-US" sz="2400" dirty="0" smtClean="0"/>
              <a:t/>
            </a:r>
            <a:br>
              <a:rPr lang="en-US" sz="2400" dirty="0" smtClean="0"/>
            </a:br>
            <a:r>
              <a:rPr lang="en-US" sz="2400" dirty="0" smtClean="0"/>
              <a:t>cursor </a:t>
            </a:r>
            <a:r>
              <a:rPr lang="en-US" sz="2400" dirty="0"/>
              <a:t>to cell </a:t>
            </a:r>
            <a:r>
              <a:rPr lang="en-US" sz="2400" b="1" dirty="0"/>
              <a:t>F6</a:t>
            </a:r>
            <a:r>
              <a:rPr lang="en-US" sz="2400" dirty="0"/>
              <a:t>. </a:t>
            </a:r>
            <a:r>
              <a:rPr lang="en-US" sz="2400" dirty="0" smtClean="0"/>
              <a:t/>
            </a:r>
            <a:br>
              <a:rPr lang="en-US" sz="2400" dirty="0" smtClean="0"/>
            </a:br>
            <a:r>
              <a:rPr lang="en-US" sz="2400" dirty="0" smtClean="0"/>
              <a:t>Your </a:t>
            </a:r>
            <a:r>
              <a:rPr lang="en-US" sz="2400" dirty="0"/>
              <a:t>cells should </a:t>
            </a:r>
            <a:r>
              <a:rPr lang="en-US" sz="2400" dirty="0" smtClean="0"/>
              <a:t/>
            </a:r>
            <a:br>
              <a:rPr lang="en-US" sz="2400" dirty="0" smtClean="0"/>
            </a:br>
            <a:r>
              <a:rPr lang="en-US" sz="2400" dirty="0" smtClean="0"/>
              <a:t>highlight </a:t>
            </a:r>
            <a:r>
              <a:rPr lang="en-US" sz="2400" dirty="0"/>
              <a:t>in blue, </a:t>
            </a:r>
            <a:r>
              <a:rPr lang="en-US" sz="2400" dirty="0" smtClean="0"/>
              <a:t/>
            </a:r>
            <a:br>
              <a:rPr lang="en-US" sz="2400" dirty="0" smtClean="0"/>
            </a:br>
            <a:r>
              <a:rPr lang="en-US" sz="2400" dirty="0" smtClean="0"/>
              <a:t>as shown here.</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28030" y="3657600"/>
            <a:ext cx="4953000" cy="226115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376349"/>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Print Area</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With these cells highlighted, click the </a:t>
            </a:r>
            <a:r>
              <a:rPr lang="en-US" sz="2400" b="1" dirty="0"/>
              <a:t>Print</a:t>
            </a:r>
            <a:r>
              <a:rPr lang="en-US" sz="2400" dirty="0"/>
              <a:t> </a:t>
            </a:r>
            <a:r>
              <a:rPr lang="en-US" sz="2400" b="1" dirty="0"/>
              <a:t>Area</a:t>
            </a:r>
            <a:r>
              <a:rPr lang="en-US" sz="2400" dirty="0"/>
              <a:t> button drop-down arrow and choose </a:t>
            </a:r>
            <a:r>
              <a:rPr lang="en-US" sz="2400" b="1" dirty="0"/>
              <a:t>Set</a:t>
            </a:r>
            <a:r>
              <a:rPr lang="en-US" sz="2400" dirty="0"/>
              <a:t> </a:t>
            </a:r>
            <a:r>
              <a:rPr lang="en-US" sz="2400" b="1" dirty="0"/>
              <a:t>Print</a:t>
            </a:r>
            <a:r>
              <a:rPr lang="en-US" sz="2400" dirty="0"/>
              <a:t> </a:t>
            </a:r>
            <a:r>
              <a:rPr lang="en-US" sz="2400" b="1" dirty="0"/>
              <a:t>Area</a:t>
            </a:r>
            <a:r>
              <a:rPr lang="en-US" sz="2400" dirty="0"/>
              <a:t> from the menu that appears. You have now set the print area</a:t>
            </a:r>
            <a:r>
              <a:rPr lang="en-US" sz="2400" dirty="0" smtClean="0"/>
              <a:t>.</a:t>
            </a:r>
          </a:p>
          <a:p>
            <a:pPr marL="457200" lvl="0" indent="-457200">
              <a:buFont typeface="+mj-lt"/>
              <a:buAutoNum type="arabicPeriod" startAt="4"/>
            </a:pPr>
            <a:r>
              <a:rPr lang="en-US" sz="2400" dirty="0"/>
              <a:t>Click the </a:t>
            </a:r>
            <a:r>
              <a:rPr lang="en-US" sz="2400" b="1" dirty="0"/>
              <a:t>File</a:t>
            </a:r>
            <a:r>
              <a:rPr lang="en-US" sz="2400" dirty="0"/>
              <a:t> tab to access Backstage</a:t>
            </a:r>
            <a:r>
              <a:rPr lang="en-US" sz="2400" dirty="0" smtClean="0"/>
              <a:t>.</a:t>
            </a:r>
          </a:p>
          <a:p>
            <a:pPr marL="457200" lvl="0" indent="-457200">
              <a:buFont typeface="+mj-lt"/>
              <a:buAutoNum type="arabicPeriod" startAt="4"/>
            </a:pPr>
            <a:r>
              <a:rPr lang="en-US" sz="2400" dirty="0"/>
              <a:t>In the Print Preview pane on the right pane of the Print window, you should see the highlighted cells of your print area. You will not print at this time</a:t>
            </a:r>
            <a:r>
              <a:rPr lang="en-US" sz="2400" dirty="0" smtClean="0"/>
              <a:t>.</a:t>
            </a:r>
          </a:p>
          <a:p>
            <a:pPr marL="457200" lvl="0" indent="-457200">
              <a:buFont typeface="+mj-lt"/>
              <a:buAutoNum type="arabicPeriod" startAt="4"/>
            </a:pPr>
            <a:r>
              <a:rPr lang="en-US" sz="2400" b="1" dirty="0"/>
              <a:t>SAVE</a:t>
            </a:r>
            <a:r>
              <a:rPr lang="en-US" sz="2400" dirty="0"/>
              <a:t> the workbook</a:t>
            </a:r>
            <a:r>
              <a:rPr lang="en-US" sz="2400" dirty="0" smtClean="0"/>
              <a:t>.</a:t>
            </a:r>
          </a:p>
          <a:p>
            <a:pPr marL="457200" lvl="0" indent="-457200">
              <a:buFont typeface="+mj-lt"/>
              <a:buAutoNum type="arabicPeriod" startAt="4"/>
            </a:pPr>
            <a:r>
              <a:rPr lang="en-US" sz="2400" b="1" dirty="0"/>
              <a:t>CLOSE</a:t>
            </a:r>
            <a:r>
              <a:rPr lang="en-US" sz="2400" dirty="0"/>
              <a:t> </a:t>
            </a:r>
            <a:r>
              <a:rPr lang="en-US" sz="2400" dirty="0" smtClean="0"/>
              <a:t>Excel.</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5468131"/>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Selected Worksheets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Excel 2010. Then perform these </a:t>
            </a:r>
            <a:r>
              <a:rPr lang="en-US" sz="2400" dirty="0" smtClean="0"/>
              <a:t>steps:</a:t>
            </a:r>
          </a:p>
          <a:p>
            <a:pPr marL="457200" lvl="0" indent="-457200">
              <a:buFont typeface="+mj-lt"/>
              <a:buAutoNum type="arabicPeriod"/>
            </a:pPr>
            <a:r>
              <a:rPr lang="en-US" sz="2400" dirty="0"/>
              <a:t>Open Backstage</a:t>
            </a:r>
            <a:r>
              <a:rPr lang="en-US" sz="2400" i="1" dirty="0"/>
              <a:t> view</a:t>
            </a:r>
            <a:r>
              <a:rPr lang="en-US" sz="2400" dirty="0"/>
              <a:t> and click the </a:t>
            </a:r>
            <a:r>
              <a:rPr lang="en-US" sz="2400" b="1" dirty="0"/>
              <a:t>Recent</a:t>
            </a:r>
            <a:r>
              <a:rPr lang="en-US" sz="2400" dirty="0"/>
              <a:t> tab in the navigation pane; in the list of Recent</a:t>
            </a:r>
            <a:r>
              <a:rPr lang="en-US" sz="2400" i="1" dirty="0"/>
              <a:t> </a:t>
            </a:r>
            <a:r>
              <a:rPr lang="en-US" sz="2400" dirty="0"/>
              <a:t>workbooks, click </a:t>
            </a:r>
            <a:r>
              <a:rPr lang="en-US" sz="2400" b="1" i="1" dirty="0" err="1"/>
              <a:t>Contoso</a:t>
            </a:r>
            <a:r>
              <a:rPr lang="en-US" sz="2400" b="1" i="1" dirty="0"/>
              <a:t> Cookbook Recipes </a:t>
            </a:r>
            <a:r>
              <a:rPr lang="en-US" sz="2400" dirty="0"/>
              <a:t>to open the file.</a:t>
            </a:r>
          </a:p>
          <a:p>
            <a:pPr marL="457200" lvl="0" indent="-457200">
              <a:buFont typeface="+mj-lt"/>
              <a:buAutoNum type="arabicPeriod"/>
            </a:pPr>
            <a:r>
              <a:rPr lang="en-US" sz="2400" dirty="0"/>
              <a:t>Press </a:t>
            </a:r>
            <a:r>
              <a:rPr lang="en-US" sz="2400" b="1" dirty="0" err="1"/>
              <a:t>Ctrl+P</a:t>
            </a:r>
            <a:r>
              <a:rPr lang="en-US" sz="2400" dirty="0"/>
              <a:t> to activate </a:t>
            </a:r>
            <a:r>
              <a:rPr lang="en-US" sz="2400" b="1" dirty="0"/>
              <a:t>Print options </a:t>
            </a:r>
            <a:r>
              <a:rPr lang="en-US" sz="2400" dirty="0"/>
              <a:t>in the Backstage navigation pane.</a:t>
            </a:r>
          </a:p>
          <a:p>
            <a:pPr marL="457200" indent="-457200">
              <a:buFont typeface="+mj-lt"/>
              <a:buAutoNum type="arabicPeriod"/>
            </a:pPr>
            <a:r>
              <a:rPr lang="en-US" sz="2400" dirty="0"/>
              <a:t>In the </a:t>
            </a:r>
            <a:r>
              <a:rPr lang="en-US" sz="2400" i="1" dirty="0"/>
              <a:t>Settings</a:t>
            </a:r>
            <a:r>
              <a:rPr lang="en-US" sz="2400" dirty="0"/>
              <a:t> section of the center pane in Print options, click the </a:t>
            </a:r>
            <a:r>
              <a:rPr lang="en-US" sz="2400" b="1" dirty="0"/>
              <a:t>Print Active Sheets </a:t>
            </a:r>
            <a:r>
              <a:rPr lang="en-US" sz="2400" dirty="0"/>
              <a:t>drop-down arrow. In the drop-down menu that </a:t>
            </a:r>
            <a:r>
              <a:rPr lang="en-US" sz="2400" dirty="0" smtClean="0"/>
              <a:t>appears (shown in Figure 2-8 on the next slide), </a:t>
            </a:r>
            <a:r>
              <a:rPr lang="en-US" sz="2400" dirty="0"/>
              <a:t>you can choose several printing options for your workbook or </a:t>
            </a:r>
            <a:r>
              <a:rPr lang="en-US" sz="2400" dirty="0" smtClean="0"/>
              <a:t>worksheet.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181736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2-8: Worksheet Print Options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76400" y="1676400"/>
            <a:ext cx="5654333" cy="44958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9589102"/>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Selected Worksheets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Click </a:t>
            </a:r>
            <a:r>
              <a:rPr lang="en-US" sz="2400" b="1" dirty="0"/>
              <a:t>Print</a:t>
            </a:r>
            <a:r>
              <a:rPr lang="en-US" sz="2400" dirty="0"/>
              <a:t> </a:t>
            </a:r>
            <a:r>
              <a:rPr lang="en-US" sz="2400" b="1" dirty="0"/>
              <a:t>Selection</a:t>
            </a:r>
            <a:r>
              <a:rPr lang="en-US" sz="2400" dirty="0"/>
              <a:t> in the Print Active Sheets drop-down menu; this option enables you to print </a:t>
            </a:r>
            <a:r>
              <a:rPr lang="en-US" sz="2400" i="1" dirty="0"/>
              <a:t>only</a:t>
            </a:r>
            <a:r>
              <a:rPr lang="en-US" sz="2400" dirty="0"/>
              <a:t> your current selection.</a:t>
            </a:r>
          </a:p>
          <a:p>
            <a:pPr marL="457200" lvl="0" indent="-457200">
              <a:buFont typeface="+mj-lt"/>
              <a:buAutoNum type="arabicPeriod" startAt="4"/>
            </a:pPr>
            <a:r>
              <a:rPr lang="en-US" sz="2400" dirty="0"/>
              <a:t>Once again click the </a:t>
            </a:r>
            <a:r>
              <a:rPr lang="en-US" sz="2400" b="1" dirty="0"/>
              <a:t>Print</a:t>
            </a:r>
            <a:r>
              <a:rPr lang="en-US" sz="2400" dirty="0"/>
              <a:t> </a:t>
            </a:r>
            <a:r>
              <a:rPr lang="en-US" sz="2400" b="1" dirty="0"/>
              <a:t>Active</a:t>
            </a:r>
            <a:r>
              <a:rPr lang="en-US" sz="2400" dirty="0"/>
              <a:t> </a:t>
            </a:r>
            <a:r>
              <a:rPr lang="en-US" sz="2400" b="1" dirty="0"/>
              <a:t>Sheets</a:t>
            </a:r>
            <a:r>
              <a:rPr lang="en-US" sz="2400" dirty="0"/>
              <a:t> drop-down arrow, then choose the </a:t>
            </a:r>
            <a:r>
              <a:rPr lang="en-US" sz="2400" b="1" dirty="0"/>
              <a:t>Print</a:t>
            </a:r>
            <a:r>
              <a:rPr lang="en-US" sz="2400" dirty="0"/>
              <a:t> </a:t>
            </a:r>
            <a:r>
              <a:rPr lang="en-US" sz="2400" b="1" dirty="0"/>
              <a:t>Active</a:t>
            </a:r>
            <a:r>
              <a:rPr lang="en-US" sz="2400" dirty="0"/>
              <a:t> </a:t>
            </a:r>
            <a:r>
              <a:rPr lang="en-US" sz="2400" b="1" dirty="0"/>
              <a:t>Sheets</a:t>
            </a:r>
            <a:r>
              <a:rPr lang="en-US" sz="2400" dirty="0"/>
              <a:t> option. You have now reselected the default option.</a:t>
            </a:r>
          </a:p>
          <a:p>
            <a:pPr marL="457200" indent="-457200">
              <a:buFont typeface="+mj-lt"/>
              <a:buAutoNum type="arabicPeriod" startAt="4"/>
            </a:pPr>
            <a:r>
              <a:rPr lang="en-US" sz="2400" dirty="0"/>
              <a:t>Click the </a:t>
            </a:r>
            <a:r>
              <a:rPr lang="en-US" sz="2400" b="1" dirty="0"/>
              <a:t>Print</a:t>
            </a:r>
            <a:r>
              <a:rPr lang="en-US" sz="2400" dirty="0"/>
              <a:t> icon at the top-left corner of the Print window</a:t>
            </a:r>
            <a:r>
              <a:rPr lang="en-US" sz="2400" dirty="0" smtClean="0"/>
              <a:t>.</a:t>
            </a:r>
          </a:p>
          <a:p>
            <a:pPr marL="457200" indent="-457200">
              <a:buFont typeface="+mj-lt"/>
              <a:buAutoNum type="arabicPeriod" startAt="4"/>
            </a:pPr>
            <a:r>
              <a:rPr lang="en-US" sz="2400" b="1" dirty="0"/>
              <a:t>CLOSE</a:t>
            </a:r>
            <a:r>
              <a:rPr lang="en-US" sz="2400" dirty="0"/>
              <a:t> the workbook. </a:t>
            </a:r>
            <a:r>
              <a:rPr lang="en-US" sz="2400" b="1" dirty="0"/>
              <a:t>LEAVE</a:t>
            </a:r>
            <a:r>
              <a:rPr lang="en-US" sz="2400" dirty="0"/>
              <a:t> Excel open for the next exercise.</a:t>
            </a: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886276"/>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Selected Workbooks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With Excel open from the previous exercise, perform these </a:t>
            </a:r>
            <a:r>
              <a:rPr lang="en-US" sz="2400" dirty="0" smtClean="0"/>
              <a:t>actions:</a:t>
            </a:r>
          </a:p>
          <a:p>
            <a:pPr marL="457200" lvl="0" indent="-457200">
              <a:buFont typeface="+mj-lt"/>
              <a:buAutoNum type="arabicPeriod"/>
            </a:pPr>
            <a:r>
              <a:rPr lang="en-US" sz="2400" dirty="0"/>
              <a:t>Click the </a:t>
            </a:r>
            <a:r>
              <a:rPr lang="en-US" sz="2400" b="1" dirty="0"/>
              <a:t>File </a:t>
            </a:r>
            <a:r>
              <a:rPr lang="en-US" sz="2400" dirty="0"/>
              <a:t>tab to produce Backstage view. Click the </a:t>
            </a:r>
            <a:r>
              <a:rPr lang="en-US" sz="2400" b="1" dirty="0"/>
              <a:t>Recent </a:t>
            </a:r>
            <a:r>
              <a:rPr lang="en-US" sz="2400" dirty="0"/>
              <a:t>command in the navigation pane.</a:t>
            </a:r>
          </a:p>
          <a:p>
            <a:pPr marL="457200" lvl="0" indent="-457200">
              <a:buFont typeface="+mj-lt"/>
              <a:buAutoNum type="arabicPeriod"/>
            </a:pPr>
            <a:r>
              <a:rPr lang="en-US" sz="2400" dirty="0"/>
              <a:t>In the Recent Workbooks section, open </a:t>
            </a:r>
            <a:r>
              <a:rPr lang="en-US" sz="2400" b="1" i="1" dirty="0" err="1"/>
              <a:t>Contoso</a:t>
            </a:r>
            <a:r>
              <a:rPr lang="en-US" sz="2400" b="1" i="1" dirty="0"/>
              <a:t> Cookbook Recipes</a:t>
            </a:r>
            <a:r>
              <a:rPr lang="en-US" sz="2400" dirty="0"/>
              <a:t>.</a:t>
            </a:r>
          </a:p>
          <a:p>
            <a:pPr marL="457200" lvl="0" indent="-457200">
              <a:buFont typeface="+mj-lt"/>
              <a:buAutoNum type="arabicPeriod"/>
            </a:pPr>
            <a:r>
              <a:rPr lang="en-US" sz="2400" dirty="0"/>
              <a:t>Click the </a:t>
            </a:r>
            <a:r>
              <a:rPr lang="en-US" sz="2400" b="1" dirty="0"/>
              <a:t>Print </a:t>
            </a:r>
            <a:r>
              <a:rPr lang="en-US" sz="2400" dirty="0"/>
              <a:t>command in the navigation pane.</a:t>
            </a:r>
          </a:p>
          <a:p>
            <a:pPr marL="457200" indent="-457200">
              <a:buFont typeface="+mj-lt"/>
              <a:buAutoNum type="arabicPeriod"/>
            </a:pPr>
            <a:r>
              <a:rPr lang="en-US" sz="2400" dirty="0"/>
              <a:t>In the Print window Settings Options, click the </a:t>
            </a:r>
            <a:r>
              <a:rPr lang="en-US" sz="2400" b="1" dirty="0"/>
              <a:t>Print Active Sheets</a:t>
            </a:r>
            <a:r>
              <a:rPr lang="en-US" sz="2400" dirty="0"/>
              <a:t> drop-down arrow and choose </a:t>
            </a:r>
            <a:r>
              <a:rPr lang="en-US" sz="2400" b="1" dirty="0"/>
              <a:t>Print Entire Workbook</a:t>
            </a:r>
            <a:r>
              <a:rPr lang="en-US" sz="2400" dirty="0"/>
              <a:t>. Refer to </a:t>
            </a:r>
            <a:r>
              <a:rPr lang="en-US" sz="2400" dirty="0" smtClean="0"/>
              <a:t>the figure shown in the next slide.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994509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1828800"/>
            <a:ext cx="7924800" cy="24806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57200" y="1600200"/>
            <a:ext cx="8229600" cy="480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457200" indent="-457200">
              <a:buFont typeface="+mj-lt"/>
              <a:buAutoNum type="arabicPeriod" startAt="5"/>
            </a:pPr>
            <a:endParaRPr lang="en-US" sz="2400" dirty="0" smtClean="0"/>
          </a:p>
          <a:p>
            <a:pPr marL="457200" indent="-457200">
              <a:buFont typeface="+mj-lt"/>
              <a:buAutoNum type="arabicPeriod" startAt="5"/>
            </a:pPr>
            <a:r>
              <a:rPr lang="en-US" sz="2400" dirty="0" smtClean="0"/>
              <a:t>You will not print at this time.</a:t>
            </a:r>
          </a:p>
          <a:p>
            <a:r>
              <a:rPr lang="en-US" sz="2400" b="1" dirty="0"/>
              <a:t>LEAVE</a:t>
            </a:r>
            <a:r>
              <a:rPr lang="en-US" sz="2400" dirty="0"/>
              <a:t> Excel open for the next </a:t>
            </a:r>
            <a:r>
              <a:rPr lang="en-US" sz="2400" dirty="0" smtClean="0"/>
              <a:t>exercise.</a:t>
            </a:r>
          </a:p>
          <a:p>
            <a:endParaRPr lang="en-US" sz="2400" dirty="0" smtClean="0"/>
          </a:p>
        </p:txBody>
      </p:sp>
      <p:sp>
        <p:nvSpPr>
          <p:cNvPr id="2" name="Title 1"/>
          <p:cNvSpPr>
            <a:spLocks noGrp="1"/>
          </p:cNvSpPr>
          <p:nvPr>
            <p:ph type="title"/>
          </p:nvPr>
        </p:nvSpPr>
        <p:spPr/>
        <p:txBody>
          <a:bodyPr/>
          <a:lstStyle/>
          <a:p>
            <a:pPr>
              <a:defRPr/>
            </a:pPr>
            <a:r>
              <a:rPr lang="en-US" dirty="0"/>
              <a:t>Step-by-Step: Print Selected Workbooks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22095" y="1752600"/>
            <a:ext cx="4499810" cy="36576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3108233"/>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Apply Printing Options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With Excel already open, carry out these steps</a:t>
            </a:r>
            <a:r>
              <a:rPr lang="en-US" sz="2400" dirty="0" smtClean="0"/>
              <a:t>:</a:t>
            </a:r>
          </a:p>
          <a:p>
            <a:pPr marL="457200" lvl="0" indent="-457200">
              <a:buFont typeface="+mj-lt"/>
              <a:buAutoNum type="arabicPeriod"/>
            </a:pPr>
            <a:r>
              <a:rPr lang="en-US" sz="2400" b="1" dirty="0"/>
              <a:t>OPEN</a:t>
            </a:r>
            <a:r>
              <a:rPr lang="en-US" sz="2400" dirty="0"/>
              <a:t> </a:t>
            </a:r>
            <a:r>
              <a:rPr lang="en-US" sz="2400" b="1" i="1" dirty="0" err="1"/>
              <a:t>Contoso</a:t>
            </a:r>
            <a:r>
              <a:rPr lang="en-US" sz="2400" b="1" i="1" dirty="0"/>
              <a:t> Cookbook Recipes</a:t>
            </a:r>
            <a:r>
              <a:rPr lang="en-US" sz="2400" dirty="0"/>
              <a:t>. </a:t>
            </a:r>
          </a:p>
          <a:p>
            <a:pPr marL="457200" lvl="0" indent="-457200">
              <a:buFont typeface="+mj-lt"/>
              <a:buAutoNum type="arabicPeriod"/>
            </a:pPr>
            <a:r>
              <a:rPr lang="en-US" sz="2400" dirty="0"/>
              <a:t>Click the </a:t>
            </a:r>
            <a:r>
              <a:rPr lang="en-US" sz="2400" b="1" dirty="0"/>
              <a:t>File</a:t>
            </a:r>
            <a:r>
              <a:rPr lang="en-US" sz="2400" dirty="0"/>
              <a:t> tab to access Backstage view.</a:t>
            </a:r>
          </a:p>
          <a:p>
            <a:pPr marL="457200" lvl="0" indent="-457200">
              <a:buFont typeface="+mj-lt"/>
              <a:buAutoNum type="arabicPeriod"/>
            </a:pPr>
            <a:r>
              <a:rPr lang="en-US" sz="2400" dirty="0"/>
              <a:t>Click the </a:t>
            </a:r>
            <a:r>
              <a:rPr lang="en-US" sz="2400" b="1" dirty="0"/>
              <a:t>Print</a:t>
            </a:r>
            <a:r>
              <a:rPr lang="en-US" sz="2400" dirty="0"/>
              <a:t> command on the left-hand navigation pane.</a:t>
            </a:r>
          </a:p>
          <a:p>
            <a:pPr marL="457200" lvl="0" indent="-457200">
              <a:buFont typeface="+mj-lt"/>
              <a:buAutoNum type="arabicPeriod"/>
            </a:pPr>
            <a:r>
              <a:rPr lang="en-US" sz="2400" dirty="0"/>
              <a:t>In the </a:t>
            </a:r>
            <a:r>
              <a:rPr lang="en-US" sz="2400" i="1" dirty="0"/>
              <a:t>Settings</a:t>
            </a:r>
            <a:r>
              <a:rPr lang="en-US" sz="2400" dirty="0"/>
              <a:t> section of the Print </a:t>
            </a:r>
            <a:r>
              <a:rPr lang="en-US" sz="2400" dirty="0" smtClean="0"/>
              <a:t>window (shown </a:t>
            </a:r>
            <a:r>
              <a:rPr lang="en-US" sz="2400" dirty="0"/>
              <a:t>in Figure </a:t>
            </a:r>
            <a:r>
              <a:rPr lang="en-US" sz="2400" dirty="0" smtClean="0"/>
              <a:t>2-10 on the next slide), </a:t>
            </a:r>
            <a:r>
              <a:rPr lang="en-US" sz="2400" dirty="0"/>
              <a:t>click the </a:t>
            </a:r>
            <a:r>
              <a:rPr lang="en-US" sz="2400" b="1" dirty="0"/>
              <a:t>Portrait</a:t>
            </a:r>
            <a:r>
              <a:rPr lang="en-US" sz="2400" dirty="0"/>
              <a:t> </a:t>
            </a:r>
            <a:r>
              <a:rPr lang="en-US" sz="2400" b="1" dirty="0"/>
              <a:t>Orientation</a:t>
            </a:r>
            <a:r>
              <a:rPr lang="en-US" sz="2400" dirty="0"/>
              <a:t> drop-down arrow. Notice that there are two options: </a:t>
            </a:r>
            <a:r>
              <a:rPr lang="en-US" sz="2400" i="1" dirty="0"/>
              <a:t>Portrait</a:t>
            </a:r>
            <a:r>
              <a:rPr lang="en-US" sz="2400" dirty="0"/>
              <a:t> (default) and </a:t>
            </a:r>
            <a:r>
              <a:rPr lang="en-US" sz="2400" i="1" dirty="0"/>
              <a:t>Landscape</a:t>
            </a:r>
            <a:r>
              <a:rPr lang="en-US" sz="2400" dirty="0"/>
              <a:t>. Choose Landscape.</a:t>
            </a:r>
          </a:p>
          <a:p>
            <a:pPr marL="457200" lvl="0" indent="-457200">
              <a:buFont typeface="+mj-lt"/>
              <a:buAutoNum type="arabicPeriod"/>
            </a:pPr>
            <a:r>
              <a:rPr lang="en-US" sz="2400" dirty="0"/>
              <a:t>In the </a:t>
            </a:r>
            <a:r>
              <a:rPr lang="en-US" sz="2400" i="1" dirty="0"/>
              <a:t>Settings</a:t>
            </a:r>
            <a:r>
              <a:rPr lang="en-US" sz="2400" dirty="0"/>
              <a:t> section, click the </a:t>
            </a:r>
            <a:r>
              <a:rPr lang="en-US" sz="2400" b="1" dirty="0"/>
              <a:t>Margins</a:t>
            </a:r>
            <a:r>
              <a:rPr lang="en-US" sz="2400" dirty="0"/>
              <a:t> drop-down arrow to produce a drop-down menu with four options: </a:t>
            </a:r>
            <a:r>
              <a:rPr lang="en-US" sz="2400" i="1" dirty="0"/>
              <a:t>Normal</a:t>
            </a:r>
            <a:r>
              <a:rPr lang="en-US" sz="2400" dirty="0"/>
              <a:t>, </a:t>
            </a:r>
            <a:r>
              <a:rPr lang="en-US" sz="2400" i="1" dirty="0"/>
              <a:t>Wide</a:t>
            </a:r>
            <a:r>
              <a:rPr lang="en-US" sz="2400" dirty="0"/>
              <a:t>, </a:t>
            </a:r>
            <a:r>
              <a:rPr lang="en-US" sz="2400" i="1" dirty="0"/>
              <a:t>Narrow</a:t>
            </a:r>
            <a:r>
              <a:rPr lang="en-US" sz="2400" dirty="0"/>
              <a:t>, and </a:t>
            </a:r>
            <a:r>
              <a:rPr lang="en-US" sz="2400" i="1" dirty="0"/>
              <a:t>Custom</a:t>
            </a:r>
            <a:r>
              <a:rPr lang="en-US" sz="2400" dirty="0"/>
              <a:t>. Choose </a:t>
            </a:r>
            <a:r>
              <a:rPr lang="en-US" sz="2400" b="1" dirty="0"/>
              <a:t>Wide</a:t>
            </a:r>
            <a:r>
              <a:rPr lang="en-US" sz="2400" dirty="0"/>
              <a:t>.</a:t>
            </a:r>
          </a:p>
          <a:p>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5840125"/>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2-10: Print Settings and Options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5800" y="1752600"/>
            <a:ext cx="7848599" cy="331978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4789823"/>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Apply Printing Options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6"/>
            </a:pPr>
            <a:r>
              <a:rPr lang="en-US" sz="2400" dirty="0"/>
              <a:t>In the </a:t>
            </a:r>
            <a:r>
              <a:rPr lang="en-US" sz="2400" i="1" dirty="0"/>
              <a:t>Settings</a:t>
            </a:r>
            <a:r>
              <a:rPr lang="en-US" sz="2400" dirty="0"/>
              <a:t> section, click the </a:t>
            </a:r>
            <a:r>
              <a:rPr lang="en-US" sz="2400" b="1" dirty="0"/>
              <a:t>Scaling </a:t>
            </a:r>
            <a:r>
              <a:rPr lang="en-US" sz="2400" dirty="0"/>
              <a:t>drop-down arrow to produce the five options in this area: </a:t>
            </a:r>
            <a:r>
              <a:rPr lang="en-US" sz="2400" i="1" dirty="0"/>
              <a:t>No Scaling</a:t>
            </a:r>
            <a:r>
              <a:rPr lang="en-US" sz="2400" dirty="0"/>
              <a:t>, </a:t>
            </a:r>
            <a:r>
              <a:rPr lang="en-US" sz="2400" i="1" dirty="0"/>
              <a:t>Fit Sheet on One Page</a:t>
            </a:r>
            <a:r>
              <a:rPr lang="en-US" sz="2400" dirty="0"/>
              <a:t>, </a:t>
            </a:r>
            <a:r>
              <a:rPr lang="en-US" sz="2400" i="1" dirty="0"/>
              <a:t>Fit All Columns on One Page</a:t>
            </a:r>
            <a:r>
              <a:rPr lang="en-US" sz="2400" dirty="0"/>
              <a:t>, </a:t>
            </a:r>
            <a:r>
              <a:rPr lang="en-US" sz="2400" i="1" dirty="0"/>
              <a:t>Fit All Rows on One Page</a:t>
            </a:r>
            <a:r>
              <a:rPr lang="en-US" sz="2400" dirty="0"/>
              <a:t>, and </a:t>
            </a:r>
            <a:r>
              <a:rPr lang="en-US" sz="2400" i="1" dirty="0"/>
              <a:t>Custom</a:t>
            </a:r>
            <a:r>
              <a:rPr lang="en-US" sz="2400" dirty="0"/>
              <a:t>. Choose </a:t>
            </a:r>
            <a:r>
              <a:rPr lang="en-US" sz="2400" b="1" dirty="0"/>
              <a:t>Fit all Columns to One Page</a:t>
            </a:r>
            <a:r>
              <a:rPr lang="en-US" sz="2400" dirty="0" smtClean="0"/>
              <a:t>.</a:t>
            </a:r>
          </a:p>
          <a:p>
            <a:pPr marL="457200" lvl="0" indent="-457200">
              <a:buFont typeface="+mj-lt"/>
              <a:buAutoNum type="arabicPeriod" startAt="7"/>
            </a:pPr>
            <a:r>
              <a:rPr lang="en-US" sz="2400" dirty="0"/>
              <a:t>Take note of the changes displayed in the Print Preview Pane.</a:t>
            </a:r>
          </a:p>
          <a:p>
            <a:pPr marL="457200" lvl="0" indent="-457200">
              <a:buFont typeface="+mj-lt"/>
              <a:buAutoNum type="arabicPeriod" startAt="7"/>
            </a:pPr>
            <a:r>
              <a:rPr lang="en-US" sz="2400" dirty="0"/>
              <a:t>Click </a:t>
            </a:r>
            <a:r>
              <a:rPr lang="en-US" sz="2400" b="1" dirty="0"/>
              <a:t>Print</a:t>
            </a:r>
            <a:r>
              <a:rPr lang="en-US" sz="2400" dirty="0"/>
              <a:t>.</a:t>
            </a:r>
          </a:p>
          <a:p>
            <a:pPr marL="457200" indent="-457200">
              <a:buFont typeface="+mj-lt"/>
              <a:buAutoNum type="arabicPeriod" startAt="7"/>
            </a:pPr>
            <a:r>
              <a:rPr lang="en-US" sz="2400" b="1" dirty="0"/>
              <a:t>PAUSE. CLOSE</a:t>
            </a:r>
            <a:r>
              <a:rPr lang="en-US" sz="2400" dirty="0"/>
              <a:t> your workbook. When prompted to save changes to your document, choose </a:t>
            </a:r>
            <a:r>
              <a:rPr lang="en-US" sz="2400" b="1" dirty="0"/>
              <a:t>Don’t Save</a:t>
            </a:r>
            <a:r>
              <a:rPr lang="en-US" sz="2400" dirty="0" smtClean="0"/>
              <a:t>.</a:t>
            </a:r>
          </a:p>
          <a:p>
            <a:r>
              <a:rPr lang="en-US" sz="2400" b="1" dirty="0"/>
              <a:t>CLOSE</a:t>
            </a:r>
            <a:r>
              <a:rPr lang="en-US" sz="2400" dirty="0"/>
              <a:t> </a:t>
            </a:r>
            <a:r>
              <a:rPr lang="en-US" sz="2400" dirty="0" smtClean="0"/>
              <a:t>Excel.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5732473"/>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a Printer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Microsoft Excel </a:t>
            </a:r>
            <a:r>
              <a:rPr lang="en-US" sz="2400" dirty="0" smtClean="0"/>
              <a:t>2010 and then follow these steps:</a:t>
            </a:r>
          </a:p>
          <a:p>
            <a:pPr marL="457200" lvl="0" indent="-457200">
              <a:buFont typeface="+mj-lt"/>
              <a:buAutoNum type="arabicPeriod"/>
            </a:pPr>
            <a:r>
              <a:rPr lang="en-US" sz="2400" dirty="0"/>
              <a:t>Click the </a:t>
            </a:r>
            <a:r>
              <a:rPr lang="en-US" sz="2400" b="1" dirty="0"/>
              <a:t>File</a:t>
            </a:r>
            <a:r>
              <a:rPr lang="en-US" sz="2400" dirty="0"/>
              <a:t> tab to access Backstage.</a:t>
            </a:r>
          </a:p>
          <a:p>
            <a:pPr marL="457200" lvl="0" indent="-457200">
              <a:buFont typeface="+mj-lt"/>
              <a:buAutoNum type="arabicPeriod"/>
            </a:pPr>
            <a:r>
              <a:rPr lang="en-US" sz="2400" dirty="0"/>
              <a:t>Click the </a:t>
            </a:r>
            <a:r>
              <a:rPr lang="en-US" sz="2400" b="1" dirty="0"/>
              <a:t>Recent</a:t>
            </a:r>
            <a:r>
              <a:rPr lang="en-US" sz="2400" dirty="0"/>
              <a:t> button in the navigation pane.</a:t>
            </a:r>
          </a:p>
          <a:p>
            <a:pPr marL="457200" lvl="0" indent="-457200">
              <a:buFont typeface="+mj-lt"/>
              <a:buAutoNum type="arabicPeriod"/>
            </a:pPr>
            <a:r>
              <a:rPr lang="en-US" sz="2400" dirty="0"/>
              <a:t>In the list of recently opened workbooks, click on </a:t>
            </a:r>
            <a:r>
              <a:rPr lang="en-US" sz="2400" b="1" i="1" dirty="0" err="1"/>
              <a:t>Contoso</a:t>
            </a:r>
            <a:r>
              <a:rPr lang="en-US" sz="2400" b="1" i="1" dirty="0"/>
              <a:t> Cookbook Recipes</a:t>
            </a:r>
            <a:r>
              <a:rPr lang="en-US" sz="2400" dirty="0"/>
              <a:t>.</a:t>
            </a:r>
          </a:p>
          <a:p>
            <a:pPr marL="457200" indent="-457200">
              <a:buFont typeface="+mj-lt"/>
              <a:buAutoNum type="arabicPeriod"/>
            </a:pPr>
            <a:r>
              <a:rPr lang="en-US" sz="2400" dirty="0"/>
              <a:t>Click </a:t>
            </a:r>
            <a:r>
              <a:rPr lang="en-US" sz="2400" b="1" dirty="0" err="1"/>
              <a:t>Ctrl+P</a:t>
            </a:r>
            <a:r>
              <a:rPr lang="en-US" sz="2400" dirty="0"/>
              <a:t> to activate the Print options</a:t>
            </a:r>
            <a:r>
              <a:rPr lang="en-US" sz="2400" dirty="0" smtClean="0"/>
              <a:t>.</a:t>
            </a:r>
          </a:p>
          <a:p>
            <a:r>
              <a:rPr lang="en-US" sz="2400" dirty="0"/>
              <a:t>Your current default printer is displayed in the </a:t>
            </a:r>
            <a:r>
              <a:rPr lang="en-US" sz="2400" i="1" dirty="0"/>
              <a:t>Printer options</a:t>
            </a:r>
            <a:r>
              <a:rPr lang="en-US" sz="2400" dirty="0"/>
              <a:t> section of the Printer window</a:t>
            </a:r>
            <a:r>
              <a:rPr lang="en-US" sz="2400" dirty="0" smtClean="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4181768"/>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a Printer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5"/>
            </a:pPr>
            <a:r>
              <a:rPr lang="en-US" sz="2400" dirty="0"/>
              <a:t>Click the drop-down arrow </a:t>
            </a:r>
            <a:r>
              <a:rPr lang="en-US" sz="2400" dirty="0" smtClean="0"/>
              <a:t>to</a:t>
            </a:r>
            <a:br>
              <a:rPr lang="en-US" sz="2400" dirty="0" smtClean="0"/>
            </a:br>
            <a:r>
              <a:rPr lang="en-US" sz="2400" dirty="0" smtClean="0"/>
              <a:t>produce </a:t>
            </a:r>
            <a:r>
              <a:rPr lang="en-US" sz="2400" dirty="0"/>
              <a:t>a menu of </a:t>
            </a:r>
            <a:r>
              <a:rPr lang="en-US" sz="2400" dirty="0" smtClean="0"/>
              <a:t>installed</a:t>
            </a:r>
            <a:br>
              <a:rPr lang="en-US" sz="2400" dirty="0" smtClean="0"/>
            </a:br>
            <a:r>
              <a:rPr lang="en-US" sz="2400" dirty="0" smtClean="0"/>
              <a:t>printers</a:t>
            </a:r>
            <a:r>
              <a:rPr lang="en-US" sz="2400" dirty="0"/>
              <a:t>, similar to the </a:t>
            </a:r>
            <a:r>
              <a:rPr lang="en-US" sz="2400" dirty="0" smtClean="0"/>
              <a:t>one</a:t>
            </a:r>
            <a:br>
              <a:rPr lang="en-US" sz="2400" dirty="0" smtClean="0"/>
            </a:br>
            <a:r>
              <a:rPr lang="en-US" sz="2400" dirty="0" smtClean="0"/>
              <a:t>shown </a:t>
            </a:r>
            <a:r>
              <a:rPr lang="en-US" sz="2400" dirty="0"/>
              <a:t>in </a:t>
            </a:r>
            <a:r>
              <a:rPr lang="en-US" sz="2400" dirty="0" smtClean="0"/>
              <a:t>this figure. Note</a:t>
            </a:r>
            <a:br>
              <a:rPr lang="en-US" sz="2400" dirty="0" smtClean="0"/>
            </a:br>
            <a:r>
              <a:rPr lang="en-US" sz="2400" dirty="0" smtClean="0"/>
              <a:t>that </a:t>
            </a:r>
            <a:r>
              <a:rPr lang="en-US" sz="2400" dirty="0"/>
              <a:t>the computer will </a:t>
            </a:r>
            <a:r>
              <a:rPr lang="en-US" sz="2400" dirty="0" smtClean="0"/>
              <a:t>let</a:t>
            </a:r>
            <a:br>
              <a:rPr lang="en-US" sz="2400" dirty="0" smtClean="0"/>
            </a:br>
            <a:r>
              <a:rPr lang="en-US" sz="2400" dirty="0" smtClean="0"/>
              <a:t>you </a:t>
            </a:r>
            <a:r>
              <a:rPr lang="en-US" sz="2400" dirty="0"/>
              <a:t>know which printers </a:t>
            </a:r>
            <a:r>
              <a:rPr lang="en-US" sz="2400" dirty="0" smtClean="0"/>
              <a:t>are</a:t>
            </a:r>
            <a:br>
              <a:rPr lang="en-US" sz="2400" dirty="0" smtClean="0"/>
            </a:br>
            <a:r>
              <a:rPr lang="en-US" sz="2400" dirty="0" smtClean="0"/>
              <a:t>available </a:t>
            </a:r>
            <a:r>
              <a:rPr lang="en-US" sz="2400" dirty="0"/>
              <a:t>(active or </a:t>
            </a:r>
            <a:r>
              <a:rPr lang="en-US" sz="2400" dirty="0" smtClean="0"/>
              <a:t>not</a:t>
            </a:r>
            <a:br>
              <a:rPr lang="en-US" sz="2400" dirty="0" smtClean="0"/>
            </a:br>
            <a:r>
              <a:rPr lang="en-US" sz="2400" dirty="0" smtClean="0"/>
              <a:t>active</a:t>
            </a:r>
            <a:r>
              <a:rPr lang="en-US" sz="2400" dirty="0"/>
              <a:t>) for you to </a:t>
            </a:r>
            <a:r>
              <a:rPr lang="en-US" sz="2400" dirty="0" smtClean="0"/>
              <a:t>choose</a:t>
            </a:r>
            <a:br>
              <a:rPr lang="en-US" sz="2400" dirty="0" smtClean="0"/>
            </a:br>
            <a:r>
              <a:rPr lang="en-US" sz="2400" dirty="0" smtClean="0"/>
              <a:t>from</a:t>
            </a:r>
            <a:r>
              <a:rPr lang="en-US" sz="2400" dirty="0"/>
              <a:t>. </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0600" y="1676400"/>
            <a:ext cx="3819937" cy="441525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6448851"/>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a Printer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6"/>
            </a:pPr>
            <a:r>
              <a:rPr lang="en-US" sz="2400" dirty="0"/>
              <a:t>Click on a printer (other than your default printer) in the printer list. This printer should now be visible as your active printer. Should you attempt to print at this time with an inactive printer, you will likely get an error.</a:t>
            </a:r>
          </a:p>
          <a:p>
            <a:pPr marL="457200" lvl="0" indent="-457200">
              <a:buFont typeface="+mj-lt"/>
              <a:buAutoNum type="arabicPeriod" startAt="6"/>
            </a:pPr>
            <a:r>
              <a:rPr lang="en-US" sz="2400" dirty="0"/>
              <a:t>Once again, click the drop-down arrow next to the active printer and choose your default printer.</a:t>
            </a:r>
          </a:p>
          <a:p>
            <a:pPr marL="457200" indent="-457200">
              <a:buFont typeface="+mj-lt"/>
              <a:buAutoNum type="arabicPeriod" startAt="6"/>
            </a:pPr>
            <a:r>
              <a:rPr lang="en-US" sz="2400" b="1" dirty="0"/>
              <a:t>PAUSE. CLOSE</a:t>
            </a:r>
            <a:r>
              <a:rPr lang="en-US" sz="2400" dirty="0"/>
              <a:t> your workbook. When prompted to save changes to your workbook, choose </a:t>
            </a:r>
            <a:r>
              <a:rPr lang="en-US" sz="2400" b="1" dirty="0"/>
              <a:t>Don’t Save</a:t>
            </a:r>
            <a:r>
              <a:rPr lang="en-US" sz="2400" dirty="0" smtClean="0"/>
              <a:t>.</a:t>
            </a:r>
          </a:p>
          <a:p>
            <a:r>
              <a:rPr lang="en-US" sz="2400" b="1" dirty="0"/>
              <a:t>CLOSE</a:t>
            </a:r>
            <a:r>
              <a:rPr lang="en-US" sz="2400" dirty="0"/>
              <a:t> Excel</a:t>
            </a:r>
            <a:r>
              <a:rPr lang="en-US" sz="2400"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463370"/>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Customize the Quick Access Toolbar</a:t>
            </a:r>
            <a:endParaRPr lang="en-US" sz="2900"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Excel 2010. Then, </a:t>
            </a:r>
            <a:r>
              <a:rPr lang="en-US" sz="2400" dirty="0" smtClean="0"/>
              <a:t>follow these steps:</a:t>
            </a:r>
          </a:p>
          <a:p>
            <a:pPr marL="457200" lvl="0" indent="-457200">
              <a:buFont typeface="+mj-lt"/>
              <a:buAutoNum type="arabicPeriod"/>
            </a:pPr>
            <a:r>
              <a:rPr lang="en-US" sz="2400" b="1" dirty="0"/>
              <a:t>Click </a:t>
            </a:r>
            <a:r>
              <a:rPr lang="en-US" sz="2400" dirty="0"/>
              <a:t>the </a:t>
            </a:r>
            <a:r>
              <a:rPr lang="en-US" sz="2400" b="1" dirty="0"/>
              <a:t>File </a:t>
            </a:r>
            <a:r>
              <a:rPr lang="en-US" sz="2400" dirty="0"/>
              <a:t>tab to access Backstage view.</a:t>
            </a:r>
          </a:p>
          <a:p>
            <a:pPr marL="457200" lvl="0" indent="-457200">
              <a:buFont typeface="+mj-lt"/>
              <a:buAutoNum type="arabicPeriod"/>
            </a:pPr>
            <a:r>
              <a:rPr lang="en-US" sz="2400" dirty="0"/>
              <a:t>Locate and click the </a:t>
            </a:r>
            <a:r>
              <a:rPr lang="en-US" sz="2400" b="1" dirty="0"/>
              <a:t>Options </a:t>
            </a:r>
            <a:r>
              <a:rPr lang="en-US" sz="2400" dirty="0"/>
              <a:t>button in the navigation pane. The </a:t>
            </a:r>
            <a:r>
              <a:rPr lang="en-US" sz="2400" i="1" dirty="0"/>
              <a:t>Excel Options </a:t>
            </a:r>
            <a:r>
              <a:rPr lang="en-US" sz="2400" dirty="0"/>
              <a:t>window opens (see </a:t>
            </a:r>
            <a:r>
              <a:rPr lang="en-US" sz="2400" dirty="0" smtClean="0"/>
              <a:t>the figure on the next slide).</a:t>
            </a:r>
            <a:endParaRPr lang="en-US" sz="2400" dirty="0"/>
          </a:p>
          <a:p>
            <a:pPr marL="457200" indent="-457200">
              <a:buFont typeface="+mj-lt"/>
              <a:buAutoNum type="arabicPeriod"/>
            </a:pPr>
            <a:r>
              <a:rPr lang="en-US" sz="2400" dirty="0"/>
              <a:t>In the left pane of the window, click </a:t>
            </a:r>
            <a:r>
              <a:rPr lang="en-US" sz="2400" b="1" dirty="0"/>
              <a:t>Quick Access Toolbar </a:t>
            </a:r>
            <a:r>
              <a:rPr lang="en-US" sz="2400" dirty="0"/>
              <a:t>item to open the </a:t>
            </a:r>
            <a:r>
              <a:rPr lang="en-US" sz="2400" i="1" dirty="0"/>
              <a:t>Quick Access Toolbar Options</a:t>
            </a:r>
            <a:r>
              <a:rPr lang="en-US" sz="2400" dirty="0"/>
              <a:t> dialog box. Refer to Figure </a:t>
            </a:r>
            <a:r>
              <a:rPr lang="en-US" sz="2400" dirty="0" smtClean="0"/>
              <a:t>2-12 shown on the next slide.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6977992"/>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Customize the Quick Access Toolbar</a:t>
            </a:r>
            <a:endParaRPr lang="en-US" sz="2900" dirty="0"/>
          </a:p>
        </p:txBody>
      </p:sp>
      <p:sp>
        <p:nvSpPr>
          <p:cNvPr id="6147" name="Content Placeholder 2"/>
          <p:cNvSpPr>
            <a:spLocks noGrp="1"/>
          </p:cNvSpPr>
          <p:nvPr>
            <p:ph idx="1"/>
          </p:nvPr>
        </p:nvSpPr>
        <p:spPr>
          <a:xfrm>
            <a:off x="457200" y="1600200"/>
            <a:ext cx="8229600" cy="4800600"/>
          </a:xfrm>
        </p:spPr>
        <p:txBody>
          <a:bodyPr/>
          <a:lstStyle/>
          <a:p>
            <a:r>
              <a:rPr lang="en-US" sz="2400" dirty="0"/>
              <a:t>The left pane of </a:t>
            </a:r>
            <a:r>
              <a:rPr lang="en-US" sz="2400" dirty="0" smtClean="0"/>
              <a:t/>
            </a:r>
            <a:br>
              <a:rPr lang="en-US" sz="2400" dirty="0" smtClean="0"/>
            </a:br>
            <a:r>
              <a:rPr lang="en-US" sz="2400" dirty="0" smtClean="0"/>
              <a:t>this </a:t>
            </a:r>
            <a:r>
              <a:rPr lang="en-US" sz="2400" dirty="0"/>
              <a:t>dialog box </a:t>
            </a:r>
            <a:r>
              <a:rPr lang="en-US" sz="2400" dirty="0" smtClean="0"/>
              <a:t>lists</a:t>
            </a:r>
            <a:br>
              <a:rPr lang="en-US" sz="2400" dirty="0" smtClean="0"/>
            </a:br>
            <a:r>
              <a:rPr lang="en-US" sz="2400" dirty="0" smtClean="0"/>
              <a:t>the commands that</a:t>
            </a:r>
            <a:br>
              <a:rPr lang="en-US" sz="2400" dirty="0" smtClean="0"/>
            </a:br>
            <a:r>
              <a:rPr lang="en-US" sz="2400" dirty="0" smtClean="0"/>
              <a:t>you </a:t>
            </a:r>
            <a:r>
              <a:rPr lang="en-US" sz="2400" dirty="0"/>
              <a:t>could </a:t>
            </a:r>
            <a:r>
              <a:rPr lang="en-US" sz="2400" dirty="0" smtClean="0"/>
              <a:t>possibly</a:t>
            </a:r>
            <a:br>
              <a:rPr lang="en-US" sz="2400" dirty="0" smtClean="0"/>
            </a:br>
            <a:r>
              <a:rPr lang="en-US" sz="2400" dirty="0" smtClean="0"/>
              <a:t>add </a:t>
            </a:r>
            <a:r>
              <a:rPr lang="en-US" sz="2400" dirty="0"/>
              <a:t>to the </a:t>
            </a:r>
            <a:r>
              <a:rPr lang="en-US" sz="2400" dirty="0" smtClean="0"/>
              <a:t>toolbar</a:t>
            </a:r>
            <a:br>
              <a:rPr lang="en-US" sz="2400" dirty="0" smtClean="0"/>
            </a:br>
            <a:r>
              <a:rPr lang="en-US" sz="2400" dirty="0" smtClean="0"/>
              <a:t>and </a:t>
            </a:r>
            <a:r>
              <a:rPr lang="en-US" sz="2400" dirty="0"/>
              <a:t>the right </a:t>
            </a:r>
            <a:r>
              <a:rPr lang="en-US" sz="2400" dirty="0" smtClean="0"/>
              <a:t>pane</a:t>
            </a:r>
            <a:br>
              <a:rPr lang="en-US" sz="2400" dirty="0" smtClean="0"/>
            </a:br>
            <a:r>
              <a:rPr lang="en-US" sz="2400" dirty="0" smtClean="0"/>
              <a:t>shows </a:t>
            </a:r>
            <a:r>
              <a:rPr lang="en-US" sz="2400" dirty="0"/>
              <a:t>the </a:t>
            </a:r>
            <a:r>
              <a:rPr lang="en-US" sz="2400" dirty="0" smtClean="0"/>
              <a:t/>
            </a:r>
            <a:br>
              <a:rPr lang="en-US" sz="2400" dirty="0" smtClean="0"/>
            </a:br>
            <a:r>
              <a:rPr lang="en-US" sz="2400" dirty="0" smtClean="0"/>
              <a:t>commands </a:t>
            </a:r>
            <a:r>
              <a:rPr lang="en-US" sz="2400" dirty="0"/>
              <a:t>that </a:t>
            </a:r>
            <a:r>
              <a:rPr lang="en-US" sz="2400" dirty="0" smtClean="0"/>
              <a:t/>
            </a:r>
            <a:br>
              <a:rPr lang="en-US" sz="2400" dirty="0" smtClean="0"/>
            </a:br>
            <a:r>
              <a:rPr lang="en-US" sz="2400" dirty="0" smtClean="0"/>
              <a:t>are </a:t>
            </a:r>
            <a:r>
              <a:rPr lang="en-US" sz="2400" dirty="0"/>
              <a:t>currently </a:t>
            </a:r>
            <a:r>
              <a:rPr lang="en-US" sz="2400" dirty="0" smtClean="0"/>
              <a:t/>
            </a:r>
            <a:br>
              <a:rPr lang="en-US" sz="2400" dirty="0" smtClean="0"/>
            </a:br>
            <a:r>
              <a:rPr lang="en-US" sz="2400" dirty="0" smtClean="0"/>
              <a:t>included </a:t>
            </a:r>
            <a:r>
              <a:rPr lang="en-US" sz="2400" dirty="0"/>
              <a:t>on the </a:t>
            </a:r>
            <a:r>
              <a:rPr lang="en-US" sz="2400" dirty="0" smtClean="0"/>
              <a:t/>
            </a:r>
            <a:br>
              <a:rPr lang="en-US" sz="2400" dirty="0" smtClean="0"/>
            </a:br>
            <a:r>
              <a:rPr lang="en-US" sz="2400" dirty="0" smtClean="0"/>
              <a:t>toolbar</a:t>
            </a:r>
            <a:r>
              <a:rPr lang="en-US" sz="2400" dirty="0"/>
              <a:t>.</a:t>
            </a:r>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1400" y="1676400"/>
            <a:ext cx="4995447" cy="46295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0716785"/>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Customize the Quick Access Toolbar</a:t>
            </a:r>
            <a:endParaRPr lang="en-US" sz="2900"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In the left pane, click </a:t>
            </a:r>
            <a:r>
              <a:rPr lang="en-US" sz="2400" b="1" dirty="0"/>
              <a:t>Format Painter</a:t>
            </a:r>
            <a:r>
              <a:rPr lang="en-US" sz="2400" dirty="0"/>
              <a:t>, then Click the </a:t>
            </a:r>
            <a:r>
              <a:rPr lang="en-US" sz="2400" b="1" dirty="0"/>
              <a:t>Add</a:t>
            </a:r>
            <a:r>
              <a:rPr lang="en-US" sz="2400" dirty="0"/>
              <a:t> button in the center of the pane to move Format Painter to the Quick Access Toolbar.</a:t>
            </a:r>
          </a:p>
          <a:p>
            <a:pPr marL="457200" lvl="0" indent="-457200">
              <a:buFont typeface="+mj-lt"/>
              <a:buAutoNum type="arabicPeriod" startAt="4"/>
            </a:pPr>
            <a:r>
              <a:rPr lang="en-US" sz="2400" dirty="0"/>
              <a:t>Using the same process, move five more commands of your choice to the Quick Access Toolbar. When done, click </a:t>
            </a:r>
            <a:r>
              <a:rPr lang="en-US" sz="2400" b="1" dirty="0"/>
              <a:t>OK</a:t>
            </a:r>
            <a:r>
              <a:rPr lang="en-US" sz="2400" dirty="0"/>
              <a:t> to apply your changes (the changes don’t take effect until you click OK).</a:t>
            </a:r>
          </a:p>
          <a:p>
            <a:pPr marL="457200" indent="-457200">
              <a:buFont typeface="+mj-lt"/>
              <a:buAutoNum type="arabicPeriod" startAt="4"/>
            </a:pPr>
            <a:r>
              <a:rPr lang="en-US" sz="2400" dirty="0"/>
              <a:t>Your Quick Access </a:t>
            </a:r>
            <a:r>
              <a:rPr lang="en-US" sz="2400" dirty="0" smtClean="0"/>
              <a:t>Toolbar</a:t>
            </a:r>
            <a:br>
              <a:rPr lang="en-US" sz="2400" dirty="0" smtClean="0"/>
            </a:br>
            <a:r>
              <a:rPr lang="en-US" sz="2400" dirty="0" smtClean="0"/>
              <a:t>should </a:t>
            </a:r>
            <a:r>
              <a:rPr lang="en-US" sz="2400" dirty="0"/>
              <a:t>now include </a:t>
            </a:r>
            <a:r>
              <a:rPr lang="en-US" sz="2400" dirty="0" smtClean="0"/>
              <a:t/>
            </a:r>
            <a:br>
              <a:rPr lang="en-US" sz="2400" dirty="0" smtClean="0"/>
            </a:br>
            <a:r>
              <a:rPr lang="en-US" sz="2400" dirty="0" smtClean="0"/>
              <a:t>additional </a:t>
            </a:r>
            <a:r>
              <a:rPr lang="en-US" sz="2400" dirty="0"/>
              <a:t>command </a:t>
            </a:r>
            <a:r>
              <a:rPr lang="en-US" sz="2400" dirty="0" smtClean="0"/>
              <a:t/>
            </a:r>
            <a:br>
              <a:rPr lang="en-US" sz="2400" dirty="0" smtClean="0"/>
            </a:br>
            <a:r>
              <a:rPr lang="en-US" sz="2400" dirty="0" smtClean="0"/>
              <a:t>buttons</a:t>
            </a:r>
            <a:r>
              <a:rPr lang="en-US" sz="2400" dirty="0"/>
              <a:t>, much like the </a:t>
            </a:r>
            <a:r>
              <a:rPr lang="en-US" sz="2400" dirty="0" smtClean="0"/>
              <a:t/>
            </a:r>
            <a:br>
              <a:rPr lang="en-US" sz="2400" dirty="0" smtClean="0"/>
            </a:br>
            <a:r>
              <a:rPr lang="en-US" sz="2400" dirty="0" smtClean="0"/>
              <a:t>example </a:t>
            </a:r>
            <a:r>
              <a:rPr lang="en-US" sz="2400" dirty="0"/>
              <a:t>shown in </a:t>
            </a:r>
            <a:r>
              <a:rPr lang="en-US" sz="2400" dirty="0" smtClean="0"/>
              <a:t>this figure. </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69809" y="4267200"/>
            <a:ext cx="3841676" cy="148137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1037719"/>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Software Orientation: Backstage View</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Backstage view’s left-side navigation pane </a:t>
            </a:r>
            <a:r>
              <a:rPr lang="en-US" sz="2400" dirty="0" smtClean="0"/>
              <a:t>(see figure on the next slide)  </a:t>
            </a:r>
            <a:r>
              <a:rPr lang="en-US" sz="2400" dirty="0"/>
              <a:t>gives you access to workbook and file-related commands, including Save, Save As, Open, and </a:t>
            </a:r>
            <a:r>
              <a:rPr lang="en-US" sz="2400" dirty="0" smtClean="0"/>
              <a:t>Close.</a:t>
            </a:r>
          </a:p>
          <a:p>
            <a:r>
              <a:rPr lang="en-US" sz="2400" dirty="0" smtClean="0"/>
              <a:t>The </a:t>
            </a:r>
            <a:r>
              <a:rPr lang="en-US" sz="2400" dirty="0"/>
              <a:t>navigation pane also holds a series of </a:t>
            </a:r>
            <a:r>
              <a:rPr lang="en-US" sz="2400" b="1" i="1" dirty="0"/>
              <a:t>tabs</a:t>
            </a:r>
            <a:r>
              <a:rPr lang="en-US" sz="2400" dirty="0"/>
              <a:t>—Recent, Info, New, Print, Save &amp; Send, Help, and Options—that you can click to access groups of related functions and commands. </a:t>
            </a:r>
            <a:endParaRPr lang="en-US" sz="2400" dirty="0" smtClean="0"/>
          </a:p>
          <a:p>
            <a:r>
              <a:rPr lang="en-US" sz="2400" dirty="0" smtClean="0"/>
              <a:t>The </a:t>
            </a:r>
            <a:r>
              <a:rPr lang="en-US" sz="2400" dirty="0"/>
              <a:t>Exit button on the navigation pane closes Excel.</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Customize the Quick Access Toolbar</a:t>
            </a:r>
            <a:endParaRPr lang="en-US" sz="2900" dirty="0"/>
          </a:p>
        </p:txBody>
      </p:sp>
      <p:sp>
        <p:nvSpPr>
          <p:cNvPr id="6147" name="Content Placeholder 2"/>
          <p:cNvSpPr>
            <a:spLocks noGrp="1"/>
          </p:cNvSpPr>
          <p:nvPr>
            <p:ph idx="1"/>
          </p:nvPr>
        </p:nvSpPr>
        <p:spPr>
          <a:xfrm>
            <a:off x="457200" y="1600200"/>
            <a:ext cx="8229600" cy="4800600"/>
          </a:xfrm>
        </p:spPr>
        <p:txBody>
          <a:bodyPr/>
          <a:lstStyle/>
          <a:p>
            <a:r>
              <a:rPr lang="en-US" sz="2400" dirty="0"/>
              <a:t>Similarly, you can remove any command that you add to the toolbar. Note that default commands cannot be removed. At any time you can reset the toolbar to its default settings. </a:t>
            </a:r>
            <a:r>
              <a:rPr lang="en-US" sz="2400" dirty="0" smtClean="0"/>
              <a:t>(Refer to the figure on Slide 40.)</a:t>
            </a:r>
          </a:p>
          <a:p>
            <a:r>
              <a:rPr lang="en-US" sz="2400" dirty="0" smtClean="0"/>
              <a:t>Because </a:t>
            </a:r>
            <a:r>
              <a:rPr lang="en-US" sz="2400" dirty="0"/>
              <a:t>your document was not affected by the toolbar changes, you will not be prompted to save any workbook changes</a:t>
            </a:r>
            <a:r>
              <a:rPr lang="en-US" sz="2400" dirty="0" smtClean="0"/>
              <a:t>.</a:t>
            </a:r>
          </a:p>
          <a:p>
            <a:r>
              <a:rPr lang="en-US" sz="2400" b="1" dirty="0"/>
              <a:t>CLOSE</a:t>
            </a:r>
            <a:r>
              <a:rPr lang="en-US" sz="2400" dirty="0"/>
              <a:t> Excel.</a:t>
            </a: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5768983"/>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Customize the Ribbon</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a:t>
            </a:r>
            <a:r>
              <a:rPr lang="en-US" sz="2400" dirty="0" smtClean="0"/>
              <a:t>Excel 2010 and then follow these steps:</a:t>
            </a:r>
          </a:p>
          <a:p>
            <a:pPr marL="457200" lvl="0" indent="-457200">
              <a:buFont typeface="+mj-lt"/>
              <a:buAutoNum type="arabicPeriod"/>
            </a:pPr>
            <a:r>
              <a:rPr lang="en-US" sz="2400" dirty="0"/>
              <a:t>Click the </a:t>
            </a:r>
            <a:r>
              <a:rPr lang="en-US" sz="2400" b="1" dirty="0"/>
              <a:t>File</a:t>
            </a:r>
            <a:r>
              <a:rPr lang="en-US" sz="2400" dirty="0"/>
              <a:t> tab to access Backstage view.</a:t>
            </a:r>
          </a:p>
          <a:p>
            <a:pPr marL="457200" lvl="0" indent="-457200">
              <a:buFont typeface="+mj-lt"/>
              <a:buAutoNum type="arabicPeriod"/>
            </a:pPr>
            <a:r>
              <a:rPr lang="en-US" sz="2400" dirty="0"/>
              <a:t>Click the </a:t>
            </a:r>
            <a:r>
              <a:rPr lang="en-US" sz="2400" b="1" dirty="0"/>
              <a:t>Options</a:t>
            </a:r>
            <a:r>
              <a:rPr lang="en-US" sz="2400" dirty="0"/>
              <a:t> button in the navigation pane.</a:t>
            </a:r>
          </a:p>
          <a:p>
            <a:pPr marL="457200" indent="-457200">
              <a:buFont typeface="+mj-lt"/>
              <a:buAutoNum type="arabicPeriod"/>
            </a:pPr>
            <a:r>
              <a:rPr lang="en-US" sz="2400" dirty="0"/>
              <a:t>In the </a:t>
            </a:r>
            <a:r>
              <a:rPr lang="en-US" sz="2400" i="1" dirty="0"/>
              <a:t>Excel Options</a:t>
            </a:r>
            <a:r>
              <a:rPr lang="en-US" sz="2400" dirty="0"/>
              <a:t> window, click </a:t>
            </a:r>
            <a:r>
              <a:rPr lang="en-US" sz="2400" b="1" dirty="0"/>
              <a:t>Customize</a:t>
            </a:r>
            <a:r>
              <a:rPr lang="en-US" sz="2400" dirty="0"/>
              <a:t> </a:t>
            </a:r>
            <a:r>
              <a:rPr lang="en-US" sz="2400" b="1" dirty="0"/>
              <a:t>Ribbon</a:t>
            </a:r>
            <a:r>
              <a:rPr lang="en-US" sz="2400" dirty="0"/>
              <a:t> in the left-side menu. The </a:t>
            </a:r>
            <a:r>
              <a:rPr lang="en-US" sz="2400" i="1" dirty="0"/>
              <a:t>Customize the Ribbon</a:t>
            </a:r>
            <a:r>
              <a:rPr lang="en-US" sz="2400" dirty="0"/>
              <a:t> window opens, as shown in Figure </a:t>
            </a:r>
            <a:r>
              <a:rPr lang="en-US" sz="2400" dirty="0" smtClean="0"/>
              <a:t>2-14</a:t>
            </a:r>
            <a:r>
              <a:rPr lang="en-US" sz="2400" dirty="0"/>
              <a:t> </a:t>
            </a:r>
            <a:r>
              <a:rPr lang="en-US" sz="2400" dirty="0" smtClean="0"/>
              <a:t>on the next slide. </a:t>
            </a:r>
          </a:p>
          <a:p>
            <a:r>
              <a:rPr lang="en-US" sz="2400" dirty="0" smtClean="0"/>
              <a:t>By </a:t>
            </a:r>
            <a:r>
              <a:rPr lang="en-US" sz="2400" dirty="0"/>
              <a:t>default, </a:t>
            </a:r>
            <a:r>
              <a:rPr lang="en-US" sz="2400" b="1" dirty="0"/>
              <a:t>Popular</a:t>
            </a:r>
            <a:r>
              <a:rPr lang="en-US" sz="2400" dirty="0"/>
              <a:t> </a:t>
            </a:r>
            <a:r>
              <a:rPr lang="en-US" sz="2400" b="1" dirty="0"/>
              <a:t>Commands</a:t>
            </a:r>
            <a:r>
              <a:rPr lang="en-US" sz="2400" dirty="0"/>
              <a:t> is selected in the </a:t>
            </a:r>
            <a:r>
              <a:rPr lang="en-US" sz="2400" b="1" dirty="0"/>
              <a:t>Choose</a:t>
            </a:r>
            <a:r>
              <a:rPr lang="en-US" sz="2400" dirty="0"/>
              <a:t> </a:t>
            </a:r>
            <a:r>
              <a:rPr lang="en-US" sz="2400" b="1" dirty="0"/>
              <a:t>Commands</a:t>
            </a:r>
            <a:r>
              <a:rPr lang="en-US" sz="2400" dirty="0"/>
              <a:t> </a:t>
            </a:r>
            <a:r>
              <a:rPr lang="en-US" sz="2400" b="1" dirty="0"/>
              <a:t>From</a:t>
            </a:r>
            <a:r>
              <a:rPr lang="en-US" sz="2400" dirty="0"/>
              <a:t> drop-down box in the left pane; the list of Popular Commands appears in the list below the drop-down box. Also by default, the Main Tabs option appears in the Customize the Ribbon box in the right pane, with the Ribbon’s main tabs listed below.</a:t>
            </a: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28554"/>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2-14: Customize the Ribbon Window</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By </a:t>
            </a:r>
            <a:r>
              <a:rPr lang="en-US" sz="2400" dirty="0"/>
              <a:t>default, </a:t>
            </a:r>
            <a:r>
              <a:rPr lang="en-US" sz="2400" b="1" dirty="0"/>
              <a:t>Popular</a:t>
            </a:r>
            <a:r>
              <a:rPr lang="en-US" sz="2400" dirty="0"/>
              <a:t> </a:t>
            </a:r>
            <a:r>
              <a:rPr lang="en-US" sz="2400" dirty="0" smtClean="0"/>
              <a:t/>
            </a:r>
            <a:br>
              <a:rPr lang="en-US" sz="2400" dirty="0" smtClean="0"/>
            </a:br>
            <a:r>
              <a:rPr lang="en-US" sz="2400" b="1" dirty="0" smtClean="0"/>
              <a:t>Commands</a:t>
            </a:r>
            <a:r>
              <a:rPr lang="en-US" sz="2400" dirty="0" smtClean="0"/>
              <a:t> </a:t>
            </a:r>
            <a:r>
              <a:rPr lang="en-US" sz="2400" dirty="0"/>
              <a:t>is </a:t>
            </a:r>
            <a:r>
              <a:rPr lang="en-US" sz="2400" dirty="0" smtClean="0"/>
              <a:t>selected</a:t>
            </a:r>
            <a:br>
              <a:rPr lang="en-US" sz="2400" dirty="0" smtClean="0"/>
            </a:br>
            <a:r>
              <a:rPr lang="en-US" sz="2400" dirty="0" smtClean="0"/>
              <a:t>in </a:t>
            </a:r>
            <a:r>
              <a:rPr lang="en-US" sz="2400" dirty="0"/>
              <a:t>the </a:t>
            </a:r>
            <a:r>
              <a:rPr lang="en-US" sz="2400" b="1" dirty="0"/>
              <a:t>Choose</a:t>
            </a:r>
            <a:r>
              <a:rPr lang="en-US" sz="2400" dirty="0"/>
              <a:t> </a:t>
            </a:r>
            <a:r>
              <a:rPr lang="en-US" sz="2400" dirty="0" smtClean="0"/>
              <a:t/>
            </a:r>
            <a:br>
              <a:rPr lang="en-US" sz="2400" dirty="0" smtClean="0"/>
            </a:br>
            <a:r>
              <a:rPr lang="en-US" sz="2400" b="1" dirty="0" smtClean="0"/>
              <a:t>Commands</a:t>
            </a:r>
            <a:r>
              <a:rPr lang="en-US" sz="2400" dirty="0" smtClean="0"/>
              <a:t> </a:t>
            </a:r>
            <a:r>
              <a:rPr lang="en-US" sz="2400" b="1" dirty="0"/>
              <a:t>From</a:t>
            </a:r>
            <a:r>
              <a:rPr lang="en-US" sz="2400" dirty="0"/>
              <a:t> </a:t>
            </a:r>
            <a:r>
              <a:rPr lang="en-US" sz="2400" dirty="0" smtClean="0"/>
              <a:t/>
            </a:r>
            <a:br>
              <a:rPr lang="en-US" sz="2400" dirty="0" smtClean="0"/>
            </a:br>
            <a:r>
              <a:rPr lang="en-US" sz="2400" dirty="0" smtClean="0"/>
              <a:t>drop-down </a:t>
            </a:r>
            <a:r>
              <a:rPr lang="en-US" sz="2400" dirty="0"/>
              <a:t>box in </a:t>
            </a:r>
            <a:r>
              <a:rPr lang="en-US" sz="2400" dirty="0" smtClean="0"/>
              <a:t>the</a:t>
            </a:r>
            <a:br>
              <a:rPr lang="en-US" sz="2400" dirty="0" smtClean="0"/>
            </a:br>
            <a:r>
              <a:rPr lang="en-US" sz="2400" dirty="0" smtClean="0"/>
              <a:t>left </a:t>
            </a:r>
            <a:r>
              <a:rPr lang="en-US" sz="2400" dirty="0"/>
              <a:t>pane; the list </a:t>
            </a:r>
            <a:r>
              <a:rPr lang="en-US" sz="2400" dirty="0" smtClean="0"/>
              <a:t>of</a:t>
            </a:r>
            <a:br>
              <a:rPr lang="en-US" sz="2400" dirty="0" smtClean="0"/>
            </a:br>
            <a:r>
              <a:rPr lang="en-US" sz="2400" dirty="0" smtClean="0"/>
              <a:t>Popular </a:t>
            </a:r>
            <a:r>
              <a:rPr lang="en-US" sz="2400" dirty="0"/>
              <a:t>Commands </a:t>
            </a:r>
            <a:r>
              <a:rPr lang="en-US" sz="2400" dirty="0" smtClean="0"/>
              <a:t/>
            </a:r>
            <a:br>
              <a:rPr lang="en-US" sz="2400" dirty="0" smtClean="0"/>
            </a:br>
            <a:r>
              <a:rPr lang="en-US" sz="2400" dirty="0" smtClean="0"/>
              <a:t>appears </a:t>
            </a:r>
            <a:r>
              <a:rPr lang="en-US" sz="2400" dirty="0"/>
              <a:t>in the list </a:t>
            </a:r>
            <a:r>
              <a:rPr lang="en-US" sz="2400" dirty="0" smtClean="0"/>
              <a:t/>
            </a:r>
            <a:br>
              <a:rPr lang="en-US" sz="2400" dirty="0" smtClean="0"/>
            </a:br>
            <a:r>
              <a:rPr lang="en-US" sz="2400" dirty="0" smtClean="0"/>
              <a:t>below </a:t>
            </a:r>
            <a:r>
              <a:rPr lang="en-US" sz="2400" dirty="0"/>
              <a:t>the drop-down </a:t>
            </a:r>
            <a:r>
              <a:rPr lang="en-US" sz="2400" dirty="0" smtClean="0"/>
              <a:t/>
            </a:r>
            <a:br>
              <a:rPr lang="en-US" sz="2400" dirty="0" smtClean="0"/>
            </a:br>
            <a:r>
              <a:rPr lang="en-US" sz="2400" dirty="0" smtClean="0"/>
              <a:t>box</a:t>
            </a:r>
            <a:r>
              <a:rPr lang="en-US" sz="2400" dirty="0"/>
              <a:t>. Also by default, </a:t>
            </a:r>
            <a:r>
              <a:rPr lang="en-US" sz="2400" dirty="0" smtClean="0"/>
              <a:t/>
            </a:r>
            <a:br>
              <a:rPr lang="en-US" sz="2400" dirty="0" smtClean="0"/>
            </a:br>
            <a:r>
              <a:rPr lang="en-US" sz="2400" dirty="0" smtClean="0"/>
              <a:t>the </a:t>
            </a:r>
            <a:r>
              <a:rPr lang="en-US" sz="2400" dirty="0"/>
              <a:t>Main Tabs option </a:t>
            </a:r>
            <a:r>
              <a:rPr lang="en-US" sz="2400" dirty="0" smtClean="0"/>
              <a:t/>
            </a:r>
            <a:br>
              <a:rPr lang="en-US" sz="2400" dirty="0" smtClean="0"/>
            </a:br>
            <a:r>
              <a:rPr lang="en-US" sz="2400" dirty="0" smtClean="0"/>
              <a:t>appears </a:t>
            </a:r>
            <a:r>
              <a:rPr lang="en-US" sz="2400" dirty="0"/>
              <a:t>in the </a:t>
            </a:r>
            <a:r>
              <a:rPr lang="en-US" sz="2400" dirty="0" smtClean="0"/>
              <a:t>Customize </a:t>
            </a:r>
            <a:r>
              <a:rPr lang="en-US" sz="2400" dirty="0"/>
              <a:t>the Ribbon box in the right pane, with the Ribbon’s main tabs listed below.</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14800" y="1611573"/>
            <a:ext cx="4335761" cy="403182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0567169"/>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Customize the Ribbon</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Click </a:t>
            </a:r>
            <a:r>
              <a:rPr lang="en-US" sz="2400" b="1" dirty="0"/>
              <a:t>Format</a:t>
            </a:r>
            <a:r>
              <a:rPr lang="en-US" sz="2400" dirty="0"/>
              <a:t> </a:t>
            </a:r>
            <a:r>
              <a:rPr lang="en-US" sz="2400" b="1" dirty="0"/>
              <a:t>Painter</a:t>
            </a:r>
            <a:r>
              <a:rPr lang="en-US" sz="2400" dirty="0"/>
              <a:t> in the list of Popular Commands to highlight; note the Add button in the center of the screen is now active.</a:t>
            </a:r>
          </a:p>
          <a:p>
            <a:pPr marL="457200" lvl="0" indent="-457200">
              <a:buFont typeface="+mj-lt"/>
              <a:buAutoNum type="arabicPeriod" startAt="4"/>
            </a:pPr>
            <a:r>
              <a:rPr lang="en-US" sz="2400" dirty="0"/>
              <a:t>In the </a:t>
            </a:r>
            <a:r>
              <a:rPr lang="en-US" sz="2400" i="1" dirty="0"/>
              <a:t>Customize the Ribbon</a:t>
            </a:r>
            <a:r>
              <a:rPr lang="en-US" sz="2400" dirty="0"/>
              <a:t> window on the right, click the + preceding </a:t>
            </a:r>
            <a:r>
              <a:rPr lang="en-US" sz="2400" i="1" dirty="0"/>
              <a:t>Home</a:t>
            </a:r>
            <a:r>
              <a:rPr lang="en-US" sz="2400" dirty="0"/>
              <a:t> to expand the list of command groups within the Home tab if it isn’t already expanded.</a:t>
            </a:r>
          </a:p>
          <a:p>
            <a:pPr marL="457200" indent="-457200">
              <a:buFont typeface="+mj-lt"/>
              <a:buAutoNum type="arabicPeriod" startAt="4"/>
            </a:pPr>
            <a:r>
              <a:rPr lang="en-US" sz="2400" dirty="0"/>
              <a:t>Click the </a:t>
            </a:r>
            <a:r>
              <a:rPr lang="en-US" sz="2400" b="1" dirty="0"/>
              <a:t>New</a:t>
            </a:r>
            <a:r>
              <a:rPr lang="en-US" sz="2400" dirty="0"/>
              <a:t> </a:t>
            </a:r>
            <a:r>
              <a:rPr lang="en-US" sz="2400" b="1" dirty="0"/>
              <a:t>Tab</a:t>
            </a:r>
            <a:r>
              <a:rPr lang="en-US" sz="2400" dirty="0"/>
              <a:t> button below the </a:t>
            </a:r>
            <a:r>
              <a:rPr lang="en-US" sz="2400" b="1" dirty="0"/>
              <a:t>Customize the Ribbon </a:t>
            </a:r>
            <a:r>
              <a:rPr lang="en-US" sz="2400" dirty="0" smtClean="0"/>
              <a:t>options (shown </a:t>
            </a:r>
            <a:r>
              <a:rPr lang="en-US" sz="2400" dirty="0"/>
              <a:t>in Figure </a:t>
            </a:r>
            <a:r>
              <a:rPr lang="en-US" sz="2400" dirty="0" smtClean="0"/>
              <a:t>2-15 on the next slide) </a:t>
            </a:r>
            <a:r>
              <a:rPr lang="en-US" sz="2400" dirty="0"/>
              <a:t>to insert a new blank tab into the Customize the Ribbon list. When you create a New Tab, a New Group is automatically created inside that New Tab.</a:t>
            </a: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2543100"/>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2-15: Customize the Ribbon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81200" y="1600200"/>
            <a:ext cx="5207558" cy="48006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0723165"/>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Customize the Ribbon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7"/>
            </a:pPr>
            <a:r>
              <a:rPr lang="en-US" sz="2400" dirty="0"/>
              <a:t>Click the </a:t>
            </a:r>
            <a:r>
              <a:rPr lang="en-US" sz="2400" b="1" dirty="0"/>
              <a:t>New Tab </a:t>
            </a:r>
            <a:r>
              <a:rPr lang="en-US" sz="2400" dirty="0"/>
              <a:t>list item on </a:t>
            </a:r>
            <a:r>
              <a:rPr lang="en-US" sz="2400" dirty="0" smtClean="0"/>
              <a:t>the</a:t>
            </a:r>
            <a:br>
              <a:rPr lang="en-US" sz="2400" dirty="0" smtClean="0"/>
            </a:br>
            <a:r>
              <a:rPr lang="en-US" sz="2400" dirty="0" smtClean="0"/>
              <a:t>right </a:t>
            </a:r>
            <a:r>
              <a:rPr lang="en-US" sz="2400" dirty="0"/>
              <a:t>in the Customize Ribbon </a:t>
            </a:r>
            <a:r>
              <a:rPr lang="en-US" sz="2400" dirty="0" smtClean="0"/>
              <a:t/>
            </a:r>
            <a:br>
              <a:rPr lang="en-US" sz="2400" dirty="0" smtClean="0"/>
            </a:br>
            <a:r>
              <a:rPr lang="en-US" sz="2400" dirty="0" smtClean="0"/>
              <a:t>pane </a:t>
            </a:r>
            <a:r>
              <a:rPr lang="en-US" sz="2400" dirty="0"/>
              <a:t>to highlight it, then click </a:t>
            </a:r>
            <a:r>
              <a:rPr lang="en-US" sz="2400" dirty="0" smtClean="0"/>
              <a:t/>
            </a:r>
            <a:br>
              <a:rPr lang="en-US" sz="2400" dirty="0" smtClean="0"/>
            </a:br>
            <a:r>
              <a:rPr lang="en-US" sz="2400" dirty="0" smtClean="0"/>
              <a:t>the </a:t>
            </a:r>
            <a:r>
              <a:rPr lang="en-US" sz="2400" dirty="0"/>
              <a:t>Rename button on the </a:t>
            </a:r>
            <a:r>
              <a:rPr lang="en-US" sz="2400" dirty="0" smtClean="0"/>
              <a:t>bottom</a:t>
            </a:r>
            <a:br>
              <a:rPr lang="en-US" sz="2400" dirty="0" smtClean="0"/>
            </a:br>
            <a:r>
              <a:rPr lang="en-US" sz="2400" dirty="0" smtClean="0"/>
              <a:t>right</a:t>
            </a:r>
            <a:r>
              <a:rPr lang="en-US" sz="2400" dirty="0"/>
              <a:t>. In the </a:t>
            </a:r>
            <a:r>
              <a:rPr lang="en-US" sz="2400" i="1" dirty="0"/>
              <a:t>Rename</a:t>
            </a:r>
            <a:r>
              <a:rPr lang="en-US" sz="2400" dirty="0"/>
              <a:t> dialog box </a:t>
            </a:r>
            <a:r>
              <a:rPr lang="en-US" sz="2400" dirty="0" smtClean="0"/>
              <a:t/>
            </a:r>
            <a:br>
              <a:rPr lang="en-US" sz="2400" dirty="0" smtClean="0"/>
            </a:br>
            <a:r>
              <a:rPr lang="en-US" sz="2400" dirty="0" smtClean="0"/>
              <a:t>that </a:t>
            </a:r>
            <a:r>
              <a:rPr lang="en-US" sz="2400" dirty="0"/>
              <a:t>appears, Key </a:t>
            </a:r>
            <a:r>
              <a:rPr lang="en-US" sz="2400" b="1" dirty="0"/>
              <a:t>My New Tab</a:t>
            </a:r>
            <a:r>
              <a:rPr lang="en-US" sz="2400" dirty="0" smtClean="0"/>
              <a:t>,</a:t>
            </a:r>
            <a:br>
              <a:rPr lang="en-US" sz="2400" dirty="0" smtClean="0"/>
            </a:br>
            <a:r>
              <a:rPr lang="en-US" sz="2400" dirty="0" smtClean="0"/>
              <a:t>as </a:t>
            </a:r>
            <a:r>
              <a:rPr lang="en-US" sz="2400" dirty="0"/>
              <a:t>shown in </a:t>
            </a:r>
            <a:r>
              <a:rPr lang="en-US" sz="2400" dirty="0" smtClean="0"/>
              <a:t>this figure.</a:t>
            </a:r>
          </a:p>
          <a:p>
            <a:pPr marL="457200" lvl="0" indent="-457200">
              <a:buFont typeface="+mj-lt"/>
              <a:buAutoNum type="arabicPeriod" startAt="7"/>
            </a:pPr>
            <a:r>
              <a:rPr lang="en-US" sz="2400" dirty="0"/>
              <a:t>Click </a:t>
            </a:r>
            <a:r>
              <a:rPr lang="en-US" sz="2400" b="1" dirty="0"/>
              <a:t>New Group </a:t>
            </a:r>
            <a:r>
              <a:rPr lang="en-US" sz="2400" dirty="0"/>
              <a:t>below your </a:t>
            </a:r>
            <a:r>
              <a:rPr lang="en-US" sz="2400" dirty="0" smtClean="0"/>
              <a:t>new</a:t>
            </a:r>
            <a:br>
              <a:rPr lang="en-US" sz="2400" dirty="0" smtClean="0"/>
            </a:br>
            <a:r>
              <a:rPr lang="en-US" sz="2400" dirty="0" smtClean="0"/>
              <a:t>tab </a:t>
            </a:r>
            <a:r>
              <a:rPr lang="en-US" sz="2400" dirty="0"/>
              <a:t>to highlight it. Click the </a:t>
            </a:r>
            <a:r>
              <a:rPr lang="en-US" sz="2400" dirty="0" smtClean="0"/>
              <a:t/>
            </a:r>
            <a:br>
              <a:rPr lang="en-US" sz="2400" dirty="0" smtClean="0"/>
            </a:br>
            <a:r>
              <a:rPr lang="en-US" sz="2400" b="1" dirty="0" smtClean="0"/>
              <a:t>Rename</a:t>
            </a:r>
            <a:r>
              <a:rPr lang="en-US" sz="2400" dirty="0" smtClean="0"/>
              <a:t> </a:t>
            </a:r>
            <a:r>
              <a:rPr lang="en-US" sz="2400" dirty="0"/>
              <a:t>button again, and </a:t>
            </a:r>
            <a:r>
              <a:rPr lang="en-US" sz="2400" dirty="0" smtClean="0"/>
              <a:t>Key</a:t>
            </a:r>
            <a:br>
              <a:rPr lang="en-US" sz="2400" dirty="0" smtClean="0"/>
            </a:br>
            <a:r>
              <a:rPr lang="en-US" sz="2400" b="1" dirty="0" smtClean="0"/>
              <a:t>My </a:t>
            </a:r>
            <a:r>
              <a:rPr lang="en-US" sz="2400" b="1" dirty="0"/>
              <a:t>New Group </a:t>
            </a:r>
            <a:r>
              <a:rPr lang="en-US" sz="2400" dirty="0"/>
              <a:t>in the </a:t>
            </a:r>
            <a:r>
              <a:rPr lang="en-US" sz="2400" i="1" dirty="0"/>
              <a:t>Rename</a:t>
            </a:r>
            <a:r>
              <a:rPr lang="en-US" sz="2400" dirty="0"/>
              <a:t> </a:t>
            </a:r>
            <a:r>
              <a:rPr lang="en-US" sz="2400" dirty="0" smtClean="0"/>
              <a:t/>
            </a:r>
            <a:br>
              <a:rPr lang="en-US" sz="2400" dirty="0" smtClean="0"/>
            </a:br>
            <a:r>
              <a:rPr lang="en-US" sz="2400" dirty="0" smtClean="0"/>
              <a:t>dialog </a:t>
            </a:r>
            <a:r>
              <a:rPr lang="en-US" sz="2400" dirty="0"/>
              <a:t>box. You will see the New </a:t>
            </a:r>
            <a:r>
              <a:rPr lang="en-US" sz="2400" dirty="0" smtClean="0"/>
              <a:t/>
            </a:r>
            <a:br>
              <a:rPr lang="en-US" sz="2400" dirty="0" smtClean="0"/>
            </a:br>
            <a:r>
              <a:rPr lang="en-US" sz="2400" dirty="0" smtClean="0"/>
              <a:t>Group </a:t>
            </a:r>
            <a:r>
              <a:rPr lang="en-US" sz="2400" dirty="0"/>
              <a:t>renamed.</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38800" y="1600200"/>
            <a:ext cx="2877725" cy="477242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2306549"/>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Customize the Ribbon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9"/>
            </a:pPr>
            <a:r>
              <a:rPr lang="en-US" sz="2400" dirty="0"/>
              <a:t>In the </a:t>
            </a:r>
            <a:r>
              <a:rPr lang="en-US" sz="2400" i="1" dirty="0"/>
              <a:t>Customize the Ribbon</a:t>
            </a:r>
            <a:r>
              <a:rPr lang="en-US" sz="2400" dirty="0"/>
              <a:t> list on the right side of the pane, click the </a:t>
            </a:r>
            <a:r>
              <a:rPr lang="en-US" sz="2400" b="1" dirty="0"/>
              <a:t>My New Group</a:t>
            </a:r>
            <a:r>
              <a:rPr lang="en-US" sz="2400" dirty="0"/>
              <a:t> list item to highlight. In the command list on the left side of the pane, click on a command of your choice, then click the </a:t>
            </a:r>
            <a:r>
              <a:rPr lang="en-US" sz="2400" b="1" dirty="0"/>
              <a:t>Add</a:t>
            </a:r>
            <a:r>
              <a:rPr lang="en-US" sz="2400" dirty="0"/>
              <a:t> button. </a:t>
            </a:r>
            <a:endParaRPr lang="en-US" sz="2400" dirty="0" smtClean="0"/>
          </a:p>
          <a:p>
            <a:r>
              <a:rPr lang="en-US" sz="2400" dirty="0" smtClean="0"/>
              <a:t>You </a:t>
            </a:r>
            <a:r>
              <a:rPr lang="en-US" sz="2400" dirty="0"/>
              <a:t>have now successfully moved the command to the Ribbon. Repeat this two more times, choosing other commands from the command list. </a:t>
            </a:r>
            <a:endParaRPr lang="en-US" sz="2400" dirty="0" smtClean="0"/>
          </a:p>
          <a:p>
            <a:r>
              <a:rPr lang="en-US" sz="2400" dirty="0" smtClean="0"/>
              <a:t>Your </a:t>
            </a:r>
            <a:r>
              <a:rPr lang="en-US" sz="2400" dirty="0"/>
              <a:t>view should look similar to Figure </a:t>
            </a:r>
            <a:r>
              <a:rPr lang="en-US" sz="2400" dirty="0" smtClean="0"/>
              <a:t>2-17 (shown on the next slide).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0480572"/>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2-17: Added Commands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600200"/>
            <a:ext cx="5410200" cy="48553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2449581"/>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Customize the Ribbon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10"/>
            </a:pPr>
            <a:r>
              <a:rPr lang="en-US" sz="2400" dirty="0"/>
              <a:t>Click </a:t>
            </a:r>
            <a:r>
              <a:rPr lang="en-US" sz="2400" b="1" dirty="0"/>
              <a:t>OK</a:t>
            </a:r>
            <a:r>
              <a:rPr lang="en-US" sz="2400" dirty="0"/>
              <a:t> to exit the Customize the Ribbon window. When you exit, you will see your </a:t>
            </a:r>
            <a:r>
              <a:rPr lang="en-US" sz="2400" b="1" dirty="0"/>
              <a:t>My New Tab</a:t>
            </a:r>
            <a:r>
              <a:rPr lang="en-US" sz="2400" dirty="0"/>
              <a:t> </a:t>
            </a:r>
            <a:r>
              <a:rPr lang="en-US" sz="2400" dirty="0" err="1"/>
              <a:t>tab</a:t>
            </a:r>
            <a:r>
              <a:rPr lang="en-US" sz="2400" dirty="0"/>
              <a:t> appear on the Ribbon.</a:t>
            </a:r>
          </a:p>
          <a:p>
            <a:pPr marL="457200" indent="-457200">
              <a:buFont typeface="+mj-lt"/>
              <a:buAutoNum type="arabicPeriod" startAt="10"/>
            </a:pPr>
            <a:r>
              <a:rPr lang="en-US" sz="2400" dirty="0"/>
              <a:t>Click the </a:t>
            </a:r>
            <a:r>
              <a:rPr lang="en-US" sz="2400" b="1" dirty="0"/>
              <a:t>My New Tab</a:t>
            </a:r>
            <a:r>
              <a:rPr lang="en-US" sz="2400" dirty="0"/>
              <a:t> </a:t>
            </a:r>
            <a:r>
              <a:rPr lang="en-US" sz="2400" dirty="0" err="1"/>
              <a:t>tab</a:t>
            </a:r>
            <a:r>
              <a:rPr lang="en-US" sz="2400" dirty="0"/>
              <a:t> on the Ribbon. Note that your commands are now in the tab’s </a:t>
            </a:r>
            <a:r>
              <a:rPr lang="en-US" sz="2400" b="1" dirty="0"/>
              <a:t>My New Group</a:t>
            </a:r>
            <a:r>
              <a:rPr lang="en-US" sz="2400" dirty="0"/>
              <a:t> command group, as shown </a:t>
            </a:r>
            <a:r>
              <a:rPr lang="en-US" sz="2400" dirty="0" smtClean="0"/>
              <a:t>this </a:t>
            </a:r>
            <a:br>
              <a:rPr lang="en-US" sz="2400" dirty="0" smtClean="0"/>
            </a:br>
            <a:r>
              <a:rPr lang="en-US" sz="2400" dirty="0" smtClean="0"/>
              <a:t>figure.</a:t>
            </a:r>
          </a:p>
          <a:p>
            <a:pPr marL="457200" indent="-457200">
              <a:buFont typeface="+mj-lt"/>
              <a:buAutoNum type="arabicPeriod" startAt="10"/>
            </a:pPr>
            <a:r>
              <a:rPr lang="en-US" sz="2400" dirty="0"/>
              <a:t>Click </a:t>
            </a:r>
            <a:r>
              <a:rPr lang="en-US" sz="2400" b="1" dirty="0"/>
              <a:t>New Tab</a:t>
            </a:r>
            <a:r>
              <a:rPr lang="en-US" sz="2400" dirty="0"/>
              <a:t> and </a:t>
            </a:r>
            <a:r>
              <a:rPr lang="en-US" sz="2400" b="1" dirty="0"/>
              <a:t>New</a:t>
            </a:r>
            <a:r>
              <a:rPr lang="en-US" sz="2400" dirty="0"/>
              <a:t> </a:t>
            </a:r>
            <a:r>
              <a:rPr lang="en-US" sz="2400" dirty="0" smtClean="0"/>
              <a:t/>
            </a:r>
            <a:br>
              <a:rPr lang="en-US" sz="2400" dirty="0" smtClean="0"/>
            </a:br>
            <a:r>
              <a:rPr lang="en-US" sz="2400" b="1" dirty="0" smtClean="0"/>
              <a:t>Group</a:t>
            </a:r>
            <a:r>
              <a:rPr lang="en-US" sz="2400" dirty="0" smtClean="0"/>
              <a:t> </a:t>
            </a:r>
            <a:r>
              <a:rPr lang="en-US" sz="2400" dirty="0"/>
              <a:t>within that tab to </a:t>
            </a:r>
            <a:r>
              <a:rPr lang="en-US" sz="2400" dirty="0" smtClean="0"/>
              <a:t/>
            </a:r>
            <a:br>
              <a:rPr lang="en-US" sz="2400" dirty="0" smtClean="0"/>
            </a:br>
            <a:r>
              <a:rPr lang="en-US" sz="2400" dirty="0" smtClean="0"/>
              <a:t>view </a:t>
            </a:r>
            <a:r>
              <a:rPr lang="en-US" sz="2400" dirty="0"/>
              <a:t>your changes</a:t>
            </a:r>
            <a:r>
              <a:rPr lang="en-US" sz="2400" dirty="0" smtClean="0"/>
              <a:t>.</a:t>
            </a:r>
          </a:p>
          <a:p>
            <a:pPr marL="457200" indent="-457200">
              <a:buFont typeface="+mj-lt"/>
              <a:buAutoNum type="arabicPeriod" startAt="10"/>
            </a:pPr>
            <a:endParaRPr lang="en-US" sz="2400" dirty="0" smtClean="0"/>
          </a:p>
          <a:p>
            <a:r>
              <a:rPr lang="en-US" sz="2400" b="1" dirty="0"/>
              <a:t>LEAVE</a:t>
            </a:r>
            <a:r>
              <a:rPr lang="en-US" sz="2400" dirty="0"/>
              <a:t> Excel open for the next exercise.</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19600" y="3733800"/>
            <a:ext cx="4114800" cy="198136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6286871"/>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Customize the Default Settings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With Excel already </a:t>
            </a:r>
            <a:r>
              <a:rPr lang="en-US" sz="2400" dirty="0" smtClean="0"/>
              <a:t>open, follow these steps:</a:t>
            </a:r>
          </a:p>
          <a:p>
            <a:pPr marL="457200" lvl="0" indent="-457200">
              <a:buFont typeface="+mj-lt"/>
              <a:buAutoNum type="arabicPeriod"/>
            </a:pPr>
            <a:r>
              <a:rPr lang="en-US" sz="2400" dirty="0"/>
              <a:t>Click the </a:t>
            </a:r>
            <a:r>
              <a:rPr lang="en-US" sz="2400" b="1" dirty="0"/>
              <a:t>File </a:t>
            </a:r>
            <a:r>
              <a:rPr lang="en-US" sz="2400" dirty="0"/>
              <a:t>tab to access Backstage.</a:t>
            </a:r>
          </a:p>
          <a:p>
            <a:pPr marL="457200" lvl="0" indent="-457200">
              <a:buFont typeface="+mj-lt"/>
              <a:buAutoNum type="arabicPeriod"/>
            </a:pPr>
            <a:r>
              <a:rPr lang="en-US" sz="2400" dirty="0"/>
              <a:t>Click </a:t>
            </a:r>
            <a:r>
              <a:rPr lang="en-US" sz="2400" b="1" dirty="0"/>
              <a:t>Options </a:t>
            </a:r>
            <a:r>
              <a:rPr lang="en-US" sz="2400" dirty="0"/>
              <a:t>listing in the navigation pane; by default, the </a:t>
            </a:r>
            <a:r>
              <a:rPr lang="en-US" sz="2400" i="1" dirty="0"/>
              <a:t>Options window </a:t>
            </a:r>
            <a:r>
              <a:rPr lang="en-US" sz="2400" dirty="0"/>
              <a:t>opens with the General options displayed.</a:t>
            </a:r>
          </a:p>
          <a:p>
            <a:pPr marL="457200" lvl="0" indent="-457200">
              <a:buFont typeface="+mj-lt"/>
              <a:buAutoNum type="arabicPeriod"/>
            </a:pPr>
            <a:r>
              <a:rPr lang="en-US" sz="2400" dirty="0"/>
              <a:t>In the Creating New Workbooks section of the </a:t>
            </a:r>
            <a:r>
              <a:rPr lang="en-US" sz="2400" i="1" dirty="0"/>
              <a:t>General options</a:t>
            </a:r>
            <a:r>
              <a:rPr lang="en-US" sz="2400" dirty="0"/>
              <a:t> window, click in the Include This Many Sheets option box and Key </a:t>
            </a:r>
            <a:r>
              <a:rPr lang="en-US" sz="2400" b="1" dirty="0"/>
              <a:t>2</a:t>
            </a:r>
            <a:r>
              <a:rPr lang="en-US" sz="2400" dirty="0"/>
              <a:t> to change the number of worksheets that appear by default in new workbooks.</a:t>
            </a:r>
          </a:p>
          <a:p>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830860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Software Orientation: Backstage View</a:t>
            </a:r>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44220" y="1600200"/>
            <a:ext cx="6356445" cy="475106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5929411"/>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Customize the Default Settings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a:t>Click the </a:t>
            </a:r>
            <a:r>
              <a:rPr lang="en-US" sz="2400" b="1" dirty="0"/>
              <a:t>User Name </a:t>
            </a:r>
            <a:r>
              <a:rPr lang="en-US" sz="2400" b="1" dirty="0" smtClean="0"/>
              <a:t/>
            </a:r>
            <a:br>
              <a:rPr lang="en-US" sz="2400" b="1" dirty="0" smtClean="0"/>
            </a:br>
            <a:r>
              <a:rPr lang="en-US" sz="2400" dirty="0" smtClean="0"/>
              <a:t>box </a:t>
            </a:r>
            <a:r>
              <a:rPr lang="en-US" sz="2400" dirty="0"/>
              <a:t>in the </a:t>
            </a:r>
            <a:r>
              <a:rPr lang="en-US" sz="2400" i="1" dirty="0" smtClean="0"/>
              <a:t>Personalize</a:t>
            </a:r>
            <a:br>
              <a:rPr lang="en-US" sz="2400" i="1" dirty="0" smtClean="0"/>
            </a:br>
            <a:r>
              <a:rPr lang="en-US" sz="2400" i="1" dirty="0" smtClean="0"/>
              <a:t>your </a:t>
            </a:r>
            <a:r>
              <a:rPr lang="en-US" sz="2400" i="1" dirty="0"/>
              <a:t>copy of </a:t>
            </a:r>
            <a:r>
              <a:rPr lang="en-US" sz="2400" i="1" dirty="0" smtClean="0"/>
              <a:t>Microsoft</a:t>
            </a:r>
            <a:br>
              <a:rPr lang="en-US" sz="2400" i="1" dirty="0" smtClean="0"/>
            </a:br>
            <a:r>
              <a:rPr lang="en-US" sz="2400" i="1" dirty="0" smtClean="0"/>
              <a:t>Office</a:t>
            </a:r>
            <a:r>
              <a:rPr lang="en-US" sz="2400" dirty="0" smtClean="0"/>
              <a:t> </a:t>
            </a:r>
            <a:r>
              <a:rPr lang="en-US" sz="2400" dirty="0"/>
              <a:t>section and </a:t>
            </a:r>
            <a:r>
              <a:rPr lang="en-US" sz="2400" dirty="0" smtClean="0"/>
              <a:t/>
            </a:r>
            <a:br>
              <a:rPr lang="en-US" sz="2400" dirty="0" smtClean="0"/>
            </a:br>
            <a:r>
              <a:rPr lang="en-US" sz="2400" dirty="0" smtClean="0"/>
              <a:t>Key </a:t>
            </a:r>
            <a:r>
              <a:rPr lang="en-US" sz="2400" b="1" dirty="0"/>
              <a:t>your first and </a:t>
            </a:r>
            <a:r>
              <a:rPr lang="en-US" sz="2400" b="1" dirty="0" smtClean="0"/>
              <a:t/>
            </a:r>
            <a:br>
              <a:rPr lang="en-US" sz="2400" b="1" dirty="0" smtClean="0"/>
            </a:br>
            <a:r>
              <a:rPr lang="en-US" sz="2400" b="1" dirty="0" smtClean="0"/>
              <a:t>last </a:t>
            </a:r>
            <a:r>
              <a:rPr lang="en-US" sz="2400" b="1" dirty="0"/>
              <a:t>name </a:t>
            </a:r>
            <a:r>
              <a:rPr lang="en-US" sz="2400" dirty="0"/>
              <a:t>in the </a:t>
            </a:r>
            <a:r>
              <a:rPr lang="en-US" sz="2400" dirty="0" smtClean="0"/>
              <a:t>text</a:t>
            </a:r>
            <a:br>
              <a:rPr lang="en-US" sz="2400" dirty="0" smtClean="0"/>
            </a:br>
            <a:r>
              <a:rPr lang="en-US" sz="2400" dirty="0" smtClean="0"/>
              <a:t>box </a:t>
            </a:r>
            <a:r>
              <a:rPr lang="en-US" sz="2400" dirty="0"/>
              <a:t>(see </a:t>
            </a:r>
            <a:r>
              <a:rPr lang="en-US" sz="2400" dirty="0" smtClean="0"/>
              <a:t>the figure).</a:t>
            </a:r>
            <a:br>
              <a:rPr lang="en-US" sz="2400" dirty="0" smtClean="0"/>
            </a:br>
            <a:r>
              <a:rPr lang="en-US" sz="2400" dirty="0" smtClean="0"/>
              <a:t>Click </a:t>
            </a:r>
            <a:r>
              <a:rPr lang="en-US" sz="2400" b="1" dirty="0"/>
              <a:t>OK</a:t>
            </a:r>
            <a:r>
              <a:rPr lang="en-US" sz="2400" dirty="0" smtClean="0"/>
              <a:t>.</a:t>
            </a:r>
          </a:p>
          <a:p>
            <a:pPr marL="457200" indent="-457200">
              <a:buFont typeface="+mj-lt"/>
              <a:buAutoNum type="arabicPeriod" startAt="4"/>
            </a:pPr>
            <a:endParaRPr lang="en-US" sz="2400" dirty="0" smtClean="0"/>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60143" y="1676400"/>
            <a:ext cx="4586888" cy="4038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7140875"/>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Customize the Default Settings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b="1" dirty="0"/>
              <a:t>EXIT</a:t>
            </a:r>
            <a:r>
              <a:rPr lang="en-US" sz="2400" dirty="0"/>
              <a:t> and </a:t>
            </a:r>
            <a:r>
              <a:rPr lang="en-US" sz="2400" b="1" dirty="0"/>
              <a:t>RESTART</a:t>
            </a:r>
            <a:r>
              <a:rPr lang="en-US" sz="2400" dirty="0"/>
              <a:t> </a:t>
            </a:r>
            <a:r>
              <a:rPr lang="en-US" sz="2400" dirty="0" smtClean="0"/>
              <a:t/>
            </a:r>
            <a:br>
              <a:rPr lang="en-US" sz="2400" dirty="0" smtClean="0"/>
            </a:br>
            <a:r>
              <a:rPr lang="en-US" sz="2400" dirty="0" smtClean="0"/>
              <a:t>Excel</a:t>
            </a:r>
            <a:r>
              <a:rPr lang="en-US" sz="2400" dirty="0"/>
              <a:t>. Note that </a:t>
            </a:r>
            <a:r>
              <a:rPr lang="en-US" sz="2400" dirty="0" smtClean="0"/>
              <a:t/>
            </a:r>
            <a:br>
              <a:rPr lang="en-US" sz="2400" dirty="0" smtClean="0"/>
            </a:br>
            <a:r>
              <a:rPr lang="en-US" sz="2400" dirty="0" smtClean="0"/>
              <a:t>instead </a:t>
            </a:r>
            <a:r>
              <a:rPr lang="en-US" sz="2400" dirty="0"/>
              <a:t>of three </a:t>
            </a:r>
            <a:r>
              <a:rPr lang="en-US" sz="2400" dirty="0" smtClean="0"/>
              <a:t/>
            </a:r>
            <a:br>
              <a:rPr lang="en-US" sz="2400" dirty="0" smtClean="0"/>
            </a:br>
            <a:r>
              <a:rPr lang="en-US" sz="2400" dirty="0" smtClean="0"/>
              <a:t>worksheet </a:t>
            </a:r>
            <a:r>
              <a:rPr lang="en-US" sz="2400" dirty="0"/>
              <a:t>tabs, </a:t>
            </a:r>
            <a:r>
              <a:rPr lang="en-US" sz="2400" dirty="0" smtClean="0"/>
              <a:t>you</a:t>
            </a:r>
            <a:br>
              <a:rPr lang="en-US" sz="2400" dirty="0" smtClean="0"/>
            </a:br>
            <a:r>
              <a:rPr lang="en-US" sz="2400" dirty="0" smtClean="0"/>
              <a:t>now </a:t>
            </a:r>
            <a:r>
              <a:rPr lang="en-US" sz="2400" dirty="0"/>
              <a:t>have two in </a:t>
            </a:r>
            <a:r>
              <a:rPr lang="en-US" sz="2400" dirty="0" smtClean="0"/>
              <a:t/>
            </a:r>
            <a:br>
              <a:rPr lang="en-US" sz="2400" dirty="0" smtClean="0"/>
            </a:br>
            <a:r>
              <a:rPr lang="en-US" sz="2400" dirty="0" smtClean="0"/>
              <a:t>your </a:t>
            </a:r>
            <a:r>
              <a:rPr lang="en-US" sz="2400" dirty="0"/>
              <a:t>workbook, as </a:t>
            </a:r>
            <a:r>
              <a:rPr lang="en-US" sz="2400" dirty="0" smtClean="0"/>
              <a:t/>
            </a:r>
            <a:br>
              <a:rPr lang="en-US" sz="2400" dirty="0" smtClean="0"/>
            </a:br>
            <a:r>
              <a:rPr lang="en-US" sz="2400" dirty="0" smtClean="0"/>
              <a:t>shown </a:t>
            </a:r>
            <a:r>
              <a:rPr lang="en-US" sz="2400" dirty="0"/>
              <a:t>in </a:t>
            </a:r>
            <a:r>
              <a:rPr lang="en-US" sz="2400" dirty="0" smtClean="0"/>
              <a:t>this figure.</a:t>
            </a:r>
          </a:p>
          <a:p>
            <a:r>
              <a:rPr lang="en-US" sz="2400" b="1" dirty="0"/>
              <a:t>CLOSE</a:t>
            </a:r>
            <a:r>
              <a:rPr lang="en-US" sz="2400" dirty="0"/>
              <a:t> </a:t>
            </a:r>
            <a:r>
              <a:rPr lang="en-US" sz="2400" dirty="0" smtClean="0"/>
              <a:t>Excel.</a:t>
            </a:r>
          </a:p>
          <a:p>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17352" y="1676400"/>
            <a:ext cx="4882734" cy="3581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3378173"/>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Alter Document Properties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Microsoft Excel </a:t>
            </a:r>
            <a:r>
              <a:rPr lang="en-US" sz="2400" dirty="0" smtClean="0"/>
              <a:t>2010 and follow these steps:</a:t>
            </a:r>
          </a:p>
          <a:p>
            <a:pPr marL="457200" lvl="0" indent="-457200">
              <a:buFont typeface="+mj-lt"/>
              <a:buAutoNum type="arabicPeriod"/>
            </a:pPr>
            <a:r>
              <a:rPr lang="en-US" sz="2400" dirty="0"/>
              <a:t>Click the </a:t>
            </a:r>
            <a:r>
              <a:rPr lang="en-US" sz="2400" b="1" dirty="0"/>
              <a:t>File</a:t>
            </a:r>
            <a:r>
              <a:rPr lang="en-US" sz="2400" dirty="0"/>
              <a:t> tab to access Backstage; in the navigation pane, click </a:t>
            </a:r>
            <a:r>
              <a:rPr lang="en-US" sz="2400" b="1" dirty="0"/>
              <a:t>Recent</a:t>
            </a:r>
            <a:r>
              <a:rPr lang="en-US" sz="2400" dirty="0"/>
              <a:t>, to view your recent workbooks.</a:t>
            </a:r>
          </a:p>
          <a:p>
            <a:pPr marL="457200" lvl="0" indent="-457200">
              <a:buFont typeface="+mj-lt"/>
              <a:buAutoNum type="arabicPeriod"/>
            </a:pPr>
            <a:r>
              <a:rPr lang="en-US" sz="2400" dirty="0"/>
              <a:t>Open </a:t>
            </a:r>
            <a:r>
              <a:rPr lang="en-US" sz="2400" b="1" i="1" dirty="0" err="1"/>
              <a:t>Contoso</a:t>
            </a:r>
            <a:r>
              <a:rPr lang="en-US" sz="2400" b="1" i="1" dirty="0"/>
              <a:t> Cookbook Recipes</a:t>
            </a:r>
            <a:r>
              <a:rPr lang="en-US" sz="2400" dirty="0"/>
              <a:t> from the list of recently opened workbooks.</a:t>
            </a:r>
          </a:p>
          <a:p>
            <a:pPr marL="457200" indent="-457200">
              <a:buFont typeface="+mj-lt"/>
              <a:buAutoNum type="arabicPeriod"/>
            </a:pPr>
            <a:r>
              <a:rPr lang="en-US" sz="2400" dirty="0"/>
              <a:t>Click </a:t>
            </a:r>
            <a:r>
              <a:rPr lang="en-US" sz="2400" b="1" dirty="0"/>
              <a:t>Info</a:t>
            </a:r>
            <a:r>
              <a:rPr lang="en-US" sz="2400" dirty="0"/>
              <a:t> in the navigation pane to open the Info window, as shown in Figure </a:t>
            </a:r>
            <a:r>
              <a:rPr lang="en-US" sz="2400" dirty="0" smtClean="0"/>
              <a:t>2-21 on the next slide. </a:t>
            </a:r>
            <a:r>
              <a:rPr lang="en-US" sz="2400" dirty="0"/>
              <a:t>The right pane of the window lists the workbook properties of the currently opened </a:t>
            </a:r>
            <a:r>
              <a:rPr lang="en-US" sz="2400" dirty="0" smtClean="0"/>
              <a:t>file.</a:t>
            </a:r>
            <a:endParaRPr lang="en-US" sz="2400" dirty="0"/>
          </a:p>
          <a:p>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4317718"/>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2-21: Document Properties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65644" y="1600200"/>
            <a:ext cx="6012711" cy="48006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6421320"/>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Alter Document Properties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a:t>Click the </a:t>
            </a:r>
            <a:r>
              <a:rPr lang="en-US" sz="2400" b="1" dirty="0"/>
              <a:t>Properties</a:t>
            </a:r>
            <a:r>
              <a:rPr lang="en-US" sz="2400" dirty="0"/>
              <a:t> </a:t>
            </a:r>
            <a:r>
              <a:rPr lang="en-US" sz="2400" dirty="0" smtClean="0"/>
              <a:t/>
            </a:r>
            <a:br>
              <a:rPr lang="en-US" sz="2400" dirty="0" smtClean="0"/>
            </a:br>
            <a:r>
              <a:rPr lang="en-US" sz="2400" dirty="0" smtClean="0"/>
              <a:t>drop-down </a:t>
            </a:r>
            <a:r>
              <a:rPr lang="en-US" sz="2400" dirty="0"/>
              <a:t>arrow to </a:t>
            </a:r>
            <a:r>
              <a:rPr lang="en-US" sz="2400" dirty="0" smtClean="0"/>
              <a:t/>
            </a:r>
            <a:br>
              <a:rPr lang="en-US" sz="2400" dirty="0" smtClean="0"/>
            </a:br>
            <a:r>
              <a:rPr lang="en-US" sz="2400" dirty="0" smtClean="0"/>
              <a:t>produce </a:t>
            </a:r>
            <a:r>
              <a:rPr lang="en-US" sz="2400" dirty="0"/>
              <a:t>the drop-down </a:t>
            </a:r>
            <a:r>
              <a:rPr lang="en-US" sz="2400" dirty="0" smtClean="0"/>
              <a:t/>
            </a:r>
            <a:br>
              <a:rPr lang="en-US" sz="2400" dirty="0" smtClean="0"/>
            </a:br>
            <a:r>
              <a:rPr lang="en-US" sz="2400" dirty="0" smtClean="0"/>
              <a:t>menu </a:t>
            </a:r>
            <a:r>
              <a:rPr lang="en-US" sz="2400" dirty="0"/>
              <a:t>shown in </a:t>
            </a:r>
            <a:r>
              <a:rPr lang="en-US" sz="2400" dirty="0" smtClean="0"/>
              <a:t>this figure.</a:t>
            </a:r>
            <a:br>
              <a:rPr lang="en-US" sz="2400" dirty="0" smtClean="0"/>
            </a:br>
            <a:r>
              <a:rPr lang="en-US" sz="2400" dirty="0" smtClean="0"/>
              <a:t>Click </a:t>
            </a:r>
            <a:r>
              <a:rPr lang="en-US" sz="2400" b="1" dirty="0"/>
              <a:t>Show Document </a:t>
            </a:r>
            <a:r>
              <a:rPr lang="en-US" sz="2400" b="1" dirty="0" smtClean="0"/>
              <a:t/>
            </a:r>
            <a:br>
              <a:rPr lang="en-US" sz="2400" b="1" dirty="0" smtClean="0"/>
            </a:br>
            <a:r>
              <a:rPr lang="en-US" sz="2400" b="1" dirty="0" smtClean="0"/>
              <a:t>Panel </a:t>
            </a:r>
            <a:r>
              <a:rPr lang="en-US" sz="2400" dirty="0"/>
              <a:t>to open the </a:t>
            </a:r>
            <a:r>
              <a:rPr lang="en-US" sz="2400" dirty="0" smtClean="0"/>
              <a:t/>
            </a:r>
            <a:br>
              <a:rPr lang="en-US" sz="2400" dirty="0" smtClean="0"/>
            </a:br>
            <a:r>
              <a:rPr lang="en-US" sz="2400" dirty="0" smtClean="0"/>
              <a:t>document </a:t>
            </a:r>
            <a:r>
              <a:rPr lang="en-US" sz="2400" dirty="0"/>
              <a:t>panel</a:t>
            </a:r>
            <a:r>
              <a:rPr lang="en-US" sz="2400" dirty="0" smtClean="0"/>
              <a:t>.</a:t>
            </a:r>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24400" y="1676400"/>
            <a:ext cx="3687987" cy="44771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209962"/>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Alter Document Properties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a:t>In the document panel’s </a:t>
            </a:r>
            <a:r>
              <a:rPr lang="en-US" sz="2400" b="1" dirty="0"/>
              <a:t>Author</a:t>
            </a:r>
            <a:r>
              <a:rPr lang="en-US" sz="2400" dirty="0"/>
              <a:t> text box, key </a:t>
            </a:r>
            <a:r>
              <a:rPr lang="en-US" sz="2400" b="1" dirty="0"/>
              <a:t>your name</a:t>
            </a:r>
            <a:r>
              <a:rPr lang="en-US" sz="2400" dirty="0"/>
              <a:t>. Key </a:t>
            </a:r>
            <a:r>
              <a:rPr lang="en-US" sz="2400" b="1" dirty="0" err="1"/>
              <a:t>Contoso</a:t>
            </a:r>
            <a:r>
              <a:rPr lang="en-US" sz="2400" dirty="0"/>
              <a:t> </a:t>
            </a:r>
            <a:r>
              <a:rPr lang="en-US" sz="2400" b="1" dirty="0"/>
              <a:t>Cookbook</a:t>
            </a:r>
            <a:r>
              <a:rPr lang="en-US" sz="2400" dirty="0"/>
              <a:t> </a:t>
            </a:r>
            <a:r>
              <a:rPr lang="en-US" sz="2400" b="1" dirty="0"/>
              <a:t>Recipes</a:t>
            </a:r>
            <a:r>
              <a:rPr lang="en-US" sz="2400" dirty="0"/>
              <a:t> in the </a:t>
            </a:r>
            <a:r>
              <a:rPr lang="en-US" sz="2400" i="1" dirty="0"/>
              <a:t>Title</a:t>
            </a:r>
            <a:r>
              <a:rPr lang="en-US" sz="2400" dirty="0"/>
              <a:t> text box, and </a:t>
            </a:r>
            <a:r>
              <a:rPr lang="en-US" sz="2400" b="1" dirty="0"/>
              <a:t>Lesson</a:t>
            </a:r>
            <a:r>
              <a:rPr lang="en-US" sz="2400" dirty="0"/>
              <a:t> </a:t>
            </a:r>
            <a:r>
              <a:rPr lang="en-US" sz="2400" b="1" dirty="0"/>
              <a:t>2</a:t>
            </a:r>
            <a:r>
              <a:rPr lang="en-US" sz="2400" dirty="0"/>
              <a:t> in the </a:t>
            </a:r>
            <a:r>
              <a:rPr lang="en-US" sz="2400" i="1" dirty="0"/>
              <a:t>Subject </a:t>
            </a:r>
            <a:r>
              <a:rPr lang="en-US" sz="2400" dirty="0"/>
              <a:t>text box. The document panel should resemble the one shown </a:t>
            </a:r>
            <a:r>
              <a:rPr lang="en-US" sz="2400" dirty="0" smtClean="0"/>
              <a:t>here.</a:t>
            </a:r>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r>
              <a:rPr lang="en-US" sz="2400" dirty="0"/>
              <a:t>Click the </a:t>
            </a:r>
            <a:r>
              <a:rPr lang="en-US" sz="2400" b="1" dirty="0"/>
              <a:t>X</a:t>
            </a:r>
            <a:r>
              <a:rPr lang="en-US" sz="2400" dirty="0"/>
              <a:t> button in the </a:t>
            </a:r>
            <a:r>
              <a:rPr lang="en-US" sz="2400" dirty="0" smtClean="0"/>
              <a:t>upper-right corner </a:t>
            </a:r>
            <a:r>
              <a:rPr lang="en-US" sz="2400" dirty="0"/>
              <a:t>of the document panel to close and save your changes.</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3000" y="3276600"/>
            <a:ext cx="7162800" cy="17474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1573532"/>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Alter Document Properties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7"/>
            </a:pPr>
            <a:r>
              <a:rPr lang="en-US" sz="2400" dirty="0"/>
              <a:t>Click the </a:t>
            </a:r>
            <a:r>
              <a:rPr lang="en-US" sz="2400" b="1" dirty="0"/>
              <a:t>File</a:t>
            </a:r>
            <a:r>
              <a:rPr lang="en-US" sz="2400" dirty="0"/>
              <a:t> tab to access Backstage, then click </a:t>
            </a:r>
            <a:r>
              <a:rPr lang="en-US" sz="2400" b="1" dirty="0"/>
              <a:t>Info</a:t>
            </a:r>
            <a:r>
              <a:rPr lang="en-US" sz="2400" dirty="0"/>
              <a:t> in the navigation pane. The workbook changes have been made</a:t>
            </a:r>
            <a:r>
              <a:rPr lang="en-US" sz="2400" dirty="0" smtClean="0"/>
              <a:t>.</a:t>
            </a:r>
          </a:p>
          <a:p>
            <a:r>
              <a:rPr lang="en-US" sz="2400" b="1" dirty="0"/>
              <a:t>LEAVE</a:t>
            </a:r>
            <a:r>
              <a:rPr lang="en-US" sz="2400" dirty="0"/>
              <a:t> Excel open for the next </a:t>
            </a:r>
            <a:r>
              <a:rPr lang="en-US" sz="2400" dirty="0" smtClean="0"/>
              <a:t>exercise.</a:t>
            </a:r>
          </a:p>
        </p:txBody>
      </p:sp>
      <p:sp>
        <p:nvSpPr>
          <p:cNvPr id="5" name="TextBox 4"/>
          <p:cNvSpPr txBox="1"/>
          <p:nvPr/>
        </p:nvSpPr>
        <p:spPr>
          <a:xfrm>
            <a:off x="2964976" y="4267200"/>
            <a:ext cx="5715000" cy="70788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a:t>NOTE</a:t>
            </a:r>
            <a:r>
              <a:rPr lang="en-US" sz="2000" dirty="0"/>
              <a:t>: We will address more advanced document properties in later lessons</a:t>
            </a:r>
            <a:r>
              <a:rPr lang="en-US" sz="2000" dirty="0" smtClean="0"/>
              <a:t>.</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1504855"/>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Access Excel Templates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USE</a:t>
            </a:r>
            <a:r>
              <a:rPr lang="en-US" sz="2400" dirty="0"/>
              <a:t> the open worksheet from the previous </a:t>
            </a:r>
            <a:r>
              <a:rPr lang="en-US" sz="2400" dirty="0" smtClean="0"/>
              <a:t>exercise, then perform </a:t>
            </a:r>
            <a:r>
              <a:rPr lang="en-US" sz="2400" dirty="0"/>
              <a:t>these steps</a:t>
            </a:r>
            <a:r>
              <a:rPr lang="en-US" sz="2400" dirty="0" smtClean="0"/>
              <a:t>:</a:t>
            </a:r>
          </a:p>
          <a:p>
            <a:pPr marL="457200" lvl="0" indent="-457200">
              <a:buFont typeface="+mj-lt"/>
              <a:buAutoNum type="arabicPeriod"/>
            </a:pPr>
            <a:r>
              <a:rPr lang="en-US" sz="2400" dirty="0"/>
              <a:t>In Backstage</a:t>
            </a:r>
            <a:r>
              <a:rPr lang="en-US" sz="2400" i="1" dirty="0"/>
              <a:t> </a:t>
            </a:r>
            <a:r>
              <a:rPr lang="en-US" sz="2400" dirty="0"/>
              <a:t>view</a:t>
            </a:r>
            <a:r>
              <a:rPr lang="en-US" sz="2400" dirty="0" smtClean="0"/>
              <a:t>,</a:t>
            </a:r>
            <a:br>
              <a:rPr lang="en-US" sz="2400" dirty="0" smtClean="0"/>
            </a:br>
            <a:r>
              <a:rPr lang="en-US" sz="2400" dirty="0" smtClean="0"/>
              <a:t>click </a:t>
            </a:r>
            <a:r>
              <a:rPr lang="en-US" sz="2400" dirty="0"/>
              <a:t>the </a:t>
            </a:r>
            <a:r>
              <a:rPr lang="en-US" sz="2400" b="1" dirty="0"/>
              <a:t>New</a:t>
            </a:r>
            <a:r>
              <a:rPr lang="en-US" sz="2400" dirty="0"/>
              <a:t> tab </a:t>
            </a:r>
            <a:r>
              <a:rPr lang="en-US" sz="2400" dirty="0" smtClean="0"/>
              <a:t/>
            </a:r>
            <a:br>
              <a:rPr lang="en-US" sz="2400" dirty="0" smtClean="0"/>
            </a:br>
            <a:r>
              <a:rPr lang="en-US" sz="2400" dirty="0" smtClean="0"/>
              <a:t>in </a:t>
            </a:r>
            <a:r>
              <a:rPr lang="en-US" sz="2400" dirty="0"/>
              <a:t>the navigation </a:t>
            </a:r>
            <a:r>
              <a:rPr lang="en-US" sz="2400" dirty="0" smtClean="0"/>
              <a:t/>
            </a:r>
            <a:br>
              <a:rPr lang="en-US" sz="2400" dirty="0" smtClean="0"/>
            </a:br>
            <a:r>
              <a:rPr lang="en-US" sz="2400" dirty="0" smtClean="0"/>
              <a:t>pane </a:t>
            </a:r>
            <a:r>
              <a:rPr lang="en-US" sz="2400" dirty="0"/>
              <a:t>to open the </a:t>
            </a:r>
            <a:r>
              <a:rPr lang="en-US" sz="2400" dirty="0" smtClean="0"/>
              <a:t/>
            </a:r>
            <a:br>
              <a:rPr lang="en-US" sz="2400" dirty="0" smtClean="0"/>
            </a:br>
            <a:r>
              <a:rPr lang="en-US" sz="2400" i="1" dirty="0" smtClean="0"/>
              <a:t>Available Templates</a:t>
            </a:r>
            <a:br>
              <a:rPr lang="en-US" sz="2400" i="1" dirty="0" smtClean="0"/>
            </a:br>
            <a:r>
              <a:rPr lang="en-US" sz="2400" dirty="0" smtClean="0"/>
              <a:t>window</a:t>
            </a:r>
            <a:r>
              <a:rPr lang="en-US" sz="2400" dirty="0"/>
              <a:t>, as shown </a:t>
            </a:r>
            <a:r>
              <a:rPr lang="en-US" sz="2400" dirty="0" smtClean="0"/>
              <a:t/>
            </a:r>
            <a:br>
              <a:rPr lang="en-US" sz="2400" dirty="0" smtClean="0"/>
            </a:br>
            <a:r>
              <a:rPr lang="en-US" sz="2400" dirty="0" smtClean="0"/>
              <a:t>in this figure.</a:t>
            </a:r>
            <a:endParaRPr lang="en-US" sz="2400" dirty="0"/>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53991" y="2438400"/>
            <a:ext cx="4952998" cy="34289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1418183"/>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Access Excel Templates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2"/>
            </a:pPr>
            <a:r>
              <a:rPr lang="en-US" sz="2400" dirty="0"/>
              <a:t>Click the </a:t>
            </a:r>
            <a:r>
              <a:rPr lang="en-US" sz="2400" b="1" dirty="0"/>
              <a:t>Sample</a:t>
            </a:r>
            <a:r>
              <a:rPr lang="en-US" sz="2400" dirty="0"/>
              <a:t> </a:t>
            </a:r>
            <a:r>
              <a:rPr lang="en-US" sz="2400" b="1" dirty="0"/>
              <a:t>Templates</a:t>
            </a:r>
            <a:r>
              <a:rPr lang="en-US" sz="2400" dirty="0"/>
              <a:t> icon in the top-row gallery. The collection of sample templates included in Excel 2010 appears in the window.</a:t>
            </a:r>
          </a:p>
          <a:p>
            <a:pPr marL="457200" indent="-457200">
              <a:buFont typeface="+mj-lt"/>
              <a:buAutoNum type="arabicPeriod" startAt="2"/>
            </a:pPr>
            <a:r>
              <a:rPr lang="en-US" sz="2400" dirty="0"/>
              <a:t>Click the </a:t>
            </a:r>
            <a:r>
              <a:rPr lang="en-US" sz="2400" b="1" dirty="0"/>
              <a:t>Personal</a:t>
            </a:r>
            <a:r>
              <a:rPr lang="en-US" sz="2400" dirty="0"/>
              <a:t> </a:t>
            </a:r>
            <a:r>
              <a:rPr lang="en-US" sz="2400" dirty="0" smtClean="0"/>
              <a:t/>
            </a:r>
            <a:br>
              <a:rPr lang="en-US" sz="2400" dirty="0" smtClean="0"/>
            </a:br>
            <a:r>
              <a:rPr lang="en-US" sz="2400" b="1" dirty="0" smtClean="0"/>
              <a:t>Monthly</a:t>
            </a:r>
            <a:r>
              <a:rPr lang="en-US" sz="2400" dirty="0" smtClean="0"/>
              <a:t> </a:t>
            </a:r>
            <a:r>
              <a:rPr lang="en-US" sz="2400" b="1" dirty="0"/>
              <a:t>Budget</a:t>
            </a:r>
            <a:r>
              <a:rPr lang="en-US" sz="2400" dirty="0"/>
              <a:t> </a:t>
            </a:r>
            <a:r>
              <a:rPr lang="en-US" sz="2400" dirty="0" smtClean="0"/>
              <a:t/>
            </a:r>
            <a:br>
              <a:rPr lang="en-US" sz="2400" dirty="0" smtClean="0"/>
            </a:br>
            <a:r>
              <a:rPr lang="en-US" sz="2400" dirty="0" smtClean="0"/>
              <a:t>template </a:t>
            </a:r>
            <a:r>
              <a:rPr lang="en-US" sz="2400" dirty="0"/>
              <a:t>listing; a </a:t>
            </a:r>
            <a:r>
              <a:rPr lang="en-US" sz="2400" dirty="0" smtClean="0"/>
              <a:t/>
            </a:r>
            <a:br>
              <a:rPr lang="en-US" sz="2400" dirty="0" smtClean="0"/>
            </a:br>
            <a:r>
              <a:rPr lang="en-US" sz="2400" dirty="0" smtClean="0"/>
              <a:t>preview </a:t>
            </a:r>
            <a:r>
              <a:rPr lang="en-US" sz="2400" dirty="0"/>
              <a:t>of the </a:t>
            </a:r>
            <a:r>
              <a:rPr lang="en-US" sz="2400" dirty="0" smtClean="0"/>
              <a:t/>
            </a:r>
            <a:br>
              <a:rPr lang="en-US" sz="2400" dirty="0" smtClean="0"/>
            </a:br>
            <a:r>
              <a:rPr lang="en-US" sz="2400" dirty="0" smtClean="0"/>
              <a:t>template </a:t>
            </a:r>
            <a:r>
              <a:rPr lang="en-US" sz="2400" dirty="0"/>
              <a:t>appears in </a:t>
            </a:r>
            <a:r>
              <a:rPr lang="en-US" sz="2400" dirty="0" smtClean="0"/>
              <a:t/>
            </a:r>
            <a:br>
              <a:rPr lang="en-US" sz="2400" dirty="0" smtClean="0"/>
            </a:br>
            <a:r>
              <a:rPr lang="en-US" sz="2400" dirty="0" smtClean="0"/>
              <a:t>the </a:t>
            </a:r>
            <a:r>
              <a:rPr lang="en-US" sz="2400" dirty="0"/>
              <a:t>Preview pane. </a:t>
            </a:r>
            <a:r>
              <a:rPr lang="en-US" sz="2400" dirty="0" smtClean="0"/>
              <a:t/>
            </a:r>
            <a:br>
              <a:rPr lang="en-US" sz="2400" dirty="0" smtClean="0"/>
            </a:br>
            <a:r>
              <a:rPr lang="en-US" sz="2400" dirty="0" smtClean="0"/>
              <a:t>Your </a:t>
            </a:r>
            <a:r>
              <a:rPr lang="en-US" sz="2400" dirty="0"/>
              <a:t>view should </a:t>
            </a:r>
            <a:r>
              <a:rPr lang="en-US" sz="2400" dirty="0" smtClean="0"/>
              <a:t/>
            </a:r>
            <a:br>
              <a:rPr lang="en-US" sz="2400" dirty="0" smtClean="0"/>
            </a:br>
            <a:r>
              <a:rPr lang="en-US" sz="2400" dirty="0" smtClean="0"/>
              <a:t>resemble the figure </a:t>
            </a:r>
            <a:br>
              <a:rPr lang="en-US" sz="2400" dirty="0" smtClean="0"/>
            </a:br>
            <a:r>
              <a:rPr lang="en-US" sz="2400" dirty="0" smtClean="0"/>
              <a:t>shown here.</a:t>
            </a: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38600" y="3048000"/>
            <a:ext cx="4495800" cy="25967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5227"/>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Access Excel Templates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Click the </a:t>
            </a:r>
            <a:r>
              <a:rPr lang="en-US" sz="2400" b="1" dirty="0"/>
              <a:t>Create</a:t>
            </a:r>
            <a:r>
              <a:rPr lang="en-US" sz="2400" dirty="0"/>
              <a:t> button. The document properties panel opens, giving you the option to edit the properties before you begin working in the template.</a:t>
            </a:r>
          </a:p>
          <a:p>
            <a:pPr marL="457200" lvl="0" indent="-457200">
              <a:buFont typeface="+mj-lt"/>
              <a:buAutoNum type="arabicPeriod" startAt="4"/>
            </a:pPr>
            <a:r>
              <a:rPr lang="en-US" sz="2400" dirty="0"/>
              <a:t>In the document panel’s </a:t>
            </a:r>
            <a:r>
              <a:rPr lang="en-US" sz="2400" b="1" dirty="0"/>
              <a:t>Author</a:t>
            </a:r>
            <a:r>
              <a:rPr lang="en-US" sz="2400" dirty="0"/>
              <a:t> text box, key </a:t>
            </a:r>
            <a:r>
              <a:rPr lang="en-US" sz="2400" b="1" dirty="0"/>
              <a:t>your name</a:t>
            </a:r>
            <a:r>
              <a:rPr lang="en-US" sz="2400" dirty="0"/>
              <a:t>. Key </a:t>
            </a:r>
            <a:r>
              <a:rPr lang="en-US" sz="2400" b="1" dirty="0"/>
              <a:t>Using Templates </a:t>
            </a:r>
            <a:r>
              <a:rPr lang="en-US" sz="2400" dirty="0"/>
              <a:t>in the </a:t>
            </a:r>
            <a:r>
              <a:rPr lang="en-US" sz="2400" i="1" dirty="0"/>
              <a:t>Title </a:t>
            </a:r>
            <a:r>
              <a:rPr lang="en-US" sz="2400" dirty="0"/>
              <a:t>text box and </a:t>
            </a:r>
            <a:r>
              <a:rPr lang="en-US" sz="2400" b="1" dirty="0"/>
              <a:t>Lesson 2</a:t>
            </a:r>
            <a:r>
              <a:rPr lang="en-US" sz="2400" dirty="0"/>
              <a:t> in the </a:t>
            </a:r>
            <a:r>
              <a:rPr lang="en-US" sz="2400" i="1" dirty="0"/>
              <a:t>Subject </a:t>
            </a:r>
            <a:r>
              <a:rPr lang="en-US" sz="2400" dirty="0"/>
              <a:t>text box. Close the document properties pane.</a:t>
            </a:r>
          </a:p>
          <a:p>
            <a:pPr marL="457200" indent="-457200">
              <a:buFont typeface="+mj-lt"/>
              <a:buAutoNum type="arabicPeriod" startAt="4"/>
            </a:pPr>
            <a:r>
              <a:rPr lang="en-US" sz="2400" b="1" dirty="0"/>
              <a:t>CLOSE</a:t>
            </a:r>
            <a:r>
              <a:rPr lang="en-US" sz="2400" dirty="0"/>
              <a:t> the worksheet. When prompted to save changes, save the worksheet as </a:t>
            </a:r>
            <a:r>
              <a:rPr lang="en-US" sz="2400" b="1" i="1" dirty="0"/>
              <a:t>First Template</a:t>
            </a:r>
            <a:r>
              <a:rPr lang="en-US" sz="2400" dirty="0" smtClean="0"/>
              <a:t>.</a:t>
            </a:r>
          </a:p>
          <a:p>
            <a:r>
              <a:rPr lang="en-US" sz="2400" b="1" dirty="0"/>
              <a:t>LEAVE</a:t>
            </a:r>
            <a:r>
              <a:rPr lang="en-US" sz="2400" dirty="0"/>
              <a:t> Excel open for the next </a:t>
            </a:r>
            <a:r>
              <a:rPr lang="en-US" sz="2400" dirty="0" smtClean="0"/>
              <a:t>exercise.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46247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Access Backstage View</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LAUNCH</a:t>
            </a:r>
            <a:r>
              <a:rPr lang="en-US" sz="2400" dirty="0"/>
              <a:t> Microsoft Excel 2010. A new blank workbook should appear. Within the workbook, follow these steps</a:t>
            </a:r>
            <a:r>
              <a:rPr lang="en-US" sz="2400" dirty="0" smtClean="0"/>
              <a:t>:</a:t>
            </a:r>
          </a:p>
          <a:p>
            <a:pPr marL="457200" lvl="0" indent="-457200">
              <a:buFont typeface="+mj-lt"/>
              <a:buAutoNum type="arabicPeriod"/>
            </a:pPr>
            <a:r>
              <a:rPr lang="en-US" sz="2400" dirty="0"/>
              <a:t>Click the </a:t>
            </a:r>
            <a:r>
              <a:rPr lang="en-US" sz="2400" b="1" dirty="0"/>
              <a:t>File</a:t>
            </a:r>
            <a:r>
              <a:rPr lang="en-US" sz="2400" dirty="0"/>
              <a:t> tab in the upper-left corner of the Ribbon.</a:t>
            </a:r>
          </a:p>
          <a:p>
            <a:pPr marL="457200" lvl="0" indent="-457200">
              <a:buFont typeface="+mj-lt"/>
              <a:buAutoNum type="arabicPeriod"/>
            </a:pPr>
            <a:r>
              <a:rPr lang="en-US" sz="2400" dirty="0"/>
              <a:t>You have now accessed Backstage </a:t>
            </a:r>
            <a:r>
              <a:rPr lang="en-US" sz="2400" dirty="0" smtClean="0"/>
              <a:t>view (see below).</a:t>
            </a:r>
            <a:endParaRPr lang="en-US" sz="2400" dirty="0"/>
          </a:p>
          <a:p>
            <a:pPr marL="457200" indent="-457200">
              <a:buFont typeface="+mj-lt"/>
              <a:buAutoNum type="arabicPeriod"/>
            </a:pPr>
            <a:r>
              <a:rPr lang="en-US" sz="2400" dirty="0" smtClean="0"/>
              <a:t>Familiarize </a:t>
            </a:r>
            <a:r>
              <a:rPr lang="en-US" sz="2400" dirty="0"/>
              <a:t>yourself with this view and the tools in </a:t>
            </a:r>
            <a:r>
              <a:rPr lang="en-US" sz="2400" dirty="0" smtClean="0"/>
              <a:t>the navigation </a:t>
            </a:r>
            <a:r>
              <a:rPr lang="en-US" sz="2400" dirty="0"/>
              <a:t>pane. </a:t>
            </a:r>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82254" y="4114800"/>
            <a:ext cx="5257800" cy="225036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Access Excel Templates Online</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USE</a:t>
            </a:r>
            <a:r>
              <a:rPr lang="en-US" sz="2400" dirty="0"/>
              <a:t> the open worksheet from the previous exercise to complete the following steps</a:t>
            </a:r>
            <a:r>
              <a:rPr lang="en-US" sz="2400" dirty="0" smtClean="0"/>
              <a:t>:</a:t>
            </a:r>
          </a:p>
          <a:p>
            <a:pPr marL="457200" indent="-457200">
              <a:buFont typeface="+mj-lt"/>
              <a:buAutoNum type="arabicPeriod"/>
            </a:pPr>
            <a:r>
              <a:rPr lang="en-US" sz="2400" dirty="0"/>
              <a:t>In Backstage view, click the </a:t>
            </a:r>
            <a:r>
              <a:rPr lang="en-US" sz="2400" b="1" dirty="0"/>
              <a:t>New</a:t>
            </a:r>
            <a:r>
              <a:rPr lang="en-US" sz="2400" dirty="0"/>
              <a:t> tab in the navigation pane to open the </a:t>
            </a:r>
            <a:r>
              <a:rPr lang="en-US" sz="2400" i="1" dirty="0"/>
              <a:t>Available Templates</a:t>
            </a:r>
            <a:r>
              <a:rPr lang="en-US" sz="2400" dirty="0"/>
              <a:t> window. This will give you an overview of the categories offered on Office.com as shown in Figure </a:t>
            </a:r>
            <a:r>
              <a:rPr lang="en-US" sz="2400" dirty="0" smtClean="0"/>
              <a:t>2-26 on the next slide.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5661510"/>
      </p:ext>
    </p:extLst>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2-26: Template Categories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1600200"/>
            <a:ext cx="6705600" cy="482074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2181161"/>
      </p:ext>
    </p:extLst>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Access Excel Templates Online</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400" dirty="0"/>
              <a:t>Click the </a:t>
            </a:r>
            <a:r>
              <a:rPr lang="en-US" sz="2400" b="1" dirty="0"/>
              <a:t>Memos</a:t>
            </a:r>
            <a:r>
              <a:rPr lang="en-US" sz="2400" dirty="0"/>
              <a:t> button to access the available templates in that category. You should see something similar to </a:t>
            </a:r>
            <a:r>
              <a:rPr lang="en-US" sz="2400" dirty="0" smtClean="0"/>
              <a:t>this figure. </a:t>
            </a:r>
            <a:r>
              <a:rPr lang="en-US" sz="2400" dirty="0"/>
              <a:t>The templates </a:t>
            </a:r>
            <a:r>
              <a:rPr lang="en-US" sz="2400" dirty="0" smtClean="0"/>
              <a:t/>
            </a:r>
            <a:br>
              <a:rPr lang="en-US" sz="2400" dirty="0" smtClean="0"/>
            </a:br>
            <a:r>
              <a:rPr lang="en-US" sz="2400" dirty="0" smtClean="0"/>
              <a:t>are </a:t>
            </a:r>
            <a:r>
              <a:rPr lang="en-US" sz="2400" dirty="0"/>
              <a:t>organized </a:t>
            </a:r>
            <a:r>
              <a:rPr lang="en-US" sz="2400" dirty="0" smtClean="0"/>
              <a:t/>
            </a:r>
            <a:br>
              <a:rPr lang="en-US" sz="2400" dirty="0" smtClean="0"/>
            </a:br>
            <a:r>
              <a:rPr lang="en-US" sz="2400" dirty="0" smtClean="0"/>
              <a:t>alphabetically </a:t>
            </a:r>
            <a:r>
              <a:rPr lang="en-US" sz="2400" dirty="0"/>
              <a:t>and </a:t>
            </a:r>
            <a:r>
              <a:rPr lang="en-US" sz="2400" dirty="0" smtClean="0"/>
              <a:t>the</a:t>
            </a:r>
            <a:br>
              <a:rPr lang="en-US" sz="2400" dirty="0" smtClean="0"/>
            </a:br>
            <a:r>
              <a:rPr lang="en-US" sz="2400" dirty="0" smtClean="0"/>
              <a:t>first </a:t>
            </a:r>
            <a:r>
              <a:rPr lang="en-US" sz="2400" dirty="0"/>
              <a:t>template should </a:t>
            </a:r>
            <a:r>
              <a:rPr lang="en-US" sz="2400" dirty="0" smtClean="0"/>
              <a:t/>
            </a:r>
            <a:br>
              <a:rPr lang="en-US" sz="2400" dirty="0" smtClean="0"/>
            </a:br>
            <a:r>
              <a:rPr lang="en-US" sz="2400" dirty="0" smtClean="0"/>
              <a:t>be </a:t>
            </a:r>
            <a:r>
              <a:rPr lang="en-US" sz="2400" i="1" dirty="0"/>
              <a:t>Credit memo </a:t>
            </a:r>
            <a:r>
              <a:rPr lang="en-US" sz="2400" i="1" dirty="0" smtClean="0"/>
              <a:t/>
            </a:r>
            <a:br>
              <a:rPr lang="en-US" sz="2400" i="1" dirty="0" smtClean="0"/>
            </a:br>
            <a:r>
              <a:rPr lang="en-US" sz="2400" i="1" dirty="0" smtClean="0"/>
              <a:t>(</a:t>
            </a:r>
            <a:r>
              <a:rPr lang="en-US" sz="2400" i="1" dirty="0"/>
              <a:t>Blue Gradient design</a:t>
            </a:r>
            <a:r>
              <a:rPr lang="en-US" sz="2400" i="1" dirty="0" smtClean="0"/>
              <a:t>)</a:t>
            </a:r>
            <a:r>
              <a:rPr lang="en-US" sz="240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91000" y="2514600"/>
            <a:ext cx="4279463" cy="355802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3683819"/>
      </p:ext>
    </p:extLst>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Access Excel Templates Online</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Before you implement a template, you have the option to preview the look and feel of it. You can actually see whether it fits your needs. In previous versions of Office, you had to go to the website to search for templates. This isn’t the case with Office 2010. The preview is instantaneous. This means a much easier and simpler decision and download</a:t>
            </a:r>
            <a:r>
              <a:rPr lang="en-US" sz="2400" dirty="0" smtClean="0"/>
              <a:t>.</a:t>
            </a:r>
          </a:p>
          <a:p>
            <a:pPr marL="457200" indent="-457200">
              <a:buFont typeface="+mj-lt"/>
              <a:buAutoNum type="arabicPeriod" startAt="3"/>
            </a:pPr>
            <a:r>
              <a:rPr lang="en-US" sz="2400" dirty="0"/>
              <a:t>Click the </a:t>
            </a:r>
            <a:r>
              <a:rPr lang="en-US" sz="2400" b="1" dirty="0"/>
              <a:t>Download</a:t>
            </a:r>
            <a:r>
              <a:rPr lang="en-US" sz="2400" dirty="0"/>
              <a:t> button below the preview of the Credit Memo template. Note this instantly downloads the Memo and opens it as a new workbook</a:t>
            </a:r>
            <a:r>
              <a:rPr lang="en-US" sz="2400" dirty="0" smtClean="0"/>
              <a:t>.</a:t>
            </a:r>
          </a:p>
          <a:p>
            <a:pPr marL="457200" indent="-457200">
              <a:buFont typeface="+mj-lt"/>
              <a:buAutoNum type="arabicPeriod" startAt="3"/>
            </a:pPr>
            <a:r>
              <a:rPr lang="en-US" sz="2400" b="1" dirty="0"/>
              <a:t>SAVE</a:t>
            </a:r>
            <a:r>
              <a:rPr lang="en-US" sz="2400" dirty="0"/>
              <a:t> the workbook as </a:t>
            </a:r>
            <a:r>
              <a:rPr lang="en-US" sz="2400" b="1" i="1" dirty="0"/>
              <a:t>First Online Template</a:t>
            </a:r>
            <a:r>
              <a:rPr lang="en-US" sz="2400" dirty="0"/>
              <a:t> in the Lesson 2 folder</a:t>
            </a:r>
            <a:r>
              <a:rPr lang="en-US" sz="2400" dirty="0" smtClean="0"/>
              <a:t>.</a:t>
            </a:r>
          </a:p>
          <a:p>
            <a:r>
              <a:rPr lang="en-US" sz="2400" b="1" dirty="0"/>
              <a:t>CLOSE </a:t>
            </a:r>
            <a:r>
              <a:rPr lang="en-US" sz="2400" dirty="0" smtClean="0"/>
              <a:t>Excel.</a:t>
            </a:r>
          </a:p>
          <a:p>
            <a:pPr marL="457200" indent="-457200">
              <a:buFont typeface="+mj-lt"/>
              <a:buAutoNum type="arabicPeriod" startAt="3"/>
            </a:pP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6762642"/>
      </p:ext>
    </p:extLst>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8370" y="1995558"/>
            <a:ext cx="7987259" cy="25002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Save a Document in Backstage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LAUNCH</a:t>
            </a:r>
            <a:r>
              <a:rPr lang="en-US" sz="2400" dirty="0" smtClean="0"/>
              <a:t> </a:t>
            </a:r>
            <a:r>
              <a:rPr lang="en-US" sz="2400" dirty="0"/>
              <a:t>Microsoft Excel 2010; a new blank workbook </a:t>
            </a:r>
            <a:r>
              <a:rPr lang="en-US" sz="2400" dirty="0" smtClean="0"/>
              <a:t>opens. Then follow these steps:</a:t>
            </a:r>
          </a:p>
          <a:p>
            <a:pPr marL="457200" lvl="0" indent="-457200">
              <a:buFont typeface="+mj-lt"/>
              <a:buAutoNum type="arabicPeriod"/>
            </a:pPr>
            <a:r>
              <a:rPr lang="en-US" sz="2400" dirty="0"/>
              <a:t>In the new workbook, cell A1 should be the active cell. Key </a:t>
            </a:r>
            <a:r>
              <a:rPr lang="en-US" sz="2400" b="1" dirty="0"/>
              <a:t>Recipe</a:t>
            </a:r>
            <a:r>
              <a:rPr lang="en-US" sz="2400" dirty="0"/>
              <a:t> in this cell, and notice that the text appears in both the cell and the Formula Bar as you </a:t>
            </a:r>
            <a:r>
              <a:rPr lang="en-US" sz="2400" dirty="0" smtClean="0"/>
              <a:t>type.</a:t>
            </a:r>
            <a:endParaRPr lang="en-US" sz="2400" dirty="0"/>
          </a:p>
          <a:p>
            <a:pPr marL="457200" lvl="0" indent="-457200">
              <a:buFont typeface="+mj-lt"/>
              <a:buAutoNum type="arabicPeriod"/>
            </a:pPr>
            <a:r>
              <a:rPr lang="en-US" sz="2400" dirty="0"/>
              <a:t>Press </a:t>
            </a:r>
            <a:r>
              <a:rPr lang="en-US" sz="2400" b="1" dirty="0"/>
              <a:t>Tab</a:t>
            </a:r>
            <a:r>
              <a:rPr lang="en-US" sz="2400" dirty="0"/>
              <a:t>; the text is entered into cell A1, and B1 becomes the active </a:t>
            </a:r>
            <a:r>
              <a:rPr lang="en-US" sz="2400" dirty="0" smtClean="0"/>
              <a:t>cell.</a:t>
            </a:r>
            <a:endParaRPr lang="en-US" sz="2400" dirty="0"/>
          </a:p>
          <a:p>
            <a:pPr marL="457200" indent="-457200">
              <a:buFont typeface="+mj-lt"/>
              <a:buAutoNum type="arabicPeriod"/>
            </a:pPr>
            <a:r>
              <a:rPr lang="en-US" sz="2400" dirty="0"/>
              <a:t>Now key </a:t>
            </a:r>
            <a:r>
              <a:rPr lang="en-US" sz="2400" b="1" dirty="0"/>
              <a:t>Recipe Description </a:t>
            </a:r>
            <a:r>
              <a:rPr lang="en-US" sz="2400" dirty="0"/>
              <a:t>and press </a:t>
            </a:r>
            <a:r>
              <a:rPr lang="en-US" sz="2400" b="1" dirty="0"/>
              <a:t>Tab</a:t>
            </a:r>
            <a:r>
              <a:rPr lang="en-US" sz="2400" dirty="0"/>
              <a:t>. The text is entered into B1, and C1 becomes the active </a:t>
            </a:r>
            <a:r>
              <a:rPr lang="en-US" sz="2400" dirty="0" smtClean="0"/>
              <a:t>cell. </a:t>
            </a:r>
            <a:r>
              <a:rPr lang="en-US" sz="2400" dirty="0"/>
              <a:t>Note that the text from B1 is flowing over into cell </a:t>
            </a:r>
            <a:r>
              <a:rPr lang="en-US" sz="2400" dirty="0" smtClean="0"/>
              <a:t>C1. </a:t>
            </a:r>
          </a:p>
          <a:p>
            <a:pPr marL="514350" indent="-514350">
              <a:buFont typeface="+mj-lt"/>
              <a:buAutoNum type="arabicPeriod"/>
            </a:pP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1031827"/>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Save a Document in Backstage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4"/>
            </a:pPr>
            <a:r>
              <a:rPr lang="en-US" sz="2400" dirty="0"/>
              <a:t>Key </a:t>
            </a:r>
            <a:r>
              <a:rPr lang="en-US" sz="2400" b="1" dirty="0"/>
              <a:t>Cooking Directions </a:t>
            </a:r>
            <a:r>
              <a:rPr lang="en-US" sz="2400" dirty="0"/>
              <a:t>into C1 and press </a:t>
            </a:r>
            <a:r>
              <a:rPr lang="en-US" sz="2400" b="1" dirty="0"/>
              <a:t>Tab</a:t>
            </a:r>
            <a:r>
              <a:rPr lang="en-US" sz="2400" dirty="0"/>
              <a:t>. </a:t>
            </a:r>
            <a:endParaRPr lang="en-US" sz="2400" dirty="0" smtClean="0"/>
          </a:p>
          <a:p>
            <a:r>
              <a:rPr lang="en-US" sz="2400" dirty="0" smtClean="0"/>
              <a:t>Note </a:t>
            </a:r>
            <a:r>
              <a:rPr lang="en-US" sz="2400" dirty="0"/>
              <a:t>that the text in cell B1 has now been hidden behind cell C1, and the contents of cell C1 are seen flowing into cell D1. In order to view the data in the column, you must double-click the column divider. Place your cursor on the divider between column B and C and double click</a:t>
            </a:r>
            <a:r>
              <a:rPr lang="en-US" sz="2400" dirty="0" smtClean="0"/>
              <a:t>.</a:t>
            </a:r>
            <a:br>
              <a:rPr lang="en-US" sz="2400" dirty="0" smtClean="0"/>
            </a:br>
            <a:r>
              <a:rPr lang="en-US" sz="2400" dirty="0" smtClean="0"/>
              <a:t>Note </a:t>
            </a:r>
            <a:r>
              <a:rPr lang="en-US" sz="2400" dirty="0"/>
              <a:t>that the column </a:t>
            </a:r>
            <a:r>
              <a:rPr lang="en-US" sz="2400" dirty="0" smtClean="0"/>
              <a:t>resizes</a:t>
            </a:r>
            <a:br>
              <a:rPr lang="en-US" sz="2400" dirty="0" smtClean="0"/>
            </a:br>
            <a:r>
              <a:rPr lang="en-US" sz="2400" dirty="0" smtClean="0"/>
              <a:t>to </a:t>
            </a:r>
            <a:r>
              <a:rPr lang="en-US" sz="2400" dirty="0"/>
              <a:t>accommodate the data. </a:t>
            </a:r>
            <a:r>
              <a:rPr lang="en-US" sz="2400" dirty="0" smtClean="0"/>
              <a:t/>
            </a:r>
            <a:br>
              <a:rPr lang="en-US" sz="2400" dirty="0" smtClean="0"/>
            </a:br>
            <a:r>
              <a:rPr lang="en-US" sz="2400" dirty="0" smtClean="0"/>
              <a:t>Refer </a:t>
            </a:r>
            <a:r>
              <a:rPr lang="en-US" sz="2400" dirty="0"/>
              <a:t>to </a:t>
            </a:r>
            <a:r>
              <a:rPr lang="en-US" sz="2400" dirty="0" smtClean="0"/>
              <a:t>the figure shown here.</a:t>
            </a:r>
          </a:p>
          <a:p>
            <a:pPr marL="457200" indent="-457200">
              <a:buFont typeface="+mj-lt"/>
              <a:buAutoNum type="arabicPeriod" startAt="5"/>
            </a:pPr>
            <a:r>
              <a:rPr lang="en-US" sz="2400" dirty="0"/>
              <a:t>Key </a:t>
            </a:r>
            <a:r>
              <a:rPr lang="en-US" sz="2400" b="1" dirty="0"/>
              <a:t>Main Ingredients </a:t>
            </a:r>
            <a:r>
              <a:rPr lang="en-US" sz="2400" dirty="0" smtClean="0"/>
              <a:t>into</a:t>
            </a:r>
            <a:br>
              <a:rPr lang="en-US" sz="2400" dirty="0" smtClean="0"/>
            </a:br>
            <a:r>
              <a:rPr lang="en-US" sz="2400" dirty="0" smtClean="0"/>
              <a:t>cell </a:t>
            </a:r>
            <a:r>
              <a:rPr lang="en-US" sz="2400" dirty="0"/>
              <a:t>D1, then press </a:t>
            </a:r>
            <a:r>
              <a:rPr lang="en-US" sz="2400" b="1" dirty="0"/>
              <a:t>Tab</a:t>
            </a:r>
            <a:r>
              <a:rPr lang="en-US" sz="2400" dirty="0"/>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43985" y="4038600"/>
            <a:ext cx="3431275" cy="22922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8368561"/>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Save a Document in Backstage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6"/>
            </a:pPr>
            <a:r>
              <a:rPr lang="en-US" sz="2400" dirty="0"/>
              <a:t>Key </a:t>
            </a:r>
            <a:r>
              <a:rPr lang="en-US" sz="2400" b="1" dirty="0"/>
              <a:t>Alternate</a:t>
            </a:r>
            <a:r>
              <a:rPr lang="en-US" sz="2400" dirty="0"/>
              <a:t> </a:t>
            </a:r>
            <a:r>
              <a:rPr lang="en-US" sz="2400" b="1" dirty="0"/>
              <a:t>Ingredients</a:t>
            </a:r>
            <a:r>
              <a:rPr lang="en-US" sz="2400" dirty="0"/>
              <a:t> into cell E1 and press </a:t>
            </a:r>
            <a:r>
              <a:rPr lang="en-US" sz="2400" b="1" dirty="0"/>
              <a:t>Tab</a:t>
            </a:r>
            <a:r>
              <a:rPr lang="en-US" sz="2400" dirty="0"/>
              <a:t>.</a:t>
            </a:r>
            <a:r>
              <a:rPr lang="en-US" sz="2400" dirty="0" smtClean="0"/>
              <a:t> </a:t>
            </a:r>
          </a:p>
          <a:p>
            <a:pPr marL="457200" lvl="0" indent="-457200">
              <a:buFont typeface="+mj-lt"/>
              <a:buAutoNum type="arabicPeriod" startAt="6"/>
            </a:pPr>
            <a:r>
              <a:rPr lang="en-US" sz="2400" dirty="0" smtClean="0"/>
              <a:t>Key </a:t>
            </a:r>
            <a:r>
              <a:rPr lang="en-US" sz="2400" b="1" dirty="0"/>
              <a:t>Serving</a:t>
            </a:r>
            <a:r>
              <a:rPr lang="en-US" sz="2400" dirty="0"/>
              <a:t> </a:t>
            </a:r>
            <a:r>
              <a:rPr lang="en-US" sz="2400" b="1" dirty="0"/>
              <a:t>Size</a:t>
            </a:r>
            <a:r>
              <a:rPr lang="en-US" sz="2400" dirty="0"/>
              <a:t> into F1 and press </a:t>
            </a:r>
            <a:r>
              <a:rPr lang="en-US" sz="2400" b="1" dirty="0"/>
              <a:t>Tab</a:t>
            </a:r>
            <a:r>
              <a:rPr lang="en-US" sz="2400" dirty="0" smtClean="0"/>
              <a:t>.</a:t>
            </a:r>
          </a:p>
          <a:p>
            <a:pPr marL="457200" lvl="0" indent="-457200">
              <a:buFont typeface="+mj-lt"/>
              <a:buAutoNum type="arabicPeriod" startAt="6"/>
            </a:pPr>
            <a:r>
              <a:rPr lang="en-US" sz="2400" dirty="0"/>
              <a:t>Repeat the process explained in </a:t>
            </a:r>
            <a:r>
              <a:rPr lang="en-US" sz="2400" dirty="0" smtClean="0"/>
              <a:t>Step </a:t>
            </a:r>
            <a:r>
              <a:rPr lang="en-US" sz="2400" dirty="0"/>
              <a:t>4 to adjust all columns to </a:t>
            </a:r>
            <a:r>
              <a:rPr lang="en-US" sz="2400" dirty="0" smtClean="0"/>
              <a:t>fit</a:t>
            </a:r>
            <a:br>
              <a:rPr lang="en-US" sz="2400" dirty="0" smtClean="0"/>
            </a:br>
            <a:r>
              <a:rPr lang="en-US" sz="2400" dirty="0" smtClean="0"/>
              <a:t>the </a:t>
            </a:r>
            <a:r>
              <a:rPr lang="en-US" sz="2400" dirty="0"/>
              <a:t>data</a:t>
            </a:r>
            <a:r>
              <a:rPr lang="en-US" sz="2400" dirty="0" smtClean="0"/>
              <a:t>.</a:t>
            </a:r>
            <a:br>
              <a:rPr lang="en-US" sz="2400" dirty="0" smtClean="0"/>
            </a:br>
            <a:r>
              <a:rPr lang="en-US" sz="2400" dirty="0" smtClean="0"/>
              <a:t>Refer </a:t>
            </a:r>
            <a:r>
              <a:rPr lang="en-US" sz="2400" dirty="0"/>
              <a:t>to </a:t>
            </a:r>
            <a:r>
              <a:rPr lang="en-US" sz="2400" dirty="0" smtClean="0"/>
              <a:t>the </a:t>
            </a:r>
            <a:br>
              <a:rPr lang="en-US" sz="2400" dirty="0" smtClean="0"/>
            </a:br>
            <a:r>
              <a:rPr lang="en-US" sz="2400" dirty="0" smtClean="0"/>
              <a:t>figure shown</a:t>
            </a:r>
            <a:br>
              <a:rPr lang="en-US" sz="2400" dirty="0" smtClean="0"/>
            </a:br>
            <a:r>
              <a:rPr lang="en-US" sz="2400" dirty="0" smtClean="0"/>
              <a:t>here as needed.</a:t>
            </a: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11856" y="2971800"/>
            <a:ext cx="5348425" cy="33484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316000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Save a Document in Backstage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9"/>
            </a:pPr>
            <a:r>
              <a:rPr lang="en-US" sz="2400" dirty="0" smtClean="0"/>
              <a:t>Click </a:t>
            </a:r>
            <a:r>
              <a:rPr lang="en-US" sz="2400" dirty="0"/>
              <a:t>the </a:t>
            </a:r>
            <a:r>
              <a:rPr lang="en-US" sz="2400" b="1" dirty="0"/>
              <a:t>File</a:t>
            </a:r>
            <a:r>
              <a:rPr lang="en-US" sz="2400" dirty="0"/>
              <a:t> tab to open Backstage view</a:t>
            </a:r>
            <a:r>
              <a:rPr lang="en-US" sz="2400" dirty="0" smtClean="0"/>
              <a:t>.</a:t>
            </a:r>
          </a:p>
          <a:p>
            <a:pPr marL="457200" lvl="0" indent="-457200">
              <a:buFont typeface="+mj-lt"/>
              <a:buAutoNum type="arabicPeriod" startAt="9"/>
            </a:pPr>
            <a:r>
              <a:rPr lang="en-US" sz="2400" dirty="0"/>
              <a:t>Click the </a:t>
            </a:r>
            <a:r>
              <a:rPr lang="en-US" sz="2400" b="1" dirty="0"/>
              <a:t>Save</a:t>
            </a:r>
            <a:r>
              <a:rPr lang="en-US" sz="2400" dirty="0"/>
              <a:t> option</a:t>
            </a:r>
            <a:r>
              <a:rPr lang="en-US" sz="2400" dirty="0" smtClean="0"/>
              <a:t>.</a:t>
            </a:r>
          </a:p>
          <a:p>
            <a:pPr marL="457200" lvl="0" indent="-457200">
              <a:buFont typeface="+mj-lt"/>
              <a:buAutoNum type="arabicPeriod" startAt="9"/>
            </a:pPr>
            <a:r>
              <a:rPr lang="en-US" sz="2400" dirty="0"/>
              <a:t>When the </a:t>
            </a:r>
            <a:r>
              <a:rPr lang="en-US" sz="2400" b="1" dirty="0"/>
              <a:t>Save As</a:t>
            </a:r>
            <a:r>
              <a:rPr lang="en-US" sz="2400" dirty="0"/>
              <a:t> dialog box opens, create a Lesson 2 folder in My Documents and save your worksheet as </a:t>
            </a:r>
            <a:r>
              <a:rPr lang="en-US" sz="2400" b="1" i="1" dirty="0" err="1"/>
              <a:t>Contoso</a:t>
            </a:r>
            <a:r>
              <a:rPr lang="en-US" sz="2400" b="1" i="1" dirty="0"/>
              <a:t> Cookbook Recipes</a:t>
            </a:r>
            <a:r>
              <a:rPr lang="en-US" sz="2400" dirty="0"/>
              <a:t>. </a:t>
            </a:r>
            <a:endParaRPr lang="en-US" sz="2400" dirty="0" smtClean="0"/>
          </a:p>
          <a:p>
            <a:r>
              <a:rPr lang="en-US" sz="2400" dirty="0" smtClean="0"/>
              <a:t>Your </a:t>
            </a:r>
            <a:r>
              <a:rPr lang="en-US" sz="2400" dirty="0"/>
              <a:t>window should appear as shown in </a:t>
            </a:r>
            <a:r>
              <a:rPr lang="en-US" sz="2400" dirty="0" smtClean="0"/>
              <a:t>the figure on the previous slide. Your view </a:t>
            </a:r>
            <a:r>
              <a:rPr lang="en-US" sz="2400" dirty="0"/>
              <a:t>may differ slightly from the figure if the default settings in your Windows environment have been altered</a:t>
            </a:r>
            <a:r>
              <a:rPr lang="en-US" sz="2400" dirty="0" smtClean="0"/>
              <a:t>.</a:t>
            </a:r>
          </a:p>
          <a:p>
            <a:pPr marL="457200" indent="-457200">
              <a:buFont typeface="+mj-lt"/>
              <a:buAutoNum type="arabicPeriod" startAt="12"/>
            </a:pPr>
            <a:r>
              <a:rPr lang="en-US" sz="2400" dirty="0"/>
              <a:t>Click the </a:t>
            </a:r>
            <a:r>
              <a:rPr lang="en-US" sz="2400" b="1" dirty="0"/>
              <a:t>Exit</a:t>
            </a:r>
            <a:r>
              <a:rPr lang="en-US" sz="2400" dirty="0"/>
              <a:t> button. This will close both your workbook and Excel.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0934696"/>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2766</TotalTime>
  <Words>4017</Words>
  <Application>Microsoft Macintosh PowerPoint</Application>
  <PresentationFormat>On-screen Show (4:3)</PresentationFormat>
  <Paragraphs>268</Paragraphs>
  <Slides>54</Slides>
  <Notes>54</Notes>
  <HiddenSlides>0</HiddenSlides>
  <MMClips>0</MMClips>
  <ScaleCrop>false</ScaleCrop>
  <HeadingPairs>
    <vt:vector size="4" baseType="variant">
      <vt:variant>
        <vt:lpstr>Design Template</vt:lpstr>
      </vt:variant>
      <vt:variant>
        <vt:i4>1</vt:i4>
      </vt:variant>
      <vt:variant>
        <vt:lpstr>Slide Titles</vt:lpstr>
      </vt:variant>
      <vt:variant>
        <vt:i4>54</vt:i4>
      </vt:variant>
    </vt:vector>
  </HeadingPairs>
  <TitlesOfParts>
    <vt:vector size="55" baseType="lpstr">
      <vt:lpstr>template</vt:lpstr>
      <vt:lpstr>Using Backstage</vt:lpstr>
      <vt:lpstr>Objectives</vt:lpstr>
      <vt:lpstr>Software Orientation: Backstage View</vt:lpstr>
      <vt:lpstr>Software Orientation: Backstage View</vt:lpstr>
      <vt:lpstr>Step-by-Step: Access Backstage View</vt:lpstr>
      <vt:lpstr>Step-by-Step: Save a Document in Backstage</vt:lpstr>
      <vt:lpstr>Step-by-Step: Save a Document in Backstage</vt:lpstr>
      <vt:lpstr>Step-by-Step: Save a Document in Backstage</vt:lpstr>
      <vt:lpstr>Step-by-Step: Save a Document in Backstage</vt:lpstr>
      <vt:lpstr>Step-by-Step: Print and Print Preview</vt:lpstr>
      <vt:lpstr>Figure 2-5: Document Preview</vt:lpstr>
      <vt:lpstr>Step-by-Step: Print and Print Preview</vt:lpstr>
      <vt:lpstr>Step-by-Step: Quick Print a Worksheet</vt:lpstr>
      <vt:lpstr>Step-by-Step: Set a Print Area</vt:lpstr>
      <vt:lpstr>Step-by-Step: Set a Print Area</vt:lpstr>
      <vt:lpstr>Step-by-Step: Print Selected Worksheets</vt:lpstr>
      <vt:lpstr>Figure 2-8: Worksheet Print Options</vt:lpstr>
      <vt:lpstr>Step-by-Step: Print Selected Worksheets</vt:lpstr>
      <vt:lpstr>Step-by-Step: Print Selected Workbooks</vt:lpstr>
      <vt:lpstr>Step-by-Step: Print Selected Workbooks</vt:lpstr>
      <vt:lpstr>Step-by-Step: Apply Printing Options</vt:lpstr>
      <vt:lpstr>Figure 2-10: Print Settings and Options</vt:lpstr>
      <vt:lpstr>Step-by-Step: Apply Printing Options</vt:lpstr>
      <vt:lpstr>Step-by-Step: Change a Printer</vt:lpstr>
      <vt:lpstr>Step-by-Step: Change a Printer</vt:lpstr>
      <vt:lpstr>Step-by-Step: Change a Printer</vt:lpstr>
      <vt:lpstr>Step-by-Step: Customize the Quick Access Toolbar</vt:lpstr>
      <vt:lpstr>Step-by-Step: Customize the Quick Access Toolbar</vt:lpstr>
      <vt:lpstr>Step-by-Step: Customize the Quick Access Toolbar</vt:lpstr>
      <vt:lpstr>Step-by-Step: Customize the Quick Access Toolbar</vt:lpstr>
      <vt:lpstr>Step-by-Step: Customize the Ribbon</vt:lpstr>
      <vt:lpstr>Figure 2-14: Customize the Ribbon Window</vt:lpstr>
      <vt:lpstr>Step-by-Step: Customize the Ribbon</vt:lpstr>
      <vt:lpstr>Figure 2-15: Customize the Ribbon</vt:lpstr>
      <vt:lpstr>Step-by-Step: Customize the Ribbon</vt:lpstr>
      <vt:lpstr>Step-by-Step: Customize the Ribbon</vt:lpstr>
      <vt:lpstr>Figure 2-17: Added Commands</vt:lpstr>
      <vt:lpstr>Step-by-Step: Customize the Ribbon</vt:lpstr>
      <vt:lpstr>Step-by-Step: Customize the Default Settings</vt:lpstr>
      <vt:lpstr>Step-by-Step: Customize the Default Settings</vt:lpstr>
      <vt:lpstr>Step-by-Step: Customize the Default Settings</vt:lpstr>
      <vt:lpstr>Step-by-Step: Alter Document Properties</vt:lpstr>
      <vt:lpstr>Figure 2-21: Document Properties</vt:lpstr>
      <vt:lpstr>Step-by-Step: Alter Document Properties</vt:lpstr>
      <vt:lpstr>Step-by-Step: Alter Document Properties</vt:lpstr>
      <vt:lpstr>Step-by-Step: Alter Document Properties</vt:lpstr>
      <vt:lpstr>Step-by-Step: Access Excel Templates</vt:lpstr>
      <vt:lpstr>Step-by-Step: Access Excel Templates</vt:lpstr>
      <vt:lpstr>Step-by-Step: Access Excel Templates</vt:lpstr>
      <vt:lpstr>Step-by-Step: Access Excel Templates Online</vt:lpstr>
      <vt:lpstr>Figure 2-26: Template Categories</vt:lpstr>
      <vt:lpstr>Step-by-Step: Access Excel Templates Online</vt:lpstr>
      <vt:lpstr>Step-by-Step: Access Excel Templates Online</vt:lpstr>
      <vt:lpstr>Lesson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Ginny Munroe</cp:lastModifiedBy>
  <cp:revision>145</cp:revision>
  <dcterms:created xsi:type="dcterms:W3CDTF">2011-08-23T13:55:50Z</dcterms:created>
  <dcterms:modified xsi:type="dcterms:W3CDTF">2011-08-23T13:59:59Z</dcterms:modified>
</cp:coreProperties>
</file>